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27CFE3-BD59-4CC6-AEDC-B50188D90542}" type="doc">
      <dgm:prSet loTypeId="urn:microsoft.com/office/officeart/2005/8/layout/hierarchy4" loCatId="list" qsTypeId="urn:microsoft.com/office/officeart/2005/8/quickstyle/3d3" qsCatId="3D" csTypeId="urn:microsoft.com/office/officeart/2005/8/colors/accent1_3" csCatId="accent1" phldr="1"/>
      <dgm:spPr/>
      <dgm:t>
        <a:bodyPr/>
        <a:lstStyle/>
        <a:p>
          <a:pPr rtl="1"/>
          <a:endParaRPr lang="ar-SA"/>
        </a:p>
      </dgm:t>
    </dgm:pt>
    <dgm:pt modelId="{A6CD1EE1-9038-46D4-933B-4D63CE0F13A1}">
      <dgm:prSet phldrT="[Text]"/>
      <dgm:spPr/>
      <dgm:t>
        <a:bodyPr/>
        <a:lstStyle/>
        <a:p>
          <a:pPr rtl="1"/>
          <a:r>
            <a:rPr lang="ar-SA" smtClean="0"/>
            <a:t>هناك اعتباران هامان</a:t>
          </a:r>
          <a:endParaRPr lang="ar-SA" dirty="0"/>
        </a:p>
      </dgm:t>
    </dgm:pt>
    <dgm:pt modelId="{5E5ED9D8-1BFF-4839-991B-36D0DE6E5D5C}" type="parTrans" cxnId="{4BB27599-5F65-4785-9CE4-BED76E6BD80F}">
      <dgm:prSet/>
      <dgm:spPr/>
      <dgm:t>
        <a:bodyPr/>
        <a:lstStyle/>
        <a:p>
          <a:pPr rtl="1"/>
          <a:endParaRPr lang="ar-SA"/>
        </a:p>
      </dgm:t>
    </dgm:pt>
    <dgm:pt modelId="{449DC7FE-8F7D-42C5-8B9D-8684E7FF0AE2}" type="sibTrans" cxnId="{4BB27599-5F65-4785-9CE4-BED76E6BD80F}">
      <dgm:prSet/>
      <dgm:spPr/>
      <dgm:t>
        <a:bodyPr/>
        <a:lstStyle/>
        <a:p>
          <a:pPr rtl="1"/>
          <a:endParaRPr lang="ar-SA"/>
        </a:p>
      </dgm:t>
    </dgm:pt>
    <dgm:pt modelId="{535DFBAF-57A6-4D58-A74E-B32A97E761B8}">
      <dgm:prSet phldrT="[Text]"/>
      <dgm:spPr/>
      <dgm:t>
        <a:bodyPr/>
        <a:lstStyle/>
        <a:p>
          <a:pPr rtl="1"/>
          <a:r>
            <a:rPr lang="ar-SA" b="1" cap="none" spc="50" smtClean="0">
              <a:ln w="11430"/>
              <a:effectLst>
                <a:outerShdw blurRad="76200" dist="50800" dir="5400000" algn="tl" rotWithShape="0">
                  <a:srgbClr val="000000">
                    <a:alpha val="65000"/>
                  </a:srgbClr>
                </a:outerShdw>
              </a:effectLst>
            </a:rPr>
            <a:t>الأول </a:t>
          </a:r>
          <a:endParaRPr lang="ar-SA" dirty="0"/>
        </a:p>
      </dgm:t>
    </dgm:pt>
    <dgm:pt modelId="{53370894-861F-4422-9E16-744A129DAFC0}" type="parTrans" cxnId="{42EADC39-B50E-4BB7-A73C-1F20834B7E50}">
      <dgm:prSet/>
      <dgm:spPr/>
      <dgm:t>
        <a:bodyPr/>
        <a:lstStyle/>
        <a:p>
          <a:pPr rtl="1"/>
          <a:endParaRPr lang="ar-SA"/>
        </a:p>
      </dgm:t>
    </dgm:pt>
    <dgm:pt modelId="{D6563B06-127C-4981-92C7-5E89E3706E5E}" type="sibTrans" cxnId="{42EADC39-B50E-4BB7-A73C-1F20834B7E50}">
      <dgm:prSet/>
      <dgm:spPr/>
      <dgm:t>
        <a:bodyPr/>
        <a:lstStyle/>
        <a:p>
          <a:pPr rtl="1"/>
          <a:endParaRPr lang="ar-SA"/>
        </a:p>
      </dgm:t>
    </dgm:pt>
    <dgm:pt modelId="{511039A3-F37B-4778-969A-B4EAF6D623BD}">
      <dgm:prSet phldrT="[Text]"/>
      <dgm:spPr/>
      <dgm:t>
        <a:bodyPr/>
        <a:lstStyle/>
        <a:p>
          <a:pPr rtl="1"/>
          <a:r>
            <a:rPr lang="ar-SA" smtClean="0"/>
            <a:t>مقدرة الإستراتيجية المقترحة على التعامل مع العوامل الإستراتيجية  التي يقدمها تحليل الفرص/التهديدات – جوانب القوة / الضعف .</a:t>
          </a:r>
          <a:endParaRPr lang="ar-SA" dirty="0"/>
        </a:p>
      </dgm:t>
    </dgm:pt>
    <dgm:pt modelId="{C09F3316-3FE1-42E4-93FF-80758AB6A153}" type="parTrans" cxnId="{BA519A9D-9710-402B-8B74-206F245F37E2}">
      <dgm:prSet/>
      <dgm:spPr/>
      <dgm:t>
        <a:bodyPr/>
        <a:lstStyle/>
        <a:p>
          <a:pPr rtl="1"/>
          <a:endParaRPr lang="ar-SA"/>
        </a:p>
      </dgm:t>
    </dgm:pt>
    <dgm:pt modelId="{D4E215A1-282F-4051-8BB8-167B970B91E2}" type="sibTrans" cxnId="{BA519A9D-9710-402B-8B74-206F245F37E2}">
      <dgm:prSet/>
      <dgm:spPr/>
      <dgm:t>
        <a:bodyPr/>
        <a:lstStyle/>
        <a:p>
          <a:pPr rtl="1"/>
          <a:endParaRPr lang="ar-SA"/>
        </a:p>
      </dgm:t>
    </dgm:pt>
    <dgm:pt modelId="{8391D389-8030-4EE3-9AF1-ED03FA9DF6C5}">
      <dgm:prSet phldrT="[Text]"/>
      <dgm:spPr/>
      <dgm:t>
        <a:bodyPr/>
        <a:lstStyle/>
        <a:p>
          <a:pPr rtl="1"/>
          <a:r>
            <a:rPr lang="ar-SA" b="1" spc="50" smtClean="0">
              <a:ln w="11430"/>
              <a:effectLst>
                <a:outerShdw blurRad="76200" dist="50800" dir="5400000" algn="tl" rotWithShape="0">
                  <a:srgbClr val="000000">
                    <a:alpha val="65000"/>
                  </a:srgbClr>
                </a:outerShdw>
              </a:effectLst>
            </a:rPr>
            <a:t>الثاني</a:t>
          </a:r>
          <a:endParaRPr lang="ar-SA" dirty="0"/>
        </a:p>
      </dgm:t>
    </dgm:pt>
    <dgm:pt modelId="{78FF423E-B625-4954-A89C-631745024200}" type="parTrans" cxnId="{6833A6E2-107A-4380-9170-15BD7FEC796C}">
      <dgm:prSet/>
      <dgm:spPr/>
      <dgm:t>
        <a:bodyPr/>
        <a:lstStyle/>
        <a:p>
          <a:pPr rtl="1"/>
          <a:endParaRPr lang="ar-SA"/>
        </a:p>
      </dgm:t>
    </dgm:pt>
    <dgm:pt modelId="{96549237-B35B-4B56-91FC-A6A978931BCA}" type="sibTrans" cxnId="{6833A6E2-107A-4380-9170-15BD7FEC796C}">
      <dgm:prSet/>
      <dgm:spPr/>
      <dgm:t>
        <a:bodyPr/>
        <a:lstStyle/>
        <a:p>
          <a:pPr rtl="1"/>
          <a:endParaRPr lang="ar-SA"/>
        </a:p>
      </dgm:t>
    </dgm:pt>
    <dgm:pt modelId="{5746A0B0-1144-4092-B10B-39567207242C}">
      <dgm:prSet phldrT="[Text]"/>
      <dgm:spPr/>
      <dgm:t>
        <a:bodyPr/>
        <a:lstStyle/>
        <a:p>
          <a:pPr rtl="1"/>
          <a:r>
            <a:rPr lang="ar-SA" smtClean="0"/>
            <a:t>مقدرة الإستراتيجية على تحقيق الأهداف المتفق عليها بأقل قدر من الموارد و بأقل قدر من الآثار السلبية .</a:t>
          </a:r>
          <a:endParaRPr lang="ar-SA" dirty="0"/>
        </a:p>
      </dgm:t>
    </dgm:pt>
    <dgm:pt modelId="{5B0F4E26-E0ED-4C9C-BB5E-2011B3E573CB}" type="parTrans" cxnId="{CAE68EBB-3306-478F-8705-644705EE2D84}">
      <dgm:prSet/>
      <dgm:spPr/>
      <dgm:t>
        <a:bodyPr/>
        <a:lstStyle/>
        <a:p>
          <a:pPr rtl="1"/>
          <a:endParaRPr lang="ar-SA"/>
        </a:p>
      </dgm:t>
    </dgm:pt>
    <dgm:pt modelId="{57BC196D-B863-4DEB-A110-9B09663E2B79}" type="sibTrans" cxnId="{CAE68EBB-3306-478F-8705-644705EE2D84}">
      <dgm:prSet/>
      <dgm:spPr/>
      <dgm:t>
        <a:bodyPr/>
        <a:lstStyle/>
        <a:p>
          <a:pPr rtl="1"/>
          <a:endParaRPr lang="ar-SA"/>
        </a:p>
      </dgm:t>
    </dgm:pt>
    <dgm:pt modelId="{BD83F975-3F1F-46DB-88D8-0536AB910EA3}" type="pres">
      <dgm:prSet presAssocID="{1F27CFE3-BD59-4CC6-AEDC-B50188D90542}" presName="Name0" presStyleCnt="0">
        <dgm:presLayoutVars>
          <dgm:chPref val="1"/>
          <dgm:dir val="rev"/>
          <dgm:animOne val="branch"/>
          <dgm:animLvl val="lvl"/>
          <dgm:resizeHandles/>
        </dgm:presLayoutVars>
      </dgm:prSet>
      <dgm:spPr/>
      <dgm:t>
        <a:bodyPr/>
        <a:lstStyle/>
        <a:p>
          <a:pPr rtl="1"/>
          <a:endParaRPr lang="ar-SA"/>
        </a:p>
      </dgm:t>
    </dgm:pt>
    <dgm:pt modelId="{6C33C91E-2A2F-41E9-8A56-0BBBF06018FA}" type="pres">
      <dgm:prSet presAssocID="{A6CD1EE1-9038-46D4-933B-4D63CE0F13A1}" presName="vertOne" presStyleCnt="0"/>
      <dgm:spPr/>
    </dgm:pt>
    <dgm:pt modelId="{DF616CE8-6950-4D36-9D0A-BE7C4AAB339F}" type="pres">
      <dgm:prSet presAssocID="{A6CD1EE1-9038-46D4-933B-4D63CE0F13A1}" presName="txOne" presStyleLbl="node0" presStyleIdx="0" presStyleCnt="1" custScaleY="58953">
        <dgm:presLayoutVars>
          <dgm:chPref val="3"/>
        </dgm:presLayoutVars>
      </dgm:prSet>
      <dgm:spPr/>
      <dgm:t>
        <a:bodyPr/>
        <a:lstStyle/>
        <a:p>
          <a:pPr rtl="1"/>
          <a:endParaRPr lang="ar-SA"/>
        </a:p>
      </dgm:t>
    </dgm:pt>
    <dgm:pt modelId="{771CC45C-6ACD-4DB3-8C0B-9FED46754DBE}" type="pres">
      <dgm:prSet presAssocID="{A6CD1EE1-9038-46D4-933B-4D63CE0F13A1}" presName="parTransOne" presStyleCnt="0"/>
      <dgm:spPr/>
    </dgm:pt>
    <dgm:pt modelId="{24A43952-38B3-46F0-9482-73D46C40C147}" type="pres">
      <dgm:prSet presAssocID="{A6CD1EE1-9038-46D4-933B-4D63CE0F13A1}" presName="horzOne" presStyleCnt="0"/>
      <dgm:spPr/>
    </dgm:pt>
    <dgm:pt modelId="{766DC5F1-777F-465A-8535-5B653CF8E085}" type="pres">
      <dgm:prSet presAssocID="{535DFBAF-57A6-4D58-A74E-B32A97E761B8}" presName="vertTwo" presStyleCnt="0"/>
      <dgm:spPr/>
    </dgm:pt>
    <dgm:pt modelId="{2125CDC1-E561-4AF5-A61C-6925438ADDE5}" type="pres">
      <dgm:prSet presAssocID="{535DFBAF-57A6-4D58-A74E-B32A97E761B8}" presName="txTwo" presStyleLbl="node2" presStyleIdx="0" presStyleCnt="2" custScaleY="50630">
        <dgm:presLayoutVars>
          <dgm:chPref val="3"/>
        </dgm:presLayoutVars>
      </dgm:prSet>
      <dgm:spPr/>
      <dgm:t>
        <a:bodyPr/>
        <a:lstStyle/>
        <a:p>
          <a:pPr rtl="1"/>
          <a:endParaRPr lang="ar-SA"/>
        </a:p>
      </dgm:t>
    </dgm:pt>
    <dgm:pt modelId="{BAF969DD-A719-42DA-AF21-DFFB5C05E110}" type="pres">
      <dgm:prSet presAssocID="{535DFBAF-57A6-4D58-A74E-B32A97E761B8}" presName="parTransTwo" presStyleCnt="0"/>
      <dgm:spPr/>
    </dgm:pt>
    <dgm:pt modelId="{E887ED07-9EDE-4A70-ADFF-3B316204A7D9}" type="pres">
      <dgm:prSet presAssocID="{535DFBAF-57A6-4D58-A74E-B32A97E761B8}" presName="horzTwo" presStyleCnt="0"/>
      <dgm:spPr/>
    </dgm:pt>
    <dgm:pt modelId="{B2F29A84-E6C7-4B2D-979C-10D790BD0441}" type="pres">
      <dgm:prSet presAssocID="{511039A3-F37B-4778-969A-B4EAF6D623BD}" presName="vertThree" presStyleCnt="0"/>
      <dgm:spPr/>
    </dgm:pt>
    <dgm:pt modelId="{09BBED8A-F282-4754-8BD9-9C3C9C4AA42D}" type="pres">
      <dgm:prSet presAssocID="{511039A3-F37B-4778-969A-B4EAF6D623BD}" presName="txThree" presStyleLbl="node3" presStyleIdx="0" presStyleCnt="2" custScaleY="114813">
        <dgm:presLayoutVars>
          <dgm:chPref val="3"/>
        </dgm:presLayoutVars>
      </dgm:prSet>
      <dgm:spPr/>
      <dgm:t>
        <a:bodyPr/>
        <a:lstStyle/>
        <a:p>
          <a:pPr rtl="1"/>
          <a:endParaRPr lang="ar-SA"/>
        </a:p>
      </dgm:t>
    </dgm:pt>
    <dgm:pt modelId="{00ED78A7-EB46-4BEB-944A-AD1EBFA91BE4}" type="pres">
      <dgm:prSet presAssocID="{511039A3-F37B-4778-969A-B4EAF6D623BD}" presName="horzThree" presStyleCnt="0"/>
      <dgm:spPr/>
    </dgm:pt>
    <dgm:pt modelId="{807EDF3E-542B-4C9A-940D-990C430DE58F}" type="pres">
      <dgm:prSet presAssocID="{D6563B06-127C-4981-92C7-5E89E3706E5E}" presName="sibSpaceTwo" presStyleCnt="0"/>
      <dgm:spPr/>
    </dgm:pt>
    <dgm:pt modelId="{33536826-CD9C-46EC-A311-5D8C51BD47F4}" type="pres">
      <dgm:prSet presAssocID="{8391D389-8030-4EE3-9AF1-ED03FA9DF6C5}" presName="vertTwo" presStyleCnt="0"/>
      <dgm:spPr/>
    </dgm:pt>
    <dgm:pt modelId="{630B0C69-F842-44B1-B079-31B009BD0DFE}" type="pres">
      <dgm:prSet presAssocID="{8391D389-8030-4EE3-9AF1-ED03FA9DF6C5}" presName="txTwo" presStyleLbl="node2" presStyleIdx="1" presStyleCnt="2" custScaleY="50485">
        <dgm:presLayoutVars>
          <dgm:chPref val="3"/>
        </dgm:presLayoutVars>
      </dgm:prSet>
      <dgm:spPr/>
      <dgm:t>
        <a:bodyPr/>
        <a:lstStyle/>
        <a:p>
          <a:pPr rtl="1"/>
          <a:endParaRPr lang="ar-SA"/>
        </a:p>
      </dgm:t>
    </dgm:pt>
    <dgm:pt modelId="{0F9B24A7-F7BE-47C9-A92A-AB1F185D56EC}" type="pres">
      <dgm:prSet presAssocID="{8391D389-8030-4EE3-9AF1-ED03FA9DF6C5}" presName="parTransTwo" presStyleCnt="0"/>
      <dgm:spPr/>
    </dgm:pt>
    <dgm:pt modelId="{EF880A1C-DD18-4EA4-80FB-13ABA94A497C}" type="pres">
      <dgm:prSet presAssocID="{8391D389-8030-4EE3-9AF1-ED03FA9DF6C5}" presName="horzTwo" presStyleCnt="0"/>
      <dgm:spPr/>
    </dgm:pt>
    <dgm:pt modelId="{4C82A483-8D74-40CF-8151-484C1A6E70EB}" type="pres">
      <dgm:prSet presAssocID="{5746A0B0-1144-4092-B10B-39567207242C}" presName="vertThree" presStyleCnt="0"/>
      <dgm:spPr/>
    </dgm:pt>
    <dgm:pt modelId="{AB9124A5-CB36-4783-AF43-C932A31E10A7}" type="pres">
      <dgm:prSet presAssocID="{5746A0B0-1144-4092-B10B-39567207242C}" presName="txThree" presStyleLbl="node3" presStyleIdx="1" presStyleCnt="2" custScaleY="114363">
        <dgm:presLayoutVars>
          <dgm:chPref val="3"/>
        </dgm:presLayoutVars>
      </dgm:prSet>
      <dgm:spPr/>
      <dgm:t>
        <a:bodyPr/>
        <a:lstStyle/>
        <a:p>
          <a:pPr rtl="1"/>
          <a:endParaRPr lang="ar-SA"/>
        </a:p>
      </dgm:t>
    </dgm:pt>
    <dgm:pt modelId="{A81F6B1C-BB36-49BD-867F-9EE869B736F3}" type="pres">
      <dgm:prSet presAssocID="{5746A0B0-1144-4092-B10B-39567207242C}" presName="horzThree" presStyleCnt="0"/>
      <dgm:spPr/>
    </dgm:pt>
  </dgm:ptLst>
  <dgm:cxnLst>
    <dgm:cxn modelId="{28D2C07F-C32C-4021-A255-41B0455427CC}" type="presOf" srcId="{511039A3-F37B-4778-969A-B4EAF6D623BD}" destId="{09BBED8A-F282-4754-8BD9-9C3C9C4AA42D}" srcOrd="0" destOrd="0" presId="urn:microsoft.com/office/officeart/2005/8/layout/hierarchy4"/>
    <dgm:cxn modelId="{EAB5CEEC-C679-482B-B330-051361DE629F}" type="presOf" srcId="{A6CD1EE1-9038-46D4-933B-4D63CE0F13A1}" destId="{DF616CE8-6950-4D36-9D0A-BE7C4AAB339F}" srcOrd="0" destOrd="0" presId="urn:microsoft.com/office/officeart/2005/8/layout/hierarchy4"/>
    <dgm:cxn modelId="{74097AC7-E202-44CD-AC13-FE072652EA21}" type="presOf" srcId="{535DFBAF-57A6-4D58-A74E-B32A97E761B8}" destId="{2125CDC1-E561-4AF5-A61C-6925438ADDE5}" srcOrd="0" destOrd="0" presId="urn:microsoft.com/office/officeart/2005/8/layout/hierarchy4"/>
    <dgm:cxn modelId="{BA519A9D-9710-402B-8B74-206F245F37E2}" srcId="{535DFBAF-57A6-4D58-A74E-B32A97E761B8}" destId="{511039A3-F37B-4778-969A-B4EAF6D623BD}" srcOrd="0" destOrd="0" parTransId="{C09F3316-3FE1-42E4-93FF-80758AB6A153}" sibTransId="{D4E215A1-282F-4051-8BB8-167B970B91E2}"/>
    <dgm:cxn modelId="{CAE68EBB-3306-478F-8705-644705EE2D84}" srcId="{8391D389-8030-4EE3-9AF1-ED03FA9DF6C5}" destId="{5746A0B0-1144-4092-B10B-39567207242C}" srcOrd="0" destOrd="0" parTransId="{5B0F4E26-E0ED-4C9C-BB5E-2011B3E573CB}" sibTransId="{57BC196D-B863-4DEB-A110-9B09663E2B79}"/>
    <dgm:cxn modelId="{42EADC39-B50E-4BB7-A73C-1F20834B7E50}" srcId="{A6CD1EE1-9038-46D4-933B-4D63CE0F13A1}" destId="{535DFBAF-57A6-4D58-A74E-B32A97E761B8}" srcOrd="0" destOrd="0" parTransId="{53370894-861F-4422-9E16-744A129DAFC0}" sibTransId="{D6563B06-127C-4981-92C7-5E89E3706E5E}"/>
    <dgm:cxn modelId="{4BB27599-5F65-4785-9CE4-BED76E6BD80F}" srcId="{1F27CFE3-BD59-4CC6-AEDC-B50188D90542}" destId="{A6CD1EE1-9038-46D4-933B-4D63CE0F13A1}" srcOrd="0" destOrd="0" parTransId="{5E5ED9D8-1BFF-4839-991B-36D0DE6E5D5C}" sibTransId="{449DC7FE-8F7D-42C5-8B9D-8684E7FF0AE2}"/>
    <dgm:cxn modelId="{8C363B17-368D-4BAC-B1D5-8701B0B59E83}" type="presOf" srcId="{5746A0B0-1144-4092-B10B-39567207242C}" destId="{AB9124A5-CB36-4783-AF43-C932A31E10A7}" srcOrd="0" destOrd="0" presId="urn:microsoft.com/office/officeart/2005/8/layout/hierarchy4"/>
    <dgm:cxn modelId="{24EB7403-E1A3-4634-81CA-37E4D6F6EE30}" type="presOf" srcId="{1F27CFE3-BD59-4CC6-AEDC-B50188D90542}" destId="{BD83F975-3F1F-46DB-88D8-0536AB910EA3}" srcOrd="0" destOrd="0" presId="urn:microsoft.com/office/officeart/2005/8/layout/hierarchy4"/>
    <dgm:cxn modelId="{D53B13AA-20E7-4370-B2A5-8E46F26F43CF}" type="presOf" srcId="{8391D389-8030-4EE3-9AF1-ED03FA9DF6C5}" destId="{630B0C69-F842-44B1-B079-31B009BD0DFE}" srcOrd="0" destOrd="0" presId="urn:microsoft.com/office/officeart/2005/8/layout/hierarchy4"/>
    <dgm:cxn modelId="{6833A6E2-107A-4380-9170-15BD7FEC796C}" srcId="{A6CD1EE1-9038-46D4-933B-4D63CE0F13A1}" destId="{8391D389-8030-4EE3-9AF1-ED03FA9DF6C5}" srcOrd="1" destOrd="0" parTransId="{78FF423E-B625-4954-A89C-631745024200}" sibTransId="{96549237-B35B-4B56-91FC-A6A978931BCA}"/>
    <dgm:cxn modelId="{44929CC0-39DC-4407-B247-35687D4ABC17}" type="presParOf" srcId="{BD83F975-3F1F-46DB-88D8-0536AB910EA3}" destId="{6C33C91E-2A2F-41E9-8A56-0BBBF06018FA}" srcOrd="0" destOrd="0" presId="urn:microsoft.com/office/officeart/2005/8/layout/hierarchy4"/>
    <dgm:cxn modelId="{9F1729D0-2BDA-4920-8E82-4674BC27D573}" type="presParOf" srcId="{6C33C91E-2A2F-41E9-8A56-0BBBF06018FA}" destId="{DF616CE8-6950-4D36-9D0A-BE7C4AAB339F}" srcOrd="0" destOrd="0" presId="urn:microsoft.com/office/officeart/2005/8/layout/hierarchy4"/>
    <dgm:cxn modelId="{3BADE357-0709-4C52-B116-28CC406814BE}" type="presParOf" srcId="{6C33C91E-2A2F-41E9-8A56-0BBBF06018FA}" destId="{771CC45C-6ACD-4DB3-8C0B-9FED46754DBE}" srcOrd="1" destOrd="0" presId="urn:microsoft.com/office/officeart/2005/8/layout/hierarchy4"/>
    <dgm:cxn modelId="{C3C2C7FC-BDF3-41A7-B4E9-440CDA125B9A}" type="presParOf" srcId="{6C33C91E-2A2F-41E9-8A56-0BBBF06018FA}" destId="{24A43952-38B3-46F0-9482-73D46C40C147}" srcOrd="2" destOrd="0" presId="urn:microsoft.com/office/officeart/2005/8/layout/hierarchy4"/>
    <dgm:cxn modelId="{7DFFE2E6-7BE4-44D4-A5EF-A5CF9254338D}" type="presParOf" srcId="{24A43952-38B3-46F0-9482-73D46C40C147}" destId="{766DC5F1-777F-465A-8535-5B653CF8E085}" srcOrd="0" destOrd="0" presId="urn:microsoft.com/office/officeart/2005/8/layout/hierarchy4"/>
    <dgm:cxn modelId="{41886BC0-A57B-4FF3-BF11-523C81DB81E7}" type="presParOf" srcId="{766DC5F1-777F-465A-8535-5B653CF8E085}" destId="{2125CDC1-E561-4AF5-A61C-6925438ADDE5}" srcOrd="0" destOrd="0" presId="urn:microsoft.com/office/officeart/2005/8/layout/hierarchy4"/>
    <dgm:cxn modelId="{0EA6767D-8047-4CB6-896C-EB6468A9A2C7}" type="presParOf" srcId="{766DC5F1-777F-465A-8535-5B653CF8E085}" destId="{BAF969DD-A719-42DA-AF21-DFFB5C05E110}" srcOrd="1" destOrd="0" presId="urn:microsoft.com/office/officeart/2005/8/layout/hierarchy4"/>
    <dgm:cxn modelId="{0C6D8AF5-FCAB-4798-BDA3-3B3A40888DBA}" type="presParOf" srcId="{766DC5F1-777F-465A-8535-5B653CF8E085}" destId="{E887ED07-9EDE-4A70-ADFF-3B316204A7D9}" srcOrd="2" destOrd="0" presId="urn:microsoft.com/office/officeart/2005/8/layout/hierarchy4"/>
    <dgm:cxn modelId="{8756DBAA-C53C-406D-9A9E-61B0DD341F61}" type="presParOf" srcId="{E887ED07-9EDE-4A70-ADFF-3B316204A7D9}" destId="{B2F29A84-E6C7-4B2D-979C-10D790BD0441}" srcOrd="0" destOrd="0" presId="urn:microsoft.com/office/officeart/2005/8/layout/hierarchy4"/>
    <dgm:cxn modelId="{8D4DB64F-7ECE-4C88-859B-A9ABF8309DD2}" type="presParOf" srcId="{B2F29A84-E6C7-4B2D-979C-10D790BD0441}" destId="{09BBED8A-F282-4754-8BD9-9C3C9C4AA42D}" srcOrd="0" destOrd="0" presId="urn:microsoft.com/office/officeart/2005/8/layout/hierarchy4"/>
    <dgm:cxn modelId="{4AE993ED-D773-4135-A9A1-4629B7652054}" type="presParOf" srcId="{B2F29A84-E6C7-4B2D-979C-10D790BD0441}" destId="{00ED78A7-EB46-4BEB-944A-AD1EBFA91BE4}" srcOrd="1" destOrd="0" presId="urn:microsoft.com/office/officeart/2005/8/layout/hierarchy4"/>
    <dgm:cxn modelId="{700885A7-A629-4A7C-AB84-1E1BC2FC053A}" type="presParOf" srcId="{24A43952-38B3-46F0-9482-73D46C40C147}" destId="{807EDF3E-542B-4C9A-940D-990C430DE58F}" srcOrd="1" destOrd="0" presId="urn:microsoft.com/office/officeart/2005/8/layout/hierarchy4"/>
    <dgm:cxn modelId="{B0811856-32E0-4E12-A108-82DE5950C596}" type="presParOf" srcId="{24A43952-38B3-46F0-9482-73D46C40C147}" destId="{33536826-CD9C-46EC-A311-5D8C51BD47F4}" srcOrd="2" destOrd="0" presId="urn:microsoft.com/office/officeart/2005/8/layout/hierarchy4"/>
    <dgm:cxn modelId="{8EE24D98-6D81-42CD-9EE4-6AD3990FE2F5}" type="presParOf" srcId="{33536826-CD9C-46EC-A311-5D8C51BD47F4}" destId="{630B0C69-F842-44B1-B079-31B009BD0DFE}" srcOrd="0" destOrd="0" presId="urn:microsoft.com/office/officeart/2005/8/layout/hierarchy4"/>
    <dgm:cxn modelId="{D20D517D-1D88-4CAC-8268-969B992FA597}" type="presParOf" srcId="{33536826-CD9C-46EC-A311-5D8C51BD47F4}" destId="{0F9B24A7-F7BE-47C9-A92A-AB1F185D56EC}" srcOrd="1" destOrd="0" presId="urn:microsoft.com/office/officeart/2005/8/layout/hierarchy4"/>
    <dgm:cxn modelId="{D3FB74B5-D16C-4926-92CC-5D10BB9DC266}" type="presParOf" srcId="{33536826-CD9C-46EC-A311-5D8C51BD47F4}" destId="{EF880A1C-DD18-4EA4-80FB-13ABA94A497C}" srcOrd="2" destOrd="0" presId="urn:microsoft.com/office/officeart/2005/8/layout/hierarchy4"/>
    <dgm:cxn modelId="{2C273123-38F7-4500-B8F6-0182E2DF31A0}" type="presParOf" srcId="{EF880A1C-DD18-4EA4-80FB-13ABA94A497C}" destId="{4C82A483-8D74-40CF-8151-484C1A6E70EB}" srcOrd="0" destOrd="0" presId="urn:microsoft.com/office/officeart/2005/8/layout/hierarchy4"/>
    <dgm:cxn modelId="{64F47835-15D5-4962-B32E-86BCB593E216}" type="presParOf" srcId="{4C82A483-8D74-40CF-8151-484C1A6E70EB}" destId="{AB9124A5-CB36-4783-AF43-C932A31E10A7}" srcOrd="0" destOrd="0" presId="urn:microsoft.com/office/officeart/2005/8/layout/hierarchy4"/>
    <dgm:cxn modelId="{EDC22E7A-D56F-4709-AE2C-63D207D3A2D6}" type="presParOf" srcId="{4C82A483-8D74-40CF-8151-484C1A6E70EB}" destId="{A81F6B1C-BB36-49BD-867F-9EE869B736F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FFF1EC-622A-4412-BBC1-4ED21799BEDB}" type="doc">
      <dgm:prSet loTypeId="urn:microsoft.com/office/officeart/2005/8/layout/vList5" loCatId="list" qsTypeId="urn:microsoft.com/office/officeart/2005/8/quickstyle/simple1" qsCatId="simple" csTypeId="urn:microsoft.com/office/officeart/2005/8/colors/colorful4" csCatId="colorful" phldr="1"/>
      <dgm:spPr/>
      <dgm:t>
        <a:bodyPr/>
        <a:lstStyle/>
        <a:p>
          <a:pPr rtl="1"/>
          <a:endParaRPr lang="ar-SA"/>
        </a:p>
      </dgm:t>
    </dgm:pt>
    <dgm:pt modelId="{1CA45EA3-00D9-4664-B3BF-C9080658A9C0}">
      <dgm:prSet phldrT="[Text]" custT="1"/>
      <dgm:spPr/>
      <dgm:t>
        <a:bodyPr/>
        <a:lstStyle/>
        <a:p>
          <a:pPr rtl="1"/>
          <a:r>
            <a:rPr lang="ar-SA" sz="2400" b="1" cap="none" spc="50" dirty="0" smtClean="0">
              <a:ln w="11430"/>
              <a:effectLst>
                <a:outerShdw blurRad="76200" dist="50800" dir="5400000" algn="tl" rotWithShape="0">
                  <a:srgbClr val="000000">
                    <a:alpha val="65000"/>
                  </a:srgbClr>
                </a:outerShdw>
              </a:effectLst>
            </a:rPr>
            <a:t>مفهوم وحدة الإعمال الإستراتيجية </a:t>
          </a:r>
          <a:endParaRPr lang="ar-SA" sz="2400" dirty="0"/>
        </a:p>
      </dgm:t>
    </dgm:pt>
    <dgm:pt modelId="{9F63C315-7AE8-44B9-BBB4-E5CF35BD2967}" type="parTrans" cxnId="{A43C1DA0-AE8F-4EDD-B8B1-64456D3ACE21}">
      <dgm:prSet/>
      <dgm:spPr/>
      <dgm:t>
        <a:bodyPr/>
        <a:lstStyle/>
        <a:p>
          <a:pPr rtl="1"/>
          <a:endParaRPr lang="ar-SA"/>
        </a:p>
      </dgm:t>
    </dgm:pt>
    <dgm:pt modelId="{A6A57465-1955-46BD-BA83-5393DFE5C841}" type="sibTrans" cxnId="{A43C1DA0-AE8F-4EDD-B8B1-64456D3ACE21}">
      <dgm:prSet/>
      <dgm:spPr/>
      <dgm:t>
        <a:bodyPr/>
        <a:lstStyle/>
        <a:p>
          <a:pPr rtl="1"/>
          <a:endParaRPr lang="ar-SA"/>
        </a:p>
      </dgm:t>
    </dgm:pt>
    <dgm:pt modelId="{2C058487-5B76-478C-960F-F202E79102D4}">
      <dgm:prSet phldrT="[Text]"/>
      <dgm:spPr/>
      <dgm:t>
        <a:bodyPr/>
        <a:lstStyle/>
        <a:p>
          <a:pPr rtl="1"/>
          <a:r>
            <a:rPr lang="ar-SA" smtClean="0"/>
            <a:t>قطاع أعمال أو خط إنتاج، أو أي مركز ربحية داخل المنظمة يقوم بإنتاج و تسويق مجموعة محددة من المنتجات المترابطة و خدمة مجموعة معينة من العملاء و التعامل مع عدد معين من المنافسين.</a:t>
          </a:r>
          <a:endParaRPr lang="ar-SA" dirty="0"/>
        </a:p>
      </dgm:t>
    </dgm:pt>
    <dgm:pt modelId="{5A72A84E-2ECD-4E99-9C51-10FA49579BEF}" type="parTrans" cxnId="{B27618C6-31FC-4B36-83AC-3AD90FD6807F}">
      <dgm:prSet/>
      <dgm:spPr/>
      <dgm:t>
        <a:bodyPr/>
        <a:lstStyle/>
        <a:p>
          <a:pPr rtl="1"/>
          <a:endParaRPr lang="ar-SA"/>
        </a:p>
      </dgm:t>
    </dgm:pt>
    <dgm:pt modelId="{62468878-3647-4DA6-AABD-98F3805A2C12}" type="sibTrans" cxnId="{B27618C6-31FC-4B36-83AC-3AD90FD6807F}">
      <dgm:prSet/>
      <dgm:spPr/>
      <dgm:t>
        <a:bodyPr/>
        <a:lstStyle/>
        <a:p>
          <a:pPr rtl="1"/>
          <a:endParaRPr lang="ar-SA"/>
        </a:p>
      </dgm:t>
    </dgm:pt>
    <dgm:pt modelId="{9C48C003-D150-401C-9FE1-2ED916884A93}">
      <dgm:prSet phldrT="[Text]" custT="1"/>
      <dgm:spPr/>
      <dgm:t>
        <a:bodyPr/>
        <a:lstStyle/>
        <a:p>
          <a:pPr rtl="1"/>
          <a:r>
            <a:rPr lang="ar-SA" sz="2400" b="1" cap="none" spc="50" dirty="0" smtClean="0">
              <a:ln w="11430"/>
              <a:effectLst>
                <a:outerShdw blurRad="76200" dist="50800" dir="5400000" algn="tl" rotWithShape="0">
                  <a:srgbClr val="000000">
                    <a:alpha val="65000"/>
                  </a:srgbClr>
                </a:outerShdw>
              </a:effectLst>
            </a:rPr>
            <a:t>مفهوم محفظة الأعمال </a:t>
          </a:r>
          <a:endParaRPr lang="ar-SA" sz="2400" dirty="0"/>
        </a:p>
      </dgm:t>
    </dgm:pt>
    <dgm:pt modelId="{12B6BEBA-0558-4BAC-8AF5-7CC1033E0D61}" type="parTrans" cxnId="{66BC793C-1B34-4D9C-8120-FDF1017A4A26}">
      <dgm:prSet/>
      <dgm:spPr/>
      <dgm:t>
        <a:bodyPr/>
        <a:lstStyle/>
        <a:p>
          <a:pPr rtl="1"/>
          <a:endParaRPr lang="ar-SA"/>
        </a:p>
      </dgm:t>
    </dgm:pt>
    <dgm:pt modelId="{F57BBEE4-C1B5-4FEE-8E02-C16722D77B88}" type="sibTrans" cxnId="{66BC793C-1B34-4D9C-8120-FDF1017A4A26}">
      <dgm:prSet/>
      <dgm:spPr/>
      <dgm:t>
        <a:bodyPr/>
        <a:lstStyle/>
        <a:p>
          <a:pPr rtl="1"/>
          <a:endParaRPr lang="ar-SA"/>
        </a:p>
      </dgm:t>
    </dgm:pt>
    <dgm:pt modelId="{AECB39C2-E715-4278-AD4E-2396AAC154C7}">
      <dgm:prSet phldrT="[Text]"/>
      <dgm:spPr/>
      <dgm:t>
        <a:bodyPr/>
        <a:lstStyle/>
        <a:p>
          <a:pPr rtl="1"/>
          <a:r>
            <a:rPr lang="ar-SA" smtClean="0"/>
            <a:t>مجموعة وحدات الأعمال الإستراتيجية بالمنظمة، و التي تخدم كل منها سوق و منتج معين.</a:t>
          </a:r>
          <a:endParaRPr lang="ar-SA" dirty="0"/>
        </a:p>
      </dgm:t>
    </dgm:pt>
    <dgm:pt modelId="{BCBA6C94-1587-463A-BB79-A5B2580D7CEF}" type="parTrans" cxnId="{D1083F02-1477-4C87-BE4C-AEA85BAF2CB7}">
      <dgm:prSet/>
      <dgm:spPr/>
      <dgm:t>
        <a:bodyPr/>
        <a:lstStyle/>
        <a:p>
          <a:pPr rtl="1"/>
          <a:endParaRPr lang="ar-SA"/>
        </a:p>
      </dgm:t>
    </dgm:pt>
    <dgm:pt modelId="{711DDCE7-6380-4B50-8D62-6F73AF7EDE19}" type="sibTrans" cxnId="{D1083F02-1477-4C87-BE4C-AEA85BAF2CB7}">
      <dgm:prSet/>
      <dgm:spPr/>
      <dgm:t>
        <a:bodyPr/>
        <a:lstStyle/>
        <a:p>
          <a:pPr rtl="1"/>
          <a:endParaRPr lang="ar-SA"/>
        </a:p>
      </dgm:t>
    </dgm:pt>
    <dgm:pt modelId="{559D8606-D6D5-4AE7-B079-1F5449123661}">
      <dgm:prSet phldrT="[Text]" custT="1"/>
      <dgm:spPr/>
      <dgm:t>
        <a:bodyPr/>
        <a:lstStyle/>
        <a:p>
          <a:pPr rtl="1"/>
          <a:r>
            <a:rPr lang="ar-SA" sz="2400" b="1" cap="none" spc="50" smtClean="0">
              <a:ln w="11430"/>
              <a:effectLst>
                <a:outerShdw blurRad="76200" dist="50800" dir="5400000" algn="tl" rotWithShape="0">
                  <a:srgbClr val="000000">
                    <a:alpha val="65000"/>
                  </a:srgbClr>
                </a:outerShdw>
              </a:effectLst>
            </a:rPr>
            <a:t>مفهوم السوق الذي يتم خدمته </a:t>
          </a:r>
          <a:endParaRPr lang="ar-SA" sz="2400" dirty="0"/>
        </a:p>
      </dgm:t>
    </dgm:pt>
    <dgm:pt modelId="{33533F4C-6C37-4374-BB79-BDEAE72464C4}" type="parTrans" cxnId="{B6BD71C2-BA26-4640-AF67-B6A51D2A46E4}">
      <dgm:prSet/>
      <dgm:spPr/>
      <dgm:t>
        <a:bodyPr/>
        <a:lstStyle/>
        <a:p>
          <a:pPr rtl="1"/>
          <a:endParaRPr lang="ar-SA"/>
        </a:p>
      </dgm:t>
    </dgm:pt>
    <dgm:pt modelId="{E866D8FC-6BFD-4935-8DDD-BC9F18A9C986}" type="sibTrans" cxnId="{B6BD71C2-BA26-4640-AF67-B6A51D2A46E4}">
      <dgm:prSet/>
      <dgm:spPr/>
      <dgm:t>
        <a:bodyPr/>
        <a:lstStyle/>
        <a:p>
          <a:pPr rtl="1"/>
          <a:endParaRPr lang="ar-SA"/>
        </a:p>
      </dgm:t>
    </dgm:pt>
    <dgm:pt modelId="{139854A8-747C-44FA-B616-EF31F9ACEE24}">
      <dgm:prSet phldrT="[Text]"/>
      <dgm:spPr/>
      <dgm:t>
        <a:bodyPr/>
        <a:lstStyle/>
        <a:p>
          <a:pPr rtl="1"/>
          <a:r>
            <a:rPr lang="ar-SA" dirty="0" smtClean="0"/>
            <a:t>القطاعات السوقية المستهدفة من قبل وحدة الأعمال , ولابد من التحديد الدقيق للسوق الذي تتعامل فيه وحدة الأعمال الإستراتيجية حتى يمكن تحقيق الدقة في قياس نمو السوق .</a:t>
          </a:r>
          <a:endParaRPr lang="ar-SA" dirty="0"/>
        </a:p>
      </dgm:t>
    </dgm:pt>
    <dgm:pt modelId="{A0B3C6A8-0802-479E-9F37-D689387EE7CF}" type="parTrans" cxnId="{0B951EF0-7C25-4B6C-A368-5E74C8DB4EDA}">
      <dgm:prSet/>
      <dgm:spPr/>
      <dgm:t>
        <a:bodyPr/>
        <a:lstStyle/>
        <a:p>
          <a:pPr rtl="1"/>
          <a:endParaRPr lang="ar-SA"/>
        </a:p>
      </dgm:t>
    </dgm:pt>
    <dgm:pt modelId="{07B40A27-7A94-4C01-92DB-4D709679249F}" type="sibTrans" cxnId="{0B951EF0-7C25-4B6C-A368-5E74C8DB4EDA}">
      <dgm:prSet/>
      <dgm:spPr/>
      <dgm:t>
        <a:bodyPr/>
        <a:lstStyle/>
        <a:p>
          <a:pPr rtl="1"/>
          <a:endParaRPr lang="ar-SA"/>
        </a:p>
      </dgm:t>
    </dgm:pt>
    <dgm:pt modelId="{B3D876E9-A1F6-4A35-A7EE-97129751B992}">
      <dgm:prSet phldrT="[Text]"/>
      <dgm:spPr/>
      <dgm:t>
        <a:bodyPr/>
        <a:lstStyle/>
        <a:p>
          <a:pPr rtl="1"/>
          <a:r>
            <a:rPr lang="ar-SA" smtClean="0"/>
            <a:t>تمثل أصغر وحدة داخل المنظمة يمكن إجراء تخطيط استراتيجي لها .</a:t>
          </a:r>
          <a:endParaRPr lang="ar-SA" dirty="0"/>
        </a:p>
      </dgm:t>
    </dgm:pt>
    <dgm:pt modelId="{6980E8AC-5EFD-4325-A72A-EB8761E47472}" type="parTrans" cxnId="{9E4EF2A8-FE75-422C-BEC2-02F99891249B}">
      <dgm:prSet/>
      <dgm:spPr/>
      <dgm:t>
        <a:bodyPr/>
        <a:lstStyle/>
        <a:p>
          <a:pPr rtl="1"/>
          <a:endParaRPr lang="ar-SA"/>
        </a:p>
      </dgm:t>
    </dgm:pt>
    <dgm:pt modelId="{C199F21F-74C1-49CE-961C-EF97478B68B3}" type="sibTrans" cxnId="{9E4EF2A8-FE75-422C-BEC2-02F99891249B}">
      <dgm:prSet/>
      <dgm:spPr/>
      <dgm:t>
        <a:bodyPr/>
        <a:lstStyle/>
        <a:p>
          <a:pPr rtl="1"/>
          <a:endParaRPr lang="ar-SA"/>
        </a:p>
      </dgm:t>
    </dgm:pt>
    <dgm:pt modelId="{4391B4E5-9A9B-453C-96B7-1F011658B8C9}" type="pres">
      <dgm:prSet presAssocID="{98FFF1EC-622A-4412-BBC1-4ED21799BEDB}" presName="Name0" presStyleCnt="0">
        <dgm:presLayoutVars>
          <dgm:dir val="rev"/>
          <dgm:animLvl val="lvl"/>
          <dgm:resizeHandles val="exact"/>
        </dgm:presLayoutVars>
      </dgm:prSet>
      <dgm:spPr/>
      <dgm:t>
        <a:bodyPr/>
        <a:lstStyle/>
        <a:p>
          <a:pPr rtl="1"/>
          <a:endParaRPr lang="ar-SA"/>
        </a:p>
      </dgm:t>
    </dgm:pt>
    <dgm:pt modelId="{2082584F-E64D-4776-9F4F-DD7EEE9B437A}" type="pres">
      <dgm:prSet presAssocID="{1CA45EA3-00D9-4664-B3BF-C9080658A9C0}" presName="linNode" presStyleCnt="0"/>
      <dgm:spPr/>
    </dgm:pt>
    <dgm:pt modelId="{8C12EE91-1735-4221-95E8-371D692BF7F0}" type="pres">
      <dgm:prSet presAssocID="{1CA45EA3-00D9-4664-B3BF-C9080658A9C0}" presName="parentText" presStyleLbl="node1" presStyleIdx="0" presStyleCnt="3">
        <dgm:presLayoutVars>
          <dgm:chMax val="1"/>
          <dgm:bulletEnabled val="1"/>
        </dgm:presLayoutVars>
      </dgm:prSet>
      <dgm:spPr/>
      <dgm:t>
        <a:bodyPr/>
        <a:lstStyle/>
        <a:p>
          <a:pPr rtl="1"/>
          <a:endParaRPr lang="ar-SA"/>
        </a:p>
      </dgm:t>
    </dgm:pt>
    <dgm:pt modelId="{D63DA264-0730-4477-B208-DA5FF24642DC}" type="pres">
      <dgm:prSet presAssocID="{1CA45EA3-00D9-4664-B3BF-C9080658A9C0}" presName="descendantText" presStyleLbl="alignAccFollowNode1" presStyleIdx="0" presStyleCnt="3">
        <dgm:presLayoutVars>
          <dgm:bulletEnabled val="1"/>
        </dgm:presLayoutVars>
      </dgm:prSet>
      <dgm:spPr/>
      <dgm:t>
        <a:bodyPr/>
        <a:lstStyle/>
        <a:p>
          <a:pPr rtl="1"/>
          <a:endParaRPr lang="ar-SA"/>
        </a:p>
      </dgm:t>
    </dgm:pt>
    <dgm:pt modelId="{837875B9-55AD-4923-9887-01AC06F0DE52}" type="pres">
      <dgm:prSet presAssocID="{A6A57465-1955-46BD-BA83-5393DFE5C841}" presName="sp" presStyleCnt="0"/>
      <dgm:spPr/>
    </dgm:pt>
    <dgm:pt modelId="{0600023E-7B05-418D-855B-B91F0AD971F0}" type="pres">
      <dgm:prSet presAssocID="{9C48C003-D150-401C-9FE1-2ED916884A93}" presName="linNode" presStyleCnt="0"/>
      <dgm:spPr/>
    </dgm:pt>
    <dgm:pt modelId="{884B5378-96A0-4E3E-B9EF-229A0D3D18FF}" type="pres">
      <dgm:prSet presAssocID="{9C48C003-D150-401C-9FE1-2ED916884A93}" presName="parentText" presStyleLbl="node1" presStyleIdx="1" presStyleCnt="3">
        <dgm:presLayoutVars>
          <dgm:chMax val="1"/>
          <dgm:bulletEnabled val="1"/>
        </dgm:presLayoutVars>
      </dgm:prSet>
      <dgm:spPr/>
      <dgm:t>
        <a:bodyPr/>
        <a:lstStyle/>
        <a:p>
          <a:pPr rtl="1"/>
          <a:endParaRPr lang="ar-SA"/>
        </a:p>
      </dgm:t>
    </dgm:pt>
    <dgm:pt modelId="{296119ED-25DA-4FCA-92F5-096196525BD1}" type="pres">
      <dgm:prSet presAssocID="{9C48C003-D150-401C-9FE1-2ED916884A93}" presName="descendantText" presStyleLbl="alignAccFollowNode1" presStyleIdx="1" presStyleCnt="3">
        <dgm:presLayoutVars>
          <dgm:bulletEnabled val="1"/>
        </dgm:presLayoutVars>
      </dgm:prSet>
      <dgm:spPr/>
      <dgm:t>
        <a:bodyPr/>
        <a:lstStyle/>
        <a:p>
          <a:pPr rtl="1"/>
          <a:endParaRPr lang="ar-SA"/>
        </a:p>
      </dgm:t>
    </dgm:pt>
    <dgm:pt modelId="{72CA05C5-722E-4160-A6D5-48474D368446}" type="pres">
      <dgm:prSet presAssocID="{F57BBEE4-C1B5-4FEE-8E02-C16722D77B88}" presName="sp" presStyleCnt="0"/>
      <dgm:spPr/>
    </dgm:pt>
    <dgm:pt modelId="{4EB4A94E-997D-4208-B9A1-0A6DAB497C49}" type="pres">
      <dgm:prSet presAssocID="{559D8606-D6D5-4AE7-B079-1F5449123661}" presName="linNode" presStyleCnt="0"/>
      <dgm:spPr/>
    </dgm:pt>
    <dgm:pt modelId="{F303C170-2EB3-45AA-8AE7-2D6CE778D8C4}" type="pres">
      <dgm:prSet presAssocID="{559D8606-D6D5-4AE7-B079-1F5449123661}" presName="parentText" presStyleLbl="node1" presStyleIdx="2" presStyleCnt="3">
        <dgm:presLayoutVars>
          <dgm:chMax val="1"/>
          <dgm:bulletEnabled val="1"/>
        </dgm:presLayoutVars>
      </dgm:prSet>
      <dgm:spPr/>
      <dgm:t>
        <a:bodyPr/>
        <a:lstStyle/>
        <a:p>
          <a:pPr rtl="1"/>
          <a:endParaRPr lang="ar-SA"/>
        </a:p>
      </dgm:t>
    </dgm:pt>
    <dgm:pt modelId="{2C2A0BBD-7AAA-4FE2-9BDD-3934B4991B7E}" type="pres">
      <dgm:prSet presAssocID="{559D8606-D6D5-4AE7-B079-1F5449123661}" presName="descendantText" presStyleLbl="alignAccFollowNode1" presStyleIdx="2" presStyleCnt="3">
        <dgm:presLayoutVars>
          <dgm:bulletEnabled val="1"/>
        </dgm:presLayoutVars>
      </dgm:prSet>
      <dgm:spPr/>
      <dgm:t>
        <a:bodyPr/>
        <a:lstStyle/>
        <a:p>
          <a:pPr rtl="1"/>
          <a:endParaRPr lang="ar-SA"/>
        </a:p>
      </dgm:t>
    </dgm:pt>
  </dgm:ptLst>
  <dgm:cxnLst>
    <dgm:cxn modelId="{0B951EF0-7C25-4B6C-A368-5E74C8DB4EDA}" srcId="{559D8606-D6D5-4AE7-B079-1F5449123661}" destId="{139854A8-747C-44FA-B616-EF31F9ACEE24}" srcOrd="0" destOrd="0" parTransId="{A0B3C6A8-0802-479E-9F37-D689387EE7CF}" sibTransId="{07B40A27-7A94-4C01-92DB-4D709679249F}"/>
    <dgm:cxn modelId="{A647E6DB-B948-4EFE-BCC0-1FF45AF2A3AC}" type="presOf" srcId="{98FFF1EC-622A-4412-BBC1-4ED21799BEDB}" destId="{4391B4E5-9A9B-453C-96B7-1F011658B8C9}" srcOrd="0" destOrd="0" presId="urn:microsoft.com/office/officeart/2005/8/layout/vList5"/>
    <dgm:cxn modelId="{D1549968-036C-4317-A143-FAD8D604A3F6}" type="presOf" srcId="{139854A8-747C-44FA-B616-EF31F9ACEE24}" destId="{2C2A0BBD-7AAA-4FE2-9BDD-3934B4991B7E}" srcOrd="0" destOrd="0" presId="urn:microsoft.com/office/officeart/2005/8/layout/vList5"/>
    <dgm:cxn modelId="{66BC793C-1B34-4D9C-8120-FDF1017A4A26}" srcId="{98FFF1EC-622A-4412-BBC1-4ED21799BEDB}" destId="{9C48C003-D150-401C-9FE1-2ED916884A93}" srcOrd="1" destOrd="0" parTransId="{12B6BEBA-0558-4BAC-8AF5-7CC1033E0D61}" sibTransId="{F57BBEE4-C1B5-4FEE-8E02-C16722D77B88}"/>
    <dgm:cxn modelId="{B27618C6-31FC-4B36-83AC-3AD90FD6807F}" srcId="{1CA45EA3-00D9-4664-B3BF-C9080658A9C0}" destId="{2C058487-5B76-478C-960F-F202E79102D4}" srcOrd="0" destOrd="0" parTransId="{5A72A84E-2ECD-4E99-9C51-10FA49579BEF}" sibTransId="{62468878-3647-4DA6-AABD-98F3805A2C12}"/>
    <dgm:cxn modelId="{517E8904-B6EA-4613-AD0A-F6D5A5791979}" type="presOf" srcId="{9C48C003-D150-401C-9FE1-2ED916884A93}" destId="{884B5378-96A0-4E3E-B9EF-229A0D3D18FF}" srcOrd="0" destOrd="0" presId="urn:microsoft.com/office/officeart/2005/8/layout/vList5"/>
    <dgm:cxn modelId="{A43C1DA0-AE8F-4EDD-B8B1-64456D3ACE21}" srcId="{98FFF1EC-622A-4412-BBC1-4ED21799BEDB}" destId="{1CA45EA3-00D9-4664-B3BF-C9080658A9C0}" srcOrd="0" destOrd="0" parTransId="{9F63C315-7AE8-44B9-BBB4-E5CF35BD2967}" sibTransId="{A6A57465-1955-46BD-BA83-5393DFE5C841}"/>
    <dgm:cxn modelId="{99C7505B-E175-474C-9D02-CE791089A916}" type="presOf" srcId="{B3D876E9-A1F6-4A35-A7EE-97129751B992}" destId="{D63DA264-0730-4477-B208-DA5FF24642DC}" srcOrd="0" destOrd="1" presId="urn:microsoft.com/office/officeart/2005/8/layout/vList5"/>
    <dgm:cxn modelId="{9E4EF2A8-FE75-422C-BEC2-02F99891249B}" srcId="{1CA45EA3-00D9-4664-B3BF-C9080658A9C0}" destId="{B3D876E9-A1F6-4A35-A7EE-97129751B992}" srcOrd="1" destOrd="0" parTransId="{6980E8AC-5EFD-4325-A72A-EB8761E47472}" sibTransId="{C199F21F-74C1-49CE-961C-EF97478B68B3}"/>
    <dgm:cxn modelId="{0DE871F3-B950-4414-9D6B-B10818D3A64E}" type="presOf" srcId="{1CA45EA3-00D9-4664-B3BF-C9080658A9C0}" destId="{8C12EE91-1735-4221-95E8-371D692BF7F0}" srcOrd="0" destOrd="0" presId="urn:microsoft.com/office/officeart/2005/8/layout/vList5"/>
    <dgm:cxn modelId="{3F0B90B3-5417-4DE2-AC73-2B390C6BA54C}" type="presOf" srcId="{2C058487-5B76-478C-960F-F202E79102D4}" destId="{D63DA264-0730-4477-B208-DA5FF24642DC}" srcOrd="0" destOrd="0" presId="urn:microsoft.com/office/officeart/2005/8/layout/vList5"/>
    <dgm:cxn modelId="{BECA3A31-6F49-4455-846B-03FB26F423BE}" type="presOf" srcId="{AECB39C2-E715-4278-AD4E-2396AAC154C7}" destId="{296119ED-25DA-4FCA-92F5-096196525BD1}" srcOrd="0" destOrd="0" presId="urn:microsoft.com/office/officeart/2005/8/layout/vList5"/>
    <dgm:cxn modelId="{A74F7BBC-903F-401E-8675-39EC7C755CCC}" type="presOf" srcId="{559D8606-D6D5-4AE7-B079-1F5449123661}" destId="{F303C170-2EB3-45AA-8AE7-2D6CE778D8C4}" srcOrd="0" destOrd="0" presId="urn:microsoft.com/office/officeart/2005/8/layout/vList5"/>
    <dgm:cxn modelId="{D1083F02-1477-4C87-BE4C-AEA85BAF2CB7}" srcId="{9C48C003-D150-401C-9FE1-2ED916884A93}" destId="{AECB39C2-E715-4278-AD4E-2396AAC154C7}" srcOrd="0" destOrd="0" parTransId="{BCBA6C94-1587-463A-BB79-A5B2580D7CEF}" sibTransId="{711DDCE7-6380-4B50-8D62-6F73AF7EDE19}"/>
    <dgm:cxn modelId="{B6BD71C2-BA26-4640-AF67-B6A51D2A46E4}" srcId="{98FFF1EC-622A-4412-BBC1-4ED21799BEDB}" destId="{559D8606-D6D5-4AE7-B079-1F5449123661}" srcOrd="2" destOrd="0" parTransId="{33533F4C-6C37-4374-BB79-BDEAE72464C4}" sibTransId="{E866D8FC-6BFD-4935-8DDD-BC9F18A9C986}"/>
    <dgm:cxn modelId="{FD3A2BA0-4E11-4E95-A952-F570EFF1011C}" type="presParOf" srcId="{4391B4E5-9A9B-453C-96B7-1F011658B8C9}" destId="{2082584F-E64D-4776-9F4F-DD7EEE9B437A}" srcOrd="0" destOrd="0" presId="urn:microsoft.com/office/officeart/2005/8/layout/vList5"/>
    <dgm:cxn modelId="{4D554C3E-6570-43E8-9583-7A7C45055EF8}" type="presParOf" srcId="{2082584F-E64D-4776-9F4F-DD7EEE9B437A}" destId="{8C12EE91-1735-4221-95E8-371D692BF7F0}" srcOrd="0" destOrd="0" presId="urn:microsoft.com/office/officeart/2005/8/layout/vList5"/>
    <dgm:cxn modelId="{F1310B0A-553A-49B5-B40C-8873526F411C}" type="presParOf" srcId="{2082584F-E64D-4776-9F4F-DD7EEE9B437A}" destId="{D63DA264-0730-4477-B208-DA5FF24642DC}" srcOrd="1" destOrd="0" presId="urn:microsoft.com/office/officeart/2005/8/layout/vList5"/>
    <dgm:cxn modelId="{9D835308-62FE-4959-AD6E-86D148A25251}" type="presParOf" srcId="{4391B4E5-9A9B-453C-96B7-1F011658B8C9}" destId="{837875B9-55AD-4923-9887-01AC06F0DE52}" srcOrd="1" destOrd="0" presId="urn:microsoft.com/office/officeart/2005/8/layout/vList5"/>
    <dgm:cxn modelId="{4A32EC70-B2B9-4750-80F9-3DA988DDA9AC}" type="presParOf" srcId="{4391B4E5-9A9B-453C-96B7-1F011658B8C9}" destId="{0600023E-7B05-418D-855B-B91F0AD971F0}" srcOrd="2" destOrd="0" presId="urn:microsoft.com/office/officeart/2005/8/layout/vList5"/>
    <dgm:cxn modelId="{DB5B4530-68E2-4963-AEEE-E0878254AC41}" type="presParOf" srcId="{0600023E-7B05-418D-855B-B91F0AD971F0}" destId="{884B5378-96A0-4E3E-B9EF-229A0D3D18FF}" srcOrd="0" destOrd="0" presId="urn:microsoft.com/office/officeart/2005/8/layout/vList5"/>
    <dgm:cxn modelId="{5B2C5C0B-11E6-4D0C-84CE-7E3973B91CAB}" type="presParOf" srcId="{0600023E-7B05-418D-855B-B91F0AD971F0}" destId="{296119ED-25DA-4FCA-92F5-096196525BD1}" srcOrd="1" destOrd="0" presId="urn:microsoft.com/office/officeart/2005/8/layout/vList5"/>
    <dgm:cxn modelId="{C25B112E-956C-4F73-82F0-EFEDCEEE6506}" type="presParOf" srcId="{4391B4E5-9A9B-453C-96B7-1F011658B8C9}" destId="{72CA05C5-722E-4160-A6D5-48474D368446}" srcOrd="3" destOrd="0" presId="urn:microsoft.com/office/officeart/2005/8/layout/vList5"/>
    <dgm:cxn modelId="{9EEB492D-17E0-4D7E-9EB7-1BA4F90FE9C7}" type="presParOf" srcId="{4391B4E5-9A9B-453C-96B7-1F011658B8C9}" destId="{4EB4A94E-997D-4208-B9A1-0A6DAB497C49}" srcOrd="4" destOrd="0" presId="urn:microsoft.com/office/officeart/2005/8/layout/vList5"/>
    <dgm:cxn modelId="{0E0AF76F-450A-49D7-B2A7-68C97962160B}" type="presParOf" srcId="{4EB4A94E-997D-4208-B9A1-0A6DAB497C49}" destId="{F303C170-2EB3-45AA-8AE7-2D6CE778D8C4}" srcOrd="0" destOrd="0" presId="urn:microsoft.com/office/officeart/2005/8/layout/vList5"/>
    <dgm:cxn modelId="{46641B38-0410-421A-BC6C-BB35D8A73118}" type="presParOf" srcId="{4EB4A94E-997D-4208-B9A1-0A6DAB497C49}" destId="{2C2A0BBD-7AAA-4FE2-9BDD-3934B4991B7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4E7381-A352-4578-B92E-05F64F27EA93}"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47918B38-5187-4643-9B78-94FA6D2A913D}">
      <dgm:prSet phldrT="[Text]"/>
      <dgm:spPr/>
      <dgm:t>
        <a:bodyPr/>
        <a:lstStyle/>
        <a:p>
          <a:pPr rtl="1"/>
          <a:r>
            <a:rPr lang="ar-SA" dirty="0" smtClean="0"/>
            <a:t>الخارجية</a:t>
          </a:r>
          <a:endParaRPr lang="ar-SA" dirty="0"/>
        </a:p>
      </dgm:t>
    </dgm:pt>
    <dgm:pt modelId="{5F090D65-01E0-4B7E-8B49-63E7847EBE1B}" type="parTrans" cxnId="{57CCFB09-F49E-45D8-9D0D-5091CCB56B2B}">
      <dgm:prSet/>
      <dgm:spPr/>
      <dgm:t>
        <a:bodyPr/>
        <a:lstStyle/>
        <a:p>
          <a:pPr rtl="1"/>
          <a:endParaRPr lang="ar-SA"/>
        </a:p>
      </dgm:t>
    </dgm:pt>
    <dgm:pt modelId="{B3ABBD45-AB47-4F70-B05C-ED6F225050CA}" type="sibTrans" cxnId="{57CCFB09-F49E-45D8-9D0D-5091CCB56B2B}">
      <dgm:prSet/>
      <dgm:spPr/>
      <dgm:t>
        <a:bodyPr/>
        <a:lstStyle/>
        <a:p>
          <a:pPr rtl="1"/>
          <a:endParaRPr lang="ar-SA"/>
        </a:p>
      </dgm:t>
    </dgm:pt>
    <dgm:pt modelId="{BE4AC7F0-859C-43F9-962A-DB22998D09CB}">
      <dgm:prSet phldrT="[Text]"/>
      <dgm:spPr/>
      <dgm:t>
        <a:bodyPr/>
        <a:lstStyle/>
        <a:p>
          <a:pPr rtl="1"/>
          <a:r>
            <a:rPr lang="ar-SA" dirty="0" smtClean="0"/>
            <a:t>حجم السوق 	معدل نمو السوق		موسمية الطلب</a:t>
          </a:r>
          <a:endParaRPr lang="ar-SA" dirty="0"/>
        </a:p>
      </dgm:t>
    </dgm:pt>
    <dgm:pt modelId="{F4E4765D-CA03-45E8-832D-F83835CDDC17}" type="parTrans" cxnId="{F5679148-2F55-4F7E-891D-967937037B4D}">
      <dgm:prSet/>
      <dgm:spPr/>
      <dgm:t>
        <a:bodyPr/>
        <a:lstStyle/>
        <a:p>
          <a:pPr rtl="1"/>
          <a:endParaRPr lang="ar-SA"/>
        </a:p>
      </dgm:t>
    </dgm:pt>
    <dgm:pt modelId="{7EB6C77F-ACD4-498A-BA35-E4F18DADCB8C}" type="sibTrans" cxnId="{F5679148-2F55-4F7E-891D-967937037B4D}">
      <dgm:prSet/>
      <dgm:spPr/>
      <dgm:t>
        <a:bodyPr/>
        <a:lstStyle/>
        <a:p>
          <a:pPr rtl="1"/>
          <a:endParaRPr lang="ar-SA"/>
        </a:p>
      </dgm:t>
    </dgm:pt>
    <dgm:pt modelId="{4044289E-0A1D-4429-A9DD-F9C5A6315E6F}">
      <dgm:prSet phldrT="[Text]"/>
      <dgm:spPr/>
      <dgm:t>
        <a:bodyPr/>
        <a:lstStyle/>
        <a:p>
          <a:pPr rtl="1"/>
          <a:r>
            <a:rPr lang="ar-SA" dirty="0" smtClean="0"/>
            <a:t>الداخلية</a:t>
          </a:r>
          <a:endParaRPr lang="ar-SA" dirty="0"/>
        </a:p>
      </dgm:t>
    </dgm:pt>
    <dgm:pt modelId="{01466926-10BB-48FC-80CF-738F12C6C394}" type="parTrans" cxnId="{262CF6EB-B7A0-41F7-BC25-98AE118463C2}">
      <dgm:prSet/>
      <dgm:spPr/>
      <dgm:t>
        <a:bodyPr/>
        <a:lstStyle/>
        <a:p>
          <a:pPr rtl="1"/>
          <a:endParaRPr lang="ar-SA"/>
        </a:p>
      </dgm:t>
    </dgm:pt>
    <dgm:pt modelId="{1F35C864-A211-4284-8CD9-E8D666189BAE}" type="sibTrans" cxnId="{262CF6EB-B7A0-41F7-BC25-98AE118463C2}">
      <dgm:prSet/>
      <dgm:spPr/>
      <dgm:t>
        <a:bodyPr/>
        <a:lstStyle/>
        <a:p>
          <a:pPr rtl="1"/>
          <a:endParaRPr lang="ar-SA"/>
        </a:p>
      </dgm:t>
    </dgm:pt>
    <dgm:pt modelId="{6C976643-9BAB-4998-9B12-DAFFC474E07F}">
      <dgm:prSet phldrT="[Text]"/>
      <dgm:spPr/>
      <dgm:t>
        <a:bodyPr/>
        <a:lstStyle/>
        <a:p>
          <a:pPr rtl="1"/>
          <a:r>
            <a:rPr lang="ar-SA" dirty="0" smtClean="0"/>
            <a:t>حصة السوق		رجال البيع		التسويق والتوزيع</a:t>
          </a:r>
          <a:endParaRPr lang="ar-SA" dirty="0"/>
        </a:p>
      </dgm:t>
    </dgm:pt>
    <dgm:pt modelId="{4AB9F730-AB7A-4979-ABDB-97294E49FECF}" type="parTrans" cxnId="{39FDE6A1-0CB2-4753-87C0-3D880F52DE08}">
      <dgm:prSet/>
      <dgm:spPr/>
      <dgm:t>
        <a:bodyPr/>
        <a:lstStyle/>
        <a:p>
          <a:pPr rtl="1"/>
          <a:endParaRPr lang="ar-SA"/>
        </a:p>
      </dgm:t>
    </dgm:pt>
    <dgm:pt modelId="{AD0DFA33-2432-4A5B-9F41-4192A3BC5119}" type="sibTrans" cxnId="{39FDE6A1-0CB2-4753-87C0-3D880F52DE08}">
      <dgm:prSet/>
      <dgm:spPr/>
      <dgm:t>
        <a:bodyPr/>
        <a:lstStyle/>
        <a:p>
          <a:pPr rtl="1"/>
          <a:endParaRPr lang="ar-SA"/>
        </a:p>
      </dgm:t>
    </dgm:pt>
    <dgm:pt modelId="{86A0F3DE-CB30-440F-9636-17D387503457}">
      <dgm:prSet phldrT="[Text]"/>
      <dgm:spPr/>
      <dgm:t>
        <a:bodyPr/>
        <a:lstStyle/>
        <a:p>
          <a:pPr rtl="1"/>
          <a:r>
            <a:rPr lang="ar-SA" dirty="0" smtClean="0"/>
            <a:t>البحوث والتطوير		خدمة العملاء	التصنيع</a:t>
          </a:r>
          <a:endParaRPr lang="ar-SA" dirty="0"/>
        </a:p>
      </dgm:t>
    </dgm:pt>
    <dgm:pt modelId="{C1FA85BE-67A6-4612-9AB8-757545B02D38}" type="parTrans" cxnId="{17C81CC5-5261-45CF-B9C2-B85CCAC85C18}">
      <dgm:prSet/>
      <dgm:spPr/>
      <dgm:t>
        <a:bodyPr/>
        <a:lstStyle/>
        <a:p>
          <a:pPr rtl="1"/>
          <a:endParaRPr lang="ar-SA"/>
        </a:p>
      </dgm:t>
    </dgm:pt>
    <dgm:pt modelId="{18D03D98-E1DB-47B4-99C8-8A43B5FC5F56}" type="sibTrans" cxnId="{17C81CC5-5261-45CF-B9C2-B85CCAC85C18}">
      <dgm:prSet/>
      <dgm:spPr/>
      <dgm:t>
        <a:bodyPr/>
        <a:lstStyle/>
        <a:p>
          <a:pPr rtl="1"/>
          <a:endParaRPr lang="ar-SA"/>
        </a:p>
      </dgm:t>
    </dgm:pt>
    <dgm:pt modelId="{F3BEFB3A-BC98-4DF1-BBD2-E8A28BF10025}">
      <dgm:prSet phldrT="[Text]"/>
      <dgm:spPr/>
      <dgm:t>
        <a:bodyPr/>
        <a:lstStyle/>
        <a:p>
          <a:pPr rtl="1"/>
          <a:r>
            <a:rPr lang="ar-SA" dirty="0" smtClean="0"/>
            <a:t>هيكل المنافسة	قيود الدخول إلى السوق	ربحية الصناعة</a:t>
          </a:r>
          <a:endParaRPr lang="ar-SA" dirty="0"/>
        </a:p>
      </dgm:t>
    </dgm:pt>
    <dgm:pt modelId="{27163DFA-8FEB-492A-98CB-3B08661C3CAB}" type="parTrans" cxnId="{65E7EADA-78DA-46A5-8096-B2A6D2105C38}">
      <dgm:prSet/>
      <dgm:spPr/>
    </dgm:pt>
    <dgm:pt modelId="{5CBB51F9-FDF4-4F01-AB1A-1E67A6BA36CA}" type="sibTrans" cxnId="{65E7EADA-78DA-46A5-8096-B2A6D2105C38}">
      <dgm:prSet/>
      <dgm:spPr/>
    </dgm:pt>
    <dgm:pt modelId="{AF3BF249-D668-44D9-AC13-86636F1259C2}">
      <dgm:prSet phldrT="[Text]"/>
      <dgm:spPr/>
      <dgm:t>
        <a:bodyPr/>
        <a:lstStyle/>
        <a:p>
          <a:pPr rtl="1"/>
          <a:r>
            <a:rPr lang="ar-SA" dirty="0" smtClean="0"/>
            <a:t>القيود الحكومية	التقنية	     التضخم 	مدى توافر العمالة</a:t>
          </a:r>
          <a:endParaRPr lang="ar-SA" dirty="0"/>
        </a:p>
      </dgm:t>
    </dgm:pt>
    <dgm:pt modelId="{E9E46734-10B8-404F-B534-92AD6F8175EF}" type="parTrans" cxnId="{E978A617-2AA1-4A98-99E0-401CF8A2B3C9}">
      <dgm:prSet/>
      <dgm:spPr/>
    </dgm:pt>
    <dgm:pt modelId="{15BCF32B-EC2D-4183-9E01-C36F338ED903}" type="sibTrans" cxnId="{E978A617-2AA1-4A98-99E0-401CF8A2B3C9}">
      <dgm:prSet/>
      <dgm:spPr/>
    </dgm:pt>
    <dgm:pt modelId="{2D68DC07-DB9B-408C-8BB1-8EEC3AA03BE3}">
      <dgm:prSet phldrT="[Text]"/>
      <dgm:spPr/>
      <dgm:t>
        <a:bodyPr/>
        <a:lstStyle/>
        <a:p>
          <a:pPr rtl="1"/>
          <a:r>
            <a:rPr lang="ar-SA" dirty="0" smtClean="0"/>
            <a:t>الموارد المالية		الجودة		الكفاءات الإدارية</a:t>
          </a:r>
          <a:endParaRPr lang="ar-SA" dirty="0"/>
        </a:p>
      </dgm:t>
    </dgm:pt>
    <dgm:pt modelId="{283691A4-CE57-4BC5-A459-D0A1FE5F5C10}" type="parTrans" cxnId="{72104804-395C-4DDA-826F-1A8DC78EB726}">
      <dgm:prSet/>
      <dgm:spPr/>
    </dgm:pt>
    <dgm:pt modelId="{8395B82B-7A9F-45EB-B686-ADF462A42A7F}" type="sibTrans" cxnId="{72104804-395C-4DDA-826F-1A8DC78EB726}">
      <dgm:prSet/>
      <dgm:spPr/>
    </dgm:pt>
    <dgm:pt modelId="{7CE1813E-2CCE-469D-8037-753CF6EBC241}" type="pres">
      <dgm:prSet presAssocID="{E14E7381-A352-4578-B92E-05F64F27EA93}" presName="linear" presStyleCnt="0">
        <dgm:presLayoutVars>
          <dgm:dir val="rev"/>
          <dgm:animLvl val="lvl"/>
          <dgm:resizeHandles val="exact"/>
        </dgm:presLayoutVars>
      </dgm:prSet>
      <dgm:spPr/>
      <dgm:t>
        <a:bodyPr/>
        <a:lstStyle/>
        <a:p>
          <a:pPr rtl="1"/>
          <a:endParaRPr lang="ar-SA"/>
        </a:p>
      </dgm:t>
    </dgm:pt>
    <dgm:pt modelId="{775732C3-0150-45ED-A559-466D997EFD1E}" type="pres">
      <dgm:prSet presAssocID="{47918B38-5187-4643-9B78-94FA6D2A913D}" presName="parentLin" presStyleCnt="0"/>
      <dgm:spPr/>
    </dgm:pt>
    <dgm:pt modelId="{14D5412C-A5F9-4A05-8010-C98523526673}" type="pres">
      <dgm:prSet presAssocID="{47918B38-5187-4643-9B78-94FA6D2A913D}" presName="parentLeftMargin" presStyleLbl="node1" presStyleIdx="0" presStyleCnt="2"/>
      <dgm:spPr/>
      <dgm:t>
        <a:bodyPr/>
        <a:lstStyle/>
        <a:p>
          <a:pPr rtl="1"/>
          <a:endParaRPr lang="ar-SA"/>
        </a:p>
      </dgm:t>
    </dgm:pt>
    <dgm:pt modelId="{3DD490C5-584E-494C-AF41-B27F7603DA8E}" type="pres">
      <dgm:prSet presAssocID="{47918B38-5187-4643-9B78-94FA6D2A913D}" presName="parentText" presStyleLbl="node1" presStyleIdx="0" presStyleCnt="2">
        <dgm:presLayoutVars>
          <dgm:chMax val="0"/>
          <dgm:bulletEnabled val="1"/>
        </dgm:presLayoutVars>
      </dgm:prSet>
      <dgm:spPr/>
      <dgm:t>
        <a:bodyPr/>
        <a:lstStyle/>
        <a:p>
          <a:pPr rtl="1"/>
          <a:endParaRPr lang="ar-SA"/>
        </a:p>
      </dgm:t>
    </dgm:pt>
    <dgm:pt modelId="{952E0797-9C75-4D81-A89C-DF139F045F25}" type="pres">
      <dgm:prSet presAssocID="{47918B38-5187-4643-9B78-94FA6D2A913D}" presName="negativeSpace" presStyleCnt="0"/>
      <dgm:spPr/>
    </dgm:pt>
    <dgm:pt modelId="{6D7553C6-B28C-4C90-8A52-5F7AB757DEB3}" type="pres">
      <dgm:prSet presAssocID="{47918B38-5187-4643-9B78-94FA6D2A913D}" presName="childText" presStyleLbl="conFgAcc1" presStyleIdx="0" presStyleCnt="2">
        <dgm:presLayoutVars>
          <dgm:bulletEnabled val="1"/>
        </dgm:presLayoutVars>
      </dgm:prSet>
      <dgm:spPr/>
      <dgm:t>
        <a:bodyPr/>
        <a:lstStyle/>
        <a:p>
          <a:pPr rtl="1"/>
          <a:endParaRPr lang="ar-SA"/>
        </a:p>
      </dgm:t>
    </dgm:pt>
    <dgm:pt modelId="{7FDDCC92-D1EF-4F8A-A42E-947054FD2458}" type="pres">
      <dgm:prSet presAssocID="{B3ABBD45-AB47-4F70-B05C-ED6F225050CA}" presName="spaceBetweenRectangles" presStyleCnt="0"/>
      <dgm:spPr/>
    </dgm:pt>
    <dgm:pt modelId="{0CF80FC0-67B6-45EC-8D85-4EA371EE813B}" type="pres">
      <dgm:prSet presAssocID="{4044289E-0A1D-4429-A9DD-F9C5A6315E6F}" presName="parentLin" presStyleCnt="0"/>
      <dgm:spPr/>
    </dgm:pt>
    <dgm:pt modelId="{BB736288-13AC-434B-A24A-0E1C179A77BE}" type="pres">
      <dgm:prSet presAssocID="{4044289E-0A1D-4429-A9DD-F9C5A6315E6F}" presName="parentLeftMargin" presStyleLbl="node1" presStyleIdx="0" presStyleCnt="2"/>
      <dgm:spPr/>
      <dgm:t>
        <a:bodyPr/>
        <a:lstStyle/>
        <a:p>
          <a:pPr rtl="1"/>
          <a:endParaRPr lang="ar-SA"/>
        </a:p>
      </dgm:t>
    </dgm:pt>
    <dgm:pt modelId="{B4E032F1-AC85-4037-8993-9F23C8C76AC3}" type="pres">
      <dgm:prSet presAssocID="{4044289E-0A1D-4429-A9DD-F9C5A6315E6F}" presName="parentText" presStyleLbl="node1" presStyleIdx="1" presStyleCnt="2">
        <dgm:presLayoutVars>
          <dgm:chMax val="0"/>
          <dgm:bulletEnabled val="1"/>
        </dgm:presLayoutVars>
      </dgm:prSet>
      <dgm:spPr/>
      <dgm:t>
        <a:bodyPr/>
        <a:lstStyle/>
        <a:p>
          <a:pPr rtl="1"/>
          <a:endParaRPr lang="ar-SA"/>
        </a:p>
      </dgm:t>
    </dgm:pt>
    <dgm:pt modelId="{94C4F158-D7DB-4C48-A7A3-DAFA38ED45FB}" type="pres">
      <dgm:prSet presAssocID="{4044289E-0A1D-4429-A9DD-F9C5A6315E6F}" presName="negativeSpace" presStyleCnt="0"/>
      <dgm:spPr/>
    </dgm:pt>
    <dgm:pt modelId="{8636B8F9-C94B-4311-B023-6B299BCC5AE0}" type="pres">
      <dgm:prSet presAssocID="{4044289E-0A1D-4429-A9DD-F9C5A6315E6F}" presName="childText" presStyleLbl="conFgAcc1" presStyleIdx="1" presStyleCnt="2">
        <dgm:presLayoutVars>
          <dgm:bulletEnabled val="1"/>
        </dgm:presLayoutVars>
      </dgm:prSet>
      <dgm:spPr/>
      <dgm:t>
        <a:bodyPr/>
        <a:lstStyle/>
        <a:p>
          <a:pPr rtl="1"/>
          <a:endParaRPr lang="ar-SA"/>
        </a:p>
      </dgm:t>
    </dgm:pt>
  </dgm:ptLst>
  <dgm:cxnLst>
    <dgm:cxn modelId="{720E5173-5CF9-4E75-B3ED-D752B33DF1C8}" type="presOf" srcId="{2D68DC07-DB9B-408C-8BB1-8EEC3AA03BE3}" destId="{8636B8F9-C94B-4311-B023-6B299BCC5AE0}" srcOrd="0" destOrd="2" presId="urn:microsoft.com/office/officeart/2005/8/layout/list1"/>
    <dgm:cxn modelId="{D4AF4943-876F-4418-90A5-A1C4FB1A0679}" type="presOf" srcId="{4044289E-0A1D-4429-A9DD-F9C5A6315E6F}" destId="{B4E032F1-AC85-4037-8993-9F23C8C76AC3}" srcOrd="1" destOrd="0" presId="urn:microsoft.com/office/officeart/2005/8/layout/list1"/>
    <dgm:cxn modelId="{72104804-395C-4DDA-826F-1A8DC78EB726}" srcId="{4044289E-0A1D-4429-A9DD-F9C5A6315E6F}" destId="{2D68DC07-DB9B-408C-8BB1-8EEC3AA03BE3}" srcOrd="2" destOrd="0" parTransId="{283691A4-CE57-4BC5-A459-D0A1FE5F5C10}" sibTransId="{8395B82B-7A9F-45EB-B686-ADF462A42A7F}"/>
    <dgm:cxn modelId="{262CF6EB-B7A0-41F7-BC25-98AE118463C2}" srcId="{E14E7381-A352-4578-B92E-05F64F27EA93}" destId="{4044289E-0A1D-4429-A9DD-F9C5A6315E6F}" srcOrd="1" destOrd="0" parTransId="{01466926-10BB-48FC-80CF-738F12C6C394}" sibTransId="{1F35C864-A211-4284-8CD9-E8D666189BAE}"/>
    <dgm:cxn modelId="{83644A9E-6A66-4971-8695-1752B490DA18}" type="presOf" srcId="{F3BEFB3A-BC98-4DF1-BBD2-E8A28BF10025}" destId="{6D7553C6-B28C-4C90-8A52-5F7AB757DEB3}" srcOrd="0" destOrd="1" presId="urn:microsoft.com/office/officeart/2005/8/layout/list1"/>
    <dgm:cxn modelId="{715D029F-8569-4EA4-BF12-DF92BDC6B547}" type="presOf" srcId="{6C976643-9BAB-4998-9B12-DAFFC474E07F}" destId="{8636B8F9-C94B-4311-B023-6B299BCC5AE0}" srcOrd="0" destOrd="0" presId="urn:microsoft.com/office/officeart/2005/8/layout/list1"/>
    <dgm:cxn modelId="{57CCFB09-F49E-45D8-9D0D-5091CCB56B2B}" srcId="{E14E7381-A352-4578-B92E-05F64F27EA93}" destId="{47918B38-5187-4643-9B78-94FA6D2A913D}" srcOrd="0" destOrd="0" parTransId="{5F090D65-01E0-4B7E-8B49-63E7847EBE1B}" sibTransId="{B3ABBD45-AB47-4F70-B05C-ED6F225050CA}"/>
    <dgm:cxn modelId="{1D7BEC62-1194-4F47-AE92-DC8BEC28D8CD}" type="presOf" srcId="{47918B38-5187-4643-9B78-94FA6D2A913D}" destId="{14D5412C-A5F9-4A05-8010-C98523526673}" srcOrd="0" destOrd="0" presId="urn:microsoft.com/office/officeart/2005/8/layout/list1"/>
    <dgm:cxn modelId="{689C90AA-D6C9-41F4-A5D9-CC3FE255C245}" type="presOf" srcId="{BE4AC7F0-859C-43F9-962A-DB22998D09CB}" destId="{6D7553C6-B28C-4C90-8A52-5F7AB757DEB3}" srcOrd="0" destOrd="0" presId="urn:microsoft.com/office/officeart/2005/8/layout/list1"/>
    <dgm:cxn modelId="{F983171F-78D4-4AF4-8E82-CA154B3CD9CD}" type="presOf" srcId="{4044289E-0A1D-4429-A9DD-F9C5A6315E6F}" destId="{BB736288-13AC-434B-A24A-0E1C179A77BE}" srcOrd="0" destOrd="0" presId="urn:microsoft.com/office/officeart/2005/8/layout/list1"/>
    <dgm:cxn modelId="{17C81CC5-5261-45CF-B9C2-B85CCAC85C18}" srcId="{4044289E-0A1D-4429-A9DD-F9C5A6315E6F}" destId="{86A0F3DE-CB30-440F-9636-17D387503457}" srcOrd="1" destOrd="0" parTransId="{C1FA85BE-67A6-4612-9AB8-757545B02D38}" sibTransId="{18D03D98-E1DB-47B4-99C8-8A43B5FC5F56}"/>
    <dgm:cxn modelId="{5A819F4B-4A28-4AFB-8BC1-F691644EC90E}" type="presOf" srcId="{E14E7381-A352-4578-B92E-05F64F27EA93}" destId="{7CE1813E-2CCE-469D-8037-753CF6EBC241}" srcOrd="0" destOrd="0" presId="urn:microsoft.com/office/officeart/2005/8/layout/list1"/>
    <dgm:cxn modelId="{E978A617-2AA1-4A98-99E0-401CF8A2B3C9}" srcId="{47918B38-5187-4643-9B78-94FA6D2A913D}" destId="{AF3BF249-D668-44D9-AC13-86636F1259C2}" srcOrd="2" destOrd="0" parTransId="{E9E46734-10B8-404F-B534-92AD6F8175EF}" sibTransId="{15BCF32B-EC2D-4183-9E01-C36F338ED903}"/>
    <dgm:cxn modelId="{134FB2B4-84EE-4928-974F-DE156A58FBD5}" type="presOf" srcId="{47918B38-5187-4643-9B78-94FA6D2A913D}" destId="{3DD490C5-584E-494C-AF41-B27F7603DA8E}" srcOrd="1" destOrd="0" presId="urn:microsoft.com/office/officeart/2005/8/layout/list1"/>
    <dgm:cxn modelId="{79147600-E32E-475B-B112-EB2C2E2CFD05}" type="presOf" srcId="{AF3BF249-D668-44D9-AC13-86636F1259C2}" destId="{6D7553C6-B28C-4C90-8A52-5F7AB757DEB3}" srcOrd="0" destOrd="2" presId="urn:microsoft.com/office/officeart/2005/8/layout/list1"/>
    <dgm:cxn modelId="{65E7EADA-78DA-46A5-8096-B2A6D2105C38}" srcId="{47918B38-5187-4643-9B78-94FA6D2A913D}" destId="{F3BEFB3A-BC98-4DF1-BBD2-E8A28BF10025}" srcOrd="1" destOrd="0" parTransId="{27163DFA-8FEB-492A-98CB-3B08661C3CAB}" sibTransId="{5CBB51F9-FDF4-4F01-AB1A-1E67A6BA36CA}"/>
    <dgm:cxn modelId="{F5679148-2F55-4F7E-891D-967937037B4D}" srcId="{47918B38-5187-4643-9B78-94FA6D2A913D}" destId="{BE4AC7F0-859C-43F9-962A-DB22998D09CB}" srcOrd="0" destOrd="0" parTransId="{F4E4765D-CA03-45E8-832D-F83835CDDC17}" sibTransId="{7EB6C77F-ACD4-498A-BA35-E4F18DADCB8C}"/>
    <dgm:cxn modelId="{A23D9794-BB1D-4F9A-893B-5CFDF2A8EEB2}" type="presOf" srcId="{86A0F3DE-CB30-440F-9636-17D387503457}" destId="{8636B8F9-C94B-4311-B023-6B299BCC5AE0}" srcOrd="0" destOrd="1" presId="urn:microsoft.com/office/officeart/2005/8/layout/list1"/>
    <dgm:cxn modelId="{39FDE6A1-0CB2-4753-87C0-3D880F52DE08}" srcId="{4044289E-0A1D-4429-A9DD-F9C5A6315E6F}" destId="{6C976643-9BAB-4998-9B12-DAFFC474E07F}" srcOrd="0" destOrd="0" parTransId="{4AB9F730-AB7A-4979-ABDB-97294E49FECF}" sibTransId="{AD0DFA33-2432-4A5B-9F41-4192A3BC5119}"/>
    <dgm:cxn modelId="{8F5C6E0E-C21E-46FA-8C61-B8FA5F05D034}" type="presParOf" srcId="{7CE1813E-2CCE-469D-8037-753CF6EBC241}" destId="{775732C3-0150-45ED-A559-466D997EFD1E}" srcOrd="0" destOrd="0" presId="urn:microsoft.com/office/officeart/2005/8/layout/list1"/>
    <dgm:cxn modelId="{71D138A1-07B3-4F72-B4ED-13904A62DBB4}" type="presParOf" srcId="{775732C3-0150-45ED-A559-466D997EFD1E}" destId="{14D5412C-A5F9-4A05-8010-C98523526673}" srcOrd="0" destOrd="0" presId="urn:microsoft.com/office/officeart/2005/8/layout/list1"/>
    <dgm:cxn modelId="{DC8F8CC3-AD39-4ED6-8C4D-EEC548623EA3}" type="presParOf" srcId="{775732C3-0150-45ED-A559-466D997EFD1E}" destId="{3DD490C5-584E-494C-AF41-B27F7603DA8E}" srcOrd="1" destOrd="0" presId="urn:microsoft.com/office/officeart/2005/8/layout/list1"/>
    <dgm:cxn modelId="{FC34EDF1-0763-4ABD-8FF0-9E325FE469E8}" type="presParOf" srcId="{7CE1813E-2CCE-469D-8037-753CF6EBC241}" destId="{952E0797-9C75-4D81-A89C-DF139F045F25}" srcOrd="1" destOrd="0" presId="urn:microsoft.com/office/officeart/2005/8/layout/list1"/>
    <dgm:cxn modelId="{4BFF44F7-CA9A-4499-B5FC-56A89DEC6E05}" type="presParOf" srcId="{7CE1813E-2CCE-469D-8037-753CF6EBC241}" destId="{6D7553C6-B28C-4C90-8A52-5F7AB757DEB3}" srcOrd="2" destOrd="0" presId="urn:microsoft.com/office/officeart/2005/8/layout/list1"/>
    <dgm:cxn modelId="{1EFAA48D-10FA-4790-8C61-C8B2D8D05899}" type="presParOf" srcId="{7CE1813E-2CCE-469D-8037-753CF6EBC241}" destId="{7FDDCC92-D1EF-4F8A-A42E-947054FD2458}" srcOrd="3" destOrd="0" presId="urn:microsoft.com/office/officeart/2005/8/layout/list1"/>
    <dgm:cxn modelId="{F6C4C5EF-4488-4014-8165-128C41357928}" type="presParOf" srcId="{7CE1813E-2CCE-469D-8037-753CF6EBC241}" destId="{0CF80FC0-67B6-45EC-8D85-4EA371EE813B}" srcOrd="4" destOrd="0" presId="urn:microsoft.com/office/officeart/2005/8/layout/list1"/>
    <dgm:cxn modelId="{02E7E19F-3AF1-44AA-B5E3-ACD5A0692688}" type="presParOf" srcId="{0CF80FC0-67B6-45EC-8D85-4EA371EE813B}" destId="{BB736288-13AC-434B-A24A-0E1C179A77BE}" srcOrd="0" destOrd="0" presId="urn:microsoft.com/office/officeart/2005/8/layout/list1"/>
    <dgm:cxn modelId="{53748973-6F4D-4B28-853F-2D8F83A7CB4F}" type="presParOf" srcId="{0CF80FC0-67B6-45EC-8D85-4EA371EE813B}" destId="{B4E032F1-AC85-4037-8993-9F23C8C76AC3}" srcOrd="1" destOrd="0" presId="urn:microsoft.com/office/officeart/2005/8/layout/list1"/>
    <dgm:cxn modelId="{6EDF2C66-6493-4296-8A80-8180A4CD1440}" type="presParOf" srcId="{7CE1813E-2CCE-469D-8037-753CF6EBC241}" destId="{94C4F158-D7DB-4C48-A7A3-DAFA38ED45FB}" srcOrd="5" destOrd="0" presId="urn:microsoft.com/office/officeart/2005/8/layout/list1"/>
    <dgm:cxn modelId="{E8260660-A9EB-45F0-9C2E-5863E7EB1B92}" type="presParOf" srcId="{7CE1813E-2CCE-469D-8037-753CF6EBC241}" destId="{8636B8F9-C94B-4311-B023-6B299BCC5AE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08DFE5-ACB3-48E4-A6E5-0660FE191226}" type="doc">
      <dgm:prSet loTypeId="urn:microsoft.com/office/officeart/2005/8/layout/vList2" loCatId="list" qsTypeId="urn:microsoft.com/office/officeart/2005/8/quickstyle/simple1" qsCatId="simple" csTypeId="urn:microsoft.com/office/officeart/2005/8/colors/colorful1#1" csCatId="colorful" phldr="1"/>
      <dgm:spPr/>
      <dgm:t>
        <a:bodyPr/>
        <a:lstStyle/>
        <a:p>
          <a:pPr rtl="1"/>
          <a:endParaRPr lang="ar-SA"/>
        </a:p>
      </dgm:t>
    </dgm:pt>
    <dgm:pt modelId="{F8EB4DB3-B62A-4E1E-AF72-83559C38449F}">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1"/>
          <a:r>
            <a:rPr lang="ar-SA" sz="3000" b="0" dirty="0" smtClean="0">
              <a:cs typeface="+mn-cs"/>
            </a:rPr>
            <a:t>الوحدات التي تقع في الخلايا ذات اللون الأخضر (</a:t>
          </a:r>
          <a:r>
            <a:rPr lang="en-US" sz="3000" b="0" dirty="0" smtClean="0">
              <a:cs typeface="+mn-cs"/>
            </a:rPr>
            <a:t>G</a:t>
          </a:r>
          <a:r>
            <a:rPr lang="ar-SA" sz="3000" b="0" dirty="0" smtClean="0">
              <a:cs typeface="+mn-cs"/>
            </a:rPr>
            <a:t>) ترضي استراتيجيات النمو والاستثمار.</a:t>
          </a:r>
          <a:endParaRPr lang="ar-SA" sz="3000" b="0" dirty="0">
            <a:cs typeface="+mn-cs"/>
          </a:endParaRPr>
        </a:p>
      </dgm:t>
    </dgm:pt>
    <dgm:pt modelId="{E98C7454-3CE2-48F5-BA34-35EB9FD7518E}" type="parTrans" cxnId="{5BBF8DA1-E6D2-450A-A6D3-410D349D4945}">
      <dgm:prSet/>
      <dgm:spPr/>
      <dgm:t>
        <a:bodyPr/>
        <a:lstStyle/>
        <a:p>
          <a:pPr rtl="1"/>
          <a:endParaRPr lang="ar-SA" sz="3000">
            <a:cs typeface="+mn-cs"/>
          </a:endParaRPr>
        </a:p>
      </dgm:t>
    </dgm:pt>
    <dgm:pt modelId="{283E55FC-0DB2-41D5-81DF-6E54F1734BBC}" type="sibTrans" cxnId="{5BBF8DA1-E6D2-450A-A6D3-410D349D4945}">
      <dgm:prSet/>
      <dgm:spPr/>
      <dgm:t>
        <a:bodyPr/>
        <a:lstStyle/>
        <a:p>
          <a:pPr rtl="1"/>
          <a:endParaRPr lang="ar-SA" sz="3000">
            <a:cs typeface="+mn-cs"/>
          </a:endParaRPr>
        </a:p>
      </dgm:t>
    </dgm:pt>
    <dgm:pt modelId="{215B38A7-8D37-4E90-B86E-6ADDD9EF83A1}">
      <dgm:prSet phldrT="[Text]" custT="1"/>
      <dgm:spPr/>
      <dgm:t>
        <a:bodyPr/>
        <a:lstStyle/>
        <a:p>
          <a:pPr rtl="1"/>
          <a:r>
            <a:rPr lang="ar-SA" sz="3000" dirty="0" smtClean="0">
              <a:cs typeface="+mn-cs"/>
            </a:rPr>
            <a:t>الوحدات التي تقع في الخلايا ذات اللون الأصفر ( </a:t>
          </a:r>
          <a:r>
            <a:rPr lang="en-US" sz="3000" dirty="0" smtClean="0">
              <a:cs typeface="+mn-cs"/>
            </a:rPr>
            <a:t>Y</a:t>
          </a:r>
          <a:r>
            <a:rPr lang="ar-SA" sz="3000" dirty="0" smtClean="0">
              <a:cs typeface="+mn-cs"/>
            </a:rPr>
            <a:t>) فهي تشير إلى التغير في جاذبية الصناعة أو قوة الأعمال.</a:t>
          </a:r>
          <a:endParaRPr lang="ar-SA" sz="3000" dirty="0">
            <a:cs typeface="+mn-cs"/>
          </a:endParaRPr>
        </a:p>
      </dgm:t>
    </dgm:pt>
    <dgm:pt modelId="{988B04D3-D149-44B5-9707-DE9AD2BF648B}" type="parTrans" cxnId="{4E763708-A9D5-4EAC-891D-C66BC9302456}">
      <dgm:prSet/>
      <dgm:spPr/>
      <dgm:t>
        <a:bodyPr/>
        <a:lstStyle/>
        <a:p>
          <a:pPr rtl="1"/>
          <a:endParaRPr lang="ar-SA" sz="3000">
            <a:cs typeface="+mn-cs"/>
          </a:endParaRPr>
        </a:p>
      </dgm:t>
    </dgm:pt>
    <dgm:pt modelId="{774F767E-2BF5-4856-A43A-B1C41464D52E}" type="sibTrans" cxnId="{4E763708-A9D5-4EAC-891D-C66BC9302456}">
      <dgm:prSet/>
      <dgm:spPr/>
      <dgm:t>
        <a:bodyPr/>
        <a:lstStyle/>
        <a:p>
          <a:pPr rtl="1"/>
          <a:endParaRPr lang="ar-SA" sz="3000">
            <a:cs typeface="+mn-cs"/>
          </a:endParaRPr>
        </a:p>
      </dgm:t>
    </dgm:pt>
    <dgm:pt modelId="{9ADBFB27-3AFD-4651-810E-FB046B32F320}">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rtl="1"/>
          <a:r>
            <a:rPr lang="ar-SA" sz="3000" dirty="0" smtClean="0">
              <a:cs typeface="+mn-cs"/>
            </a:rPr>
            <a:t>الوحدات التي تقع في الخلايا ذات اللون الأحمر (</a:t>
          </a:r>
          <a:r>
            <a:rPr lang="en-US" sz="3000" dirty="0" smtClean="0">
              <a:cs typeface="+mn-cs"/>
            </a:rPr>
            <a:t>R</a:t>
          </a:r>
          <a:r>
            <a:rPr lang="ar-SA" sz="3000" dirty="0" smtClean="0">
              <a:cs typeface="+mn-cs"/>
            </a:rPr>
            <a:t>) لا تبقى طويلاً في الاستثمار حيث يتم التخلي عنها لضعف الأداء وارتفاع التكاليف.</a:t>
          </a:r>
          <a:endParaRPr lang="ar-SA" sz="3000" dirty="0">
            <a:cs typeface="+mn-cs"/>
          </a:endParaRPr>
        </a:p>
      </dgm:t>
    </dgm:pt>
    <dgm:pt modelId="{3AE42123-3866-4270-894C-C1484CE86609}" type="parTrans" cxnId="{0FFC3DBB-8889-409D-9871-E24F731262FA}">
      <dgm:prSet/>
      <dgm:spPr/>
      <dgm:t>
        <a:bodyPr/>
        <a:lstStyle/>
        <a:p>
          <a:pPr rtl="1"/>
          <a:endParaRPr lang="ar-SA" sz="3000">
            <a:cs typeface="+mn-cs"/>
          </a:endParaRPr>
        </a:p>
      </dgm:t>
    </dgm:pt>
    <dgm:pt modelId="{E90B6E56-2FBD-4890-9AA5-5E1C16DB23FE}" type="sibTrans" cxnId="{0FFC3DBB-8889-409D-9871-E24F731262FA}">
      <dgm:prSet/>
      <dgm:spPr/>
      <dgm:t>
        <a:bodyPr/>
        <a:lstStyle/>
        <a:p>
          <a:pPr rtl="1"/>
          <a:endParaRPr lang="ar-SA" sz="3000">
            <a:cs typeface="+mn-cs"/>
          </a:endParaRPr>
        </a:p>
      </dgm:t>
    </dgm:pt>
    <dgm:pt modelId="{33E1DF31-54F1-40F0-BE0A-AB106BAA184D}" type="pres">
      <dgm:prSet presAssocID="{9008DFE5-ACB3-48E4-A6E5-0660FE191226}" presName="linear" presStyleCnt="0">
        <dgm:presLayoutVars>
          <dgm:animLvl val="lvl"/>
          <dgm:resizeHandles val="exact"/>
        </dgm:presLayoutVars>
      </dgm:prSet>
      <dgm:spPr/>
      <dgm:t>
        <a:bodyPr/>
        <a:lstStyle/>
        <a:p>
          <a:pPr rtl="1"/>
          <a:endParaRPr lang="ar-SA"/>
        </a:p>
      </dgm:t>
    </dgm:pt>
    <dgm:pt modelId="{E8110EBA-0CDD-4D38-B0F5-2425CA27CFA0}" type="pres">
      <dgm:prSet presAssocID="{F8EB4DB3-B62A-4E1E-AF72-83559C38449F}" presName="parentText" presStyleLbl="node1" presStyleIdx="0" presStyleCnt="3">
        <dgm:presLayoutVars>
          <dgm:chMax val="0"/>
          <dgm:bulletEnabled val="1"/>
        </dgm:presLayoutVars>
      </dgm:prSet>
      <dgm:spPr/>
      <dgm:t>
        <a:bodyPr/>
        <a:lstStyle/>
        <a:p>
          <a:pPr rtl="1"/>
          <a:endParaRPr lang="ar-SA"/>
        </a:p>
      </dgm:t>
    </dgm:pt>
    <dgm:pt modelId="{D6AA2D2B-B3FC-4C39-9156-6F05380B41FF}" type="pres">
      <dgm:prSet presAssocID="{283E55FC-0DB2-41D5-81DF-6E54F1734BBC}" presName="spacer" presStyleCnt="0"/>
      <dgm:spPr/>
      <dgm:t>
        <a:bodyPr/>
        <a:lstStyle/>
        <a:p>
          <a:pPr rtl="1"/>
          <a:endParaRPr lang="ar-SA"/>
        </a:p>
      </dgm:t>
    </dgm:pt>
    <dgm:pt modelId="{733EB805-62FF-4D5E-9428-A897C53AB25B}" type="pres">
      <dgm:prSet presAssocID="{215B38A7-8D37-4E90-B86E-6ADDD9EF83A1}" presName="parentText" presStyleLbl="node1" presStyleIdx="1" presStyleCnt="3">
        <dgm:presLayoutVars>
          <dgm:chMax val="0"/>
          <dgm:bulletEnabled val="1"/>
        </dgm:presLayoutVars>
      </dgm:prSet>
      <dgm:spPr/>
      <dgm:t>
        <a:bodyPr/>
        <a:lstStyle/>
        <a:p>
          <a:pPr rtl="1"/>
          <a:endParaRPr lang="ar-SA"/>
        </a:p>
      </dgm:t>
    </dgm:pt>
    <dgm:pt modelId="{EE646D41-2BAC-4DDD-971D-17C32473DA24}" type="pres">
      <dgm:prSet presAssocID="{774F767E-2BF5-4856-A43A-B1C41464D52E}" presName="spacer" presStyleCnt="0"/>
      <dgm:spPr/>
      <dgm:t>
        <a:bodyPr/>
        <a:lstStyle/>
        <a:p>
          <a:pPr rtl="1"/>
          <a:endParaRPr lang="ar-SA"/>
        </a:p>
      </dgm:t>
    </dgm:pt>
    <dgm:pt modelId="{EA875D10-22D6-4D98-B220-D0A2309B72DD}" type="pres">
      <dgm:prSet presAssocID="{9ADBFB27-3AFD-4651-810E-FB046B32F320}" presName="parentText" presStyleLbl="node1" presStyleIdx="2" presStyleCnt="3">
        <dgm:presLayoutVars>
          <dgm:chMax val="0"/>
          <dgm:bulletEnabled val="1"/>
        </dgm:presLayoutVars>
      </dgm:prSet>
      <dgm:spPr/>
      <dgm:t>
        <a:bodyPr/>
        <a:lstStyle/>
        <a:p>
          <a:pPr rtl="1"/>
          <a:endParaRPr lang="ar-SA"/>
        </a:p>
      </dgm:t>
    </dgm:pt>
  </dgm:ptLst>
  <dgm:cxnLst>
    <dgm:cxn modelId="{40D3B6F2-EFDB-4E2C-996D-3D6A0353AFB2}" type="presOf" srcId="{F8EB4DB3-B62A-4E1E-AF72-83559C38449F}" destId="{E8110EBA-0CDD-4D38-B0F5-2425CA27CFA0}" srcOrd="0" destOrd="0" presId="urn:microsoft.com/office/officeart/2005/8/layout/vList2"/>
    <dgm:cxn modelId="{422C80C0-F98F-4F41-A084-ACB63D687864}" type="presOf" srcId="{9ADBFB27-3AFD-4651-810E-FB046B32F320}" destId="{EA875D10-22D6-4D98-B220-D0A2309B72DD}" srcOrd="0" destOrd="0" presId="urn:microsoft.com/office/officeart/2005/8/layout/vList2"/>
    <dgm:cxn modelId="{6DD7D9CF-0D24-421E-8F0C-D6BF3AB25C99}" type="presOf" srcId="{9008DFE5-ACB3-48E4-A6E5-0660FE191226}" destId="{33E1DF31-54F1-40F0-BE0A-AB106BAA184D}" srcOrd="0" destOrd="0" presId="urn:microsoft.com/office/officeart/2005/8/layout/vList2"/>
    <dgm:cxn modelId="{4E763708-A9D5-4EAC-891D-C66BC9302456}" srcId="{9008DFE5-ACB3-48E4-A6E5-0660FE191226}" destId="{215B38A7-8D37-4E90-B86E-6ADDD9EF83A1}" srcOrd="1" destOrd="0" parTransId="{988B04D3-D149-44B5-9707-DE9AD2BF648B}" sibTransId="{774F767E-2BF5-4856-A43A-B1C41464D52E}"/>
    <dgm:cxn modelId="{0FFC3DBB-8889-409D-9871-E24F731262FA}" srcId="{9008DFE5-ACB3-48E4-A6E5-0660FE191226}" destId="{9ADBFB27-3AFD-4651-810E-FB046B32F320}" srcOrd="2" destOrd="0" parTransId="{3AE42123-3866-4270-894C-C1484CE86609}" sibTransId="{E90B6E56-2FBD-4890-9AA5-5E1C16DB23FE}"/>
    <dgm:cxn modelId="{5BBF8DA1-E6D2-450A-A6D3-410D349D4945}" srcId="{9008DFE5-ACB3-48E4-A6E5-0660FE191226}" destId="{F8EB4DB3-B62A-4E1E-AF72-83559C38449F}" srcOrd="0" destOrd="0" parTransId="{E98C7454-3CE2-48F5-BA34-35EB9FD7518E}" sibTransId="{283E55FC-0DB2-41D5-81DF-6E54F1734BBC}"/>
    <dgm:cxn modelId="{7EFE28C5-F1F9-4C18-A7DA-6A59D8A421D4}" type="presOf" srcId="{215B38A7-8D37-4E90-B86E-6ADDD9EF83A1}" destId="{733EB805-62FF-4D5E-9428-A897C53AB25B}" srcOrd="0" destOrd="0" presId="urn:microsoft.com/office/officeart/2005/8/layout/vList2"/>
    <dgm:cxn modelId="{3B3105FD-4B05-4AAA-9FC5-E78EC10DB82E}" type="presParOf" srcId="{33E1DF31-54F1-40F0-BE0A-AB106BAA184D}" destId="{E8110EBA-0CDD-4D38-B0F5-2425CA27CFA0}" srcOrd="0" destOrd="0" presId="urn:microsoft.com/office/officeart/2005/8/layout/vList2"/>
    <dgm:cxn modelId="{1D71A634-4FAF-4D69-95AC-BBB3E201B4A4}" type="presParOf" srcId="{33E1DF31-54F1-40F0-BE0A-AB106BAA184D}" destId="{D6AA2D2B-B3FC-4C39-9156-6F05380B41FF}" srcOrd="1" destOrd="0" presId="urn:microsoft.com/office/officeart/2005/8/layout/vList2"/>
    <dgm:cxn modelId="{523D3988-252C-46E8-B3A2-88148BC2E52C}" type="presParOf" srcId="{33E1DF31-54F1-40F0-BE0A-AB106BAA184D}" destId="{733EB805-62FF-4D5E-9428-A897C53AB25B}" srcOrd="2" destOrd="0" presId="urn:microsoft.com/office/officeart/2005/8/layout/vList2"/>
    <dgm:cxn modelId="{FFDE3B1B-8D22-447F-9B9F-42530D079C79}" type="presParOf" srcId="{33E1DF31-54F1-40F0-BE0A-AB106BAA184D}" destId="{EE646D41-2BAC-4DDD-971D-17C32473DA24}" srcOrd="3" destOrd="0" presId="urn:microsoft.com/office/officeart/2005/8/layout/vList2"/>
    <dgm:cxn modelId="{EAE59C67-3A77-443F-B09E-985763198C0C}" type="presParOf" srcId="{33E1DF31-54F1-40F0-BE0A-AB106BAA184D}" destId="{EA875D10-22D6-4D98-B220-D0A2309B72D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9A6FC2-91FF-47B0-A6A9-20FB18907033}"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pPr rtl="1"/>
          <a:endParaRPr lang="ar-SA"/>
        </a:p>
      </dgm:t>
    </dgm:pt>
    <dgm:pt modelId="{6F5F6B83-CF30-411E-AD1E-4FADD715FC11}">
      <dgm:prSet phldrT="[Text]" custT="1"/>
      <dgm:spPr/>
      <dgm:t>
        <a:bodyPr/>
        <a:lstStyle/>
        <a:p>
          <a:pPr defTabSz="2844800" rtl="1">
            <a:lnSpc>
              <a:spcPct val="90000"/>
            </a:lnSpc>
            <a:spcBef>
              <a:spcPct val="0"/>
            </a:spcBef>
            <a:spcAft>
              <a:spcPct val="35000"/>
            </a:spcAft>
          </a:pPr>
          <a:r>
            <a:rPr lang="ar-SA" sz="3200" dirty="0" smtClean="0"/>
            <a:t>تعتمد على تحليل مجموعتين من العوامل هما:</a:t>
          </a:r>
          <a:endParaRPr lang="ar-SA" sz="3200" dirty="0"/>
        </a:p>
      </dgm:t>
    </dgm:pt>
    <dgm:pt modelId="{4F384079-A0FD-46CA-9766-335C501A2853}" type="parTrans" cxnId="{FF2D279E-9B27-45FF-BFC6-A5923E0A6E19}">
      <dgm:prSet/>
      <dgm:spPr/>
      <dgm:t>
        <a:bodyPr/>
        <a:lstStyle/>
        <a:p>
          <a:pPr rtl="1"/>
          <a:endParaRPr lang="ar-SA" sz="1200"/>
        </a:p>
      </dgm:t>
    </dgm:pt>
    <dgm:pt modelId="{AAE7CA60-9A85-4359-9A22-0DD5B86C82BC}" type="sibTrans" cxnId="{FF2D279E-9B27-45FF-BFC6-A5923E0A6E19}">
      <dgm:prSet/>
      <dgm:spPr/>
      <dgm:t>
        <a:bodyPr/>
        <a:lstStyle/>
        <a:p>
          <a:pPr rtl="1"/>
          <a:endParaRPr lang="ar-SA" sz="1200"/>
        </a:p>
      </dgm:t>
    </dgm:pt>
    <dgm:pt modelId="{A65718A4-0748-44A3-9592-C66BB2F7740B}">
      <dgm:prSet phldrT="[Text]" custT="1"/>
      <dgm:spPr/>
      <dgm:t>
        <a:bodyPr/>
        <a:lstStyle/>
        <a:p>
          <a:pPr rtl="1"/>
          <a:r>
            <a:rPr lang="ar-SA" sz="3200" dirty="0" smtClean="0"/>
            <a:t>البيئة الخارجية</a:t>
          </a:r>
          <a:endParaRPr lang="ar-SA" sz="3200" dirty="0"/>
        </a:p>
      </dgm:t>
    </dgm:pt>
    <dgm:pt modelId="{B78D6F93-1D6E-43BD-B140-FBCB20B0BFB3}" type="parTrans" cxnId="{C8AC4728-CC58-4FA3-B931-3CA3463CCEE1}">
      <dgm:prSet/>
      <dgm:spPr/>
      <dgm:t>
        <a:bodyPr/>
        <a:lstStyle/>
        <a:p>
          <a:pPr rtl="1"/>
          <a:endParaRPr lang="ar-SA" sz="1200"/>
        </a:p>
      </dgm:t>
    </dgm:pt>
    <dgm:pt modelId="{607F0878-44D4-4BAD-872A-D4BF578AB815}" type="sibTrans" cxnId="{C8AC4728-CC58-4FA3-B931-3CA3463CCEE1}">
      <dgm:prSet/>
      <dgm:spPr/>
      <dgm:t>
        <a:bodyPr/>
        <a:lstStyle/>
        <a:p>
          <a:pPr rtl="1"/>
          <a:endParaRPr lang="ar-SA" sz="1200"/>
        </a:p>
      </dgm:t>
    </dgm:pt>
    <dgm:pt modelId="{7070FC70-AE65-4B31-8AF0-9F873CB37216}">
      <dgm:prSet phldrT="[Text]" custT="1"/>
      <dgm:spPr/>
      <dgm:t>
        <a:bodyPr/>
        <a:lstStyle/>
        <a:p>
          <a:pPr rtl="1"/>
          <a:r>
            <a:rPr lang="ar-SA" sz="2800" dirty="0" smtClean="0"/>
            <a:t>التهديدات</a:t>
          </a:r>
          <a:endParaRPr lang="ar-SA" sz="2800" dirty="0"/>
        </a:p>
      </dgm:t>
    </dgm:pt>
    <dgm:pt modelId="{5E459322-B55B-4591-A02A-A5BEAEF21EA9}" type="parTrans" cxnId="{FD8567E9-EEB9-4E82-8D5F-42367B95EE4B}">
      <dgm:prSet/>
      <dgm:spPr/>
      <dgm:t>
        <a:bodyPr/>
        <a:lstStyle/>
        <a:p>
          <a:pPr rtl="1"/>
          <a:endParaRPr lang="ar-SA" sz="1200"/>
        </a:p>
      </dgm:t>
    </dgm:pt>
    <dgm:pt modelId="{96FA3F17-9B6B-4349-9A49-D257ABEDDC54}" type="sibTrans" cxnId="{FD8567E9-EEB9-4E82-8D5F-42367B95EE4B}">
      <dgm:prSet/>
      <dgm:spPr/>
      <dgm:t>
        <a:bodyPr/>
        <a:lstStyle/>
        <a:p>
          <a:pPr rtl="1"/>
          <a:endParaRPr lang="ar-SA" sz="1200"/>
        </a:p>
      </dgm:t>
    </dgm:pt>
    <dgm:pt modelId="{6ECC3432-D666-41E1-8209-96427AD4450D}">
      <dgm:prSet phldrT="[Text]" custT="1"/>
      <dgm:spPr/>
      <dgm:t>
        <a:bodyPr/>
        <a:lstStyle/>
        <a:p>
          <a:pPr rtl="1"/>
          <a:r>
            <a:rPr lang="ar-SA" sz="2800" dirty="0" smtClean="0"/>
            <a:t>الفرص</a:t>
          </a:r>
          <a:endParaRPr lang="ar-SA" sz="2800" dirty="0"/>
        </a:p>
      </dgm:t>
    </dgm:pt>
    <dgm:pt modelId="{8D6C049F-A015-4417-8E82-2B3541A024CE}" type="parTrans" cxnId="{B5019058-BE0A-4834-8233-079394D7C175}">
      <dgm:prSet/>
      <dgm:spPr/>
      <dgm:t>
        <a:bodyPr/>
        <a:lstStyle/>
        <a:p>
          <a:pPr rtl="1"/>
          <a:endParaRPr lang="ar-SA" sz="1200"/>
        </a:p>
      </dgm:t>
    </dgm:pt>
    <dgm:pt modelId="{DA175E7B-9E02-44FA-A38D-7BC4348AB1ED}" type="sibTrans" cxnId="{B5019058-BE0A-4834-8233-079394D7C175}">
      <dgm:prSet/>
      <dgm:spPr/>
      <dgm:t>
        <a:bodyPr/>
        <a:lstStyle/>
        <a:p>
          <a:pPr rtl="1"/>
          <a:endParaRPr lang="ar-SA" sz="1200"/>
        </a:p>
      </dgm:t>
    </dgm:pt>
    <dgm:pt modelId="{1D2573ED-AACA-4129-AFC3-49C3CAA20ADC}">
      <dgm:prSet phldrT="[Text]" custT="1"/>
      <dgm:spPr/>
      <dgm:t>
        <a:bodyPr/>
        <a:lstStyle/>
        <a:p>
          <a:pPr rtl="1"/>
          <a:r>
            <a:rPr lang="ar-SA" sz="3200" dirty="0" smtClean="0"/>
            <a:t>البيئة الداخلية</a:t>
          </a:r>
          <a:endParaRPr lang="ar-SA" sz="3200" dirty="0"/>
        </a:p>
      </dgm:t>
    </dgm:pt>
    <dgm:pt modelId="{800ADC05-0E3B-4EDC-A106-67ECD7A472F9}" type="parTrans" cxnId="{2CD949FF-A567-4CD2-BCCD-19A38771EB79}">
      <dgm:prSet/>
      <dgm:spPr/>
      <dgm:t>
        <a:bodyPr/>
        <a:lstStyle/>
        <a:p>
          <a:pPr rtl="1"/>
          <a:endParaRPr lang="ar-SA" sz="1200"/>
        </a:p>
      </dgm:t>
    </dgm:pt>
    <dgm:pt modelId="{A4E9F093-C573-4E30-B2F4-6BC200CC7867}" type="sibTrans" cxnId="{2CD949FF-A567-4CD2-BCCD-19A38771EB79}">
      <dgm:prSet/>
      <dgm:spPr/>
      <dgm:t>
        <a:bodyPr/>
        <a:lstStyle/>
        <a:p>
          <a:pPr rtl="1"/>
          <a:endParaRPr lang="ar-SA" sz="1200"/>
        </a:p>
      </dgm:t>
    </dgm:pt>
    <dgm:pt modelId="{F5C47580-1248-4E98-97BD-F735BF4CE3C5}">
      <dgm:prSet phldrT="[Text]" custT="1"/>
      <dgm:spPr/>
      <dgm:t>
        <a:bodyPr/>
        <a:lstStyle/>
        <a:p>
          <a:pPr rtl="1"/>
          <a:r>
            <a:rPr lang="ar-SA" sz="2800" dirty="0" smtClean="0"/>
            <a:t>جوانب الضعف</a:t>
          </a:r>
          <a:endParaRPr lang="ar-SA" sz="2800" dirty="0"/>
        </a:p>
      </dgm:t>
    </dgm:pt>
    <dgm:pt modelId="{BF86E6A3-9D2A-4AA8-A35B-4C4F19B57B62}" type="parTrans" cxnId="{30CC7BC5-DCF4-4553-BEF4-7EA2B8E9A567}">
      <dgm:prSet/>
      <dgm:spPr/>
      <dgm:t>
        <a:bodyPr/>
        <a:lstStyle/>
        <a:p>
          <a:pPr rtl="1"/>
          <a:endParaRPr lang="ar-SA" sz="1200"/>
        </a:p>
      </dgm:t>
    </dgm:pt>
    <dgm:pt modelId="{4A13273A-C00F-4A37-857D-CD3015F84493}" type="sibTrans" cxnId="{30CC7BC5-DCF4-4553-BEF4-7EA2B8E9A567}">
      <dgm:prSet/>
      <dgm:spPr/>
      <dgm:t>
        <a:bodyPr/>
        <a:lstStyle/>
        <a:p>
          <a:pPr rtl="1"/>
          <a:endParaRPr lang="ar-SA" sz="1200"/>
        </a:p>
      </dgm:t>
    </dgm:pt>
    <dgm:pt modelId="{62E74CF3-E563-472F-AA61-EF825FF59A46}">
      <dgm:prSet phldrT="[Text]" custT="1"/>
      <dgm:spPr/>
      <dgm:t>
        <a:bodyPr/>
        <a:lstStyle/>
        <a:p>
          <a:pPr rtl="1"/>
          <a:r>
            <a:rPr lang="ar-SA" sz="2800" dirty="0" smtClean="0"/>
            <a:t>جوانب القوة</a:t>
          </a:r>
          <a:endParaRPr lang="ar-SA" sz="2800" dirty="0"/>
        </a:p>
      </dgm:t>
    </dgm:pt>
    <dgm:pt modelId="{2204B994-F2DF-4E84-9C90-AACA5119BC87}" type="parTrans" cxnId="{757420E3-FBA4-47A5-BBEB-BEE036E889B2}">
      <dgm:prSet/>
      <dgm:spPr/>
      <dgm:t>
        <a:bodyPr/>
        <a:lstStyle/>
        <a:p>
          <a:pPr rtl="1"/>
          <a:endParaRPr lang="ar-SA" sz="1200"/>
        </a:p>
      </dgm:t>
    </dgm:pt>
    <dgm:pt modelId="{F3703819-904D-4AE5-8465-43706B3665CA}" type="sibTrans" cxnId="{757420E3-FBA4-47A5-BBEB-BEE036E889B2}">
      <dgm:prSet/>
      <dgm:spPr/>
      <dgm:t>
        <a:bodyPr/>
        <a:lstStyle/>
        <a:p>
          <a:pPr rtl="1"/>
          <a:endParaRPr lang="ar-SA" sz="1200"/>
        </a:p>
      </dgm:t>
    </dgm:pt>
    <dgm:pt modelId="{35E7BF50-57A4-4F32-B944-E6579EACE0EF}" type="pres">
      <dgm:prSet presAssocID="{399A6FC2-91FF-47B0-A6A9-20FB18907033}" presName="Name0" presStyleCnt="0">
        <dgm:presLayoutVars>
          <dgm:chPref val="1"/>
          <dgm:dir val="rev"/>
          <dgm:animOne val="branch"/>
          <dgm:animLvl val="lvl"/>
          <dgm:resizeHandles/>
        </dgm:presLayoutVars>
      </dgm:prSet>
      <dgm:spPr/>
      <dgm:t>
        <a:bodyPr/>
        <a:lstStyle/>
        <a:p>
          <a:endParaRPr lang="fr-FR"/>
        </a:p>
      </dgm:t>
    </dgm:pt>
    <dgm:pt modelId="{C65CBBAF-4E35-45D4-9A8B-2A9075BABF6B}" type="pres">
      <dgm:prSet presAssocID="{6F5F6B83-CF30-411E-AD1E-4FADD715FC11}" presName="vertOne" presStyleCnt="0"/>
      <dgm:spPr/>
    </dgm:pt>
    <dgm:pt modelId="{C171235B-E658-4AE5-8BFE-E868F78A5D1B}" type="pres">
      <dgm:prSet presAssocID="{6F5F6B83-CF30-411E-AD1E-4FADD715FC11}" presName="txOne" presStyleLbl="node0" presStyleIdx="0" presStyleCnt="1">
        <dgm:presLayoutVars>
          <dgm:chPref val="3"/>
        </dgm:presLayoutVars>
      </dgm:prSet>
      <dgm:spPr/>
      <dgm:t>
        <a:bodyPr/>
        <a:lstStyle/>
        <a:p>
          <a:pPr rtl="1"/>
          <a:endParaRPr lang="ar-SA"/>
        </a:p>
      </dgm:t>
    </dgm:pt>
    <dgm:pt modelId="{A9F43BA9-B581-4E2E-AE59-8F5688C38380}" type="pres">
      <dgm:prSet presAssocID="{6F5F6B83-CF30-411E-AD1E-4FADD715FC11}" presName="parTransOne" presStyleCnt="0"/>
      <dgm:spPr/>
    </dgm:pt>
    <dgm:pt modelId="{8780D448-0436-4487-AA5E-FA05AF5EE2EE}" type="pres">
      <dgm:prSet presAssocID="{6F5F6B83-CF30-411E-AD1E-4FADD715FC11}" presName="horzOne" presStyleCnt="0"/>
      <dgm:spPr/>
    </dgm:pt>
    <dgm:pt modelId="{FAD495D7-3CC0-4A4D-B919-DCE7F0175107}" type="pres">
      <dgm:prSet presAssocID="{A65718A4-0748-44A3-9592-C66BB2F7740B}" presName="vertTwo" presStyleCnt="0"/>
      <dgm:spPr/>
    </dgm:pt>
    <dgm:pt modelId="{FABA6B1A-1D33-4E48-B8F8-FB9EF13CC015}" type="pres">
      <dgm:prSet presAssocID="{A65718A4-0748-44A3-9592-C66BB2F7740B}" presName="txTwo" presStyleLbl="node2" presStyleIdx="0" presStyleCnt="2">
        <dgm:presLayoutVars>
          <dgm:chPref val="3"/>
        </dgm:presLayoutVars>
      </dgm:prSet>
      <dgm:spPr/>
      <dgm:t>
        <a:bodyPr/>
        <a:lstStyle/>
        <a:p>
          <a:endParaRPr lang="fr-FR"/>
        </a:p>
      </dgm:t>
    </dgm:pt>
    <dgm:pt modelId="{D58DA03D-7DA6-47FB-BB19-C3B0FAF056C9}" type="pres">
      <dgm:prSet presAssocID="{A65718A4-0748-44A3-9592-C66BB2F7740B}" presName="parTransTwo" presStyleCnt="0"/>
      <dgm:spPr/>
    </dgm:pt>
    <dgm:pt modelId="{BEBD1437-AA14-445B-BC4F-75E048E12A39}" type="pres">
      <dgm:prSet presAssocID="{A65718A4-0748-44A3-9592-C66BB2F7740B}" presName="horzTwo" presStyleCnt="0"/>
      <dgm:spPr/>
    </dgm:pt>
    <dgm:pt modelId="{B08AB9BE-2C01-4F60-B5E4-89E3D2F7AE50}" type="pres">
      <dgm:prSet presAssocID="{7070FC70-AE65-4B31-8AF0-9F873CB37216}" presName="vertThree" presStyleCnt="0"/>
      <dgm:spPr/>
    </dgm:pt>
    <dgm:pt modelId="{1E9465D2-7497-453A-A672-F5D16CF55083}" type="pres">
      <dgm:prSet presAssocID="{7070FC70-AE65-4B31-8AF0-9F873CB37216}" presName="txThree" presStyleLbl="node3" presStyleIdx="0" presStyleCnt="4">
        <dgm:presLayoutVars>
          <dgm:chPref val="3"/>
        </dgm:presLayoutVars>
      </dgm:prSet>
      <dgm:spPr/>
      <dgm:t>
        <a:bodyPr/>
        <a:lstStyle/>
        <a:p>
          <a:pPr rtl="1"/>
          <a:endParaRPr lang="ar-SA"/>
        </a:p>
      </dgm:t>
    </dgm:pt>
    <dgm:pt modelId="{6C1434D3-16FB-49CD-BEFD-35166C3AFBBC}" type="pres">
      <dgm:prSet presAssocID="{7070FC70-AE65-4B31-8AF0-9F873CB37216}" presName="horzThree" presStyleCnt="0"/>
      <dgm:spPr/>
    </dgm:pt>
    <dgm:pt modelId="{8D9F1EFB-397F-4080-9EC6-4D0B2A473327}" type="pres">
      <dgm:prSet presAssocID="{96FA3F17-9B6B-4349-9A49-D257ABEDDC54}" presName="sibSpaceThree" presStyleCnt="0"/>
      <dgm:spPr/>
    </dgm:pt>
    <dgm:pt modelId="{213178B5-6960-4567-A63E-28CC5C7835C7}" type="pres">
      <dgm:prSet presAssocID="{6ECC3432-D666-41E1-8209-96427AD4450D}" presName="vertThree" presStyleCnt="0"/>
      <dgm:spPr/>
    </dgm:pt>
    <dgm:pt modelId="{0E54F529-34CC-4469-8630-AFF59193316B}" type="pres">
      <dgm:prSet presAssocID="{6ECC3432-D666-41E1-8209-96427AD4450D}" presName="txThree" presStyleLbl="node3" presStyleIdx="1" presStyleCnt="4">
        <dgm:presLayoutVars>
          <dgm:chPref val="3"/>
        </dgm:presLayoutVars>
      </dgm:prSet>
      <dgm:spPr/>
      <dgm:t>
        <a:bodyPr/>
        <a:lstStyle/>
        <a:p>
          <a:endParaRPr lang="fr-FR"/>
        </a:p>
      </dgm:t>
    </dgm:pt>
    <dgm:pt modelId="{3D609AF1-DF4A-4D60-B712-A043ECD2F97B}" type="pres">
      <dgm:prSet presAssocID="{6ECC3432-D666-41E1-8209-96427AD4450D}" presName="horzThree" presStyleCnt="0"/>
      <dgm:spPr/>
    </dgm:pt>
    <dgm:pt modelId="{556197DC-1801-45B4-A8F7-3C817364C869}" type="pres">
      <dgm:prSet presAssocID="{607F0878-44D4-4BAD-872A-D4BF578AB815}" presName="sibSpaceTwo" presStyleCnt="0"/>
      <dgm:spPr/>
    </dgm:pt>
    <dgm:pt modelId="{36CC4FD6-7893-4677-AA9E-20254047D4E7}" type="pres">
      <dgm:prSet presAssocID="{1D2573ED-AACA-4129-AFC3-49C3CAA20ADC}" presName="vertTwo" presStyleCnt="0"/>
      <dgm:spPr/>
    </dgm:pt>
    <dgm:pt modelId="{FCB6E134-4FD5-4398-ABA8-420E1836A36C}" type="pres">
      <dgm:prSet presAssocID="{1D2573ED-AACA-4129-AFC3-49C3CAA20ADC}" presName="txTwo" presStyleLbl="node2" presStyleIdx="1" presStyleCnt="2">
        <dgm:presLayoutVars>
          <dgm:chPref val="3"/>
        </dgm:presLayoutVars>
      </dgm:prSet>
      <dgm:spPr/>
      <dgm:t>
        <a:bodyPr/>
        <a:lstStyle/>
        <a:p>
          <a:endParaRPr lang="fr-FR"/>
        </a:p>
      </dgm:t>
    </dgm:pt>
    <dgm:pt modelId="{64959EF6-38E0-4976-B1E3-0F8B8655D2B8}" type="pres">
      <dgm:prSet presAssocID="{1D2573ED-AACA-4129-AFC3-49C3CAA20ADC}" presName="parTransTwo" presStyleCnt="0"/>
      <dgm:spPr/>
    </dgm:pt>
    <dgm:pt modelId="{991ADED3-3C9C-4D61-B1AD-5A7BECE1C80E}" type="pres">
      <dgm:prSet presAssocID="{1D2573ED-AACA-4129-AFC3-49C3CAA20ADC}" presName="horzTwo" presStyleCnt="0"/>
      <dgm:spPr/>
    </dgm:pt>
    <dgm:pt modelId="{D5F4BB09-51EA-4330-960E-950900FCBD77}" type="pres">
      <dgm:prSet presAssocID="{F5C47580-1248-4E98-97BD-F735BF4CE3C5}" presName="vertThree" presStyleCnt="0"/>
      <dgm:spPr/>
    </dgm:pt>
    <dgm:pt modelId="{0D9EA63E-39DB-4DD4-928A-870F89C3D3C2}" type="pres">
      <dgm:prSet presAssocID="{F5C47580-1248-4E98-97BD-F735BF4CE3C5}" presName="txThree" presStyleLbl="node3" presStyleIdx="2" presStyleCnt="4">
        <dgm:presLayoutVars>
          <dgm:chPref val="3"/>
        </dgm:presLayoutVars>
      </dgm:prSet>
      <dgm:spPr/>
      <dgm:t>
        <a:bodyPr/>
        <a:lstStyle/>
        <a:p>
          <a:endParaRPr lang="fr-FR"/>
        </a:p>
      </dgm:t>
    </dgm:pt>
    <dgm:pt modelId="{8CA503F0-3256-48F0-A9E4-EDEA20617AC2}" type="pres">
      <dgm:prSet presAssocID="{F5C47580-1248-4E98-97BD-F735BF4CE3C5}" presName="horzThree" presStyleCnt="0"/>
      <dgm:spPr/>
    </dgm:pt>
    <dgm:pt modelId="{BCAE0062-2AE0-4543-BE87-A3BAB5219D83}" type="pres">
      <dgm:prSet presAssocID="{4A13273A-C00F-4A37-857D-CD3015F84493}" presName="sibSpaceThree" presStyleCnt="0"/>
      <dgm:spPr/>
    </dgm:pt>
    <dgm:pt modelId="{8AC2D7C5-6862-4FE8-A176-7118CB43BCBD}" type="pres">
      <dgm:prSet presAssocID="{62E74CF3-E563-472F-AA61-EF825FF59A46}" presName="vertThree" presStyleCnt="0"/>
      <dgm:spPr/>
    </dgm:pt>
    <dgm:pt modelId="{D08BAC87-EAB7-46F2-8680-52597B80A2EF}" type="pres">
      <dgm:prSet presAssocID="{62E74CF3-E563-472F-AA61-EF825FF59A46}" presName="txThree" presStyleLbl="node3" presStyleIdx="3" presStyleCnt="4">
        <dgm:presLayoutVars>
          <dgm:chPref val="3"/>
        </dgm:presLayoutVars>
      </dgm:prSet>
      <dgm:spPr/>
      <dgm:t>
        <a:bodyPr/>
        <a:lstStyle/>
        <a:p>
          <a:endParaRPr lang="fr-FR"/>
        </a:p>
      </dgm:t>
    </dgm:pt>
    <dgm:pt modelId="{FC018DC8-574D-4654-9572-DE34CB991177}" type="pres">
      <dgm:prSet presAssocID="{62E74CF3-E563-472F-AA61-EF825FF59A46}" presName="horzThree" presStyleCnt="0"/>
      <dgm:spPr/>
    </dgm:pt>
  </dgm:ptLst>
  <dgm:cxnLst>
    <dgm:cxn modelId="{E462706C-583F-494F-AD99-29CCAE80A3C8}" type="presOf" srcId="{399A6FC2-91FF-47B0-A6A9-20FB18907033}" destId="{35E7BF50-57A4-4F32-B944-E6579EACE0EF}" srcOrd="0" destOrd="0" presId="urn:microsoft.com/office/officeart/2005/8/layout/hierarchy4"/>
    <dgm:cxn modelId="{C11DEB06-98EE-4E64-ADB1-6FE31A5AC80C}" type="presOf" srcId="{1D2573ED-AACA-4129-AFC3-49C3CAA20ADC}" destId="{FCB6E134-4FD5-4398-ABA8-420E1836A36C}" srcOrd="0" destOrd="0" presId="urn:microsoft.com/office/officeart/2005/8/layout/hierarchy4"/>
    <dgm:cxn modelId="{D3A99E06-A61F-414D-AA16-C03DBCF7BB5B}" type="presOf" srcId="{F5C47580-1248-4E98-97BD-F735BF4CE3C5}" destId="{0D9EA63E-39DB-4DD4-928A-870F89C3D3C2}" srcOrd="0" destOrd="0" presId="urn:microsoft.com/office/officeart/2005/8/layout/hierarchy4"/>
    <dgm:cxn modelId="{DDD750B5-07DD-419D-9AB9-7A933913D4A8}" type="presOf" srcId="{7070FC70-AE65-4B31-8AF0-9F873CB37216}" destId="{1E9465D2-7497-453A-A672-F5D16CF55083}" srcOrd="0" destOrd="0" presId="urn:microsoft.com/office/officeart/2005/8/layout/hierarchy4"/>
    <dgm:cxn modelId="{C8AC4728-CC58-4FA3-B931-3CA3463CCEE1}" srcId="{6F5F6B83-CF30-411E-AD1E-4FADD715FC11}" destId="{A65718A4-0748-44A3-9592-C66BB2F7740B}" srcOrd="0" destOrd="0" parTransId="{B78D6F93-1D6E-43BD-B140-FBCB20B0BFB3}" sibTransId="{607F0878-44D4-4BAD-872A-D4BF578AB815}"/>
    <dgm:cxn modelId="{539ED98E-D8CA-4990-8D23-DE63D440CF13}" type="presOf" srcId="{6ECC3432-D666-41E1-8209-96427AD4450D}" destId="{0E54F529-34CC-4469-8630-AFF59193316B}" srcOrd="0" destOrd="0" presId="urn:microsoft.com/office/officeart/2005/8/layout/hierarchy4"/>
    <dgm:cxn modelId="{BAAD6371-2B9E-45B9-89C2-C07650AB5DD8}" type="presOf" srcId="{62E74CF3-E563-472F-AA61-EF825FF59A46}" destId="{D08BAC87-EAB7-46F2-8680-52597B80A2EF}" srcOrd="0" destOrd="0" presId="urn:microsoft.com/office/officeart/2005/8/layout/hierarchy4"/>
    <dgm:cxn modelId="{2CD949FF-A567-4CD2-BCCD-19A38771EB79}" srcId="{6F5F6B83-CF30-411E-AD1E-4FADD715FC11}" destId="{1D2573ED-AACA-4129-AFC3-49C3CAA20ADC}" srcOrd="1" destOrd="0" parTransId="{800ADC05-0E3B-4EDC-A106-67ECD7A472F9}" sibTransId="{A4E9F093-C573-4E30-B2F4-6BC200CC7867}"/>
    <dgm:cxn modelId="{FF2D279E-9B27-45FF-BFC6-A5923E0A6E19}" srcId="{399A6FC2-91FF-47B0-A6A9-20FB18907033}" destId="{6F5F6B83-CF30-411E-AD1E-4FADD715FC11}" srcOrd="0" destOrd="0" parTransId="{4F384079-A0FD-46CA-9766-335C501A2853}" sibTransId="{AAE7CA60-9A85-4359-9A22-0DD5B86C82BC}"/>
    <dgm:cxn modelId="{49C033A0-09C8-4DB6-B9DC-3F3BCF834F5B}" type="presOf" srcId="{A65718A4-0748-44A3-9592-C66BB2F7740B}" destId="{FABA6B1A-1D33-4E48-B8F8-FB9EF13CC015}" srcOrd="0" destOrd="0" presId="urn:microsoft.com/office/officeart/2005/8/layout/hierarchy4"/>
    <dgm:cxn modelId="{B5019058-BE0A-4834-8233-079394D7C175}" srcId="{A65718A4-0748-44A3-9592-C66BB2F7740B}" destId="{6ECC3432-D666-41E1-8209-96427AD4450D}" srcOrd="1" destOrd="0" parTransId="{8D6C049F-A015-4417-8E82-2B3541A024CE}" sibTransId="{DA175E7B-9E02-44FA-A38D-7BC4348AB1ED}"/>
    <dgm:cxn modelId="{757420E3-FBA4-47A5-BBEB-BEE036E889B2}" srcId="{1D2573ED-AACA-4129-AFC3-49C3CAA20ADC}" destId="{62E74CF3-E563-472F-AA61-EF825FF59A46}" srcOrd="1" destOrd="0" parTransId="{2204B994-F2DF-4E84-9C90-AACA5119BC87}" sibTransId="{F3703819-904D-4AE5-8465-43706B3665CA}"/>
    <dgm:cxn modelId="{30CC7BC5-DCF4-4553-BEF4-7EA2B8E9A567}" srcId="{1D2573ED-AACA-4129-AFC3-49C3CAA20ADC}" destId="{F5C47580-1248-4E98-97BD-F735BF4CE3C5}" srcOrd="0" destOrd="0" parTransId="{BF86E6A3-9D2A-4AA8-A35B-4C4F19B57B62}" sibTransId="{4A13273A-C00F-4A37-857D-CD3015F84493}"/>
    <dgm:cxn modelId="{ACD15410-A4BE-4CA6-9951-59C51F7E123C}" type="presOf" srcId="{6F5F6B83-CF30-411E-AD1E-4FADD715FC11}" destId="{C171235B-E658-4AE5-8BFE-E868F78A5D1B}" srcOrd="0" destOrd="0" presId="urn:microsoft.com/office/officeart/2005/8/layout/hierarchy4"/>
    <dgm:cxn modelId="{FD8567E9-EEB9-4E82-8D5F-42367B95EE4B}" srcId="{A65718A4-0748-44A3-9592-C66BB2F7740B}" destId="{7070FC70-AE65-4B31-8AF0-9F873CB37216}" srcOrd="0" destOrd="0" parTransId="{5E459322-B55B-4591-A02A-A5BEAEF21EA9}" sibTransId="{96FA3F17-9B6B-4349-9A49-D257ABEDDC54}"/>
    <dgm:cxn modelId="{2E0EB6D6-251E-489E-88A7-CD203E911079}" type="presParOf" srcId="{35E7BF50-57A4-4F32-B944-E6579EACE0EF}" destId="{C65CBBAF-4E35-45D4-9A8B-2A9075BABF6B}" srcOrd="0" destOrd="0" presId="urn:microsoft.com/office/officeart/2005/8/layout/hierarchy4"/>
    <dgm:cxn modelId="{182043B3-DE87-47CF-9369-4924F17E6DD5}" type="presParOf" srcId="{C65CBBAF-4E35-45D4-9A8B-2A9075BABF6B}" destId="{C171235B-E658-4AE5-8BFE-E868F78A5D1B}" srcOrd="0" destOrd="0" presId="urn:microsoft.com/office/officeart/2005/8/layout/hierarchy4"/>
    <dgm:cxn modelId="{473A0548-9BDA-4FC6-BAFB-7CC070C2F538}" type="presParOf" srcId="{C65CBBAF-4E35-45D4-9A8B-2A9075BABF6B}" destId="{A9F43BA9-B581-4E2E-AE59-8F5688C38380}" srcOrd="1" destOrd="0" presId="urn:microsoft.com/office/officeart/2005/8/layout/hierarchy4"/>
    <dgm:cxn modelId="{148FE983-B8B7-42A8-AB8F-3896969554FC}" type="presParOf" srcId="{C65CBBAF-4E35-45D4-9A8B-2A9075BABF6B}" destId="{8780D448-0436-4487-AA5E-FA05AF5EE2EE}" srcOrd="2" destOrd="0" presId="urn:microsoft.com/office/officeart/2005/8/layout/hierarchy4"/>
    <dgm:cxn modelId="{D5F06C77-E90A-4EC0-A745-58BB4F93E2E5}" type="presParOf" srcId="{8780D448-0436-4487-AA5E-FA05AF5EE2EE}" destId="{FAD495D7-3CC0-4A4D-B919-DCE7F0175107}" srcOrd="0" destOrd="0" presId="urn:microsoft.com/office/officeart/2005/8/layout/hierarchy4"/>
    <dgm:cxn modelId="{2E924134-B1CC-4BC8-99DB-CA4124EA493D}" type="presParOf" srcId="{FAD495D7-3CC0-4A4D-B919-DCE7F0175107}" destId="{FABA6B1A-1D33-4E48-B8F8-FB9EF13CC015}" srcOrd="0" destOrd="0" presId="urn:microsoft.com/office/officeart/2005/8/layout/hierarchy4"/>
    <dgm:cxn modelId="{78F5F685-19F7-4822-81B2-31F10C83A774}" type="presParOf" srcId="{FAD495D7-3CC0-4A4D-B919-DCE7F0175107}" destId="{D58DA03D-7DA6-47FB-BB19-C3B0FAF056C9}" srcOrd="1" destOrd="0" presId="urn:microsoft.com/office/officeart/2005/8/layout/hierarchy4"/>
    <dgm:cxn modelId="{42DE8557-493F-4444-8242-EB374C484353}" type="presParOf" srcId="{FAD495D7-3CC0-4A4D-B919-DCE7F0175107}" destId="{BEBD1437-AA14-445B-BC4F-75E048E12A39}" srcOrd="2" destOrd="0" presId="urn:microsoft.com/office/officeart/2005/8/layout/hierarchy4"/>
    <dgm:cxn modelId="{6381672A-D6A3-409F-AD81-DC186BA89B98}" type="presParOf" srcId="{BEBD1437-AA14-445B-BC4F-75E048E12A39}" destId="{B08AB9BE-2C01-4F60-B5E4-89E3D2F7AE50}" srcOrd="0" destOrd="0" presId="urn:microsoft.com/office/officeart/2005/8/layout/hierarchy4"/>
    <dgm:cxn modelId="{3003AF13-693F-4CBE-A6A3-44E653D13F7A}" type="presParOf" srcId="{B08AB9BE-2C01-4F60-B5E4-89E3D2F7AE50}" destId="{1E9465D2-7497-453A-A672-F5D16CF55083}" srcOrd="0" destOrd="0" presId="urn:microsoft.com/office/officeart/2005/8/layout/hierarchy4"/>
    <dgm:cxn modelId="{183A301C-2019-4063-ABB2-ABE10F2DCAB4}" type="presParOf" srcId="{B08AB9BE-2C01-4F60-B5E4-89E3D2F7AE50}" destId="{6C1434D3-16FB-49CD-BEFD-35166C3AFBBC}" srcOrd="1" destOrd="0" presId="urn:microsoft.com/office/officeart/2005/8/layout/hierarchy4"/>
    <dgm:cxn modelId="{9BBEBBFF-2347-4400-8A38-F72E82328980}" type="presParOf" srcId="{BEBD1437-AA14-445B-BC4F-75E048E12A39}" destId="{8D9F1EFB-397F-4080-9EC6-4D0B2A473327}" srcOrd="1" destOrd="0" presId="urn:microsoft.com/office/officeart/2005/8/layout/hierarchy4"/>
    <dgm:cxn modelId="{B0DB9AB7-CCB2-4155-9668-E852F0D8E723}" type="presParOf" srcId="{BEBD1437-AA14-445B-BC4F-75E048E12A39}" destId="{213178B5-6960-4567-A63E-28CC5C7835C7}" srcOrd="2" destOrd="0" presId="urn:microsoft.com/office/officeart/2005/8/layout/hierarchy4"/>
    <dgm:cxn modelId="{EBDBDC94-39ED-4263-920A-687F3628E88B}" type="presParOf" srcId="{213178B5-6960-4567-A63E-28CC5C7835C7}" destId="{0E54F529-34CC-4469-8630-AFF59193316B}" srcOrd="0" destOrd="0" presId="urn:microsoft.com/office/officeart/2005/8/layout/hierarchy4"/>
    <dgm:cxn modelId="{A4C74B13-1049-44E1-BD3F-6630F0EF904B}" type="presParOf" srcId="{213178B5-6960-4567-A63E-28CC5C7835C7}" destId="{3D609AF1-DF4A-4D60-B712-A043ECD2F97B}" srcOrd="1" destOrd="0" presId="urn:microsoft.com/office/officeart/2005/8/layout/hierarchy4"/>
    <dgm:cxn modelId="{72676B18-1234-468A-84E4-F76A7EF1147F}" type="presParOf" srcId="{8780D448-0436-4487-AA5E-FA05AF5EE2EE}" destId="{556197DC-1801-45B4-A8F7-3C817364C869}" srcOrd="1" destOrd="0" presId="urn:microsoft.com/office/officeart/2005/8/layout/hierarchy4"/>
    <dgm:cxn modelId="{53314AC6-8279-41F7-9880-A4D4C967FB08}" type="presParOf" srcId="{8780D448-0436-4487-AA5E-FA05AF5EE2EE}" destId="{36CC4FD6-7893-4677-AA9E-20254047D4E7}" srcOrd="2" destOrd="0" presId="urn:microsoft.com/office/officeart/2005/8/layout/hierarchy4"/>
    <dgm:cxn modelId="{CF914F54-83FA-4DA0-9FC4-969D0F8D0EE1}" type="presParOf" srcId="{36CC4FD6-7893-4677-AA9E-20254047D4E7}" destId="{FCB6E134-4FD5-4398-ABA8-420E1836A36C}" srcOrd="0" destOrd="0" presId="urn:microsoft.com/office/officeart/2005/8/layout/hierarchy4"/>
    <dgm:cxn modelId="{1E38088D-8A03-4579-9BF6-B04C49921079}" type="presParOf" srcId="{36CC4FD6-7893-4677-AA9E-20254047D4E7}" destId="{64959EF6-38E0-4976-B1E3-0F8B8655D2B8}" srcOrd="1" destOrd="0" presId="urn:microsoft.com/office/officeart/2005/8/layout/hierarchy4"/>
    <dgm:cxn modelId="{CE5A8E1F-6FFA-4E80-B337-3CC54C6B7105}" type="presParOf" srcId="{36CC4FD6-7893-4677-AA9E-20254047D4E7}" destId="{991ADED3-3C9C-4D61-B1AD-5A7BECE1C80E}" srcOrd="2" destOrd="0" presId="urn:microsoft.com/office/officeart/2005/8/layout/hierarchy4"/>
    <dgm:cxn modelId="{453F7897-F1ED-457A-AD52-51CA6DF34C8C}" type="presParOf" srcId="{991ADED3-3C9C-4D61-B1AD-5A7BECE1C80E}" destId="{D5F4BB09-51EA-4330-960E-950900FCBD77}" srcOrd="0" destOrd="0" presId="urn:microsoft.com/office/officeart/2005/8/layout/hierarchy4"/>
    <dgm:cxn modelId="{24325192-05AB-4989-AEA0-3634B373F321}" type="presParOf" srcId="{D5F4BB09-51EA-4330-960E-950900FCBD77}" destId="{0D9EA63E-39DB-4DD4-928A-870F89C3D3C2}" srcOrd="0" destOrd="0" presId="urn:microsoft.com/office/officeart/2005/8/layout/hierarchy4"/>
    <dgm:cxn modelId="{EF730D89-E05B-4292-8442-5B1BF70AD55C}" type="presParOf" srcId="{D5F4BB09-51EA-4330-960E-950900FCBD77}" destId="{8CA503F0-3256-48F0-A9E4-EDEA20617AC2}" srcOrd="1" destOrd="0" presId="urn:microsoft.com/office/officeart/2005/8/layout/hierarchy4"/>
    <dgm:cxn modelId="{4A0CD81F-DB93-45FD-AE13-1CAAD1B72EE0}" type="presParOf" srcId="{991ADED3-3C9C-4D61-B1AD-5A7BECE1C80E}" destId="{BCAE0062-2AE0-4543-BE87-A3BAB5219D83}" srcOrd="1" destOrd="0" presId="urn:microsoft.com/office/officeart/2005/8/layout/hierarchy4"/>
    <dgm:cxn modelId="{AC0FCC9F-D98D-473B-90E7-DFFE9548E38D}" type="presParOf" srcId="{991ADED3-3C9C-4D61-B1AD-5A7BECE1C80E}" destId="{8AC2D7C5-6862-4FE8-A176-7118CB43BCBD}" srcOrd="2" destOrd="0" presId="urn:microsoft.com/office/officeart/2005/8/layout/hierarchy4"/>
    <dgm:cxn modelId="{BAE44DBE-7B51-452F-BBFB-66472D13742E}" type="presParOf" srcId="{8AC2D7C5-6862-4FE8-A176-7118CB43BCBD}" destId="{D08BAC87-EAB7-46F2-8680-52597B80A2EF}" srcOrd="0" destOrd="0" presId="urn:microsoft.com/office/officeart/2005/8/layout/hierarchy4"/>
    <dgm:cxn modelId="{5448B5E6-7BBA-4CED-B165-D1075321020C}" type="presParOf" srcId="{8AC2D7C5-6862-4FE8-A176-7118CB43BCBD}" destId="{FC018DC8-574D-4654-9572-DE34CB99117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5B2AB2-EEB6-41B0-93A7-72908F7420F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D8E72137-22B8-41B3-BD27-A4CE700FD127}">
      <dgm:prSet phldrT="[Text]" custT="1"/>
      <dgm:spPr/>
      <dgm:t>
        <a:bodyPr/>
        <a:lstStyle/>
        <a:p>
          <a:pPr rtl="1"/>
          <a:r>
            <a:rPr lang="ar-SA" sz="2400" b="0" dirty="0" smtClean="0">
              <a:solidFill>
                <a:srgbClr val="0070C0"/>
              </a:solidFill>
              <a:effectLst/>
            </a:rPr>
            <a:t>أربعة أبعاد هي</a:t>
          </a:r>
          <a:endParaRPr lang="ar-SA" sz="2400" b="0" dirty="0">
            <a:solidFill>
              <a:srgbClr val="0070C0"/>
            </a:solidFill>
            <a:effectLst/>
          </a:endParaRPr>
        </a:p>
      </dgm:t>
    </dgm:pt>
    <dgm:pt modelId="{45EC1B91-8309-4C55-8C02-9BA4081DF736}" type="parTrans" cxnId="{9C52ABA5-E99C-4780-9541-003DF894D94A}">
      <dgm:prSet/>
      <dgm:spPr/>
      <dgm:t>
        <a:bodyPr/>
        <a:lstStyle/>
        <a:p>
          <a:pPr rtl="1"/>
          <a:endParaRPr lang="ar-SA" sz="2400" b="0">
            <a:solidFill>
              <a:srgbClr val="0070C0"/>
            </a:solidFill>
            <a:effectLst/>
          </a:endParaRPr>
        </a:p>
      </dgm:t>
    </dgm:pt>
    <dgm:pt modelId="{9C41401D-6026-4EC2-8AA8-B6A5049FE26B}" type="sibTrans" cxnId="{9C52ABA5-E99C-4780-9541-003DF894D94A}">
      <dgm:prSet/>
      <dgm:spPr/>
      <dgm:t>
        <a:bodyPr/>
        <a:lstStyle/>
        <a:p>
          <a:pPr rtl="1"/>
          <a:endParaRPr lang="ar-SA" sz="2400" b="0">
            <a:solidFill>
              <a:srgbClr val="0070C0"/>
            </a:solidFill>
            <a:effectLst/>
          </a:endParaRPr>
        </a:p>
      </dgm:t>
    </dgm:pt>
    <dgm:pt modelId="{48857F09-FDEA-4339-94B6-ABBD37B59EE7}">
      <dgm:prSet phldrT="[Text]" custT="1"/>
      <dgm:spPr/>
      <dgm:t>
        <a:bodyPr/>
        <a:lstStyle/>
        <a:p>
          <a:pPr rtl="1"/>
          <a:r>
            <a:rPr lang="ar-SA" sz="2400" b="0" spc="50" dirty="0" smtClean="0">
              <a:ln w="11430"/>
              <a:solidFill>
                <a:srgbClr val="0070C0"/>
              </a:solidFill>
              <a:effectLst/>
            </a:rPr>
            <a:t>أبعاد داخلية</a:t>
          </a:r>
          <a:endParaRPr lang="ar-SA" sz="2400" b="0" dirty="0">
            <a:solidFill>
              <a:srgbClr val="0070C0"/>
            </a:solidFill>
            <a:effectLst/>
          </a:endParaRPr>
        </a:p>
      </dgm:t>
    </dgm:pt>
    <dgm:pt modelId="{10764026-D05C-4FA7-89F7-D8CF865CA4B3}" type="parTrans" cxnId="{04E54630-1025-46CF-A270-83409129C04E}">
      <dgm:prSet/>
      <dgm:spPr/>
      <dgm:t>
        <a:bodyPr/>
        <a:lstStyle/>
        <a:p>
          <a:pPr rtl="1"/>
          <a:endParaRPr lang="ar-SA" sz="2400" b="0">
            <a:solidFill>
              <a:srgbClr val="0070C0"/>
            </a:solidFill>
            <a:effectLst/>
          </a:endParaRPr>
        </a:p>
      </dgm:t>
    </dgm:pt>
    <dgm:pt modelId="{38D1BF17-CE86-4BDB-812B-42D857ED1E34}" type="sibTrans" cxnId="{04E54630-1025-46CF-A270-83409129C04E}">
      <dgm:prSet/>
      <dgm:spPr/>
      <dgm:t>
        <a:bodyPr/>
        <a:lstStyle/>
        <a:p>
          <a:pPr rtl="1"/>
          <a:endParaRPr lang="ar-SA" sz="2400" b="0">
            <a:solidFill>
              <a:srgbClr val="0070C0"/>
            </a:solidFill>
            <a:effectLst/>
          </a:endParaRPr>
        </a:p>
      </dgm:t>
    </dgm:pt>
    <dgm:pt modelId="{0EB728D7-EC6C-44F9-88A5-145593C49876}">
      <dgm:prSet phldrT="[Text]" custT="1"/>
      <dgm:spPr/>
      <dgm:t>
        <a:bodyPr/>
        <a:lstStyle/>
        <a:p>
          <a:pPr rtl="1"/>
          <a:r>
            <a:rPr lang="ar-SA" sz="2400" b="0" dirty="0" smtClean="0">
              <a:solidFill>
                <a:srgbClr val="0070C0"/>
              </a:solidFill>
              <a:effectLst/>
            </a:rPr>
            <a:t>المركز المالي</a:t>
          </a:r>
          <a:endParaRPr lang="ar-SA" sz="2400" b="0" dirty="0">
            <a:solidFill>
              <a:srgbClr val="0070C0"/>
            </a:solidFill>
            <a:effectLst/>
          </a:endParaRPr>
        </a:p>
      </dgm:t>
    </dgm:pt>
    <dgm:pt modelId="{8FE1B83D-04F2-4C94-A5D4-C209B09B7080}" type="parTrans" cxnId="{EAD9D7F1-F5EF-4773-8A5B-4C9D344D8044}">
      <dgm:prSet/>
      <dgm:spPr/>
      <dgm:t>
        <a:bodyPr/>
        <a:lstStyle/>
        <a:p>
          <a:pPr rtl="1"/>
          <a:endParaRPr lang="ar-SA" sz="2400" b="0">
            <a:solidFill>
              <a:srgbClr val="0070C0"/>
            </a:solidFill>
            <a:effectLst/>
          </a:endParaRPr>
        </a:p>
      </dgm:t>
    </dgm:pt>
    <dgm:pt modelId="{6586FD6D-67CE-40A2-AC8D-87071CF02334}" type="sibTrans" cxnId="{EAD9D7F1-F5EF-4773-8A5B-4C9D344D8044}">
      <dgm:prSet/>
      <dgm:spPr/>
      <dgm:t>
        <a:bodyPr/>
        <a:lstStyle/>
        <a:p>
          <a:pPr rtl="1"/>
          <a:endParaRPr lang="ar-SA" sz="2400" b="0">
            <a:solidFill>
              <a:srgbClr val="0070C0"/>
            </a:solidFill>
            <a:effectLst/>
          </a:endParaRPr>
        </a:p>
      </dgm:t>
    </dgm:pt>
    <dgm:pt modelId="{7610A0CF-F2BA-474F-A75B-178125AA6FAE}">
      <dgm:prSet phldrT="[Text]" custT="1"/>
      <dgm:spPr/>
      <dgm:t>
        <a:bodyPr/>
        <a:lstStyle/>
        <a:p>
          <a:pPr rtl="1"/>
          <a:r>
            <a:rPr lang="ar-SA" sz="2400" b="0" spc="50" dirty="0" smtClean="0">
              <a:ln w="11430"/>
              <a:solidFill>
                <a:srgbClr val="0070C0"/>
              </a:solidFill>
              <a:effectLst/>
            </a:rPr>
            <a:t>أبعاد خارجية</a:t>
          </a:r>
          <a:endParaRPr lang="ar-SA" sz="2400" b="0" dirty="0">
            <a:solidFill>
              <a:srgbClr val="0070C0"/>
            </a:solidFill>
            <a:effectLst/>
          </a:endParaRPr>
        </a:p>
      </dgm:t>
    </dgm:pt>
    <dgm:pt modelId="{5544B143-EB71-490B-8B6A-4CA4EE67E38E}" type="parTrans" cxnId="{3C052533-667D-459C-AEDA-7F03A76312D2}">
      <dgm:prSet/>
      <dgm:spPr/>
      <dgm:t>
        <a:bodyPr/>
        <a:lstStyle/>
        <a:p>
          <a:pPr rtl="1"/>
          <a:endParaRPr lang="ar-SA" sz="2400" b="0">
            <a:solidFill>
              <a:srgbClr val="0070C0"/>
            </a:solidFill>
            <a:effectLst/>
          </a:endParaRPr>
        </a:p>
      </dgm:t>
    </dgm:pt>
    <dgm:pt modelId="{15A321AF-93DE-4F57-A6F7-60C7FE06F36A}" type="sibTrans" cxnId="{3C052533-667D-459C-AEDA-7F03A76312D2}">
      <dgm:prSet/>
      <dgm:spPr/>
      <dgm:t>
        <a:bodyPr/>
        <a:lstStyle/>
        <a:p>
          <a:pPr rtl="1"/>
          <a:endParaRPr lang="ar-SA" sz="2400" b="0">
            <a:solidFill>
              <a:srgbClr val="0070C0"/>
            </a:solidFill>
            <a:effectLst/>
          </a:endParaRPr>
        </a:p>
      </dgm:t>
    </dgm:pt>
    <dgm:pt modelId="{B3DB4953-C758-47F4-A3D1-9CE6E377B584}">
      <dgm:prSet phldrT="[Text]" custT="1"/>
      <dgm:spPr/>
      <dgm:t>
        <a:bodyPr/>
        <a:lstStyle/>
        <a:p>
          <a:pPr rtl="1"/>
          <a:r>
            <a:rPr lang="ar-SA" sz="2400" b="0" dirty="0" smtClean="0">
              <a:solidFill>
                <a:srgbClr val="0070C0"/>
              </a:solidFill>
              <a:effectLst/>
            </a:rPr>
            <a:t>الاستقرار البيئي</a:t>
          </a:r>
          <a:endParaRPr lang="ar-SA" sz="2400" b="0" dirty="0">
            <a:solidFill>
              <a:srgbClr val="0070C0"/>
            </a:solidFill>
            <a:effectLst/>
          </a:endParaRPr>
        </a:p>
      </dgm:t>
    </dgm:pt>
    <dgm:pt modelId="{76BEE0E0-595D-4C89-8291-2B508B46D3EA}" type="parTrans" cxnId="{31DA9AA6-840B-4BCF-A0CD-32DCCE0394C7}">
      <dgm:prSet/>
      <dgm:spPr/>
      <dgm:t>
        <a:bodyPr/>
        <a:lstStyle/>
        <a:p>
          <a:pPr rtl="1"/>
          <a:endParaRPr lang="ar-SA" sz="2400" b="0">
            <a:solidFill>
              <a:srgbClr val="0070C0"/>
            </a:solidFill>
            <a:effectLst/>
          </a:endParaRPr>
        </a:p>
      </dgm:t>
    </dgm:pt>
    <dgm:pt modelId="{7DD07A7A-20A2-45AB-86D5-92C435C90D2B}" type="sibTrans" cxnId="{31DA9AA6-840B-4BCF-A0CD-32DCCE0394C7}">
      <dgm:prSet/>
      <dgm:spPr/>
      <dgm:t>
        <a:bodyPr/>
        <a:lstStyle/>
        <a:p>
          <a:pPr rtl="1"/>
          <a:endParaRPr lang="ar-SA" sz="2400" b="0">
            <a:solidFill>
              <a:srgbClr val="0070C0"/>
            </a:solidFill>
            <a:effectLst/>
          </a:endParaRPr>
        </a:p>
      </dgm:t>
    </dgm:pt>
    <dgm:pt modelId="{ECB61AC5-C46D-4E18-88DB-FCA2E7188D65}">
      <dgm:prSet custT="1"/>
      <dgm:spPr/>
      <dgm:t>
        <a:bodyPr/>
        <a:lstStyle/>
        <a:p>
          <a:pPr rtl="1"/>
          <a:r>
            <a:rPr lang="ar-SA" sz="2400" b="0" smtClean="0">
              <a:solidFill>
                <a:srgbClr val="0070C0"/>
              </a:solidFill>
              <a:effectLst/>
            </a:rPr>
            <a:t>الميزة التنافسية</a:t>
          </a:r>
          <a:endParaRPr lang="ar-SA" sz="2400" b="0" dirty="0" smtClean="0">
            <a:solidFill>
              <a:srgbClr val="0070C0"/>
            </a:solidFill>
            <a:effectLst/>
          </a:endParaRPr>
        </a:p>
      </dgm:t>
    </dgm:pt>
    <dgm:pt modelId="{2DDA6D07-D484-4B95-93E2-7286EBBC7191}" type="parTrans" cxnId="{F9E7AFA1-894F-4154-B4EA-7DA5E76356FD}">
      <dgm:prSet/>
      <dgm:spPr/>
      <dgm:t>
        <a:bodyPr/>
        <a:lstStyle/>
        <a:p>
          <a:pPr rtl="1"/>
          <a:endParaRPr lang="ar-SA" sz="2400" b="0">
            <a:solidFill>
              <a:srgbClr val="0070C0"/>
            </a:solidFill>
            <a:effectLst/>
          </a:endParaRPr>
        </a:p>
      </dgm:t>
    </dgm:pt>
    <dgm:pt modelId="{7CBB773E-E925-425A-B866-41771F1139F5}" type="sibTrans" cxnId="{F9E7AFA1-894F-4154-B4EA-7DA5E76356FD}">
      <dgm:prSet/>
      <dgm:spPr/>
      <dgm:t>
        <a:bodyPr/>
        <a:lstStyle/>
        <a:p>
          <a:pPr rtl="1"/>
          <a:endParaRPr lang="ar-SA" sz="2400" b="0">
            <a:solidFill>
              <a:srgbClr val="0070C0"/>
            </a:solidFill>
            <a:effectLst/>
          </a:endParaRPr>
        </a:p>
      </dgm:t>
    </dgm:pt>
    <dgm:pt modelId="{9797752F-371C-4536-AB97-7F715542808A}">
      <dgm:prSet custT="1"/>
      <dgm:spPr/>
      <dgm:t>
        <a:bodyPr/>
        <a:lstStyle/>
        <a:p>
          <a:pPr rtl="1"/>
          <a:r>
            <a:rPr lang="ar-SA" sz="2400" b="0" smtClean="0">
              <a:solidFill>
                <a:srgbClr val="0070C0"/>
              </a:solidFill>
              <a:effectLst/>
            </a:rPr>
            <a:t>مركز الصناعة</a:t>
          </a:r>
          <a:endParaRPr lang="ar-SA" sz="2400" b="0" dirty="0">
            <a:solidFill>
              <a:srgbClr val="0070C0"/>
            </a:solidFill>
            <a:effectLst/>
            <a:latin typeface="+mn-lt"/>
            <a:cs typeface="+mn-cs"/>
          </a:endParaRPr>
        </a:p>
      </dgm:t>
    </dgm:pt>
    <dgm:pt modelId="{C958344E-9816-4D54-8E23-21710348F750}" type="parTrans" cxnId="{88BADD1E-C469-45A9-BEDC-48E68226862B}">
      <dgm:prSet/>
      <dgm:spPr/>
      <dgm:t>
        <a:bodyPr/>
        <a:lstStyle/>
        <a:p>
          <a:pPr rtl="1"/>
          <a:endParaRPr lang="ar-SA" sz="2400" b="0">
            <a:solidFill>
              <a:srgbClr val="0070C0"/>
            </a:solidFill>
            <a:effectLst/>
          </a:endParaRPr>
        </a:p>
      </dgm:t>
    </dgm:pt>
    <dgm:pt modelId="{FA6F8DAD-2A09-447A-BCF8-4D6ED0B0AE73}" type="sibTrans" cxnId="{88BADD1E-C469-45A9-BEDC-48E68226862B}">
      <dgm:prSet/>
      <dgm:spPr/>
      <dgm:t>
        <a:bodyPr/>
        <a:lstStyle/>
        <a:p>
          <a:pPr rtl="1"/>
          <a:endParaRPr lang="ar-SA" sz="2400" b="0">
            <a:solidFill>
              <a:srgbClr val="0070C0"/>
            </a:solidFill>
            <a:effectLst/>
          </a:endParaRPr>
        </a:p>
      </dgm:t>
    </dgm:pt>
    <dgm:pt modelId="{1B82D09D-32AE-48A4-873A-F154FE744E19}" type="pres">
      <dgm:prSet presAssocID="{805B2AB2-EEB6-41B0-93A7-72908F7420FF}" presName="hierChild1" presStyleCnt="0">
        <dgm:presLayoutVars>
          <dgm:chPref val="1"/>
          <dgm:dir val="rev"/>
          <dgm:animOne val="branch"/>
          <dgm:animLvl val="lvl"/>
          <dgm:resizeHandles/>
        </dgm:presLayoutVars>
      </dgm:prSet>
      <dgm:spPr/>
      <dgm:t>
        <a:bodyPr/>
        <a:lstStyle/>
        <a:p>
          <a:endParaRPr lang="fr-FR"/>
        </a:p>
      </dgm:t>
    </dgm:pt>
    <dgm:pt modelId="{3294EEBE-3AE1-4F4A-9244-485FA0889115}" type="pres">
      <dgm:prSet presAssocID="{D8E72137-22B8-41B3-BD27-A4CE700FD127}" presName="hierRoot1" presStyleCnt="0"/>
      <dgm:spPr/>
    </dgm:pt>
    <dgm:pt modelId="{44183ED3-1628-4ADC-9247-B01BEF69DC3D}" type="pres">
      <dgm:prSet presAssocID="{D8E72137-22B8-41B3-BD27-A4CE700FD127}" presName="composite" presStyleCnt="0"/>
      <dgm:spPr/>
    </dgm:pt>
    <dgm:pt modelId="{1002141A-224B-48F9-84AC-ED0C54647DC4}" type="pres">
      <dgm:prSet presAssocID="{D8E72137-22B8-41B3-BD27-A4CE700FD127}" presName="background" presStyleLbl="node0" presStyleIdx="0" presStyleCnt="1"/>
      <dgm:spPr/>
    </dgm:pt>
    <dgm:pt modelId="{526D23C3-EB9D-4EB9-A3E6-AED5C8793846}" type="pres">
      <dgm:prSet presAssocID="{D8E72137-22B8-41B3-BD27-A4CE700FD127}" presName="text" presStyleLbl="fgAcc0" presStyleIdx="0" presStyleCnt="1">
        <dgm:presLayoutVars>
          <dgm:chPref val="3"/>
        </dgm:presLayoutVars>
      </dgm:prSet>
      <dgm:spPr/>
      <dgm:t>
        <a:bodyPr/>
        <a:lstStyle/>
        <a:p>
          <a:endParaRPr lang="fr-FR"/>
        </a:p>
      </dgm:t>
    </dgm:pt>
    <dgm:pt modelId="{BF7E68CA-BCAE-43A7-82DA-135C618D3C62}" type="pres">
      <dgm:prSet presAssocID="{D8E72137-22B8-41B3-BD27-A4CE700FD127}" presName="hierChild2" presStyleCnt="0"/>
      <dgm:spPr/>
    </dgm:pt>
    <dgm:pt modelId="{EF9FAA38-A0AE-4CDF-B962-982827E36F99}" type="pres">
      <dgm:prSet presAssocID="{10764026-D05C-4FA7-89F7-D8CF865CA4B3}" presName="Name10" presStyleLbl="parChTrans1D2" presStyleIdx="0" presStyleCnt="2"/>
      <dgm:spPr/>
      <dgm:t>
        <a:bodyPr/>
        <a:lstStyle/>
        <a:p>
          <a:endParaRPr lang="fr-FR"/>
        </a:p>
      </dgm:t>
    </dgm:pt>
    <dgm:pt modelId="{D0487F85-D5E7-44E1-BF99-C9FE13A2CBA2}" type="pres">
      <dgm:prSet presAssocID="{48857F09-FDEA-4339-94B6-ABBD37B59EE7}" presName="hierRoot2" presStyleCnt="0"/>
      <dgm:spPr/>
    </dgm:pt>
    <dgm:pt modelId="{68017B52-A72D-4D51-8C97-8E8868D2EC7F}" type="pres">
      <dgm:prSet presAssocID="{48857F09-FDEA-4339-94B6-ABBD37B59EE7}" presName="composite2" presStyleCnt="0"/>
      <dgm:spPr/>
    </dgm:pt>
    <dgm:pt modelId="{4D53C3B0-0910-48CE-BA8E-1361CAFCD136}" type="pres">
      <dgm:prSet presAssocID="{48857F09-FDEA-4339-94B6-ABBD37B59EE7}" presName="background2" presStyleLbl="node2" presStyleIdx="0" presStyleCnt="2"/>
      <dgm:spPr/>
    </dgm:pt>
    <dgm:pt modelId="{BE88F215-E3C4-45E9-9F0E-28F29CED7F10}" type="pres">
      <dgm:prSet presAssocID="{48857F09-FDEA-4339-94B6-ABBD37B59EE7}" presName="text2" presStyleLbl="fgAcc2" presStyleIdx="0" presStyleCnt="2">
        <dgm:presLayoutVars>
          <dgm:chPref val="3"/>
        </dgm:presLayoutVars>
      </dgm:prSet>
      <dgm:spPr/>
      <dgm:t>
        <a:bodyPr/>
        <a:lstStyle/>
        <a:p>
          <a:pPr rtl="1"/>
          <a:endParaRPr lang="ar-SA"/>
        </a:p>
      </dgm:t>
    </dgm:pt>
    <dgm:pt modelId="{B0A98748-E6DA-429B-B7D1-273E98A9A5C5}" type="pres">
      <dgm:prSet presAssocID="{48857F09-FDEA-4339-94B6-ABBD37B59EE7}" presName="hierChild3" presStyleCnt="0"/>
      <dgm:spPr/>
    </dgm:pt>
    <dgm:pt modelId="{F23A3ABF-6FEE-45BE-A87F-E82B1E7DDAE2}" type="pres">
      <dgm:prSet presAssocID="{8FE1B83D-04F2-4C94-A5D4-C209B09B7080}" presName="Name17" presStyleLbl="parChTrans1D3" presStyleIdx="0" presStyleCnt="4"/>
      <dgm:spPr/>
      <dgm:t>
        <a:bodyPr/>
        <a:lstStyle/>
        <a:p>
          <a:endParaRPr lang="fr-FR"/>
        </a:p>
      </dgm:t>
    </dgm:pt>
    <dgm:pt modelId="{6C69C621-CBDA-406C-B683-CF0A72A12EAD}" type="pres">
      <dgm:prSet presAssocID="{0EB728D7-EC6C-44F9-88A5-145593C49876}" presName="hierRoot3" presStyleCnt="0"/>
      <dgm:spPr/>
    </dgm:pt>
    <dgm:pt modelId="{E68B942E-38D1-4505-A1FC-013D2213CF05}" type="pres">
      <dgm:prSet presAssocID="{0EB728D7-EC6C-44F9-88A5-145593C49876}" presName="composite3" presStyleCnt="0"/>
      <dgm:spPr/>
    </dgm:pt>
    <dgm:pt modelId="{F72CA380-723A-4F30-8338-B906007C1EDF}" type="pres">
      <dgm:prSet presAssocID="{0EB728D7-EC6C-44F9-88A5-145593C49876}" presName="background3" presStyleLbl="node3" presStyleIdx="0" presStyleCnt="4"/>
      <dgm:spPr/>
    </dgm:pt>
    <dgm:pt modelId="{6F7B722C-34CB-46DD-A85E-5D59EDC28BA3}" type="pres">
      <dgm:prSet presAssocID="{0EB728D7-EC6C-44F9-88A5-145593C49876}" presName="text3" presStyleLbl="fgAcc3" presStyleIdx="0" presStyleCnt="4">
        <dgm:presLayoutVars>
          <dgm:chPref val="3"/>
        </dgm:presLayoutVars>
      </dgm:prSet>
      <dgm:spPr/>
      <dgm:t>
        <a:bodyPr/>
        <a:lstStyle/>
        <a:p>
          <a:pPr rtl="1"/>
          <a:endParaRPr lang="ar-SA"/>
        </a:p>
      </dgm:t>
    </dgm:pt>
    <dgm:pt modelId="{62F099B2-D6A2-4190-B888-3D3FEC1BDB0C}" type="pres">
      <dgm:prSet presAssocID="{0EB728D7-EC6C-44F9-88A5-145593C49876}" presName="hierChild4" presStyleCnt="0"/>
      <dgm:spPr/>
    </dgm:pt>
    <dgm:pt modelId="{37A3300C-258C-4A51-9B22-B47A6CA09D7C}" type="pres">
      <dgm:prSet presAssocID="{2DDA6D07-D484-4B95-93E2-7286EBBC7191}" presName="Name17" presStyleLbl="parChTrans1D3" presStyleIdx="1" presStyleCnt="4"/>
      <dgm:spPr/>
      <dgm:t>
        <a:bodyPr/>
        <a:lstStyle/>
        <a:p>
          <a:endParaRPr lang="fr-FR"/>
        </a:p>
      </dgm:t>
    </dgm:pt>
    <dgm:pt modelId="{0E550EBC-CA7A-48FE-85EE-CC758A1915E2}" type="pres">
      <dgm:prSet presAssocID="{ECB61AC5-C46D-4E18-88DB-FCA2E7188D65}" presName="hierRoot3" presStyleCnt="0"/>
      <dgm:spPr/>
    </dgm:pt>
    <dgm:pt modelId="{DB183779-4E7B-4DE1-9569-798CFB14597C}" type="pres">
      <dgm:prSet presAssocID="{ECB61AC5-C46D-4E18-88DB-FCA2E7188D65}" presName="composite3" presStyleCnt="0"/>
      <dgm:spPr/>
    </dgm:pt>
    <dgm:pt modelId="{80460F52-AACA-4C67-8C0F-8CCA035C65B7}" type="pres">
      <dgm:prSet presAssocID="{ECB61AC5-C46D-4E18-88DB-FCA2E7188D65}" presName="background3" presStyleLbl="node3" presStyleIdx="1" presStyleCnt="4"/>
      <dgm:spPr/>
    </dgm:pt>
    <dgm:pt modelId="{1436A494-FE1B-4B68-BBDB-07A7FE04D225}" type="pres">
      <dgm:prSet presAssocID="{ECB61AC5-C46D-4E18-88DB-FCA2E7188D65}" presName="text3" presStyleLbl="fgAcc3" presStyleIdx="1" presStyleCnt="4">
        <dgm:presLayoutVars>
          <dgm:chPref val="3"/>
        </dgm:presLayoutVars>
      </dgm:prSet>
      <dgm:spPr/>
      <dgm:t>
        <a:bodyPr/>
        <a:lstStyle/>
        <a:p>
          <a:endParaRPr lang="fr-FR"/>
        </a:p>
      </dgm:t>
    </dgm:pt>
    <dgm:pt modelId="{621C907F-BAA6-45EA-9BEE-5FFB1089451E}" type="pres">
      <dgm:prSet presAssocID="{ECB61AC5-C46D-4E18-88DB-FCA2E7188D65}" presName="hierChild4" presStyleCnt="0"/>
      <dgm:spPr/>
    </dgm:pt>
    <dgm:pt modelId="{22A4DF3B-8A63-43F9-B15E-F176F3E74675}" type="pres">
      <dgm:prSet presAssocID="{5544B143-EB71-490B-8B6A-4CA4EE67E38E}" presName="Name10" presStyleLbl="parChTrans1D2" presStyleIdx="1" presStyleCnt="2"/>
      <dgm:spPr/>
      <dgm:t>
        <a:bodyPr/>
        <a:lstStyle/>
        <a:p>
          <a:endParaRPr lang="fr-FR"/>
        </a:p>
      </dgm:t>
    </dgm:pt>
    <dgm:pt modelId="{C22A3637-355A-4428-AA3D-60386B57F022}" type="pres">
      <dgm:prSet presAssocID="{7610A0CF-F2BA-474F-A75B-178125AA6FAE}" presName="hierRoot2" presStyleCnt="0"/>
      <dgm:spPr/>
    </dgm:pt>
    <dgm:pt modelId="{6E0812C0-0DF7-4B94-81A8-43042353B2C9}" type="pres">
      <dgm:prSet presAssocID="{7610A0CF-F2BA-474F-A75B-178125AA6FAE}" presName="composite2" presStyleCnt="0"/>
      <dgm:spPr/>
    </dgm:pt>
    <dgm:pt modelId="{DA5CD21B-1E2F-4517-A85D-6989B0603BDA}" type="pres">
      <dgm:prSet presAssocID="{7610A0CF-F2BA-474F-A75B-178125AA6FAE}" presName="background2" presStyleLbl="node2" presStyleIdx="1" presStyleCnt="2"/>
      <dgm:spPr/>
    </dgm:pt>
    <dgm:pt modelId="{E315558D-C3D0-4673-9986-73C4B625086B}" type="pres">
      <dgm:prSet presAssocID="{7610A0CF-F2BA-474F-A75B-178125AA6FAE}" presName="text2" presStyleLbl="fgAcc2" presStyleIdx="1" presStyleCnt="2">
        <dgm:presLayoutVars>
          <dgm:chPref val="3"/>
        </dgm:presLayoutVars>
      </dgm:prSet>
      <dgm:spPr/>
      <dgm:t>
        <a:bodyPr/>
        <a:lstStyle/>
        <a:p>
          <a:endParaRPr lang="fr-FR"/>
        </a:p>
      </dgm:t>
    </dgm:pt>
    <dgm:pt modelId="{720BED7F-05ED-4522-8D4C-A1D00CCD5083}" type="pres">
      <dgm:prSet presAssocID="{7610A0CF-F2BA-474F-A75B-178125AA6FAE}" presName="hierChild3" presStyleCnt="0"/>
      <dgm:spPr/>
    </dgm:pt>
    <dgm:pt modelId="{2E7E01F2-1FF5-4A45-8DF0-ED3E13973ED5}" type="pres">
      <dgm:prSet presAssocID="{76BEE0E0-595D-4C89-8291-2B508B46D3EA}" presName="Name17" presStyleLbl="parChTrans1D3" presStyleIdx="2" presStyleCnt="4"/>
      <dgm:spPr/>
      <dgm:t>
        <a:bodyPr/>
        <a:lstStyle/>
        <a:p>
          <a:endParaRPr lang="fr-FR"/>
        </a:p>
      </dgm:t>
    </dgm:pt>
    <dgm:pt modelId="{DA76403B-B0D5-4127-B8FB-25FED54B8EC0}" type="pres">
      <dgm:prSet presAssocID="{B3DB4953-C758-47F4-A3D1-9CE6E377B584}" presName="hierRoot3" presStyleCnt="0"/>
      <dgm:spPr/>
    </dgm:pt>
    <dgm:pt modelId="{E4A65559-EDCC-43A0-9026-ABD01A6BC903}" type="pres">
      <dgm:prSet presAssocID="{B3DB4953-C758-47F4-A3D1-9CE6E377B584}" presName="composite3" presStyleCnt="0"/>
      <dgm:spPr/>
    </dgm:pt>
    <dgm:pt modelId="{552AEB99-AAB4-4E28-939F-14BBEB323A60}" type="pres">
      <dgm:prSet presAssocID="{B3DB4953-C758-47F4-A3D1-9CE6E377B584}" presName="background3" presStyleLbl="node3" presStyleIdx="2" presStyleCnt="4"/>
      <dgm:spPr/>
    </dgm:pt>
    <dgm:pt modelId="{7529BEA2-DAF1-4EE7-A5DA-8EE547CAFD6F}" type="pres">
      <dgm:prSet presAssocID="{B3DB4953-C758-47F4-A3D1-9CE6E377B584}" presName="text3" presStyleLbl="fgAcc3" presStyleIdx="2" presStyleCnt="4">
        <dgm:presLayoutVars>
          <dgm:chPref val="3"/>
        </dgm:presLayoutVars>
      </dgm:prSet>
      <dgm:spPr/>
      <dgm:t>
        <a:bodyPr/>
        <a:lstStyle/>
        <a:p>
          <a:pPr rtl="1"/>
          <a:endParaRPr lang="ar-SA"/>
        </a:p>
      </dgm:t>
    </dgm:pt>
    <dgm:pt modelId="{307F0632-F9AF-42D1-B37F-678F64997A45}" type="pres">
      <dgm:prSet presAssocID="{B3DB4953-C758-47F4-A3D1-9CE6E377B584}" presName="hierChild4" presStyleCnt="0"/>
      <dgm:spPr/>
    </dgm:pt>
    <dgm:pt modelId="{EAE59D7E-4626-4F3B-8892-2BB28021EEFF}" type="pres">
      <dgm:prSet presAssocID="{C958344E-9816-4D54-8E23-21710348F750}" presName="Name17" presStyleLbl="parChTrans1D3" presStyleIdx="3" presStyleCnt="4"/>
      <dgm:spPr/>
      <dgm:t>
        <a:bodyPr/>
        <a:lstStyle/>
        <a:p>
          <a:endParaRPr lang="fr-FR"/>
        </a:p>
      </dgm:t>
    </dgm:pt>
    <dgm:pt modelId="{F1E27BC3-8EA3-4820-8658-397097DFAEDD}" type="pres">
      <dgm:prSet presAssocID="{9797752F-371C-4536-AB97-7F715542808A}" presName="hierRoot3" presStyleCnt="0"/>
      <dgm:spPr/>
    </dgm:pt>
    <dgm:pt modelId="{EA301A1C-9746-4BAE-B8BF-F6B160F827DC}" type="pres">
      <dgm:prSet presAssocID="{9797752F-371C-4536-AB97-7F715542808A}" presName="composite3" presStyleCnt="0"/>
      <dgm:spPr/>
    </dgm:pt>
    <dgm:pt modelId="{E5459EF5-42B5-4C84-A7A8-6807D154EA93}" type="pres">
      <dgm:prSet presAssocID="{9797752F-371C-4536-AB97-7F715542808A}" presName="background3" presStyleLbl="node3" presStyleIdx="3" presStyleCnt="4"/>
      <dgm:spPr/>
    </dgm:pt>
    <dgm:pt modelId="{B3351622-5C6B-45E0-BFB3-6AEAE932AB2C}" type="pres">
      <dgm:prSet presAssocID="{9797752F-371C-4536-AB97-7F715542808A}" presName="text3" presStyleLbl="fgAcc3" presStyleIdx="3" presStyleCnt="4">
        <dgm:presLayoutVars>
          <dgm:chPref val="3"/>
        </dgm:presLayoutVars>
      </dgm:prSet>
      <dgm:spPr/>
      <dgm:t>
        <a:bodyPr/>
        <a:lstStyle/>
        <a:p>
          <a:endParaRPr lang="fr-FR"/>
        </a:p>
      </dgm:t>
    </dgm:pt>
    <dgm:pt modelId="{DCD20261-1900-4512-900F-425932994BEE}" type="pres">
      <dgm:prSet presAssocID="{9797752F-371C-4536-AB97-7F715542808A}" presName="hierChild4" presStyleCnt="0"/>
      <dgm:spPr/>
    </dgm:pt>
  </dgm:ptLst>
  <dgm:cxnLst>
    <dgm:cxn modelId="{04E54630-1025-46CF-A270-83409129C04E}" srcId="{D8E72137-22B8-41B3-BD27-A4CE700FD127}" destId="{48857F09-FDEA-4339-94B6-ABBD37B59EE7}" srcOrd="0" destOrd="0" parTransId="{10764026-D05C-4FA7-89F7-D8CF865CA4B3}" sibTransId="{38D1BF17-CE86-4BDB-812B-42D857ED1E34}"/>
    <dgm:cxn modelId="{FCA323DC-A577-4C14-83D5-E144F4D0483E}" type="presOf" srcId="{ECB61AC5-C46D-4E18-88DB-FCA2E7188D65}" destId="{1436A494-FE1B-4B68-BBDB-07A7FE04D225}" srcOrd="0" destOrd="0" presId="urn:microsoft.com/office/officeart/2005/8/layout/hierarchy1"/>
    <dgm:cxn modelId="{88BADD1E-C469-45A9-BEDC-48E68226862B}" srcId="{7610A0CF-F2BA-474F-A75B-178125AA6FAE}" destId="{9797752F-371C-4536-AB97-7F715542808A}" srcOrd="1" destOrd="0" parTransId="{C958344E-9816-4D54-8E23-21710348F750}" sibTransId="{FA6F8DAD-2A09-447A-BCF8-4D6ED0B0AE73}"/>
    <dgm:cxn modelId="{8F76C1B5-E7D5-4E0C-8820-880CC23DAFE6}" type="presOf" srcId="{D8E72137-22B8-41B3-BD27-A4CE700FD127}" destId="{526D23C3-EB9D-4EB9-A3E6-AED5C8793846}" srcOrd="0" destOrd="0" presId="urn:microsoft.com/office/officeart/2005/8/layout/hierarchy1"/>
    <dgm:cxn modelId="{C1ED6F66-B7AD-4B2E-8DC4-AD62920768E0}" type="presOf" srcId="{2DDA6D07-D484-4B95-93E2-7286EBBC7191}" destId="{37A3300C-258C-4A51-9B22-B47A6CA09D7C}" srcOrd="0" destOrd="0" presId="urn:microsoft.com/office/officeart/2005/8/layout/hierarchy1"/>
    <dgm:cxn modelId="{3C052533-667D-459C-AEDA-7F03A76312D2}" srcId="{D8E72137-22B8-41B3-BD27-A4CE700FD127}" destId="{7610A0CF-F2BA-474F-A75B-178125AA6FAE}" srcOrd="1" destOrd="0" parTransId="{5544B143-EB71-490B-8B6A-4CA4EE67E38E}" sibTransId="{15A321AF-93DE-4F57-A6F7-60C7FE06F36A}"/>
    <dgm:cxn modelId="{0AC2DBF2-DB21-4687-96B6-D6577A6D3606}" type="presOf" srcId="{C958344E-9816-4D54-8E23-21710348F750}" destId="{EAE59D7E-4626-4F3B-8892-2BB28021EEFF}" srcOrd="0" destOrd="0" presId="urn:microsoft.com/office/officeart/2005/8/layout/hierarchy1"/>
    <dgm:cxn modelId="{F9E7AFA1-894F-4154-B4EA-7DA5E76356FD}" srcId="{48857F09-FDEA-4339-94B6-ABBD37B59EE7}" destId="{ECB61AC5-C46D-4E18-88DB-FCA2E7188D65}" srcOrd="1" destOrd="0" parTransId="{2DDA6D07-D484-4B95-93E2-7286EBBC7191}" sibTransId="{7CBB773E-E925-425A-B866-41771F1139F5}"/>
    <dgm:cxn modelId="{13D5105C-C4E5-4489-8282-E269F10EC6AF}" type="presOf" srcId="{7610A0CF-F2BA-474F-A75B-178125AA6FAE}" destId="{E315558D-C3D0-4673-9986-73C4B625086B}" srcOrd="0" destOrd="0" presId="urn:microsoft.com/office/officeart/2005/8/layout/hierarchy1"/>
    <dgm:cxn modelId="{858A2CF2-4EB5-4BAA-B0A1-3C8F8D9F1F71}" type="presOf" srcId="{48857F09-FDEA-4339-94B6-ABBD37B59EE7}" destId="{BE88F215-E3C4-45E9-9F0E-28F29CED7F10}" srcOrd="0" destOrd="0" presId="urn:microsoft.com/office/officeart/2005/8/layout/hierarchy1"/>
    <dgm:cxn modelId="{7D08E991-37D4-469E-BE8F-2BE6C60F12D5}" type="presOf" srcId="{B3DB4953-C758-47F4-A3D1-9CE6E377B584}" destId="{7529BEA2-DAF1-4EE7-A5DA-8EE547CAFD6F}" srcOrd="0" destOrd="0" presId="urn:microsoft.com/office/officeart/2005/8/layout/hierarchy1"/>
    <dgm:cxn modelId="{B621EF80-58FF-4DB4-AB47-D273A1836985}" type="presOf" srcId="{9797752F-371C-4536-AB97-7F715542808A}" destId="{B3351622-5C6B-45E0-BFB3-6AEAE932AB2C}" srcOrd="0" destOrd="0" presId="urn:microsoft.com/office/officeart/2005/8/layout/hierarchy1"/>
    <dgm:cxn modelId="{845AAA4B-88F2-482B-AC9B-2A06CA93A21A}" type="presOf" srcId="{8FE1B83D-04F2-4C94-A5D4-C209B09B7080}" destId="{F23A3ABF-6FEE-45BE-A87F-E82B1E7DDAE2}" srcOrd="0" destOrd="0" presId="urn:microsoft.com/office/officeart/2005/8/layout/hierarchy1"/>
    <dgm:cxn modelId="{8C8F9858-91F1-4605-A2DE-8147DE0C447C}" type="presOf" srcId="{5544B143-EB71-490B-8B6A-4CA4EE67E38E}" destId="{22A4DF3B-8A63-43F9-B15E-F176F3E74675}" srcOrd="0" destOrd="0" presId="urn:microsoft.com/office/officeart/2005/8/layout/hierarchy1"/>
    <dgm:cxn modelId="{A944881E-4C87-4871-A210-96B6944022C4}" type="presOf" srcId="{10764026-D05C-4FA7-89F7-D8CF865CA4B3}" destId="{EF9FAA38-A0AE-4CDF-B962-982827E36F99}" srcOrd="0" destOrd="0" presId="urn:microsoft.com/office/officeart/2005/8/layout/hierarchy1"/>
    <dgm:cxn modelId="{6BD0535A-C836-4253-B6D7-8EBB86CED2FF}" type="presOf" srcId="{76BEE0E0-595D-4C89-8291-2B508B46D3EA}" destId="{2E7E01F2-1FF5-4A45-8DF0-ED3E13973ED5}" srcOrd="0" destOrd="0" presId="urn:microsoft.com/office/officeart/2005/8/layout/hierarchy1"/>
    <dgm:cxn modelId="{9C52ABA5-E99C-4780-9541-003DF894D94A}" srcId="{805B2AB2-EEB6-41B0-93A7-72908F7420FF}" destId="{D8E72137-22B8-41B3-BD27-A4CE700FD127}" srcOrd="0" destOrd="0" parTransId="{45EC1B91-8309-4C55-8C02-9BA4081DF736}" sibTransId="{9C41401D-6026-4EC2-8AA8-B6A5049FE26B}"/>
    <dgm:cxn modelId="{A68BBE14-5818-4F68-857F-1F35C9F2A470}" type="presOf" srcId="{0EB728D7-EC6C-44F9-88A5-145593C49876}" destId="{6F7B722C-34CB-46DD-A85E-5D59EDC28BA3}" srcOrd="0" destOrd="0" presId="urn:microsoft.com/office/officeart/2005/8/layout/hierarchy1"/>
    <dgm:cxn modelId="{31DA9AA6-840B-4BCF-A0CD-32DCCE0394C7}" srcId="{7610A0CF-F2BA-474F-A75B-178125AA6FAE}" destId="{B3DB4953-C758-47F4-A3D1-9CE6E377B584}" srcOrd="0" destOrd="0" parTransId="{76BEE0E0-595D-4C89-8291-2B508B46D3EA}" sibTransId="{7DD07A7A-20A2-45AB-86D5-92C435C90D2B}"/>
    <dgm:cxn modelId="{5F4ADCCF-A469-4167-BA10-81D4B1406DF0}" type="presOf" srcId="{805B2AB2-EEB6-41B0-93A7-72908F7420FF}" destId="{1B82D09D-32AE-48A4-873A-F154FE744E19}" srcOrd="0" destOrd="0" presId="urn:microsoft.com/office/officeart/2005/8/layout/hierarchy1"/>
    <dgm:cxn modelId="{EAD9D7F1-F5EF-4773-8A5B-4C9D344D8044}" srcId="{48857F09-FDEA-4339-94B6-ABBD37B59EE7}" destId="{0EB728D7-EC6C-44F9-88A5-145593C49876}" srcOrd="0" destOrd="0" parTransId="{8FE1B83D-04F2-4C94-A5D4-C209B09B7080}" sibTransId="{6586FD6D-67CE-40A2-AC8D-87071CF02334}"/>
    <dgm:cxn modelId="{AF79BFE4-E425-4E8F-97EC-74A34C3C827E}" type="presParOf" srcId="{1B82D09D-32AE-48A4-873A-F154FE744E19}" destId="{3294EEBE-3AE1-4F4A-9244-485FA0889115}" srcOrd="0" destOrd="0" presId="urn:microsoft.com/office/officeart/2005/8/layout/hierarchy1"/>
    <dgm:cxn modelId="{201E0EFB-7A70-407F-B5A0-D2EF671BE8A0}" type="presParOf" srcId="{3294EEBE-3AE1-4F4A-9244-485FA0889115}" destId="{44183ED3-1628-4ADC-9247-B01BEF69DC3D}" srcOrd="0" destOrd="0" presId="urn:microsoft.com/office/officeart/2005/8/layout/hierarchy1"/>
    <dgm:cxn modelId="{164FC07F-F627-4030-A114-67E56F234B23}" type="presParOf" srcId="{44183ED3-1628-4ADC-9247-B01BEF69DC3D}" destId="{1002141A-224B-48F9-84AC-ED0C54647DC4}" srcOrd="0" destOrd="0" presId="urn:microsoft.com/office/officeart/2005/8/layout/hierarchy1"/>
    <dgm:cxn modelId="{39A9723C-AEC2-44AA-8336-7D5D5A39E8AF}" type="presParOf" srcId="{44183ED3-1628-4ADC-9247-B01BEF69DC3D}" destId="{526D23C3-EB9D-4EB9-A3E6-AED5C8793846}" srcOrd="1" destOrd="0" presId="urn:microsoft.com/office/officeart/2005/8/layout/hierarchy1"/>
    <dgm:cxn modelId="{CE1FA92D-B2C9-40D3-90FB-B4C3F57C4D7A}" type="presParOf" srcId="{3294EEBE-3AE1-4F4A-9244-485FA0889115}" destId="{BF7E68CA-BCAE-43A7-82DA-135C618D3C62}" srcOrd="1" destOrd="0" presId="urn:microsoft.com/office/officeart/2005/8/layout/hierarchy1"/>
    <dgm:cxn modelId="{78606D3C-AEDC-4391-A688-6FE3C05E8341}" type="presParOf" srcId="{BF7E68CA-BCAE-43A7-82DA-135C618D3C62}" destId="{EF9FAA38-A0AE-4CDF-B962-982827E36F99}" srcOrd="0" destOrd="0" presId="urn:microsoft.com/office/officeart/2005/8/layout/hierarchy1"/>
    <dgm:cxn modelId="{F59B1C70-E9B0-4BCF-9C7C-94D475A126DE}" type="presParOf" srcId="{BF7E68CA-BCAE-43A7-82DA-135C618D3C62}" destId="{D0487F85-D5E7-44E1-BF99-C9FE13A2CBA2}" srcOrd="1" destOrd="0" presId="urn:microsoft.com/office/officeart/2005/8/layout/hierarchy1"/>
    <dgm:cxn modelId="{0D25DE66-1E28-4075-81ED-BCBEC567FE49}" type="presParOf" srcId="{D0487F85-D5E7-44E1-BF99-C9FE13A2CBA2}" destId="{68017B52-A72D-4D51-8C97-8E8868D2EC7F}" srcOrd="0" destOrd="0" presId="urn:microsoft.com/office/officeart/2005/8/layout/hierarchy1"/>
    <dgm:cxn modelId="{599B7FDC-13C0-4599-9C5F-BDB9CB1A1CAF}" type="presParOf" srcId="{68017B52-A72D-4D51-8C97-8E8868D2EC7F}" destId="{4D53C3B0-0910-48CE-BA8E-1361CAFCD136}" srcOrd="0" destOrd="0" presId="urn:microsoft.com/office/officeart/2005/8/layout/hierarchy1"/>
    <dgm:cxn modelId="{FC59C29B-781C-4A84-8A70-E73C04FF6C82}" type="presParOf" srcId="{68017B52-A72D-4D51-8C97-8E8868D2EC7F}" destId="{BE88F215-E3C4-45E9-9F0E-28F29CED7F10}" srcOrd="1" destOrd="0" presId="urn:microsoft.com/office/officeart/2005/8/layout/hierarchy1"/>
    <dgm:cxn modelId="{2445ADBD-406D-48E9-B5FE-D9AFABBD4A42}" type="presParOf" srcId="{D0487F85-D5E7-44E1-BF99-C9FE13A2CBA2}" destId="{B0A98748-E6DA-429B-B7D1-273E98A9A5C5}" srcOrd="1" destOrd="0" presId="urn:microsoft.com/office/officeart/2005/8/layout/hierarchy1"/>
    <dgm:cxn modelId="{FD87A5FF-9835-4388-86B3-B8579BF84B0C}" type="presParOf" srcId="{B0A98748-E6DA-429B-B7D1-273E98A9A5C5}" destId="{F23A3ABF-6FEE-45BE-A87F-E82B1E7DDAE2}" srcOrd="0" destOrd="0" presId="urn:microsoft.com/office/officeart/2005/8/layout/hierarchy1"/>
    <dgm:cxn modelId="{85041BC6-D4A5-4B4E-9636-A4DE35BA5E28}" type="presParOf" srcId="{B0A98748-E6DA-429B-B7D1-273E98A9A5C5}" destId="{6C69C621-CBDA-406C-B683-CF0A72A12EAD}" srcOrd="1" destOrd="0" presId="urn:microsoft.com/office/officeart/2005/8/layout/hierarchy1"/>
    <dgm:cxn modelId="{612E77F9-09D6-4D40-8A56-99BC41B6B015}" type="presParOf" srcId="{6C69C621-CBDA-406C-B683-CF0A72A12EAD}" destId="{E68B942E-38D1-4505-A1FC-013D2213CF05}" srcOrd="0" destOrd="0" presId="urn:microsoft.com/office/officeart/2005/8/layout/hierarchy1"/>
    <dgm:cxn modelId="{07823A23-1F40-4550-8785-1C076DE41754}" type="presParOf" srcId="{E68B942E-38D1-4505-A1FC-013D2213CF05}" destId="{F72CA380-723A-4F30-8338-B906007C1EDF}" srcOrd="0" destOrd="0" presId="urn:microsoft.com/office/officeart/2005/8/layout/hierarchy1"/>
    <dgm:cxn modelId="{9252C7FE-F099-4CCE-A736-56AE1E63324D}" type="presParOf" srcId="{E68B942E-38D1-4505-A1FC-013D2213CF05}" destId="{6F7B722C-34CB-46DD-A85E-5D59EDC28BA3}" srcOrd="1" destOrd="0" presId="urn:microsoft.com/office/officeart/2005/8/layout/hierarchy1"/>
    <dgm:cxn modelId="{040E0C82-B820-4500-91AB-6C75B6E02647}" type="presParOf" srcId="{6C69C621-CBDA-406C-B683-CF0A72A12EAD}" destId="{62F099B2-D6A2-4190-B888-3D3FEC1BDB0C}" srcOrd="1" destOrd="0" presId="urn:microsoft.com/office/officeart/2005/8/layout/hierarchy1"/>
    <dgm:cxn modelId="{48083F57-1473-44CF-B71F-036C575DD8AE}" type="presParOf" srcId="{B0A98748-E6DA-429B-B7D1-273E98A9A5C5}" destId="{37A3300C-258C-4A51-9B22-B47A6CA09D7C}" srcOrd="2" destOrd="0" presId="urn:microsoft.com/office/officeart/2005/8/layout/hierarchy1"/>
    <dgm:cxn modelId="{552E0E90-57D8-43BE-AE33-6BF8716EAD2F}" type="presParOf" srcId="{B0A98748-E6DA-429B-B7D1-273E98A9A5C5}" destId="{0E550EBC-CA7A-48FE-85EE-CC758A1915E2}" srcOrd="3" destOrd="0" presId="urn:microsoft.com/office/officeart/2005/8/layout/hierarchy1"/>
    <dgm:cxn modelId="{C1846FDC-EC69-4248-8424-4229E7C01AEE}" type="presParOf" srcId="{0E550EBC-CA7A-48FE-85EE-CC758A1915E2}" destId="{DB183779-4E7B-4DE1-9569-798CFB14597C}" srcOrd="0" destOrd="0" presId="urn:microsoft.com/office/officeart/2005/8/layout/hierarchy1"/>
    <dgm:cxn modelId="{CB20BEBF-28BD-47EB-AF0B-E77636E899F5}" type="presParOf" srcId="{DB183779-4E7B-4DE1-9569-798CFB14597C}" destId="{80460F52-AACA-4C67-8C0F-8CCA035C65B7}" srcOrd="0" destOrd="0" presId="urn:microsoft.com/office/officeart/2005/8/layout/hierarchy1"/>
    <dgm:cxn modelId="{B1676C0D-A104-4AD4-BB24-F26256947E68}" type="presParOf" srcId="{DB183779-4E7B-4DE1-9569-798CFB14597C}" destId="{1436A494-FE1B-4B68-BBDB-07A7FE04D225}" srcOrd="1" destOrd="0" presId="urn:microsoft.com/office/officeart/2005/8/layout/hierarchy1"/>
    <dgm:cxn modelId="{D792C234-75C3-4DA4-866F-7554609AB089}" type="presParOf" srcId="{0E550EBC-CA7A-48FE-85EE-CC758A1915E2}" destId="{621C907F-BAA6-45EA-9BEE-5FFB1089451E}" srcOrd="1" destOrd="0" presId="urn:microsoft.com/office/officeart/2005/8/layout/hierarchy1"/>
    <dgm:cxn modelId="{C80BF0D5-C9FB-4282-9C31-86FDC950CEFF}" type="presParOf" srcId="{BF7E68CA-BCAE-43A7-82DA-135C618D3C62}" destId="{22A4DF3B-8A63-43F9-B15E-F176F3E74675}" srcOrd="2" destOrd="0" presId="urn:microsoft.com/office/officeart/2005/8/layout/hierarchy1"/>
    <dgm:cxn modelId="{C59FA293-5542-48A6-9029-CDBC415DEA7B}" type="presParOf" srcId="{BF7E68CA-BCAE-43A7-82DA-135C618D3C62}" destId="{C22A3637-355A-4428-AA3D-60386B57F022}" srcOrd="3" destOrd="0" presId="urn:microsoft.com/office/officeart/2005/8/layout/hierarchy1"/>
    <dgm:cxn modelId="{A418832D-4B80-4A24-B240-5679F9137B8B}" type="presParOf" srcId="{C22A3637-355A-4428-AA3D-60386B57F022}" destId="{6E0812C0-0DF7-4B94-81A8-43042353B2C9}" srcOrd="0" destOrd="0" presId="urn:microsoft.com/office/officeart/2005/8/layout/hierarchy1"/>
    <dgm:cxn modelId="{892B1542-77A6-460E-9C6E-62FC6ED04B47}" type="presParOf" srcId="{6E0812C0-0DF7-4B94-81A8-43042353B2C9}" destId="{DA5CD21B-1E2F-4517-A85D-6989B0603BDA}" srcOrd="0" destOrd="0" presId="urn:microsoft.com/office/officeart/2005/8/layout/hierarchy1"/>
    <dgm:cxn modelId="{0A2C5BBA-88DD-4CC8-B29D-EBC0039197F7}" type="presParOf" srcId="{6E0812C0-0DF7-4B94-81A8-43042353B2C9}" destId="{E315558D-C3D0-4673-9986-73C4B625086B}" srcOrd="1" destOrd="0" presId="urn:microsoft.com/office/officeart/2005/8/layout/hierarchy1"/>
    <dgm:cxn modelId="{8291480F-C387-450D-AC6E-3AE016D25162}" type="presParOf" srcId="{C22A3637-355A-4428-AA3D-60386B57F022}" destId="{720BED7F-05ED-4522-8D4C-A1D00CCD5083}" srcOrd="1" destOrd="0" presId="urn:microsoft.com/office/officeart/2005/8/layout/hierarchy1"/>
    <dgm:cxn modelId="{F0AFC8C2-18D9-4A7B-AD5F-C4645B93722C}" type="presParOf" srcId="{720BED7F-05ED-4522-8D4C-A1D00CCD5083}" destId="{2E7E01F2-1FF5-4A45-8DF0-ED3E13973ED5}" srcOrd="0" destOrd="0" presId="urn:microsoft.com/office/officeart/2005/8/layout/hierarchy1"/>
    <dgm:cxn modelId="{2AFC6750-AD4D-4310-A915-6728655C0FE3}" type="presParOf" srcId="{720BED7F-05ED-4522-8D4C-A1D00CCD5083}" destId="{DA76403B-B0D5-4127-B8FB-25FED54B8EC0}" srcOrd="1" destOrd="0" presId="urn:microsoft.com/office/officeart/2005/8/layout/hierarchy1"/>
    <dgm:cxn modelId="{EEB29401-96B0-4259-A5BB-69EC8EF10A5F}" type="presParOf" srcId="{DA76403B-B0D5-4127-B8FB-25FED54B8EC0}" destId="{E4A65559-EDCC-43A0-9026-ABD01A6BC903}" srcOrd="0" destOrd="0" presId="urn:microsoft.com/office/officeart/2005/8/layout/hierarchy1"/>
    <dgm:cxn modelId="{527E53E4-D7AE-491A-99F2-12B4A05FD49E}" type="presParOf" srcId="{E4A65559-EDCC-43A0-9026-ABD01A6BC903}" destId="{552AEB99-AAB4-4E28-939F-14BBEB323A60}" srcOrd="0" destOrd="0" presId="urn:microsoft.com/office/officeart/2005/8/layout/hierarchy1"/>
    <dgm:cxn modelId="{AB78490B-20AC-4B55-83CC-D020957DEC61}" type="presParOf" srcId="{E4A65559-EDCC-43A0-9026-ABD01A6BC903}" destId="{7529BEA2-DAF1-4EE7-A5DA-8EE547CAFD6F}" srcOrd="1" destOrd="0" presId="urn:microsoft.com/office/officeart/2005/8/layout/hierarchy1"/>
    <dgm:cxn modelId="{D048F1EC-EB77-4D8C-B7DA-864A23B46D31}" type="presParOf" srcId="{DA76403B-B0D5-4127-B8FB-25FED54B8EC0}" destId="{307F0632-F9AF-42D1-B37F-678F64997A45}" srcOrd="1" destOrd="0" presId="urn:microsoft.com/office/officeart/2005/8/layout/hierarchy1"/>
    <dgm:cxn modelId="{C9D612DA-AE46-45AA-A92F-3C9F785C9D01}" type="presParOf" srcId="{720BED7F-05ED-4522-8D4C-A1D00CCD5083}" destId="{EAE59D7E-4626-4F3B-8892-2BB28021EEFF}" srcOrd="2" destOrd="0" presId="urn:microsoft.com/office/officeart/2005/8/layout/hierarchy1"/>
    <dgm:cxn modelId="{4F2C02F7-CCB3-4671-8E45-7BC530F2F791}" type="presParOf" srcId="{720BED7F-05ED-4522-8D4C-A1D00CCD5083}" destId="{F1E27BC3-8EA3-4820-8658-397097DFAEDD}" srcOrd="3" destOrd="0" presId="urn:microsoft.com/office/officeart/2005/8/layout/hierarchy1"/>
    <dgm:cxn modelId="{8FC4A52F-5E24-4B9E-8015-C7B1A24FEDEB}" type="presParOf" srcId="{F1E27BC3-8EA3-4820-8658-397097DFAEDD}" destId="{EA301A1C-9746-4BAE-B8BF-F6B160F827DC}" srcOrd="0" destOrd="0" presId="urn:microsoft.com/office/officeart/2005/8/layout/hierarchy1"/>
    <dgm:cxn modelId="{D342D823-CC07-44DF-A251-92F4E1ECBA88}" type="presParOf" srcId="{EA301A1C-9746-4BAE-B8BF-F6B160F827DC}" destId="{E5459EF5-42B5-4C84-A7A8-6807D154EA93}" srcOrd="0" destOrd="0" presId="urn:microsoft.com/office/officeart/2005/8/layout/hierarchy1"/>
    <dgm:cxn modelId="{9DEF8725-B5DF-4852-AD15-3EE8406262EE}" type="presParOf" srcId="{EA301A1C-9746-4BAE-B8BF-F6B160F827DC}" destId="{B3351622-5C6B-45E0-BFB3-6AEAE932AB2C}" srcOrd="1" destOrd="0" presId="urn:microsoft.com/office/officeart/2005/8/layout/hierarchy1"/>
    <dgm:cxn modelId="{484C3CFA-369E-43CB-8C24-E608B0166AF2}" type="presParOf" srcId="{F1E27BC3-8EA3-4820-8658-397097DFAEDD}" destId="{DCD20261-1900-4512-900F-425932994BE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16CE8-6950-4D36-9D0A-BE7C4AAB339F}">
      <dsp:nvSpPr>
        <dsp:cNvPr id="0" name=""/>
        <dsp:cNvSpPr/>
      </dsp:nvSpPr>
      <dsp:spPr>
        <a:xfrm>
          <a:off x="2869" y="784"/>
          <a:ext cx="7766661" cy="1106823"/>
        </a:xfrm>
        <a:prstGeom prst="roundRect">
          <a:avLst>
            <a:gd name="adj" fmla="val 10000"/>
          </a:avLst>
        </a:prstGeom>
        <a:solidFill>
          <a:schemeClr val="accent1">
            <a:shade val="80000"/>
            <a:hueOff val="0"/>
            <a:satOff val="0"/>
            <a:lumOff val="0"/>
            <a:alphaOff val="0"/>
          </a:schemeClr>
        </a:solidFill>
        <a:ln>
          <a:noFill/>
        </a:ln>
        <a:effectLst>
          <a:glow rad="63500">
            <a:schemeClr val="accent1">
              <a:shade val="80000"/>
              <a:hueOff val="0"/>
              <a:satOff val="0"/>
              <a:lumOff val="0"/>
              <a:alphaOff val="0"/>
              <a:alpha val="45000"/>
              <a:satMod val="12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rtl="1">
            <a:lnSpc>
              <a:spcPct val="90000"/>
            </a:lnSpc>
            <a:spcBef>
              <a:spcPct val="0"/>
            </a:spcBef>
            <a:spcAft>
              <a:spcPct val="35000"/>
            </a:spcAft>
          </a:pPr>
          <a:r>
            <a:rPr lang="ar-SA" sz="5000" kern="1200" smtClean="0"/>
            <a:t>هناك اعتباران هامان</a:t>
          </a:r>
          <a:endParaRPr lang="ar-SA" sz="5000" kern="1200" dirty="0"/>
        </a:p>
      </dsp:txBody>
      <dsp:txXfrm>
        <a:off x="35287" y="33202"/>
        <a:ext cx="7701825" cy="1041987"/>
      </dsp:txXfrm>
    </dsp:sp>
    <dsp:sp modelId="{2125CDC1-E561-4AF5-A61C-6925438ADDE5}">
      <dsp:nvSpPr>
        <dsp:cNvPr id="0" name=""/>
        <dsp:cNvSpPr/>
      </dsp:nvSpPr>
      <dsp:spPr>
        <a:xfrm>
          <a:off x="4042420" y="1286342"/>
          <a:ext cx="3719529" cy="950561"/>
        </a:xfrm>
        <a:prstGeom prst="roundRect">
          <a:avLst>
            <a:gd name="adj" fmla="val 10000"/>
          </a:avLst>
        </a:prstGeom>
        <a:solidFill>
          <a:schemeClr val="accent1">
            <a:tint val="99000"/>
            <a:hueOff val="0"/>
            <a:satOff val="0"/>
            <a:lumOff val="0"/>
            <a:alphaOff val="0"/>
          </a:schemeClr>
        </a:solidFill>
        <a:ln>
          <a:noFill/>
        </a:ln>
        <a:effectLst>
          <a:glow rad="63500">
            <a:schemeClr val="accent1">
              <a:tint val="99000"/>
              <a:hueOff val="0"/>
              <a:satOff val="0"/>
              <a:lumOff val="0"/>
              <a:alphaOff val="0"/>
              <a:alpha val="45000"/>
              <a:satMod val="12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rtl="1">
            <a:lnSpc>
              <a:spcPct val="90000"/>
            </a:lnSpc>
            <a:spcBef>
              <a:spcPct val="0"/>
            </a:spcBef>
            <a:spcAft>
              <a:spcPct val="35000"/>
            </a:spcAft>
          </a:pPr>
          <a:r>
            <a:rPr lang="ar-SA" sz="4200" b="1" kern="1200" cap="none" spc="50" smtClean="0">
              <a:ln w="11430"/>
              <a:effectLst>
                <a:outerShdw blurRad="76200" dist="50800" dir="5400000" algn="tl" rotWithShape="0">
                  <a:srgbClr val="000000">
                    <a:alpha val="65000"/>
                  </a:srgbClr>
                </a:outerShdw>
              </a:effectLst>
            </a:rPr>
            <a:t>الأول </a:t>
          </a:r>
          <a:endParaRPr lang="ar-SA" sz="4200" kern="1200" dirty="0"/>
        </a:p>
      </dsp:txBody>
      <dsp:txXfrm>
        <a:off x="4070261" y="1314183"/>
        <a:ext cx="3663847" cy="894879"/>
      </dsp:txXfrm>
    </dsp:sp>
    <dsp:sp modelId="{09BBED8A-F282-4754-8BD9-9C3C9C4AA42D}">
      <dsp:nvSpPr>
        <dsp:cNvPr id="0" name=""/>
        <dsp:cNvSpPr/>
      </dsp:nvSpPr>
      <dsp:spPr>
        <a:xfrm>
          <a:off x="4049674" y="2415639"/>
          <a:ext cx="3705021" cy="2155575"/>
        </a:xfrm>
        <a:prstGeom prst="roundRect">
          <a:avLst>
            <a:gd name="adj" fmla="val 10000"/>
          </a:avLst>
        </a:prstGeom>
        <a:solidFill>
          <a:schemeClr val="accent1">
            <a:tint val="80000"/>
            <a:hueOff val="0"/>
            <a:satOff val="0"/>
            <a:lumOff val="0"/>
            <a:alphaOff val="0"/>
          </a:schemeClr>
        </a:solidFill>
        <a:ln>
          <a:noFill/>
        </a:ln>
        <a:effectLst>
          <a:glow rad="63500">
            <a:schemeClr val="accent1">
              <a:tint val="80000"/>
              <a:hueOff val="0"/>
              <a:satOff val="0"/>
              <a:lumOff val="0"/>
              <a:alphaOff val="0"/>
              <a:alpha val="45000"/>
              <a:satMod val="12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ar-SA" sz="2700" kern="1200" smtClean="0"/>
            <a:t>مقدرة الإستراتيجية المقترحة على التعامل مع العوامل الإستراتيجية  التي يقدمها تحليل الفرص/التهديدات – جوانب القوة / الضعف .</a:t>
          </a:r>
          <a:endParaRPr lang="ar-SA" sz="2700" kern="1200" dirty="0"/>
        </a:p>
      </dsp:txBody>
      <dsp:txXfrm>
        <a:off x="4112809" y="2478774"/>
        <a:ext cx="3578751" cy="2029305"/>
      </dsp:txXfrm>
    </dsp:sp>
    <dsp:sp modelId="{630B0C69-F842-44B1-B079-31B009BD0DFE}">
      <dsp:nvSpPr>
        <dsp:cNvPr id="0" name=""/>
        <dsp:cNvSpPr/>
      </dsp:nvSpPr>
      <dsp:spPr>
        <a:xfrm>
          <a:off x="10450" y="1286342"/>
          <a:ext cx="3719529" cy="947839"/>
        </a:xfrm>
        <a:prstGeom prst="roundRect">
          <a:avLst>
            <a:gd name="adj" fmla="val 10000"/>
          </a:avLst>
        </a:prstGeom>
        <a:solidFill>
          <a:schemeClr val="accent1">
            <a:tint val="99000"/>
            <a:hueOff val="0"/>
            <a:satOff val="0"/>
            <a:lumOff val="0"/>
            <a:alphaOff val="0"/>
          </a:schemeClr>
        </a:solidFill>
        <a:ln>
          <a:noFill/>
        </a:ln>
        <a:effectLst>
          <a:glow rad="63500">
            <a:schemeClr val="accent1">
              <a:tint val="99000"/>
              <a:hueOff val="0"/>
              <a:satOff val="0"/>
              <a:lumOff val="0"/>
              <a:alphaOff val="0"/>
              <a:alpha val="45000"/>
              <a:satMod val="12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rtl="1">
            <a:lnSpc>
              <a:spcPct val="90000"/>
            </a:lnSpc>
            <a:spcBef>
              <a:spcPct val="0"/>
            </a:spcBef>
            <a:spcAft>
              <a:spcPct val="35000"/>
            </a:spcAft>
          </a:pPr>
          <a:r>
            <a:rPr lang="ar-SA" sz="4200" b="1" kern="1200" spc="50" smtClean="0">
              <a:ln w="11430"/>
              <a:effectLst>
                <a:outerShdw blurRad="76200" dist="50800" dir="5400000" algn="tl" rotWithShape="0">
                  <a:srgbClr val="000000">
                    <a:alpha val="65000"/>
                  </a:srgbClr>
                </a:outerShdw>
              </a:effectLst>
            </a:rPr>
            <a:t>الثاني</a:t>
          </a:r>
          <a:endParaRPr lang="ar-SA" sz="4200" kern="1200" dirty="0"/>
        </a:p>
      </dsp:txBody>
      <dsp:txXfrm>
        <a:off x="38211" y="1314103"/>
        <a:ext cx="3664007" cy="892317"/>
      </dsp:txXfrm>
    </dsp:sp>
    <dsp:sp modelId="{AB9124A5-CB36-4783-AF43-C932A31E10A7}">
      <dsp:nvSpPr>
        <dsp:cNvPr id="0" name=""/>
        <dsp:cNvSpPr/>
      </dsp:nvSpPr>
      <dsp:spPr>
        <a:xfrm>
          <a:off x="17704" y="2412916"/>
          <a:ext cx="3705021" cy="2147127"/>
        </a:xfrm>
        <a:prstGeom prst="roundRect">
          <a:avLst>
            <a:gd name="adj" fmla="val 10000"/>
          </a:avLst>
        </a:prstGeom>
        <a:solidFill>
          <a:schemeClr val="accent1">
            <a:tint val="80000"/>
            <a:hueOff val="0"/>
            <a:satOff val="0"/>
            <a:lumOff val="0"/>
            <a:alphaOff val="0"/>
          </a:schemeClr>
        </a:solidFill>
        <a:ln>
          <a:noFill/>
        </a:ln>
        <a:effectLst>
          <a:glow rad="63500">
            <a:schemeClr val="accent1">
              <a:tint val="80000"/>
              <a:hueOff val="0"/>
              <a:satOff val="0"/>
              <a:lumOff val="0"/>
              <a:alphaOff val="0"/>
              <a:alpha val="45000"/>
              <a:satMod val="12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ar-SA" sz="2700" kern="1200" smtClean="0"/>
            <a:t>مقدرة الإستراتيجية على تحقيق الأهداف المتفق عليها بأقل قدر من الموارد و بأقل قدر من الآثار السلبية .</a:t>
          </a:r>
          <a:endParaRPr lang="ar-SA" sz="2700" kern="1200" dirty="0"/>
        </a:p>
      </dsp:txBody>
      <dsp:txXfrm>
        <a:off x="80591" y="2475803"/>
        <a:ext cx="3579247" cy="20213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DA264-0730-4477-B208-DA5FF24642DC}">
      <dsp:nvSpPr>
        <dsp:cNvPr id="0" name=""/>
        <dsp:cNvSpPr/>
      </dsp:nvSpPr>
      <dsp:spPr>
        <a:xfrm rot="16200000">
          <a:off x="1897808" y="-1748236"/>
          <a:ext cx="1178718" cy="4974336"/>
        </a:xfrm>
        <a:prstGeom prst="round2Same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r" defTabSz="755650" rtl="1">
            <a:lnSpc>
              <a:spcPct val="90000"/>
            </a:lnSpc>
            <a:spcBef>
              <a:spcPct val="0"/>
            </a:spcBef>
            <a:spcAft>
              <a:spcPct val="15000"/>
            </a:spcAft>
            <a:buChar char="••"/>
          </a:pPr>
          <a:r>
            <a:rPr lang="ar-SA" sz="1700" kern="1200" smtClean="0"/>
            <a:t>قطاع أعمال أو خط إنتاج، أو أي مركز ربحية داخل المنظمة يقوم بإنتاج و تسويق مجموعة محددة من المنتجات المترابطة و خدمة مجموعة معينة من العملاء و التعامل مع عدد معين من المنافسين.</a:t>
          </a:r>
          <a:endParaRPr lang="ar-SA" sz="1700" kern="1200" dirty="0"/>
        </a:p>
        <a:p>
          <a:pPr marL="171450" lvl="1" indent="-171450" algn="r" defTabSz="755650" rtl="1">
            <a:lnSpc>
              <a:spcPct val="90000"/>
            </a:lnSpc>
            <a:spcBef>
              <a:spcPct val="0"/>
            </a:spcBef>
            <a:spcAft>
              <a:spcPct val="15000"/>
            </a:spcAft>
            <a:buChar char="••"/>
          </a:pPr>
          <a:r>
            <a:rPr lang="ar-SA" sz="1700" kern="1200" smtClean="0"/>
            <a:t>تمثل أصغر وحدة داخل المنظمة يمكن إجراء تخطيط استراتيجي لها .</a:t>
          </a:r>
          <a:endParaRPr lang="ar-SA" sz="1700" kern="1200" dirty="0"/>
        </a:p>
      </dsp:txBody>
      <dsp:txXfrm rot="5400000">
        <a:off x="57539" y="207113"/>
        <a:ext cx="4916796" cy="1063638"/>
      </dsp:txXfrm>
    </dsp:sp>
    <dsp:sp modelId="{8C12EE91-1735-4221-95E8-371D692BF7F0}">
      <dsp:nvSpPr>
        <dsp:cNvPr id="0" name=""/>
        <dsp:cNvSpPr/>
      </dsp:nvSpPr>
      <dsp:spPr>
        <a:xfrm>
          <a:off x="4974335" y="2232"/>
          <a:ext cx="2798064" cy="1473398"/>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cap="none" spc="50" dirty="0" smtClean="0">
              <a:ln w="11430"/>
              <a:effectLst>
                <a:outerShdw blurRad="76200" dist="50800" dir="5400000" algn="tl" rotWithShape="0">
                  <a:srgbClr val="000000">
                    <a:alpha val="65000"/>
                  </a:srgbClr>
                </a:outerShdw>
              </a:effectLst>
            </a:rPr>
            <a:t>مفهوم وحدة الإعمال الإستراتيجية </a:t>
          </a:r>
          <a:endParaRPr lang="ar-SA" sz="2400" kern="1200" dirty="0"/>
        </a:p>
      </dsp:txBody>
      <dsp:txXfrm>
        <a:off x="5046260" y="74157"/>
        <a:ext cx="2654214" cy="1329548"/>
      </dsp:txXfrm>
    </dsp:sp>
    <dsp:sp modelId="{296119ED-25DA-4FCA-92F5-096196525BD1}">
      <dsp:nvSpPr>
        <dsp:cNvPr id="0" name=""/>
        <dsp:cNvSpPr/>
      </dsp:nvSpPr>
      <dsp:spPr>
        <a:xfrm rot="16200000">
          <a:off x="1897808" y="-201168"/>
          <a:ext cx="1178718" cy="4974336"/>
        </a:xfrm>
        <a:prstGeom prst="round2SameRect">
          <a:avLst/>
        </a:prstGeom>
        <a:solidFill>
          <a:schemeClr val="accent4">
            <a:tint val="40000"/>
            <a:alpha val="90000"/>
            <a:hueOff val="714003"/>
            <a:satOff val="-12085"/>
            <a:lumOff val="319"/>
            <a:alphaOff val="0"/>
          </a:schemeClr>
        </a:solidFill>
        <a:ln w="19050" cap="flat" cmpd="sng" algn="ctr">
          <a:solidFill>
            <a:schemeClr val="accent4">
              <a:tint val="40000"/>
              <a:alpha val="90000"/>
              <a:hueOff val="714003"/>
              <a:satOff val="-12085"/>
              <a:lumOff val="3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r" defTabSz="755650" rtl="1">
            <a:lnSpc>
              <a:spcPct val="90000"/>
            </a:lnSpc>
            <a:spcBef>
              <a:spcPct val="0"/>
            </a:spcBef>
            <a:spcAft>
              <a:spcPct val="15000"/>
            </a:spcAft>
            <a:buChar char="••"/>
          </a:pPr>
          <a:r>
            <a:rPr lang="ar-SA" sz="1700" kern="1200" smtClean="0"/>
            <a:t>مجموعة وحدات الأعمال الإستراتيجية بالمنظمة، و التي تخدم كل منها سوق و منتج معين.</a:t>
          </a:r>
          <a:endParaRPr lang="ar-SA" sz="1700" kern="1200" dirty="0"/>
        </a:p>
      </dsp:txBody>
      <dsp:txXfrm rot="5400000">
        <a:off x="57539" y="1754181"/>
        <a:ext cx="4916796" cy="1063638"/>
      </dsp:txXfrm>
    </dsp:sp>
    <dsp:sp modelId="{884B5378-96A0-4E3E-B9EF-229A0D3D18FF}">
      <dsp:nvSpPr>
        <dsp:cNvPr id="0" name=""/>
        <dsp:cNvSpPr/>
      </dsp:nvSpPr>
      <dsp:spPr>
        <a:xfrm>
          <a:off x="4974336" y="1549300"/>
          <a:ext cx="2798064" cy="1473398"/>
        </a:xfrm>
        <a:prstGeom prst="roundRect">
          <a:avLst/>
        </a:prstGeom>
        <a:solidFill>
          <a:schemeClr val="accent4">
            <a:hueOff val="928412"/>
            <a:satOff val="-28205"/>
            <a:lumOff val="931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cap="none" spc="50" dirty="0" smtClean="0">
              <a:ln w="11430"/>
              <a:effectLst>
                <a:outerShdw blurRad="76200" dist="50800" dir="5400000" algn="tl" rotWithShape="0">
                  <a:srgbClr val="000000">
                    <a:alpha val="65000"/>
                  </a:srgbClr>
                </a:outerShdw>
              </a:effectLst>
            </a:rPr>
            <a:t>مفهوم محفظة الأعمال </a:t>
          </a:r>
          <a:endParaRPr lang="ar-SA" sz="2400" kern="1200" dirty="0"/>
        </a:p>
      </dsp:txBody>
      <dsp:txXfrm>
        <a:off x="5046261" y="1621225"/>
        <a:ext cx="2654214" cy="1329548"/>
      </dsp:txXfrm>
    </dsp:sp>
    <dsp:sp modelId="{2C2A0BBD-7AAA-4FE2-9BDD-3934B4991B7E}">
      <dsp:nvSpPr>
        <dsp:cNvPr id="0" name=""/>
        <dsp:cNvSpPr/>
      </dsp:nvSpPr>
      <dsp:spPr>
        <a:xfrm rot="16200000">
          <a:off x="1897808" y="1345900"/>
          <a:ext cx="1178718" cy="4974336"/>
        </a:xfrm>
        <a:prstGeom prst="round2SameRect">
          <a:avLst/>
        </a:prstGeom>
        <a:solidFill>
          <a:schemeClr val="accent4">
            <a:tint val="40000"/>
            <a:alpha val="90000"/>
            <a:hueOff val="1428006"/>
            <a:satOff val="-24171"/>
            <a:lumOff val="639"/>
            <a:alphaOff val="0"/>
          </a:schemeClr>
        </a:solidFill>
        <a:ln w="19050" cap="flat" cmpd="sng" algn="ctr">
          <a:solidFill>
            <a:schemeClr val="accent4">
              <a:tint val="40000"/>
              <a:alpha val="90000"/>
              <a:hueOff val="1428006"/>
              <a:satOff val="-24171"/>
              <a:lumOff val="6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r" defTabSz="755650" rtl="1">
            <a:lnSpc>
              <a:spcPct val="90000"/>
            </a:lnSpc>
            <a:spcBef>
              <a:spcPct val="0"/>
            </a:spcBef>
            <a:spcAft>
              <a:spcPct val="15000"/>
            </a:spcAft>
            <a:buChar char="••"/>
          </a:pPr>
          <a:r>
            <a:rPr lang="ar-SA" sz="1700" kern="1200" dirty="0" smtClean="0"/>
            <a:t>القطاعات السوقية المستهدفة من قبل وحدة الأعمال , ولابد من التحديد الدقيق للسوق الذي تتعامل فيه وحدة الأعمال الإستراتيجية حتى يمكن تحقيق الدقة في قياس نمو السوق .</a:t>
          </a:r>
          <a:endParaRPr lang="ar-SA" sz="1700" kern="1200" dirty="0"/>
        </a:p>
      </dsp:txBody>
      <dsp:txXfrm rot="5400000">
        <a:off x="57539" y="3301249"/>
        <a:ext cx="4916796" cy="1063638"/>
      </dsp:txXfrm>
    </dsp:sp>
    <dsp:sp modelId="{F303C170-2EB3-45AA-8AE7-2D6CE778D8C4}">
      <dsp:nvSpPr>
        <dsp:cNvPr id="0" name=""/>
        <dsp:cNvSpPr/>
      </dsp:nvSpPr>
      <dsp:spPr>
        <a:xfrm>
          <a:off x="4974336" y="3096369"/>
          <a:ext cx="2798064" cy="1473398"/>
        </a:xfrm>
        <a:prstGeom prst="roundRect">
          <a:avLst/>
        </a:prstGeom>
        <a:solidFill>
          <a:schemeClr val="accent4">
            <a:hueOff val="1856823"/>
            <a:satOff val="-56410"/>
            <a:lumOff val="18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cap="none" spc="50" smtClean="0">
              <a:ln w="11430"/>
              <a:effectLst>
                <a:outerShdw blurRad="76200" dist="50800" dir="5400000" algn="tl" rotWithShape="0">
                  <a:srgbClr val="000000">
                    <a:alpha val="65000"/>
                  </a:srgbClr>
                </a:outerShdw>
              </a:effectLst>
            </a:rPr>
            <a:t>مفهوم السوق الذي يتم خدمته </a:t>
          </a:r>
          <a:endParaRPr lang="ar-SA" sz="2400" kern="1200" dirty="0"/>
        </a:p>
      </dsp:txBody>
      <dsp:txXfrm>
        <a:off x="5046261" y="3168294"/>
        <a:ext cx="2654214" cy="13295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553C6-B28C-4C90-8A52-5F7AB757DEB3}">
      <dsp:nvSpPr>
        <dsp:cNvPr id="0" name=""/>
        <dsp:cNvSpPr/>
      </dsp:nvSpPr>
      <dsp:spPr>
        <a:xfrm>
          <a:off x="0" y="632699"/>
          <a:ext cx="7772400" cy="159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458216" rIns="603225" bIns="156464" numCol="1" spcCol="1270" anchor="t" anchorCtr="0">
          <a:noAutofit/>
        </a:bodyPr>
        <a:lstStyle/>
        <a:p>
          <a:pPr marL="228600" lvl="1" indent="-228600" algn="r" defTabSz="977900" rtl="1">
            <a:lnSpc>
              <a:spcPct val="90000"/>
            </a:lnSpc>
            <a:spcBef>
              <a:spcPct val="0"/>
            </a:spcBef>
            <a:spcAft>
              <a:spcPct val="15000"/>
            </a:spcAft>
            <a:buChar char="••"/>
          </a:pPr>
          <a:r>
            <a:rPr lang="ar-SA" sz="2200" kern="1200" dirty="0" smtClean="0"/>
            <a:t>حجم السوق 	معدل نمو السوق		موسمية الطلب</a:t>
          </a:r>
          <a:endParaRPr lang="ar-SA" sz="2200" kern="1200" dirty="0"/>
        </a:p>
        <a:p>
          <a:pPr marL="228600" lvl="1" indent="-228600" algn="r" defTabSz="977900" rtl="1">
            <a:lnSpc>
              <a:spcPct val="90000"/>
            </a:lnSpc>
            <a:spcBef>
              <a:spcPct val="0"/>
            </a:spcBef>
            <a:spcAft>
              <a:spcPct val="15000"/>
            </a:spcAft>
            <a:buChar char="••"/>
          </a:pPr>
          <a:r>
            <a:rPr lang="ar-SA" sz="2200" kern="1200" dirty="0" smtClean="0"/>
            <a:t>هيكل المنافسة	قيود الدخول إلى السوق	ربحية الصناعة</a:t>
          </a:r>
          <a:endParaRPr lang="ar-SA" sz="2200" kern="1200" dirty="0"/>
        </a:p>
        <a:p>
          <a:pPr marL="228600" lvl="1" indent="-228600" algn="r" defTabSz="977900" rtl="1">
            <a:lnSpc>
              <a:spcPct val="90000"/>
            </a:lnSpc>
            <a:spcBef>
              <a:spcPct val="0"/>
            </a:spcBef>
            <a:spcAft>
              <a:spcPct val="15000"/>
            </a:spcAft>
            <a:buChar char="••"/>
          </a:pPr>
          <a:r>
            <a:rPr lang="ar-SA" sz="2200" kern="1200" dirty="0" smtClean="0"/>
            <a:t>القيود الحكومية	التقنية	     التضخم 	مدى توافر العمالة</a:t>
          </a:r>
          <a:endParaRPr lang="ar-SA" sz="2200" kern="1200" dirty="0"/>
        </a:p>
      </dsp:txBody>
      <dsp:txXfrm>
        <a:off x="0" y="632699"/>
        <a:ext cx="7772400" cy="1593900"/>
      </dsp:txXfrm>
    </dsp:sp>
    <dsp:sp modelId="{3DD490C5-584E-494C-AF41-B27F7603DA8E}">
      <dsp:nvSpPr>
        <dsp:cNvPr id="0" name=""/>
        <dsp:cNvSpPr/>
      </dsp:nvSpPr>
      <dsp:spPr>
        <a:xfrm>
          <a:off x="1943099" y="307979"/>
          <a:ext cx="54406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r" defTabSz="977900" rtl="1">
            <a:lnSpc>
              <a:spcPct val="90000"/>
            </a:lnSpc>
            <a:spcBef>
              <a:spcPct val="0"/>
            </a:spcBef>
            <a:spcAft>
              <a:spcPct val="35000"/>
            </a:spcAft>
          </a:pPr>
          <a:r>
            <a:rPr lang="ar-SA" sz="2200" kern="1200" dirty="0" smtClean="0"/>
            <a:t>الخارجية</a:t>
          </a:r>
          <a:endParaRPr lang="ar-SA" sz="2200" kern="1200" dirty="0"/>
        </a:p>
      </dsp:txBody>
      <dsp:txXfrm>
        <a:off x="1974802" y="339682"/>
        <a:ext cx="5377274" cy="586034"/>
      </dsp:txXfrm>
    </dsp:sp>
    <dsp:sp modelId="{8636B8F9-C94B-4311-B023-6B299BCC5AE0}">
      <dsp:nvSpPr>
        <dsp:cNvPr id="0" name=""/>
        <dsp:cNvSpPr/>
      </dsp:nvSpPr>
      <dsp:spPr>
        <a:xfrm>
          <a:off x="0" y="2670120"/>
          <a:ext cx="7772400" cy="15939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458216" rIns="603225" bIns="156464" numCol="1" spcCol="1270" anchor="t" anchorCtr="0">
          <a:noAutofit/>
        </a:bodyPr>
        <a:lstStyle/>
        <a:p>
          <a:pPr marL="228600" lvl="1" indent="-228600" algn="r" defTabSz="977900" rtl="1">
            <a:lnSpc>
              <a:spcPct val="90000"/>
            </a:lnSpc>
            <a:spcBef>
              <a:spcPct val="0"/>
            </a:spcBef>
            <a:spcAft>
              <a:spcPct val="15000"/>
            </a:spcAft>
            <a:buChar char="••"/>
          </a:pPr>
          <a:r>
            <a:rPr lang="ar-SA" sz="2200" kern="1200" dirty="0" smtClean="0"/>
            <a:t>حصة السوق		رجال البيع		التسويق والتوزيع</a:t>
          </a:r>
          <a:endParaRPr lang="ar-SA" sz="2200" kern="1200" dirty="0"/>
        </a:p>
        <a:p>
          <a:pPr marL="228600" lvl="1" indent="-228600" algn="r" defTabSz="977900" rtl="1">
            <a:lnSpc>
              <a:spcPct val="90000"/>
            </a:lnSpc>
            <a:spcBef>
              <a:spcPct val="0"/>
            </a:spcBef>
            <a:spcAft>
              <a:spcPct val="15000"/>
            </a:spcAft>
            <a:buChar char="••"/>
          </a:pPr>
          <a:r>
            <a:rPr lang="ar-SA" sz="2200" kern="1200" dirty="0" smtClean="0"/>
            <a:t>البحوث والتطوير		خدمة العملاء	التصنيع</a:t>
          </a:r>
          <a:endParaRPr lang="ar-SA" sz="2200" kern="1200" dirty="0"/>
        </a:p>
        <a:p>
          <a:pPr marL="228600" lvl="1" indent="-228600" algn="r" defTabSz="977900" rtl="1">
            <a:lnSpc>
              <a:spcPct val="90000"/>
            </a:lnSpc>
            <a:spcBef>
              <a:spcPct val="0"/>
            </a:spcBef>
            <a:spcAft>
              <a:spcPct val="15000"/>
            </a:spcAft>
            <a:buChar char="••"/>
          </a:pPr>
          <a:r>
            <a:rPr lang="ar-SA" sz="2200" kern="1200" dirty="0" smtClean="0"/>
            <a:t>الموارد المالية		الجودة		الكفاءات الإدارية</a:t>
          </a:r>
          <a:endParaRPr lang="ar-SA" sz="2200" kern="1200" dirty="0"/>
        </a:p>
      </dsp:txBody>
      <dsp:txXfrm>
        <a:off x="0" y="2670120"/>
        <a:ext cx="7772400" cy="1593900"/>
      </dsp:txXfrm>
    </dsp:sp>
    <dsp:sp modelId="{B4E032F1-AC85-4037-8993-9F23C8C76AC3}">
      <dsp:nvSpPr>
        <dsp:cNvPr id="0" name=""/>
        <dsp:cNvSpPr/>
      </dsp:nvSpPr>
      <dsp:spPr>
        <a:xfrm>
          <a:off x="1943099" y="2345399"/>
          <a:ext cx="54406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r" defTabSz="977900" rtl="1">
            <a:lnSpc>
              <a:spcPct val="90000"/>
            </a:lnSpc>
            <a:spcBef>
              <a:spcPct val="0"/>
            </a:spcBef>
            <a:spcAft>
              <a:spcPct val="35000"/>
            </a:spcAft>
          </a:pPr>
          <a:r>
            <a:rPr lang="ar-SA" sz="2200" kern="1200" dirty="0" smtClean="0"/>
            <a:t>الداخلية</a:t>
          </a:r>
          <a:endParaRPr lang="ar-SA" sz="2200" kern="1200" dirty="0"/>
        </a:p>
      </dsp:txBody>
      <dsp:txXfrm>
        <a:off x="1974802" y="2377102"/>
        <a:ext cx="5377274"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110EBA-0CDD-4D38-B0F5-2425CA27CFA0}">
      <dsp:nvSpPr>
        <dsp:cNvPr id="0" name=""/>
        <dsp:cNvSpPr/>
      </dsp:nvSpPr>
      <dsp:spPr>
        <a:xfrm>
          <a:off x="0" y="15057"/>
          <a:ext cx="8229600" cy="1597050"/>
        </a:xfrm>
        <a:prstGeom prst="roundRect">
          <a:avLst/>
        </a:prstGeom>
        <a:solidFill>
          <a:schemeClr val="accent1"/>
        </a:solidFill>
        <a:ln w="1905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b="0" kern="1200" dirty="0" smtClean="0">
              <a:cs typeface="+mn-cs"/>
            </a:rPr>
            <a:t>الوحدات التي تقع في الخلايا ذات اللون الأخضر (</a:t>
          </a:r>
          <a:r>
            <a:rPr lang="en-US" sz="3000" b="0" kern="1200" dirty="0" smtClean="0">
              <a:cs typeface="+mn-cs"/>
            </a:rPr>
            <a:t>G</a:t>
          </a:r>
          <a:r>
            <a:rPr lang="ar-SA" sz="3000" b="0" kern="1200" dirty="0" smtClean="0">
              <a:cs typeface="+mn-cs"/>
            </a:rPr>
            <a:t>) ترضي استراتيجيات النمو والاستثمار.</a:t>
          </a:r>
          <a:endParaRPr lang="ar-SA" sz="3000" b="0" kern="1200" dirty="0">
            <a:cs typeface="+mn-cs"/>
          </a:endParaRPr>
        </a:p>
      </dsp:txBody>
      <dsp:txXfrm>
        <a:off x="77962" y="93019"/>
        <a:ext cx="8073676" cy="1441126"/>
      </dsp:txXfrm>
    </dsp:sp>
    <dsp:sp modelId="{733EB805-62FF-4D5E-9428-A897C53AB25B}">
      <dsp:nvSpPr>
        <dsp:cNvPr id="0" name=""/>
        <dsp:cNvSpPr/>
      </dsp:nvSpPr>
      <dsp:spPr>
        <a:xfrm>
          <a:off x="0" y="1799307"/>
          <a:ext cx="8229600" cy="159705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kern="1200" dirty="0" smtClean="0">
              <a:cs typeface="+mn-cs"/>
            </a:rPr>
            <a:t>الوحدات التي تقع في الخلايا ذات اللون الأصفر ( </a:t>
          </a:r>
          <a:r>
            <a:rPr lang="en-US" sz="3000" kern="1200" dirty="0" smtClean="0">
              <a:cs typeface="+mn-cs"/>
            </a:rPr>
            <a:t>Y</a:t>
          </a:r>
          <a:r>
            <a:rPr lang="ar-SA" sz="3000" kern="1200" dirty="0" smtClean="0">
              <a:cs typeface="+mn-cs"/>
            </a:rPr>
            <a:t>) فهي تشير إلى التغير في جاذبية الصناعة أو قوة الأعمال.</a:t>
          </a:r>
          <a:endParaRPr lang="ar-SA" sz="3000" kern="1200" dirty="0">
            <a:cs typeface="+mn-cs"/>
          </a:endParaRPr>
        </a:p>
      </dsp:txBody>
      <dsp:txXfrm>
        <a:off x="77962" y="1877269"/>
        <a:ext cx="8073676" cy="1441126"/>
      </dsp:txXfrm>
    </dsp:sp>
    <dsp:sp modelId="{EA875D10-22D6-4D98-B220-D0A2309B72DD}">
      <dsp:nvSpPr>
        <dsp:cNvPr id="0" name=""/>
        <dsp:cNvSpPr/>
      </dsp:nvSpPr>
      <dsp:spPr>
        <a:xfrm>
          <a:off x="0" y="3583557"/>
          <a:ext cx="8229600" cy="1597050"/>
        </a:xfrm>
        <a:prstGeom prst="roundRect">
          <a:avLst/>
        </a:prstGeom>
        <a:solidFill>
          <a:schemeClr val="accent2"/>
        </a:solidFill>
        <a:ln w="1905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kern="1200" dirty="0" smtClean="0">
              <a:cs typeface="+mn-cs"/>
            </a:rPr>
            <a:t>الوحدات التي تقع في الخلايا ذات اللون الأحمر (</a:t>
          </a:r>
          <a:r>
            <a:rPr lang="en-US" sz="3000" kern="1200" dirty="0" smtClean="0">
              <a:cs typeface="+mn-cs"/>
            </a:rPr>
            <a:t>R</a:t>
          </a:r>
          <a:r>
            <a:rPr lang="ar-SA" sz="3000" kern="1200" dirty="0" smtClean="0">
              <a:cs typeface="+mn-cs"/>
            </a:rPr>
            <a:t>) لا تبقى طويلاً في الاستثمار حيث يتم التخلي عنها لضعف الأداء وارتفاع التكاليف.</a:t>
          </a:r>
          <a:endParaRPr lang="ar-SA" sz="3000" kern="1200" dirty="0">
            <a:cs typeface="+mn-cs"/>
          </a:endParaRPr>
        </a:p>
      </dsp:txBody>
      <dsp:txXfrm>
        <a:off x="77962" y="3661519"/>
        <a:ext cx="8073676" cy="14411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1235B-E658-4AE5-8BFE-E868F78A5D1B}">
      <dsp:nvSpPr>
        <dsp:cNvPr id="0" name=""/>
        <dsp:cNvSpPr/>
      </dsp:nvSpPr>
      <dsp:spPr>
        <a:xfrm>
          <a:off x="2705" y="2612"/>
          <a:ext cx="7324596"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2844800" rtl="1">
            <a:lnSpc>
              <a:spcPct val="90000"/>
            </a:lnSpc>
            <a:spcBef>
              <a:spcPct val="0"/>
            </a:spcBef>
            <a:spcAft>
              <a:spcPct val="35000"/>
            </a:spcAft>
          </a:pPr>
          <a:r>
            <a:rPr lang="ar-SA" sz="3200" kern="1200" dirty="0" smtClean="0"/>
            <a:t>تعتمد على تحليل مجموعتين من العوامل هما:</a:t>
          </a:r>
          <a:endParaRPr lang="ar-SA" sz="3200" kern="1200" dirty="0"/>
        </a:p>
      </dsp:txBody>
      <dsp:txXfrm>
        <a:off x="42082" y="41989"/>
        <a:ext cx="7245842" cy="1265687"/>
      </dsp:txXfrm>
    </dsp:sp>
    <dsp:sp modelId="{FABA6B1A-1D33-4E48-B8F8-FB9EF13CC015}">
      <dsp:nvSpPr>
        <dsp:cNvPr id="0" name=""/>
        <dsp:cNvSpPr/>
      </dsp:nvSpPr>
      <dsp:spPr>
        <a:xfrm>
          <a:off x="3738812" y="1475530"/>
          <a:ext cx="3588489"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t>البيئة الخارجية</a:t>
          </a:r>
          <a:endParaRPr lang="ar-SA" sz="3200" kern="1200" dirty="0"/>
        </a:p>
      </dsp:txBody>
      <dsp:txXfrm>
        <a:off x="3778189" y="1514907"/>
        <a:ext cx="3509735" cy="1265687"/>
      </dsp:txXfrm>
    </dsp:sp>
    <dsp:sp modelId="{1E9465D2-7497-453A-A672-F5D16CF55083}">
      <dsp:nvSpPr>
        <dsp:cNvPr id="0" name=""/>
        <dsp:cNvSpPr/>
      </dsp:nvSpPr>
      <dsp:spPr>
        <a:xfrm>
          <a:off x="5569961" y="2948447"/>
          <a:ext cx="1757340"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التهديدات</a:t>
          </a:r>
          <a:endParaRPr lang="ar-SA" sz="2800" kern="1200" dirty="0"/>
        </a:p>
      </dsp:txBody>
      <dsp:txXfrm>
        <a:off x="5609338" y="2987824"/>
        <a:ext cx="1678586" cy="1265687"/>
      </dsp:txXfrm>
    </dsp:sp>
    <dsp:sp modelId="{0E54F529-34CC-4469-8630-AFF59193316B}">
      <dsp:nvSpPr>
        <dsp:cNvPr id="0" name=""/>
        <dsp:cNvSpPr/>
      </dsp:nvSpPr>
      <dsp:spPr>
        <a:xfrm>
          <a:off x="3738812" y="2948447"/>
          <a:ext cx="1757340"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الفرص</a:t>
          </a:r>
          <a:endParaRPr lang="ar-SA" sz="2800" kern="1200" dirty="0"/>
        </a:p>
      </dsp:txBody>
      <dsp:txXfrm>
        <a:off x="3778189" y="2987824"/>
        <a:ext cx="1678586" cy="1265687"/>
      </dsp:txXfrm>
    </dsp:sp>
    <dsp:sp modelId="{FCB6E134-4FD5-4398-ABA8-420E1836A36C}">
      <dsp:nvSpPr>
        <dsp:cNvPr id="0" name=""/>
        <dsp:cNvSpPr/>
      </dsp:nvSpPr>
      <dsp:spPr>
        <a:xfrm>
          <a:off x="2705" y="1475530"/>
          <a:ext cx="3588489"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t>البيئة الداخلية</a:t>
          </a:r>
          <a:endParaRPr lang="ar-SA" sz="3200" kern="1200" dirty="0"/>
        </a:p>
      </dsp:txBody>
      <dsp:txXfrm>
        <a:off x="42082" y="1514907"/>
        <a:ext cx="3509735" cy="1265687"/>
      </dsp:txXfrm>
    </dsp:sp>
    <dsp:sp modelId="{0D9EA63E-39DB-4DD4-928A-870F89C3D3C2}">
      <dsp:nvSpPr>
        <dsp:cNvPr id="0" name=""/>
        <dsp:cNvSpPr/>
      </dsp:nvSpPr>
      <dsp:spPr>
        <a:xfrm>
          <a:off x="1833854" y="2948447"/>
          <a:ext cx="1757340"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جوانب الضعف</a:t>
          </a:r>
          <a:endParaRPr lang="ar-SA" sz="2800" kern="1200" dirty="0"/>
        </a:p>
      </dsp:txBody>
      <dsp:txXfrm>
        <a:off x="1873231" y="2987824"/>
        <a:ext cx="1678586" cy="1265687"/>
      </dsp:txXfrm>
    </dsp:sp>
    <dsp:sp modelId="{D08BAC87-EAB7-46F2-8680-52597B80A2EF}">
      <dsp:nvSpPr>
        <dsp:cNvPr id="0" name=""/>
        <dsp:cNvSpPr/>
      </dsp:nvSpPr>
      <dsp:spPr>
        <a:xfrm>
          <a:off x="2705" y="2948447"/>
          <a:ext cx="1757340" cy="13444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جوانب القوة</a:t>
          </a:r>
          <a:endParaRPr lang="ar-SA" sz="2800" kern="1200" dirty="0"/>
        </a:p>
      </dsp:txBody>
      <dsp:txXfrm>
        <a:off x="42082" y="2987824"/>
        <a:ext cx="1678586" cy="12656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59D7E-4626-4F3B-8892-2BB28021EEFF}">
      <dsp:nvSpPr>
        <dsp:cNvPr id="0" name=""/>
        <dsp:cNvSpPr/>
      </dsp:nvSpPr>
      <dsp:spPr>
        <a:xfrm>
          <a:off x="815191" y="2716392"/>
          <a:ext cx="993561" cy="472845"/>
        </a:xfrm>
        <a:custGeom>
          <a:avLst/>
          <a:gdLst/>
          <a:ahLst/>
          <a:cxnLst/>
          <a:rect l="0" t="0" r="0" b="0"/>
          <a:pathLst>
            <a:path>
              <a:moveTo>
                <a:pt x="993561" y="0"/>
              </a:moveTo>
              <a:lnTo>
                <a:pt x="993561" y="322230"/>
              </a:lnTo>
              <a:lnTo>
                <a:pt x="0" y="322230"/>
              </a:lnTo>
              <a:lnTo>
                <a:pt x="0" y="47284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7E01F2-1FF5-4A45-8DF0-ED3E13973ED5}">
      <dsp:nvSpPr>
        <dsp:cNvPr id="0" name=""/>
        <dsp:cNvSpPr/>
      </dsp:nvSpPr>
      <dsp:spPr>
        <a:xfrm>
          <a:off x="1808752" y="2716392"/>
          <a:ext cx="993561" cy="472845"/>
        </a:xfrm>
        <a:custGeom>
          <a:avLst/>
          <a:gdLst/>
          <a:ahLst/>
          <a:cxnLst/>
          <a:rect l="0" t="0" r="0" b="0"/>
          <a:pathLst>
            <a:path>
              <a:moveTo>
                <a:pt x="0" y="0"/>
              </a:moveTo>
              <a:lnTo>
                <a:pt x="0" y="322230"/>
              </a:lnTo>
              <a:lnTo>
                <a:pt x="993561" y="322230"/>
              </a:lnTo>
              <a:lnTo>
                <a:pt x="993561" y="47284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A4DF3B-8A63-43F9-B15E-F176F3E74675}">
      <dsp:nvSpPr>
        <dsp:cNvPr id="0" name=""/>
        <dsp:cNvSpPr/>
      </dsp:nvSpPr>
      <dsp:spPr>
        <a:xfrm>
          <a:off x="1808752" y="1211146"/>
          <a:ext cx="1987123" cy="472845"/>
        </a:xfrm>
        <a:custGeom>
          <a:avLst/>
          <a:gdLst/>
          <a:ahLst/>
          <a:cxnLst/>
          <a:rect l="0" t="0" r="0" b="0"/>
          <a:pathLst>
            <a:path>
              <a:moveTo>
                <a:pt x="1987123" y="0"/>
              </a:moveTo>
              <a:lnTo>
                <a:pt x="1987123" y="322230"/>
              </a:lnTo>
              <a:lnTo>
                <a:pt x="0" y="322230"/>
              </a:lnTo>
              <a:lnTo>
                <a:pt x="0" y="47284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A3300C-258C-4A51-9B22-B47A6CA09D7C}">
      <dsp:nvSpPr>
        <dsp:cNvPr id="0" name=""/>
        <dsp:cNvSpPr/>
      </dsp:nvSpPr>
      <dsp:spPr>
        <a:xfrm>
          <a:off x="4789437" y="2716392"/>
          <a:ext cx="993561" cy="472845"/>
        </a:xfrm>
        <a:custGeom>
          <a:avLst/>
          <a:gdLst/>
          <a:ahLst/>
          <a:cxnLst/>
          <a:rect l="0" t="0" r="0" b="0"/>
          <a:pathLst>
            <a:path>
              <a:moveTo>
                <a:pt x="993561" y="0"/>
              </a:moveTo>
              <a:lnTo>
                <a:pt x="993561" y="322230"/>
              </a:lnTo>
              <a:lnTo>
                <a:pt x="0" y="322230"/>
              </a:lnTo>
              <a:lnTo>
                <a:pt x="0" y="47284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3A3ABF-6FEE-45BE-A87F-E82B1E7DDAE2}">
      <dsp:nvSpPr>
        <dsp:cNvPr id="0" name=""/>
        <dsp:cNvSpPr/>
      </dsp:nvSpPr>
      <dsp:spPr>
        <a:xfrm>
          <a:off x="5782999" y="2716392"/>
          <a:ext cx="993561" cy="472845"/>
        </a:xfrm>
        <a:custGeom>
          <a:avLst/>
          <a:gdLst/>
          <a:ahLst/>
          <a:cxnLst/>
          <a:rect l="0" t="0" r="0" b="0"/>
          <a:pathLst>
            <a:path>
              <a:moveTo>
                <a:pt x="0" y="0"/>
              </a:moveTo>
              <a:lnTo>
                <a:pt x="0" y="322230"/>
              </a:lnTo>
              <a:lnTo>
                <a:pt x="993561" y="322230"/>
              </a:lnTo>
              <a:lnTo>
                <a:pt x="993561" y="47284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9FAA38-A0AE-4CDF-B962-982827E36F99}">
      <dsp:nvSpPr>
        <dsp:cNvPr id="0" name=""/>
        <dsp:cNvSpPr/>
      </dsp:nvSpPr>
      <dsp:spPr>
        <a:xfrm>
          <a:off x="3795876" y="1211146"/>
          <a:ext cx="1987123" cy="472845"/>
        </a:xfrm>
        <a:custGeom>
          <a:avLst/>
          <a:gdLst/>
          <a:ahLst/>
          <a:cxnLst/>
          <a:rect l="0" t="0" r="0" b="0"/>
          <a:pathLst>
            <a:path>
              <a:moveTo>
                <a:pt x="0" y="0"/>
              </a:moveTo>
              <a:lnTo>
                <a:pt x="0" y="322230"/>
              </a:lnTo>
              <a:lnTo>
                <a:pt x="1987123" y="322230"/>
              </a:lnTo>
              <a:lnTo>
                <a:pt x="1987123" y="47284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02141A-224B-48F9-84AC-ED0C54647DC4}">
      <dsp:nvSpPr>
        <dsp:cNvPr id="0" name=""/>
        <dsp:cNvSpPr/>
      </dsp:nvSpPr>
      <dsp:spPr>
        <a:xfrm>
          <a:off x="2982962" y="178746"/>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6D23C3-EB9D-4EB9-A3E6-AED5C8793846}">
      <dsp:nvSpPr>
        <dsp:cNvPr id="0" name=""/>
        <dsp:cNvSpPr/>
      </dsp:nvSpPr>
      <dsp:spPr>
        <a:xfrm>
          <a:off x="3163609" y="350361"/>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dirty="0" smtClean="0">
              <a:solidFill>
                <a:srgbClr val="0070C0"/>
              </a:solidFill>
              <a:effectLst/>
            </a:rPr>
            <a:t>أربعة أبعاد هي</a:t>
          </a:r>
          <a:endParaRPr lang="ar-SA" sz="2400" b="0" kern="1200" dirty="0">
            <a:solidFill>
              <a:srgbClr val="0070C0"/>
            </a:solidFill>
            <a:effectLst/>
          </a:endParaRPr>
        </a:p>
      </dsp:txBody>
      <dsp:txXfrm>
        <a:off x="3193847" y="380599"/>
        <a:ext cx="1565352" cy="971924"/>
      </dsp:txXfrm>
    </dsp:sp>
    <dsp:sp modelId="{4D53C3B0-0910-48CE-BA8E-1361CAFCD136}">
      <dsp:nvSpPr>
        <dsp:cNvPr id="0" name=""/>
        <dsp:cNvSpPr/>
      </dsp:nvSpPr>
      <dsp:spPr>
        <a:xfrm>
          <a:off x="4970085" y="1683991"/>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88F215-E3C4-45E9-9F0E-28F29CED7F10}">
      <dsp:nvSpPr>
        <dsp:cNvPr id="0" name=""/>
        <dsp:cNvSpPr/>
      </dsp:nvSpPr>
      <dsp:spPr>
        <a:xfrm>
          <a:off x="5150733" y="1855607"/>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spc="50" dirty="0" smtClean="0">
              <a:ln w="11430"/>
              <a:solidFill>
                <a:srgbClr val="0070C0"/>
              </a:solidFill>
              <a:effectLst/>
            </a:rPr>
            <a:t>أبعاد داخلية</a:t>
          </a:r>
          <a:endParaRPr lang="ar-SA" sz="2400" b="0" kern="1200" dirty="0">
            <a:solidFill>
              <a:srgbClr val="0070C0"/>
            </a:solidFill>
            <a:effectLst/>
          </a:endParaRPr>
        </a:p>
      </dsp:txBody>
      <dsp:txXfrm>
        <a:off x="5180971" y="1885845"/>
        <a:ext cx="1565352" cy="971924"/>
      </dsp:txXfrm>
    </dsp:sp>
    <dsp:sp modelId="{F72CA380-723A-4F30-8338-B906007C1EDF}">
      <dsp:nvSpPr>
        <dsp:cNvPr id="0" name=""/>
        <dsp:cNvSpPr/>
      </dsp:nvSpPr>
      <dsp:spPr>
        <a:xfrm>
          <a:off x="5963647" y="3189237"/>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7B722C-34CB-46DD-A85E-5D59EDC28BA3}">
      <dsp:nvSpPr>
        <dsp:cNvPr id="0" name=""/>
        <dsp:cNvSpPr/>
      </dsp:nvSpPr>
      <dsp:spPr>
        <a:xfrm>
          <a:off x="6144294" y="3360853"/>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dirty="0" smtClean="0">
              <a:solidFill>
                <a:srgbClr val="0070C0"/>
              </a:solidFill>
              <a:effectLst/>
            </a:rPr>
            <a:t>المركز المالي</a:t>
          </a:r>
          <a:endParaRPr lang="ar-SA" sz="2400" b="0" kern="1200" dirty="0">
            <a:solidFill>
              <a:srgbClr val="0070C0"/>
            </a:solidFill>
            <a:effectLst/>
          </a:endParaRPr>
        </a:p>
      </dsp:txBody>
      <dsp:txXfrm>
        <a:off x="6174532" y="3391091"/>
        <a:ext cx="1565352" cy="971924"/>
      </dsp:txXfrm>
    </dsp:sp>
    <dsp:sp modelId="{80460F52-AACA-4C67-8C0F-8CCA035C65B7}">
      <dsp:nvSpPr>
        <dsp:cNvPr id="0" name=""/>
        <dsp:cNvSpPr/>
      </dsp:nvSpPr>
      <dsp:spPr>
        <a:xfrm>
          <a:off x="3976523" y="3189237"/>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36A494-FE1B-4B68-BBDB-07A7FE04D225}">
      <dsp:nvSpPr>
        <dsp:cNvPr id="0" name=""/>
        <dsp:cNvSpPr/>
      </dsp:nvSpPr>
      <dsp:spPr>
        <a:xfrm>
          <a:off x="4157171" y="3360853"/>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smtClean="0">
              <a:solidFill>
                <a:srgbClr val="0070C0"/>
              </a:solidFill>
              <a:effectLst/>
            </a:rPr>
            <a:t>الميزة التنافسية</a:t>
          </a:r>
          <a:endParaRPr lang="ar-SA" sz="2400" b="0" kern="1200" dirty="0" smtClean="0">
            <a:solidFill>
              <a:srgbClr val="0070C0"/>
            </a:solidFill>
            <a:effectLst/>
          </a:endParaRPr>
        </a:p>
      </dsp:txBody>
      <dsp:txXfrm>
        <a:off x="4187409" y="3391091"/>
        <a:ext cx="1565352" cy="971924"/>
      </dsp:txXfrm>
    </dsp:sp>
    <dsp:sp modelId="{DA5CD21B-1E2F-4517-A85D-6989B0603BDA}">
      <dsp:nvSpPr>
        <dsp:cNvPr id="0" name=""/>
        <dsp:cNvSpPr/>
      </dsp:nvSpPr>
      <dsp:spPr>
        <a:xfrm>
          <a:off x="995838" y="1683991"/>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15558D-C3D0-4673-9986-73C4B625086B}">
      <dsp:nvSpPr>
        <dsp:cNvPr id="0" name=""/>
        <dsp:cNvSpPr/>
      </dsp:nvSpPr>
      <dsp:spPr>
        <a:xfrm>
          <a:off x="1176486" y="1855607"/>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spc="50" dirty="0" smtClean="0">
              <a:ln w="11430"/>
              <a:solidFill>
                <a:srgbClr val="0070C0"/>
              </a:solidFill>
              <a:effectLst/>
            </a:rPr>
            <a:t>أبعاد خارجية</a:t>
          </a:r>
          <a:endParaRPr lang="ar-SA" sz="2400" b="0" kern="1200" dirty="0">
            <a:solidFill>
              <a:srgbClr val="0070C0"/>
            </a:solidFill>
            <a:effectLst/>
          </a:endParaRPr>
        </a:p>
      </dsp:txBody>
      <dsp:txXfrm>
        <a:off x="1206724" y="1885845"/>
        <a:ext cx="1565352" cy="971924"/>
      </dsp:txXfrm>
    </dsp:sp>
    <dsp:sp modelId="{552AEB99-AAB4-4E28-939F-14BBEB323A60}">
      <dsp:nvSpPr>
        <dsp:cNvPr id="0" name=""/>
        <dsp:cNvSpPr/>
      </dsp:nvSpPr>
      <dsp:spPr>
        <a:xfrm>
          <a:off x="1989400" y="3189237"/>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9BEA2-DAF1-4EE7-A5DA-8EE547CAFD6F}">
      <dsp:nvSpPr>
        <dsp:cNvPr id="0" name=""/>
        <dsp:cNvSpPr/>
      </dsp:nvSpPr>
      <dsp:spPr>
        <a:xfrm>
          <a:off x="2170048" y="3360853"/>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dirty="0" smtClean="0">
              <a:solidFill>
                <a:srgbClr val="0070C0"/>
              </a:solidFill>
              <a:effectLst/>
            </a:rPr>
            <a:t>الاستقرار البيئي</a:t>
          </a:r>
          <a:endParaRPr lang="ar-SA" sz="2400" b="0" kern="1200" dirty="0">
            <a:solidFill>
              <a:srgbClr val="0070C0"/>
            </a:solidFill>
            <a:effectLst/>
          </a:endParaRPr>
        </a:p>
      </dsp:txBody>
      <dsp:txXfrm>
        <a:off x="2200286" y="3391091"/>
        <a:ext cx="1565352" cy="971924"/>
      </dsp:txXfrm>
    </dsp:sp>
    <dsp:sp modelId="{E5459EF5-42B5-4C84-A7A8-6807D154EA93}">
      <dsp:nvSpPr>
        <dsp:cNvPr id="0" name=""/>
        <dsp:cNvSpPr/>
      </dsp:nvSpPr>
      <dsp:spPr>
        <a:xfrm>
          <a:off x="2277" y="3189237"/>
          <a:ext cx="1625828" cy="1032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351622-5C6B-45E0-BFB3-6AEAE932AB2C}">
      <dsp:nvSpPr>
        <dsp:cNvPr id="0" name=""/>
        <dsp:cNvSpPr/>
      </dsp:nvSpPr>
      <dsp:spPr>
        <a:xfrm>
          <a:off x="182924" y="3360853"/>
          <a:ext cx="1625828" cy="10324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0" kern="1200" smtClean="0">
              <a:solidFill>
                <a:srgbClr val="0070C0"/>
              </a:solidFill>
              <a:effectLst/>
            </a:rPr>
            <a:t>مركز الصناعة</a:t>
          </a:r>
          <a:endParaRPr lang="ar-SA" sz="2400" b="0" kern="1200" dirty="0">
            <a:solidFill>
              <a:srgbClr val="0070C0"/>
            </a:solidFill>
            <a:effectLst/>
            <a:latin typeface="+mn-lt"/>
            <a:cs typeface="+mn-cs"/>
          </a:endParaRPr>
        </a:p>
      </dsp:txBody>
      <dsp:txXfrm>
        <a:off x="213162" y="3391091"/>
        <a:ext cx="1565352" cy="9719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D59AA4D-E1DB-44D0-970A-DBD8461438AB}" type="datetimeFigureOut">
              <a:rPr lang="ar-SA" smtClean="0"/>
              <a:pPr/>
              <a:t>06/04/1436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7B07C29-3BED-4C9F-819A-032149B43B0E}" type="slidenum">
              <a:rPr lang="ar-SA" smtClean="0"/>
              <a:pPr/>
              <a:t>‹N°›</a:t>
            </a:fld>
            <a:endParaRPr lang="ar-SA"/>
          </a:p>
        </p:txBody>
      </p:sp>
    </p:spTree>
    <p:extLst>
      <p:ext uri="{BB962C8B-B14F-4D97-AF65-F5344CB8AC3E}">
        <p14:creationId xmlns:p14="http://schemas.microsoft.com/office/powerpoint/2010/main" val="36032350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DFB78D4-8E92-46E7-AD6D-796510A03B94}" type="datetime1">
              <a:rPr lang="ar-SA" smtClean="0"/>
              <a:pPr/>
              <a:t>06/04/1436</a:t>
            </a:fld>
            <a:endParaRPr lang="ar-SA"/>
          </a:p>
        </p:txBody>
      </p:sp>
      <p:sp>
        <p:nvSpPr>
          <p:cNvPr id="17" name="Footer Placeholder 16"/>
          <p:cNvSpPr>
            <a:spLocks noGrp="1"/>
          </p:cNvSpPr>
          <p:nvPr>
            <p:ph type="ftr" sz="quarter" idx="11"/>
          </p:nvPr>
        </p:nvSpPr>
        <p:spPr/>
        <p:txBody>
          <a:bodyPr/>
          <a:lstStyle>
            <a:extLst/>
          </a:lstStyle>
          <a:p>
            <a:r>
              <a:rPr lang="ar-SA" smtClean="0"/>
              <a:t>الفصل الثاني عام 1434هـ</a:t>
            </a:r>
            <a:endParaRPr lang="ar-SA"/>
          </a:p>
        </p:txBody>
      </p:sp>
      <p:sp>
        <p:nvSpPr>
          <p:cNvPr id="29" name="Slide Number Placeholder 28"/>
          <p:cNvSpPr>
            <a:spLocks noGrp="1"/>
          </p:cNvSpPr>
          <p:nvPr>
            <p:ph type="sldNum" sz="quarter" idx="12"/>
          </p:nvPr>
        </p:nvSpPr>
        <p:spPr/>
        <p:txBody>
          <a:bodyPr/>
          <a:lstStyle>
            <a:extLst/>
          </a:lstStyle>
          <a:p>
            <a:fld id="{22068DF0-DD96-466F-AAEB-70B828566F25}" type="slidenum">
              <a:rPr lang="ar-SA" smtClean="0"/>
              <a:pPr/>
              <a:t>‹N°›</a:t>
            </a:fld>
            <a:endParaRPr lang="ar-SA"/>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D9A586-4E16-4DD1-B67A-8BCDFD7F1C57}" type="datetime1">
              <a:rPr lang="ar-SA" smtClean="0"/>
              <a:pPr/>
              <a:t>06/04/1436</a:t>
            </a:fld>
            <a:endParaRPr lang="ar-SA"/>
          </a:p>
        </p:txBody>
      </p:sp>
      <p:sp>
        <p:nvSpPr>
          <p:cNvPr id="5" name="Footer Placeholder 4"/>
          <p:cNvSpPr>
            <a:spLocks noGrp="1"/>
          </p:cNvSpPr>
          <p:nvPr>
            <p:ph type="ftr" sz="quarter" idx="11"/>
          </p:nvPr>
        </p:nvSpPr>
        <p:spPr/>
        <p:txBody>
          <a:bodyPr/>
          <a:lstStyle>
            <a:extLst/>
          </a:lstStyle>
          <a:p>
            <a:r>
              <a:rPr lang="ar-SA" smtClean="0"/>
              <a:t>الفصل الثاني عام 1434هـ</a:t>
            </a:r>
            <a:endParaRPr lang="ar-SA"/>
          </a:p>
        </p:txBody>
      </p:sp>
      <p:sp>
        <p:nvSpPr>
          <p:cNvPr id="6" name="Slide Number Placeholder 5"/>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C2C82F-CF34-4EA9-AD8F-BC8A4615EA01}" type="datetime1">
              <a:rPr lang="ar-SA" smtClean="0"/>
              <a:pPr/>
              <a:t>06/04/1436</a:t>
            </a:fld>
            <a:endParaRPr lang="ar-SA"/>
          </a:p>
        </p:txBody>
      </p:sp>
      <p:sp>
        <p:nvSpPr>
          <p:cNvPr id="5" name="Footer Placeholder 4"/>
          <p:cNvSpPr>
            <a:spLocks noGrp="1"/>
          </p:cNvSpPr>
          <p:nvPr>
            <p:ph type="ftr" sz="quarter" idx="11"/>
          </p:nvPr>
        </p:nvSpPr>
        <p:spPr/>
        <p:txBody>
          <a:bodyPr/>
          <a:lstStyle>
            <a:extLst/>
          </a:lstStyle>
          <a:p>
            <a:r>
              <a:rPr lang="ar-SA" smtClean="0"/>
              <a:t>الفصل الثاني عام 1434هـ</a:t>
            </a:r>
            <a:endParaRPr lang="ar-SA"/>
          </a:p>
        </p:txBody>
      </p:sp>
      <p:sp>
        <p:nvSpPr>
          <p:cNvPr id="6" name="Slide Number Placeholder 5"/>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C61A1C-2919-4FC0-A5DC-D696D4C1ED7E}" type="datetime1">
              <a:rPr lang="ar-SA" smtClean="0"/>
              <a:pPr/>
              <a:t>06/04/1436</a:t>
            </a:fld>
            <a:endParaRPr lang="ar-SA"/>
          </a:p>
        </p:txBody>
      </p:sp>
      <p:sp>
        <p:nvSpPr>
          <p:cNvPr id="5" name="Footer Placeholder 4"/>
          <p:cNvSpPr>
            <a:spLocks noGrp="1"/>
          </p:cNvSpPr>
          <p:nvPr>
            <p:ph type="ftr" sz="quarter" idx="11"/>
          </p:nvPr>
        </p:nvSpPr>
        <p:spPr/>
        <p:txBody>
          <a:bodyPr/>
          <a:lstStyle>
            <a:extLst/>
          </a:lstStyle>
          <a:p>
            <a:r>
              <a:rPr lang="ar-SA" smtClean="0"/>
              <a:t>الفصل الثاني عام 1434هـ</a:t>
            </a:r>
            <a:endParaRPr lang="ar-SA"/>
          </a:p>
        </p:txBody>
      </p:sp>
      <p:sp>
        <p:nvSpPr>
          <p:cNvPr id="6" name="Slide Number Placeholder 5"/>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E749B9D-A8F5-484A-B28F-CA8A673697E9}" type="datetime1">
              <a:rPr lang="ar-SA" smtClean="0"/>
              <a:pPr/>
              <a:t>06/04/1436</a:t>
            </a:fld>
            <a:endParaRPr lang="ar-SA"/>
          </a:p>
        </p:txBody>
      </p:sp>
      <p:sp>
        <p:nvSpPr>
          <p:cNvPr id="5" name="Footer Placeholder 4"/>
          <p:cNvSpPr>
            <a:spLocks noGrp="1"/>
          </p:cNvSpPr>
          <p:nvPr>
            <p:ph type="ftr" sz="quarter" idx="11"/>
          </p:nvPr>
        </p:nvSpPr>
        <p:spPr/>
        <p:txBody>
          <a:bodyPr/>
          <a:lstStyle>
            <a:extLst/>
          </a:lstStyle>
          <a:p>
            <a:r>
              <a:rPr lang="ar-SA" smtClean="0"/>
              <a:t>الفصل الثاني عام 1434هـ</a:t>
            </a:r>
            <a:endParaRPr lang="ar-SA"/>
          </a:p>
        </p:txBody>
      </p:sp>
      <p:sp>
        <p:nvSpPr>
          <p:cNvPr id="6" name="Slide Number Placeholder 5"/>
          <p:cNvSpPr>
            <a:spLocks noGrp="1"/>
          </p:cNvSpPr>
          <p:nvPr>
            <p:ph type="sldNum" sz="quarter" idx="12"/>
          </p:nvPr>
        </p:nvSpPr>
        <p:spPr/>
        <p:txBody>
          <a:bodyPr/>
          <a:lstStyle>
            <a:extLst/>
          </a:lstStyle>
          <a:p>
            <a:fld id="{22068DF0-DD96-466F-AAEB-70B828566F25}" type="slidenum">
              <a:rPr lang="ar-SA" smtClean="0"/>
              <a:pPr/>
              <a:t>‹N°›</a:t>
            </a:fld>
            <a:endParaRPr lang="ar-SA"/>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1086FC-B45C-408E-ADED-14B9631E6A45}" type="datetime1">
              <a:rPr lang="ar-SA" smtClean="0"/>
              <a:pPr/>
              <a:t>06/04/1436</a:t>
            </a:fld>
            <a:endParaRPr lang="ar-SA"/>
          </a:p>
        </p:txBody>
      </p:sp>
      <p:sp>
        <p:nvSpPr>
          <p:cNvPr id="6" name="Footer Placeholder 5"/>
          <p:cNvSpPr>
            <a:spLocks noGrp="1"/>
          </p:cNvSpPr>
          <p:nvPr>
            <p:ph type="ftr" sz="quarter" idx="11"/>
          </p:nvPr>
        </p:nvSpPr>
        <p:spPr/>
        <p:txBody>
          <a:bodyPr/>
          <a:lstStyle>
            <a:extLst/>
          </a:lstStyle>
          <a:p>
            <a:r>
              <a:rPr lang="ar-SA" smtClean="0"/>
              <a:t>الفصل الثاني عام 1434هـ</a:t>
            </a:r>
            <a:endParaRPr lang="ar-SA"/>
          </a:p>
        </p:txBody>
      </p:sp>
      <p:sp>
        <p:nvSpPr>
          <p:cNvPr id="7" name="Slide Number Placeholder 6"/>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D5F9430-270E-462F-A980-B5534C7DE0F5}" type="datetime1">
              <a:rPr lang="ar-SA" smtClean="0"/>
              <a:pPr/>
              <a:t>06/04/1436</a:t>
            </a:fld>
            <a:endParaRPr lang="ar-SA"/>
          </a:p>
        </p:txBody>
      </p:sp>
      <p:sp>
        <p:nvSpPr>
          <p:cNvPr id="8" name="Footer Placeholder 7"/>
          <p:cNvSpPr>
            <a:spLocks noGrp="1"/>
          </p:cNvSpPr>
          <p:nvPr>
            <p:ph type="ftr" sz="quarter" idx="11"/>
          </p:nvPr>
        </p:nvSpPr>
        <p:spPr/>
        <p:txBody>
          <a:bodyPr/>
          <a:lstStyle>
            <a:extLst/>
          </a:lstStyle>
          <a:p>
            <a:r>
              <a:rPr lang="ar-SA" smtClean="0"/>
              <a:t>الفصل الثاني عام 1434هـ</a:t>
            </a:r>
            <a:endParaRPr lang="ar-SA"/>
          </a:p>
        </p:txBody>
      </p:sp>
      <p:sp>
        <p:nvSpPr>
          <p:cNvPr id="9" name="Slide Number Placeholder 8"/>
          <p:cNvSpPr>
            <a:spLocks noGrp="1"/>
          </p:cNvSpPr>
          <p:nvPr>
            <p:ph type="sldNum" sz="quarter" idx="12"/>
          </p:nvPr>
        </p:nvSpPr>
        <p:spPr/>
        <p:txBody>
          <a:bodyPr/>
          <a:lstStyle>
            <a:extLst/>
          </a:lstStyle>
          <a:p>
            <a:fld id="{22068DF0-DD96-466F-AAEB-70B828566F25}" type="slidenum">
              <a:rPr lang="ar-SA" smtClean="0"/>
              <a:pPr/>
              <a:t>‹N°›</a:t>
            </a:fld>
            <a:endParaRPr lang="ar-SA"/>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3AC2CD-F439-4EE5-8415-4B405FBCE9B7}" type="datetime1">
              <a:rPr lang="ar-SA" smtClean="0"/>
              <a:pPr/>
              <a:t>06/04/1436</a:t>
            </a:fld>
            <a:endParaRPr lang="ar-SA"/>
          </a:p>
        </p:txBody>
      </p:sp>
      <p:sp>
        <p:nvSpPr>
          <p:cNvPr id="4" name="Footer Placeholder 3"/>
          <p:cNvSpPr>
            <a:spLocks noGrp="1"/>
          </p:cNvSpPr>
          <p:nvPr>
            <p:ph type="ftr" sz="quarter" idx="11"/>
          </p:nvPr>
        </p:nvSpPr>
        <p:spPr/>
        <p:txBody>
          <a:bodyPr/>
          <a:lstStyle>
            <a:extLst/>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440850C-60A7-4745-8622-4771501CC6D8}" type="datetime1">
              <a:rPr lang="ar-SA" smtClean="0"/>
              <a:pPr/>
              <a:t>06/04/1436</a:t>
            </a:fld>
            <a:endParaRPr lang="ar-SA"/>
          </a:p>
        </p:txBody>
      </p:sp>
      <p:sp>
        <p:nvSpPr>
          <p:cNvPr id="3" name="Footer Placeholder 2"/>
          <p:cNvSpPr>
            <a:spLocks noGrp="1"/>
          </p:cNvSpPr>
          <p:nvPr>
            <p:ph type="ftr" sz="quarter" idx="11"/>
          </p:nvPr>
        </p:nvSpPr>
        <p:spPr/>
        <p:txBody>
          <a:bodyPr/>
          <a:lstStyle>
            <a:extLst/>
          </a:lstStyle>
          <a:p>
            <a:r>
              <a:rPr lang="ar-SA" smtClean="0"/>
              <a:t>الفصل الثاني عام 1434هـ</a:t>
            </a:r>
            <a:endParaRPr lang="ar-SA"/>
          </a:p>
        </p:txBody>
      </p:sp>
      <p:sp>
        <p:nvSpPr>
          <p:cNvPr id="4" name="Slide Number Placeholder 3"/>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74A1D4-6FC1-41D5-A796-260B3C62F63C}" type="datetime1">
              <a:rPr lang="ar-SA" smtClean="0"/>
              <a:pPr/>
              <a:t>06/04/1436</a:t>
            </a:fld>
            <a:endParaRPr lang="ar-SA"/>
          </a:p>
        </p:txBody>
      </p:sp>
      <p:sp>
        <p:nvSpPr>
          <p:cNvPr id="6" name="Footer Placeholder 5"/>
          <p:cNvSpPr>
            <a:spLocks noGrp="1"/>
          </p:cNvSpPr>
          <p:nvPr>
            <p:ph type="ftr" sz="quarter" idx="11"/>
          </p:nvPr>
        </p:nvSpPr>
        <p:spPr/>
        <p:txBody>
          <a:bodyPr/>
          <a:lstStyle>
            <a:extLst/>
          </a:lstStyle>
          <a:p>
            <a:r>
              <a:rPr lang="ar-SA" smtClean="0"/>
              <a:t>الفصل الثاني عام 1434هـ</a:t>
            </a:r>
            <a:endParaRPr lang="ar-SA"/>
          </a:p>
        </p:txBody>
      </p:sp>
      <p:sp>
        <p:nvSpPr>
          <p:cNvPr id="7" name="Slide Number Placeholder 6"/>
          <p:cNvSpPr>
            <a:spLocks noGrp="1"/>
          </p:cNvSpPr>
          <p:nvPr>
            <p:ph type="sldNum" sz="quarter" idx="12"/>
          </p:nvPr>
        </p:nvSpPr>
        <p:spPr/>
        <p:txBody>
          <a:bodyPr/>
          <a:lstStyle>
            <a:extLst/>
          </a:lstStyle>
          <a:p>
            <a:fld id="{22068DF0-DD96-466F-AAEB-70B828566F25}" type="slidenum">
              <a:rPr lang="ar-SA" smtClean="0"/>
              <a:pPr/>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A40C39ED-82B2-4552-9175-8FD9005CE8A6}" type="datetime1">
              <a:rPr lang="ar-SA" smtClean="0"/>
              <a:pPr/>
              <a:t>06/04/1436</a:t>
            </a:fld>
            <a:endParaRPr lang="ar-SA"/>
          </a:p>
        </p:txBody>
      </p:sp>
      <p:sp>
        <p:nvSpPr>
          <p:cNvPr id="6" name="Footer Placeholder 5"/>
          <p:cNvSpPr>
            <a:spLocks noGrp="1"/>
          </p:cNvSpPr>
          <p:nvPr>
            <p:ph type="ftr" sz="quarter" idx="11"/>
          </p:nvPr>
        </p:nvSpPr>
        <p:spPr>
          <a:xfrm>
            <a:off x="914400" y="55499"/>
            <a:ext cx="5562600" cy="365125"/>
          </a:xfrm>
        </p:spPr>
        <p:txBody>
          <a:bodyPr/>
          <a:lstStyle>
            <a:extLst/>
          </a:lstStyle>
          <a:p>
            <a:r>
              <a:rPr lang="ar-SA" smtClean="0"/>
              <a:t>الفصل الثاني عام 1434هـ</a:t>
            </a:r>
            <a:endParaRPr lang="ar-SA"/>
          </a:p>
        </p:txBody>
      </p:sp>
      <p:sp>
        <p:nvSpPr>
          <p:cNvPr id="7" name="Slide Number Placeholder 6"/>
          <p:cNvSpPr>
            <a:spLocks noGrp="1"/>
          </p:cNvSpPr>
          <p:nvPr>
            <p:ph type="sldNum" sz="quarter" idx="12"/>
          </p:nvPr>
        </p:nvSpPr>
        <p:spPr>
          <a:xfrm>
            <a:off x="8610600" y="55499"/>
            <a:ext cx="457200" cy="365125"/>
          </a:xfrm>
        </p:spPr>
        <p:txBody>
          <a:bodyPr/>
          <a:lstStyle>
            <a:extLst/>
          </a:lstStyle>
          <a:p>
            <a:fld id="{22068DF0-DD96-466F-AAEB-70B828566F25}"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00D8FF1-274A-4F70-B07D-5367E31FA8E5}" type="datetime1">
              <a:rPr lang="ar-SA" smtClean="0"/>
              <a:pPr/>
              <a:t>06/04/1436</a:t>
            </a:fld>
            <a:endParaRPr lang="ar-SA"/>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ar-SA" smtClean="0"/>
              <a:t>الفصل الثاني عام 1434هـ</a:t>
            </a:r>
            <a:endParaRPr lang="ar-SA"/>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2068DF0-DD96-466F-AAEB-70B828566F25}" type="slidenum">
              <a:rPr lang="ar-SA" smtClean="0"/>
              <a:pPr/>
              <a:t>‹N°›</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SA" sz="4400" cap="none" spc="50" dirty="0" smtClean="0">
                <a:ln w="11430"/>
                <a:solidFill>
                  <a:srgbClr val="7030A0"/>
                </a:solidFill>
                <a:effectLst>
                  <a:outerShdw blurRad="76200" dist="50800" dir="5400000" algn="tl" rotWithShape="0">
                    <a:srgbClr val="000000">
                      <a:alpha val="65000"/>
                    </a:srgbClr>
                  </a:outerShdw>
                </a:effectLst>
              </a:rPr>
              <a:t>الاختيار  الاستراتيجي</a:t>
            </a:r>
            <a:br>
              <a:rPr lang="ar-SA" sz="4400" cap="none" spc="50" dirty="0" smtClean="0">
                <a:ln w="11430"/>
                <a:solidFill>
                  <a:srgbClr val="7030A0"/>
                </a:solidFill>
                <a:effectLst>
                  <a:outerShdw blurRad="76200" dist="50800" dir="5400000" algn="tl" rotWithShape="0">
                    <a:srgbClr val="000000">
                      <a:alpha val="65000"/>
                    </a:srgbClr>
                  </a:outerShdw>
                </a:effectLst>
              </a:rPr>
            </a:br>
            <a:endParaRPr lang="ar-SA" sz="4400" dirty="0"/>
          </a:p>
        </p:txBody>
      </p:sp>
      <p:sp>
        <p:nvSpPr>
          <p:cNvPr id="3" name="Subtitle 2"/>
          <p:cNvSpPr>
            <a:spLocks noGrp="1"/>
          </p:cNvSpPr>
          <p:nvPr>
            <p:ph type="subTitle" idx="1"/>
          </p:nvPr>
        </p:nvSpPr>
        <p:spPr/>
        <p:txBody>
          <a:bodyPr>
            <a:normAutofit/>
          </a:bodyPr>
          <a:lstStyle/>
          <a:p>
            <a:pPr algn="ctr"/>
            <a:r>
              <a:rPr lang="ar-SA"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الفصل الخامس</a:t>
            </a:r>
          </a:p>
          <a:p>
            <a:pPr algn="ctr"/>
            <a:endParaRPr lang="ar-SA" sz="2800" dirty="0"/>
          </a:p>
        </p:txBody>
      </p:sp>
      <p:sp>
        <p:nvSpPr>
          <p:cNvPr id="4" name="Slide Number Placeholder 3"/>
          <p:cNvSpPr>
            <a:spLocks noGrp="1"/>
          </p:cNvSpPr>
          <p:nvPr>
            <p:ph type="sldNum" sz="quarter" idx="12"/>
          </p:nvPr>
        </p:nvSpPr>
        <p:spPr/>
        <p:txBody>
          <a:bodyPr/>
          <a:lstStyle/>
          <a:p>
            <a:fld id="{22068DF0-DD96-466F-AAEB-70B828566F25}" type="slidenum">
              <a:rPr lang="ar-SA" smtClean="0"/>
              <a:pPr/>
              <a:t>1</a:t>
            </a:fld>
            <a:endParaRPr lang="ar-SA"/>
          </a:p>
        </p:txBody>
      </p:sp>
      <p:sp>
        <p:nvSpPr>
          <p:cNvPr id="5" name="Footer Placeholder 4"/>
          <p:cNvSpPr>
            <a:spLocks noGrp="1"/>
          </p:cNvSpPr>
          <p:nvPr>
            <p:ph type="ftr" sz="quarter" idx="11"/>
          </p:nvPr>
        </p:nvSpPr>
        <p:spPr/>
        <p:txBody>
          <a:bodyPr/>
          <a:lstStyle/>
          <a:p>
            <a:r>
              <a:rPr lang="ar-SA" smtClean="0"/>
              <a:t>الفصل الثاني عام 1434هـ</a:t>
            </a:r>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مسارات النجاح أو الفشل في مصفوفة بوسطن</a:t>
            </a:r>
            <a:endParaRPr lang="ar-SA" dirty="0">
              <a:solidFill>
                <a:schemeClr val="accent2"/>
              </a:solidFill>
            </a:endParaRPr>
          </a:p>
        </p:txBody>
      </p:sp>
      <p:graphicFrame>
        <p:nvGraphicFramePr>
          <p:cNvPr id="6" name="Content Placeholder 5"/>
          <p:cNvGraphicFramePr>
            <a:graphicFrameLocks noGrp="1"/>
          </p:cNvGraphicFramePr>
          <p:nvPr>
            <p:ph idx="1"/>
          </p:nvPr>
        </p:nvGraphicFramePr>
        <p:xfrm>
          <a:off x="914400" y="1784350"/>
          <a:ext cx="7772400" cy="2912520"/>
        </p:xfrm>
        <a:graphic>
          <a:graphicData uri="http://schemas.openxmlformats.org/drawingml/2006/table">
            <a:tbl>
              <a:tblPr rtl="1" firstRow="1" bandRow="1">
                <a:tableStyleId>{2D5ABB26-0587-4C30-8999-92F81FD0307C}</a:tableStyleId>
              </a:tblPr>
              <a:tblGrid>
                <a:gridCol w="1295400"/>
                <a:gridCol w="1295400"/>
                <a:gridCol w="1295400"/>
                <a:gridCol w="1295400"/>
                <a:gridCol w="1295400"/>
                <a:gridCol w="1295400"/>
              </a:tblGrid>
              <a:tr h="370840">
                <a:tc gridSpan="2">
                  <a:txBody>
                    <a:bodyPr/>
                    <a:lstStyle/>
                    <a:p>
                      <a:pPr algn="ctr" rtl="1"/>
                      <a:r>
                        <a:rPr lang="ar-SA" dirty="0" smtClean="0">
                          <a:solidFill>
                            <a:schemeClr val="accent1"/>
                          </a:solidFill>
                        </a:rPr>
                        <a:t>مسارات النجاح</a:t>
                      </a:r>
                      <a:endParaRPr lang="ar-SA" dirty="0">
                        <a:solidFill>
                          <a:schemeClr val="accent1"/>
                        </a:solidFill>
                      </a:endParaRPr>
                    </a:p>
                  </a:txBody>
                  <a:tcPr anchor="ctr">
                    <a:lnB w="12700" cap="flat" cmpd="sng" algn="ctr">
                      <a:solidFill>
                        <a:schemeClr val="tx1"/>
                      </a:solidFill>
                      <a:prstDash val="solid"/>
                      <a:round/>
                      <a:headEnd type="none" w="med" len="med"/>
                      <a:tailEnd type="none" w="med" len="med"/>
                    </a:lnB>
                  </a:tcPr>
                </a:tc>
                <a:tc hMerge="1">
                  <a:txBody>
                    <a:bodyPr/>
                    <a:lstStyle/>
                    <a:p>
                      <a:pPr algn="ctr" rtl="1"/>
                      <a:endParaRPr lang="ar-SA" dirty="0"/>
                    </a:p>
                  </a:txBody>
                  <a:tcPr anchor="ctr"/>
                </a:tc>
                <a:tc>
                  <a:txBody>
                    <a:bodyPr/>
                    <a:lstStyle/>
                    <a:p>
                      <a:pPr rtl="1"/>
                      <a:endParaRPr lang="ar-SA"/>
                    </a:p>
                  </a:txBody>
                  <a:tcPr/>
                </a:tc>
                <a:tc gridSpan="2">
                  <a:txBody>
                    <a:bodyPr/>
                    <a:lstStyle/>
                    <a:p>
                      <a:pPr algn="ctr" rtl="1"/>
                      <a:r>
                        <a:rPr lang="ar-SA" dirty="0" smtClean="0">
                          <a:solidFill>
                            <a:srgbClr val="C00000"/>
                          </a:solidFill>
                        </a:rPr>
                        <a:t>مسارات الفشل</a:t>
                      </a:r>
                      <a:endParaRPr lang="ar-SA" dirty="0">
                        <a:solidFill>
                          <a:srgbClr val="C00000"/>
                        </a:solidFill>
                      </a:endParaRPr>
                    </a:p>
                  </a:txBody>
                  <a:tcPr anchor="ctr">
                    <a:lnB w="12700" cap="flat" cmpd="sng" algn="ctr">
                      <a:solidFill>
                        <a:schemeClr val="tx1"/>
                      </a:solidFill>
                      <a:prstDash val="solid"/>
                      <a:round/>
                      <a:headEnd type="none" w="med" len="med"/>
                      <a:tailEnd type="none" w="med" len="med"/>
                    </a:lnB>
                  </a:tcPr>
                </a:tc>
                <a:tc hMerge="1">
                  <a:txBody>
                    <a:bodyPr/>
                    <a:lstStyle/>
                    <a:p>
                      <a:pPr rtl="1"/>
                      <a:endParaRPr lang="ar-SA" dirty="0"/>
                    </a:p>
                  </a:txBody>
                  <a:tcPr/>
                </a:tc>
                <a:tc>
                  <a:txBody>
                    <a:bodyPr/>
                    <a:lstStyle/>
                    <a:p>
                      <a:pPr rtl="1"/>
                      <a:endParaRPr lang="ar-SA"/>
                    </a:p>
                  </a:txBody>
                  <a:tcPr/>
                </a:tc>
              </a:tr>
              <a:tr h="900000">
                <a:tc>
                  <a:txBody>
                    <a:bodyPr/>
                    <a:lstStyle/>
                    <a:p>
                      <a:pPr algn="ctr" rtl="1"/>
                      <a:r>
                        <a:rPr lang="ar-SA" dirty="0" smtClean="0"/>
                        <a:t>علامة استفهام</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t>نجوم</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1"/>
                      <a:r>
                        <a:rPr lang="ar-SA" dirty="0" smtClean="0"/>
                        <a:t>مرتفع</a:t>
                      </a:r>
                    </a:p>
                    <a:p>
                      <a:pPr algn="ctr" rtl="1"/>
                      <a:endParaRPr lang="ar-SA" dirty="0"/>
                    </a:p>
                    <a:p>
                      <a:pPr algn="ctr" rtl="1"/>
                      <a:r>
                        <a:rPr lang="ar-SA" dirty="0" smtClean="0"/>
                        <a:t>معدل نمو السوق</a:t>
                      </a:r>
                    </a:p>
                    <a:p>
                      <a:pPr algn="ctr" rtl="1"/>
                      <a:endParaRPr lang="ar-SA" dirty="0" smtClean="0"/>
                    </a:p>
                    <a:p>
                      <a:pPr algn="ctr" rtl="1"/>
                      <a:r>
                        <a:rPr lang="ar-SA" dirty="0" smtClean="0"/>
                        <a:t>منخفض</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1"/>
                      <a:r>
                        <a:rPr lang="ar-SA" dirty="0" smtClean="0"/>
                        <a:t>علامة استفهام</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t>نجوم</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1"/>
                      <a:r>
                        <a:rPr lang="ar-SA" dirty="0" smtClean="0"/>
                        <a:t>مرتفع</a:t>
                      </a:r>
                    </a:p>
                    <a:p>
                      <a:pPr algn="ctr" rtl="1"/>
                      <a:endParaRPr lang="ar-SA" dirty="0" smtClean="0"/>
                    </a:p>
                    <a:p>
                      <a:pPr algn="ctr" rtl="1"/>
                      <a:r>
                        <a:rPr lang="ar-SA" dirty="0" smtClean="0"/>
                        <a:t>معدل نمو السوق</a:t>
                      </a:r>
                    </a:p>
                    <a:p>
                      <a:pPr algn="ctr" rtl="1"/>
                      <a:endParaRPr lang="ar-SA" dirty="0" smtClean="0"/>
                    </a:p>
                    <a:p>
                      <a:pPr algn="ctr" rtl="1"/>
                      <a:r>
                        <a:rPr lang="ar-SA" dirty="0" smtClean="0"/>
                        <a:t>منخفض</a:t>
                      </a:r>
                      <a:endParaRPr lang="ar-SA" dirty="0"/>
                    </a:p>
                  </a:txBody>
                  <a:tcPr>
                    <a:lnL w="12700" cap="flat" cmpd="sng" algn="ctr">
                      <a:solidFill>
                        <a:schemeClr val="tx1"/>
                      </a:solidFill>
                      <a:prstDash val="solid"/>
                      <a:round/>
                      <a:headEnd type="none" w="med" len="med"/>
                      <a:tailEnd type="none" w="med" len="med"/>
                    </a:lnL>
                  </a:tcPr>
                </a:tc>
              </a:tr>
              <a:tr h="900000">
                <a:tc>
                  <a:txBody>
                    <a:bodyPr/>
                    <a:lstStyle/>
                    <a:p>
                      <a:pPr algn="ctr" rtl="1"/>
                      <a:r>
                        <a:rPr lang="ar-SA" dirty="0" smtClean="0"/>
                        <a:t>كلاب</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t>بقرة حلوب</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ar-SA" dirty="0"/>
                    </a:p>
                  </a:txBody>
                  <a:tcPr/>
                </a:tc>
                <a:tc>
                  <a:txBody>
                    <a:bodyPr/>
                    <a:lstStyle/>
                    <a:p>
                      <a:pPr algn="ctr" rtl="1"/>
                      <a:r>
                        <a:rPr lang="ar-SA" dirty="0" smtClean="0"/>
                        <a:t>كلاب</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t>بقرة حلوب</a:t>
                      </a:r>
                      <a:endParaRPr lang="ar-SA"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ar-SA" dirty="0"/>
                    </a:p>
                  </a:txBody>
                  <a:tcPr/>
                </a:tc>
              </a:tr>
              <a:tr h="370840">
                <a:tc>
                  <a:txBody>
                    <a:bodyPr/>
                    <a:lstStyle/>
                    <a:p>
                      <a:pPr algn="ctr" rtl="1"/>
                      <a:r>
                        <a:rPr lang="ar-SA" dirty="0" smtClean="0"/>
                        <a:t>منخفضة</a:t>
                      </a:r>
                      <a:endParaRPr lang="ar-SA" dirty="0"/>
                    </a:p>
                  </a:txBody>
                  <a:tcPr>
                    <a:lnT w="12700" cap="flat" cmpd="sng" algn="ctr">
                      <a:solidFill>
                        <a:schemeClr val="tx1"/>
                      </a:solidFill>
                      <a:prstDash val="solid"/>
                      <a:round/>
                      <a:headEnd type="none" w="med" len="med"/>
                      <a:tailEnd type="none" w="med" len="med"/>
                    </a:lnT>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dirty="0" smtClean="0"/>
                        <a:t>مرتفعة</a:t>
                      </a:r>
                      <a:endParaRPr lang="ar-SA" dirty="0"/>
                    </a:p>
                  </a:txBody>
                  <a:tcPr>
                    <a:lnT w="12700" cap="flat" cmpd="sng" algn="ctr">
                      <a:solidFill>
                        <a:schemeClr val="tx1"/>
                      </a:solidFill>
                      <a:prstDash val="solid"/>
                      <a:round/>
                      <a:headEnd type="none" w="med" len="med"/>
                      <a:tailEnd type="none" w="med" len="med"/>
                    </a:lnT>
                  </a:tcPr>
                </a:tc>
                <a:tc>
                  <a:txBody>
                    <a:bodyPr/>
                    <a:lstStyle/>
                    <a:p>
                      <a:pPr algn="ctr" rtl="1"/>
                      <a:endParaRPr lang="ar-SA" dirty="0"/>
                    </a:p>
                  </a:txBody>
                  <a:tcPr/>
                </a:tc>
                <a:tc>
                  <a:txBody>
                    <a:bodyPr/>
                    <a:lstStyle/>
                    <a:p>
                      <a:pPr algn="ctr" rtl="1"/>
                      <a:r>
                        <a:rPr lang="ar-SA" dirty="0" smtClean="0"/>
                        <a:t>منخفضة</a:t>
                      </a:r>
                      <a:endParaRPr lang="ar-SA" dirty="0"/>
                    </a:p>
                  </a:txBody>
                  <a:tcPr>
                    <a:lnT w="12700" cap="flat" cmpd="sng" algn="ctr">
                      <a:solidFill>
                        <a:schemeClr val="tx1"/>
                      </a:solidFill>
                      <a:prstDash val="solid"/>
                      <a:round/>
                      <a:headEnd type="none" w="med" len="med"/>
                      <a:tailEnd type="none" w="med" len="med"/>
                    </a:lnT>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dirty="0" smtClean="0"/>
                        <a:t>مرتفعة</a:t>
                      </a:r>
                      <a:endParaRPr lang="ar-SA" dirty="0"/>
                    </a:p>
                  </a:txBody>
                  <a:tcPr>
                    <a:lnT w="12700" cap="flat" cmpd="sng" algn="ctr">
                      <a:solidFill>
                        <a:schemeClr val="tx1"/>
                      </a:solidFill>
                      <a:prstDash val="solid"/>
                      <a:round/>
                      <a:headEnd type="none" w="med" len="med"/>
                      <a:tailEnd type="none" w="med" len="med"/>
                    </a:lnT>
                  </a:tcPr>
                </a:tc>
                <a:tc>
                  <a:txBody>
                    <a:bodyPr/>
                    <a:lstStyle/>
                    <a:p>
                      <a:pPr algn="ctr" rtl="1"/>
                      <a:endParaRPr lang="ar-SA" dirty="0"/>
                    </a:p>
                  </a:txBody>
                  <a:tcPr/>
                </a:tc>
              </a:tr>
              <a:tr h="370840">
                <a:tc gridSpan="2">
                  <a:txBody>
                    <a:bodyPr/>
                    <a:lstStyle/>
                    <a:p>
                      <a:pPr algn="ctr"/>
                      <a:r>
                        <a:rPr lang="ar-SA" dirty="0" smtClean="0"/>
                        <a:t>حصة السوق النسبية</a:t>
                      </a:r>
                      <a:endParaRPr lang="ar-SA" dirty="0"/>
                    </a:p>
                  </a:txBody>
                  <a:tcPr anchor="ctr"/>
                </a:tc>
                <a:tc hMerge="1">
                  <a:txBody>
                    <a:bodyPr/>
                    <a:lstStyle/>
                    <a:p>
                      <a:pPr rtl="1"/>
                      <a:endParaRPr lang="ar-SA" dirty="0"/>
                    </a:p>
                  </a:txBody>
                  <a:tcPr/>
                </a:tc>
                <a:tc>
                  <a:txBody>
                    <a:bodyPr/>
                    <a:lstStyle/>
                    <a:p>
                      <a:pPr rtl="1"/>
                      <a:endParaRPr lang="ar-SA" dirty="0"/>
                    </a:p>
                  </a:txBody>
                  <a:tcPr/>
                </a:tc>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dirty="0" smtClean="0"/>
                        <a:t>حصة السوق النسبية</a:t>
                      </a:r>
                      <a:endParaRPr lang="ar-SA" dirty="0"/>
                    </a:p>
                  </a:txBody>
                  <a:tcPr anchor="ctr"/>
                </a:tc>
                <a:tc hMerge="1">
                  <a:txBody>
                    <a:bodyPr/>
                    <a:lstStyle/>
                    <a:p>
                      <a:pPr rtl="1"/>
                      <a:endParaRPr lang="ar-SA" dirty="0"/>
                    </a:p>
                  </a:txBody>
                  <a:tcPr/>
                </a:tc>
                <a:tc>
                  <a:txBody>
                    <a:bodyPr/>
                    <a:lstStyle/>
                    <a:p>
                      <a:pPr rtl="1"/>
                      <a:endParaRPr lang="ar-SA" dirty="0"/>
                    </a:p>
                  </a:txBody>
                  <a:tcPr/>
                </a:tc>
              </a:tr>
            </a:tbl>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10</a:t>
            </a:fld>
            <a:endParaRPr lang="ar-SA"/>
          </a:p>
        </p:txBody>
      </p:sp>
      <p:cxnSp>
        <p:nvCxnSpPr>
          <p:cNvPr id="8" name="Straight Arrow Connector 7"/>
          <p:cNvCxnSpPr/>
          <p:nvPr/>
        </p:nvCxnSpPr>
        <p:spPr>
          <a:xfrm flipH="1">
            <a:off x="7020272" y="2636912"/>
            <a:ext cx="4320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6804248" y="2852936"/>
            <a:ext cx="0"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3203848" y="2636912"/>
            <a:ext cx="432048" cy="0"/>
          </a:xfrm>
          <a:prstGeom prst="straightConnector1">
            <a:avLst/>
          </a:prstGeom>
          <a:ln>
            <a:solidFill>
              <a:srgbClr val="C00000"/>
            </a:solidFill>
            <a:tailEnd type="arrow"/>
          </a:ln>
        </p:spPr>
        <p:style>
          <a:lnRef idx="2">
            <a:schemeClr val="accent2"/>
          </a:lnRef>
          <a:fillRef idx="0">
            <a:schemeClr val="accent2"/>
          </a:fillRef>
          <a:effectRef idx="1">
            <a:schemeClr val="accent2"/>
          </a:effectRef>
          <a:fontRef idx="minor">
            <a:schemeClr val="tx1"/>
          </a:fontRef>
        </p:style>
      </p:cxnSp>
      <p:cxnSp>
        <p:nvCxnSpPr>
          <p:cNvPr id="14" name="Straight Arrow Connector 13"/>
          <p:cNvCxnSpPr/>
          <p:nvPr/>
        </p:nvCxnSpPr>
        <p:spPr>
          <a:xfrm>
            <a:off x="4139952" y="2780928"/>
            <a:ext cx="0" cy="504056"/>
          </a:xfrm>
          <a:prstGeom prst="straightConnector1">
            <a:avLst/>
          </a:prstGeom>
          <a:ln>
            <a:solidFill>
              <a:srgbClr val="C00000"/>
            </a:solidFill>
            <a:tailEnd type="arrow"/>
          </a:ln>
        </p:spPr>
        <p:style>
          <a:lnRef idx="2">
            <a:schemeClr val="accent2"/>
          </a:lnRef>
          <a:fillRef idx="0">
            <a:schemeClr val="accent2"/>
          </a:fillRef>
          <a:effectRef idx="1">
            <a:schemeClr val="accent2"/>
          </a:effectRef>
          <a:fontRef idx="minor">
            <a:schemeClr val="tx1"/>
          </a:fontRef>
        </p:style>
      </p:cxnSp>
      <p:cxnSp>
        <p:nvCxnSpPr>
          <p:cNvPr id="16" name="Straight Arrow Connector 15"/>
          <p:cNvCxnSpPr/>
          <p:nvPr/>
        </p:nvCxnSpPr>
        <p:spPr>
          <a:xfrm>
            <a:off x="3419872" y="3501008"/>
            <a:ext cx="432048" cy="0"/>
          </a:xfrm>
          <a:prstGeom prst="straightConnector1">
            <a:avLst/>
          </a:prstGeom>
          <a:ln>
            <a:solidFill>
              <a:srgbClr val="C00000"/>
            </a:solidFill>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1"/>
                </a:solidFill>
              </a:rPr>
              <a:t>قرارات الإبقاء على أو استبعاد وحدات الأعمال</a:t>
            </a:r>
            <a:endParaRPr lang="ar-SA" dirty="0">
              <a:solidFill>
                <a:schemeClr val="accent1"/>
              </a:solidFill>
            </a:endParaRPr>
          </a:p>
        </p:txBody>
      </p:sp>
      <p:sp>
        <p:nvSpPr>
          <p:cNvPr id="3" name="Content Placeholder 2"/>
          <p:cNvSpPr>
            <a:spLocks noGrp="1"/>
          </p:cNvSpPr>
          <p:nvPr>
            <p:ph idx="1"/>
          </p:nvPr>
        </p:nvSpPr>
        <p:spPr/>
        <p:txBody>
          <a:bodyPr/>
          <a:lstStyle/>
          <a:p>
            <a:pPr>
              <a:lnSpc>
                <a:spcPct val="150000"/>
              </a:lnSpc>
            </a:pPr>
            <a:r>
              <a:rPr lang="ar-SA" dirty="0" smtClean="0"/>
              <a:t>يعتمد على :</a:t>
            </a:r>
          </a:p>
          <a:p>
            <a:pPr lvl="1">
              <a:lnSpc>
                <a:spcPct val="150000"/>
              </a:lnSpc>
            </a:pPr>
            <a:r>
              <a:rPr lang="ar-SA" dirty="0" smtClean="0"/>
              <a:t>الفرص المتاحة في السوق وقدرة الوحدة على استغلالها.</a:t>
            </a:r>
          </a:p>
          <a:p>
            <a:pPr lvl="1">
              <a:lnSpc>
                <a:spcPct val="150000"/>
              </a:lnSpc>
            </a:pPr>
            <a:r>
              <a:rPr lang="ar-SA" dirty="0" smtClean="0"/>
              <a:t>الاحتياجات من التدفقات النقدية والموارد اللازمة.النقدية </a:t>
            </a:r>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11</a:t>
            </a:fld>
            <a:endParaRPr lang="ar-S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4"/>
                </a:solidFill>
              </a:rPr>
              <a:t>(1) النجوم</a:t>
            </a:r>
            <a:r>
              <a:rPr lang="ar-SA" dirty="0" smtClean="0"/>
              <a:t/>
            </a:r>
            <a:br>
              <a:rPr lang="ar-SA" dirty="0" smtClean="0"/>
            </a:br>
            <a:r>
              <a:rPr lang="ar-SA" sz="3600" dirty="0" smtClean="0">
                <a:solidFill>
                  <a:schemeClr val="accent1"/>
                </a:solidFill>
              </a:rPr>
              <a:t>معدل نمو السوق مرتفع – حصة سوق نسبية مرتفعة</a:t>
            </a:r>
            <a:endParaRPr lang="ar-SA" dirty="0">
              <a:solidFill>
                <a:schemeClr val="accent1"/>
              </a:solidFill>
            </a:endParaRPr>
          </a:p>
        </p:txBody>
      </p:sp>
      <p:sp>
        <p:nvSpPr>
          <p:cNvPr id="3" name="Content Placeholder 2"/>
          <p:cNvSpPr>
            <a:spLocks noGrp="1"/>
          </p:cNvSpPr>
          <p:nvPr>
            <p:ph idx="1"/>
          </p:nvPr>
        </p:nvSpPr>
        <p:spPr/>
        <p:txBody>
          <a:bodyPr>
            <a:normAutofit fontScale="85000" lnSpcReduction="20000"/>
          </a:bodyPr>
          <a:lstStyle/>
          <a:p>
            <a:pPr marL="582930" indent="-514350">
              <a:lnSpc>
                <a:spcPct val="150000"/>
              </a:lnSpc>
              <a:buAutoNum type="arabic1Minus"/>
            </a:pPr>
            <a:r>
              <a:rPr lang="ar-SA" sz="2800" dirty="0" smtClean="0"/>
              <a:t>قرار إبقاء / استبعاد</a:t>
            </a:r>
          </a:p>
          <a:p>
            <a:pPr marL="912114" lvl="1" indent="-514350">
              <a:lnSpc>
                <a:spcPct val="150000"/>
              </a:lnSpc>
            </a:pPr>
            <a:r>
              <a:rPr lang="ar-SA" sz="2400" dirty="0" smtClean="0"/>
              <a:t>يفضل الإبقاء </a:t>
            </a:r>
          </a:p>
          <a:p>
            <a:pPr marL="582930" indent="-514350">
              <a:lnSpc>
                <a:spcPct val="150000"/>
              </a:lnSpc>
              <a:buAutoNum type="arabic1Minus"/>
            </a:pPr>
            <a:r>
              <a:rPr lang="ar-SA" sz="2800" dirty="0" smtClean="0"/>
              <a:t> قرار إستراتيجية حصة السوق  </a:t>
            </a:r>
          </a:p>
          <a:p>
            <a:pPr marL="912114" lvl="1" indent="-514350">
              <a:lnSpc>
                <a:spcPct val="150000"/>
              </a:lnSpc>
            </a:pPr>
            <a:r>
              <a:rPr lang="ar-SA" sz="2400" dirty="0" smtClean="0"/>
              <a:t>الحفاظ على الحصة السوقية  متى؟</a:t>
            </a:r>
          </a:p>
          <a:p>
            <a:pPr marL="912114" lvl="1" indent="-514350">
              <a:lnSpc>
                <a:spcPct val="150000"/>
              </a:lnSpc>
            </a:pPr>
            <a:r>
              <a:rPr lang="ar-SA" sz="2400" dirty="0" smtClean="0"/>
              <a:t>إستراتيجية بناء الحصة</a:t>
            </a:r>
          </a:p>
          <a:p>
            <a:pPr marL="582930" indent="-514350">
              <a:lnSpc>
                <a:spcPct val="150000"/>
              </a:lnSpc>
              <a:buNone/>
            </a:pPr>
            <a:r>
              <a:rPr lang="ar-SA" sz="2800" dirty="0" smtClean="0"/>
              <a:t>ج- حالة التدفق النقدية</a:t>
            </a:r>
          </a:p>
          <a:p>
            <a:pPr marL="912114" lvl="1" indent="-514350">
              <a:lnSpc>
                <a:spcPct val="150000"/>
              </a:lnSpc>
            </a:pPr>
            <a:r>
              <a:rPr lang="ar-SA" sz="2400" dirty="0" smtClean="0"/>
              <a:t>توازن نقدي</a:t>
            </a:r>
          </a:p>
          <a:p>
            <a:pPr marL="912114" lvl="1" indent="-514350">
              <a:lnSpc>
                <a:spcPct val="150000"/>
              </a:lnSpc>
            </a:pPr>
            <a:r>
              <a:rPr lang="ar-SA" sz="2400" dirty="0" smtClean="0"/>
              <a:t>وجود فائض نقدي حدي</a:t>
            </a:r>
          </a:p>
          <a:p>
            <a:pPr marL="912114" lvl="1" indent="-514350">
              <a:lnSpc>
                <a:spcPct val="150000"/>
              </a:lnSpc>
            </a:pPr>
            <a:r>
              <a:rPr lang="ar-SA" sz="2400" dirty="0" smtClean="0"/>
              <a:t>أو عجز نقدي حدي </a:t>
            </a:r>
          </a:p>
          <a:p>
            <a:pPr marL="912114" lvl="1" indent="-514350">
              <a:lnSpc>
                <a:spcPct val="150000"/>
              </a:lnSpc>
            </a:pPr>
            <a:endParaRPr lang="ar-SA" sz="24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12</a:t>
            </a:fld>
            <a:endParaRPr lang="ar-S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4"/>
                </a:solidFill>
              </a:rPr>
              <a:t>(2) البقرة الحلوب</a:t>
            </a:r>
            <a:br>
              <a:rPr lang="ar-SA" dirty="0" smtClean="0">
                <a:solidFill>
                  <a:schemeClr val="accent4"/>
                </a:solidFill>
              </a:rPr>
            </a:br>
            <a:r>
              <a:rPr lang="ar-SA" sz="3600" dirty="0" smtClean="0">
                <a:solidFill>
                  <a:srgbClr val="C00000"/>
                </a:solidFill>
              </a:rPr>
              <a:t>معدل نمو السوق منخفض </a:t>
            </a:r>
            <a:r>
              <a:rPr lang="ar-SA" sz="3600" dirty="0" smtClean="0">
                <a:solidFill>
                  <a:schemeClr val="accent4"/>
                </a:solidFill>
              </a:rPr>
              <a:t>– </a:t>
            </a:r>
            <a:r>
              <a:rPr lang="ar-SA" sz="3600" dirty="0" smtClean="0">
                <a:solidFill>
                  <a:schemeClr val="accent1"/>
                </a:solidFill>
              </a:rPr>
              <a:t>حصة سوق نسبية مرتفعة</a:t>
            </a:r>
            <a:endParaRPr lang="ar-SA" dirty="0">
              <a:solidFill>
                <a:schemeClr val="accent1"/>
              </a:solidFill>
            </a:endParaRPr>
          </a:p>
        </p:txBody>
      </p:sp>
      <p:sp>
        <p:nvSpPr>
          <p:cNvPr id="3" name="Content Placeholder 2"/>
          <p:cNvSpPr>
            <a:spLocks noGrp="1"/>
          </p:cNvSpPr>
          <p:nvPr>
            <p:ph idx="1"/>
          </p:nvPr>
        </p:nvSpPr>
        <p:spPr/>
        <p:txBody>
          <a:bodyPr>
            <a:normAutofit fontScale="77500" lnSpcReduction="20000"/>
          </a:bodyPr>
          <a:lstStyle/>
          <a:p>
            <a:pPr marL="582930" indent="-514350">
              <a:lnSpc>
                <a:spcPct val="150000"/>
              </a:lnSpc>
              <a:buAutoNum type="arabic1Minus"/>
            </a:pPr>
            <a:r>
              <a:rPr lang="ar-SA" sz="2800" dirty="0" smtClean="0"/>
              <a:t>قرار إبقاء / استبعاد</a:t>
            </a:r>
          </a:p>
          <a:p>
            <a:pPr marL="912114" lvl="1" indent="-514350">
              <a:lnSpc>
                <a:spcPct val="150000"/>
              </a:lnSpc>
            </a:pPr>
            <a:r>
              <a:rPr lang="ar-SA" sz="2400" dirty="0" smtClean="0"/>
              <a:t>يفضل الإبقاء </a:t>
            </a:r>
          </a:p>
          <a:p>
            <a:pPr marL="582930" indent="-514350">
              <a:lnSpc>
                <a:spcPct val="150000"/>
              </a:lnSpc>
              <a:buAutoNum type="arabic1Minus"/>
            </a:pPr>
            <a:r>
              <a:rPr lang="ar-SA" sz="2800" dirty="0" smtClean="0"/>
              <a:t> قرار إستراتيجية حصة السوق  </a:t>
            </a:r>
          </a:p>
          <a:p>
            <a:pPr marL="912114" lvl="1" indent="-514350">
              <a:lnSpc>
                <a:spcPct val="150000"/>
              </a:lnSpc>
            </a:pPr>
            <a:r>
              <a:rPr lang="ar-SA" sz="2400" dirty="0" smtClean="0"/>
              <a:t>الحفاظ على الحصة السوقية</a:t>
            </a:r>
          </a:p>
          <a:p>
            <a:pPr marL="582930" indent="-514350">
              <a:lnSpc>
                <a:spcPct val="150000"/>
              </a:lnSpc>
              <a:buNone/>
            </a:pPr>
            <a:r>
              <a:rPr lang="ar-SA" sz="2800" dirty="0" smtClean="0"/>
              <a:t>ج- حالة التدفق النقدية</a:t>
            </a:r>
          </a:p>
          <a:p>
            <a:pPr marL="912114" lvl="1" indent="-514350">
              <a:lnSpc>
                <a:spcPct val="150000"/>
              </a:lnSpc>
            </a:pPr>
            <a:r>
              <a:rPr lang="ar-SA" sz="2400" dirty="0" smtClean="0"/>
              <a:t>في ظل زيادة التدفق النقدي الصافي ويصبح مصدراً رئيسياً للنقدية ويمكن استخدامه في:</a:t>
            </a:r>
          </a:p>
          <a:p>
            <a:pPr marL="1168146" lvl="2" indent="-514350">
              <a:lnSpc>
                <a:spcPct val="150000"/>
              </a:lnSpc>
            </a:pPr>
            <a:r>
              <a:rPr lang="ar-SA" sz="2200" dirty="0" smtClean="0"/>
              <a:t>تمويل النمو في وحدات الأعمال</a:t>
            </a:r>
          </a:p>
          <a:p>
            <a:pPr marL="1168146" lvl="2" indent="-514350">
              <a:lnSpc>
                <a:spcPct val="150000"/>
              </a:lnSpc>
            </a:pPr>
            <a:r>
              <a:rPr lang="ar-SA" sz="2200" dirty="0" smtClean="0"/>
              <a:t>تمويل عمليات البحوث والتطوير للمنظمة ككل</a:t>
            </a:r>
          </a:p>
          <a:p>
            <a:pPr marL="1168146" lvl="2" indent="-514350">
              <a:lnSpc>
                <a:spcPct val="150000"/>
              </a:lnSpc>
            </a:pPr>
            <a:r>
              <a:rPr lang="ar-SA" sz="2200" dirty="0" smtClean="0"/>
              <a:t>تمويل عمليات شراء وحدات أعمال جديدة</a:t>
            </a:r>
          </a:p>
          <a:p>
            <a:pPr marL="1168146" lvl="2" indent="-514350">
              <a:lnSpc>
                <a:spcPct val="150000"/>
              </a:lnSpc>
            </a:pPr>
            <a:r>
              <a:rPr lang="ar-SA" sz="2200" dirty="0" smtClean="0"/>
              <a:t>مواجهة الالتزامات المالية الأخرى</a:t>
            </a:r>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13</a:t>
            </a:fld>
            <a:endParaRPr lang="ar-S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4"/>
                </a:solidFill>
              </a:rPr>
              <a:t>(3) علامات الاستفهام</a:t>
            </a:r>
            <a:r>
              <a:rPr lang="ar-SA" dirty="0" smtClean="0"/>
              <a:t/>
            </a:r>
            <a:br>
              <a:rPr lang="ar-SA" dirty="0" smtClean="0"/>
            </a:br>
            <a:r>
              <a:rPr lang="ar-SA" sz="3600" dirty="0" smtClean="0">
                <a:solidFill>
                  <a:schemeClr val="accent1"/>
                </a:solidFill>
              </a:rPr>
              <a:t>معدل نمو مرتفع </a:t>
            </a:r>
            <a:r>
              <a:rPr lang="ar-SA" sz="3600" dirty="0" smtClean="0">
                <a:solidFill>
                  <a:schemeClr val="accent4"/>
                </a:solidFill>
              </a:rPr>
              <a:t>- </a:t>
            </a:r>
            <a:r>
              <a:rPr lang="ar-SA" sz="3600" dirty="0" smtClean="0">
                <a:solidFill>
                  <a:srgbClr val="C00000"/>
                </a:solidFill>
              </a:rPr>
              <a:t>حصة السوق النسبية منخفضة</a:t>
            </a:r>
            <a:endParaRPr lang="ar-SA" dirty="0"/>
          </a:p>
        </p:txBody>
      </p:sp>
      <p:sp>
        <p:nvSpPr>
          <p:cNvPr id="3" name="Content Placeholder 2"/>
          <p:cNvSpPr>
            <a:spLocks noGrp="1"/>
          </p:cNvSpPr>
          <p:nvPr>
            <p:ph idx="1"/>
          </p:nvPr>
        </p:nvSpPr>
        <p:spPr/>
        <p:txBody>
          <a:bodyPr>
            <a:normAutofit fontScale="92500" lnSpcReduction="10000"/>
          </a:bodyPr>
          <a:lstStyle/>
          <a:p>
            <a:pPr marL="582930" indent="-514350">
              <a:lnSpc>
                <a:spcPct val="150000"/>
              </a:lnSpc>
              <a:buAutoNum type="arabic1Minus"/>
            </a:pPr>
            <a:r>
              <a:rPr lang="ar-SA" sz="2800" dirty="0" smtClean="0"/>
              <a:t>قرار إبقاء / استبعاد</a:t>
            </a:r>
          </a:p>
          <a:p>
            <a:pPr marL="912114" lvl="1" indent="-514350">
              <a:lnSpc>
                <a:spcPct val="150000"/>
              </a:lnSpc>
            </a:pPr>
            <a:r>
              <a:rPr lang="ar-SA" sz="2400" dirty="0" smtClean="0"/>
              <a:t>على أساس الميزة التنافسية </a:t>
            </a:r>
          </a:p>
          <a:p>
            <a:pPr marL="582930" indent="-514350">
              <a:lnSpc>
                <a:spcPct val="150000"/>
              </a:lnSpc>
              <a:buAutoNum type="arabic1Minus"/>
            </a:pPr>
            <a:r>
              <a:rPr lang="ar-SA" sz="2800" dirty="0" smtClean="0"/>
              <a:t> قرار إستراتيجية حصة السوق  </a:t>
            </a:r>
          </a:p>
          <a:p>
            <a:pPr marL="912114" lvl="1" indent="-514350">
              <a:lnSpc>
                <a:spcPct val="150000"/>
              </a:lnSpc>
            </a:pPr>
            <a:r>
              <a:rPr lang="ar-SA" sz="2400" dirty="0" smtClean="0"/>
              <a:t>بناء الحصة السوقية للوحدات المقرر إبقاءها </a:t>
            </a:r>
          </a:p>
          <a:p>
            <a:pPr marL="912114" lvl="1" indent="-514350">
              <a:lnSpc>
                <a:spcPct val="150000"/>
              </a:lnSpc>
            </a:pPr>
            <a:r>
              <a:rPr lang="ar-SA" sz="2400" dirty="0" smtClean="0"/>
              <a:t>تصفية الحصة للوحدات المقرر استبعادها</a:t>
            </a:r>
          </a:p>
          <a:p>
            <a:pPr marL="582930" indent="-514350">
              <a:lnSpc>
                <a:spcPct val="150000"/>
              </a:lnSpc>
              <a:buNone/>
            </a:pPr>
            <a:r>
              <a:rPr lang="ar-SA" sz="2800" dirty="0" smtClean="0"/>
              <a:t>ج- حالة التدفق النقدية</a:t>
            </a:r>
          </a:p>
          <a:p>
            <a:pPr marL="912114" lvl="1" indent="-514350">
              <a:lnSpc>
                <a:spcPct val="150000"/>
              </a:lnSpc>
            </a:pPr>
            <a:r>
              <a:rPr lang="ar-SA" sz="2400" dirty="0" smtClean="0"/>
              <a:t>يمكن تمويل إستراتيجيات البناء عن طريق الفائض النقدي المتحقق من وحدات الأعمال في خلية البقرة الحلوب.</a:t>
            </a:r>
          </a:p>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14</a:t>
            </a:fld>
            <a:endParaRPr lang="ar-S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4"/>
                </a:solidFill>
              </a:rPr>
              <a:t>(4) الكلاب</a:t>
            </a:r>
            <a:br>
              <a:rPr lang="ar-SA" dirty="0" smtClean="0">
                <a:solidFill>
                  <a:schemeClr val="accent4"/>
                </a:solidFill>
              </a:rPr>
            </a:br>
            <a:r>
              <a:rPr lang="ar-SA" dirty="0" smtClean="0">
                <a:solidFill>
                  <a:srgbClr val="C00000"/>
                </a:solidFill>
              </a:rPr>
              <a:t> </a:t>
            </a:r>
            <a:r>
              <a:rPr lang="ar-SA" sz="3200" dirty="0" smtClean="0">
                <a:solidFill>
                  <a:srgbClr val="C00000"/>
                </a:solidFill>
              </a:rPr>
              <a:t>معدل نمو السوق منخفض </a:t>
            </a:r>
            <a:r>
              <a:rPr lang="ar-SA" sz="3200" dirty="0" smtClean="0">
                <a:solidFill>
                  <a:schemeClr val="accent4"/>
                </a:solidFill>
              </a:rPr>
              <a:t>-</a:t>
            </a:r>
            <a:r>
              <a:rPr lang="ar-SA" sz="3200" dirty="0" smtClean="0">
                <a:solidFill>
                  <a:srgbClr val="C00000"/>
                </a:solidFill>
              </a:rPr>
              <a:t> حصة السوق النسبية منخفضة </a:t>
            </a:r>
            <a:r>
              <a:rPr lang="ar-SA" dirty="0" smtClean="0">
                <a:solidFill>
                  <a:schemeClr val="accent4"/>
                </a:solidFill>
              </a:rPr>
              <a:t/>
            </a:r>
            <a:br>
              <a:rPr lang="ar-SA" dirty="0" smtClean="0">
                <a:solidFill>
                  <a:schemeClr val="accent4"/>
                </a:solidFill>
              </a:rPr>
            </a:br>
            <a:endParaRPr lang="ar-SA" dirty="0">
              <a:solidFill>
                <a:schemeClr val="accent4"/>
              </a:solidFill>
            </a:endParaRPr>
          </a:p>
        </p:txBody>
      </p:sp>
      <p:sp>
        <p:nvSpPr>
          <p:cNvPr id="3" name="Content Placeholder 2"/>
          <p:cNvSpPr>
            <a:spLocks noGrp="1"/>
          </p:cNvSpPr>
          <p:nvPr>
            <p:ph idx="1"/>
          </p:nvPr>
        </p:nvSpPr>
        <p:spPr/>
        <p:txBody>
          <a:bodyPr>
            <a:normAutofit fontScale="92500" lnSpcReduction="10000"/>
          </a:bodyPr>
          <a:lstStyle/>
          <a:p>
            <a:pPr marL="582930" indent="-514350">
              <a:lnSpc>
                <a:spcPct val="150000"/>
              </a:lnSpc>
              <a:buAutoNum type="arabic1Minus"/>
            </a:pPr>
            <a:r>
              <a:rPr lang="ar-SA" sz="2800" dirty="0" smtClean="0"/>
              <a:t>قرار إبقاء / استبعاد</a:t>
            </a:r>
          </a:p>
          <a:p>
            <a:pPr marL="912114" lvl="1" indent="-514350">
              <a:lnSpc>
                <a:spcPct val="150000"/>
              </a:lnSpc>
            </a:pPr>
            <a:r>
              <a:rPr lang="ar-SA" sz="2400" dirty="0" smtClean="0"/>
              <a:t>قرار الاستبعاد له ما يبرره إلا أن تداخل الطلب و التكلفة مع مربعات أخرى قد يؤثر على قرار المنظمة للإبقاء على البعض.</a:t>
            </a:r>
          </a:p>
          <a:p>
            <a:pPr marL="582930" indent="-514350">
              <a:lnSpc>
                <a:spcPct val="150000"/>
              </a:lnSpc>
              <a:buAutoNum type="arabic1Minus"/>
            </a:pPr>
            <a:r>
              <a:rPr lang="ar-SA" sz="2800" dirty="0" smtClean="0"/>
              <a:t> قرار إستراتيجية حصة السوق  </a:t>
            </a:r>
          </a:p>
          <a:p>
            <a:pPr marL="912114" lvl="1" indent="-514350">
              <a:lnSpc>
                <a:spcPct val="150000"/>
              </a:lnSpc>
            </a:pPr>
            <a:r>
              <a:rPr lang="ar-SA" sz="2400" dirty="0" smtClean="0"/>
              <a:t>إنحسار السوق </a:t>
            </a:r>
          </a:p>
          <a:p>
            <a:pPr marL="582930" indent="-514350">
              <a:lnSpc>
                <a:spcPct val="150000"/>
              </a:lnSpc>
              <a:buNone/>
            </a:pPr>
            <a:r>
              <a:rPr lang="ar-SA" sz="2800" dirty="0" smtClean="0"/>
              <a:t>ج- حالة التدفق النقدية</a:t>
            </a:r>
          </a:p>
          <a:p>
            <a:pPr marL="912114" lvl="1" indent="-514350">
              <a:lnSpc>
                <a:spcPct val="150000"/>
              </a:lnSpc>
            </a:pPr>
            <a:r>
              <a:rPr lang="ar-SA" sz="2400" dirty="0" smtClean="0"/>
              <a:t>يمكن تحقيق فائض نقدي بسبب أن الاستثمار في عمليات التشغيل اليومية تكون في حدودها الدنيا.  </a:t>
            </a:r>
          </a:p>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15</a:t>
            </a:fld>
            <a:endParaRPr lang="ar-S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القيود المفروضة على مصفوفة جماعة بوسطن</a:t>
            </a:r>
            <a:endParaRPr lang="ar-SA" dirty="0">
              <a:solidFill>
                <a:schemeClr val="accent2"/>
              </a:solidFill>
            </a:endParaRPr>
          </a:p>
        </p:txBody>
      </p:sp>
      <p:sp>
        <p:nvSpPr>
          <p:cNvPr id="3" name="Content Placeholder 2"/>
          <p:cNvSpPr>
            <a:spLocks noGrp="1"/>
          </p:cNvSpPr>
          <p:nvPr>
            <p:ph idx="1"/>
          </p:nvPr>
        </p:nvSpPr>
        <p:spPr/>
        <p:txBody>
          <a:bodyPr>
            <a:normAutofit fontScale="92500"/>
          </a:bodyPr>
          <a:lstStyle/>
          <a:p>
            <a:pPr>
              <a:lnSpc>
                <a:spcPct val="150000"/>
              </a:lnSpc>
            </a:pPr>
            <a:r>
              <a:rPr lang="ar-SA" sz="2400" dirty="0" smtClean="0"/>
              <a:t>اختيار رموز وأسماء غير مقبولة لتصنيف وحدات الأعمال داخل المصفوفة.</a:t>
            </a:r>
          </a:p>
          <a:p>
            <a:pPr>
              <a:lnSpc>
                <a:spcPct val="150000"/>
              </a:lnSpc>
            </a:pPr>
            <a:r>
              <a:rPr lang="ar-SA" sz="2400" dirty="0" smtClean="0"/>
              <a:t>صعوبة تحديد وتعريف السوق بدقة.</a:t>
            </a:r>
          </a:p>
          <a:p>
            <a:pPr>
              <a:lnSpc>
                <a:spcPct val="150000"/>
              </a:lnSpc>
            </a:pPr>
            <a:r>
              <a:rPr lang="ar-SA" sz="2400" dirty="0" smtClean="0"/>
              <a:t>حصة السوق المرتفعة ليست العامل الوحيد للحكم على المركز التنافسي للشركة.</a:t>
            </a:r>
          </a:p>
          <a:p>
            <a:pPr>
              <a:lnSpc>
                <a:spcPct val="150000"/>
              </a:lnSpc>
            </a:pPr>
            <a:r>
              <a:rPr lang="ar-SA" sz="2400" dirty="0" smtClean="0"/>
              <a:t>صعوبة الحصول على معلومات عن حصة السوق ونمو السوق.</a:t>
            </a:r>
          </a:p>
          <a:p>
            <a:pPr>
              <a:lnSpc>
                <a:spcPct val="150000"/>
              </a:lnSpc>
            </a:pPr>
            <a:r>
              <a:rPr lang="ar-SA" sz="2400" dirty="0" smtClean="0"/>
              <a:t>حصة السوق المرتفعة لا تؤدي بالضرورة إلى تحقيق ربح دائم.</a:t>
            </a:r>
          </a:p>
          <a:p>
            <a:pPr>
              <a:lnSpc>
                <a:spcPct val="150000"/>
              </a:lnSpc>
            </a:pPr>
            <a:r>
              <a:rPr lang="ar-SA" sz="2400" dirty="0" smtClean="0"/>
              <a:t>نمو السوق ليس العامل الوحيد للحكم على جاذبية الصناعة.</a:t>
            </a:r>
          </a:p>
          <a:p>
            <a:pPr>
              <a:lnSpc>
                <a:spcPct val="150000"/>
              </a:lnSpc>
            </a:pPr>
            <a:r>
              <a:rPr lang="ar-SA" sz="2400" dirty="0" smtClean="0"/>
              <a:t>تغفل أثر مشاركة الموارد بين وحدات الأعمال المختلفة داخل المصفوفة.</a:t>
            </a:r>
            <a:endParaRPr lang="ar-SA" sz="24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16</a:t>
            </a:fld>
            <a:endParaRPr lang="ar-S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المضامين الاستراتيجية لمصفوفة الحصة - النمو</a:t>
            </a:r>
            <a:endParaRPr lang="ar-SA" dirty="0">
              <a:solidFill>
                <a:schemeClr val="accent2"/>
              </a:solidFill>
            </a:endParaRPr>
          </a:p>
        </p:txBody>
      </p:sp>
      <p:graphicFrame>
        <p:nvGraphicFramePr>
          <p:cNvPr id="6" name="Content Placeholder 5"/>
          <p:cNvGraphicFramePr>
            <a:graphicFrameLocks noGrp="1"/>
          </p:cNvGraphicFramePr>
          <p:nvPr>
            <p:ph idx="1"/>
          </p:nvPr>
        </p:nvGraphicFramePr>
        <p:xfrm>
          <a:off x="1835696" y="1784350"/>
          <a:ext cx="6334200" cy="3952080"/>
        </p:xfrm>
        <a:graphic>
          <a:graphicData uri="http://schemas.openxmlformats.org/drawingml/2006/table">
            <a:tbl>
              <a:tblPr rtl="1" firstRow="1" bandRow="1">
                <a:tableStyleId>{775DCB02-9BB8-47FD-8907-85C794F793BA}</a:tableStyleId>
              </a:tblPr>
              <a:tblGrid>
                <a:gridCol w="1943100"/>
                <a:gridCol w="1943100"/>
                <a:gridCol w="1368000"/>
                <a:gridCol w="1080000"/>
              </a:tblGrid>
              <a:tr h="370840">
                <a:tc>
                  <a:txBody>
                    <a:bodyPr/>
                    <a:lstStyle/>
                    <a:p>
                      <a:pPr algn="ctr" rtl="1"/>
                      <a:r>
                        <a:rPr lang="ar-SA" dirty="0" smtClean="0"/>
                        <a:t>تصنيف وحدة الأعمال</a:t>
                      </a:r>
                      <a:endParaRPr lang="ar-SA" dirty="0"/>
                    </a:p>
                  </a:txBody>
                  <a:tcPr/>
                </a:tc>
                <a:tc>
                  <a:txBody>
                    <a:bodyPr/>
                    <a:lstStyle/>
                    <a:p>
                      <a:pPr algn="ctr" rtl="1"/>
                      <a:r>
                        <a:rPr lang="ar-SA" dirty="0" smtClean="0"/>
                        <a:t>إستراتيجية حصة السوق</a:t>
                      </a:r>
                      <a:endParaRPr lang="ar-SA" dirty="0"/>
                    </a:p>
                  </a:txBody>
                  <a:tcPr/>
                </a:tc>
                <a:tc>
                  <a:txBody>
                    <a:bodyPr/>
                    <a:lstStyle/>
                    <a:p>
                      <a:pPr algn="ctr" rtl="1"/>
                      <a:r>
                        <a:rPr lang="ar-SA" dirty="0" smtClean="0"/>
                        <a:t>ربحية وحدة الأعمال</a:t>
                      </a:r>
                      <a:endParaRPr lang="ar-SA" dirty="0"/>
                    </a:p>
                  </a:txBody>
                  <a:tcPr/>
                </a:tc>
                <a:tc>
                  <a:txBody>
                    <a:bodyPr/>
                    <a:lstStyle/>
                    <a:p>
                      <a:pPr algn="ctr" rtl="1"/>
                      <a:r>
                        <a:rPr lang="ar-SA" dirty="0" smtClean="0"/>
                        <a:t>الاستثمارات المطلوبة</a:t>
                      </a:r>
                      <a:endParaRPr lang="ar-SA" dirty="0"/>
                    </a:p>
                  </a:txBody>
                  <a:tcPr/>
                </a:tc>
              </a:tr>
              <a:tr h="828000">
                <a:tc>
                  <a:txBody>
                    <a:bodyPr/>
                    <a:lstStyle/>
                    <a:p>
                      <a:pPr algn="r" rtl="1"/>
                      <a:r>
                        <a:rPr lang="ar-SA" dirty="0" smtClean="0"/>
                        <a:t>1-</a:t>
                      </a:r>
                      <a:r>
                        <a:rPr lang="ar-SA" baseline="0" dirty="0" smtClean="0"/>
                        <a:t> النجوم</a:t>
                      </a:r>
                      <a:endParaRPr lang="ar-SA" dirty="0"/>
                    </a:p>
                  </a:txBody>
                  <a:tcPr anchor="ctr"/>
                </a:tc>
                <a:tc>
                  <a:txBody>
                    <a:bodyPr/>
                    <a:lstStyle/>
                    <a:p>
                      <a:pPr algn="ctr" rtl="1"/>
                      <a:r>
                        <a:rPr lang="ar-SA" dirty="0" smtClean="0"/>
                        <a:t>الاحتفاظ بالحصة / زيادة الحصة</a:t>
                      </a:r>
                      <a:endParaRPr lang="ar-SA" dirty="0"/>
                    </a:p>
                  </a:txBody>
                  <a:tcPr anchor="ctr"/>
                </a:tc>
                <a:tc>
                  <a:txBody>
                    <a:bodyPr/>
                    <a:lstStyle/>
                    <a:p>
                      <a:pPr algn="ctr" rtl="1"/>
                      <a:endParaRPr lang="ar-SA" dirty="0"/>
                    </a:p>
                  </a:txBody>
                  <a:tcPr anchor="ctr"/>
                </a:tc>
                <a:tc>
                  <a:txBody>
                    <a:bodyPr/>
                    <a:lstStyle/>
                    <a:p>
                      <a:pPr algn="ctr" rtl="1"/>
                      <a:endParaRPr lang="ar-SA" dirty="0"/>
                    </a:p>
                  </a:txBody>
                  <a:tcPr anchor="ctr"/>
                </a:tc>
              </a:tr>
              <a:tr h="828000">
                <a:tc>
                  <a:txBody>
                    <a:bodyPr/>
                    <a:lstStyle/>
                    <a:p>
                      <a:pPr algn="r" rtl="1"/>
                      <a:r>
                        <a:rPr lang="ar-SA" dirty="0" smtClean="0"/>
                        <a:t>2- البقرة الحلوب</a:t>
                      </a:r>
                      <a:endParaRPr lang="ar-SA" dirty="0"/>
                    </a:p>
                  </a:txBody>
                  <a:tcPr anchor="ctr"/>
                </a:tc>
                <a:tc>
                  <a:txBody>
                    <a:bodyPr/>
                    <a:lstStyle/>
                    <a:p>
                      <a:pPr algn="ctr" rtl="1"/>
                      <a:r>
                        <a:rPr lang="ar-SA" dirty="0" smtClean="0"/>
                        <a:t>الاحتفاظ بالحصة</a:t>
                      </a:r>
                      <a:endParaRPr lang="ar-SA" dirty="0"/>
                    </a:p>
                  </a:txBody>
                  <a:tcPr anchor="ctr"/>
                </a:tc>
                <a:tc>
                  <a:txBody>
                    <a:bodyPr/>
                    <a:lstStyle/>
                    <a:p>
                      <a:pPr algn="ctr" rtl="1"/>
                      <a:endParaRPr lang="ar-SA"/>
                    </a:p>
                  </a:txBody>
                  <a:tcPr anchor="ctr"/>
                </a:tc>
                <a:tc>
                  <a:txBody>
                    <a:bodyPr/>
                    <a:lstStyle/>
                    <a:p>
                      <a:pPr algn="ctr" rtl="1"/>
                      <a:endParaRPr lang="ar-SA" dirty="0"/>
                    </a:p>
                  </a:txBody>
                  <a:tcPr anchor="ctr"/>
                </a:tc>
              </a:tr>
              <a:tr h="828000">
                <a:tc>
                  <a:txBody>
                    <a:bodyPr/>
                    <a:lstStyle/>
                    <a:p>
                      <a:pPr algn="r" rtl="1"/>
                      <a:r>
                        <a:rPr lang="ar-SA" dirty="0" smtClean="0"/>
                        <a:t>3- علامة الاستفهام</a:t>
                      </a:r>
                      <a:endParaRPr lang="ar-SA" dirty="0"/>
                    </a:p>
                  </a:txBody>
                  <a:tcPr anchor="ctr"/>
                </a:tc>
                <a:tc>
                  <a:txBody>
                    <a:bodyPr/>
                    <a:lstStyle/>
                    <a:p>
                      <a:pPr algn="ctr" rtl="1"/>
                      <a:r>
                        <a:rPr lang="ar-SA" dirty="0" smtClean="0"/>
                        <a:t>زيادة الحصة</a:t>
                      </a:r>
                    </a:p>
                    <a:p>
                      <a:pPr algn="ctr" rtl="1"/>
                      <a:r>
                        <a:rPr lang="ar-SA" dirty="0" smtClean="0"/>
                        <a:t>الانحسار</a:t>
                      </a:r>
                      <a:endParaRPr lang="ar-SA" dirty="0"/>
                    </a:p>
                  </a:txBody>
                  <a:tcPr anchor="ctr"/>
                </a:tc>
                <a:tc>
                  <a:txBody>
                    <a:bodyPr/>
                    <a:lstStyle/>
                    <a:p>
                      <a:pPr algn="ctr" rtl="1"/>
                      <a:r>
                        <a:rPr lang="ar-SA" dirty="0" smtClean="0"/>
                        <a:t>لا توجد / سالبة</a:t>
                      </a:r>
                    </a:p>
                    <a:p>
                      <a:pPr algn="ctr" rtl="1"/>
                      <a:r>
                        <a:rPr lang="ar-SA" dirty="0" smtClean="0"/>
                        <a:t>منخفضة / سالبة</a:t>
                      </a:r>
                      <a:endParaRPr lang="ar-SA" dirty="0"/>
                    </a:p>
                  </a:txBody>
                  <a:tcPr anchor="ctr"/>
                </a:tc>
                <a:tc>
                  <a:txBody>
                    <a:bodyPr/>
                    <a:lstStyle/>
                    <a:p>
                      <a:pPr algn="ctr" rtl="1"/>
                      <a:r>
                        <a:rPr lang="ar-SA" dirty="0" smtClean="0"/>
                        <a:t>مرتفعة جدا</a:t>
                      </a:r>
                    </a:p>
                    <a:p>
                      <a:pPr algn="ctr" rtl="1"/>
                      <a:r>
                        <a:rPr lang="ar-SA" dirty="0" smtClean="0"/>
                        <a:t>لا توجد</a:t>
                      </a:r>
                      <a:endParaRPr lang="ar-SA" dirty="0"/>
                    </a:p>
                  </a:txBody>
                  <a:tcPr anchor="ctr"/>
                </a:tc>
              </a:tr>
              <a:tr h="828000">
                <a:tc>
                  <a:txBody>
                    <a:bodyPr/>
                    <a:lstStyle/>
                    <a:p>
                      <a:pPr algn="r" rtl="1"/>
                      <a:r>
                        <a:rPr lang="ar-SA" dirty="0" smtClean="0"/>
                        <a:t>4- الكلاب</a:t>
                      </a:r>
                      <a:endParaRPr lang="ar-SA" dirty="0"/>
                    </a:p>
                  </a:txBody>
                  <a:tcPr anchor="ctr"/>
                </a:tc>
                <a:tc>
                  <a:txBody>
                    <a:bodyPr/>
                    <a:lstStyle/>
                    <a:p>
                      <a:pPr algn="ctr" rtl="1"/>
                      <a:r>
                        <a:rPr lang="ar-SA" dirty="0" smtClean="0"/>
                        <a:t>الانحسار</a:t>
                      </a:r>
                      <a:endParaRPr lang="ar-SA" dirty="0"/>
                    </a:p>
                  </a:txBody>
                  <a:tcPr anchor="ctr"/>
                </a:tc>
                <a:tc>
                  <a:txBody>
                    <a:bodyPr/>
                    <a:lstStyle/>
                    <a:p>
                      <a:pPr algn="ctr" rtl="1"/>
                      <a:endParaRPr lang="ar-SA" dirty="0"/>
                    </a:p>
                  </a:txBody>
                  <a:tcPr anchor="ctr"/>
                </a:tc>
                <a:tc>
                  <a:txBody>
                    <a:bodyPr/>
                    <a:lstStyle/>
                    <a:p>
                      <a:pPr algn="ctr" rtl="1"/>
                      <a:r>
                        <a:rPr lang="ar-SA" dirty="0" smtClean="0"/>
                        <a:t>لا توجد</a:t>
                      </a:r>
                      <a:endParaRPr lang="ar-SA" dirty="0"/>
                    </a:p>
                  </a:txBody>
                  <a:tcPr anchor="ctr"/>
                </a:tc>
              </a:tr>
            </a:tbl>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17</a:t>
            </a:fld>
            <a:endParaRPr lang="ar-SA"/>
          </a:p>
        </p:txBody>
      </p:sp>
      <p:cxnSp>
        <p:nvCxnSpPr>
          <p:cNvPr id="16" name="Straight Arrow Connector 15"/>
          <p:cNvCxnSpPr/>
          <p:nvPr/>
        </p:nvCxnSpPr>
        <p:spPr>
          <a:xfrm>
            <a:off x="2411760" y="3429000"/>
            <a:ext cx="0" cy="36004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a:off x="3563888" y="2636912"/>
            <a:ext cx="0" cy="360040"/>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411760" y="2636912"/>
            <a:ext cx="0" cy="360040"/>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3563888" y="3429000"/>
            <a:ext cx="0" cy="360040"/>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3635896" y="5085184"/>
            <a:ext cx="0" cy="36004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ثانياً: مصفوفة جاذبية الصناعة</a:t>
            </a:r>
            <a:br>
              <a:rPr lang="ar-SA"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 </a:t>
            </a:r>
            <a:r>
              <a:rPr lang="en-US"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Industry Attractiveness Matrix</a:t>
            </a:r>
            <a:r>
              <a:rPr lang="ar-SA"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SA"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p:txBody>
          <a:bodyPr/>
          <a:lstStyle/>
          <a:p>
            <a:pPr algn="just">
              <a:lnSpc>
                <a:spcPct val="150000"/>
              </a:lnSpc>
              <a:defRPr/>
            </a:pPr>
            <a:endParaRPr lang="ar-SA" b="1" dirty="0" smtClean="0">
              <a:solidFill>
                <a:srgbClr val="0070C0"/>
              </a:solidFill>
            </a:endParaRPr>
          </a:p>
          <a:p>
            <a:pPr algn="just">
              <a:lnSpc>
                <a:spcPct val="150000"/>
              </a:lnSpc>
              <a:defRPr/>
            </a:pPr>
            <a:r>
              <a:rPr lang="ar-SA" b="1" dirty="0" smtClean="0">
                <a:solidFill>
                  <a:srgbClr val="0070C0"/>
                </a:solidFill>
              </a:rPr>
              <a:t>تعتمد على بعدين هما:</a:t>
            </a:r>
          </a:p>
          <a:p>
            <a:pPr marL="514350" indent="-514350" algn="just">
              <a:lnSpc>
                <a:spcPct val="150000"/>
              </a:lnSpc>
              <a:buClr>
                <a:srgbClr val="C00000"/>
              </a:buClr>
              <a:buSzPct val="120000"/>
              <a:buFont typeface="+mj-lt"/>
              <a:buAutoNum type="arabicParenR"/>
              <a:defRPr/>
            </a:pPr>
            <a:r>
              <a:rPr lang="ar-SA" b="1" dirty="0" smtClean="0"/>
              <a:t> </a:t>
            </a:r>
            <a:r>
              <a:rPr lang="ar-SA" b="1" dirty="0" smtClean="0">
                <a:solidFill>
                  <a:srgbClr val="7030A0"/>
                </a:solidFill>
              </a:rPr>
              <a:t>مدى جاذبية الصناعة التي تعمل في ظلها وحدة الأعمال</a:t>
            </a:r>
          </a:p>
          <a:p>
            <a:pPr marL="514350" indent="-514350" algn="just">
              <a:lnSpc>
                <a:spcPct val="150000"/>
              </a:lnSpc>
              <a:buClr>
                <a:srgbClr val="C00000"/>
              </a:buClr>
              <a:buSzPct val="120000"/>
              <a:buFont typeface="+mj-lt"/>
              <a:buAutoNum type="arabicParenR"/>
              <a:defRPr/>
            </a:pPr>
            <a:r>
              <a:rPr lang="ar-SA" b="1" dirty="0" smtClean="0">
                <a:solidFill>
                  <a:srgbClr val="7030A0"/>
                </a:solidFill>
              </a:rPr>
              <a:t>قوة وحدة الأعمال</a:t>
            </a:r>
            <a:r>
              <a:rPr lang="ar-SA" b="1" dirty="0" smtClean="0"/>
              <a:t>.</a:t>
            </a:r>
          </a:p>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18</a:t>
            </a:fld>
            <a:endParaRPr lang="ar-SA"/>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يتطلب تحديد وتقييم مجموعتين من العوامل</a:t>
            </a:r>
            <a:endParaRPr lang="ar-SA" dirty="0">
              <a:solidFill>
                <a:schemeClr val="accent2"/>
              </a:solidFill>
            </a:endParaRPr>
          </a:p>
        </p:txBody>
      </p:sp>
      <p:graphicFrame>
        <p:nvGraphicFramePr>
          <p:cNvPr id="6" name="Content Placeholder 5"/>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19</a:t>
            </a:fld>
            <a:endParaRPr lang="ar-S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solidFill>
                  <a:srgbClr val="7030A0"/>
                </a:solidFill>
              </a:rPr>
              <a:t>كيف يتم تحديد أفضل إستراتيجية ؟</a:t>
            </a:r>
            <a:endParaRPr lang="ar-SA"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2068DF0-DD96-466F-AAEB-70B828566F25}" type="slidenum">
              <a:rPr lang="ar-SA" smtClean="0"/>
              <a:pPr/>
              <a:t>2</a:t>
            </a:fld>
            <a:endParaRPr lang="ar-SA"/>
          </a:p>
        </p:txBody>
      </p:sp>
      <p:sp>
        <p:nvSpPr>
          <p:cNvPr id="6" name="Footer Placeholder 5"/>
          <p:cNvSpPr>
            <a:spLocks noGrp="1"/>
          </p:cNvSpPr>
          <p:nvPr>
            <p:ph type="ftr" sz="quarter" idx="11"/>
          </p:nvPr>
        </p:nvSpPr>
        <p:spPr/>
        <p:txBody>
          <a:bodyPr/>
          <a:lstStyle/>
          <a:p>
            <a:r>
              <a:rPr lang="ar-SA" smtClean="0"/>
              <a:t>الفصل الثاني عام 1434هـ</a:t>
            </a:r>
            <a:endParaRPr lang="ar-S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شكل مصفوفة جاذبية الصناعة</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p:txBody>
          <a:bodyPr>
            <a:normAutofit/>
          </a:bodyPr>
          <a:lstStyle/>
          <a:p>
            <a:r>
              <a:rPr lang="ar-SA" sz="2800" dirty="0" smtClean="0">
                <a:solidFill>
                  <a:srgbClr val="0070C0"/>
                </a:solidFill>
              </a:rPr>
              <a:t>بمجرد تحديد وتقييم موقف وحدة الأعمال بالنسبة للعوامل الخارجية والداخلية، فإنه يتم التعبير عن مدى الجاذبية الكلية للصناعة وجوانب قوة وحدة الأعمال</a:t>
            </a:r>
          </a:p>
          <a:p>
            <a:r>
              <a:rPr lang="ar-SA" sz="2800" dirty="0" smtClean="0">
                <a:solidFill>
                  <a:srgbClr val="0070C0"/>
                </a:solidFill>
              </a:rPr>
              <a:t>في شكل مصفوفة مكونة من تسع خلايا، </a:t>
            </a:r>
          </a:p>
          <a:p>
            <a:r>
              <a:rPr lang="ar-SA" sz="2800" dirty="0" smtClean="0">
                <a:solidFill>
                  <a:srgbClr val="0070C0"/>
                </a:solidFill>
              </a:rPr>
              <a:t>ويتم استخدام ثلاث مستويات (منخفض ـ متوسط ـ مرتفع) لتصنيف كل من الجاذبية (الصناعة) وجوانب قوة وحدة الأعمال  كما يلي.</a:t>
            </a:r>
          </a:p>
          <a:p>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20</a:t>
            </a:fld>
            <a:endParaRPr lang="ar-SA"/>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21</a:t>
            </a:fld>
            <a:endParaRPr lang="ar-SA"/>
          </a:p>
        </p:txBody>
      </p:sp>
      <p:pic>
        <p:nvPicPr>
          <p:cNvPr id="6" name="صورة 2" descr="http://emes.kau.edu.sa/courses/203_/lec_06/image/U06L01P16.JPG"/>
          <p:cNvPicPr>
            <a:picLocks noChangeAspect="1" noChangeArrowheads="1"/>
          </p:cNvPicPr>
          <p:nvPr/>
        </p:nvPicPr>
        <p:blipFill>
          <a:blip r:embed="rId2" cstate="print">
            <a:duotone>
              <a:schemeClr val="accent6">
                <a:shade val="45000"/>
                <a:satMod val="135000"/>
              </a:schemeClr>
              <a:prstClr val="white"/>
            </a:duotone>
          </a:blip>
          <a:srcRect/>
          <a:stretch>
            <a:fillRect/>
          </a:stretch>
        </p:blipFill>
        <p:spPr bwMode="auto">
          <a:xfrm>
            <a:off x="1142976" y="428604"/>
            <a:ext cx="7500966" cy="589361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تقترح المصفوفة من البدائل الإستراتيجية أهمها:</a:t>
            </a:r>
            <a:endParaRPr lang="ar-SA" dirty="0">
              <a:solidFill>
                <a:schemeClr val="accent2"/>
              </a:solidFill>
            </a:endParaRPr>
          </a:p>
        </p:txBody>
      </p:sp>
      <p:sp>
        <p:nvSpPr>
          <p:cNvPr id="3" name="Content Placeholder 2"/>
          <p:cNvSpPr>
            <a:spLocks noGrp="1"/>
          </p:cNvSpPr>
          <p:nvPr>
            <p:ph idx="1"/>
          </p:nvPr>
        </p:nvSpPr>
        <p:spPr/>
        <p:txBody>
          <a:bodyPr>
            <a:normAutofit/>
          </a:bodyPr>
          <a:lstStyle/>
          <a:p>
            <a:r>
              <a:rPr lang="ar-SA" sz="2400" dirty="0" smtClean="0"/>
              <a:t>النمو والاستثمار </a:t>
            </a:r>
          </a:p>
          <a:p>
            <a:pPr>
              <a:buNone/>
            </a:pPr>
            <a:r>
              <a:rPr lang="ar-SA" sz="2400" dirty="0" smtClean="0"/>
              <a:t>		( ثلاث خلايا الجانب الأيسر والأعلى من المصفوفة)</a:t>
            </a:r>
          </a:p>
          <a:p>
            <a:r>
              <a:rPr lang="ar-SA" sz="2400" dirty="0" smtClean="0"/>
              <a:t>الحصاد والاستبعاد </a:t>
            </a:r>
          </a:p>
          <a:p>
            <a:pPr>
              <a:buNone/>
            </a:pPr>
            <a:r>
              <a:rPr lang="ar-SA" sz="2400" dirty="0" smtClean="0"/>
              <a:t>		( ثلاث خلايا في الجانب الأيمن والأسفل من المصفوفة)</a:t>
            </a:r>
          </a:p>
          <a:p>
            <a:r>
              <a:rPr lang="ar-SA" sz="2400" dirty="0" smtClean="0"/>
              <a:t>الاختيارية</a:t>
            </a:r>
          </a:p>
          <a:p>
            <a:pPr>
              <a:buNone/>
            </a:pPr>
            <a:r>
              <a:rPr lang="ar-SA" sz="2400" dirty="0" smtClean="0"/>
              <a:t>		( الخلايا الثلاث الواقعة في قطر المصفوفة)</a:t>
            </a:r>
          </a:p>
          <a:p>
            <a:pPr>
              <a:buNone/>
            </a:pPr>
            <a:r>
              <a:rPr lang="ar-SA" sz="2400" dirty="0" smtClean="0"/>
              <a:t>تعبر الدائرة عن حجم الصناعة. ومركزها عن درجات وحدة الأعمال لكل من جاذبية الصناعة وجوانب قوة وحدة الأعمال. وداخلها عن حصة وحدة الأعمال في السوق.</a:t>
            </a:r>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22</a:t>
            </a:fld>
            <a:endParaRPr lang="ar-SA"/>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914400"/>
          </a:xfrm>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خطوات تطبيق مصفوفة جاذبية الصناعة</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a:xfrm>
            <a:off x="914400" y="1052736"/>
            <a:ext cx="7772400" cy="5302824"/>
          </a:xfrm>
        </p:spPr>
        <p:txBody>
          <a:bodyPr>
            <a:noAutofit/>
          </a:bodyPr>
          <a:lstStyle/>
          <a:p>
            <a:pPr marL="514350" indent="-514350">
              <a:buClr>
                <a:schemeClr val="tx1"/>
              </a:buClr>
              <a:buSzPct val="120000"/>
              <a:buFont typeface="+mj-lt"/>
              <a:buAutoNum type="arabicParenR"/>
              <a:defRPr/>
            </a:pPr>
            <a:r>
              <a:rPr lang="ar-SA" sz="2000" dirty="0" smtClean="0"/>
              <a:t>تحديد عوامل مدى جاذبية الصناعة وعوامل قوة وحدة الأعمال.</a:t>
            </a:r>
          </a:p>
          <a:p>
            <a:pPr marL="514350" indent="-514350">
              <a:buClr>
                <a:schemeClr val="tx1"/>
              </a:buClr>
              <a:buSzPct val="120000"/>
              <a:buFont typeface="+mj-lt"/>
              <a:buAutoNum type="arabicParenR"/>
              <a:defRPr/>
            </a:pPr>
            <a:r>
              <a:rPr lang="ar-SA" sz="2000" dirty="0" smtClean="0"/>
              <a:t>وضع درجة تعبر عن مدى جاذبية الصناعة أو مدى قوة وحدة الأعمال لكل عامل من عوامل التقييم بحيث تتراوح من 1 – 5،حيث يشير الرقم (1) إلى أسوء درجة، والرقم (5) إلى أفضل درجة. </a:t>
            </a:r>
          </a:p>
          <a:p>
            <a:pPr marL="514350" indent="-514350">
              <a:buClr>
                <a:schemeClr val="tx1"/>
              </a:buClr>
              <a:buSzPct val="120000"/>
              <a:buFont typeface="+mj-lt"/>
              <a:buAutoNum type="arabicParenR"/>
              <a:defRPr/>
            </a:pPr>
            <a:r>
              <a:rPr lang="ar-SA" sz="2000" dirty="0" smtClean="0"/>
              <a:t>يتم إعطاء كل عامل من العوامل الخاصة بجاذبية الصناعة، وكذلك العوامل الخاصة بقوة وحدة الأعمال وزناً نسبياً يعبر عن مدى الأهمية النسبية لهذا العامل، بحيث يكون المجموع واحد صحيح.</a:t>
            </a:r>
          </a:p>
          <a:p>
            <a:pPr marL="514350" indent="-514350">
              <a:buClr>
                <a:schemeClr val="tx1"/>
              </a:buClr>
              <a:buSzPct val="120000"/>
              <a:buFont typeface="+mj-lt"/>
              <a:buAutoNum type="arabicParenR"/>
              <a:defRPr/>
            </a:pPr>
            <a:r>
              <a:rPr lang="ar-SA" sz="2000" dirty="0" smtClean="0"/>
              <a:t>يتم تحديد الأوزان المرجحة لكل من عوامل: جاذبية الصناعة والموقف التنافسي لوحدة الأعمال من خلال ضرب الدرجة التي يحصل عليها العامل × الوزن النسبي لهذا العامل.</a:t>
            </a:r>
          </a:p>
          <a:p>
            <a:pPr marL="514350" indent="-514350">
              <a:buClr>
                <a:schemeClr val="tx1"/>
              </a:buClr>
              <a:buSzPct val="120000"/>
              <a:buFont typeface="+mj-lt"/>
              <a:buAutoNum type="arabicParenR"/>
              <a:defRPr/>
            </a:pPr>
            <a:r>
              <a:rPr lang="ar-SA" sz="2000" dirty="0" smtClean="0"/>
              <a:t>تحديد الدرجة الكلية لجاذبية الصناعة والدرجة الكلية لقوة وحدة الأعمال من خلال:</a:t>
            </a:r>
          </a:p>
          <a:p>
            <a:pPr marL="843534" lvl="1" indent="-514350">
              <a:buClr>
                <a:schemeClr val="tx1"/>
              </a:buClr>
              <a:buSzPct val="120000"/>
              <a:buNone/>
              <a:defRPr/>
            </a:pPr>
            <a:r>
              <a:rPr lang="ar-SA" sz="1600" dirty="0" smtClean="0"/>
              <a:t>	 جمع الأوزان المرجحة لعوامل جاذبية الصناعة يتم التوصل إلى متوسط مرجح واحد فقط يعبر عن الدرجة الكلية لمدى جاذبية الصناعة. وتتراوح الدرجة الكلية لجاذبية الصناعة بين من 1 – 5.</a:t>
            </a:r>
          </a:p>
          <a:p>
            <a:pPr marL="843534" lvl="1" indent="-514350">
              <a:buClr>
                <a:schemeClr val="tx1"/>
              </a:buClr>
              <a:buSzPct val="120000"/>
              <a:buNone/>
              <a:defRPr/>
            </a:pPr>
            <a:r>
              <a:rPr lang="ar-SA" sz="1600" dirty="0" smtClean="0"/>
              <a:t>	جمع الأوزان المرجحة لعوامل قوة وحدة الأعمال يتم التوصل إلى متوسط مرجح واحد فقط يعبر عن الدرجة الكلية لقوة وحدة الأعمال.</a:t>
            </a:r>
          </a:p>
          <a:p>
            <a:pPr marL="514350" indent="-514350">
              <a:buClr>
                <a:schemeClr val="tx1"/>
              </a:buClr>
              <a:buSzPct val="120000"/>
              <a:buNone/>
              <a:defRPr/>
            </a:pPr>
            <a:r>
              <a:rPr lang="ar-SA" sz="2000" dirty="0" smtClean="0"/>
              <a:t>6)    يتم تمثيل درجة مدى جاذبية الصناعة على المحور العمودي، ويتم تمثيل درجة قوة وحدة الأعمال على المحور الأفقي. ونقطة التقاطع هي مركز الدائرة التي تمثل وحدة الأعمال داخل المصفوفة.</a:t>
            </a:r>
            <a:endParaRPr lang="ar-SA" sz="20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23</a:t>
            </a:fld>
            <a:endParaRPr lang="ar-SA"/>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24</a:t>
            </a:fld>
            <a:endParaRPr lang="ar-SA"/>
          </a:p>
        </p:txBody>
      </p:sp>
      <p:pic>
        <p:nvPicPr>
          <p:cNvPr id="6" name="Picture 4"/>
          <p:cNvPicPr>
            <a:picLocks noChangeAspect="1" noChangeArrowheads="1"/>
          </p:cNvPicPr>
          <p:nvPr/>
        </p:nvPicPr>
        <p:blipFill>
          <a:blip r:embed="rId2" cstate="print"/>
          <a:srcRect/>
          <a:stretch>
            <a:fillRect/>
          </a:stretch>
        </p:blipFill>
        <p:spPr bwMode="auto">
          <a:xfrm>
            <a:off x="428596" y="1142984"/>
            <a:ext cx="8215370" cy="5500726"/>
          </a:xfrm>
          <a:prstGeom prst="roundRect">
            <a:avLst>
              <a:gd name="adj" fmla="val 16667"/>
            </a:avLst>
          </a:prstGeom>
          <a:ln w="76200">
            <a:solidFill>
              <a:srgbClr val="FF3399"/>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25</a:t>
            </a:fld>
            <a:endParaRPr lang="ar-SA"/>
          </a:p>
        </p:txBody>
      </p:sp>
      <p:graphicFrame>
        <p:nvGraphicFramePr>
          <p:cNvPr id="6" name="Content Placeholder 5"/>
          <p:cNvGraphicFramePr>
            <a:graphicFrameLocks/>
          </p:cNvGraphicFramePr>
          <p:nvPr/>
        </p:nvGraphicFramePr>
        <p:xfrm>
          <a:off x="457200" y="1052736"/>
          <a:ext cx="8229600" cy="5195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ثالثاً: مصفوفة جنرال إليكتريك / ماكينزي</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p:txBody>
          <a:bodyPr>
            <a:normAutofit/>
          </a:bodyPr>
          <a:lstStyle/>
          <a:p>
            <a:r>
              <a:rPr lang="ar-SA" sz="2800" dirty="0" smtClean="0"/>
              <a:t>تشبه هذه المصفوفة مصفوفة جنرال إليكتريك، إذ  تعبر هذه المصفوفة عن نموذج مكون من تسع خلايا ويعتمد على محورين أفقي وعمودي.</a:t>
            </a:r>
          </a:p>
          <a:p>
            <a:r>
              <a:rPr lang="ar-SA" sz="2800" spc="50" dirty="0" smtClean="0">
                <a:ln w="11430"/>
                <a:solidFill>
                  <a:schemeClr val="accent4"/>
                </a:solidFill>
                <a:effectLst>
                  <a:outerShdw blurRad="76200" dist="50800" dir="5400000" algn="tl" rotWithShape="0">
                    <a:srgbClr val="000000">
                      <a:alpha val="65000"/>
                    </a:srgbClr>
                  </a:outerShdw>
                </a:effectLst>
              </a:rPr>
              <a:t>المحور العمودي </a:t>
            </a:r>
          </a:p>
          <a:p>
            <a:pPr lvl="1">
              <a:buNone/>
            </a:pPr>
            <a:r>
              <a:rPr lang="ar-SA" sz="2400" dirty="0" smtClean="0"/>
              <a:t>هو جاذبية الصناعة في الأجل الطويل وينقسم إلى ثلاث مستويات: مرتفعة ـ متوسطة ـ منخفضة</a:t>
            </a:r>
          </a:p>
          <a:p>
            <a:r>
              <a:rPr lang="ar-SA" sz="2800" spc="50" dirty="0" smtClean="0">
                <a:ln w="11430"/>
                <a:solidFill>
                  <a:schemeClr val="accent4"/>
                </a:solidFill>
                <a:effectLst>
                  <a:outerShdw blurRad="76200" dist="50800" dir="5400000" algn="tl" rotWithShape="0">
                    <a:srgbClr val="000000">
                      <a:alpha val="65000"/>
                    </a:srgbClr>
                  </a:outerShdw>
                </a:effectLst>
              </a:rPr>
              <a:t>المحور الأفقي </a:t>
            </a:r>
          </a:p>
          <a:p>
            <a:pPr lvl="1">
              <a:buNone/>
            </a:pPr>
            <a:r>
              <a:rPr lang="ar-SA" sz="2000" dirty="0" smtClean="0"/>
              <a:t>هو الموقف التنافسي لوحدة الأعمال والذي ينقسم أيضاً إلى ثلاث مستويات أيضا وهي: ضعيف ـ متوسط ـ قوي.</a:t>
            </a:r>
          </a:p>
          <a:p>
            <a:endParaRPr lang="ar-SA" sz="2800" dirty="0" smtClean="0"/>
          </a:p>
          <a:p>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26</a:t>
            </a:fld>
            <a:endParaRPr lang="ar-SA"/>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الاختلاف بين</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 مصفوفة جنرال إليكتريك</a:t>
            </a:r>
            <a:b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b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 وبين</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مصفوفة جنرال إليكتريك / ماكينزي</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rPr>
              <a:t> </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b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sz="3600" dirty="0"/>
          </a:p>
        </p:txBody>
      </p:sp>
      <p:sp>
        <p:nvSpPr>
          <p:cNvPr id="3" name="Content Placeholder 2"/>
          <p:cNvSpPr>
            <a:spLocks noGrp="1"/>
          </p:cNvSpPr>
          <p:nvPr>
            <p:ph idx="1"/>
          </p:nvPr>
        </p:nvSpPr>
        <p:spPr>
          <a:xfrm>
            <a:off x="914400" y="1988840"/>
            <a:ext cx="7772400" cy="4366720"/>
          </a:xfrm>
        </p:spPr>
        <p:txBody>
          <a:bodyPr/>
          <a:lstStyle/>
          <a:p>
            <a:pPr marL="531813" indent="-531813" algn="just">
              <a:lnSpc>
                <a:spcPct val="150000"/>
              </a:lnSpc>
              <a:buClr>
                <a:schemeClr val="accent6">
                  <a:lumMod val="50000"/>
                </a:schemeClr>
              </a:buClr>
              <a:buSzPct val="120000"/>
              <a:buFont typeface="Webdings" pitchFamily="18" charset="2"/>
              <a:buChar char="_"/>
              <a:defRPr/>
            </a:pPr>
            <a:r>
              <a:rPr lang="ar-SA" b="1" dirty="0" smtClean="0"/>
              <a:t>اختلاف العناصر الداخلة في تحديد البعدين</a:t>
            </a:r>
            <a:r>
              <a:rPr lang="ar-SA" b="1" spc="50" dirty="0" smtClean="0">
                <a:ln w="11430"/>
                <a:effectLst>
                  <a:outerShdw blurRad="76200" dist="50800" dir="5400000" algn="tl" rotWithShape="0">
                    <a:srgbClr val="000000">
                      <a:alpha val="65000"/>
                    </a:srgbClr>
                  </a:outerShdw>
                </a:effectLst>
              </a:rPr>
              <a:t> </a:t>
            </a:r>
            <a:r>
              <a:rPr lang="ar-SA" b="1" dirty="0" smtClean="0"/>
              <a:t>جاذبية الصناعة و المركز التنافسي لوحدة الأعمال.</a:t>
            </a:r>
          </a:p>
          <a:p>
            <a:pPr marL="531813" indent="-531813" algn="just">
              <a:lnSpc>
                <a:spcPct val="150000"/>
              </a:lnSpc>
              <a:buClr>
                <a:schemeClr val="accent6">
                  <a:lumMod val="50000"/>
                </a:schemeClr>
              </a:buClr>
              <a:buSzPct val="120000"/>
              <a:buFont typeface="Webdings" pitchFamily="18" charset="2"/>
              <a:buChar char="_"/>
              <a:defRPr/>
            </a:pPr>
            <a:r>
              <a:rPr lang="ar-SA" b="1" dirty="0" smtClean="0"/>
              <a:t>إن عوامل قوة المركز التنافسي لوحدة الأعمال تقاس بالمقارنة مع المنافسين في مصفوفة جنرال إليكتريك ماكينزي على العكس من مصفوفة جنرال إليكتريك .</a:t>
            </a:r>
            <a:endParaRPr lang="en-US" b="1" dirty="0" smtClean="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27</a:t>
            </a:fld>
            <a:endParaRPr lang="ar-S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خطوات تطبيق (مصفوفة جنرال إليكتريك / ماكينزي)</a:t>
            </a:r>
            <a:endParaRPr lang="ar-SA" sz="3200" dirty="0"/>
          </a:p>
        </p:txBody>
      </p:sp>
      <p:sp>
        <p:nvSpPr>
          <p:cNvPr id="3" name="Content Placeholder 2"/>
          <p:cNvSpPr>
            <a:spLocks noGrp="1"/>
          </p:cNvSpPr>
          <p:nvPr>
            <p:ph idx="1"/>
          </p:nvPr>
        </p:nvSpPr>
        <p:spPr>
          <a:xfrm>
            <a:off x="914400" y="1340768"/>
            <a:ext cx="7772400" cy="5014792"/>
          </a:xfrm>
        </p:spPr>
        <p:txBody>
          <a:bodyPr>
            <a:normAutofit fontScale="77500" lnSpcReduction="20000"/>
          </a:bodyPr>
          <a:lstStyle/>
          <a:p>
            <a:pPr>
              <a:lnSpc>
                <a:spcPct val="150000"/>
              </a:lnSpc>
              <a:defRPr/>
            </a:pPr>
            <a:r>
              <a:rPr lang="ar-SA" sz="2000" dirty="0" smtClean="0">
                <a:latin typeface="+mj-lt"/>
              </a:rPr>
              <a:t>هي نفس خطوات تطبيق مصفوفة جنرال إليكتريك وهي:</a:t>
            </a:r>
          </a:p>
          <a:p>
            <a:pPr marL="355600" indent="-355600">
              <a:lnSpc>
                <a:spcPct val="150000"/>
              </a:lnSpc>
              <a:buClr>
                <a:srgbClr val="C00000"/>
              </a:buClr>
              <a:buSzPct val="120000"/>
              <a:buFont typeface="+mj-lt"/>
              <a:buAutoNum type="arabicParenR"/>
              <a:defRPr/>
            </a:pPr>
            <a:r>
              <a:rPr lang="ar-SA" sz="2000" dirty="0" smtClean="0">
                <a:latin typeface="+mj-lt"/>
              </a:rPr>
              <a:t>تحديد عوامل مدى جاذبية الصناعة.</a:t>
            </a:r>
            <a:endParaRPr lang="en-US" sz="2000" dirty="0" smtClean="0">
              <a:latin typeface="+mj-lt"/>
            </a:endParaRPr>
          </a:p>
          <a:p>
            <a:pPr marL="355600" indent="-355600" algn="just">
              <a:lnSpc>
                <a:spcPct val="150000"/>
              </a:lnSpc>
              <a:buClr>
                <a:srgbClr val="C00000"/>
              </a:buClr>
              <a:buSzPct val="120000"/>
              <a:buFont typeface="+mj-lt"/>
              <a:buAutoNum type="arabicParenR"/>
              <a:defRPr/>
            </a:pPr>
            <a:r>
              <a:rPr lang="ar-SA" sz="2000" dirty="0" smtClean="0">
                <a:latin typeface="+mj-lt"/>
              </a:rPr>
              <a:t>تحديد العوامل الخاصة بمدى قوة الأعمال (الموقف التنافسي لوحدة الأعمال). </a:t>
            </a:r>
            <a:endParaRPr lang="en-US" sz="2000" dirty="0" smtClean="0">
              <a:latin typeface="+mj-lt"/>
            </a:endParaRPr>
          </a:p>
          <a:p>
            <a:pPr marL="355600" indent="-355600">
              <a:lnSpc>
                <a:spcPct val="150000"/>
              </a:lnSpc>
              <a:buClr>
                <a:srgbClr val="C00000"/>
              </a:buClr>
              <a:buSzPct val="120000"/>
              <a:buFont typeface="+mj-lt"/>
              <a:buAutoNum type="arabicParenR"/>
              <a:defRPr/>
            </a:pPr>
            <a:r>
              <a:rPr lang="ar-SA" sz="2000" dirty="0" smtClean="0">
                <a:latin typeface="+mj-lt"/>
              </a:rPr>
              <a:t>إعطاء درجة لكل عامل من عوامل جاذبية الصناعة بحيث تتراوح من 1–5، حيث يشير الرقم (1) إلى أسوء درجة، والرقم (5) إلى أفضل درجة. </a:t>
            </a:r>
            <a:endParaRPr lang="en-US" sz="2000" dirty="0" smtClean="0">
              <a:latin typeface="+mj-lt"/>
            </a:endParaRPr>
          </a:p>
          <a:p>
            <a:pPr marL="355600" indent="-355600" algn="just">
              <a:lnSpc>
                <a:spcPct val="150000"/>
              </a:lnSpc>
              <a:buClr>
                <a:srgbClr val="C00000"/>
              </a:buClr>
              <a:buSzPct val="120000"/>
              <a:buFont typeface="+mj-lt"/>
              <a:buAutoNum type="arabicParenR"/>
              <a:defRPr/>
            </a:pPr>
            <a:r>
              <a:rPr lang="ar-SA" sz="2000" dirty="0" smtClean="0">
                <a:latin typeface="+mj-lt"/>
              </a:rPr>
              <a:t>إعطاء درجة لكل عامل من عوامل الموقف التنافسي لوحدة الأعمال، بحيث تتراوح من 1 – 5،حيث يشير الرقم (1) إلى أسوء درجة، والرقم (5) إلى أفضل درجة. </a:t>
            </a:r>
          </a:p>
          <a:p>
            <a:pPr marL="355600" indent="-355600" algn="just">
              <a:lnSpc>
                <a:spcPct val="150000"/>
              </a:lnSpc>
              <a:buClr>
                <a:srgbClr val="C00000"/>
              </a:buClr>
              <a:buSzPct val="120000"/>
              <a:buFont typeface="+mj-lt"/>
              <a:buAutoNum type="arabicParenR"/>
              <a:defRPr/>
            </a:pPr>
            <a:r>
              <a:rPr lang="ar-SA" sz="2000" dirty="0" smtClean="0">
                <a:latin typeface="+mj-lt"/>
              </a:rPr>
              <a:t>إعطاء كل عامل وزناً نسبياً يعبر عن أهميته.</a:t>
            </a:r>
          </a:p>
          <a:p>
            <a:pPr marL="355600" indent="-355600" algn="just">
              <a:lnSpc>
                <a:spcPct val="150000"/>
              </a:lnSpc>
              <a:buClr>
                <a:srgbClr val="C00000"/>
              </a:buClr>
              <a:buSzPct val="120000"/>
              <a:buFont typeface="+mj-lt"/>
              <a:buAutoNum type="arabicParenR"/>
              <a:defRPr/>
            </a:pPr>
            <a:r>
              <a:rPr lang="ar-SA" sz="2000" dirty="0" smtClean="0">
                <a:latin typeface="+mj-lt"/>
              </a:rPr>
              <a:t>التوصل إلى الأوزان المرجحة لكل من العوامل.</a:t>
            </a:r>
          </a:p>
          <a:p>
            <a:pPr marL="355600" indent="-355600" algn="just">
              <a:lnSpc>
                <a:spcPct val="150000"/>
              </a:lnSpc>
              <a:buClr>
                <a:srgbClr val="C00000"/>
              </a:buClr>
              <a:buSzPct val="120000"/>
              <a:buFont typeface="+mj-lt"/>
              <a:buAutoNum type="arabicParenR"/>
              <a:defRPr/>
            </a:pPr>
            <a:r>
              <a:rPr lang="ar-SA" sz="2000" dirty="0" smtClean="0">
                <a:latin typeface="+mj-lt"/>
              </a:rPr>
              <a:t>التوصل لمتوسط مرجح واحد يعبر عن الدرجة الكلية لمدى جاذبية الصناعة ومتوسط مرجح واحد يعبر عن الدرجة الكلية للموقف التنافسي للوحدة.</a:t>
            </a:r>
          </a:p>
          <a:p>
            <a:pPr marL="355600" indent="-355600" algn="just">
              <a:lnSpc>
                <a:spcPct val="150000"/>
              </a:lnSpc>
              <a:buClr>
                <a:srgbClr val="C00000"/>
              </a:buClr>
              <a:buSzPct val="120000"/>
              <a:buFont typeface="+mj-lt"/>
              <a:buAutoNum type="arabicParenR"/>
              <a:defRPr/>
            </a:pPr>
            <a:r>
              <a:rPr lang="ar-SA" sz="2000" dirty="0" smtClean="0">
                <a:latin typeface="+mj-lt"/>
              </a:rPr>
              <a:t>يتم استخدام هاتين الدرجتين باعتبارهما إحداثي المحورين ويعبر عن وحدة الأعمال بدائرة مساحتها تعبر عن الحجم الكلي والجزء المظلل يعبر عن الحصة  السوقية للوحدة.</a:t>
            </a:r>
          </a:p>
          <a:p>
            <a:pPr marL="355600" indent="-355600" algn="just">
              <a:lnSpc>
                <a:spcPct val="150000"/>
              </a:lnSpc>
              <a:buClr>
                <a:srgbClr val="C00000"/>
              </a:buClr>
              <a:buSzPct val="120000"/>
              <a:buFont typeface="+mj-lt"/>
              <a:buAutoNum type="arabicParenR"/>
              <a:defRPr/>
            </a:pPr>
            <a:endParaRPr lang="en-US" sz="2000" dirty="0" smtClean="0">
              <a:latin typeface="+mj-lt"/>
            </a:endParaRPr>
          </a:p>
          <a:p>
            <a:endParaRPr lang="ar-SA" sz="2000" dirty="0">
              <a:latin typeface="+mj-lt"/>
            </a:endParaRPr>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28</a:t>
            </a:fld>
            <a:endParaRPr lang="ar-SA"/>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29</a:t>
            </a:fld>
            <a:endParaRPr lang="ar-SA"/>
          </a:p>
        </p:txBody>
      </p:sp>
      <p:pic>
        <p:nvPicPr>
          <p:cNvPr id="45058" name="Picture 2" descr="http://www.openlearningworld.com/books/Corporate%20Strategies/Corporate%20Strategy/Industry%20Attractiveness-%20Business%20Strength%20Matrix_files/image002.gif"/>
          <p:cNvPicPr>
            <a:picLocks noChangeAspect="1" noChangeArrowheads="1"/>
          </p:cNvPicPr>
          <p:nvPr/>
        </p:nvPicPr>
        <p:blipFill>
          <a:blip r:embed="rId2" cstate="print"/>
          <a:srcRect/>
          <a:stretch>
            <a:fillRect/>
          </a:stretch>
        </p:blipFill>
        <p:spPr bwMode="auto">
          <a:xfrm>
            <a:off x="2123728" y="1781436"/>
            <a:ext cx="5616624" cy="4212469"/>
          </a:xfrm>
          <a:prstGeom prst="rect">
            <a:avLst/>
          </a:prstGeom>
          <a:noFill/>
        </p:spPr>
      </p:pic>
      <p:sp>
        <p:nvSpPr>
          <p:cNvPr id="7" name="TextBox 6"/>
          <p:cNvSpPr txBox="1"/>
          <p:nvPr/>
        </p:nvSpPr>
        <p:spPr>
          <a:xfrm>
            <a:off x="3685118" y="1916832"/>
            <a:ext cx="275909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r>
              <a:rPr lang="ar-SA" dirty="0" smtClean="0">
                <a:solidFill>
                  <a:schemeClr val="bg1"/>
                </a:solidFill>
              </a:rPr>
              <a:t>مصفوفة جنرال إليكتريك - ماكينزي</a:t>
            </a:r>
            <a:endParaRPr lang="ar-SA"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solidFill>
                  <a:schemeClr val="accent2">
                    <a:lumMod val="75000"/>
                  </a:schemeClr>
                </a:solidFill>
              </a:rPr>
              <a:t>مفاهيم أساسية في تحليل محفظة الأعمال</a:t>
            </a: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2068DF0-DD96-466F-AAEB-70B828566F25}" type="slidenum">
              <a:rPr lang="ar-SA" smtClean="0"/>
              <a:pPr/>
              <a:t>3</a:t>
            </a:fld>
            <a:endParaRPr lang="ar-SA"/>
          </a:p>
        </p:txBody>
      </p:sp>
      <p:sp>
        <p:nvSpPr>
          <p:cNvPr id="6" name="Footer Placeholder 5"/>
          <p:cNvSpPr>
            <a:spLocks noGrp="1"/>
          </p:cNvSpPr>
          <p:nvPr>
            <p:ph type="ftr" sz="quarter" idx="11"/>
          </p:nvPr>
        </p:nvSpPr>
        <p:spPr/>
        <p:txBody>
          <a:bodyPr/>
          <a:lstStyle/>
          <a:p>
            <a:r>
              <a:rPr lang="ar-SA" smtClean="0"/>
              <a:t>الفصل الثاني عام 1434هـ</a:t>
            </a:r>
            <a:endParaRPr lang="ar-SA"/>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رابعاً: مصفوفة دورة حياة محافظ الأعمال</a:t>
            </a:r>
            <a:b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(Life Cycle Matrix)</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sz="3600" dirty="0"/>
          </a:p>
        </p:txBody>
      </p:sp>
      <p:sp>
        <p:nvSpPr>
          <p:cNvPr id="3" name="Content Placeholder 2"/>
          <p:cNvSpPr>
            <a:spLocks noGrp="1"/>
          </p:cNvSpPr>
          <p:nvPr>
            <p:ph idx="1"/>
          </p:nvPr>
        </p:nvSpPr>
        <p:spPr/>
        <p:txBody>
          <a:bodyPr>
            <a:noAutofit/>
          </a:bodyPr>
          <a:lstStyle/>
          <a:p>
            <a:pPr algn="just">
              <a:lnSpc>
                <a:spcPct val="150000"/>
              </a:lnSpc>
            </a:pPr>
            <a:r>
              <a:rPr lang="ar-SA" sz="2400" b="1" dirty="0" smtClean="0"/>
              <a:t>تقوم هذه المصفوفة بتحديد أماكن وحدات الأعمال داخل مصفوفة مكونة من (15) خلية، وبهدف تحديد موقع كل وحدة من وحدات الأعمال (محفظة الأعمال) وفقا لمحورين هما:</a:t>
            </a:r>
          </a:p>
          <a:p>
            <a:pPr algn="just">
              <a:lnSpc>
                <a:spcPct val="150000"/>
              </a:lnSpc>
            </a:pPr>
            <a:r>
              <a:rPr lang="ar-SA" sz="2400" b="1" dirty="0" smtClean="0">
                <a:solidFill>
                  <a:schemeClr val="accent4"/>
                </a:solidFill>
              </a:rPr>
              <a:t>المحور الأفقي </a:t>
            </a:r>
          </a:p>
          <a:p>
            <a:pPr lvl="1" algn="just">
              <a:lnSpc>
                <a:spcPct val="150000"/>
              </a:lnSpc>
              <a:buNone/>
            </a:pPr>
            <a:r>
              <a:rPr lang="ar-SA" sz="2000" b="1" dirty="0" smtClean="0"/>
              <a:t>يمثل الموقف التنافسي لوحدات الأعمال (قوي ـ متوسط ـ ضعيف).</a:t>
            </a:r>
          </a:p>
          <a:p>
            <a:pPr algn="just">
              <a:lnSpc>
                <a:spcPct val="150000"/>
              </a:lnSpc>
            </a:pPr>
            <a:r>
              <a:rPr lang="ar-SA" sz="2400" b="1" dirty="0" smtClean="0">
                <a:solidFill>
                  <a:schemeClr val="accent4"/>
                </a:solidFill>
              </a:rPr>
              <a:t>المحور العمودي </a:t>
            </a:r>
          </a:p>
          <a:p>
            <a:pPr lvl="1" algn="just">
              <a:lnSpc>
                <a:spcPct val="150000"/>
              </a:lnSpc>
              <a:buNone/>
            </a:pPr>
            <a:r>
              <a:rPr lang="ar-SA" sz="2000" b="1" dirty="0" smtClean="0"/>
              <a:t>يمثل دورة حياة المنتج بداية من مرحلة التقديم الأولى في أعلى المحور العمودي وانتهاء بمرحلة الركود والتدهور في أسفل المحور العمودي.</a:t>
            </a:r>
            <a:endParaRPr lang="ar-SA" sz="2000" dirty="0" smtClean="0"/>
          </a:p>
          <a:p>
            <a:endParaRPr lang="ar-SA" sz="24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30</a:t>
            </a:fld>
            <a:endParaRPr lang="ar-S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31</a:t>
            </a:fld>
            <a:endParaRPr lang="ar-SA"/>
          </a:p>
        </p:txBody>
      </p:sp>
      <p:pic>
        <p:nvPicPr>
          <p:cNvPr id="6" name="صورة 2" descr="http://emes.kau.edu.sa/courses/203_/lec_06/image/U06L01P19.JPG"/>
          <p:cNvPicPr>
            <a:picLocks noChangeAspect="1" noChangeArrowheads="1"/>
          </p:cNvPicPr>
          <p:nvPr/>
        </p:nvPicPr>
        <p:blipFill>
          <a:blip r:embed="rId2" cstate="print"/>
          <a:srcRect/>
          <a:stretch>
            <a:fillRect/>
          </a:stretch>
        </p:blipFill>
        <p:spPr bwMode="auto">
          <a:xfrm>
            <a:off x="1785918" y="263914"/>
            <a:ext cx="6098450" cy="61174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200" b="1" spc="50" dirty="0" smtClean="0">
                <a:ln w="11430"/>
                <a:solidFill>
                  <a:schemeClr val="accent2"/>
                </a:solidFill>
                <a:effectLst>
                  <a:outerShdw blurRad="76200" dist="50800" dir="5400000" algn="tl" rotWithShape="0">
                    <a:srgbClr val="000000">
                      <a:alpha val="65000"/>
                    </a:srgbClr>
                  </a:outerShdw>
                </a:effectLst>
              </a:rPr>
              <a:t>مصفوفة التهديدات/ الفرص – جوانب الضعف / القوة</a:t>
            </a:r>
            <a:br>
              <a:rPr lang="ar-SA" sz="3200" b="1" spc="50" dirty="0" smtClean="0">
                <a:ln w="11430"/>
                <a:solidFill>
                  <a:schemeClr val="accent2"/>
                </a:solidFill>
                <a:effectLst>
                  <a:outerShdw blurRad="76200" dist="50800" dir="5400000" algn="tl" rotWithShape="0">
                    <a:srgbClr val="000000">
                      <a:alpha val="65000"/>
                    </a:srgbClr>
                  </a:outerShdw>
                </a:effectLst>
              </a:rPr>
            </a:br>
            <a:r>
              <a:rPr lang="ar-SA" sz="3200" b="1" spc="50" dirty="0" smtClean="0">
                <a:ln w="11430"/>
                <a:solidFill>
                  <a:schemeClr val="accent2"/>
                </a:solidFill>
                <a:effectLst>
                  <a:outerShdw blurRad="76200" dist="50800" dir="5400000" algn="tl" rotWithShape="0">
                    <a:srgbClr val="000000">
                      <a:alpha val="65000"/>
                    </a:srgbClr>
                  </a:outerShdw>
                </a:effectLst>
              </a:rPr>
              <a:t>مصفوفة </a:t>
            </a:r>
            <a:r>
              <a:rPr lang="en-US" sz="3200" b="1" spc="50" dirty="0" smtClean="0">
                <a:ln w="11430"/>
                <a:solidFill>
                  <a:schemeClr val="accent2"/>
                </a:solidFill>
                <a:effectLst>
                  <a:outerShdw blurRad="76200" dist="50800" dir="5400000" algn="tl" rotWithShape="0">
                    <a:srgbClr val="000000">
                      <a:alpha val="65000"/>
                    </a:srgbClr>
                  </a:outerShdw>
                </a:effectLst>
              </a:rPr>
              <a:t>SWOT</a:t>
            </a:r>
            <a:r>
              <a:rPr lang="ar-SA" sz="3200" b="1" spc="50" dirty="0" smtClean="0">
                <a:ln w="11430"/>
                <a:solidFill>
                  <a:schemeClr val="accent2"/>
                </a:solidFill>
                <a:effectLst>
                  <a:outerShdw blurRad="76200" dist="50800" dir="5400000" algn="tl" rotWithShape="0">
                    <a:srgbClr val="000000">
                      <a:alpha val="65000"/>
                    </a:srgbClr>
                  </a:outerShdw>
                </a:effectLst>
              </a:rPr>
              <a:t/>
            </a:r>
            <a:br>
              <a:rPr lang="ar-SA" sz="3200" b="1" spc="50" dirty="0" smtClean="0">
                <a:ln w="11430"/>
                <a:solidFill>
                  <a:schemeClr val="accent2"/>
                </a:solidFill>
                <a:effectLst>
                  <a:outerShdw blurRad="76200" dist="50800" dir="5400000" algn="tl" rotWithShape="0">
                    <a:srgbClr val="000000">
                      <a:alpha val="65000"/>
                    </a:srgbClr>
                  </a:outerShdw>
                </a:effectLst>
              </a:rPr>
            </a:br>
            <a:r>
              <a:rPr lang="ar-SA" sz="3200" b="1" spc="50" dirty="0" smtClean="0">
                <a:ln w="11430"/>
                <a:solidFill>
                  <a:schemeClr val="accent2"/>
                </a:solidFill>
                <a:effectLst>
                  <a:outerShdw blurRad="76200" dist="50800" dir="5400000" algn="tl" rotWithShape="0">
                    <a:srgbClr val="000000">
                      <a:alpha val="65000"/>
                    </a:srgbClr>
                  </a:outerShdw>
                </a:effectLst>
              </a:rPr>
              <a:t/>
            </a:r>
            <a:br>
              <a:rPr lang="ar-SA" sz="3200" b="1" spc="50" dirty="0" smtClean="0">
                <a:ln w="11430"/>
                <a:solidFill>
                  <a:schemeClr val="accent2"/>
                </a:solidFill>
                <a:effectLst>
                  <a:outerShdw blurRad="76200" dist="50800" dir="5400000" algn="tl" rotWithShape="0">
                    <a:srgbClr val="000000">
                      <a:alpha val="65000"/>
                    </a:srgbClr>
                  </a:outerShdw>
                </a:effectLst>
              </a:rPr>
            </a:br>
            <a:endParaRPr lang="ar-SA" sz="3200" dirty="0">
              <a:solidFill>
                <a:schemeClr val="accent2"/>
              </a:solidFill>
            </a:endParaRPr>
          </a:p>
        </p:txBody>
      </p:sp>
      <p:sp>
        <p:nvSpPr>
          <p:cNvPr id="3" name="Content Placeholder 2"/>
          <p:cNvSpPr>
            <a:spLocks noGrp="1"/>
          </p:cNvSpPr>
          <p:nvPr>
            <p:ph idx="1"/>
          </p:nvPr>
        </p:nvSpPr>
        <p:spPr/>
        <p:txBody>
          <a:bodyPr/>
          <a:lstStyle/>
          <a:p>
            <a:r>
              <a:rPr lang="ar-JO" sz="3200" dirty="0" smtClean="0"/>
              <a:t>عبارة عن أداة </a:t>
            </a:r>
            <a:r>
              <a:rPr lang="ar-SA" sz="3200" dirty="0" smtClean="0"/>
              <a:t>لتقييم البيئة الخارجية، وذلك لتحديد </a:t>
            </a:r>
          </a:p>
          <a:p>
            <a:pPr lvl="1"/>
            <a:r>
              <a:rPr lang="ar-SA" sz="2800" dirty="0" smtClean="0"/>
              <a:t>الفرص  (</a:t>
            </a:r>
            <a:r>
              <a:rPr lang="en-GB" sz="2800" dirty="0" smtClean="0">
                <a:latin typeface="Times New Roman" pitchFamily="18" charset="0"/>
                <a:cs typeface="Arabic Transparent" pitchFamily="2" charset="0"/>
              </a:rPr>
              <a:t>O</a:t>
            </a:r>
            <a:r>
              <a:rPr lang="ar-SA" sz="2800" dirty="0" smtClean="0">
                <a:latin typeface="Times New Roman" pitchFamily="18" charset="0"/>
                <a:cs typeface="Arabic Transparent" pitchFamily="2" charset="0"/>
              </a:rPr>
              <a:t> - </a:t>
            </a:r>
            <a:r>
              <a:rPr lang="en-US" sz="2800" dirty="0" smtClean="0">
                <a:latin typeface="Times New Roman" pitchFamily="18" charset="0"/>
                <a:cs typeface="Arabic Transparent" pitchFamily="2" charset="0"/>
              </a:rPr>
              <a:t>Opportunities</a:t>
            </a:r>
            <a:r>
              <a:rPr lang="ar-SA" sz="2800" dirty="0" smtClean="0">
                <a:latin typeface="Times New Roman" pitchFamily="18" charset="0"/>
                <a:cs typeface="Arabic Transparent" pitchFamily="2" charset="0"/>
              </a:rPr>
              <a:t>) </a:t>
            </a:r>
          </a:p>
          <a:p>
            <a:pPr lvl="1"/>
            <a:r>
              <a:rPr lang="ar-SA" sz="2800" dirty="0" smtClean="0">
                <a:latin typeface="Times New Roman" pitchFamily="18" charset="0"/>
                <a:cs typeface="Arabic Transparent" pitchFamily="2" charset="0"/>
              </a:rPr>
              <a:t>التهديدات(</a:t>
            </a:r>
            <a:r>
              <a:rPr lang="en-US" sz="2800" dirty="0" smtClean="0">
                <a:latin typeface="Times New Roman" pitchFamily="18" charset="0"/>
                <a:cs typeface="Arabic Transparent" pitchFamily="2" charset="0"/>
              </a:rPr>
              <a:t>Threats -T </a:t>
            </a:r>
            <a:r>
              <a:rPr lang="ar-SA" sz="2800" dirty="0" smtClean="0">
                <a:latin typeface="Times New Roman" pitchFamily="18" charset="0"/>
                <a:cs typeface="Arabic Transparent" pitchFamily="2" charset="0"/>
              </a:rPr>
              <a:t>)</a:t>
            </a:r>
            <a:r>
              <a:rPr lang="ar-SA" sz="2800" dirty="0" smtClean="0"/>
              <a:t> التي تواجهها المنظمة في البيئة الخارجية، </a:t>
            </a:r>
          </a:p>
          <a:p>
            <a:r>
              <a:rPr lang="ar-SA" sz="3200" dirty="0" smtClean="0"/>
              <a:t>ولتقييم البيئة الداخلية من خلال </a:t>
            </a:r>
            <a:r>
              <a:rPr lang="ar-JO" sz="3200" dirty="0" smtClean="0"/>
              <a:t>تحليل </a:t>
            </a:r>
            <a:endParaRPr lang="ar-SA" sz="3200" dirty="0" smtClean="0"/>
          </a:p>
          <a:p>
            <a:pPr lvl="1"/>
            <a:r>
              <a:rPr lang="ar-SA" sz="2800" dirty="0" smtClean="0"/>
              <a:t>جوانب </a:t>
            </a:r>
            <a:r>
              <a:rPr lang="ar-JO" sz="2800" dirty="0" smtClean="0"/>
              <a:t>القوة </a:t>
            </a:r>
            <a:r>
              <a:rPr lang="ar-SA" sz="2800" dirty="0" smtClean="0"/>
              <a:t>(</a:t>
            </a:r>
            <a:r>
              <a:rPr lang="en-US" sz="2800" dirty="0" smtClean="0"/>
              <a:t>Strengths-S </a:t>
            </a:r>
            <a:r>
              <a:rPr lang="ar-SA" sz="2800" dirty="0" smtClean="0"/>
              <a:t>) </a:t>
            </a:r>
          </a:p>
          <a:p>
            <a:pPr lvl="1"/>
            <a:r>
              <a:rPr lang="ar-SA" sz="2800" dirty="0" smtClean="0"/>
              <a:t>جوانب الضعف (</a:t>
            </a:r>
            <a:r>
              <a:rPr lang="en-US" sz="2800" dirty="0" smtClean="0"/>
              <a:t>(Weakness-W </a:t>
            </a:r>
            <a:r>
              <a:rPr lang="ar-SA" sz="2800" dirty="0" smtClean="0"/>
              <a:t>في ال</a:t>
            </a:r>
            <a:r>
              <a:rPr lang="ar-JO" sz="2800" dirty="0" smtClean="0"/>
              <a:t>منظمة أو المشروع</a:t>
            </a:r>
            <a:r>
              <a:rPr lang="en-US" sz="2800" dirty="0" smtClean="0"/>
              <a:t> </a:t>
            </a:r>
            <a:r>
              <a:rPr lang="ar-SA" sz="2800" dirty="0" smtClean="0"/>
              <a:t>.</a:t>
            </a:r>
          </a:p>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32</a:t>
            </a:fld>
            <a:endParaRPr lang="ar-SA"/>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مكونات مصفوفة </a:t>
            </a:r>
            <a:r>
              <a:rPr lang="en-US" dirty="0" smtClean="0">
                <a:solidFill>
                  <a:schemeClr val="accent2"/>
                </a:solidFill>
              </a:rPr>
              <a:t>SWAT</a:t>
            </a:r>
            <a:r>
              <a:rPr lang="ar-SA" dirty="0" smtClean="0">
                <a:solidFill>
                  <a:schemeClr val="accent2"/>
                </a:solidFill>
              </a:rPr>
              <a:t/>
            </a:r>
            <a:br>
              <a:rPr lang="ar-SA" dirty="0" smtClean="0">
                <a:solidFill>
                  <a:schemeClr val="accent2"/>
                </a:solidFill>
              </a:rPr>
            </a:br>
            <a:endParaRPr lang="ar-SA" dirty="0">
              <a:solidFill>
                <a:schemeClr val="accent2"/>
              </a:solidFill>
            </a:endParaRPr>
          </a:p>
        </p:txBody>
      </p:sp>
      <p:graphicFrame>
        <p:nvGraphicFramePr>
          <p:cNvPr id="6" name="Content Placeholder 5"/>
          <p:cNvGraphicFramePr>
            <a:graphicFrameLocks noGrp="1"/>
          </p:cNvGraphicFramePr>
          <p:nvPr>
            <p:ph idx="1"/>
          </p:nvPr>
        </p:nvGraphicFramePr>
        <p:xfrm>
          <a:off x="1130424" y="1772816"/>
          <a:ext cx="7330008" cy="42955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33</a:t>
            </a:fld>
            <a:endParaRPr lang="ar-SA"/>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الاستراتيجيات المتبعة</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p:txBody>
          <a:bodyPr>
            <a:normAutofit/>
          </a:bodyPr>
          <a:lstStyle/>
          <a:p>
            <a:pPr>
              <a:lnSpc>
                <a:spcPct val="110000"/>
              </a:lnSpc>
            </a:pPr>
            <a:r>
              <a:rPr lang="ar-SA" sz="2800" dirty="0" smtClean="0"/>
              <a:t>تشير مصفوفة (</a:t>
            </a:r>
            <a:r>
              <a:rPr lang="en-US" sz="2800" dirty="0" smtClean="0"/>
              <a:t>SWOT</a:t>
            </a:r>
            <a:r>
              <a:rPr lang="ar-SA" sz="2800" dirty="0" smtClean="0"/>
              <a:t>) إلى توفر أربع خلايا واستراتيجيات هي:</a:t>
            </a:r>
          </a:p>
          <a:p>
            <a:pPr>
              <a:lnSpc>
                <a:spcPct val="110000"/>
              </a:lnSpc>
              <a:spcBef>
                <a:spcPts val="3600"/>
              </a:spcBef>
              <a:defRPr/>
            </a:pPr>
            <a:r>
              <a:rPr lang="ar-SA" sz="2800" dirty="0" smtClean="0"/>
              <a:t>إستراتيجية تعظيم جوانب القوة – تعظيم الفرص</a:t>
            </a:r>
          </a:p>
          <a:p>
            <a:pPr>
              <a:lnSpc>
                <a:spcPct val="110000"/>
              </a:lnSpc>
              <a:spcBef>
                <a:spcPts val="1800"/>
              </a:spcBef>
              <a:defRPr/>
            </a:pPr>
            <a:r>
              <a:rPr lang="ar-SA" sz="2800" dirty="0" smtClean="0"/>
              <a:t>إستراتيجية تدنية جوانب الضعف – تعظيم الفرص</a:t>
            </a:r>
          </a:p>
          <a:p>
            <a:pPr>
              <a:lnSpc>
                <a:spcPct val="110000"/>
              </a:lnSpc>
              <a:spcBef>
                <a:spcPts val="1800"/>
              </a:spcBef>
              <a:defRPr/>
            </a:pPr>
            <a:r>
              <a:rPr lang="ar-SA" sz="2800" dirty="0" smtClean="0"/>
              <a:t>إستراتيجية تعظيم جوانب القوة – تدنية التهديدات</a:t>
            </a:r>
          </a:p>
          <a:p>
            <a:pPr>
              <a:lnSpc>
                <a:spcPct val="110000"/>
              </a:lnSpc>
              <a:spcBef>
                <a:spcPts val="1800"/>
              </a:spcBef>
              <a:defRPr/>
            </a:pPr>
            <a:r>
              <a:rPr lang="ar-SA" sz="2800" dirty="0" smtClean="0"/>
              <a:t>إستراتيجية تدنية جوانب الضعف – تدنية التهديدات</a:t>
            </a:r>
          </a:p>
          <a:p>
            <a:pPr>
              <a:lnSpc>
                <a:spcPct val="110000"/>
              </a:lnSpc>
            </a:pPr>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34</a:t>
            </a:fld>
            <a:endParaRPr lang="ar-S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solidFill>
                  <a:schemeClr val="accent2"/>
                </a:solidFill>
                <a:effectLst>
                  <a:outerShdw blurRad="76200" dist="50800" dir="5400000" algn="tl" rotWithShape="0">
                    <a:srgbClr val="000000">
                      <a:alpha val="65000"/>
                    </a:srgbClr>
                  </a:outerShdw>
                </a:effectLst>
              </a:rPr>
              <a:t>مصفوفة </a:t>
            </a:r>
            <a:r>
              <a:rPr lang="en-US" b="1" spc="50" dirty="0" smtClean="0">
                <a:ln w="11430"/>
                <a:solidFill>
                  <a:schemeClr val="accent2"/>
                </a:solidFill>
                <a:effectLst>
                  <a:outerShdw blurRad="76200" dist="50800" dir="5400000" algn="tl" rotWithShape="0">
                    <a:srgbClr val="000000">
                      <a:alpha val="65000"/>
                    </a:srgbClr>
                  </a:outerShdw>
                </a:effectLst>
              </a:rPr>
              <a:t>SWOT</a:t>
            </a:r>
            <a:endParaRPr lang="ar-S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61241493"/>
              </p:ext>
            </p:extLst>
          </p:nvPr>
        </p:nvGraphicFramePr>
        <p:xfrm>
          <a:off x="766800" y="1900768"/>
          <a:ext cx="7920000" cy="4480560"/>
        </p:xfrm>
        <a:graphic>
          <a:graphicData uri="http://schemas.openxmlformats.org/drawingml/2006/table">
            <a:tbl>
              <a:tblPr rtl="1" firstRow="1" bandRow="1">
                <a:tableStyleId>{5C22544A-7EE6-4342-B048-85BDC9FD1C3A}</a:tableStyleId>
              </a:tblPr>
              <a:tblGrid>
                <a:gridCol w="2160000"/>
                <a:gridCol w="2880000"/>
                <a:gridCol w="2880000"/>
              </a:tblGrid>
              <a:tr h="1008000">
                <a:tc>
                  <a:txBody>
                    <a:bodyPr/>
                    <a:lstStyle/>
                    <a:p>
                      <a:pPr algn="l" rtl="1"/>
                      <a:r>
                        <a:rPr lang="ar-SA" sz="1600" dirty="0" smtClean="0"/>
                        <a:t>العوامل</a:t>
                      </a:r>
                      <a:r>
                        <a:rPr lang="ar-SA" sz="1600" baseline="0" dirty="0" smtClean="0"/>
                        <a:t> الداخلية</a:t>
                      </a:r>
                    </a:p>
                    <a:p>
                      <a:pPr rtl="1"/>
                      <a:endParaRPr lang="ar-SA" sz="1600" baseline="0" dirty="0" smtClean="0"/>
                    </a:p>
                    <a:p>
                      <a:pPr rtl="1"/>
                      <a:endParaRPr lang="ar-SA" sz="1600" baseline="0" dirty="0" smtClean="0"/>
                    </a:p>
                    <a:p>
                      <a:pPr rtl="1"/>
                      <a:r>
                        <a:rPr lang="ar-SA" sz="1600" baseline="0" dirty="0" smtClean="0"/>
                        <a:t>العوامل الخارجية</a:t>
                      </a:r>
                      <a:endParaRPr lang="ar-SA" sz="1600" dirty="0"/>
                    </a:p>
                  </a:txBody>
                  <a:tcPr anchor="ctr">
                    <a:lnTlToBr w="12700" cap="flat" cmpd="sng" algn="ctr">
                      <a:solidFill>
                        <a:schemeClr val="tx1"/>
                      </a:solidFill>
                      <a:prstDash val="solid"/>
                      <a:round/>
                      <a:headEnd type="none" w="med" len="med"/>
                      <a:tailEnd type="none" w="med" len="med"/>
                    </a:lnTlToBr>
                  </a:tcPr>
                </a:tc>
                <a:tc>
                  <a:txBody>
                    <a:bodyPr/>
                    <a:lstStyle/>
                    <a:p>
                      <a:pPr algn="ctr" rtl="1"/>
                      <a:r>
                        <a:rPr lang="ar-SA" sz="1600" dirty="0" smtClean="0"/>
                        <a:t>جوانب القوة (</a:t>
                      </a:r>
                      <a:r>
                        <a:rPr lang="en-US" sz="1600" dirty="0" smtClean="0"/>
                        <a:t>S</a:t>
                      </a:r>
                      <a:r>
                        <a:rPr lang="ar-SA" sz="1600" dirty="0" smtClean="0"/>
                        <a:t>)</a:t>
                      </a:r>
                    </a:p>
                    <a:p>
                      <a:pPr algn="ctr" rtl="1"/>
                      <a:r>
                        <a:rPr lang="ar-SA" sz="1600" b="0" dirty="0" smtClean="0"/>
                        <a:t>(قائمة بـ 5 – 10 جوانب قوة)</a:t>
                      </a:r>
                      <a:endParaRPr lang="ar-SA" sz="1600" b="0" dirty="0"/>
                    </a:p>
                  </a:txBody>
                  <a:tcPr anchor="ctr"/>
                </a:tc>
                <a:tc>
                  <a:txBody>
                    <a:bodyPr/>
                    <a:lstStyle/>
                    <a:p>
                      <a:pPr algn="ctr" rtl="1"/>
                      <a:r>
                        <a:rPr lang="ar-SA" sz="1600" dirty="0" smtClean="0"/>
                        <a:t>جوانب الضعف (</a:t>
                      </a:r>
                      <a:r>
                        <a:rPr lang="en-US" sz="1600" dirty="0" smtClean="0"/>
                        <a:t>W</a:t>
                      </a:r>
                      <a:r>
                        <a:rPr lang="ar-SA" sz="1600" dirty="0" smtClean="0"/>
                        <a:t>)</a:t>
                      </a:r>
                    </a:p>
                    <a:p>
                      <a:pPr marL="0" marR="0" indent="0" algn="ctr" defTabSz="914400" rtl="1" eaLnBrk="1" fontAlgn="auto" latinLnBrk="0" hangingPunct="1">
                        <a:lnSpc>
                          <a:spcPct val="100000"/>
                        </a:lnSpc>
                        <a:spcBef>
                          <a:spcPts val="0"/>
                        </a:spcBef>
                        <a:spcAft>
                          <a:spcPts val="0"/>
                        </a:spcAft>
                        <a:buClrTx/>
                        <a:buSzTx/>
                        <a:buFontTx/>
                        <a:buNone/>
                        <a:tabLst/>
                        <a:defRPr/>
                      </a:pPr>
                      <a:r>
                        <a:rPr lang="ar-SA" sz="1600" b="0" dirty="0" smtClean="0"/>
                        <a:t>(قائمة بـ 5 – 10 جوانب ضعفة)</a:t>
                      </a:r>
                      <a:endParaRPr lang="ar-SA" sz="1600" dirty="0"/>
                    </a:p>
                  </a:txBody>
                  <a:tcPr anchor="ctr"/>
                </a:tc>
              </a:tr>
              <a:tr h="684000">
                <a:tc>
                  <a:txBody>
                    <a:bodyPr/>
                    <a:lstStyle/>
                    <a:p>
                      <a:pPr algn="ctr" rtl="1"/>
                      <a:r>
                        <a:rPr lang="ar-SA" sz="1600" dirty="0" smtClean="0"/>
                        <a:t>الفرص (</a:t>
                      </a:r>
                      <a:r>
                        <a:rPr lang="en-US" sz="1600" dirty="0" smtClean="0"/>
                        <a:t>O</a:t>
                      </a:r>
                      <a:r>
                        <a:rPr lang="ar-SA" sz="1600" dirty="0" smtClean="0"/>
                        <a:t>)</a:t>
                      </a:r>
                    </a:p>
                    <a:p>
                      <a:pPr marL="0" marR="0" indent="0" algn="ctr" defTabSz="914400" rtl="1" eaLnBrk="1" fontAlgn="auto" latinLnBrk="0" hangingPunct="1">
                        <a:lnSpc>
                          <a:spcPct val="100000"/>
                        </a:lnSpc>
                        <a:spcBef>
                          <a:spcPts val="0"/>
                        </a:spcBef>
                        <a:spcAft>
                          <a:spcPts val="0"/>
                        </a:spcAft>
                        <a:buClrTx/>
                        <a:buSzTx/>
                        <a:buFontTx/>
                        <a:buNone/>
                        <a:tabLst/>
                        <a:defRPr/>
                      </a:pPr>
                      <a:r>
                        <a:rPr lang="ar-SA" sz="1600" b="0" dirty="0" smtClean="0"/>
                        <a:t>(قائمة بـ 5 – 10 فرص خارجية)</a:t>
                      </a:r>
                    </a:p>
                    <a:p>
                      <a:pPr algn="ctr" rtl="1"/>
                      <a:endParaRPr lang="ar-SA" sz="1600" dirty="0"/>
                    </a:p>
                  </a:txBody>
                  <a:tcPr anchor="ctr"/>
                </a:tc>
                <a:tc>
                  <a:txBody>
                    <a:bodyPr/>
                    <a:lstStyle/>
                    <a:p>
                      <a:pPr rtl="1"/>
                      <a:r>
                        <a:rPr lang="ar-SA" sz="1600" b="1" dirty="0" smtClean="0"/>
                        <a:t>إستراتيجيات (</a:t>
                      </a:r>
                      <a:r>
                        <a:rPr lang="en-US" sz="1600" b="1" dirty="0" smtClean="0"/>
                        <a:t>SO</a:t>
                      </a:r>
                      <a:r>
                        <a:rPr lang="ar-SA" sz="1600" b="1" dirty="0" smtClean="0"/>
                        <a:t>)</a:t>
                      </a:r>
                    </a:p>
                    <a:p>
                      <a:pPr rtl="1"/>
                      <a:endParaRPr lang="ar-SA" sz="1600" dirty="0" smtClean="0"/>
                    </a:p>
                    <a:p>
                      <a:pPr rtl="1"/>
                      <a:r>
                        <a:rPr lang="ar-SA" sz="1600" dirty="0" smtClean="0"/>
                        <a:t>إعداد إستراتيجيات تؤدي إلى استغلال جوانب القوة في سبيل تحقيق ميزة</a:t>
                      </a:r>
                      <a:r>
                        <a:rPr lang="ar-SA" sz="1600" baseline="0" dirty="0" smtClean="0"/>
                        <a:t> من الفرص.</a:t>
                      </a:r>
                    </a:p>
                    <a:p>
                      <a:pPr algn="ctr" rtl="1"/>
                      <a:endParaRPr lang="ar-SA" sz="1600" b="1" baseline="0" dirty="0" smtClean="0"/>
                    </a:p>
                    <a:p>
                      <a:pPr algn="ctr" rtl="1"/>
                      <a:r>
                        <a:rPr lang="ar-SA" sz="1600" b="1" baseline="0" dirty="0" smtClean="0"/>
                        <a:t>تعظيم الفرص – تعظيم جوانب القوة</a:t>
                      </a:r>
                      <a:endParaRPr lang="ar-SA" sz="1600" b="1" dirty="0"/>
                    </a:p>
                  </a:txBody>
                  <a:tcPr anchor="ctr"/>
                </a:tc>
                <a:tc>
                  <a:txBody>
                    <a:bodyPr/>
                    <a:lstStyle/>
                    <a:p>
                      <a:pPr rtl="1"/>
                      <a:r>
                        <a:rPr lang="ar-SA" sz="1600" b="1" dirty="0" smtClean="0"/>
                        <a:t>إستراتيجيات  (</a:t>
                      </a:r>
                      <a:r>
                        <a:rPr lang="en-US" sz="1600" b="1" dirty="0" smtClean="0"/>
                        <a:t>WO</a:t>
                      </a:r>
                      <a:r>
                        <a:rPr lang="ar-SA" sz="1600" b="1" dirty="0" smtClean="0"/>
                        <a:t>)</a:t>
                      </a:r>
                    </a:p>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إعداد إستراتيجيات تؤدي إلى تحقيق ميزة</a:t>
                      </a:r>
                      <a:r>
                        <a:rPr lang="ar-SA" sz="1600" baseline="0" dirty="0" smtClean="0"/>
                        <a:t> من الفرص من خلال التغلب على جوانب الضعف.</a:t>
                      </a:r>
                    </a:p>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600" b="1" kern="1200" baseline="0" dirty="0" smtClean="0">
                          <a:solidFill>
                            <a:schemeClr val="dk1"/>
                          </a:solidFill>
                          <a:latin typeface="+mn-lt"/>
                          <a:ea typeface="+mn-ea"/>
                          <a:cs typeface="+mn-cs"/>
                        </a:rPr>
                        <a:t>تعظيم الفرص – تدنية جوانب الضعف</a:t>
                      </a:r>
                      <a:endParaRPr lang="ar-SA" sz="1600" dirty="0"/>
                    </a:p>
                  </a:txBody>
                  <a:tcPr anchor="ctr"/>
                </a:tc>
              </a:tr>
              <a:tr h="684000">
                <a:tc>
                  <a:txBody>
                    <a:bodyPr/>
                    <a:lstStyle/>
                    <a:p>
                      <a:pPr algn="ctr" rtl="1"/>
                      <a:r>
                        <a:rPr lang="ar-SA" sz="1600" dirty="0" smtClean="0"/>
                        <a:t>التهديدات (</a:t>
                      </a:r>
                      <a:r>
                        <a:rPr lang="en-US" sz="1600" dirty="0" smtClean="0"/>
                        <a:t>T</a:t>
                      </a:r>
                      <a:r>
                        <a:rPr lang="ar-SA" sz="1600" dirty="0" smtClean="0"/>
                        <a:t>)</a:t>
                      </a:r>
                    </a:p>
                    <a:p>
                      <a:pPr marL="0" marR="0" indent="0" algn="ctr" defTabSz="914400" rtl="1" eaLnBrk="1" fontAlgn="auto" latinLnBrk="0" hangingPunct="1">
                        <a:lnSpc>
                          <a:spcPct val="100000"/>
                        </a:lnSpc>
                        <a:spcBef>
                          <a:spcPts val="0"/>
                        </a:spcBef>
                        <a:spcAft>
                          <a:spcPts val="0"/>
                        </a:spcAft>
                        <a:buClrTx/>
                        <a:buSzTx/>
                        <a:buFontTx/>
                        <a:buNone/>
                        <a:tabLst/>
                        <a:defRPr/>
                      </a:pPr>
                      <a:r>
                        <a:rPr lang="ar-SA" sz="1600" b="0" dirty="0" smtClean="0"/>
                        <a:t>(قائمة بـ 5 – 10 تهديدات خارجية)</a:t>
                      </a:r>
                    </a:p>
                    <a:p>
                      <a:pPr algn="ctr" rtl="1"/>
                      <a:endParaRPr lang="ar-SA" sz="1600" dirty="0"/>
                    </a:p>
                  </a:txBody>
                  <a:tcPr anchor="ctr"/>
                </a:tc>
                <a:tc>
                  <a:txBody>
                    <a:bodyPr/>
                    <a:lstStyle/>
                    <a:p>
                      <a:pPr rtl="1"/>
                      <a:r>
                        <a:rPr lang="ar-SA" sz="1600" b="1" dirty="0" smtClean="0"/>
                        <a:t>إستراتيجيات (</a:t>
                      </a:r>
                      <a:r>
                        <a:rPr lang="en-US" sz="1600" b="1" dirty="0" smtClean="0"/>
                        <a:t>ST</a:t>
                      </a:r>
                      <a:r>
                        <a:rPr lang="ar-SA" sz="1600" b="1" dirty="0" smtClean="0"/>
                        <a:t>)</a:t>
                      </a:r>
                    </a:p>
                    <a:p>
                      <a:pPr marL="0" marR="0" indent="0" algn="r" defTabSz="914400" rtl="1" eaLnBrk="1" fontAlgn="auto" latinLnBrk="0" hangingPunct="1">
                        <a:lnSpc>
                          <a:spcPct val="100000"/>
                        </a:lnSpc>
                        <a:spcBef>
                          <a:spcPts val="0"/>
                        </a:spcBef>
                        <a:spcAft>
                          <a:spcPts val="0"/>
                        </a:spcAft>
                        <a:buClrTx/>
                        <a:buSzTx/>
                        <a:buFontTx/>
                        <a:buNone/>
                        <a:tabLst/>
                        <a:defRPr/>
                      </a:pPr>
                      <a:endParaRPr kumimoji="0" lang="ar-SA" sz="1600" kern="1200" dirty="0" smtClean="0">
                        <a:solidFill>
                          <a:schemeClr val="dk1"/>
                        </a:solidFill>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kumimoji="0" lang="ar-SA" sz="1600" kern="1200" dirty="0" smtClean="0">
                          <a:solidFill>
                            <a:schemeClr val="dk1"/>
                          </a:solidFill>
                          <a:latin typeface="+mn-lt"/>
                          <a:ea typeface="+mn-ea"/>
                          <a:cs typeface="+mn-cs"/>
                        </a:rPr>
                        <a:t>إعداد إستراتيجيات تؤدي إلى استخدام جوانب القوة لتجنب التهديدات.</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6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600" b="1" kern="1200" baseline="0" dirty="0" smtClean="0">
                          <a:solidFill>
                            <a:schemeClr val="dk1"/>
                          </a:solidFill>
                          <a:latin typeface="+mn-lt"/>
                          <a:ea typeface="+mn-ea"/>
                          <a:cs typeface="+mn-cs"/>
                        </a:rPr>
                        <a:t>تدنية التهديدات – تعظيم جوانب القوة</a:t>
                      </a:r>
                      <a:endParaRPr lang="ar-SA" sz="1600" dirty="0"/>
                    </a:p>
                  </a:txBody>
                  <a:tcPr anchor="ctr"/>
                </a:tc>
                <a:tc>
                  <a:txBody>
                    <a:bodyPr/>
                    <a:lstStyle/>
                    <a:p>
                      <a:pPr rtl="1"/>
                      <a:r>
                        <a:rPr lang="ar-SA" sz="1600" b="1" dirty="0" smtClean="0"/>
                        <a:t>إستراتيجيات</a:t>
                      </a:r>
                      <a:r>
                        <a:rPr lang="ar-SA" sz="1600" b="1" baseline="0" dirty="0" smtClean="0"/>
                        <a:t> (</a:t>
                      </a:r>
                      <a:r>
                        <a:rPr lang="en-US" sz="1600" b="1" baseline="0" dirty="0" smtClean="0"/>
                        <a:t>WT</a:t>
                      </a:r>
                      <a:r>
                        <a:rPr lang="ar-SA" sz="1600" b="1" baseline="0" dirty="0" smtClean="0"/>
                        <a:t>)</a:t>
                      </a:r>
                    </a:p>
                    <a:p>
                      <a:pPr rtl="1"/>
                      <a:endParaRPr lang="ar-SA" sz="16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kumimoji="0" lang="ar-SA" sz="1800" kern="1200" dirty="0" smtClean="0">
                          <a:solidFill>
                            <a:schemeClr val="dk1"/>
                          </a:solidFill>
                          <a:latin typeface="+mn-lt"/>
                          <a:ea typeface="+mn-ea"/>
                          <a:cs typeface="+mn-cs"/>
                        </a:rPr>
                        <a:t>إعداد إستراتيجيات تؤدي إلى تدنية جوانب الضعف لتجنب التهديدات.</a:t>
                      </a:r>
                      <a:endParaRPr lang="ar-SA" sz="160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kumimoji="0" lang="ar-SA" sz="1600" b="1" kern="1200" baseline="0" dirty="0" smtClean="0">
                        <a:solidFill>
                          <a:schemeClr val="dk1"/>
                        </a:solidFill>
                        <a:latin typeface="+mn-lt"/>
                        <a:ea typeface="+mn-ea"/>
                        <a:cs typeface="+mn-cs"/>
                      </a:endParaRPr>
                    </a:p>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600" b="1" kern="1200" baseline="0" dirty="0" smtClean="0">
                          <a:solidFill>
                            <a:schemeClr val="dk1"/>
                          </a:solidFill>
                          <a:latin typeface="+mn-lt"/>
                          <a:ea typeface="+mn-ea"/>
                          <a:cs typeface="+mn-cs"/>
                        </a:rPr>
                        <a:t>تدنية التهديدات – تدنية جوانب الضعف</a:t>
                      </a:r>
                      <a:endParaRPr lang="ar-SA" sz="1600" dirty="0"/>
                    </a:p>
                  </a:txBody>
                  <a:tcPr anchor="ctr"/>
                </a:tc>
              </a:tr>
            </a:tbl>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35</a:t>
            </a:fld>
            <a:endParaRPr lang="ar-SA"/>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ar-SA"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مصفوفة تقييم الموقف الإستراتيجي والتصرف (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(SPACE</a:t>
            </a:r>
            <a:r>
              <a:rPr lang="ar-SA"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SA"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sz="2800" dirty="0"/>
          </a:p>
        </p:txBody>
      </p:sp>
      <p:sp>
        <p:nvSpPr>
          <p:cNvPr id="3" name="Content Placeholder 2"/>
          <p:cNvSpPr>
            <a:spLocks noGrp="1"/>
          </p:cNvSpPr>
          <p:nvPr>
            <p:ph idx="1"/>
          </p:nvPr>
        </p:nvSpPr>
        <p:spPr/>
        <p:txBody>
          <a:bodyPr>
            <a:normAutofit/>
          </a:bodyPr>
          <a:lstStyle/>
          <a:p>
            <a:pPr>
              <a:lnSpc>
                <a:spcPct val="150000"/>
              </a:lnSpc>
              <a:buNone/>
            </a:pPr>
            <a:r>
              <a:rPr lang="ar-SA" sz="2800" dirty="0" smtClean="0"/>
              <a:t>	أطلق عليها مصفوفة (</a:t>
            </a:r>
            <a:r>
              <a:rPr lang="en-US" sz="2800" dirty="0" smtClean="0">
                <a:cs typeface="Arial" pitchFamily="34" charset="0"/>
              </a:rPr>
              <a:t>SPACE</a:t>
            </a:r>
            <a:r>
              <a:rPr lang="ar-SA" sz="2800" dirty="0" smtClean="0"/>
              <a:t>) اختصار لخمس كلمات وهي. (</a:t>
            </a:r>
            <a:r>
              <a:rPr lang="en-US" sz="2800" dirty="0" smtClean="0">
                <a:cs typeface="Arial" pitchFamily="34" charset="0"/>
              </a:rPr>
              <a:t>Strategic position and action evaluation</a:t>
            </a:r>
            <a:r>
              <a:rPr lang="ar-SA" sz="2800" dirty="0" smtClean="0"/>
              <a:t>)، </a:t>
            </a:r>
          </a:p>
          <a:p>
            <a:pPr>
              <a:lnSpc>
                <a:spcPct val="150000"/>
              </a:lnSpc>
              <a:buNone/>
            </a:pPr>
            <a:r>
              <a:rPr lang="ar-SA" sz="2800" dirty="0" smtClean="0"/>
              <a:t>وذلك لتحديد البدائل الإستراتيجية بناء على نتائج تقييم البيئة الداخلية والخارجية للمنظمة </a:t>
            </a:r>
          </a:p>
          <a:p>
            <a:pPr>
              <a:lnSpc>
                <a:spcPct val="150000"/>
              </a:lnSpc>
              <a:buNone/>
            </a:pPr>
            <a:r>
              <a:rPr lang="ar-SA" sz="2800" dirty="0" smtClean="0"/>
              <a:t>وتعرض النتائج على شكل مصفوفة مكونة من محورين عمودي وأفقي.</a:t>
            </a:r>
          </a:p>
          <a:p>
            <a:pPr>
              <a:lnSpc>
                <a:spcPct val="150000"/>
              </a:lnSpc>
            </a:pPr>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36</a:t>
            </a:fld>
            <a:endParaRPr lang="ar-SA"/>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شكل المصفوفة</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a:xfrm>
            <a:off x="914400" y="1521296"/>
            <a:ext cx="7772400" cy="4572000"/>
          </a:xfrm>
        </p:spPr>
        <p:txBody>
          <a:bodyPr>
            <a:normAutofit/>
          </a:bodyPr>
          <a:lstStyle/>
          <a:p>
            <a:pPr>
              <a:lnSpc>
                <a:spcPct val="150000"/>
              </a:lnSpc>
            </a:pPr>
            <a:r>
              <a:rPr lang="ar-SA" sz="2800" dirty="0" smtClean="0"/>
              <a:t>هي عبارة عن إطار مكون من أربعة أجزاء يشير إلى أربعة إستراتيجيات وهي: </a:t>
            </a:r>
          </a:p>
          <a:p>
            <a:pPr>
              <a:lnSpc>
                <a:spcPct val="150000"/>
              </a:lnSpc>
              <a:buNone/>
            </a:pPr>
            <a:r>
              <a:rPr lang="ar-SA" sz="2800" dirty="0" smtClean="0"/>
              <a:t>	(1) هجومية، 		(2) محافظة، </a:t>
            </a:r>
          </a:p>
          <a:p>
            <a:pPr>
              <a:lnSpc>
                <a:spcPct val="150000"/>
              </a:lnSpc>
              <a:buNone/>
            </a:pPr>
            <a:r>
              <a:rPr lang="ar-SA" sz="2800" dirty="0" smtClean="0"/>
              <a:t>	(3) دفاعية، 			(4) تنافسية </a:t>
            </a:r>
          </a:p>
          <a:p>
            <a:pPr>
              <a:lnSpc>
                <a:spcPct val="150000"/>
              </a:lnSpc>
              <a:buNone/>
            </a:pPr>
            <a:r>
              <a:rPr lang="ar-SA" sz="2800" dirty="0" smtClean="0"/>
              <a:t>تتبعها المنظمة وفقا لموقعها في المصفوفة. ويتكون المحورين العمودي والأفقي من أربعة أبعاد داخلية وخارجية كالتالي.</a:t>
            </a:r>
          </a:p>
          <a:p>
            <a:pPr>
              <a:lnSpc>
                <a:spcPct val="150000"/>
              </a:lnSpc>
            </a:pPr>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37</a:t>
            </a:fld>
            <a:endParaRPr lang="ar-SA"/>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الأبعاد المستخدمة في تقييم الموقف </a:t>
            </a:r>
            <a:b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الإستراتيجي والتصرف</a:t>
            </a:r>
            <a:endParaRPr lang="ar-SA" sz="3600" dirty="0"/>
          </a:p>
        </p:txBody>
      </p:sp>
      <p:graphicFrame>
        <p:nvGraphicFramePr>
          <p:cNvPr id="6" name="Content Placeholder 5"/>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38</a:t>
            </a:fld>
            <a:endParaRPr lang="ar-SA"/>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611560" y="260648"/>
            <a:ext cx="8280920" cy="63367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39</a:t>
            </a:fld>
            <a:endParaRPr lang="ar-SA"/>
          </a:p>
        </p:txBody>
      </p:sp>
      <p:sp>
        <p:nvSpPr>
          <p:cNvPr id="7" name="عنصر نائب لرقم الشريحة 2"/>
          <p:cNvSpPr txBox="1">
            <a:spLocks/>
          </p:cNvSpPr>
          <p:nvPr/>
        </p:nvSpPr>
        <p:spPr>
          <a:xfrm>
            <a:off x="457200" y="6356350"/>
            <a:ext cx="2133600" cy="365125"/>
          </a:xfrm>
          <a:prstGeom prst="rect">
            <a:avLst/>
          </a:prstGeom>
        </p:spPr>
        <p:txBody>
          <a:bodyPr vert="horz" anchor="b"/>
          <a:lstStyle/>
          <a:p>
            <a:pPr marL="0" marR="0" lvl="0" indent="0" algn="l" defTabSz="914400" rtl="1" eaLnBrk="1" fontAlgn="auto" latinLnBrk="0" hangingPunct="1">
              <a:lnSpc>
                <a:spcPct val="100000"/>
              </a:lnSpc>
              <a:spcBef>
                <a:spcPts val="0"/>
              </a:spcBef>
              <a:spcAft>
                <a:spcPts val="0"/>
              </a:spcAft>
              <a:buClrTx/>
              <a:buSzTx/>
              <a:buFontTx/>
              <a:buNone/>
              <a:tabLst/>
              <a:defRPr/>
            </a:pPr>
            <a:fld id="{0C36E597-095A-4DD0-B09C-761B0B6EFB13}" type="slidenum">
              <a:rPr kumimoji="0" lang="ar-SA" sz="1200" b="0" i="0" u="none" strike="noStrike" kern="1200" cap="none" spc="0" normalizeH="0" baseline="0" noProof="0" smtClean="0">
                <a:ln>
                  <a:noFill/>
                </a:ln>
                <a:solidFill>
                  <a:schemeClr val="tx2"/>
                </a:solidFill>
                <a:effectLst/>
                <a:uLnTx/>
                <a:uFillTx/>
                <a:latin typeface="+mn-lt"/>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39</a:t>
            </a:fld>
            <a:endParaRPr kumimoji="0" lang="ar-SA" sz="1200" b="0" i="0" u="none" strike="noStrike" kern="1200" cap="none" spc="0" normalizeH="0" baseline="0" noProof="0">
              <a:ln>
                <a:noFill/>
              </a:ln>
              <a:solidFill>
                <a:schemeClr val="tx2"/>
              </a:solidFill>
              <a:effectLst/>
              <a:uLnTx/>
              <a:uFillTx/>
              <a:latin typeface="+mn-lt"/>
              <a:ea typeface="+mn-ea"/>
              <a:cs typeface="+mn-cs"/>
            </a:endParaRPr>
          </a:p>
        </p:txBody>
      </p:sp>
      <p:cxnSp>
        <p:nvCxnSpPr>
          <p:cNvPr id="8" name="رابط مستقيم 4"/>
          <p:cNvCxnSpPr/>
          <p:nvPr/>
        </p:nvCxnSpPr>
        <p:spPr>
          <a:xfrm rot="5400000">
            <a:off x="1607344" y="3607594"/>
            <a:ext cx="5786438"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9" name="رابط مستقيم 6"/>
          <p:cNvCxnSpPr/>
          <p:nvPr/>
        </p:nvCxnSpPr>
        <p:spPr>
          <a:xfrm>
            <a:off x="1428750" y="3286125"/>
            <a:ext cx="6357938"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5400000">
            <a:off x="5037137" y="3392488"/>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2"/>
          <p:cNvCxnSpPr/>
          <p:nvPr/>
        </p:nvCxnSpPr>
        <p:spPr>
          <a:xfrm rot="10800000">
            <a:off x="4500563" y="1714500"/>
            <a:ext cx="215900"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3"/>
          <p:cNvCxnSpPr/>
          <p:nvPr/>
        </p:nvCxnSpPr>
        <p:spPr>
          <a:xfrm rot="10800000">
            <a:off x="4500563" y="2143125"/>
            <a:ext cx="215900"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4"/>
          <p:cNvCxnSpPr/>
          <p:nvPr/>
        </p:nvCxnSpPr>
        <p:spPr>
          <a:xfrm rot="10800000">
            <a:off x="4500563" y="2714625"/>
            <a:ext cx="214312"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5"/>
          <p:cNvCxnSpPr/>
          <p:nvPr/>
        </p:nvCxnSpPr>
        <p:spPr>
          <a:xfrm rot="5400000">
            <a:off x="6108700" y="3392488"/>
            <a:ext cx="214313" cy="1587"/>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6"/>
          <p:cNvCxnSpPr/>
          <p:nvPr/>
        </p:nvCxnSpPr>
        <p:spPr>
          <a:xfrm rot="5400000">
            <a:off x="5608637" y="3392488"/>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7"/>
          <p:cNvCxnSpPr/>
          <p:nvPr/>
        </p:nvCxnSpPr>
        <p:spPr>
          <a:xfrm rot="5400000">
            <a:off x="6608762" y="3392488"/>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8"/>
          <p:cNvCxnSpPr/>
          <p:nvPr/>
        </p:nvCxnSpPr>
        <p:spPr>
          <a:xfrm rot="5400000">
            <a:off x="7180262" y="3392488"/>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9"/>
          <p:cNvCxnSpPr/>
          <p:nvPr/>
        </p:nvCxnSpPr>
        <p:spPr>
          <a:xfrm rot="10800000" flipV="1">
            <a:off x="4500563" y="714375"/>
            <a:ext cx="142875"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19" name="رابط مستقيم 20"/>
          <p:cNvCxnSpPr/>
          <p:nvPr/>
        </p:nvCxnSpPr>
        <p:spPr>
          <a:xfrm rot="10800000">
            <a:off x="4286250" y="5715000"/>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0" name="رابط مستقيم 21"/>
          <p:cNvCxnSpPr/>
          <p:nvPr/>
        </p:nvCxnSpPr>
        <p:spPr>
          <a:xfrm rot="10800000">
            <a:off x="4286250" y="5072063"/>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1" name="رابط مستقيم 22"/>
          <p:cNvCxnSpPr/>
          <p:nvPr/>
        </p:nvCxnSpPr>
        <p:spPr>
          <a:xfrm rot="10800000">
            <a:off x="4214813" y="4429125"/>
            <a:ext cx="285750"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2" name="رابط مستقيم 23"/>
          <p:cNvCxnSpPr/>
          <p:nvPr/>
        </p:nvCxnSpPr>
        <p:spPr>
          <a:xfrm>
            <a:off x="4286250" y="3786188"/>
            <a:ext cx="214313" cy="1587"/>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3" name="رابط مستقيم 24"/>
          <p:cNvCxnSpPr/>
          <p:nvPr/>
        </p:nvCxnSpPr>
        <p:spPr>
          <a:xfrm rot="5400000">
            <a:off x="1535906" y="3393282"/>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4" name="رابط مستقيم 25"/>
          <p:cNvCxnSpPr/>
          <p:nvPr/>
        </p:nvCxnSpPr>
        <p:spPr>
          <a:xfrm rot="5400000">
            <a:off x="2035968" y="3393282"/>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5" name="رابط مستقيم 26"/>
          <p:cNvCxnSpPr/>
          <p:nvPr/>
        </p:nvCxnSpPr>
        <p:spPr>
          <a:xfrm rot="5400000">
            <a:off x="2536031" y="3393282"/>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6" name="رابط مستقيم 27"/>
          <p:cNvCxnSpPr/>
          <p:nvPr/>
        </p:nvCxnSpPr>
        <p:spPr>
          <a:xfrm rot="5400000">
            <a:off x="3107531" y="3393282"/>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cxnSp>
        <p:nvCxnSpPr>
          <p:cNvPr id="27" name="رابط مستقيم 28"/>
          <p:cNvCxnSpPr/>
          <p:nvPr/>
        </p:nvCxnSpPr>
        <p:spPr>
          <a:xfrm rot="5400000">
            <a:off x="3750468" y="3393282"/>
            <a:ext cx="214313"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sp>
        <p:nvSpPr>
          <p:cNvPr id="28" name="مربع نص 42"/>
          <p:cNvSpPr txBox="1">
            <a:spLocks noChangeArrowheads="1"/>
          </p:cNvSpPr>
          <p:nvPr/>
        </p:nvSpPr>
        <p:spPr bwMode="auto">
          <a:xfrm>
            <a:off x="3357563" y="3500438"/>
            <a:ext cx="571500" cy="400050"/>
          </a:xfrm>
          <a:prstGeom prst="rect">
            <a:avLst/>
          </a:prstGeom>
          <a:noFill/>
          <a:ln w="9525">
            <a:noFill/>
            <a:miter lim="800000"/>
            <a:headEnd/>
            <a:tailEnd/>
          </a:ln>
        </p:spPr>
        <p:txBody>
          <a:bodyPr>
            <a:spAutoFit/>
          </a:bodyPr>
          <a:lstStyle/>
          <a:p>
            <a:r>
              <a:rPr lang="ar-SA" sz="2000" b="1"/>
              <a:t>-1</a:t>
            </a:r>
          </a:p>
        </p:txBody>
      </p:sp>
      <p:sp>
        <p:nvSpPr>
          <p:cNvPr id="29" name="مربع نص 43"/>
          <p:cNvSpPr txBox="1">
            <a:spLocks noChangeArrowheads="1"/>
          </p:cNvSpPr>
          <p:nvPr/>
        </p:nvSpPr>
        <p:spPr bwMode="auto">
          <a:xfrm>
            <a:off x="3643313" y="3857625"/>
            <a:ext cx="571500" cy="400050"/>
          </a:xfrm>
          <a:prstGeom prst="rect">
            <a:avLst/>
          </a:prstGeom>
          <a:noFill/>
          <a:ln w="9525">
            <a:noFill/>
            <a:miter lim="800000"/>
            <a:headEnd/>
            <a:tailEnd/>
          </a:ln>
        </p:spPr>
        <p:txBody>
          <a:bodyPr>
            <a:spAutoFit/>
          </a:bodyPr>
          <a:lstStyle/>
          <a:p>
            <a:r>
              <a:rPr lang="ar-SA" sz="2000" b="1"/>
              <a:t>-1</a:t>
            </a:r>
          </a:p>
        </p:txBody>
      </p:sp>
      <p:sp>
        <p:nvSpPr>
          <p:cNvPr id="30" name="مربع نص 44"/>
          <p:cNvSpPr txBox="1">
            <a:spLocks noChangeArrowheads="1"/>
          </p:cNvSpPr>
          <p:nvPr/>
        </p:nvSpPr>
        <p:spPr bwMode="auto">
          <a:xfrm>
            <a:off x="4786313" y="3500438"/>
            <a:ext cx="571500" cy="400050"/>
          </a:xfrm>
          <a:prstGeom prst="rect">
            <a:avLst/>
          </a:prstGeom>
          <a:noFill/>
          <a:ln w="9525">
            <a:noFill/>
            <a:miter lim="800000"/>
            <a:headEnd/>
            <a:tailEnd/>
          </a:ln>
        </p:spPr>
        <p:txBody>
          <a:bodyPr>
            <a:spAutoFit/>
          </a:bodyPr>
          <a:lstStyle/>
          <a:p>
            <a:r>
              <a:rPr lang="ar-SA" sz="2000" b="1"/>
              <a:t>+1</a:t>
            </a:r>
          </a:p>
        </p:txBody>
      </p:sp>
      <p:sp>
        <p:nvSpPr>
          <p:cNvPr id="31" name="مربع نص 45"/>
          <p:cNvSpPr txBox="1">
            <a:spLocks noChangeArrowheads="1"/>
          </p:cNvSpPr>
          <p:nvPr/>
        </p:nvSpPr>
        <p:spPr bwMode="auto">
          <a:xfrm>
            <a:off x="1857375" y="3429000"/>
            <a:ext cx="571500" cy="400050"/>
          </a:xfrm>
          <a:prstGeom prst="rect">
            <a:avLst/>
          </a:prstGeom>
          <a:noFill/>
          <a:ln w="9525">
            <a:noFill/>
            <a:miter lim="800000"/>
            <a:headEnd/>
            <a:tailEnd/>
          </a:ln>
        </p:spPr>
        <p:txBody>
          <a:bodyPr>
            <a:spAutoFit/>
          </a:bodyPr>
          <a:lstStyle/>
          <a:p>
            <a:r>
              <a:rPr lang="ar-SA" sz="2000" b="1"/>
              <a:t>-4</a:t>
            </a:r>
          </a:p>
        </p:txBody>
      </p:sp>
      <p:sp>
        <p:nvSpPr>
          <p:cNvPr id="32" name="مربع نص 46"/>
          <p:cNvSpPr txBox="1">
            <a:spLocks noChangeArrowheads="1"/>
          </p:cNvSpPr>
          <p:nvPr/>
        </p:nvSpPr>
        <p:spPr bwMode="auto">
          <a:xfrm>
            <a:off x="2357438" y="3429000"/>
            <a:ext cx="571500" cy="400050"/>
          </a:xfrm>
          <a:prstGeom prst="rect">
            <a:avLst/>
          </a:prstGeom>
          <a:noFill/>
          <a:ln w="9525">
            <a:noFill/>
            <a:miter lim="800000"/>
            <a:headEnd/>
            <a:tailEnd/>
          </a:ln>
        </p:spPr>
        <p:txBody>
          <a:bodyPr>
            <a:spAutoFit/>
          </a:bodyPr>
          <a:lstStyle/>
          <a:p>
            <a:r>
              <a:rPr lang="ar-SA" sz="2000" b="1"/>
              <a:t>-3</a:t>
            </a:r>
          </a:p>
        </p:txBody>
      </p:sp>
      <p:sp>
        <p:nvSpPr>
          <p:cNvPr id="33" name="مربع نص 47"/>
          <p:cNvSpPr txBox="1">
            <a:spLocks noChangeArrowheads="1"/>
          </p:cNvSpPr>
          <p:nvPr/>
        </p:nvSpPr>
        <p:spPr bwMode="auto">
          <a:xfrm>
            <a:off x="2857500" y="3429000"/>
            <a:ext cx="571500" cy="400050"/>
          </a:xfrm>
          <a:prstGeom prst="rect">
            <a:avLst/>
          </a:prstGeom>
          <a:noFill/>
          <a:ln w="9525">
            <a:noFill/>
            <a:miter lim="800000"/>
            <a:headEnd/>
            <a:tailEnd/>
          </a:ln>
        </p:spPr>
        <p:txBody>
          <a:bodyPr>
            <a:spAutoFit/>
          </a:bodyPr>
          <a:lstStyle/>
          <a:p>
            <a:r>
              <a:rPr lang="ar-SA" sz="2000" b="1"/>
              <a:t>-2</a:t>
            </a:r>
          </a:p>
        </p:txBody>
      </p:sp>
      <p:sp>
        <p:nvSpPr>
          <p:cNvPr id="34" name="مربع نص 48"/>
          <p:cNvSpPr txBox="1">
            <a:spLocks noChangeArrowheads="1"/>
          </p:cNvSpPr>
          <p:nvPr/>
        </p:nvSpPr>
        <p:spPr bwMode="auto">
          <a:xfrm>
            <a:off x="1285875" y="3429000"/>
            <a:ext cx="571500" cy="400050"/>
          </a:xfrm>
          <a:prstGeom prst="rect">
            <a:avLst/>
          </a:prstGeom>
          <a:noFill/>
          <a:ln w="9525">
            <a:noFill/>
            <a:miter lim="800000"/>
            <a:headEnd/>
            <a:tailEnd/>
          </a:ln>
        </p:spPr>
        <p:txBody>
          <a:bodyPr>
            <a:spAutoFit/>
          </a:bodyPr>
          <a:lstStyle/>
          <a:p>
            <a:r>
              <a:rPr lang="ar-SA" sz="2000" b="1"/>
              <a:t>-5</a:t>
            </a:r>
          </a:p>
        </p:txBody>
      </p:sp>
      <p:sp>
        <p:nvSpPr>
          <p:cNvPr id="35" name="مستطيل 49"/>
          <p:cNvSpPr/>
          <p:nvPr/>
        </p:nvSpPr>
        <p:spPr>
          <a:xfrm>
            <a:off x="5500688" y="1785938"/>
            <a:ext cx="2638425" cy="523875"/>
          </a:xfrm>
          <a:prstGeom prst="rect">
            <a:avLst/>
          </a:prstGeom>
        </p:spPr>
        <p:txBody>
          <a:bodyPr wrap="none">
            <a:spAutoFit/>
          </a:bodyPr>
          <a:lstStyle/>
          <a:p>
            <a:pPr algn="ctr" fontAlgn="auto">
              <a:spcBef>
                <a:spcPts val="0"/>
              </a:spcBef>
              <a:spcAft>
                <a:spcPts val="0"/>
              </a:spcAft>
              <a:defRPr/>
            </a:pPr>
            <a:r>
              <a:rPr lang="ar-SA" sz="2800" b="1" dirty="0">
                <a:solidFill>
                  <a:schemeClr val="accent2"/>
                </a:solidFill>
                <a:effectLst>
                  <a:outerShdw blurRad="38100" dist="38100" dir="2700000" algn="tl">
                    <a:srgbClr val="000000"/>
                  </a:outerShdw>
                </a:effectLst>
                <a:latin typeface="Times New Roman" pitchFamily="18" charset="0"/>
                <a:ea typeface="Times New Roman" pitchFamily="18" charset="0"/>
                <a:cs typeface="Simplified Arabic" pitchFamily="2" charset="-78"/>
              </a:rPr>
              <a:t>استراتيجيات هجومية</a:t>
            </a:r>
            <a:endParaRPr lang="ar-EG" sz="2800" b="1" dirty="0">
              <a:solidFill>
                <a:schemeClr val="accent2"/>
              </a:solidFill>
              <a:effectLst>
                <a:outerShdw blurRad="38100" dist="38100" dir="2700000" algn="tl">
                  <a:srgbClr val="000000"/>
                </a:outerShdw>
              </a:effectLst>
              <a:latin typeface="Verdana" pitchFamily="34" charset="0"/>
            </a:endParaRPr>
          </a:p>
        </p:txBody>
      </p:sp>
      <p:sp>
        <p:nvSpPr>
          <p:cNvPr id="36" name="مربع نص 50"/>
          <p:cNvSpPr txBox="1">
            <a:spLocks noChangeArrowheads="1"/>
          </p:cNvSpPr>
          <p:nvPr/>
        </p:nvSpPr>
        <p:spPr bwMode="auto">
          <a:xfrm>
            <a:off x="3995936" y="5949280"/>
            <a:ext cx="2071687" cy="400110"/>
          </a:xfrm>
          <a:prstGeom prst="rect">
            <a:avLst/>
          </a:prstGeom>
          <a:noFill/>
          <a:ln w="9525">
            <a:noFill/>
            <a:miter lim="800000"/>
            <a:headEnd/>
            <a:tailEnd/>
          </a:ln>
        </p:spPr>
        <p:txBody>
          <a:bodyPr>
            <a:spAutoFit/>
          </a:bodyPr>
          <a:lstStyle/>
          <a:p>
            <a:r>
              <a:rPr lang="ar-SA" sz="2000" b="1" dirty="0">
                <a:solidFill>
                  <a:srgbClr val="7030A0"/>
                </a:solidFill>
              </a:rPr>
              <a:t>الاستقرار البيئي</a:t>
            </a:r>
            <a:endParaRPr lang="ar-SA" sz="2000" dirty="0">
              <a:solidFill>
                <a:srgbClr val="7030A0"/>
              </a:solidFill>
            </a:endParaRPr>
          </a:p>
        </p:txBody>
      </p:sp>
      <p:sp>
        <p:nvSpPr>
          <p:cNvPr id="37" name="مربع نص 51"/>
          <p:cNvSpPr txBox="1">
            <a:spLocks noChangeArrowheads="1"/>
          </p:cNvSpPr>
          <p:nvPr/>
        </p:nvSpPr>
        <p:spPr bwMode="auto">
          <a:xfrm>
            <a:off x="395536" y="2740858"/>
            <a:ext cx="2071688" cy="400110"/>
          </a:xfrm>
          <a:prstGeom prst="rect">
            <a:avLst/>
          </a:prstGeom>
          <a:noFill/>
          <a:ln w="9525">
            <a:noFill/>
            <a:miter lim="800000"/>
            <a:headEnd/>
            <a:tailEnd/>
          </a:ln>
        </p:spPr>
        <p:txBody>
          <a:bodyPr>
            <a:spAutoFit/>
          </a:bodyPr>
          <a:lstStyle/>
          <a:p>
            <a:r>
              <a:rPr lang="ar-SA" sz="2000" b="1" dirty="0">
                <a:solidFill>
                  <a:srgbClr val="7030A0"/>
                </a:solidFill>
              </a:rPr>
              <a:t>الميزة التنافسية</a:t>
            </a:r>
            <a:endParaRPr lang="ar-SA" sz="2000" dirty="0">
              <a:solidFill>
                <a:srgbClr val="7030A0"/>
              </a:solidFill>
            </a:endParaRPr>
          </a:p>
        </p:txBody>
      </p:sp>
      <p:sp>
        <p:nvSpPr>
          <p:cNvPr id="38" name="مربع نص 52"/>
          <p:cNvSpPr txBox="1">
            <a:spLocks noChangeArrowheads="1"/>
          </p:cNvSpPr>
          <p:nvPr/>
        </p:nvSpPr>
        <p:spPr bwMode="auto">
          <a:xfrm>
            <a:off x="6516216" y="2884874"/>
            <a:ext cx="2071688" cy="400110"/>
          </a:xfrm>
          <a:prstGeom prst="rect">
            <a:avLst/>
          </a:prstGeom>
          <a:noFill/>
          <a:ln w="9525">
            <a:noFill/>
            <a:miter lim="800000"/>
            <a:headEnd/>
            <a:tailEnd/>
          </a:ln>
        </p:spPr>
        <p:txBody>
          <a:bodyPr>
            <a:spAutoFit/>
          </a:bodyPr>
          <a:lstStyle/>
          <a:p>
            <a:r>
              <a:rPr lang="ar-SA" sz="2000" b="1" dirty="0">
                <a:solidFill>
                  <a:srgbClr val="7030A0"/>
                </a:solidFill>
              </a:rPr>
              <a:t>مركز الصناعة</a:t>
            </a:r>
            <a:endParaRPr lang="ar-SA" sz="2000" dirty="0">
              <a:solidFill>
                <a:srgbClr val="7030A0"/>
              </a:solidFill>
            </a:endParaRPr>
          </a:p>
        </p:txBody>
      </p:sp>
      <p:sp>
        <p:nvSpPr>
          <p:cNvPr id="39" name="مربع نص 53"/>
          <p:cNvSpPr txBox="1">
            <a:spLocks noChangeArrowheads="1"/>
          </p:cNvSpPr>
          <p:nvPr/>
        </p:nvSpPr>
        <p:spPr bwMode="auto">
          <a:xfrm>
            <a:off x="2627784" y="292586"/>
            <a:ext cx="2071688" cy="400110"/>
          </a:xfrm>
          <a:prstGeom prst="rect">
            <a:avLst/>
          </a:prstGeom>
          <a:noFill/>
          <a:ln w="9525">
            <a:noFill/>
            <a:miter lim="800000"/>
            <a:headEnd/>
            <a:tailEnd/>
          </a:ln>
        </p:spPr>
        <p:txBody>
          <a:bodyPr>
            <a:spAutoFit/>
          </a:bodyPr>
          <a:lstStyle/>
          <a:p>
            <a:r>
              <a:rPr lang="ar-SA" sz="2000" b="1" dirty="0">
                <a:solidFill>
                  <a:srgbClr val="7030A0"/>
                </a:solidFill>
              </a:rPr>
              <a:t>المركز المالي</a:t>
            </a:r>
            <a:endParaRPr lang="ar-SA" sz="2000" dirty="0">
              <a:solidFill>
                <a:srgbClr val="7030A0"/>
              </a:solidFill>
            </a:endParaRPr>
          </a:p>
        </p:txBody>
      </p:sp>
      <p:sp>
        <p:nvSpPr>
          <p:cNvPr id="40" name="مستطيل 35"/>
          <p:cNvSpPr/>
          <p:nvPr/>
        </p:nvSpPr>
        <p:spPr>
          <a:xfrm>
            <a:off x="5500688" y="4786313"/>
            <a:ext cx="2579687" cy="523875"/>
          </a:xfrm>
          <a:prstGeom prst="rect">
            <a:avLst/>
          </a:prstGeom>
        </p:spPr>
        <p:txBody>
          <a:bodyPr wrap="none">
            <a:spAutoFit/>
          </a:bodyPr>
          <a:lstStyle/>
          <a:p>
            <a:pPr algn="ctr" fontAlgn="auto">
              <a:spcBef>
                <a:spcPts val="0"/>
              </a:spcBef>
              <a:spcAft>
                <a:spcPts val="0"/>
              </a:spcAft>
              <a:defRPr/>
            </a:pPr>
            <a:r>
              <a:rPr lang="ar-SA" sz="2800" b="1" dirty="0">
                <a:solidFill>
                  <a:schemeClr val="accent2"/>
                </a:solidFill>
                <a:effectLst>
                  <a:outerShdw blurRad="38100" dist="38100" dir="2700000" algn="tl">
                    <a:srgbClr val="000000"/>
                  </a:outerShdw>
                </a:effectLst>
                <a:latin typeface="Times New Roman" pitchFamily="18" charset="0"/>
                <a:ea typeface="Times New Roman" pitchFamily="18" charset="0"/>
                <a:cs typeface="Simplified Arabic" pitchFamily="2" charset="-78"/>
              </a:rPr>
              <a:t>استراتيجيات تنافسية</a:t>
            </a:r>
            <a:endParaRPr lang="ar-EG" sz="2800" b="1" dirty="0">
              <a:solidFill>
                <a:schemeClr val="accent2"/>
              </a:solidFill>
              <a:effectLst>
                <a:outerShdw blurRad="38100" dist="38100" dir="2700000" algn="tl">
                  <a:srgbClr val="000000"/>
                </a:outerShdw>
              </a:effectLst>
              <a:latin typeface="Verdana" pitchFamily="34" charset="0"/>
            </a:endParaRPr>
          </a:p>
        </p:txBody>
      </p:sp>
      <p:sp>
        <p:nvSpPr>
          <p:cNvPr id="41" name="مستطيل 36"/>
          <p:cNvSpPr/>
          <p:nvPr/>
        </p:nvSpPr>
        <p:spPr>
          <a:xfrm>
            <a:off x="1071563" y="1785938"/>
            <a:ext cx="2592387" cy="523875"/>
          </a:xfrm>
          <a:prstGeom prst="rect">
            <a:avLst/>
          </a:prstGeom>
        </p:spPr>
        <p:txBody>
          <a:bodyPr wrap="none">
            <a:spAutoFit/>
          </a:bodyPr>
          <a:lstStyle/>
          <a:p>
            <a:pPr algn="ctr" fontAlgn="auto">
              <a:spcBef>
                <a:spcPts val="0"/>
              </a:spcBef>
              <a:spcAft>
                <a:spcPts val="0"/>
              </a:spcAft>
              <a:defRPr/>
            </a:pPr>
            <a:r>
              <a:rPr lang="ar-SA" sz="2800" b="1" dirty="0">
                <a:solidFill>
                  <a:schemeClr val="accent2"/>
                </a:solidFill>
                <a:effectLst>
                  <a:outerShdw blurRad="38100" dist="38100" dir="2700000" algn="tl">
                    <a:srgbClr val="000000"/>
                  </a:outerShdw>
                </a:effectLst>
                <a:latin typeface="Times New Roman" pitchFamily="18" charset="0"/>
                <a:ea typeface="Times New Roman" pitchFamily="18" charset="0"/>
                <a:cs typeface="Simplified Arabic" pitchFamily="2" charset="-78"/>
              </a:rPr>
              <a:t>استراتيجيات محافظة</a:t>
            </a:r>
            <a:endParaRPr lang="ar-EG" sz="2800" b="1" dirty="0">
              <a:solidFill>
                <a:schemeClr val="accent2"/>
              </a:solidFill>
              <a:effectLst>
                <a:outerShdw blurRad="38100" dist="38100" dir="2700000" algn="tl">
                  <a:srgbClr val="000000"/>
                </a:outerShdw>
              </a:effectLst>
              <a:latin typeface="Verdana" pitchFamily="34" charset="0"/>
            </a:endParaRPr>
          </a:p>
        </p:txBody>
      </p:sp>
      <p:sp>
        <p:nvSpPr>
          <p:cNvPr id="42" name="مستطيل 37"/>
          <p:cNvSpPr/>
          <p:nvPr/>
        </p:nvSpPr>
        <p:spPr>
          <a:xfrm>
            <a:off x="857250" y="4643438"/>
            <a:ext cx="2482850" cy="523875"/>
          </a:xfrm>
          <a:prstGeom prst="rect">
            <a:avLst/>
          </a:prstGeom>
        </p:spPr>
        <p:txBody>
          <a:bodyPr wrap="none">
            <a:spAutoFit/>
          </a:bodyPr>
          <a:lstStyle/>
          <a:p>
            <a:pPr algn="ctr" fontAlgn="auto">
              <a:spcBef>
                <a:spcPts val="0"/>
              </a:spcBef>
              <a:spcAft>
                <a:spcPts val="0"/>
              </a:spcAft>
              <a:defRPr/>
            </a:pPr>
            <a:r>
              <a:rPr lang="ar-SA" sz="2800" b="1" dirty="0">
                <a:solidFill>
                  <a:schemeClr val="accent2"/>
                </a:solidFill>
                <a:effectLst>
                  <a:outerShdw blurRad="38100" dist="38100" dir="2700000" algn="tl">
                    <a:srgbClr val="000000"/>
                  </a:outerShdw>
                </a:effectLst>
                <a:latin typeface="Times New Roman" pitchFamily="18" charset="0"/>
                <a:ea typeface="Times New Roman" pitchFamily="18" charset="0"/>
                <a:cs typeface="Simplified Arabic" pitchFamily="2" charset="-78"/>
              </a:rPr>
              <a:t>استراتيجيات دفاعية</a:t>
            </a:r>
            <a:endParaRPr lang="ar-EG" sz="2800" b="1" dirty="0">
              <a:solidFill>
                <a:schemeClr val="accent2"/>
              </a:solidFill>
              <a:effectLst>
                <a:outerShdw blurRad="38100" dist="38100" dir="2700000" algn="tl">
                  <a:srgbClr val="000000"/>
                </a:outerShdw>
              </a:effectLst>
              <a:latin typeface="Verdana" pitchFamily="34" charset="0"/>
            </a:endParaRPr>
          </a:p>
        </p:txBody>
      </p:sp>
      <p:sp>
        <p:nvSpPr>
          <p:cNvPr id="43" name="مربع نص 44"/>
          <p:cNvSpPr txBox="1">
            <a:spLocks noChangeArrowheads="1"/>
          </p:cNvSpPr>
          <p:nvPr/>
        </p:nvSpPr>
        <p:spPr bwMode="auto">
          <a:xfrm>
            <a:off x="5429250" y="3500438"/>
            <a:ext cx="571500" cy="400050"/>
          </a:xfrm>
          <a:prstGeom prst="rect">
            <a:avLst/>
          </a:prstGeom>
          <a:noFill/>
          <a:ln w="9525">
            <a:noFill/>
            <a:miter lim="800000"/>
            <a:headEnd/>
            <a:tailEnd/>
          </a:ln>
        </p:spPr>
        <p:txBody>
          <a:bodyPr>
            <a:spAutoFit/>
          </a:bodyPr>
          <a:lstStyle/>
          <a:p>
            <a:r>
              <a:rPr lang="ar-SA" sz="2000" b="1"/>
              <a:t>+2</a:t>
            </a:r>
          </a:p>
        </p:txBody>
      </p:sp>
      <p:sp>
        <p:nvSpPr>
          <p:cNvPr id="44" name="مربع نص 44"/>
          <p:cNvSpPr txBox="1">
            <a:spLocks noChangeArrowheads="1"/>
          </p:cNvSpPr>
          <p:nvPr/>
        </p:nvSpPr>
        <p:spPr bwMode="auto">
          <a:xfrm>
            <a:off x="6429375" y="3500438"/>
            <a:ext cx="571500" cy="400050"/>
          </a:xfrm>
          <a:prstGeom prst="rect">
            <a:avLst/>
          </a:prstGeom>
          <a:noFill/>
          <a:ln w="9525">
            <a:noFill/>
            <a:miter lim="800000"/>
            <a:headEnd/>
            <a:tailEnd/>
          </a:ln>
        </p:spPr>
        <p:txBody>
          <a:bodyPr>
            <a:spAutoFit/>
          </a:bodyPr>
          <a:lstStyle/>
          <a:p>
            <a:r>
              <a:rPr lang="ar-SA" sz="2000" b="1"/>
              <a:t>+4</a:t>
            </a:r>
          </a:p>
        </p:txBody>
      </p:sp>
      <p:sp>
        <p:nvSpPr>
          <p:cNvPr id="45" name="مربع نص 44"/>
          <p:cNvSpPr txBox="1">
            <a:spLocks noChangeArrowheads="1"/>
          </p:cNvSpPr>
          <p:nvPr/>
        </p:nvSpPr>
        <p:spPr bwMode="auto">
          <a:xfrm>
            <a:off x="5929313" y="3500438"/>
            <a:ext cx="571500" cy="400050"/>
          </a:xfrm>
          <a:prstGeom prst="rect">
            <a:avLst/>
          </a:prstGeom>
          <a:noFill/>
          <a:ln w="9525">
            <a:noFill/>
            <a:miter lim="800000"/>
            <a:headEnd/>
            <a:tailEnd/>
          </a:ln>
        </p:spPr>
        <p:txBody>
          <a:bodyPr>
            <a:spAutoFit/>
          </a:bodyPr>
          <a:lstStyle/>
          <a:p>
            <a:r>
              <a:rPr lang="ar-SA" sz="2000" b="1"/>
              <a:t>+3</a:t>
            </a:r>
          </a:p>
        </p:txBody>
      </p:sp>
      <p:sp>
        <p:nvSpPr>
          <p:cNvPr id="46" name="مربع نص 44"/>
          <p:cNvSpPr txBox="1">
            <a:spLocks noChangeArrowheads="1"/>
          </p:cNvSpPr>
          <p:nvPr/>
        </p:nvSpPr>
        <p:spPr bwMode="auto">
          <a:xfrm>
            <a:off x="7000875" y="3500438"/>
            <a:ext cx="571500" cy="400050"/>
          </a:xfrm>
          <a:prstGeom prst="rect">
            <a:avLst/>
          </a:prstGeom>
          <a:noFill/>
          <a:ln w="9525">
            <a:noFill/>
            <a:miter lim="800000"/>
            <a:headEnd/>
            <a:tailEnd/>
          </a:ln>
        </p:spPr>
        <p:txBody>
          <a:bodyPr>
            <a:spAutoFit/>
          </a:bodyPr>
          <a:lstStyle/>
          <a:p>
            <a:r>
              <a:rPr lang="ar-SA" sz="2000" b="1"/>
              <a:t>+5</a:t>
            </a:r>
          </a:p>
        </p:txBody>
      </p:sp>
      <p:sp>
        <p:nvSpPr>
          <p:cNvPr id="47" name="مربع نص 47"/>
          <p:cNvSpPr txBox="1">
            <a:spLocks noChangeArrowheads="1"/>
          </p:cNvSpPr>
          <p:nvPr/>
        </p:nvSpPr>
        <p:spPr bwMode="auto">
          <a:xfrm>
            <a:off x="3714750" y="4286250"/>
            <a:ext cx="571500" cy="400050"/>
          </a:xfrm>
          <a:prstGeom prst="rect">
            <a:avLst/>
          </a:prstGeom>
          <a:noFill/>
          <a:ln w="9525">
            <a:noFill/>
            <a:miter lim="800000"/>
            <a:headEnd/>
            <a:tailEnd/>
          </a:ln>
        </p:spPr>
        <p:txBody>
          <a:bodyPr>
            <a:spAutoFit/>
          </a:bodyPr>
          <a:lstStyle/>
          <a:p>
            <a:r>
              <a:rPr lang="ar-SA" sz="2000" b="1"/>
              <a:t>-2</a:t>
            </a:r>
          </a:p>
        </p:txBody>
      </p:sp>
      <p:sp>
        <p:nvSpPr>
          <p:cNvPr id="48" name="مربع نص 46"/>
          <p:cNvSpPr txBox="1">
            <a:spLocks noChangeArrowheads="1"/>
          </p:cNvSpPr>
          <p:nvPr/>
        </p:nvSpPr>
        <p:spPr bwMode="auto">
          <a:xfrm>
            <a:off x="3714750" y="4857750"/>
            <a:ext cx="571500" cy="400050"/>
          </a:xfrm>
          <a:prstGeom prst="rect">
            <a:avLst/>
          </a:prstGeom>
          <a:noFill/>
          <a:ln w="9525">
            <a:noFill/>
            <a:miter lim="800000"/>
            <a:headEnd/>
            <a:tailEnd/>
          </a:ln>
        </p:spPr>
        <p:txBody>
          <a:bodyPr>
            <a:spAutoFit/>
          </a:bodyPr>
          <a:lstStyle/>
          <a:p>
            <a:r>
              <a:rPr lang="ar-SA" sz="2000" b="1"/>
              <a:t>-3</a:t>
            </a:r>
          </a:p>
        </p:txBody>
      </p:sp>
      <p:sp>
        <p:nvSpPr>
          <p:cNvPr id="49" name="مربع نص 45"/>
          <p:cNvSpPr txBox="1">
            <a:spLocks noChangeArrowheads="1"/>
          </p:cNvSpPr>
          <p:nvPr/>
        </p:nvSpPr>
        <p:spPr bwMode="auto">
          <a:xfrm>
            <a:off x="3786188" y="5500688"/>
            <a:ext cx="571500" cy="400050"/>
          </a:xfrm>
          <a:prstGeom prst="rect">
            <a:avLst/>
          </a:prstGeom>
          <a:noFill/>
          <a:ln w="9525">
            <a:noFill/>
            <a:miter lim="800000"/>
            <a:headEnd/>
            <a:tailEnd/>
          </a:ln>
        </p:spPr>
        <p:txBody>
          <a:bodyPr>
            <a:spAutoFit/>
          </a:bodyPr>
          <a:lstStyle/>
          <a:p>
            <a:r>
              <a:rPr lang="ar-SA" sz="2000" b="1"/>
              <a:t>-4</a:t>
            </a:r>
          </a:p>
        </p:txBody>
      </p:sp>
      <p:cxnSp>
        <p:nvCxnSpPr>
          <p:cNvPr id="50" name="رابط مستقيم 48"/>
          <p:cNvCxnSpPr/>
          <p:nvPr/>
        </p:nvCxnSpPr>
        <p:spPr>
          <a:xfrm rot="10800000" flipV="1">
            <a:off x="4500563" y="1285875"/>
            <a:ext cx="214312" cy="0"/>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sp>
        <p:nvSpPr>
          <p:cNvPr id="51" name="مربع نص 44"/>
          <p:cNvSpPr txBox="1">
            <a:spLocks noChangeArrowheads="1"/>
          </p:cNvSpPr>
          <p:nvPr/>
        </p:nvSpPr>
        <p:spPr bwMode="auto">
          <a:xfrm>
            <a:off x="4643438" y="2500313"/>
            <a:ext cx="571500" cy="400050"/>
          </a:xfrm>
          <a:prstGeom prst="rect">
            <a:avLst/>
          </a:prstGeom>
          <a:noFill/>
          <a:ln w="9525">
            <a:noFill/>
            <a:miter lim="800000"/>
            <a:headEnd/>
            <a:tailEnd/>
          </a:ln>
        </p:spPr>
        <p:txBody>
          <a:bodyPr>
            <a:spAutoFit/>
          </a:bodyPr>
          <a:lstStyle/>
          <a:p>
            <a:r>
              <a:rPr lang="ar-SA" sz="2000" b="1"/>
              <a:t>+1</a:t>
            </a:r>
          </a:p>
        </p:txBody>
      </p:sp>
      <p:sp>
        <p:nvSpPr>
          <p:cNvPr id="52" name="مربع نص 44"/>
          <p:cNvSpPr txBox="1">
            <a:spLocks noChangeArrowheads="1"/>
          </p:cNvSpPr>
          <p:nvPr/>
        </p:nvSpPr>
        <p:spPr bwMode="auto">
          <a:xfrm>
            <a:off x="4714875" y="2000250"/>
            <a:ext cx="571500" cy="400050"/>
          </a:xfrm>
          <a:prstGeom prst="rect">
            <a:avLst/>
          </a:prstGeom>
          <a:noFill/>
          <a:ln w="9525">
            <a:noFill/>
            <a:miter lim="800000"/>
            <a:headEnd/>
            <a:tailEnd/>
          </a:ln>
        </p:spPr>
        <p:txBody>
          <a:bodyPr>
            <a:spAutoFit/>
          </a:bodyPr>
          <a:lstStyle/>
          <a:p>
            <a:r>
              <a:rPr lang="ar-SA" sz="2000" b="1"/>
              <a:t>+2</a:t>
            </a:r>
          </a:p>
        </p:txBody>
      </p:sp>
      <p:sp>
        <p:nvSpPr>
          <p:cNvPr id="53" name="مربع نص 44"/>
          <p:cNvSpPr txBox="1">
            <a:spLocks noChangeArrowheads="1"/>
          </p:cNvSpPr>
          <p:nvPr/>
        </p:nvSpPr>
        <p:spPr bwMode="auto">
          <a:xfrm>
            <a:off x="4857750" y="1500188"/>
            <a:ext cx="571500" cy="400050"/>
          </a:xfrm>
          <a:prstGeom prst="rect">
            <a:avLst/>
          </a:prstGeom>
          <a:noFill/>
          <a:ln w="9525">
            <a:noFill/>
            <a:miter lim="800000"/>
            <a:headEnd/>
            <a:tailEnd/>
          </a:ln>
        </p:spPr>
        <p:txBody>
          <a:bodyPr>
            <a:spAutoFit/>
          </a:bodyPr>
          <a:lstStyle/>
          <a:p>
            <a:r>
              <a:rPr lang="ar-SA" sz="2000" b="1"/>
              <a:t>+3</a:t>
            </a:r>
          </a:p>
        </p:txBody>
      </p:sp>
      <p:sp>
        <p:nvSpPr>
          <p:cNvPr id="54" name="مربع نص 44"/>
          <p:cNvSpPr txBox="1">
            <a:spLocks noChangeArrowheads="1"/>
          </p:cNvSpPr>
          <p:nvPr/>
        </p:nvSpPr>
        <p:spPr bwMode="auto">
          <a:xfrm>
            <a:off x="4643438" y="1143000"/>
            <a:ext cx="571500" cy="400050"/>
          </a:xfrm>
          <a:prstGeom prst="rect">
            <a:avLst/>
          </a:prstGeom>
          <a:noFill/>
          <a:ln w="9525">
            <a:noFill/>
            <a:miter lim="800000"/>
            <a:headEnd/>
            <a:tailEnd/>
          </a:ln>
        </p:spPr>
        <p:txBody>
          <a:bodyPr>
            <a:spAutoFit/>
          </a:bodyPr>
          <a:lstStyle/>
          <a:p>
            <a:r>
              <a:rPr lang="ar-SA" sz="2000" b="1"/>
              <a:t>+4</a:t>
            </a:r>
          </a:p>
        </p:txBody>
      </p:sp>
      <p:sp>
        <p:nvSpPr>
          <p:cNvPr id="55" name="مربع نص 44"/>
          <p:cNvSpPr txBox="1">
            <a:spLocks noChangeArrowheads="1"/>
          </p:cNvSpPr>
          <p:nvPr/>
        </p:nvSpPr>
        <p:spPr bwMode="auto">
          <a:xfrm>
            <a:off x="4572000" y="571500"/>
            <a:ext cx="571500" cy="400050"/>
          </a:xfrm>
          <a:prstGeom prst="rect">
            <a:avLst/>
          </a:prstGeom>
          <a:noFill/>
          <a:ln w="9525">
            <a:noFill/>
            <a:miter lim="800000"/>
            <a:headEnd/>
            <a:tailEnd/>
          </a:ln>
        </p:spPr>
        <p:txBody>
          <a:bodyPr>
            <a:spAutoFit/>
          </a:bodyPr>
          <a:lstStyle/>
          <a:p>
            <a:r>
              <a:rPr lang="ar-SA" sz="2000" b="1" dirty="0"/>
              <a:t>+5</a:t>
            </a:r>
          </a:p>
        </p:txBody>
      </p:sp>
      <p:cxnSp>
        <p:nvCxnSpPr>
          <p:cNvPr id="56" name="رابط مستقيم 58"/>
          <p:cNvCxnSpPr/>
          <p:nvPr/>
        </p:nvCxnSpPr>
        <p:spPr>
          <a:xfrm rot="10800000">
            <a:off x="4286250" y="6286500"/>
            <a:ext cx="214313" cy="1588"/>
          </a:xfrm>
          <a:prstGeom prst="line">
            <a:avLst/>
          </a:prstGeom>
          <a:ln w="50800">
            <a:solidFill>
              <a:srgbClr val="652B91"/>
            </a:solidFill>
          </a:ln>
        </p:spPr>
        <p:style>
          <a:lnRef idx="1">
            <a:schemeClr val="accent1"/>
          </a:lnRef>
          <a:fillRef idx="0">
            <a:schemeClr val="accent1"/>
          </a:fillRef>
          <a:effectRef idx="0">
            <a:schemeClr val="accent1"/>
          </a:effectRef>
          <a:fontRef idx="minor">
            <a:schemeClr val="tx1"/>
          </a:fontRef>
        </p:style>
      </p:cxnSp>
      <p:sp>
        <p:nvSpPr>
          <p:cNvPr id="57" name="مربع نص 48"/>
          <p:cNvSpPr txBox="1">
            <a:spLocks noChangeArrowheads="1"/>
          </p:cNvSpPr>
          <p:nvPr/>
        </p:nvSpPr>
        <p:spPr bwMode="auto">
          <a:xfrm>
            <a:off x="3714750" y="6072188"/>
            <a:ext cx="571500" cy="400050"/>
          </a:xfrm>
          <a:prstGeom prst="rect">
            <a:avLst/>
          </a:prstGeom>
          <a:noFill/>
          <a:ln w="9525">
            <a:noFill/>
            <a:miter lim="800000"/>
            <a:headEnd/>
            <a:tailEnd/>
          </a:ln>
        </p:spPr>
        <p:txBody>
          <a:bodyPr>
            <a:spAutoFit/>
          </a:bodyPr>
          <a:lstStyle/>
          <a:p>
            <a:r>
              <a:rPr lang="ar-SA" sz="2000" b="1"/>
              <a:t>-5</a:t>
            </a:r>
          </a:p>
        </p:txBody>
      </p:sp>
      <p:sp>
        <p:nvSpPr>
          <p:cNvPr id="58" name="مربع نص 62"/>
          <p:cNvSpPr txBox="1"/>
          <p:nvPr/>
        </p:nvSpPr>
        <p:spPr>
          <a:xfrm>
            <a:off x="6000750" y="1143000"/>
            <a:ext cx="1071563" cy="523875"/>
          </a:xfrm>
          <a:prstGeom prst="rect">
            <a:avLst/>
          </a:prstGeom>
          <a:noFill/>
        </p:spPr>
        <p:txBody>
          <a:bodyPr rtlCol="1">
            <a:spAutoFit/>
          </a:bodyPr>
          <a:lstStyle/>
          <a:p>
            <a:pPr>
              <a:defRPr/>
            </a:pPr>
            <a:r>
              <a:rPr lang="ar-SA" sz="2800" b="1" dirty="0">
                <a:solidFill>
                  <a:schemeClr val="accent5">
                    <a:lumMod val="75000"/>
                  </a:schemeClr>
                </a:solidFill>
              </a:rPr>
              <a:t>( 1 )</a:t>
            </a:r>
          </a:p>
        </p:txBody>
      </p:sp>
      <p:sp>
        <p:nvSpPr>
          <p:cNvPr id="59" name="مربع نص 63"/>
          <p:cNvSpPr txBox="1"/>
          <p:nvPr/>
        </p:nvSpPr>
        <p:spPr>
          <a:xfrm>
            <a:off x="1785938" y="1143000"/>
            <a:ext cx="1071562" cy="523875"/>
          </a:xfrm>
          <a:prstGeom prst="rect">
            <a:avLst/>
          </a:prstGeom>
          <a:noFill/>
        </p:spPr>
        <p:txBody>
          <a:bodyPr rtlCol="1">
            <a:spAutoFit/>
          </a:bodyPr>
          <a:lstStyle/>
          <a:p>
            <a:pPr>
              <a:defRPr/>
            </a:pPr>
            <a:r>
              <a:rPr lang="ar-SA" sz="2800" b="1" dirty="0">
                <a:solidFill>
                  <a:schemeClr val="accent5">
                    <a:lumMod val="75000"/>
                  </a:schemeClr>
                </a:solidFill>
              </a:rPr>
              <a:t>( 2 )</a:t>
            </a:r>
          </a:p>
        </p:txBody>
      </p:sp>
      <p:sp>
        <p:nvSpPr>
          <p:cNvPr id="60" name="مربع نص 64"/>
          <p:cNvSpPr txBox="1"/>
          <p:nvPr/>
        </p:nvSpPr>
        <p:spPr>
          <a:xfrm>
            <a:off x="1785938" y="4000500"/>
            <a:ext cx="1071562" cy="523875"/>
          </a:xfrm>
          <a:prstGeom prst="rect">
            <a:avLst/>
          </a:prstGeom>
          <a:noFill/>
        </p:spPr>
        <p:txBody>
          <a:bodyPr rtlCol="1">
            <a:spAutoFit/>
          </a:bodyPr>
          <a:lstStyle/>
          <a:p>
            <a:pPr>
              <a:defRPr/>
            </a:pPr>
            <a:r>
              <a:rPr lang="ar-SA" sz="2800" b="1" dirty="0">
                <a:solidFill>
                  <a:schemeClr val="accent5">
                    <a:lumMod val="75000"/>
                  </a:schemeClr>
                </a:solidFill>
              </a:rPr>
              <a:t>(3 )</a:t>
            </a:r>
          </a:p>
        </p:txBody>
      </p:sp>
      <p:sp>
        <p:nvSpPr>
          <p:cNvPr id="61" name="مربع نص 65"/>
          <p:cNvSpPr txBox="1"/>
          <p:nvPr/>
        </p:nvSpPr>
        <p:spPr>
          <a:xfrm>
            <a:off x="6143625" y="4143375"/>
            <a:ext cx="1071563" cy="523875"/>
          </a:xfrm>
          <a:prstGeom prst="rect">
            <a:avLst/>
          </a:prstGeom>
          <a:noFill/>
        </p:spPr>
        <p:txBody>
          <a:bodyPr rtlCol="1">
            <a:spAutoFit/>
          </a:bodyPr>
          <a:lstStyle/>
          <a:p>
            <a:pPr>
              <a:defRPr/>
            </a:pPr>
            <a:r>
              <a:rPr lang="ar-SA" sz="2800" b="1" dirty="0">
                <a:solidFill>
                  <a:schemeClr val="accent5">
                    <a:lumMod val="75000"/>
                  </a:schemeClr>
                </a:solidFill>
              </a:rPr>
              <a:t>( 4 )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9">
                                            <p:txEl>
                                              <p:pRg st="0" end="0"/>
                                            </p:txEl>
                                          </p:spTgt>
                                        </p:tgtEl>
                                        <p:attrNameLst>
                                          <p:attrName>style.visibility</p:attrName>
                                        </p:attrNameLst>
                                      </p:cBhvr>
                                      <p:to>
                                        <p:strVal val="visible"/>
                                      </p:to>
                                    </p:set>
                                    <p:animEffect transition="in" filter="box(in)">
                                      <p:cBhvr>
                                        <p:cTn id="17" dur="500"/>
                                        <p:tgtEl>
                                          <p:spTgt spid="3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6">
                                            <p:txEl>
                                              <p:pRg st="0" end="0"/>
                                            </p:txEl>
                                          </p:spTgt>
                                        </p:tgtEl>
                                        <p:attrNameLst>
                                          <p:attrName>style.visibility</p:attrName>
                                        </p:attrNameLst>
                                      </p:cBhvr>
                                      <p:to>
                                        <p:strVal val="visible"/>
                                      </p:to>
                                    </p:set>
                                    <p:animEffect transition="in" filter="box(in)">
                                      <p:cBhvr>
                                        <p:cTn id="22" dur="500"/>
                                        <p:tgtEl>
                                          <p:spTgt spid="3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8">
                                            <p:txEl>
                                              <p:pRg st="0" end="0"/>
                                            </p:txEl>
                                          </p:spTgt>
                                        </p:tgtEl>
                                        <p:attrNameLst>
                                          <p:attrName>style.visibility</p:attrName>
                                        </p:attrNameLst>
                                      </p:cBhvr>
                                      <p:to>
                                        <p:strVal val="visible"/>
                                      </p:to>
                                    </p:set>
                                    <p:animEffect transition="in" filter="box(in)">
                                      <p:cBhvr>
                                        <p:cTn id="27" dur="500"/>
                                        <p:tgtEl>
                                          <p:spTgt spid="3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7">
                                            <p:txEl>
                                              <p:pRg st="0" end="0"/>
                                            </p:txEl>
                                          </p:spTgt>
                                        </p:tgtEl>
                                        <p:attrNameLst>
                                          <p:attrName>style.visibility</p:attrName>
                                        </p:attrNameLst>
                                      </p:cBhvr>
                                      <p:to>
                                        <p:strVal val="visible"/>
                                      </p:to>
                                    </p:set>
                                    <p:animEffect transition="in" filter="box(in)">
                                      <p:cBhvr>
                                        <p:cTn id="32" dur="500"/>
                                        <p:tgtEl>
                                          <p:spTgt spid="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ox(in)">
                                      <p:cBhvr>
                                        <p:cTn id="37" dur="500"/>
                                        <p:tgtEl>
                                          <p:spTgt spid="13"/>
                                        </p:tgtEl>
                                      </p:cBhvr>
                                    </p:animEffect>
                                  </p:childTnLst>
                                </p:cTn>
                              </p:par>
                            </p:childTnLst>
                          </p:cTn>
                        </p:par>
                        <p:par>
                          <p:cTn id="38" fill="hold">
                            <p:stCondLst>
                              <p:cond delay="500"/>
                            </p:stCondLst>
                            <p:childTnLst>
                              <p:par>
                                <p:cTn id="39" presetID="4" presetClass="entr" presetSubtype="16" fill="hold" grpId="0" nodeType="after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box(in)">
                                      <p:cBhvr>
                                        <p:cTn id="41" dur="500"/>
                                        <p:tgtEl>
                                          <p:spTgt spid="51"/>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ox(in)">
                                      <p:cBhvr>
                                        <p:cTn id="46" dur="500"/>
                                        <p:tgtEl>
                                          <p:spTgt spid="12"/>
                                        </p:tgtEl>
                                      </p:cBhvr>
                                    </p:animEffect>
                                  </p:childTnLst>
                                </p:cTn>
                              </p:par>
                            </p:childTnLst>
                          </p:cTn>
                        </p:par>
                        <p:par>
                          <p:cTn id="47" fill="hold">
                            <p:stCondLst>
                              <p:cond delay="500"/>
                            </p:stCondLst>
                            <p:childTnLst>
                              <p:par>
                                <p:cTn id="48" presetID="4" presetClass="entr" presetSubtype="16" fill="hold" grpId="0" nodeType="afterEffect">
                                  <p:stCondLst>
                                    <p:cond delay="0"/>
                                  </p:stCondLst>
                                  <p:childTnLst>
                                    <p:set>
                                      <p:cBhvr>
                                        <p:cTn id="49" dur="1" fill="hold">
                                          <p:stCondLst>
                                            <p:cond delay="0"/>
                                          </p:stCondLst>
                                        </p:cTn>
                                        <p:tgtEl>
                                          <p:spTgt spid="52"/>
                                        </p:tgtEl>
                                        <p:attrNameLst>
                                          <p:attrName>style.visibility</p:attrName>
                                        </p:attrNameLst>
                                      </p:cBhvr>
                                      <p:to>
                                        <p:strVal val="visible"/>
                                      </p:to>
                                    </p:set>
                                    <p:animEffect transition="in" filter="box(in)">
                                      <p:cBhvr>
                                        <p:cTn id="50" dur="500"/>
                                        <p:tgtEl>
                                          <p:spTgt spid="52"/>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ox(in)">
                                      <p:cBhvr>
                                        <p:cTn id="55" dur="500"/>
                                        <p:tgtEl>
                                          <p:spTgt spid="11"/>
                                        </p:tgtEl>
                                      </p:cBhvr>
                                    </p:animEffect>
                                  </p:childTnLst>
                                </p:cTn>
                              </p:par>
                            </p:childTnLst>
                          </p:cTn>
                        </p:par>
                        <p:par>
                          <p:cTn id="56" fill="hold">
                            <p:stCondLst>
                              <p:cond delay="500"/>
                            </p:stCondLst>
                            <p:childTnLst>
                              <p:par>
                                <p:cTn id="57" presetID="4" presetClass="entr" presetSubtype="16"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box(in)">
                                      <p:cBhvr>
                                        <p:cTn id="59" dur="500"/>
                                        <p:tgtEl>
                                          <p:spTgt spid="53"/>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nodeType="click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ox(in)">
                                      <p:cBhvr>
                                        <p:cTn id="64" dur="500"/>
                                        <p:tgtEl>
                                          <p:spTgt spid="50"/>
                                        </p:tgtEl>
                                      </p:cBhvr>
                                    </p:animEffect>
                                  </p:childTnLst>
                                </p:cTn>
                              </p:par>
                            </p:childTnLst>
                          </p:cTn>
                        </p:par>
                        <p:par>
                          <p:cTn id="65" fill="hold">
                            <p:stCondLst>
                              <p:cond delay="500"/>
                            </p:stCondLst>
                            <p:childTnLst>
                              <p:par>
                                <p:cTn id="66" presetID="4" presetClass="entr" presetSubtype="16" fill="hold" grpId="0" nodeType="afterEffect">
                                  <p:stCondLst>
                                    <p:cond delay="0"/>
                                  </p:stCondLst>
                                  <p:childTnLst>
                                    <p:set>
                                      <p:cBhvr>
                                        <p:cTn id="67" dur="1" fill="hold">
                                          <p:stCondLst>
                                            <p:cond delay="0"/>
                                          </p:stCondLst>
                                        </p:cTn>
                                        <p:tgtEl>
                                          <p:spTgt spid="54"/>
                                        </p:tgtEl>
                                        <p:attrNameLst>
                                          <p:attrName>style.visibility</p:attrName>
                                        </p:attrNameLst>
                                      </p:cBhvr>
                                      <p:to>
                                        <p:strVal val="visible"/>
                                      </p:to>
                                    </p:set>
                                    <p:animEffect transition="in" filter="box(in)">
                                      <p:cBhvr>
                                        <p:cTn id="68" dur="500"/>
                                        <p:tgtEl>
                                          <p:spTgt spid="54"/>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box(in)">
                                      <p:cBhvr>
                                        <p:cTn id="73" dur="500"/>
                                        <p:tgtEl>
                                          <p:spTgt spid="18"/>
                                        </p:tgtEl>
                                      </p:cBhvr>
                                    </p:animEffect>
                                  </p:childTnLst>
                                </p:cTn>
                              </p:par>
                            </p:childTnLst>
                          </p:cTn>
                        </p:par>
                        <p:par>
                          <p:cTn id="74" fill="hold">
                            <p:stCondLst>
                              <p:cond delay="500"/>
                            </p:stCondLst>
                            <p:childTnLst>
                              <p:par>
                                <p:cTn id="75" presetID="4" presetClass="entr" presetSubtype="16" fill="hold" grpId="0" nodeType="after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ox(in)">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box(in)">
                                      <p:cBhvr>
                                        <p:cTn id="82" dur="500"/>
                                        <p:tgtEl>
                                          <p:spTgt spid="10"/>
                                        </p:tgtEl>
                                      </p:cBhvr>
                                    </p:animEffect>
                                  </p:childTnLst>
                                </p:cTn>
                              </p:par>
                            </p:childTnLst>
                          </p:cTn>
                        </p:par>
                        <p:par>
                          <p:cTn id="83" fill="hold">
                            <p:stCondLst>
                              <p:cond delay="500"/>
                            </p:stCondLst>
                            <p:childTnLst>
                              <p:par>
                                <p:cTn id="84" presetID="4" presetClass="entr" presetSubtype="16"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box(in)">
                                      <p:cBhvr>
                                        <p:cTn id="86" dur="500"/>
                                        <p:tgtEl>
                                          <p:spTgt spid="30"/>
                                        </p:tgtEl>
                                      </p:cBhvr>
                                    </p:animEffect>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nodeType="click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box(in)">
                                      <p:cBhvr>
                                        <p:cTn id="91" dur="500"/>
                                        <p:tgtEl>
                                          <p:spTgt spid="15"/>
                                        </p:tgtEl>
                                      </p:cBhvr>
                                    </p:animEffect>
                                  </p:childTnLst>
                                </p:cTn>
                              </p:par>
                            </p:childTnLst>
                          </p:cTn>
                        </p:par>
                        <p:par>
                          <p:cTn id="92" fill="hold">
                            <p:stCondLst>
                              <p:cond delay="500"/>
                            </p:stCondLst>
                            <p:childTnLst>
                              <p:par>
                                <p:cTn id="93" presetID="4" presetClass="entr" presetSubtype="16"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box(in)">
                                      <p:cBhvr>
                                        <p:cTn id="95" dur="500"/>
                                        <p:tgtEl>
                                          <p:spTgt spid="43"/>
                                        </p:tgtEl>
                                      </p:cBhvr>
                                    </p:animEffect>
                                  </p:childTnLst>
                                </p:cTn>
                              </p:par>
                            </p:childTnLst>
                          </p:cTn>
                        </p:par>
                      </p:childTnLst>
                    </p:cTn>
                  </p:par>
                  <p:par>
                    <p:cTn id="96" fill="hold">
                      <p:stCondLst>
                        <p:cond delay="indefinite"/>
                      </p:stCondLst>
                      <p:childTnLst>
                        <p:par>
                          <p:cTn id="97" fill="hold">
                            <p:stCondLst>
                              <p:cond delay="0"/>
                            </p:stCondLst>
                            <p:childTnLst>
                              <p:par>
                                <p:cTn id="98" presetID="4" presetClass="entr" presetSubtype="16" fill="hold" nodeType="clickEffect">
                                  <p:stCondLst>
                                    <p:cond delay="0"/>
                                  </p:stCondLst>
                                  <p:childTnLst>
                                    <p:set>
                                      <p:cBhvr>
                                        <p:cTn id="99" dur="1" fill="hold">
                                          <p:stCondLst>
                                            <p:cond delay="0"/>
                                          </p:stCondLst>
                                        </p:cTn>
                                        <p:tgtEl>
                                          <p:spTgt spid="14"/>
                                        </p:tgtEl>
                                        <p:attrNameLst>
                                          <p:attrName>style.visibility</p:attrName>
                                        </p:attrNameLst>
                                      </p:cBhvr>
                                      <p:to>
                                        <p:strVal val="visible"/>
                                      </p:to>
                                    </p:set>
                                    <p:animEffect transition="in" filter="box(in)">
                                      <p:cBhvr>
                                        <p:cTn id="100" dur="500"/>
                                        <p:tgtEl>
                                          <p:spTgt spid="14"/>
                                        </p:tgtEl>
                                      </p:cBhvr>
                                    </p:animEffect>
                                  </p:childTnLst>
                                </p:cTn>
                              </p:par>
                            </p:childTnLst>
                          </p:cTn>
                        </p:par>
                        <p:par>
                          <p:cTn id="101" fill="hold">
                            <p:stCondLst>
                              <p:cond delay="500"/>
                            </p:stCondLst>
                            <p:childTnLst>
                              <p:par>
                                <p:cTn id="102" presetID="4" presetClass="entr" presetSubtype="16" fill="hold" grpId="0" nodeType="after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box(in)">
                                      <p:cBhvr>
                                        <p:cTn id="104" dur="500"/>
                                        <p:tgtEl>
                                          <p:spTgt spid="45"/>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box(in)">
                                      <p:cBhvr>
                                        <p:cTn id="109" dur="500"/>
                                        <p:tgtEl>
                                          <p:spTgt spid="16"/>
                                        </p:tgtEl>
                                      </p:cBhvr>
                                    </p:animEffect>
                                  </p:childTnLst>
                                </p:cTn>
                              </p:par>
                            </p:childTnLst>
                          </p:cTn>
                        </p:par>
                        <p:par>
                          <p:cTn id="110" fill="hold">
                            <p:stCondLst>
                              <p:cond delay="500"/>
                            </p:stCondLst>
                            <p:childTnLst>
                              <p:par>
                                <p:cTn id="111" presetID="4" presetClass="entr" presetSubtype="16" fill="hold" grpId="0" nodeType="after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box(in)">
                                      <p:cBhvr>
                                        <p:cTn id="113" dur="500"/>
                                        <p:tgtEl>
                                          <p:spTgt spid="44"/>
                                        </p:tgtEl>
                                      </p:cBhvr>
                                    </p:animEffect>
                                  </p:childTnLst>
                                </p:cTn>
                              </p:par>
                            </p:childTnLst>
                          </p:cTn>
                        </p:par>
                      </p:childTnLst>
                    </p:cTn>
                  </p:par>
                  <p:par>
                    <p:cTn id="114" fill="hold">
                      <p:stCondLst>
                        <p:cond delay="indefinite"/>
                      </p:stCondLst>
                      <p:childTnLst>
                        <p:par>
                          <p:cTn id="115" fill="hold">
                            <p:stCondLst>
                              <p:cond delay="0"/>
                            </p:stCondLst>
                            <p:childTnLst>
                              <p:par>
                                <p:cTn id="116" presetID="4" presetClass="entr" presetSubtype="16" fill="hold" nodeType="clickEffect">
                                  <p:stCondLst>
                                    <p:cond delay="0"/>
                                  </p:stCondLst>
                                  <p:childTnLst>
                                    <p:set>
                                      <p:cBhvr>
                                        <p:cTn id="117" dur="1" fill="hold">
                                          <p:stCondLst>
                                            <p:cond delay="0"/>
                                          </p:stCondLst>
                                        </p:cTn>
                                        <p:tgtEl>
                                          <p:spTgt spid="17"/>
                                        </p:tgtEl>
                                        <p:attrNameLst>
                                          <p:attrName>style.visibility</p:attrName>
                                        </p:attrNameLst>
                                      </p:cBhvr>
                                      <p:to>
                                        <p:strVal val="visible"/>
                                      </p:to>
                                    </p:set>
                                    <p:animEffect transition="in" filter="box(in)">
                                      <p:cBhvr>
                                        <p:cTn id="118" dur="500"/>
                                        <p:tgtEl>
                                          <p:spTgt spid="17"/>
                                        </p:tgtEl>
                                      </p:cBhvr>
                                    </p:animEffect>
                                  </p:childTnLst>
                                </p:cTn>
                              </p:par>
                            </p:childTnLst>
                          </p:cTn>
                        </p:par>
                        <p:par>
                          <p:cTn id="119" fill="hold">
                            <p:stCondLst>
                              <p:cond delay="500"/>
                            </p:stCondLst>
                            <p:childTnLst>
                              <p:par>
                                <p:cTn id="120" presetID="4" presetClass="entr" presetSubtype="16" fill="hold" grpId="0" nodeType="afterEffect">
                                  <p:stCondLst>
                                    <p:cond delay="0"/>
                                  </p:stCondLst>
                                  <p:childTnLst>
                                    <p:set>
                                      <p:cBhvr>
                                        <p:cTn id="121" dur="1" fill="hold">
                                          <p:stCondLst>
                                            <p:cond delay="0"/>
                                          </p:stCondLst>
                                        </p:cTn>
                                        <p:tgtEl>
                                          <p:spTgt spid="46"/>
                                        </p:tgtEl>
                                        <p:attrNameLst>
                                          <p:attrName>style.visibility</p:attrName>
                                        </p:attrNameLst>
                                      </p:cBhvr>
                                      <p:to>
                                        <p:strVal val="visible"/>
                                      </p:to>
                                    </p:set>
                                    <p:animEffect transition="in" filter="box(in)">
                                      <p:cBhvr>
                                        <p:cTn id="122" dur="500"/>
                                        <p:tgtEl>
                                          <p:spTgt spid="46"/>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box(in)">
                                      <p:cBhvr>
                                        <p:cTn id="127" dur="500"/>
                                        <p:tgtEl>
                                          <p:spTgt spid="28"/>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nodeType="clickEffect">
                                  <p:stCondLst>
                                    <p:cond delay="0"/>
                                  </p:stCondLst>
                                  <p:childTnLst>
                                    <p:set>
                                      <p:cBhvr>
                                        <p:cTn id="131" dur="1" fill="hold">
                                          <p:stCondLst>
                                            <p:cond delay="0"/>
                                          </p:stCondLst>
                                        </p:cTn>
                                        <p:tgtEl>
                                          <p:spTgt spid="27"/>
                                        </p:tgtEl>
                                        <p:attrNameLst>
                                          <p:attrName>style.visibility</p:attrName>
                                        </p:attrNameLst>
                                      </p:cBhvr>
                                      <p:to>
                                        <p:strVal val="visible"/>
                                      </p:to>
                                    </p:set>
                                    <p:animEffect transition="in" filter="box(in)">
                                      <p:cBhvr>
                                        <p:cTn id="132" dur="500"/>
                                        <p:tgtEl>
                                          <p:spTgt spid="27"/>
                                        </p:tgtEl>
                                      </p:cBhvr>
                                    </p:animEffect>
                                  </p:childTnLst>
                                </p:cTn>
                              </p:par>
                            </p:childTnLst>
                          </p:cTn>
                        </p:par>
                      </p:childTnLst>
                    </p:cTn>
                  </p:par>
                  <p:par>
                    <p:cTn id="133" fill="hold">
                      <p:stCondLst>
                        <p:cond delay="indefinite"/>
                      </p:stCondLst>
                      <p:childTnLst>
                        <p:par>
                          <p:cTn id="134" fill="hold">
                            <p:stCondLst>
                              <p:cond delay="0"/>
                            </p:stCondLst>
                            <p:childTnLst>
                              <p:par>
                                <p:cTn id="135" presetID="4" presetClass="entr" presetSubtype="16" fill="hold" nodeType="clickEffect">
                                  <p:stCondLst>
                                    <p:cond delay="0"/>
                                  </p:stCondLst>
                                  <p:childTnLst>
                                    <p:set>
                                      <p:cBhvr>
                                        <p:cTn id="136" dur="1" fill="hold">
                                          <p:stCondLst>
                                            <p:cond delay="0"/>
                                          </p:stCondLst>
                                        </p:cTn>
                                        <p:tgtEl>
                                          <p:spTgt spid="26"/>
                                        </p:tgtEl>
                                        <p:attrNameLst>
                                          <p:attrName>style.visibility</p:attrName>
                                        </p:attrNameLst>
                                      </p:cBhvr>
                                      <p:to>
                                        <p:strVal val="visible"/>
                                      </p:to>
                                    </p:set>
                                    <p:animEffect transition="in" filter="box(in)">
                                      <p:cBhvr>
                                        <p:cTn id="137" dur="500"/>
                                        <p:tgtEl>
                                          <p:spTgt spid="26"/>
                                        </p:tgtEl>
                                      </p:cBhvr>
                                    </p:animEffect>
                                  </p:childTnLst>
                                </p:cTn>
                              </p:par>
                            </p:childTnLst>
                          </p:cTn>
                        </p:par>
                        <p:par>
                          <p:cTn id="138" fill="hold">
                            <p:stCondLst>
                              <p:cond delay="500"/>
                            </p:stCondLst>
                            <p:childTnLst>
                              <p:par>
                                <p:cTn id="139" presetID="4" presetClass="entr" presetSubtype="16" fill="hold" grpId="0" nodeType="afterEffect">
                                  <p:stCondLst>
                                    <p:cond delay="0"/>
                                  </p:stCondLst>
                                  <p:childTnLst>
                                    <p:set>
                                      <p:cBhvr>
                                        <p:cTn id="140" dur="1" fill="hold">
                                          <p:stCondLst>
                                            <p:cond delay="0"/>
                                          </p:stCondLst>
                                        </p:cTn>
                                        <p:tgtEl>
                                          <p:spTgt spid="33"/>
                                        </p:tgtEl>
                                        <p:attrNameLst>
                                          <p:attrName>style.visibility</p:attrName>
                                        </p:attrNameLst>
                                      </p:cBhvr>
                                      <p:to>
                                        <p:strVal val="visible"/>
                                      </p:to>
                                    </p:set>
                                    <p:animEffect transition="in" filter="box(in)">
                                      <p:cBhvr>
                                        <p:cTn id="141" dur="500"/>
                                        <p:tgtEl>
                                          <p:spTgt spid="33"/>
                                        </p:tgtEl>
                                      </p:cBhvr>
                                    </p:animEffect>
                                  </p:childTnLst>
                                </p:cTn>
                              </p:par>
                            </p:childTnLst>
                          </p:cTn>
                        </p:par>
                      </p:childTnLst>
                    </p:cTn>
                  </p:par>
                  <p:par>
                    <p:cTn id="142" fill="hold">
                      <p:stCondLst>
                        <p:cond delay="indefinite"/>
                      </p:stCondLst>
                      <p:childTnLst>
                        <p:par>
                          <p:cTn id="143" fill="hold">
                            <p:stCondLst>
                              <p:cond delay="0"/>
                            </p:stCondLst>
                            <p:childTnLst>
                              <p:par>
                                <p:cTn id="144" presetID="4" presetClass="entr" presetSubtype="16" fill="hold" nodeType="clickEffect">
                                  <p:stCondLst>
                                    <p:cond delay="0"/>
                                  </p:stCondLst>
                                  <p:childTnLst>
                                    <p:set>
                                      <p:cBhvr>
                                        <p:cTn id="145" dur="1" fill="hold">
                                          <p:stCondLst>
                                            <p:cond delay="0"/>
                                          </p:stCondLst>
                                        </p:cTn>
                                        <p:tgtEl>
                                          <p:spTgt spid="25"/>
                                        </p:tgtEl>
                                        <p:attrNameLst>
                                          <p:attrName>style.visibility</p:attrName>
                                        </p:attrNameLst>
                                      </p:cBhvr>
                                      <p:to>
                                        <p:strVal val="visible"/>
                                      </p:to>
                                    </p:set>
                                    <p:animEffect transition="in" filter="box(in)">
                                      <p:cBhvr>
                                        <p:cTn id="146" dur="500"/>
                                        <p:tgtEl>
                                          <p:spTgt spid="25"/>
                                        </p:tgtEl>
                                      </p:cBhvr>
                                    </p:animEffect>
                                  </p:childTnLst>
                                </p:cTn>
                              </p:par>
                            </p:childTnLst>
                          </p:cTn>
                        </p:par>
                        <p:par>
                          <p:cTn id="147" fill="hold">
                            <p:stCondLst>
                              <p:cond delay="500"/>
                            </p:stCondLst>
                            <p:childTnLst>
                              <p:par>
                                <p:cTn id="148" presetID="4" presetClass="entr" presetSubtype="16" fill="hold" grpId="0" nodeType="afterEffect">
                                  <p:stCondLst>
                                    <p:cond delay="0"/>
                                  </p:stCondLst>
                                  <p:childTnLst>
                                    <p:set>
                                      <p:cBhvr>
                                        <p:cTn id="149" dur="1" fill="hold">
                                          <p:stCondLst>
                                            <p:cond delay="0"/>
                                          </p:stCondLst>
                                        </p:cTn>
                                        <p:tgtEl>
                                          <p:spTgt spid="32"/>
                                        </p:tgtEl>
                                        <p:attrNameLst>
                                          <p:attrName>style.visibility</p:attrName>
                                        </p:attrNameLst>
                                      </p:cBhvr>
                                      <p:to>
                                        <p:strVal val="visible"/>
                                      </p:to>
                                    </p:set>
                                    <p:animEffect transition="in" filter="box(in)">
                                      <p:cBhvr>
                                        <p:cTn id="150" dur="500"/>
                                        <p:tgtEl>
                                          <p:spTgt spid="32"/>
                                        </p:tgtEl>
                                      </p:cBhvr>
                                    </p:animEffect>
                                  </p:childTnLst>
                                </p:cTn>
                              </p:par>
                            </p:childTnLst>
                          </p:cTn>
                        </p:par>
                      </p:childTnLst>
                    </p:cTn>
                  </p:par>
                  <p:par>
                    <p:cTn id="151" fill="hold">
                      <p:stCondLst>
                        <p:cond delay="indefinite"/>
                      </p:stCondLst>
                      <p:childTnLst>
                        <p:par>
                          <p:cTn id="152" fill="hold">
                            <p:stCondLst>
                              <p:cond delay="0"/>
                            </p:stCondLst>
                            <p:childTnLst>
                              <p:par>
                                <p:cTn id="153" presetID="4" presetClass="entr" presetSubtype="16" fill="hold" nodeType="clickEffect">
                                  <p:stCondLst>
                                    <p:cond delay="0"/>
                                  </p:stCondLst>
                                  <p:childTnLst>
                                    <p:set>
                                      <p:cBhvr>
                                        <p:cTn id="154" dur="1" fill="hold">
                                          <p:stCondLst>
                                            <p:cond delay="0"/>
                                          </p:stCondLst>
                                        </p:cTn>
                                        <p:tgtEl>
                                          <p:spTgt spid="24"/>
                                        </p:tgtEl>
                                        <p:attrNameLst>
                                          <p:attrName>style.visibility</p:attrName>
                                        </p:attrNameLst>
                                      </p:cBhvr>
                                      <p:to>
                                        <p:strVal val="visible"/>
                                      </p:to>
                                    </p:set>
                                    <p:animEffect transition="in" filter="box(in)">
                                      <p:cBhvr>
                                        <p:cTn id="155" dur="500"/>
                                        <p:tgtEl>
                                          <p:spTgt spid="24"/>
                                        </p:tgtEl>
                                      </p:cBhvr>
                                    </p:animEffect>
                                  </p:childTnLst>
                                </p:cTn>
                              </p:par>
                            </p:childTnLst>
                          </p:cTn>
                        </p:par>
                        <p:par>
                          <p:cTn id="156" fill="hold">
                            <p:stCondLst>
                              <p:cond delay="500"/>
                            </p:stCondLst>
                            <p:childTnLst>
                              <p:par>
                                <p:cTn id="157" presetID="4" presetClass="entr" presetSubtype="16" fill="hold" grpId="0" nodeType="afterEffect">
                                  <p:stCondLst>
                                    <p:cond delay="0"/>
                                  </p:stCondLst>
                                  <p:childTnLst>
                                    <p:set>
                                      <p:cBhvr>
                                        <p:cTn id="158" dur="1" fill="hold">
                                          <p:stCondLst>
                                            <p:cond delay="0"/>
                                          </p:stCondLst>
                                        </p:cTn>
                                        <p:tgtEl>
                                          <p:spTgt spid="31"/>
                                        </p:tgtEl>
                                        <p:attrNameLst>
                                          <p:attrName>style.visibility</p:attrName>
                                        </p:attrNameLst>
                                      </p:cBhvr>
                                      <p:to>
                                        <p:strVal val="visible"/>
                                      </p:to>
                                    </p:set>
                                    <p:animEffect transition="in" filter="box(in)">
                                      <p:cBhvr>
                                        <p:cTn id="159" dur="500"/>
                                        <p:tgtEl>
                                          <p:spTgt spid="31"/>
                                        </p:tgtEl>
                                      </p:cBhvr>
                                    </p:animEffect>
                                  </p:childTnLst>
                                </p:cTn>
                              </p:par>
                            </p:childTnLst>
                          </p:cTn>
                        </p:par>
                      </p:childTnLst>
                    </p:cTn>
                  </p:par>
                  <p:par>
                    <p:cTn id="160" fill="hold">
                      <p:stCondLst>
                        <p:cond delay="indefinite"/>
                      </p:stCondLst>
                      <p:childTnLst>
                        <p:par>
                          <p:cTn id="161" fill="hold">
                            <p:stCondLst>
                              <p:cond delay="0"/>
                            </p:stCondLst>
                            <p:childTnLst>
                              <p:par>
                                <p:cTn id="162" presetID="4" presetClass="entr" presetSubtype="16" fill="hold" nodeType="clickEffect">
                                  <p:stCondLst>
                                    <p:cond delay="0"/>
                                  </p:stCondLst>
                                  <p:childTnLst>
                                    <p:set>
                                      <p:cBhvr>
                                        <p:cTn id="163" dur="1" fill="hold">
                                          <p:stCondLst>
                                            <p:cond delay="0"/>
                                          </p:stCondLst>
                                        </p:cTn>
                                        <p:tgtEl>
                                          <p:spTgt spid="23"/>
                                        </p:tgtEl>
                                        <p:attrNameLst>
                                          <p:attrName>style.visibility</p:attrName>
                                        </p:attrNameLst>
                                      </p:cBhvr>
                                      <p:to>
                                        <p:strVal val="visible"/>
                                      </p:to>
                                    </p:set>
                                    <p:animEffect transition="in" filter="box(in)">
                                      <p:cBhvr>
                                        <p:cTn id="164" dur="500"/>
                                        <p:tgtEl>
                                          <p:spTgt spid="23"/>
                                        </p:tgtEl>
                                      </p:cBhvr>
                                    </p:animEffect>
                                  </p:childTnLst>
                                </p:cTn>
                              </p:par>
                            </p:childTnLst>
                          </p:cTn>
                        </p:par>
                        <p:par>
                          <p:cTn id="165" fill="hold">
                            <p:stCondLst>
                              <p:cond delay="500"/>
                            </p:stCondLst>
                            <p:childTnLst>
                              <p:par>
                                <p:cTn id="166" presetID="4" presetClass="entr" presetSubtype="16" fill="hold" grpId="0" nodeType="afterEffect">
                                  <p:stCondLst>
                                    <p:cond delay="0"/>
                                  </p:stCondLst>
                                  <p:childTnLst>
                                    <p:set>
                                      <p:cBhvr>
                                        <p:cTn id="167" dur="1" fill="hold">
                                          <p:stCondLst>
                                            <p:cond delay="0"/>
                                          </p:stCondLst>
                                        </p:cTn>
                                        <p:tgtEl>
                                          <p:spTgt spid="29"/>
                                        </p:tgtEl>
                                        <p:attrNameLst>
                                          <p:attrName>style.visibility</p:attrName>
                                        </p:attrNameLst>
                                      </p:cBhvr>
                                      <p:to>
                                        <p:strVal val="visible"/>
                                      </p:to>
                                    </p:set>
                                    <p:animEffect transition="in" filter="box(in)">
                                      <p:cBhvr>
                                        <p:cTn id="168" dur="500"/>
                                        <p:tgtEl>
                                          <p:spTgt spid="29"/>
                                        </p:tgtEl>
                                      </p:cBhvr>
                                    </p:animEffect>
                                  </p:childTnLst>
                                </p:cTn>
                              </p:par>
                            </p:childTnLst>
                          </p:cTn>
                        </p:par>
                        <p:par>
                          <p:cTn id="169" fill="hold">
                            <p:stCondLst>
                              <p:cond delay="1000"/>
                            </p:stCondLst>
                            <p:childTnLst>
                              <p:par>
                                <p:cTn id="170" presetID="4" presetClass="entr" presetSubtype="16" fill="hold" grpId="0" nodeType="afterEffect">
                                  <p:stCondLst>
                                    <p:cond delay="0"/>
                                  </p:stCondLst>
                                  <p:childTnLst>
                                    <p:set>
                                      <p:cBhvr>
                                        <p:cTn id="171" dur="1" fill="hold">
                                          <p:stCondLst>
                                            <p:cond delay="0"/>
                                          </p:stCondLst>
                                        </p:cTn>
                                        <p:tgtEl>
                                          <p:spTgt spid="34"/>
                                        </p:tgtEl>
                                        <p:attrNameLst>
                                          <p:attrName>style.visibility</p:attrName>
                                        </p:attrNameLst>
                                      </p:cBhvr>
                                      <p:to>
                                        <p:strVal val="visible"/>
                                      </p:to>
                                    </p:set>
                                    <p:animEffect transition="in" filter="box(in)">
                                      <p:cBhvr>
                                        <p:cTn id="172" dur="500"/>
                                        <p:tgtEl>
                                          <p:spTgt spid="34"/>
                                        </p:tgtEl>
                                      </p:cBhvr>
                                    </p:animEffect>
                                  </p:childTnLst>
                                </p:cTn>
                              </p:par>
                            </p:childTnLst>
                          </p:cTn>
                        </p:par>
                      </p:childTnLst>
                    </p:cTn>
                  </p:par>
                  <p:par>
                    <p:cTn id="173" fill="hold">
                      <p:stCondLst>
                        <p:cond delay="indefinite"/>
                      </p:stCondLst>
                      <p:childTnLst>
                        <p:par>
                          <p:cTn id="174" fill="hold">
                            <p:stCondLst>
                              <p:cond delay="0"/>
                            </p:stCondLst>
                            <p:childTnLst>
                              <p:par>
                                <p:cTn id="175" presetID="4" presetClass="entr" presetSubtype="16" fill="hold" nodeType="clickEffect">
                                  <p:stCondLst>
                                    <p:cond delay="0"/>
                                  </p:stCondLst>
                                  <p:childTnLst>
                                    <p:set>
                                      <p:cBhvr>
                                        <p:cTn id="176" dur="1" fill="hold">
                                          <p:stCondLst>
                                            <p:cond delay="0"/>
                                          </p:stCondLst>
                                        </p:cTn>
                                        <p:tgtEl>
                                          <p:spTgt spid="22"/>
                                        </p:tgtEl>
                                        <p:attrNameLst>
                                          <p:attrName>style.visibility</p:attrName>
                                        </p:attrNameLst>
                                      </p:cBhvr>
                                      <p:to>
                                        <p:strVal val="visible"/>
                                      </p:to>
                                    </p:set>
                                    <p:animEffect transition="in" filter="box(in)">
                                      <p:cBhvr>
                                        <p:cTn id="177" dur="500"/>
                                        <p:tgtEl>
                                          <p:spTgt spid="22"/>
                                        </p:tgtEl>
                                      </p:cBhvr>
                                    </p:animEffect>
                                  </p:childTnLst>
                                </p:cTn>
                              </p:par>
                            </p:childTnLst>
                          </p:cTn>
                        </p:par>
                      </p:childTnLst>
                    </p:cTn>
                  </p:par>
                  <p:par>
                    <p:cTn id="178" fill="hold">
                      <p:stCondLst>
                        <p:cond delay="indefinite"/>
                      </p:stCondLst>
                      <p:childTnLst>
                        <p:par>
                          <p:cTn id="179" fill="hold">
                            <p:stCondLst>
                              <p:cond delay="0"/>
                            </p:stCondLst>
                            <p:childTnLst>
                              <p:par>
                                <p:cTn id="180" presetID="4" presetClass="entr" presetSubtype="16" fill="hold" nodeType="clickEffect">
                                  <p:stCondLst>
                                    <p:cond delay="0"/>
                                  </p:stCondLst>
                                  <p:childTnLst>
                                    <p:set>
                                      <p:cBhvr>
                                        <p:cTn id="181" dur="1" fill="hold">
                                          <p:stCondLst>
                                            <p:cond delay="0"/>
                                          </p:stCondLst>
                                        </p:cTn>
                                        <p:tgtEl>
                                          <p:spTgt spid="21"/>
                                        </p:tgtEl>
                                        <p:attrNameLst>
                                          <p:attrName>style.visibility</p:attrName>
                                        </p:attrNameLst>
                                      </p:cBhvr>
                                      <p:to>
                                        <p:strVal val="visible"/>
                                      </p:to>
                                    </p:set>
                                    <p:animEffect transition="in" filter="box(in)">
                                      <p:cBhvr>
                                        <p:cTn id="182" dur="500"/>
                                        <p:tgtEl>
                                          <p:spTgt spid="21"/>
                                        </p:tgtEl>
                                      </p:cBhvr>
                                    </p:animEffect>
                                  </p:childTnLst>
                                </p:cTn>
                              </p:par>
                            </p:childTnLst>
                          </p:cTn>
                        </p:par>
                        <p:par>
                          <p:cTn id="183" fill="hold">
                            <p:stCondLst>
                              <p:cond delay="500"/>
                            </p:stCondLst>
                            <p:childTnLst>
                              <p:par>
                                <p:cTn id="184" presetID="4" presetClass="entr" presetSubtype="16" fill="hold" grpId="0" nodeType="afterEffect">
                                  <p:stCondLst>
                                    <p:cond delay="0"/>
                                  </p:stCondLst>
                                  <p:childTnLst>
                                    <p:set>
                                      <p:cBhvr>
                                        <p:cTn id="185" dur="1" fill="hold">
                                          <p:stCondLst>
                                            <p:cond delay="0"/>
                                          </p:stCondLst>
                                        </p:cTn>
                                        <p:tgtEl>
                                          <p:spTgt spid="47"/>
                                        </p:tgtEl>
                                        <p:attrNameLst>
                                          <p:attrName>style.visibility</p:attrName>
                                        </p:attrNameLst>
                                      </p:cBhvr>
                                      <p:to>
                                        <p:strVal val="visible"/>
                                      </p:to>
                                    </p:set>
                                    <p:animEffect transition="in" filter="box(in)">
                                      <p:cBhvr>
                                        <p:cTn id="186" dur="500"/>
                                        <p:tgtEl>
                                          <p:spTgt spid="47"/>
                                        </p:tgtEl>
                                      </p:cBhvr>
                                    </p:animEffect>
                                  </p:childTnLst>
                                </p:cTn>
                              </p:par>
                            </p:childTnLst>
                          </p:cTn>
                        </p:par>
                      </p:childTnLst>
                    </p:cTn>
                  </p:par>
                  <p:par>
                    <p:cTn id="187" fill="hold">
                      <p:stCondLst>
                        <p:cond delay="indefinite"/>
                      </p:stCondLst>
                      <p:childTnLst>
                        <p:par>
                          <p:cTn id="188" fill="hold">
                            <p:stCondLst>
                              <p:cond delay="0"/>
                            </p:stCondLst>
                            <p:childTnLst>
                              <p:par>
                                <p:cTn id="189" presetID="4" presetClass="entr" presetSubtype="16" fill="hold" nodeType="clickEffect">
                                  <p:stCondLst>
                                    <p:cond delay="0"/>
                                  </p:stCondLst>
                                  <p:childTnLst>
                                    <p:set>
                                      <p:cBhvr>
                                        <p:cTn id="190" dur="1" fill="hold">
                                          <p:stCondLst>
                                            <p:cond delay="0"/>
                                          </p:stCondLst>
                                        </p:cTn>
                                        <p:tgtEl>
                                          <p:spTgt spid="20"/>
                                        </p:tgtEl>
                                        <p:attrNameLst>
                                          <p:attrName>style.visibility</p:attrName>
                                        </p:attrNameLst>
                                      </p:cBhvr>
                                      <p:to>
                                        <p:strVal val="visible"/>
                                      </p:to>
                                    </p:set>
                                    <p:animEffect transition="in" filter="box(in)">
                                      <p:cBhvr>
                                        <p:cTn id="191" dur="500"/>
                                        <p:tgtEl>
                                          <p:spTgt spid="20"/>
                                        </p:tgtEl>
                                      </p:cBhvr>
                                    </p:animEffect>
                                  </p:childTnLst>
                                </p:cTn>
                              </p:par>
                            </p:childTnLst>
                          </p:cTn>
                        </p:par>
                        <p:par>
                          <p:cTn id="192" fill="hold">
                            <p:stCondLst>
                              <p:cond delay="500"/>
                            </p:stCondLst>
                            <p:childTnLst>
                              <p:par>
                                <p:cTn id="193" presetID="4" presetClass="entr" presetSubtype="16" fill="hold" grpId="0" nodeType="afterEffect">
                                  <p:stCondLst>
                                    <p:cond delay="0"/>
                                  </p:stCondLst>
                                  <p:childTnLst>
                                    <p:set>
                                      <p:cBhvr>
                                        <p:cTn id="194" dur="1" fill="hold">
                                          <p:stCondLst>
                                            <p:cond delay="0"/>
                                          </p:stCondLst>
                                        </p:cTn>
                                        <p:tgtEl>
                                          <p:spTgt spid="48"/>
                                        </p:tgtEl>
                                        <p:attrNameLst>
                                          <p:attrName>style.visibility</p:attrName>
                                        </p:attrNameLst>
                                      </p:cBhvr>
                                      <p:to>
                                        <p:strVal val="visible"/>
                                      </p:to>
                                    </p:set>
                                    <p:animEffect transition="in" filter="box(in)">
                                      <p:cBhvr>
                                        <p:cTn id="195" dur="500"/>
                                        <p:tgtEl>
                                          <p:spTgt spid="48"/>
                                        </p:tgtEl>
                                      </p:cBhvr>
                                    </p:animEffect>
                                  </p:childTnLst>
                                </p:cTn>
                              </p:par>
                            </p:childTnLst>
                          </p:cTn>
                        </p:par>
                      </p:childTnLst>
                    </p:cTn>
                  </p:par>
                  <p:par>
                    <p:cTn id="196" fill="hold">
                      <p:stCondLst>
                        <p:cond delay="indefinite"/>
                      </p:stCondLst>
                      <p:childTnLst>
                        <p:par>
                          <p:cTn id="197" fill="hold">
                            <p:stCondLst>
                              <p:cond delay="0"/>
                            </p:stCondLst>
                            <p:childTnLst>
                              <p:par>
                                <p:cTn id="198" presetID="4" presetClass="entr" presetSubtype="16" fill="hold" nodeType="clickEffect">
                                  <p:stCondLst>
                                    <p:cond delay="0"/>
                                  </p:stCondLst>
                                  <p:childTnLst>
                                    <p:set>
                                      <p:cBhvr>
                                        <p:cTn id="199" dur="1" fill="hold">
                                          <p:stCondLst>
                                            <p:cond delay="0"/>
                                          </p:stCondLst>
                                        </p:cTn>
                                        <p:tgtEl>
                                          <p:spTgt spid="19"/>
                                        </p:tgtEl>
                                        <p:attrNameLst>
                                          <p:attrName>style.visibility</p:attrName>
                                        </p:attrNameLst>
                                      </p:cBhvr>
                                      <p:to>
                                        <p:strVal val="visible"/>
                                      </p:to>
                                    </p:set>
                                    <p:animEffect transition="in" filter="box(in)">
                                      <p:cBhvr>
                                        <p:cTn id="200" dur="500"/>
                                        <p:tgtEl>
                                          <p:spTgt spid="19"/>
                                        </p:tgtEl>
                                      </p:cBhvr>
                                    </p:animEffect>
                                  </p:childTnLst>
                                </p:cTn>
                              </p:par>
                            </p:childTnLst>
                          </p:cTn>
                        </p:par>
                        <p:par>
                          <p:cTn id="201" fill="hold">
                            <p:stCondLst>
                              <p:cond delay="500"/>
                            </p:stCondLst>
                            <p:childTnLst>
                              <p:par>
                                <p:cTn id="202" presetID="4" presetClass="entr" presetSubtype="16" fill="hold" grpId="1" nodeType="afterEffect">
                                  <p:stCondLst>
                                    <p:cond delay="0"/>
                                  </p:stCondLst>
                                  <p:childTnLst>
                                    <p:set>
                                      <p:cBhvr>
                                        <p:cTn id="203" dur="1" fill="hold">
                                          <p:stCondLst>
                                            <p:cond delay="0"/>
                                          </p:stCondLst>
                                        </p:cTn>
                                        <p:tgtEl>
                                          <p:spTgt spid="48"/>
                                        </p:tgtEl>
                                        <p:attrNameLst>
                                          <p:attrName>style.visibility</p:attrName>
                                        </p:attrNameLst>
                                      </p:cBhvr>
                                      <p:to>
                                        <p:strVal val="visible"/>
                                      </p:to>
                                    </p:set>
                                    <p:animEffect transition="in" filter="box(in)">
                                      <p:cBhvr>
                                        <p:cTn id="204" dur="500"/>
                                        <p:tgtEl>
                                          <p:spTgt spid="48"/>
                                        </p:tgtEl>
                                      </p:cBhvr>
                                    </p:animEffect>
                                  </p:childTnLst>
                                </p:cTn>
                              </p:par>
                            </p:childTnLst>
                          </p:cTn>
                        </p:par>
                      </p:childTnLst>
                    </p:cTn>
                  </p:par>
                  <p:par>
                    <p:cTn id="205" fill="hold">
                      <p:stCondLst>
                        <p:cond delay="indefinite"/>
                      </p:stCondLst>
                      <p:childTnLst>
                        <p:par>
                          <p:cTn id="206" fill="hold">
                            <p:stCondLst>
                              <p:cond delay="0"/>
                            </p:stCondLst>
                            <p:childTnLst>
                              <p:par>
                                <p:cTn id="207" presetID="4" presetClass="entr" presetSubtype="16" fill="hold" nodeType="clickEffect">
                                  <p:stCondLst>
                                    <p:cond delay="0"/>
                                  </p:stCondLst>
                                  <p:childTnLst>
                                    <p:set>
                                      <p:cBhvr>
                                        <p:cTn id="208" dur="1" fill="hold">
                                          <p:stCondLst>
                                            <p:cond delay="0"/>
                                          </p:stCondLst>
                                        </p:cTn>
                                        <p:tgtEl>
                                          <p:spTgt spid="19"/>
                                        </p:tgtEl>
                                        <p:attrNameLst>
                                          <p:attrName>style.visibility</p:attrName>
                                        </p:attrNameLst>
                                      </p:cBhvr>
                                      <p:to>
                                        <p:strVal val="visible"/>
                                      </p:to>
                                    </p:set>
                                    <p:animEffect transition="in" filter="box(in)">
                                      <p:cBhvr>
                                        <p:cTn id="209" dur="500"/>
                                        <p:tgtEl>
                                          <p:spTgt spid="19"/>
                                        </p:tgtEl>
                                      </p:cBhvr>
                                    </p:animEffect>
                                  </p:childTnLst>
                                </p:cTn>
                              </p:par>
                            </p:childTnLst>
                          </p:cTn>
                        </p:par>
                        <p:par>
                          <p:cTn id="210" fill="hold">
                            <p:stCondLst>
                              <p:cond delay="500"/>
                            </p:stCondLst>
                            <p:childTnLst>
                              <p:par>
                                <p:cTn id="211" presetID="4" presetClass="entr" presetSubtype="16" fill="hold" grpId="0" nodeType="afterEffect">
                                  <p:stCondLst>
                                    <p:cond delay="0"/>
                                  </p:stCondLst>
                                  <p:childTnLst>
                                    <p:set>
                                      <p:cBhvr>
                                        <p:cTn id="212" dur="1" fill="hold">
                                          <p:stCondLst>
                                            <p:cond delay="0"/>
                                          </p:stCondLst>
                                        </p:cTn>
                                        <p:tgtEl>
                                          <p:spTgt spid="49"/>
                                        </p:tgtEl>
                                        <p:attrNameLst>
                                          <p:attrName>style.visibility</p:attrName>
                                        </p:attrNameLst>
                                      </p:cBhvr>
                                      <p:to>
                                        <p:strVal val="visible"/>
                                      </p:to>
                                    </p:set>
                                    <p:animEffect transition="in" filter="box(in)">
                                      <p:cBhvr>
                                        <p:cTn id="213" dur="500"/>
                                        <p:tgtEl>
                                          <p:spTgt spid="49"/>
                                        </p:tgtEl>
                                      </p:cBhvr>
                                    </p:animEffect>
                                  </p:childTnLst>
                                </p:cTn>
                              </p:par>
                            </p:childTnLst>
                          </p:cTn>
                        </p:par>
                      </p:childTnLst>
                    </p:cTn>
                  </p:par>
                  <p:par>
                    <p:cTn id="214" fill="hold">
                      <p:stCondLst>
                        <p:cond delay="indefinite"/>
                      </p:stCondLst>
                      <p:childTnLst>
                        <p:par>
                          <p:cTn id="215" fill="hold">
                            <p:stCondLst>
                              <p:cond delay="0"/>
                            </p:stCondLst>
                            <p:childTnLst>
                              <p:par>
                                <p:cTn id="216" presetID="4" presetClass="entr" presetSubtype="16" fill="hold" nodeType="clickEffect">
                                  <p:stCondLst>
                                    <p:cond delay="0"/>
                                  </p:stCondLst>
                                  <p:childTnLst>
                                    <p:set>
                                      <p:cBhvr>
                                        <p:cTn id="217" dur="1" fill="hold">
                                          <p:stCondLst>
                                            <p:cond delay="0"/>
                                          </p:stCondLst>
                                        </p:cTn>
                                        <p:tgtEl>
                                          <p:spTgt spid="56"/>
                                        </p:tgtEl>
                                        <p:attrNameLst>
                                          <p:attrName>style.visibility</p:attrName>
                                        </p:attrNameLst>
                                      </p:cBhvr>
                                      <p:to>
                                        <p:strVal val="visible"/>
                                      </p:to>
                                    </p:set>
                                    <p:animEffect transition="in" filter="box(in)">
                                      <p:cBhvr>
                                        <p:cTn id="218" dur="500"/>
                                        <p:tgtEl>
                                          <p:spTgt spid="56"/>
                                        </p:tgtEl>
                                      </p:cBhvr>
                                    </p:animEffect>
                                  </p:childTnLst>
                                </p:cTn>
                              </p:par>
                            </p:childTnLst>
                          </p:cTn>
                        </p:par>
                        <p:par>
                          <p:cTn id="219" fill="hold">
                            <p:stCondLst>
                              <p:cond delay="500"/>
                            </p:stCondLst>
                            <p:childTnLst>
                              <p:par>
                                <p:cTn id="220" presetID="4" presetClass="entr" presetSubtype="16" fill="hold" grpId="0" nodeType="afterEffect">
                                  <p:stCondLst>
                                    <p:cond delay="0"/>
                                  </p:stCondLst>
                                  <p:childTnLst>
                                    <p:set>
                                      <p:cBhvr>
                                        <p:cTn id="221" dur="1" fill="hold">
                                          <p:stCondLst>
                                            <p:cond delay="0"/>
                                          </p:stCondLst>
                                        </p:cTn>
                                        <p:tgtEl>
                                          <p:spTgt spid="57"/>
                                        </p:tgtEl>
                                        <p:attrNameLst>
                                          <p:attrName>style.visibility</p:attrName>
                                        </p:attrNameLst>
                                      </p:cBhvr>
                                      <p:to>
                                        <p:strVal val="visible"/>
                                      </p:to>
                                    </p:set>
                                    <p:animEffect transition="in" filter="box(in)">
                                      <p:cBhvr>
                                        <p:cTn id="222" dur="500"/>
                                        <p:tgtEl>
                                          <p:spTgt spid="57"/>
                                        </p:tgtEl>
                                      </p:cBhvr>
                                    </p:animEffect>
                                  </p:childTnLst>
                                </p:cTn>
                              </p:par>
                            </p:childTnLst>
                          </p:cTn>
                        </p:par>
                      </p:childTnLst>
                    </p:cTn>
                  </p:par>
                  <p:par>
                    <p:cTn id="223" fill="hold">
                      <p:stCondLst>
                        <p:cond delay="indefinite"/>
                      </p:stCondLst>
                      <p:childTnLst>
                        <p:par>
                          <p:cTn id="224" fill="hold">
                            <p:stCondLst>
                              <p:cond delay="0"/>
                            </p:stCondLst>
                            <p:childTnLst>
                              <p:par>
                                <p:cTn id="225" presetID="48" presetClass="entr" presetSubtype="0" accel="50000" fill="hold" grpId="0" nodeType="clickEffect">
                                  <p:stCondLst>
                                    <p:cond delay="0"/>
                                  </p:stCondLst>
                                  <p:childTnLst>
                                    <p:set>
                                      <p:cBhvr>
                                        <p:cTn id="226" dur="1" fill="hold">
                                          <p:stCondLst>
                                            <p:cond delay="0"/>
                                          </p:stCondLst>
                                        </p:cTn>
                                        <p:tgtEl>
                                          <p:spTgt spid="58"/>
                                        </p:tgtEl>
                                        <p:attrNameLst>
                                          <p:attrName>style.visibility</p:attrName>
                                        </p:attrNameLst>
                                      </p:cBhvr>
                                      <p:to>
                                        <p:strVal val="visible"/>
                                      </p:to>
                                    </p:set>
                                    <p:anim calcmode="lin" valueType="num">
                                      <p:cBhvr>
                                        <p:cTn id="227" dur="1000" fill="hold"/>
                                        <p:tgtEl>
                                          <p:spTgt spid="5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8" dur="1000" fill="hold"/>
                                        <p:tgtEl>
                                          <p:spTgt spid="58"/>
                                        </p:tgtEl>
                                        <p:attrNameLst>
                                          <p:attrName>ppt_x</p:attrName>
                                        </p:attrNameLst>
                                      </p:cBhvr>
                                      <p:tavLst>
                                        <p:tav tm="0">
                                          <p:val>
                                            <p:fltVal val="-1"/>
                                          </p:val>
                                        </p:tav>
                                        <p:tav tm="50000">
                                          <p:val>
                                            <p:fltVal val="0.95"/>
                                          </p:val>
                                        </p:tav>
                                        <p:tav tm="100000">
                                          <p:val>
                                            <p:strVal val="#ppt_x"/>
                                          </p:val>
                                        </p:tav>
                                      </p:tavLst>
                                    </p:anim>
                                    <p:anim calcmode="lin" valueType="num">
                                      <p:cBhvr>
                                        <p:cTn id="229" dur="1000" fill="hold"/>
                                        <p:tgtEl>
                                          <p:spTgt spid="58"/>
                                        </p:tgtEl>
                                        <p:attrNameLst>
                                          <p:attrName>ppt_y</p:attrName>
                                        </p:attrNameLst>
                                      </p:cBhvr>
                                      <p:tavLst>
                                        <p:tav tm="0">
                                          <p:val>
                                            <p:strVal val="#ppt_y"/>
                                          </p:val>
                                        </p:tav>
                                        <p:tav tm="100000">
                                          <p:val>
                                            <p:strVal val="#ppt_y"/>
                                          </p:val>
                                        </p:tav>
                                      </p:tavLst>
                                    </p:anim>
                                    <p:animEffect transition="in" filter="fade">
                                      <p:cBhvr>
                                        <p:cTn id="230" dur="1000"/>
                                        <p:tgtEl>
                                          <p:spTgt spid="58"/>
                                        </p:tgtEl>
                                      </p:cBhvr>
                                    </p:animEffect>
                                  </p:childTnLst>
                                </p:cTn>
                              </p:par>
                            </p:childTnLst>
                          </p:cTn>
                        </p:par>
                      </p:childTnLst>
                    </p:cTn>
                  </p:par>
                  <p:par>
                    <p:cTn id="231" fill="hold">
                      <p:stCondLst>
                        <p:cond delay="indefinite"/>
                      </p:stCondLst>
                      <p:childTnLst>
                        <p:par>
                          <p:cTn id="232" fill="hold">
                            <p:stCondLst>
                              <p:cond delay="0"/>
                            </p:stCondLst>
                            <p:childTnLst>
                              <p:par>
                                <p:cTn id="233" presetID="4" presetClass="entr" presetSubtype="16" fill="hold" grpId="0" nodeType="clickEffect">
                                  <p:stCondLst>
                                    <p:cond delay="0"/>
                                  </p:stCondLst>
                                  <p:childTnLst>
                                    <p:set>
                                      <p:cBhvr>
                                        <p:cTn id="234" dur="1" fill="hold">
                                          <p:stCondLst>
                                            <p:cond delay="0"/>
                                          </p:stCondLst>
                                        </p:cTn>
                                        <p:tgtEl>
                                          <p:spTgt spid="35"/>
                                        </p:tgtEl>
                                        <p:attrNameLst>
                                          <p:attrName>style.visibility</p:attrName>
                                        </p:attrNameLst>
                                      </p:cBhvr>
                                      <p:to>
                                        <p:strVal val="visible"/>
                                      </p:to>
                                    </p:set>
                                    <p:animEffect transition="in" filter="box(in)">
                                      <p:cBhvr>
                                        <p:cTn id="235" dur="500"/>
                                        <p:tgtEl>
                                          <p:spTgt spid="35"/>
                                        </p:tgtEl>
                                      </p:cBhvr>
                                    </p:animEffect>
                                  </p:childTnLst>
                                </p:cTn>
                              </p:par>
                            </p:childTnLst>
                          </p:cTn>
                        </p:par>
                      </p:childTnLst>
                    </p:cTn>
                  </p:par>
                  <p:par>
                    <p:cTn id="236" fill="hold">
                      <p:stCondLst>
                        <p:cond delay="indefinite"/>
                      </p:stCondLst>
                      <p:childTnLst>
                        <p:par>
                          <p:cTn id="237" fill="hold">
                            <p:stCondLst>
                              <p:cond delay="0"/>
                            </p:stCondLst>
                            <p:childTnLst>
                              <p:par>
                                <p:cTn id="238" presetID="4" presetClass="entr" presetSubtype="16" fill="hold" grpId="0" nodeType="clickEffect">
                                  <p:stCondLst>
                                    <p:cond delay="0"/>
                                  </p:stCondLst>
                                  <p:childTnLst>
                                    <p:set>
                                      <p:cBhvr>
                                        <p:cTn id="239" dur="1" fill="hold">
                                          <p:stCondLst>
                                            <p:cond delay="0"/>
                                          </p:stCondLst>
                                        </p:cTn>
                                        <p:tgtEl>
                                          <p:spTgt spid="59"/>
                                        </p:tgtEl>
                                        <p:attrNameLst>
                                          <p:attrName>style.visibility</p:attrName>
                                        </p:attrNameLst>
                                      </p:cBhvr>
                                      <p:to>
                                        <p:strVal val="visible"/>
                                      </p:to>
                                    </p:set>
                                    <p:animEffect transition="in" filter="box(in)">
                                      <p:cBhvr>
                                        <p:cTn id="240" dur="500"/>
                                        <p:tgtEl>
                                          <p:spTgt spid="59"/>
                                        </p:tgtEl>
                                      </p:cBhvr>
                                    </p:animEffect>
                                  </p:childTnLst>
                                </p:cTn>
                              </p:par>
                            </p:childTnLst>
                          </p:cTn>
                        </p:par>
                      </p:childTnLst>
                    </p:cTn>
                  </p:par>
                  <p:par>
                    <p:cTn id="241" fill="hold">
                      <p:stCondLst>
                        <p:cond delay="indefinite"/>
                      </p:stCondLst>
                      <p:childTnLst>
                        <p:par>
                          <p:cTn id="242" fill="hold">
                            <p:stCondLst>
                              <p:cond delay="0"/>
                            </p:stCondLst>
                            <p:childTnLst>
                              <p:par>
                                <p:cTn id="243" presetID="4" presetClass="entr" presetSubtype="16" fill="hold" grpId="0" nodeType="clickEffect">
                                  <p:stCondLst>
                                    <p:cond delay="0"/>
                                  </p:stCondLst>
                                  <p:childTnLst>
                                    <p:set>
                                      <p:cBhvr>
                                        <p:cTn id="244" dur="1" fill="hold">
                                          <p:stCondLst>
                                            <p:cond delay="0"/>
                                          </p:stCondLst>
                                        </p:cTn>
                                        <p:tgtEl>
                                          <p:spTgt spid="41"/>
                                        </p:tgtEl>
                                        <p:attrNameLst>
                                          <p:attrName>style.visibility</p:attrName>
                                        </p:attrNameLst>
                                      </p:cBhvr>
                                      <p:to>
                                        <p:strVal val="visible"/>
                                      </p:to>
                                    </p:set>
                                    <p:animEffect transition="in" filter="box(in)">
                                      <p:cBhvr>
                                        <p:cTn id="245" dur="500"/>
                                        <p:tgtEl>
                                          <p:spTgt spid="41"/>
                                        </p:tgtEl>
                                      </p:cBhvr>
                                    </p:animEffect>
                                  </p:childTnLst>
                                </p:cTn>
                              </p:par>
                            </p:childTnLst>
                          </p:cTn>
                        </p:par>
                      </p:childTnLst>
                    </p:cTn>
                  </p:par>
                  <p:par>
                    <p:cTn id="246" fill="hold">
                      <p:stCondLst>
                        <p:cond delay="indefinite"/>
                      </p:stCondLst>
                      <p:childTnLst>
                        <p:par>
                          <p:cTn id="247" fill="hold">
                            <p:stCondLst>
                              <p:cond delay="0"/>
                            </p:stCondLst>
                            <p:childTnLst>
                              <p:par>
                                <p:cTn id="248" presetID="4" presetClass="entr" presetSubtype="16" fill="hold" grpId="0" nodeType="clickEffect">
                                  <p:stCondLst>
                                    <p:cond delay="0"/>
                                  </p:stCondLst>
                                  <p:childTnLst>
                                    <p:set>
                                      <p:cBhvr>
                                        <p:cTn id="249" dur="1" fill="hold">
                                          <p:stCondLst>
                                            <p:cond delay="0"/>
                                          </p:stCondLst>
                                        </p:cTn>
                                        <p:tgtEl>
                                          <p:spTgt spid="60"/>
                                        </p:tgtEl>
                                        <p:attrNameLst>
                                          <p:attrName>style.visibility</p:attrName>
                                        </p:attrNameLst>
                                      </p:cBhvr>
                                      <p:to>
                                        <p:strVal val="visible"/>
                                      </p:to>
                                    </p:set>
                                    <p:animEffect transition="in" filter="box(in)">
                                      <p:cBhvr>
                                        <p:cTn id="250" dur="500"/>
                                        <p:tgtEl>
                                          <p:spTgt spid="60"/>
                                        </p:tgtEl>
                                      </p:cBhvr>
                                    </p:animEffect>
                                  </p:childTnLst>
                                </p:cTn>
                              </p:par>
                            </p:childTnLst>
                          </p:cTn>
                        </p:par>
                      </p:childTnLst>
                    </p:cTn>
                  </p:par>
                  <p:par>
                    <p:cTn id="251" fill="hold">
                      <p:stCondLst>
                        <p:cond delay="indefinite"/>
                      </p:stCondLst>
                      <p:childTnLst>
                        <p:par>
                          <p:cTn id="252" fill="hold">
                            <p:stCondLst>
                              <p:cond delay="0"/>
                            </p:stCondLst>
                            <p:childTnLst>
                              <p:par>
                                <p:cTn id="253" presetID="4" presetClass="entr" presetSubtype="16" fill="hold" grpId="0" nodeType="clickEffect">
                                  <p:stCondLst>
                                    <p:cond delay="0"/>
                                  </p:stCondLst>
                                  <p:childTnLst>
                                    <p:set>
                                      <p:cBhvr>
                                        <p:cTn id="254" dur="1" fill="hold">
                                          <p:stCondLst>
                                            <p:cond delay="0"/>
                                          </p:stCondLst>
                                        </p:cTn>
                                        <p:tgtEl>
                                          <p:spTgt spid="42"/>
                                        </p:tgtEl>
                                        <p:attrNameLst>
                                          <p:attrName>style.visibility</p:attrName>
                                        </p:attrNameLst>
                                      </p:cBhvr>
                                      <p:to>
                                        <p:strVal val="visible"/>
                                      </p:to>
                                    </p:set>
                                    <p:animEffect transition="in" filter="box(in)">
                                      <p:cBhvr>
                                        <p:cTn id="255" dur="500"/>
                                        <p:tgtEl>
                                          <p:spTgt spid="42"/>
                                        </p:tgtEl>
                                      </p:cBhvr>
                                    </p:animEffect>
                                  </p:childTnLst>
                                </p:cTn>
                              </p:par>
                            </p:childTnLst>
                          </p:cTn>
                        </p:par>
                      </p:childTnLst>
                    </p:cTn>
                  </p:par>
                  <p:par>
                    <p:cTn id="256" fill="hold">
                      <p:stCondLst>
                        <p:cond delay="indefinite"/>
                      </p:stCondLst>
                      <p:childTnLst>
                        <p:par>
                          <p:cTn id="257" fill="hold">
                            <p:stCondLst>
                              <p:cond delay="0"/>
                            </p:stCondLst>
                            <p:childTnLst>
                              <p:par>
                                <p:cTn id="258" presetID="4" presetClass="entr" presetSubtype="16" fill="hold" grpId="0" nodeType="clickEffect">
                                  <p:stCondLst>
                                    <p:cond delay="0"/>
                                  </p:stCondLst>
                                  <p:childTnLst>
                                    <p:set>
                                      <p:cBhvr>
                                        <p:cTn id="259" dur="1" fill="hold">
                                          <p:stCondLst>
                                            <p:cond delay="0"/>
                                          </p:stCondLst>
                                        </p:cTn>
                                        <p:tgtEl>
                                          <p:spTgt spid="61"/>
                                        </p:tgtEl>
                                        <p:attrNameLst>
                                          <p:attrName>style.visibility</p:attrName>
                                        </p:attrNameLst>
                                      </p:cBhvr>
                                      <p:to>
                                        <p:strVal val="visible"/>
                                      </p:to>
                                    </p:set>
                                    <p:animEffect transition="in" filter="box(in)">
                                      <p:cBhvr>
                                        <p:cTn id="260" dur="500"/>
                                        <p:tgtEl>
                                          <p:spTgt spid="61"/>
                                        </p:tgtEl>
                                      </p:cBhvr>
                                    </p:animEffect>
                                  </p:childTnLst>
                                </p:cTn>
                              </p:par>
                            </p:childTnLst>
                          </p:cTn>
                        </p:par>
                      </p:childTnLst>
                    </p:cTn>
                  </p:par>
                  <p:par>
                    <p:cTn id="261" fill="hold">
                      <p:stCondLst>
                        <p:cond delay="indefinite"/>
                      </p:stCondLst>
                      <p:childTnLst>
                        <p:par>
                          <p:cTn id="262" fill="hold">
                            <p:stCondLst>
                              <p:cond delay="0"/>
                            </p:stCondLst>
                            <p:childTnLst>
                              <p:par>
                                <p:cTn id="263" presetID="4" presetClass="entr" presetSubtype="16" fill="hold" grpId="0" nodeType="clickEffect">
                                  <p:stCondLst>
                                    <p:cond delay="0"/>
                                  </p:stCondLst>
                                  <p:childTnLst>
                                    <p:set>
                                      <p:cBhvr>
                                        <p:cTn id="264" dur="1" fill="hold">
                                          <p:stCondLst>
                                            <p:cond delay="0"/>
                                          </p:stCondLst>
                                        </p:cTn>
                                        <p:tgtEl>
                                          <p:spTgt spid="40"/>
                                        </p:tgtEl>
                                        <p:attrNameLst>
                                          <p:attrName>style.visibility</p:attrName>
                                        </p:attrNameLst>
                                      </p:cBhvr>
                                      <p:to>
                                        <p:strVal val="visible"/>
                                      </p:to>
                                    </p:set>
                                    <p:animEffect transition="in" filter="box(in)">
                                      <p:cBhvr>
                                        <p:cTn id="26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P spid="34" grpId="0"/>
      <p:bldP spid="35" grpId="0"/>
      <p:bldP spid="40" grpId="0"/>
      <p:bldP spid="41" grpId="0"/>
      <p:bldP spid="42" grpId="0"/>
      <p:bldP spid="43" grpId="0"/>
      <p:bldP spid="44" grpId="0"/>
      <p:bldP spid="45" grpId="0"/>
      <p:bldP spid="46" grpId="0"/>
      <p:bldP spid="47" grpId="0"/>
      <p:bldP spid="48" grpId="0"/>
      <p:bldP spid="48" grpId="1"/>
      <p:bldP spid="49" grpId="0"/>
      <p:bldP spid="51" grpId="0"/>
      <p:bldP spid="52" grpId="0"/>
      <p:bldP spid="53" grpId="0"/>
      <p:bldP spid="54" grpId="0"/>
      <p:bldP spid="55" grpId="0"/>
      <p:bldP spid="57" grpId="0"/>
      <p:bldP spid="58" grpId="0"/>
      <p:bldP spid="59" grpId="0"/>
      <p:bldP spid="60" grpId="0"/>
      <p:bldP spid="6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الأدوات المستخدمة لاختيار الاستراتيجيات </a:t>
            </a:r>
            <a:endParaRPr lang="ar-SA" dirty="0"/>
          </a:p>
        </p:txBody>
      </p:sp>
      <p:sp>
        <p:nvSpPr>
          <p:cNvPr id="3" name="Content Placeholder 2"/>
          <p:cNvSpPr>
            <a:spLocks noGrp="1"/>
          </p:cNvSpPr>
          <p:nvPr>
            <p:ph idx="1"/>
          </p:nvPr>
        </p:nvSpPr>
        <p:spPr/>
        <p:txBody>
          <a:bodyPr>
            <a:normAutofit/>
          </a:bodyPr>
          <a:lstStyle/>
          <a:p>
            <a:pPr marL="514350" indent="-514350">
              <a:lnSpc>
                <a:spcPct val="150000"/>
              </a:lnSpc>
              <a:spcBef>
                <a:spcPts val="600"/>
              </a:spcBef>
              <a:buClr>
                <a:schemeClr val="tx1"/>
              </a:buClr>
              <a:buSzPct val="75000"/>
            </a:pPr>
            <a:r>
              <a:rPr lang="ar-SA" sz="2400" b="1" dirty="0" smtClean="0">
                <a:solidFill>
                  <a:srgbClr val="0070C0"/>
                </a:solidFill>
              </a:rPr>
              <a:t>مصفوفة الحصة \ النمو ( مصفوفة جماعة بوسطن ).</a:t>
            </a:r>
          </a:p>
          <a:p>
            <a:pPr marL="514350" indent="-514350">
              <a:lnSpc>
                <a:spcPct val="150000"/>
              </a:lnSpc>
              <a:spcBef>
                <a:spcPts val="600"/>
              </a:spcBef>
              <a:buClr>
                <a:schemeClr val="tx1"/>
              </a:buClr>
              <a:buSzPct val="75000"/>
            </a:pPr>
            <a:r>
              <a:rPr lang="ar-SA" sz="2400" b="1" dirty="0" smtClean="0">
                <a:solidFill>
                  <a:srgbClr val="0070C0"/>
                </a:solidFill>
              </a:rPr>
              <a:t>مصفوفة جاذبية الصناعة \ قوة وحدة الأعمال( مصفوفة جنرال اليكتريك). </a:t>
            </a:r>
          </a:p>
          <a:p>
            <a:pPr marL="514350" indent="-514350">
              <a:lnSpc>
                <a:spcPct val="150000"/>
              </a:lnSpc>
              <a:spcBef>
                <a:spcPts val="600"/>
              </a:spcBef>
              <a:buClr>
                <a:schemeClr val="tx1"/>
              </a:buClr>
              <a:buSzPct val="75000"/>
            </a:pPr>
            <a:r>
              <a:rPr lang="ar-SA" sz="2400" b="1" dirty="0" smtClean="0">
                <a:solidFill>
                  <a:srgbClr val="0070C0"/>
                </a:solidFill>
              </a:rPr>
              <a:t>مصفوفة جنرال اليكتريك \ ماكينزي. </a:t>
            </a:r>
          </a:p>
          <a:p>
            <a:pPr marL="514350" indent="-514350">
              <a:lnSpc>
                <a:spcPct val="150000"/>
              </a:lnSpc>
              <a:spcBef>
                <a:spcPts val="600"/>
              </a:spcBef>
              <a:buClr>
                <a:schemeClr val="tx1"/>
              </a:buClr>
              <a:buSzPct val="75000"/>
            </a:pPr>
            <a:r>
              <a:rPr lang="ar-SA" sz="2400" b="1" dirty="0" smtClean="0">
                <a:solidFill>
                  <a:srgbClr val="0070C0"/>
                </a:solidFill>
              </a:rPr>
              <a:t>مصفوفة دورة حياة محفظة الأعمال.</a:t>
            </a:r>
          </a:p>
          <a:p>
            <a:pPr marL="514350" indent="-514350">
              <a:lnSpc>
                <a:spcPct val="150000"/>
              </a:lnSpc>
              <a:spcBef>
                <a:spcPts val="600"/>
              </a:spcBef>
              <a:buClr>
                <a:schemeClr val="tx1"/>
              </a:buClr>
              <a:buSzPct val="75000"/>
            </a:pPr>
            <a:r>
              <a:rPr lang="ar-SA" sz="2400" b="1" dirty="0" smtClean="0">
                <a:solidFill>
                  <a:srgbClr val="0070C0"/>
                </a:solidFill>
              </a:rPr>
              <a:t>مصفوفة التهديدات \ الفرص – جوانب القوة\ الضعف (مصفوفة</a:t>
            </a:r>
            <a:r>
              <a:rPr lang="en-US" sz="2400" b="1" dirty="0" err="1" smtClean="0">
                <a:solidFill>
                  <a:srgbClr val="0070C0"/>
                </a:solidFill>
              </a:rPr>
              <a:t>Swot</a:t>
            </a:r>
            <a:r>
              <a:rPr lang="ar-SA" sz="2400" b="1" dirty="0" smtClean="0">
                <a:solidFill>
                  <a:srgbClr val="0070C0"/>
                </a:solidFill>
              </a:rPr>
              <a:t>).</a:t>
            </a:r>
          </a:p>
          <a:p>
            <a:pPr marL="514350" indent="-514350">
              <a:lnSpc>
                <a:spcPct val="150000"/>
              </a:lnSpc>
              <a:spcBef>
                <a:spcPts val="600"/>
              </a:spcBef>
              <a:buClr>
                <a:schemeClr val="tx1"/>
              </a:buClr>
              <a:buSzPct val="75000"/>
            </a:pPr>
            <a:r>
              <a:rPr lang="ar-SA" sz="2400" b="1" dirty="0" smtClean="0">
                <a:solidFill>
                  <a:srgbClr val="0070C0"/>
                </a:solidFill>
              </a:rPr>
              <a:t>مصفوفة تقييم الموقف الاستراتيجي و التصرف(</a:t>
            </a:r>
            <a:r>
              <a:rPr lang="en-US" sz="2400" b="1" dirty="0" smtClean="0">
                <a:solidFill>
                  <a:srgbClr val="0070C0"/>
                </a:solidFill>
              </a:rPr>
              <a:t>SPACE </a:t>
            </a:r>
            <a:r>
              <a:rPr lang="ar-SA" sz="2400" b="1" dirty="0" smtClean="0">
                <a:solidFill>
                  <a:srgbClr val="0070C0"/>
                </a:solidFill>
              </a:rPr>
              <a:t> ).</a:t>
            </a:r>
          </a:p>
          <a:p>
            <a:pPr marL="582930" indent="-514350">
              <a:buClr>
                <a:schemeClr val="tx1"/>
              </a:buClr>
              <a:buSzPct val="75000"/>
            </a:pPr>
            <a:endParaRPr lang="ar-SA" sz="2000" dirty="0"/>
          </a:p>
        </p:txBody>
      </p:sp>
      <p:sp>
        <p:nvSpPr>
          <p:cNvPr id="4" name="Slide Number Placeholder 3"/>
          <p:cNvSpPr>
            <a:spLocks noGrp="1"/>
          </p:cNvSpPr>
          <p:nvPr>
            <p:ph type="sldNum" sz="quarter" idx="12"/>
          </p:nvPr>
        </p:nvSpPr>
        <p:spPr/>
        <p:txBody>
          <a:bodyPr/>
          <a:lstStyle/>
          <a:p>
            <a:fld id="{22068DF0-DD96-466F-AAEB-70B828566F25}" type="slidenum">
              <a:rPr lang="ar-SA" smtClean="0"/>
              <a:pPr/>
              <a:t>4</a:t>
            </a:fld>
            <a:endParaRPr lang="ar-SA"/>
          </a:p>
        </p:txBody>
      </p:sp>
      <p:sp>
        <p:nvSpPr>
          <p:cNvPr id="5" name="Footer Placeholder 4"/>
          <p:cNvSpPr>
            <a:spLocks noGrp="1"/>
          </p:cNvSpPr>
          <p:nvPr>
            <p:ph type="ftr" sz="quarter" idx="11"/>
          </p:nvPr>
        </p:nvSpPr>
        <p:spPr/>
        <p:txBody>
          <a:bodyPr/>
          <a:lstStyle/>
          <a:p>
            <a:r>
              <a:rPr lang="ar-SA" smtClean="0"/>
              <a:t>الفصل الثاني عام 1434هـ</a:t>
            </a:r>
            <a:endParaRPr lang="ar-SA"/>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خطوات إعداد مصفوفة </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SPACE</a:t>
            </a:r>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SA" dirty="0"/>
          </a:p>
        </p:txBody>
      </p:sp>
      <p:sp>
        <p:nvSpPr>
          <p:cNvPr id="3" name="Content Placeholder 2"/>
          <p:cNvSpPr>
            <a:spLocks noGrp="1"/>
          </p:cNvSpPr>
          <p:nvPr>
            <p:ph idx="1"/>
          </p:nvPr>
        </p:nvSpPr>
        <p:spPr/>
        <p:txBody>
          <a:bodyPr>
            <a:normAutofit fontScale="70000" lnSpcReduction="20000"/>
          </a:bodyPr>
          <a:lstStyle/>
          <a:p>
            <a:pPr fontAlgn="t">
              <a:lnSpc>
                <a:spcPct val="150000"/>
              </a:lnSpc>
              <a:defRPr/>
            </a:pPr>
            <a:r>
              <a:rPr lang="ar-SA" sz="3200" b="1" dirty="0" smtClean="0">
                <a:solidFill>
                  <a:srgbClr val="7030A0"/>
                </a:solidFill>
              </a:rPr>
              <a:t>من أجل إعداد مصفوفة (</a:t>
            </a:r>
            <a:r>
              <a:rPr lang="en-US" sz="3200" b="1" dirty="0" smtClean="0">
                <a:solidFill>
                  <a:srgbClr val="7030A0"/>
                </a:solidFill>
              </a:rPr>
              <a:t>SPACE</a:t>
            </a:r>
            <a:r>
              <a:rPr lang="ar-SA" sz="3200" b="1" dirty="0" smtClean="0">
                <a:solidFill>
                  <a:srgbClr val="7030A0"/>
                </a:solidFill>
              </a:rPr>
              <a:t> )، هناك عدة خطوات يمكن إجمالها على النحو التالي:</a:t>
            </a:r>
            <a:r>
              <a:rPr lang="ar-SA" sz="3200" b="1" dirty="0" smtClean="0"/>
              <a:t/>
            </a:r>
            <a:br>
              <a:rPr lang="ar-SA" sz="3200" b="1" dirty="0" smtClean="0"/>
            </a:br>
            <a:r>
              <a:rPr lang="ar-SA" sz="3200" b="1" dirty="0" smtClean="0">
                <a:solidFill>
                  <a:srgbClr val="0070C0"/>
                </a:solidFill>
              </a:rPr>
              <a:t>1- اختيار مجموعة من المتغيرات لكل بعد من الأبعاد الأربعة.</a:t>
            </a:r>
            <a:br>
              <a:rPr lang="ar-SA" sz="3200" b="1" dirty="0" smtClean="0">
                <a:solidFill>
                  <a:srgbClr val="0070C0"/>
                </a:solidFill>
              </a:rPr>
            </a:br>
            <a:r>
              <a:rPr lang="ar-SA" sz="3200" b="1" dirty="0" smtClean="0">
                <a:solidFill>
                  <a:srgbClr val="0070C0"/>
                </a:solidFill>
              </a:rPr>
              <a:t>2- تخصيص قيمة رقمية للمتغيرات.</a:t>
            </a:r>
            <a:br>
              <a:rPr lang="ar-SA" sz="3200" b="1" dirty="0" smtClean="0">
                <a:solidFill>
                  <a:srgbClr val="0070C0"/>
                </a:solidFill>
              </a:rPr>
            </a:br>
            <a:r>
              <a:rPr lang="ar-SA" sz="3200" b="1" dirty="0" smtClean="0">
                <a:solidFill>
                  <a:srgbClr val="0070C0"/>
                </a:solidFill>
              </a:rPr>
              <a:t>3- حساب درجة متوسطة لكل من الأبعاد. </a:t>
            </a:r>
          </a:p>
          <a:p>
            <a:pPr fontAlgn="t">
              <a:lnSpc>
                <a:spcPct val="150000"/>
              </a:lnSpc>
              <a:defRPr/>
            </a:pPr>
            <a:r>
              <a:rPr lang="ar-SA" sz="3200" b="1" dirty="0" smtClean="0">
                <a:solidFill>
                  <a:srgbClr val="0070C0"/>
                </a:solidFill>
              </a:rPr>
              <a:t>4- حساب قيمة س و ص.</a:t>
            </a:r>
            <a:br>
              <a:rPr lang="ar-SA" sz="3200" b="1" dirty="0" smtClean="0">
                <a:solidFill>
                  <a:srgbClr val="0070C0"/>
                </a:solidFill>
              </a:rPr>
            </a:br>
            <a:r>
              <a:rPr lang="ar-SA" sz="3200" b="1" dirty="0" smtClean="0">
                <a:solidFill>
                  <a:srgbClr val="0070C0"/>
                </a:solidFill>
              </a:rPr>
              <a:t>5- تمثيل س وص على المحورين.</a:t>
            </a:r>
            <a:br>
              <a:rPr lang="ar-SA" sz="3200" b="1" dirty="0" smtClean="0">
                <a:solidFill>
                  <a:srgbClr val="0070C0"/>
                </a:solidFill>
              </a:rPr>
            </a:br>
            <a:r>
              <a:rPr lang="ar-SA" sz="3200" b="1" dirty="0" smtClean="0">
                <a:solidFill>
                  <a:srgbClr val="0070C0"/>
                </a:solidFill>
              </a:rPr>
              <a:t>6- تحديد الموقف الإستراتيجي للمنظمة على المصفوفة. </a:t>
            </a:r>
          </a:p>
          <a:p>
            <a:pPr fontAlgn="t">
              <a:lnSpc>
                <a:spcPct val="150000"/>
              </a:lnSpc>
              <a:defRPr/>
            </a:pPr>
            <a:r>
              <a:rPr lang="ar-SA" sz="3200" b="1" dirty="0" smtClean="0">
                <a:solidFill>
                  <a:srgbClr val="0070C0"/>
                </a:solidFill>
              </a:rPr>
              <a:t>7- تحديد نوع الاستراتيجيات المناسبة لها.</a:t>
            </a:r>
            <a:endParaRPr lang="ar-SA" sz="3200" dirty="0" smtClean="0">
              <a:solidFill>
                <a:srgbClr val="0070C0"/>
              </a:solidFill>
            </a:endParaRPr>
          </a:p>
          <a:p>
            <a:endParaRPr lang="ar-SA"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40</a:t>
            </a:fld>
            <a:endParaRPr lang="ar-SA"/>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914400"/>
          </a:xfrm>
        </p:spPr>
        <p:txBody>
          <a:bodyPr/>
          <a:lstStyle/>
          <a:p>
            <a:pPr algn="ctr"/>
            <a:r>
              <a:rPr lang="ar-SA" dirty="0" smtClean="0">
                <a:solidFill>
                  <a:schemeClr val="accent2"/>
                </a:solidFill>
              </a:rPr>
              <a:t>تحديد الموقف الإستراتيجي للمنظمة</a:t>
            </a:r>
            <a:endParaRPr lang="ar-SA" dirty="0">
              <a:solidFill>
                <a:schemeClr val="accent2"/>
              </a:solidFill>
            </a:endParaRPr>
          </a:p>
        </p:txBody>
      </p:sp>
      <p:sp>
        <p:nvSpPr>
          <p:cNvPr id="3" name="Content Placeholder 2"/>
          <p:cNvSpPr>
            <a:spLocks noGrp="1"/>
          </p:cNvSpPr>
          <p:nvPr>
            <p:ph idx="1"/>
          </p:nvPr>
        </p:nvSpPr>
        <p:spPr>
          <a:xfrm>
            <a:off x="914400" y="1052736"/>
            <a:ext cx="7772400" cy="5328592"/>
          </a:xfrm>
        </p:spPr>
        <p:txBody>
          <a:bodyPr>
            <a:noAutofit/>
          </a:bodyPr>
          <a:lstStyle/>
          <a:p>
            <a:r>
              <a:rPr lang="ar-SA" sz="2400" b="1" spc="50" dirty="0" smtClean="0">
                <a:ln w="11430"/>
                <a:solidFill>
                  <a:schemeClr val="accent1"/>
                </a:solidFill>
                <a:effectLst>
                  <a:outerShdw blurRad="76200" dist="50800" dir="5400000" algn="tl" rotWithShape="0">
                    <a:srgbClr val="000000">
                      <a:alpha val="65000"/>
                    </a:srgbClr>
                  </a:outerShdw>
                </a:effectLst>
              </a:rPr>
              <a:t>الوضع ال</a:t>
            </a:r>
            <a:r>
              <a:rPr lang="ar-SA" sz="2400" b="1" dirty="0" smtClean="0">
                <a:solidFill>
                  <a:schemeClr val="accent1"/>
                </a:solidFill>
                <a:effectLst>
                  <a:outerShdw blurRad="38100" dist="38100" dir="2700000" algn="tl">
                    <a:srgbClr val="000000"/>
                  </a:outerShdw>
                </a:effectLst>
                <a:latin typeface="Times New Roman" pitchFamily="18" charset="0"/>
                <a:ea typeface="Times New Roman" pitchFamily="18" charset="0"/>
              </a:rPr>
              <a:t>متحفظ</a:t>
            </a:r>
            <a:endParaRPr lang="ar-EG" sz="2400" b="1" dirty="0" smtClean="0">
              <a:solidFill>
                <a:schemeClr val="accent1"/>
              </a:solidFill>
              <a:effectLst>
                <a:outerShdw blurRad="38100" dist="38100" dir="2700000" algn="tl">
                  <a:srgbClr val="000000"/>
                </a:outerShdw>
              </a:effectLst>
              <a:latin typeface="Verdana" pitchFamily="34" charset="0"/>
            </a:endParaRPr>
          </a:p>
          <a:p>
            <a:pPr>
              <a:buNone/>
            </a:pPr>
            <a:r>
              <a:rPr lang="ar-SA" sz="2000" dirty="0" smtClean="0"/>
              <a:t>	تكون المنظمة أو حدة الأعمال ذو مركز مالي قوي، و ليس لديها ميزة تنافسية ملموسة أو ملحوظة عن منافسيها، وتعمل في ظل بيئة مستقرة، وتتمتع بمركز متوسط أو ضعيف داخل الصناعة.</a:t>
            </a:r>
          </a:p>
          <a:p>
            <a:r>
              <a:rPr lang="ar-SA" sz="2400" b="1" dirty="0" smtClean="0">
                <a:solidFill>
                  <a:schemeClr val="accent1"/>
                </a:solidFill>
                <a:effectLst>
                  <a:outerShdw blurRad="38100" dist="38100" dir="2700000" algn="tl">
                    <a:srgbClr val="000000"/>
                  </a:outerShdw>
                </a:effectLst>
                <a:latin typeface="Times New Roman" pitchFamily="18" charset="0"/>
                <a:ea typeface="Times New Roman" pitchFamily="18" charset="0"/>
              </a:rPr>
              <a:t>الوضع الهجومي</a:t>
            </a:r>
            <a:endParaRPr lang="ar-EG" sz="2400" b="1" dirty="0" smtClean="0">
              <a:solidFill>
                <a:schemeClr val="accent1"/>
              </a:solidFill>
              <a:effectLst>
                <a:outerShdw blurRad="38100" dist="38100" dir="2700000" algn="tl">
                  <a:srgbClr val="000000"/>
                </a:outerShdw>
              </a:effectLst>
              <a:latin typeface="Verdana" pitchFamily="34" charset="0"/>
            </a:endParaRPr>
          </a:p>
          <a:p>
            <a:pPr>
              <a:buNone/>
            </a:pPr>
            <a:r>
              <a:rPr lang="ar-SA" sz="2000" dirty="0" smtClean="0">
                <a:solidFill>
                  <a:srgbClr val="0070C0"/>
                </a:solidFill>
              </a:rPr>
              <a:t>	</a:t>
            </a:r>
            <a:r>
              <a:rPr lang="ar-SA" sz="2000" dirty="0" smtClean="0"/>
              <a:t>تكون المنظمة أوحدة الأعمال ذو مركز مالي قوي،وتعمل في صناعة قوية، وفي ظل بيئة خارجية مستقرة وتتمتع بميزة تنافسية عن منافسيها.</a:t>
            </a:r>
          </a:p>
          <a:p>
            <a:r>
              <a:rPr lang="ar-SA" sz="2400" b="1" dirty="0" smtClean="0">
                <a:solidFill>
                  <a:schemeClr val="accent1"/>
                </a:solidFill>
                <a:effectLst>
                  <a:outerShdw blurRad="38100" dist="38100" dir="2700000" algn="tl">
                    <a:srgbClr val="000000"/>
                  </a:outerShdw>
                </a:effectLst>
                <a:latin typeface="Times New Roman" pitchFamily="18" charset="0"/>
                <a:ea typeface="Times New Roman" pitchFamily="18" charset="0"/>
              </a:rPr>
              <a:t>الوضع التنافسي</a:t>
            </a:r>
            <a:endParaRPr lang="ar-EG" sz="2400" b="1" dirty="0" smtClean="0">
              <a:solidFill>
                <a:schemeClr val="accent1"/>
              </a:solidFill>
              <a:effectLst>
                <a:outerShdw blurRad="38100" dist="38100" dir="2700000" algn="tl">
                  <a:srgbClr val="000000"/>
                </a:outerShdw>
              </a:effectLst>
              <a:latin typeface="Verdana" pitchFamily="34" charset="0"/>
            </a:endParaRPr>
          </a:p>
          <a:p>
            <a:pPr>
              <a:buNone/>
            </a:pPr>
            <a:r>
              <a:rPr lang="ar-SA" sz="2000" dirty="0" smtClean="0"/>
              <a:t>	تعمل المنظمة أوحدة الأعمال داخل صناعة جذابة وبيئة غير مستقرة، وتتمتع بميزة تنافسية عن منافسيها، وتكمن نقطة الضعف الأساسية في ضعف المركز المالي والذي قد يمنعها أو يحد من قدرتها على التوسع أو التنافس بشكل هجومي. </a:t>
            </a:r>
          </a:p>
          <a:p>
            <a:r>
              <a:rPr lang="ar-SA" sz="2400" b="1" spc="50" dirty="0" smtClean="0">
                <a:ln w="11430"/>
                <a:solidFill>
                  <a:schemeClr val="accent1"/>
                </a:solidFill>
                <a:effectLst>
                  <a:outerShdw blurRad="76200" dist="50800" dir="5400000" algn="tl" rotWithShape="0">
                    <a:srgbClr val="000000">
                      <a:alpha val="65000"/>
                    </a:srgbClr>
                  </a:outerShdw>
                </a:effectLst>
              </a:rPr>
              <a:t>الوضع ال</a:t>
            </a:r>
            <a:r>
              <a:rPr lang="ar-SA" sz="2400" b="1" dirty="0" smtClean="0">
                <a:solidFill>
                  <a:schemeClr val="accent1"/>
                </a:solidFill>
                <a:effectLst>
                  <a:outerShdw blurRad="38100" dist="38100" dir="2700000" algn="tl">
                    <a:srgbClr val="000000"/>
                  </a:outerShdw>
                </a:effectLst>
                <a:latin typeface="Times New Roman" pitchFamily="18" charset="0"/>
                <a:ea typeface="Times New Roman" pitchFamily="18" charset="0"/>
              </a:rPr>
              <a:t>دفاعي</a:t>
            </a:r>
            <a:endParaRPr lang="ar-EG" sz="2400" b="1" dirty="0" smtClean="0">
              <a:solidFill>
                <a:schemeClr val="accent1"/>
              </a:solidFill>
              <a:effectLst>
                <a:outerShdw blurRad="38100" dist="38100" dir="2700000" algn="tl">
                  <a:srgbClr val="000000"/>
                </a:outerShdw>
              </a:effectLst>
              <a:latin typeface="Verdana" pitchFamily="34" charset="0"/>
            </a:endParaRPr>
          </a:p>
          <a:p>
            <a:pPr algn="just">
              <a:buNone/>
              <a:defRPr/>
            </a:pPr>
            <a:r>
              <a:rPr lang="ar-SA" sz="2000" dirty="0" smtClean="0">
                <a:solidFill>
                  <a:schemeClr val="accent2"/>
                </a:solidFill>
              </a:rPr>
              <a:t>	</a:t>
            </a:r>
            <a:r>
              <a:rPr lang="ar-SA" sz="2000" dirty="0" smtClean="0"/>
              <a:t>يمثل وضعا أو موقفا سلبيا حيث يكون المركز المالي للمنظمة أوحدة الأعمال ضعيفا،وتعمل داخل صناعة ضعيفة وبيئة خارجية غير مستقرة، ولا تتمتع بميزة تنافسية عن منافسيها.</a:t>
            </a:r>
            <a:endParaRPr lang="en-US" sz="2000" dirty="0" smtClean="0"/>
          </a:p>
          <a:p>
            <a:endParaRPr lang="ar-SA" sz="20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41</a:t>
            </a:fld>
            <a:endParaRPr lang="ar-S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Arial"/>
              </a:rPr>
              <a:t>مصفوفة الحصة/ النمو مصفوفة بوسطن</a:t>
            </a:r>
            <a:endParaRPr lang="ar-SA" dirty="0"/>
          </a:p>
        </p:txBody>
      </p:sp>
      <p:sp>
        <p:nvSpPr>
          <p:cNvPr id="3" name="Content Placeholder 2"/>
          <p:cNvSpPr>
            <a:spLocks noGrp="1"/>
          </p:cNvSpPr>
          <p:nvPr>
            <p:ph idx="1"/>
          </p:nvPr>
        </p:nvSpPr>
        <p:spPr/>
        <p:txBody>
          <a:bodyPr>
            <a:normAutofit/>
          </a:bodyPr>
          <a:lstStyle/>
          <a:p>
            <a:r>
              <a:rPr lang="ar-SA" sz="2800" dirty="0" smtClean="0"/>
              <a:t>يتم تقسيم وحدات الأعمال الاستراتيجية والتي تشكل محفظة الأعمال للمنظمة ككل ، إلى أربع مجموعات فرعية.</a:t>
            </a:r>
          </a:p>
          <a:p>
            <a:r>
              <a:rPr lang="ar-SA" sz="2800" dirty="0" smtClean="0"/>
              <a:t>يتم التصنيف على أساس متغيرين هما:</a:t>
            </a:r>
          </a:p>
          <a:p>
            <a:pPr lvl="1"/>
            <a:r>
              <a:rPr lang="ar-SA" sz="2400" dirty="0" smtClean="0"/>
              <a:t>معدل نمو الأسواق التي تتنافس فيها وحدات الأعمال.</a:t>
            </a:r>
          </a:p>
          <a:p>
            <a:pPr lvl="1"/>
            <a:r>
              <a:rPr lang="ar-SA" sz="2400" dirty="0" smtClean="0"/>
              <a:t>الحصة النسبية لها في الأسواق.</a:t>
            </a:r>
          </a:p>
          <a:p>
            <a:r>
              <a:rPr lang="ar-SA" sz="2800" dirty="0" smtClean="0"/>
              <a:t>يعبر عن كل وحدة أعمال بدائرة داخل المصفوفة</a:t>
            </a:r>
          </a:p>
          <a:p>
            <a:r>
              <a:rPr lang="ar-SA" sz="2800" dirty="0" smtClean="0"/>
              <a:t>تعبر مساحات الدوائر عن الأحجام النسبية لوحدات الأعمال </a:t>
            </a:r>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5</a:t>
            </a:fld>
            <a:endParaRPr lang="ar-S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solidFill>
                  <a:schemeClr val="accent2"/>
                </a:solidFill>
              </a:rPr>
              <a:t>تتكون المصفوفة من أربع خلايا </a:t>
            </a:r>
            <a:endParaRPr lang="ar-SA" dirty="0">
              <a:solidFill>
                <a:schemeClr val="accent2"/>
              </a:solidFill>
            </a:endParaRPr>
          </a:p>
        </p:txBody>
      </p:sp>
      <p:sp>
        <p:nvSpPr>
          <p:cNvPr id="3" name="Content Placeholder 2"/>
          <p:cNvSpPr>
            <a:spLocks noGrp="1"/>
          </p:cNvSpPr>
          <p:nvPr>
            <p:ph idx="1"/>
          </p:nvPr>
        </p:nvSpPr>
        <p:spPr>
          <a:xfrm>
            <a:off x="914400" y="1412776"/>
            <a:ext cx="7772400" cy="4942784"/>
          </a:xfrm>
        </p:spPr>
        <p:txBody>
          <a:bodyPr>
            <a:normAutofit/>
          </a:bodyPr>
          <a:lstStyle/>
          <a:p>
            <a:r>
              <a:rPr lang="ar-SA" sz="2400" dirty="0" smtClean="0"/>
              <a:t>المنتجات المثيرة لعلامة الاستفهام. </a:t>
            </a:r>
            <a:r>
              <a:rPr lang="ar-SA" sz="2400" dirty="0" smtClean="0">
                <a:solidFill>
                  <a:srgbClr val="92D050"/>
                </a:solidFill>
              </a:rPr>
              <a:t>(علامات الاستفهام)</a:t>
            </a:r>
            <a:r>
              <a:rPr lang="en-US" sz="2400" dirty="0" smtClean="0"/>
              <a:t>Question Marks</a:t>
            </a:r>
            <a:endParaRPr lang="ar-SA" sz="2400" dirty="0" smtClean="0"/>
          </a:p>
          <a:p>
            <a:r>
              <a:rPr lang="ar-SA" sz="2400" dirty="0" smtClean="0"/>
              <a:t>المنتجات الساطعة. </a:t>
            </a:r>
            <a:r>
              <a:rPr lang="ar-SA" sz="2400" dirty="0" smtClean="0">
                <a:solidFill>
                  <a:srgbClr val="92D050"/>
                </a:solidFill>
              </a:rPr>
              <a:t>(النجوم) </a:t>
            </a:r>
            <a:r>
              <a:rPr lang="en-US" sz="2400" dirty="0" smtClean="0"/>
              <a:t>Star</a:t>
            </a:r>
            <a:r>
              <a:rPr lang="ar-SA" sz="2400" dirty="0" smtClean="0"/>
              <a:t> </a:t>
            </a:r>
          </a:p>
          <a:p>
            <a:r>
              <a:rPr lang="ar-SA" sz="2400" dirty="0" smtClean="0"/>
              <a:t>المنتجات المدرة للنقدية. </a:t>
            </a:r>
            <a:r>
              <a:rPr lang="ar-SA" sz="2400" dirty="0" smtClean="0">
                <a:solidFill>
                  <a:srgbClr val="92D050"/>
                </a:solidFill>
              </a:rPr>
              <a:t>(البقرة الحلوب) </a:t>
            </a:r>
            <a:r>
              <a:rPr lang="en-US" sz="2400" dirty="0" smtClean="0"/>
              <a:t>Cash-cow</a:t>
            </a:r>
            <a:endParaRPr lang="ar-SA" sz="2400" dirty="0" smtClean="0"/>
          </a:p>
          <a:p>
            <a:r>
              <a:rPr lang="ar-SA" sz="2400" dirty="0" smtClean="0"/>
              <a:t>المنتجات المثيرة للقلق. </a:t>
            </a:r>
            <a:r>
              <a:rPr lang="ar-SA" sz="2400" dirty="0" smtClean="0">
                <a:solidFill>
                  <a:srgbClr val="92D050"/>
                </a:solidFill>
              </a:rPr>
              <a:t>(الكلاب) </a:t>
            </a:r>
            <a:r>
              <a:rPr lang="en-US" sz="2400" dirty="0" smtClean="0"/>
              <a:t>Dogs</a:t>
            </a:r>
            <a:endParaRPr lang="ar-SA" sz="2400" dirty="0" smtClean="0"/>
          </a:p>
          <a:p>
            <a:endParaRPr lang="ar-SA" sz="2400" dirty="0" smtClean="0"/>
          </a:p>
          <a:p>
            <a:endParaRPr lang="ar-SA" sz="2800" dirty="0"/>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6</a:t>
            </a:fld>
            <a:endParaRPr lang="ar-SA"/>
          </a:p>
        </p:txBody>
      </p:sp>
      <p:pic>
        <p:nvPicPr>
          <p:cNvPr id="6" name="Picture 2" descr="https://encrypted-tbn2.google.com/images?q=tbn:ANd9GcT7s0Lo29NoT7VFdG19lTrfGk6ACWzifUW0Qx3XI5tt05Piu6uf"/>
          <p:cNvPicPr>
            <a:picLocks noChangeAspect="1" noChangeArrowheads="1"/>
          </p:cNvPicPr>
          <p:nvPr/>
        </p:nvPicPr>
        <p:blipFill>
          <a:blip r:embed="rId2" cstate="print"/>
          <a:srcRect/>
          <a:stretch>
            <a:fillRect/>
          </a:stretch>
        </p:blipFill>
        <p:spPr bwMode="auto">
          <a:xfrm>
            <a:off x="755576" y="2924944"/>
            <a:ext cx="3587475" cy="34977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627784" y="4725144"/>
            <a:ext cx="3816424" cy="8640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12" name="Rounded Rectangle 11"/>
          <p:cNvSpPr/>
          <p:nvPr/>
        </p:nvSpPr>
        <p:spPr>
          <a:xfrm>
            <a:off x="899592" y="2276872"/>
            <a:ext cx="7272808"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Title 1"/>
          <p:cNvSpPr>
            <a:spLocks noGrp="1"/>
          </p:cNvSpPr>
          <p:nvPr>
            <p:ph type="title"/>
          </p:nvPr>
        </p:nvSpPr>
        <p:spPr/>
        <p:txBody>
          <a:bodyPr/>
          <a:lstStyle/>
          <a:p>
            <a:pPr algn="ctr"/>
            <a:r>
              <a:rPr lang="ar-SA" dirty="0" smtClean="0">
                <a:solidFill>
                  <a:schemeClr val="accent2"/>
                </a:solidFill>
              </a:rPr>
              <a:t>يتم حساب بعدي المصفوفة كالآتي:</a:t>
            </a:r>
            <a:endParaRPr lang="ar-SA" dirty="0">
              <a:solidFill>
                <a:schemeClr val="accent2"/>
              </a:solidFill>
            </a:endParaRPr>
          </a:p>
        </p:txBody>
      </p:sp>
      <p:sp>
        <p:nvSpPr>
          <p:cNvPr id="3" name="Content Placeholder 2"/>
          <p:cNvSpPr>
            <a:spLocks noGrp="1"/>
          </p:cNvSpPr>
          <p:nvPr>
            <p:ph idx="1"/>
          </p:nvPr>
        </p:nvSpPr>
        <p:spPr/>
        <p:txBody>
          <a:bodyPr/>
          <a:lstStyle/>
          <a:p>
            <a:pPr marL="582930" indent="-514350">
              <a:buFont typeface="+mj-lt"/>
              <a:buAutoNum type="arabicPeriod"/>
            </a:pPr>
            <a:r>
              <a:rPr lang="ar-SA" dirty="0" smtClean="0"/>
              <a:t>معدل نمو السوق أو الصناعة</a:t>
            </a:r>
          </a:p>
          <a:p>
            <a:pPr marL="912114" lvl="1" indent="-514350" algn="ctr">
              <a:buNone/>
            </a:pPr>
            <a:r>
              <a:rPr lang="ar-SA" sz="2000" dirty="0" smtClean="0"/>
              <a:t>إجمالي مبيعات الصناعة أو السوق      -     إجمالي مبيعات الصناعة أو السوق</a:t>
            </a:r>
          </a:p>
          <a:p>
            <a:pPr marL="912114" lvl="1" indent="-514350" algn="ctr">
              <a:buNone/>
            </a:pPr>
            <a:r>
              <a:rPr lang="ar-SA" sz="2000" dirty="0" smtClean="0"/>
              <a:t>خلال الفترة الزمنية (ت+1)                       خلال الفترة الزمنية (ت)</a:t>
            </a:r>
          </a:p>
          <a:p>
            <a:pPr marL="912114" lvl="1" indent="-514350" algn="ctr">
              <a:buNone/>
            </a:pPr>
            <a:endParaRPr lang="ar-SA" sz="2000" dirty="0" smtClean="0"/>
          </a:p>
          <a:p>
            <a:pPr marL="912114" lvl="1" indent="-514350" algn="ctr">
              <a:buNone/>
            </a:pPr>
            <a:r>
              <a:rPr lang="ar-SA" sz="2000" dirty="0" smtClean="0"/>
              <a:t>إجمالي مبيعات الصناعة / السوق خلال الفترة الزمنية (ت)</a:t>
            </a:r>
          </a:p>
          <a:p>
            <a:pPr marL="912114" lvl="1" indent="-514350" algn="ctr">
              <a:buNone/>
            </a:pPr>
            <a:endParaRPr lang="ar-SA" dirty="0" smtClean="0"/>
          </a:p>
          <a:p>
            <a:pPr marL="582930" indent="-514350">
              <a:buFont typeface="+mj-lt"/>
              <a:buAutoNum type="arabicPeriod"/>
            </a:pPr>
            <a:r>
              <a:rPr lang="ar-SA" dirty="0" smtClean="0"/>
              <a:t>الحصة السوقية النسبية</a:t>
            </a:r>
          </a:p>
          <a:p>
            <a:pPr marL="912114" lvl="1" indent="-514350" algn="ctr">
              <a:buNone/>
            </a:pPr>
            <a:r>
              <a:rPr lang="ar-SA" sz="2000" dirty="0" smtClean="0"/>
              <a:t>مبيعات وحدة الأعمال بالمنظمة</a:t>
            </a:r>
          </a:p>
          <a:p>
            <a:pPr marL="912114" lvl="1" indent="-514350" algn="ctr">
              <a:buNone/>
            </a:pPr>
            <a:r>
              <a:rPr lang="ar-SA" sz="2000" dirty="0" smtClean="0"/>
              <a:t>مبيعات أكبر منافس في السوق</a:t>
            </a:r>
            <a:endParaRPr lang="ar-SA" sz="2000" dirty="0"/>
          </a:p>
        </p:txBody>
      </p:sp>
      <p:sp>
        <p:nvSpPr>
          <p:cNvPr id="4" name="Footer Placeholder 3"/>
          <p:cNvSpPr>
            <a:spLocks noGrp="1"/>
          </p:cNvSpPr>
          <p:nvPr>
            <p:ph type="ftr" sz="quarter" idx="11"/>
          </p:nvPr>
        </p:nvSpPr>
        <p:spPr/>
        <p:txBody>
          <a:bodyPr/>
          <a:lstStyle/>
          <a:p>
            <a:r>
              <a:rPr lang="ar-SA" dirty="0" smtClean="0"/>
              <a:t>الفصل الثاني عام 1434هـ</a:t>
            </a:r>
            <a:endParaRPr lang="ar-SA" dirty="0"/>
          </a:p>
        </p:txBody>
      </p:sp>
      <p:sp>
        <p:nvSpPr>
          <p:cNvPr id="5" name="Slide Number Placeholder 4"/>
          <p:cNvSpPr>
            <a:spLocks noGrp="1"/>
          </p:cNvSpPr>
          <p:nvPr>
            <p:ph type="sldNum" sz="quarter" idx="12"/>
          </p:nvPr>
        </p:nvSpPr>
        <p:spPr/>
        <p:txBody>
          <a:bodyPr/>
          <a:lstStyle/>
          <a:p>
            <a:fld id="{22068DF0-DD96-466F-AAEB-70B828566F25}" type="slidenum">
              <a:rPr lang="ar-SA" smtClean="0"/>
              <a:pPr/>
              <a:t>7</a:t>
            </a:fld>
            <a:endParaRPr lang="ar-SA"/>
          </a:p>
        </p:txBody>
      </p:sp>
      <p:cxnSp>
        <p:nvCxnSpPr>
          <p:cNvPr id="7" name="Straight Connector 6"/>
          <p:cNvCxnSpPr/>
          <p:nvPr/>
        </p:nvCxnSpPr>
        <p:spPr>
          <a:xfrm flipH="1">
            <a:off x="1187624" y="3212976"/>
            <a:ext cx="684076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10" name="Straight Connector 9"/>
          <p:cNvCxnSpPr/>
          <p:nvPr/>
        </p:nvCxnSpPr>
        <p:spPr>
          <a:xfrm flipH="1">
            <a:off x="2987824" y="5157192"/>
            <a:ext cx="338437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4664"/>
            <a:ext cx="7772400" cy="914400"/>
          </a:xfrm>
        </p:spPr>
        <p:txBody>
          <a:bodyPr/>
          <a:lstStyle/>
          <a:p>
            <a:r>
              <a:rPr lang="ar-SA" dirty="0" smtClean="0">
                <a:solidFill>
                  <a:schemeClr val="accent2"/>
                </a:solidFill>
              </a:rPr>
              <a:t>خصائص أو ملامح خلايا مصفوفة الحصة / النمو</a:t>
            </a:r>
            <a:endParaRPr lang="ar-SA" dirty="0">
              <a:solidFill>
                <a:schemeClr val="accent2"/>
              </a:solidFill>
            </a:endParaRPr>
          </a:p>
        </p:txBody>
      </p:sp>
      <p:graphicFrame>
        <p:nvGraphicFramePr>
          <p:cNvPr id="6" name="Content Placeholder 5"/>
          <p:cNvGraphicFramePr>
            <a:graphicFrameLocks noGrp="1"/>
          </p:cNvGraphicFramePr>
          <p:nvPr>
            <p:ph idx="1"/>
          </p:nvPr>
        </p:nvGraphicFramePr>
        <p:xfrm>
          <a:off x="914400" y="1268760"/>
          <a:ext cx="7772400" cy="4956048"/>
        </p:xfrm>
        <a:graphic>
          <a:graphicData uri="http://schemas.openxmlformats.org/drawingml/2006/table">
            <a:tbl>
              <a:tblPr rtl="1" firstRow="1" bandRow="1">
                <a:tableStyleId>{5940675A-B579-460E-94D1-54222C63F5DA}</a:tableStyleId>
              </a:tblPr>
              <a:tblGrid>
                <a:gridCol w="3886200"/>
                <a:gridCol w="3886200"/>
              </a:tblGrid>
              <a:tr h="370840">
                <a:tc>
                  <a:txBody>
                    <a:bodyPr/>
                    <a:lstStyle/>
                    <a:p>
                      <a:pPr algn="ct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الخلية الثانية ( علامات الاستفهام</a:t>
                      </a:r>
                    </a:p>
                    <a:p>
                      <a:pPr algn="ctr">
                        <a:lnSpc>
                          <a:spcPct val="120000"/>
                        </a:lnSpc>
                      </a:pP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 أو الطفل الحائر</a:t>
                      </a:r>
                      <a:r>
                        <a:rPr lang="en-US" sz="1800" b="1" cap="none" spc="50" dirty="0" smtClean="0">
                          <a:ln w="11430"/>
                          <a:solidFill>
                            <a:schemeClr val="accent4">
                              <a:lumMod val="75000"/>
                            </a:schemeClr>
                          </a:solidFill>
                          <a:effectLst>
                            <a:outerShdw blurRad="76200" dist="50800" dir="5400000" algn="tl" rotWithShape="0">
                              <a:srgbClr val="000000">
                                <a:alpha val="65000"/>
                              </a:srgbClr>
                            </a:outerShdw>
                          </a:effectLst>
                        </a:rPr>
                        <a:t>Question Marks</a:t>
                      </a: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 )</a:t>
                      </a:r>
                    </a:p>
                    <a:p>
                      <a:pPr algn="ctr">
                        <a:lnSpc>
                          <a:spcPct val="120000"/>
                        </a:lnSpc>
                      </a:pPr>
                      <a:endParaRPr lang="ar-SA" sz="1800" cap="none" spc="50" dirty="0" smtClean="0">
                        <a:ln w="11430"/>
                        <a:effectLst>
                          <a:outerShdw blurRad="76200" dist="50800" dir="5400000" algn="tl" rotWithShape="0">
                            <a:srgbClr val="000000">
                              <a:alpha val="65000"/>
                            </a:srgbClr>
                          </a:outerShdw>
                        </a:effectLst>
                      </a:endParaRPr>
                    </a:p>
                    <a:p>
                      <a:pPr algn="ctr" rtl="1"/>
                      <a:r>
                        <a:rPr lang="ar-SA" sz="1800" dirty="0" smtClean="0"/>
                        <a:t>تتصف وحدة الأعمال بانخفاض حصة السوق النسبية و ارتفاع معدل نمو السوق، ووضع هذه المنظمة مثير للتساؤل والاستفهام وهو ضعف المركز التنافسي للمنظمة مقارنة بغيرها من المنظمات في الوقت الذي يتسم في النشاط بالانتعاش والنمو.</a:t>
                      </a:r>
                      <a:endParaRPr lang="ar-SA"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الخلية الثالثة ( النجوم </a:t>
                      </a:r>
                      <a:r>
                        <a:rPr lang="en-US" sz="1800" b="1" cap="none" spc="50" dirty="0" smtClean="0">
                          <a:ln w="11430"/>
                          <a:solidFill>
                            <a:schemeClr val="accent4">
                              <a:lumMod val="75000"/>
                            </a:schemeClr>
                          </a:solidFill>
                          <a:effectLst>
                            <a:outerShdw blurRad="76200" dist="50800" dir="5400000" algn="tl" rotWithShape="0">
                              <a:srgbClr val="000000">
                                <a:alpha val="65000"/>
                              </a:srgbClr>
                            </a:outerShdw>
                          </a:effectLst>
                        </a:rPr>
                        <a:t>Stars</a:t>
                      </a: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 )</a:t>
                      </a:r>
                    </a:p>
                    <a:p>
                      <a:pPr marL="0" marR="0" indent="0" algn="ctr" defTabSz="914400" rtl="1" eaLnBrk="1" fontAlgn="auto" latinLnBrk="0" hangingPunct="1">
                        <a:lnSpc>
                          <a:spcPct val="100000"/>
                        </a:lnSpc>
                        <a:spcBef>
                          <a:spcPts val="0"/>
                        </a:spcBef>
                        <a:spcAft>
                          <a:spcPts val="0"/>
                        </a:spcAft>
                        <a:buClrTx/>
                        <a:buSzTx/>
                        <a:buFontTx/>
                        <a:buNone/>
                        <a:tabLst/>
                        <a:defRPr/>
                      </a:pPr>
                      <a:endParaRPr lang="ar-SA" sz="1800" cap="none" spc="50" dirty="0" smtClean="0">
                        <a:ln w="11430"/>
                        <a:effectLst>
                          <a:outerShdw blurRad="76200" dist="50800" dir="5400000" algn="tl" rotWithShape="0">
                            <a:srgbClr val="000000">
                              <a:alpha val="65000"/>
                            </a:srgbClr>
                          </a:outerShdw>
                        </a:effectLst>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ar-SA" sz="1800" cap="none" spc="50" dirty="0" smtClean="0">
                        <a:ln w="11430"/>
                        <a:effectLst>
                          <a:outerShdw blurRad="76200" dist="50800" dir="5400000" algn="tl" rotWithShape="0">
                            <a:srgbClr val="000000">
                              <a:alpha val="65000"/>
                            </a:srgbClr>
                          </a:outerShdw>
                        </a:effectLst>
                      </a:endParaRPr>
                    </a:p>
                    <a:p>
                      <a:pPr algn="ctr">
                        <a:lnSpc>
                          <a:spcPct val="100000"/>
                        </a:lnSpc>
                      </a:pPr>
                      <a:r>
                        <a:rPr lang="ar-SA" dirty="0" smtClean="0"/>
                        <a:t> </a:t>
                      </a:r>
                      <a:r>
                        <a:rPr lang="ar-SA" sz="1600" dirty="0" smtClean="0"/>
                        <a:t>تتصف وحدة الأعمال بارتفاع نسبة الحصة السوقية وارتفاع معدل النمو .</a:t>
                      </a:r>
                    </a:p>
                    <a:p>
                      <a:pPr algn="ctr">
                        <a:lnSpc>
                          <a:spcPct val="100000"/>
                        </a:lnSpc>
                      </a:pPr>
                      <a:r>
                        <a:rPr lang="ar-SA" sz="1600" dirty="0" smtClean="0"/>
                        <a:t>   </a:t>
                      </a:r>
                      <a:r>
                        <a:rPr lang="ar-SA" sz="1800" dirty="0" smtClean="0"/>
                        <a:t>أي أنها تحتل مركز الريادة والقيادة بالنسبة للمنظمات الأخرى، كما أن معدل النمو في الصناعة يتسم بالتزايد للإقبال المستمر على المنتج .</a:t>
                      </a:r>
                      <a:endParaRPr lang="ar-SA"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الخلية الأولى (الكلاب  </a:t>
                      </a:r>
                      <a:r>
                        <a:rPr lang="en-US" sz="1800" b="1" cap="none" spc="50" dirty="0" smtClean="0">
                          <a:ln w="11430"/>
                          <a:solidFill>
                            <a:schemeClr val="accent4">
                              <a:lumMod val="75000"/>
                            </a:schemeClr>
                          </a:solidFill>
                          <a:effectLst>
                            <a:outerShdw blurRad="76200" dist="50800" dir="5400000" algn="tl" rotWithShape="0">
                              <a:srgbClr val="000000">
                                <a:alpha val="65000"/>
                              </a:srgbClr>
                            </a:outerShdw>
                          </a:effectLst>
                        </a:rPr>
                        <a:t>Dogs</a:t>
                      </a: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a:t>
                      </a:r>
                    </a:p>
                    <a:p>
                      <a:pPr marL="0" marR="0" indent="0" algn="ctr" defTabSz="914400" rtl="1" eaLnBrk="1" fontAlgn="auto" latinLnBrk="0" hangingPunct="1">
                        <a:lnSpc>
                          <a:spcPct val="100000"/>
                        </a:lnSpc>
                        <a:spcBef>
                          <a:spcPts val="0"/>
                        </a:spcBef>
                        <a:spcAft>
                          <a:spcPts val="0"/>
                        </a:spcAft>
                        <a:buClrTx/>
                        <a:buSzTx/>
                        <a:buFontTx/>
                        <a:buNone/>
                        <a:tabLst/>
                        <a:defRPr/>
                      </a:pPr>
                      <a:endParaRPr lang="ar-SA" sz="1800" cap="none" spc="50" dirty="0" smtClean="0">
                        <a:ln w="11430"/>
                        <a:effectLst>
                          <a:outerShdw blurRad="76200" dist="50800" dir="5400000" algn="tl" rotWithShape="0">
                            <a:srgbClr val="000000">
                              <a:alpha val="65000"/>
                            </a:srgbClr>
                          </a:outerShdw>
                        </a:effectLst>
                      </a:endParaRPr>
                    </a:p>
                    <a:p>
                      <a:pPr algn="ctr" rtl="1"/>
                      <a:r>
                        <a:rPr lang="ar-SA" sz="1800" dirty="0" smtClean="0"/>
                        <a:t>تعاني الوحدات من انخفاض حصة السوق النسبية و انخفاض معدل نمو السوق, وهذا يمثل موقفا لا تحسد عليه، فهي تعاني المخاطر المزدوجة المتمثلة في العمل عند مستوى منخفض من المخرجات مما يحملها مزيد من التكاليف، و أيضا معدل نمو في السوق منخفض .</a:t>
                      </a:r>
                      <a:endParaRPr lang="ar-SA" dirty="0"/>
                    </a:p>
                  </a:txBody>
                  <a:tcPr/>
                </a:tc>
                <a:tc>
                  <a:txBody>
                    <a:bodyPr/>
                    <a:lstStyle/>
                    <a:p>
                      <a:pPr algn="ctr">
                        <a:lnSpc>
                          <a:spcPct val="120000"/>
                        </a:lnSpc>
                      </a:pP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الخلية الرابعة( البقرة الحلوب </a:t>
                      </a:r>
                      <a:r>
                        <a:rPr lang="en-US" sz="1800" b="1" spc="50" dirty="0" smtClean="0">
                          <a:ln w="11430"/>
                          <a:solidFill>
                            <a:schemeClr val="accent4">
                              <a:lumMod val="75000"/>
                            </a:schemeClr>
                          </a:solidFill>
                          <a:effectLst>
                            <a:outerShdw blurRad="76200" dist="50800" dir="5400000" algn="tl" rotWithShape="0">
                              <a:srgbClr val="000000">
                                <a:alpha val="65000"/>
                              </a:srgbClr>
                            </a:outerShdw>
                          </a:effectLst>
                        </a:rPr>
                        <a:t>Cow</a:t>
                      </a: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 </a:t>
                      </a:r>
                      <a:r>
                        <a:rPr lang="en-US" sz="1800" b="1" cap="none" spc="50" dirty="0" smtClean="0">
                          <a:ln w="11430"/>
                          <a:solidFill>
                            <a:schemeClr val="accent4">
                              <a:lumMod val="75000"/>
                            </a:schemeClr>
                          </a:solidFill>
                          <a:effectLst>
                            <a:outerShdw blurRad="76200" dist="50800" dir="5400000" algn="tl" rotWithShape="0">
                              <a:srgbClr val="000000">
                                <a:alpha val="65000"/>
                              </a:srgbClr>
                            </a:outerShdw>
                          </a:effectLst>
                        </a:rPr>
                        <a:t>Cash</a:t>
                      </a:r>
                      <a:r>
                        <a:rPr lang="ar-SA" sz="1800" b="1" cap="none" spc="50" dirty="0" smtClean="0">
                          <a:ln w="11430"/>
                          <a:solidFill>
                            <a:schemeClr val="accent4">
                              <a:lumMod val="75000"/>
                            </a:schemeClr>
                          </a:solidFill>
                          <a:effectLst>
                            <a:outerShdw blurRad="76200" dist="50800" dir="5400000" algn="tl" rotWithShape="0">
                              <a:srgbClr val="000000">
                                <a:alpha val="65000"/>
                              </a:srgbClr>
                            </a:outerShdw>
                          </a:effectLst>
                        </a:rPr>
                        <a:t>)</a:t>
                      </a:r>
                    </a:p>
                    <a:p>
                      <a:pPr algn="ctr">
                        <a:lnSpc>
                          <a:spcPct val="120000"/>
                        </a:lnSpc>
                      </a:pPr>
                      <a:endParaRPr lang="en-US" sz="1800" cap="none" spc="50" dirty="0" smtClean="0">
                        <a:ln w="11430"/>
                        <a:effectLst>
                          <a:outerShdw blurRad="76200" dist="50800" dir="5400000" algn="tl" rotWithShape="0">
                            <a:srgbClr val="000000">
                              <a:alpha val="65000"/>
                            </a:srgbClr>
                          </a:outerShdw>
                        </a:effectLst>
                      </a:endParaRPr>
                    </a:p>
                    <a:p>
                      <a:pPr algn="ctr" rtl="1"/>
                      <a:r>
                        <a:rPr lang="ar-SA" sz="1800" dirty="0" smtClean="0"/>
                        <a:t>تتصف وحدة الأعمال بارتفاع حصة السوق النسبية و انخفاض معدل نمو السوق. أي أن حصة المنظمة بالنسبة لأكبر منافس عالية أي تتمتع بمركز الريادة أو القيادة ولكن النمو في النشاط اخذ في التدهور والانحدار. </a:t>
                      </a:r>
                      <a:endParaRPr lang="ar-SA" dirty="0"/>
                    </a:p>
                  </a:txBody>
                  <a:tcPr/>
                </a:tc>
              </a:tr>
            </a:tbl>
          </a:graphicData>
        </a:graphic>
      </p:graphicFrame>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8</a:t>
            </a:fld>
            <a:endParaRPr lang="ar-S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
        <p:nvSpPr>
          <p:cNvPr id="4" name="Footer Placeholder 3"/>
          <p:cNvSpPr>
            <a:spLocks noGrp="1"/>
          </p:cNvSpPr>
          <p:nvPr>
            <p:ph type="ftr" sz="quarter" idx="11"/>
          </p:nvPr>
        </p:nvSpPr>
        <p:spPr/>
        <p:txBody>
          <a:bodyPr/>
          <a:lstStyle/>
          <a:p>
            <a:r>
              <a:rPr lang="ar-SA" smtClean="0"/>
              <a:t>الفصل الثاني عام 1434هـ</a:t>
            </a:r>
            <a:endParaRPr lang="ar-SA"/>
          </a:p>
        </p:txBody>
      </p:sp>
      <p:sp>
        <p:nvSpPr>
          <p:cNvPr id="5" name="Slide Number Placeholder 4"/>
          <p:cNvSpPr>
            <a:spLocks noGrp="1"/>
          </p:cNvSpPr>
          <p:nvPr>
            <p:ph type="sldNum" sz="quarter" idx="12"/>
          </p:nvPr>
        </p:nvSpPr>
        <p:spPr/>
        <p:txBody>
          <a:bodyPr/>
          <a:lstStyle/>
          <a:p>
            <a:fld id="{22068DF0-DD96-466F-AAEB-70B828566F25}" type="slidenum">
              <a:rPr lang="ar-SA" smtClean="0"/>
              <a:pPr/>
              <a:t>9</a:t>
            </a:fld>
            <a:endParaRPr lang="ar-SA"/>
          </a:p>
        </p:txBody>
      </p:sp>
      <p:pic>
        <p:nvPicPr>
          <p:cNvPr id="6" name="Picture 2"/>
          <p:cNvPicPr>
            <a:picLocks noChangeAspect="1" noChangeArrowheads="1"/>
          </p:cNvPicPr>
          <p:nvPr/>
        </p:nvPicPr>
        <p:blipFill>
          <a:blip r:embed="rId2" cstate="print"/>
          <a:srcRect/>
          <a:stretch>
            <a:fillRect/>
          </a:stretch>
        </p:blipFill>
        <p:spPr bwMode="auto">
          <a:xfrm>
            <a:off x="1043608" y="995886"/>
            <a:ext cx="7128792" cy="52525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1">
      <a:majorFont>
        <a:latin typeface="Times New Roman"/>
        <a:ea typeface=""/>
        <a:cs typeface="Times New Roman"/>
      </a:majorFont>
      <a:minorFont>
        <a:latin typeface="Times New Roman"/>
        <a:ea typeface=""/>
        <a:cs typeface="Times New Roma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الفصل الرابع ريم 331</Template>
  <TotalTime>790</TotalTime>
  <Words>2247</Words>
  <Application>Microsoft Office PowerPoint</Application>
  <PresentationFormat>Affichage à l'écran (4:3)</PresentationFormat>
  <Paragraphs>416</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Metro</vt:lpstr>
      <vt:lpstr>الاختيار  الاستراتيجي </vt:lpstr>
      <vt:lpstr>كيف يتم تحديد أفضل إستراتيجية ؟</vt:lpstr>
      <vt:lpstr>مفاهيم أساسية في تحليل محفظة الأعمال  </vt:lpstr>
      <vt:lpstr>الأدوات المستخدمة لاختيار الاستراتيجيات </vt:lpstr>
      <vt:lpstr>مصفوفة الحصة/ النمو مصفوفة بوسطن</vt:lpstr>
      <vt:lpstr>تتكون المصفوفة من أربع خلايا </vt:lpstr>
      <vt:lpstr>يتم حساب بعدي المصفوفة كالآتي:</vt:lpstr>
      <vt:lpstr>خصائص أو ملامح خلايا مصفوفة الحصة / النمو</vt:lpstr>
      <vt:lpstr>Présentation PowerPoint</vt:lpstr>
      <vt:lpstr>مسارات النجاح أو الفشل في مصفوفة بوسطن</vt:lpstr>
      <vt:lpstr>قرارات الإبقاء على أو استبعاد وحدات الأعمال</vt:lpstr>
      <vt:lpstr>(1) النجوم معدل نمو السوق مرتفع – حصة سوق نسبية مرتفعة</vt:lpstr>
      <vt:lpstr>(2) البقرة الحلوب معدل نمو السوق منخفض – حصة سوق نسبية مرتفعة</vt:lpstr>
      <vt:lpstr>(3) علامات الاستفهام معدل نمو مرتفع - حصة السوق النسبية منخفضة</vt:lpstr>
      <vt:lpstr>(4) الكلاب  معدل نمو السوق منخفض - حصة السوق النسبية منخفضة  </vt:lpstr>
      <vt:lpstr>القيود المفروضة على مصفوفة جماعة بوسطن</vt:lpstr>
      <vt:lpstr>المضامين الاستراتيجية لمصفوفة الحصة - النمو</vt:lpstr>
      <vt:lpstr>ثانياً: مصفوفة جاذبية الصناعة  Industry Attractiveness Matrix </vt:lpstr>
      <vt:lpstr>يتطلب تحديد وتقييم مجموعتين من العوامل</vt:lpstr>
      <vt:lpstr>شكل مصفوفة جاذبية الصناعة </vt:lpstr>
      <vt:lpstr>Présentation PowerPoint</vt:lpstr>
      <vt:lpstr>تقترح المصفوفة من البدائل الإستراتيجية أهمها:</vt:lpstr>
      <vt:lpstr>خطوات تطبيق مصفوفة جاذبية الصناعة </vt:lpstr>
      <vt:lpstr>Présentation PowerPoint</vt:lpstr>
      <vt:lpstr>Présentation PowerPoint</vt:lpstr>
      <vt:lpstr>ثالثاً: مصفوفة جنرال إليكتريك / ماكينزي </vt:lpstr>
      <vt:lpstr>الاختلاف بين مصفوفة جنرال إليكتريك  وبين مصفوفة جنرال إليكتريك / ماكينزي   </vt:lpstr>
      <vt:lpstr>خطوات تطبيق (مصفوفة جنرال إليكتريك / ماكينزي)</vt:lpstr>
      <vt:lpstr>Présentation PowerPoint</vt:lpstr>
      <vt:lpstr>رابعاً: مصفوفة دورة حياة محافظ الأعمال  (Life Cycle Matrix) </vt:lpstr>
      <vt:lpstr>Présentation PowerPoint</vt:lpstr>
      <vt:lpstr>مصفوفة التهديدات/ الفرص – جوانب الضعف / القوة مصفوفة SWOT  </vt:lpstr>
      <vt:lpstr>مكونات مصفوفة SWAT </vt:lpstr>
      <vt:lpstr>الاستراتيجيات المتبعة </vt:lpstr>
      <vt:lpstr>مصفوفة SWOT</vt:lpstr>
      <vt:lpstr>مصفوفة تقييم الموقف الإستراتيجي والتصرف ( (SPACE </vt:lpstr>
      <vt:lpstr>شكل المصفوفة </vt:lpstr>
      <vt:lpstr>الأبعاد المستخدمة في تقييم الموقف  الإستراتيجي والتصرف</vt:lpstr>
      <vt:lpstr>Présentation PowerPoint</vt:lpstr>
      <vt:lpstr>خطوات إعداد مصفوفة SPACE </vt:lpstr>
      <vt:lpstr>تحديد الموقف الإستراتيجي للمنظمة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الاختيار  الاستراتيجي</dc:title>
  <dc:creator>wesam</dc:creator>
  <cp:lastModifiedBy>K</cp:lastModifiedBy>
  <cp:revision>60</cp:revision>
  <dcterms:created xsi:type="dcterms:W3CDTF">2013-03-25T10:11:48Z</dcterms:created>
  <dcterms:modified xsi:type="dcterms:W3CDTF">2015-01-26T16:53:21Z</dcterms:modified>
</cp:coreProperties>
</file>