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91" r:id="rId4"/>
    <p:sldId id="292" r:id="rId5"/>
    <p:sldId id="293" r:id="rId6"/>
    <p:sldId id="294" r:id="rId7"/>
    <p:sldId id="295" r:id="rId8"/>
    <p:sldId id="296" r:id="rId9"/>
    <p:sldId id="297" r:id="rId10"/>
    <p:sldId id="298" r:id="rId11"/>
    <p:sldId id="299" r:id="rId12"/>
    <p:sldId id="300" r:id="rId13"/>
    <p:sldId id="301" r:id="rId14"/>
    <p:sldId id="302" r:id="rId15"/>
    <p:sldId id="303" r:id="rId16"/>
    <p:sldId id="304" r:id="rId17"/>
    <p:sldId id="306" r:id="rId18"/>
    <p:sldId id="312" r:id="rId19"/>
    <p:sldId id="307" r:id="rId20"/>
    <p:sldId id="308" r:id="rId21"/>
    <p:sldId id="309" r:id="rId22"/>
    <p:sldId id="310" r:id="rId23"/>
    <p:sldId id="313" r:id="rId24"/>
    <p:sldId id="311" r:id="rId25"/>
    <p:sldId id="281" r:id="rId26"/>
    <p:sldId id="282" r:id="rId27"/>
    <p:sldId id="284" r:id="rId28"/>
    <p:sldId id="314" r:id="rId29"/>
    <p:sldId id="315" r:id="rId30"/>
    <p:sldId id="316" r:id="rId31"/>
    <p:sldId id="317" r:id="rId32"/>
    <p:sldId id="318" r:id="rId33"/>
    <p:sldId id="319" r:id="rId34"/>
    <p:sldId id="320" r:id="rId35"/>
    <p:sldId id="321" r:id="rId36"/>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0" d="100"/>
          <a:sy n="60" d="100"/>
        </p:scale>
        <p:origin x="-1373" y="-8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A75ADB93-2ED4-45CF-B0A4-C94BBCA47529}" type="datetimeFigureOut">
              <a:rPr lang="fr-FR" smtClean="0"/>
              <a:pPr/>
              <a:t>18/01/2021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41E99A2-8746-4FBE-BCD1-67136E6138D4}"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75ADB93-2ED4-45CF-B0A4-C94BBCA47529}" type="datetimeFigureOut">
              <a:rPr lang="fr-FR" smtClean="0"/>
              <a:pPr/>
              <a:t>18/01/2021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41E99A2-8746-4FBE-BCD1-67136E6138D4}"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75ADB93-2ED4-45CF-B0A4-C94BBCA47529}" type="datetimeFigureOut">
              <a:rPr lang="fr-FR" smtClean="0"/>
              <a:pPr/>
              <a:t>18/01/2021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41E99A2-8746-4FBE-BCD1-67136E6138D4}"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75ADB93-2ED4-45CF-B0A4-C94BBCA47529}" type="datetimeFigureOut">
              <a:rPr lang="fr-FR" smtClean="0"/>
              <a:pPr/>
              <a:t>18/01/2021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41E99A2-8746-4FBE-BCD1-67136E6138D4}"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A75ADB93-2ED4-45CF-B0A4-C94BBCA47529}" type="datetimeFigureOut">
              <a:rPr lang="fr-FR" smtClean="0"/>
              <a:pPr/>
              <a:t>18/01/2021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41E99A2-8746-4FBE-BCD1-67136E6138D4}"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A75ADB93-2ED4-45CF-B0A4-C94BBCA47529}" type="datetimeFigureOut">
              <a:rPr lang="fr-FR" smtClean="0"/>
              <a:pPr/>
              <a:t>18/01/2021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41E99A2-8746-4FBE-BCD1-67136E6138D4}"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A75ADB93-2ED4-45CF-B0A4-C94BBCA47529}" type="datetimeFigureOut">
              <a:rPr lang="fr-FR" smtClean="0"/>
              <a:pPr/>
              <a:t>18/01/2021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241E99A2-8746-4FBE-BCD1-67136E6138D4}"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A75ADB93-2ED4-45CF-B0A4-C94BBCA47529}" type="datetimeFigureOut">
              <a:rPr lang="fr-FR" smtClean="0"/>
              <a:pPr/>
              <a:t>18/01/2021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241E99A2-8746-4FBE-BCD1-67136E6138D4}"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75ADB93-2ED4-45CF-B0A4-C94BBCA47529}" type="datetimeFigureOut">
              <a:rPr lang="fr-FR" smtClean="0"/>
              <a:pPr/>
              <a:t>18/01/2021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41E99A2-8746-4FBE-BCD1-67136E6138D4}"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75ADB93-2ED4-45CF-B0A4-C94BBCA47529}" type="datetimeFigureOut">
              <a:rPr lang="fr-FR" smtClean="0"/>
              <a:pPr/>
              <a:t>18/01/2021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41E99A2-8746-4FBE-BCD1-67136E6138D4}"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75ADB93-2ED4-45CF-B0A4-C94BBCA47529}" type="datetimeFigureOut">
              <a:rPr lang="fr-FR" smtClean="0"/>
              <a:pPr/>
              <a:t>18/01/2021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41E99A2-8746-4FBE-BCD1-67136E6138D4}"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5ADB93-2ED4-45CF-B0A4-C94BBCA47529}" type="datetimeFigureOut">
              <a:rPr lang="fr-FR" smtClean="0"/>
              <a:pPr/>
              <a:t>18/01/2021</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1E99A2-8746-4FBE-BCD1-67136E6138D4}"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fontScale="90000"/>
          </a:bodyPr>
          <a:lstStyle/>
          <a:p>
            <a:r>
              <a:rPr lang="fr-FR" b="1" dirty="0"/>
              <a:t>Chapitre </a:t>
            </a:r>
            <a:r>
              <a:rPr lang="fr-FR" b="1" dirty="0" smtClean="0"/>
              <a:t>IV</a:t>
            </a:r>
            <a:br>
              <a:rPr lang="fr-FR" b="1" dirty="0" smtClean="0"/>
            </a:br>
            <a:r>
              <a:rPr lang="fr-FR" b="1" dirty="0" smtClean="0"/>
              <a:t>Opérations élémentaires et antériorités dues aux contraintes d’usinage</a:t>
            </a:r>
            <a:endParaRPr lang="fr-F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188640"/>
            <a:ext cx="4572000" cy="1323439"/>
          </a:xfrm>
          <a:prstGeom prst="rect">
            <a:avLst/>
          </a:prstGeom>
        </p:spPr>
        <p:txBody>
          <a:bodyPr>
            <a:spAutoFit/>
          </a:bodyPr>
          <a:lstStyle/>
          <a:p>
            <a:r>
              <a:rPr lang="fr-FR" sz="2000" b="1" dirty="0" smtClean="0">
                <a:solidFill>
                  <a:srgbClr val="0070C0"/>
                </a:solidFill>
              </a:rPr>
              <a:t>Alésage :</a:t>
            </a:r>
          </a:p>
          <a:p>
            <a:r>
              <a:rPr lang="fr-FR" sz="2000" dirty="0" smtClean="0"/>
              <a:t>Opération qui consiste à usiner une</a:t>
            </a:r>
          </a:p>
          <a:p>
            <a:r>
              <a:rPr lang="fr-FR" sz="2000" dirty="0" smtClean="0"/>
              <a:t>surface cylindrique ou conique</a:t>
            </a:r>
          </a:p>
          <a:p>
            <a:r>
              <a:rPr lang="fr-FR" sz="2000" dirty="0" smtClean="0"/>
              <a:t>intérieure.</a:t>
            </a:r>
          </a:p>
        </p:txBody>
      </p:sp>
      <p:pic>
        <p:nvPicPr>
          <p:cNvPr id="6146" name="Picture 2"/>
          <p:cNvPicPr>
            <a:picLocks noChangeAspect="1" noChangeArrowheads="1"/>
          </p:cNvPicPr>
          <p:nvPr/>
        </p:nvPicPr>
        <p:blipFill>
          <a:blip r:embed="rId2" cstate="print"/>
          <a:srcRect/>
          <a:stretch>
            <a:fillRect/>
          </a:stretch>
        </p:blipFill>
        <p:spPr bwMode="auto">
          <a:xfrm>
            <a:off x="4283968" y="620688"/>
            <a:ext cx="4133850" cy="1362075"/>
          </a:xfrm>
          <a:prstGeom prst="rect">
            <a:avLst/>
          </a:prstGeom>
          <a:noFill/>
          <a:ln w="9525">
            <a:noFill/>
            <a:miter lim="800000"/>
            <a:headEnd/>
            <a:tailEnd/>
          </a:ln>
        </p:spPr>
      </p:pic>
      <p:sp>
        <p:nvSpPr>
          <p:cNvPr id="4" name="Rectangle 3"/>
          <p:cNvSpPr/>
          <p:nvPr/>
        </p:nvSpPr>
        <p:spPr>
          <a:xfrm>
            <a:off x="179512" y="2996952"/>
            <a:ext cx="4572000" cy="1015663"/>
          </a:xfrm>
          <a:prstGeom prst="rect">
            <a:avLst/>
          </a:prstGeom>
        </p:spPr>
        <p:txBody>
          <a:bodyPr>
            <a:spAutoFit/>
          </a:bodyPr>
          <a:lstStyle/>
          <a:p>
            <a:r>
              <a:rPr lang="fr-FR" sz="2000" b="1" dirty="0" smtClean="0">
                <a:solidFill>
                  <a:srgbClr val="0070C0"/>
                </a:solidFill>
              </a:rPr>
              <a:t>Perçage :</a:t>
            </a:r>
          </a:p>
          <a:p>
            <a:r>
              <a:rPr lang="fr-FR" sz="2000" dirty="0" smtClean="0"/>
              <a:t>Opération qui consiste à usiner un</a:t>
            </a:r>
          </a:p>
          <a:p>
            <a:r>
              <a:rPr lang="fr-FR" sz="2000" dirty="0" smtClean="0"/>
              <a:t>trou à l’aide d’un foret.</a:t>
            </a:r>
          </a:p>
        </p:txBody>
      </p:sp>
      <p:pic>
        <p:nvPicPr>
          <p:cNvPr id="6147" name="Picture 3"/>
          <p:cNvPicPr>
            <a:picLocks noChangeAspect="1" noChangeArrowheads="1"/>
          </p:cNvPicPr>
          <p:nvPr/>
        </p:nvPicPr>
        <p:blipFill>
          <a:blip r:embed="rId3" cstate="print"/>
          <a:srcRect/>
          <a:stretch>
            <a:fillRect/>
          </a:stretch>
        </p:blipFill>
        <p:spPr bwMode="auto">
          <a:xfrm>
            <a:off x="4211960" y="3356992"/>
            <a:ext cx="4352925" cy="1276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42863" y="628650"/>
            <a:ext cx="9058275" cy="5600700"/>
          </a:xfrm>
          <a:prstGeom prst="rect">
            <a:avLst/>
          </a:prstGeom>
          <a:noFill/>
          <a:ln w="9525">
            <a:noFill/>
            <a:miter lim="800000"/>
            <a:headEnd/>
            <a:tailEnd/>
          </a:ln>
        </p:spPr>
      </p:pic>
      <p:sp>
        <p:nvSpPr>
          <p:cNvPr id="3" name="Rectangle 2"/>
          <p:cNvSpPr/>
          <p:nvPr/>
        </p:nvSpPr>
        <p:spPr>
          <a:xfrm>
            <a:off x="144016" y="179348"/>
            <a:ext cx="8532440" cy="461665"/>
          </a:xfrm>
          <a:prstGeom prst="rect">
            <a:avLst/>
          </a:prstGeom>
        </p:spPr>
        <p:txBody>
          <a:bodyPr wrap="square">
            <a:spAutoFit/>
          </a:bodyPr>
          <a:lstStyle/>
          <a:p>
            <a:r>
              <a:rPr lang="fr-FR" sz="2400" b="1" dirty="0" smtClean="0">
                <a:solidFill>
                  <a:srgbClr val="FF0000"/>
                </a:solidFill>
                <a:latin typeface="+mj-lt"/>
                <a:ea typeface="+mj-ea"/>
                <a:cs typeface="+mj-cs"/>
              </a:rPr>
              <a:t>Principaux outils utilisés en tournage (extérieur et intérieur)</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197634" y="620688"/>
            <a:ext cx="8766854" cy="52565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188640"/>
            <a:ext cx="3692999" cy="523220"/>
          </a:xfrm>
          <a:prstGeom prst="rect">
            <a:avLst/>
          </a:prstGeom>
        </p:spPr>
        <p:txBody>
          <a:bodyPr wrap="none">
            <a:spAutoFit/>
          </a:bodyPr>
          <a:lstStyle/>
          <a:p>
            <a:r>
              <a:rPr lang="fr-FR" sz="2800" b="1" dirty="0" smtClean="0">
                <a:solidFill>
                  <a:srgbClr val="FF0000"/>
                </a:solidFill>
                <a:latin typeface="+mj-lt"/>
                <a:ea typeface="+mj-ea"/>
                <a:cs typeface="+mj-cs"/>
              </a:rPr>
              <a:t>5. Paramètres de coupe</a:t>
            </a:r>
          </a:p>
        </p:txBody>
      </p:sp>
      <p:sp>
        <p:nvSpPr>
          <p:cNvPr id="3" name="Rectangle 2"/>
          <p:cNvSpPr/>
          <p:nvPr/>
        </p:nvSpPr>
        <p:spPr>
          <a:xfrm>
            <a:off x="251520" y="889844"/>
            <a:ext cx="8640960" cy="4401205"/>
          </a:xfrm>
          <a:prstGeom prst="rect">
            <a:avLst/>
          </a:prstGeom>
        </p:spPr>
        <p:txBody>
          <a:bodyPr wrap="square">
            <a:spAutoFit/>
          </a:bodyPr>
          <a:lstStyle/>
          <a:p>
            <a:r>
              <a:rPr lang="fr-FR" sz="2000" b="1" dirty="0" smtClean="0">
                <a:solidFill>
                  <a:srgbClr val="0070C0"/>
                </a:solidFill>
              </a:rPr>
              <a:t>- La vitesse de coupe (</a:t>
            </a:r>
            <a:r>
              <a:rPr lang="fr-FR" sz="2000" b="1" dirty="0" err="1" smtClean="0">
                <a:solidFill>
                  <a:srgbClr val="0070C0"/>
                </a:solidFill>
              </a:rPr>
              <a:t>Vc</a:t>
            </a:r>
            <a:r>
              <a:rPr lang="fr-FR" sz="2000" b="1" dirty="0" smtClean="0">
                <a:solidFill>
                  <a:srgbClr val="0070C0"/>
                </a:solidFill>
              </a:rPr>
              <a:t>) </a:t>
            </a:r>
            <a:r>
              <a:rPr lang="fr-FR" sz="2000" dirty="0" smtClean="0"/>
              <a:t>[m/min] : désigne la vitesse linéaire de l’outil dans le</a:t>
            </a:r>
          </a:p>
          <a:p>
            <a:r>
              <a:rPr lang="fr-FR" sz="2000" dirty="0" smtClean="0"/>
              <a:t>sens du mouvement de coupe, on définit aussi la vitesse de rotation (N) [tr/min] :</a:t>
            </a:r>
          </a:p>
          <a:p>
            <a:r>
              <a:rPr lang="fr-FR" sz="2000" dirty="0" smtClean="0"/>
              <a:t>c’est le nombre de tours par minute accomplis par la pièce dans le mouvement de</a:t>
            </a:r>
          </a:p>
          <a:p>
            <a:r>
              <a:rPr lang="fr-FR" sz="2000" dirty="0" smtClean="0"/>
              <a:t>coupe.</a:t>
            </a:r>
          </a:p>
          <a:p>
            <a:r>
              <a:rPr lang="fr-FR" sz="2000" dirty="0" smtClean="0"/>
              <a:t>Avec :  </a:t>
            </a:r>
          </a:p>
          <a:p>
            <a:endParaRPr lang="fr-FR" sz="2000" dirty="0" smtClean="0"/>
          </a:p>
          <a:p>
            <a:endParaRPr lang="fr-FR" sz="2000" dirty="0" smtClean="0"/>
          </a:p>
          <a:p>
            <a:r>
              <a:rPr lang="fr-FR" sz="2000" dirty="0" smtClean="0"/>
              <a:t>où D : Diamètre d’usinage de la pièce [mm].</a:t>
            </a:r>
          </a:p>
          <a:p>
            <a:endParaRPr lang="fr-FR" sz="2000" dirty="0" smtClean="0"/>
          </a:p>
          <a:p>
            <a:r>
              <a:rPr lang="fr-FR" sz="2000" b="1" dirty="0" smtClean="0">
                <a:solidFill>
                  <a:srgbClr val="0070C0"/>
                </a:solidFill>
              </a:rPr>
              <a:t>- L’avance par tour (f) </a:t>
            </a:r>
            <a:r>
              <a:rPr lang="fr-FR" sz="2000" dirty="0" smtClean="0"/>
              <a:t>[mm/tr] : désigne le déplacement de l’outil dans le</a:t>
            </a:r>
          </a:p>
          <a:p>
            <a:r>
              <a:rPr lang="fr-FR" sz="2000" dirty="0" smtClean="0"/>
              <a:t>mouvement d’avance, correspondant à un tour de pièce.</a:t>
            </a:r>
          </a:p>
          <a:p>
            <a:endParaRPr lang="fr-FR" sz="2000" dirty="0" smtClean="0"/>
          </a:p>
          <a:p>
            <a:r>
              <a:rPr lang="fr-FR" sz="2000" b="1" dirty="0" smtClean="0">
                <a:solidFill>
                  <a:srgbClr val="0070C0"/>
                </a:solidFill>
              </a:rPr>
              <a:t>- La profondeur de passe (</a:t>
            </a:r>
            <a:r>
              <a:rPr lang="fr-FR" sz="2000" b="1" dirty="0" err="1" smtClean="0">
                <a:solidFill>
                  <a:srgbClr val="0070C0"/>
                </a:solidFill>
              </a:rPr>
              <a:t>ap</a:t>
            </a:r>
            <a:r>
              <a:rPr lang="fr-FR" sz="2000" b="1" dirty="0" smtClean="0">
                <a:solidFill>
                  <a:srgbClr val="0070C0"/>
                </a:solidFill>
              </a:rPr>
              <a:t>)</a:t>
            </a:r>
            <a:r>
              <a:rPr lang="fr-FR" sz="2000" dirty="0" smtClean="0"/>
              <a:t> [mm] : désigne l’épaisseur de la couche enlevée sur la pièce.</a:t>
            </a:r>
          </a:p>
        </p:txBody>
      </p:sp>
      <p:pic>
        <p:nvPicPr>
          <p:cNvPr id="9218" name="Picture 2"/>
          <p:cNvPicPr>
            <a:picLocks noChangeAspect="1" noChangeArrowheads="1"/>
          </p:cNvPicPr>
          <p:nvPr/>
        </p:nvPicPr>
        <p:blipFill>
          <a:blip r:embed="rId2" cstate="print"/>
          <a:srcRect/>
          <a:stretch>
            <a:fillRect/>
          </a:stretch>
        </p:blipFill>
        <p:spPr bwMode="auto">
          <a:xfrm>
            <a:off x="1259632" y="2060848"/>
            <a:ext cx="1727192" cy="7920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260648"/>
            <a:ext cx="1900970" cy="523220"/>
          </a:xfrm>
          <a:prstGeom prst="rect">
            <a:avLst/>
          </a:prstGeom>
        </p:spPr>
        <p:txBody>
          <a:bodyPr wrap="none">
            <a:spAutoFit/>
          </a:bodyPr>
          <a:lstStyle/>
          <a:p>
            <a:r>
              <a:rPr lang="fr-FR" sz="2800" b="1" dirty="0" smtClean="0">
                <a:solidFill>
                  <a:srgbClr val="FF0000"/>
                </a:solidFill>
                <a:latin typeface="+mj-lt"/>
                <a:ea typeface="+mj-ea"/>
                <a:cs typeface="+mj-cs"/>
              </a:rPr>
              <a:t> Le Fraisage</a:t>
            </a:r>
          </a:p>
        </p:txBody>
      </p:sp>
      <p:sp>
        <p:nvSpPr>
          <p:cNvPr id="3" name="Rectangle 2"/>
          <p:cNvSpPr/>
          <p:nvPr/>
        </p:nvSpPr>
        <p:spPr>
          <a:xfrm>
            <a:off x="251520" y="980728"/>
            <a:ext cx="8568952" cy="1477328"/>
          </a:xfrm>
          <a:prstGeom prst="rect">
            <a:avLst/>
          </a:prstGeom>
        </p:spPr>
        <p:txBody>
          <a:bodyPr wrap="square">
            <a:spAutoFit/>
          </a:bodyPr>
          <a:lstStyle/>
          <a:p>
            <a:pPr algn="just">
              <a:lnSpc>
                <a:spcPct val="150000"/>
              </a:lnSpc>
            </a:pPr>
            <a:r>
              <a:rPr lang="fr-FR" sz="2000" dirty="0" smtClean="0"/>
              <a:t>L’outil à dents multiples, appelé « Fraise », est animé d’un mouvement circulaire</a:t>
            </a:r>
          </a:p>
          <a:p>
            <a:pPr algn="just">
              <a:lnSpc>
                <a:spcPct val="150000"/>
              </a:lnSpc>
            </a:pPr>
            <a:r>
              <a:rPr lang="fr-FR" sz="2000" dirty="0" smtClean="0"/>
              <a:t>uniforme (</a:t>
            </a:r>
            <a:r>
              <a:rPr lang="fr-FR" sz="2000" dirty="0" smtClean="0">
                <a:solidFill>
                  <a:srgbClr val="0070C0"/>
                </a:solidFill>
              </a:rPr>
              <a:t>Mouvement de coupe</a:t>
            </a:r>
            <a:r>
              <a:rPr lang="fr-FR" sz="2000" dirty="0" smtClean="0"/>
              <a:t>) ; la pièce est animée d’un mouvement de translation par rapport à la fraise (</a:t>
            </a:r>
            <a:r>
              <a:rPr lang="fr-FR" sz="2000" dirty="0" smtClean="0">
                <a:solidFill>
                  <a:srgbClr val="0070C0"/>
                </a:solidFill>
              </a:rPr>
              <a:t>Mouvement d’avance</a:t>
            </a:r>
            <a:r>
              <a:rPr lang="fr-FR" sz="2000" dirty="0" smtClean="0"/>
              <a:t>).</a:t>
            </a:r>
          </a:p>
        </p:txBody>
      </p:sp>
      <p:pic>
        <p:nvPicPr>
          <p:cNvPr id="10243" name="Picture 3"/>
          <p:cNvPicPr>
            <a:picLocks noChangeAspect="1" noChangeArrowheads="1"/>
          </p:cNvPicPr>
          <p:nvPr/>
        </p:nvPicPr>
        <p:blipFill>
          <a:blip r:embed="rId2" cstate="print"/>
          <a:srcRect/>
          <a:stretch>
            <a:fillRect/>
          </a:stretch>
        </p:blipFill>
        <p:spPr bwMode="auto">
          <a:xfrm>
            <a:off x="2483768" y="2645246"/>
            <a:ext cx="3886200" cy="3448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260648"/>
            <a:ext cx="5078763" cy="523220"/>
          </a:xfrm>
          <a:prstGeom prst="rect">
            <a:avLst/>
          </a:prstGeom>
        </p:spPr>
        <p:txBody>
          <a:bodyPr wrap="none">
            <a:spAutoFit/>
          </a:bodyPr>
          <a:lstStyle/>
          <a:p>
            <a:r>
              <a:rPr lang="fr-FR" sz="2800" b="1" dirty="0" smtClean="0">
                <a:solidFill>
                  <a:srgbClr val="FF0000"/>
                </a:solidFill>
                <a:latin typeface="+mj-lt"/>
                <a:ea typeface="+mj-ea"/>
                <a:cs typeface="+mj-cs"/>
              </a:rPr>
              <a:t>CLASSIFICATION DES FRAISEUSES</a:t>
            </a:r>
          </a:p>
        </p:txBody>
      </p:sp>
      <p:sp>
        <p:nvSpPr>
          <p:cNvPr id="3" name="Rectangle 2"/>
          <p:cNvSpPr/>
          <p:nvPr/>
        </p:nvSpPr>
        <p:spPr>
          <a:xfrm>
            <a:off x="251520" y="836712"/>
            <a:ext cx="3249736" cy="369332"/>
          </a:xfrm>
          <a:prstGeom prst="rect">
            <a:avLst/>
          </a:prstGeom>
        </p:spPr>
        <p:txBody>
          <a:bodyPr wrap="none">
            <a:spAutoFit/>
          </a:bodyPr>
          <a:lstStyle/>
          <a:p>
            <a:r>
              <a:rPr lang="fr-FR" b="1" dirty="0" smtClean="0"/>
              <a:t>Les organes machine et les axes </a:t>
            </a:r>
            <a:endParaRPr lang="fr-FR" dirty="0"/>
          </a:p>
        </p:txBody>
      </p:sp>
      <p:pic>
        <p:nvPicPr>
          <p:cNvPr id="1026" name="Picture 2"/>
          <p:cNvPicPr>
            <a:picLocks noChangeAspect="1" noChangeArrowheads="1"/>
          </p:cNvPicPr>
          <p:nvPr/>
        </p:nvPicPr>
        <p:blipFill>
          <a:blip r:embed="rId2" cstate="print"/>
          <a:srcRect/>
          <a:stretch>
            <a:fillRect/>
          </a:stretch>
        </p:blipFill>
        <p:spPr bwMode="auto">
          <a:xfrm>
            <a:off x="1043608" y="1200722"/>
            <a:ext cx="7344816" cy="561265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188640"/>
            <a:ext cx="2335511" cy="369332"/>
          </a:xfrm>
          <a:prstGeom prst="rect">
            <a:avLst/>
          </a:prstGeom>
        </p:spPr>
        <p:txBody>
          <a:bodyPr wrap="none">
            <a:spAutoFit/>
          </a:bodyPr>
          <a:lstStyle/>
          <a:p>
            <a:r>
              <a:rPr lang="fr-FR" b="1" dirty="0" smtClean="0"/>
              <a:t>Fraiseuse universelle : </a:t>
            </a:r>
          </a:p>
        </p:txBody>
      </p:sp>
      <p:sp>
        <p:nvSpPr>
          <p:cNvPr id="3" name="Rectangle 2"/>
          <p:cNvSpPr/>
          <p:nvPr/>
        </p:nvSpPr>
        <p:spPr>
          <a:xfrm>
            <a:off x="179512" y="620688"/>
            <a:ext cx="5328592" cy="1200329"/>
          </a:xfrm>
          <a:prstGeom prst="rect">
            <a:avLst/>
          </a:prstGeom>
        </p:spPr>
        <p:txBody>
          <a:bodyPr wrap="square">
            <a:spAutoFit/>
          </a:bodyPr>
          <a:lstStyle/>
          <a:p>
            <a:r>
              <a:rPr lang="fr-FR" dirty="0" smtClean="0"/>
              <a:t>La machine de base est une fraiseuse à axe horizontal </a:t>
            </a:r>
          </a:p>
          <a:p>
            <a:r>
              <a:rPr lang="fr-FR" dirty="0" smtClean="0"/>
              <a:t>dont la table est orientable ; les mouvements d’avance</a:t>
            </a:r>
          </a:p>
          <a:p>
            <a:r>
              <a:rPr lang="fr-FR" dirty="0" smtClean="0"/>
              <a:t> sont donnés à la table ; l’arbre porte-fraise est animé </a:t>
            </a:r>
          </a:p>
          <a:p>
            <a:r>
              <a:rPr lang="fr-FR" dirty="0" smtClean="0"/>
              <a:t>du mouvement de rotation uniquement. </a:t>
            </a:r>
          </a:p>
        </p:txBody>
      </p:sp>
      <p:pic>
        <p:nvPicPr>
          <p:cNvPr id="2050" name="Picture 2"/>
          <p:cNvPicPr>
            <a:picLocks noChangeAspect="1" noChangeArrowheads="1"/>
          </p:cNvPicPr>
          <p:nvPr/>
        </p:nvPicPr>
        <p:blipFill>
          <a:blip r:embed="rId2" cstate="print"/>
          <a:srcRect/>
          <a:stretch>
            <a:fillRect/>
          </a:stretch>
        </p:blipFill>
        <p:spPr bwMode="auto">
          <a:xfrm>
            <a:off x="6300192" y="332656"/>
            <a:ext cx="2027613" cy="2017321"/>
          </a:xfrm>
          <a:prstGeom prst="rect">
            <a:avLst/>
          </a:prstGeom>
          <a:noFill/>
          <a:ln w="9525">
            <a:noFill/>
            <a:miter lim="800000"/>
            <a:headEnd/>
            <a:tailEnd/>
          </a:ln>
        </p:spPr>
      </p:pic>
      <p:sp>
        <p:nvSpPr>
          <p:cNvPr id="5" name="Rectangle 4"/>
          <p:cNvSpPr/>
          <p:nvPr/>
        </p:nvSpPr>
        <p:spPr>
          <a:xfrm>
            <a:off x="251520" y="2204864"/>
            <a:ext cx="2117375" cy="369332"/>
          </a:xfrm>
          <a:prstGeom prst="rect">
            <a:avLst/>
          </a:prstGeom>
        </p:spPr>
        <p:txBody>
          <a:bodyPr wrap="none">
            <a:spAutoFit/>
          </a:bodyPr>
          <a:lstStyle/>
          <a:p>
            <a:r>
              <a:rPr lang="fr-FR" b="1" dirty="0" smtClean="0"/>
              <a:t>Fraiseuse verticale : </a:t>
            </a:r>
          </a:p>
        </p:txBody>
      </p:sp>
      <p:sp>
        <p:nvSpPr>
          <p:cNvPr id="6" name="Rectangle 5"/>
          <p:cNvSpPr/>
          <p:nvPr/>
        </p:nvSpPr>
        <p:spPr>
          <a:xfrm>
            <a:off x="323528" y="2852936"/>
            <a:ext cx="4572000" cy="1200329"/>
          </a:xfrm>
          <a:prstGeom prst="rect">
            <a:avLst/>
          </a:prstGeom>
        </p:spPr>
        <p:txBody>
          <a:bodyPr>
            <a:spAutoFit/>
          </a:bodyPr>
          <a:lstStyle/>
          <a:p>
            <a:r>
              <a:rPr lang="fr-FR" dirty="0" smtClean="0"/>
              <a:t>Ce qui différencie le plus cette dernière de la précédente, c’est que la tête verticale possède un déplacement axial de broche ; la table n’est pas orientable </a:t>
            </a:r>
          </a:p>
        </p:txBody>
      </p:sp>
      <p:pic>
        <p:nvPicPr>
          <p:cNvPr id="2051" name="Picture 3"/>
          <p:cNvPicPr>
            <a:picLocks noChangeAspect="1" noChangeArrowheads="1"/>
          </p:cNvPicPr>
          <p:nvPr/>
        </p:nvPicPr>
        <p:blipFill>
          <a:blip r:embed="rId3" cstate="print"/>
          <a:srcRect/>
          <a:stretch>
            <a:fillRect/>
          </a:stretch>
        </p:blipFill>
        <p:spPr bwMode="auto">
          <a:xfrm>
            <a:off x="5508104" y="2564904"/>
            <a:ext cx="2016224" cy="2262890"/>
          </a:xfrm>
          <a:prstGeom prst="rect">
            <a:avLst/>
          </a:prstGeom>
          <a:noFill/>
          <a:ln w="9525">
            <a:noFill/>
            <a:miter lim="800000"/>
            <a:headEnd/>
            <a:tailEnd/>
          </a:ln>
        </p:spPr>
      </p:pic>
      <p:sp>
        <p:nvSpPr>
          <p:cNvPr id="8" name="Rectangle 7"/>
          <p:cNvSpPr/>
          <p:nvPr/>
        </p:nvSpPr>
        <p:spPr>
          <a:xfrm>
            <a:off x="179512" y="4221088"/>
            <a:ext cx="2376997" cy="369332"/>
          </a:xfrm>
          <a:prstGeom prst="rect">
            <a:avLst/>
          </a:prstGeom>
        </p:spPr>
        <p:txBody>
          <a:bodyPr wrap="none">
            <a:spAutoFit/>
          </a:bodyPr>
          <a:lstStyle/>
          <a:p>
            <a:r>
              <a:rPr lang="fr-FR" b="1" dirty="0" smtClean="0"/>
              <a:t>Fraiseuse horizontale : </a:t>
            </a:r>
          </a:p>
        </p:txBody>
      </p:sp>
      <p:sp>
        <p:nvSpPr>
          <p:cNvPr id="9" name="Rectangle 8"/>
          <p:cNvSpPr/>
          <p:nvPr/>
        </p:nvSpPr>
        <p:spPr>
          <a:xfrm>
            <a:off x="179512" y="4653136"/>
            <a:ext cx="4572000" cy="646331"/>
          </a:xfrm>
          <a:prstGeom prst="rect">
            <a:avLst/>
          </a:prstGeom>
        </p:spPr>
        <p:txBody>
          <a:bodyPr>
            <a:spAutoFit/>
          </a:bodyPr>
          <a:lstStyle/>
          <a:p>
            <a:r>
              <a:rPr lang="fr-FR" dirty="0" smtClean="0"/>
              <a:t>Trois mouvements d’avance de la table porte-pièce ; la table n’est pas orientable. </a:t>
            </a:r>
          </a:p>
        </p:txBody>
      </p:sp>
      <p:pic>
        <p:nvPicPr>
          <p:cNvPr id="2052" name="Picture 4"/>
          <p:cNvPicPr>
            <a:picLocks noChangeAspect="1" noChangeArrowheads="1"/>
          </p:cNvPicPr>
          <p:nvPr/>
        </p:nvPicPr>
        <p:blipFill>
          <a:blip r:embed="rId4" cstate="print"/>
          <a:srcRect/>
          <a:stretch>
            <a:fillRect/>
          </a:stretch>
        </p:blipFill>
        <p:spPr bwMode="auto">
          <a:xfrm>
            <a:off x="3563888" y="5013176"/>
            <a:ext cx="2771102" cy="158876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188640"/>
            <a:ext cx="3276346" cy="523220"/>
          </a:xfrm>
          <a:prstGeom prst="rect">
            <a:avLst/>
          </a:prstGeom>
        </p:spPr>
        <p:txBody>
          <a:bodyPr wrap="none">
            <a:spAutoFit/>
          </a:bodyPr>
          <a:lstStyle/>
          <a:p>
            <a:r>
              <a:rPr lang="fr-FR" sz="2800" b="1" dirty="0" smtClean="0">
                <a:solidFill>
                  <a:srgbClr val="FF0000"/>
                </a:solidFill>
                <a:latin typeface="+mj-lt"/>
                <a:ea typeface="+mj-ea"/>
                <a:cs typeface="+mj-cs"/>
              </a:rPr>
              <a:t>Les outils de fraisage</a:t>
            </a:r>
          </a:p>
        </p:txBody>
      </p:sp>
      <p:pic>
        <p:nvPicPr>
          <p:cNvPr id="4098" name="Picture 2"/>
          <p:cNvPicPr>
            <a:picLocks noChangeAspect="1" noChangeArrowheads="1"/>
          </p:cNvPicPr>
          <p:nvPr/>
        </p:nvPicPr>
        <p:blipFill>
          <a:blip r:embed="rId2" cstate="print"/>
          <a:srcRect/>
          <a:stretch>
            <a:fillRect/>
          </a:stretch>
        </p:blipFill>
        <p:spPr bwMode="auto">
          <a:xfrm>
            <a:off x="84113" y="836712"/>
            <a:ext cx="8739570" cy="532859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260648"/>
            <a:ext cx="6825010" cy="523220"/>
          </a:xfrm>
          <a:prstGeom prst="rect">
            <a:avLst/>
          </a:prstGeom>
        </p:spPr>
        <p:txBody>
          <a:bodyPr wrap="none">
            <a:spAutoFit/>
          </a:bodyPr>
          <a:lstStyle/>
          <a:p>
            <a:r>
              <a:rPr lang="fr-FR" sz="2800" b="1" dirty="0" smtClean="0">
                <a:solidFill>
                  <a:srgbClr val="FF0000"/>
                </a:solidFill>
                <a:latin typeface="+mj-lt"/>
                <a:ea typeface="+mj-ea"/>
                <a:cs typeface="+mj-cs"/>
              </a:rPr>
              <a:t>LES OPÉRATIONS PRINCIPALES DU FRAISAGE </a:t>
            </a:r>
          </a:p>
        </p:txBody>
      </p:sp>
      <p:pic>
        <p:nvPicPr>
          <p:cNvPr id="3074" name="Picture 2"/>
          <p:cNvPicPr>
            <a:picLocks noChangeAspect="1" noChangeArrowheads="1"/>
          </p:cNvPicPr>
          <p:nvPr/>
        </p:nvPicPr>
        <p:blipFill>
          <a:blip r:embed="rId2" cstate="print"/>
          <a:srcRect/>
          <a:stretch>
            <a:fillRect/>
          </a:stretch>
        </p:blipFill>
        <p:spPr bwMode="auto">
          <a:xfrm>
            <a:off x="323850" y="1123950"/>
            <a:ext cx="8496300" cy="4610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9512" y="188640"/>
            <a:ext cx="5071773" cy="523220"/>
          </a:xfrm>
          <a:prstGeom prst="rect">
            <a:avLst/>
          </a:prstGeom>
        </p:spPr>
        <p:txBody>
          <a:bodyPr wrap="none">
            <a:spAutoFit/>
          </a:bodyPr>
          <a:lstStyle/>
          <a:p>
            <a:r>
              <a:rPr lang="fr-FR" sz="2800" b="1" dirty="0" smtClean="0">
                <a:solidFill>
                  <a:srgbClr val="FF0000"/>
                </a:solidFill>
                <a:latin typeface="+mj-lt"/>
                <a:ea typeface="+mj-ea"/>
                <a:cs typeface="+mj-cs"/>
              </a:rPr>
              <a:t>VITESSE DE COUPE EN FRAISAGE </a:t>
            </a:r>
          </a:p>
        </p:txBody>
      </p:sp>
      <p:sp>
        <p:nvSpPr>
          <p:cNvPr id="4" name="Rectangle 3"/>
          <p:cNvSpPr/>
          <p:nvPr/>
        </p:nvSpPr>
        <p:spPr>
          <a:xfrm>
            <a:off x="323528" y="980728"/>
            <a:ext cx="8352928" cy="2031325"/>
          </a:xfrm>
          <a:prstGeom prst="rect">
            <a:avLst/>
          </a:prstGeom>
        </p:spPr>
        <p:txBody>
          <a:bodyPr wrap="square">
            <a:spAutoFit/>
          </a:bodyPr>
          <a:lstStyle/>
          <a:p>
            <a:r>
              <a:rPr lang="fr-FR" dirty="0" smtClean="0">
                <a:latin typeface="Times New Roman" pitchFamily="18" charset="0"/>
                <a:cs typeface="Times New Roman" pitchFamily="18" charset="0"/>
              </a:rPr>
              <a:t>La vitesse de coupe ou « </a:t>
            </a:r>
            <a:r>
              <a:rPr lang="fr-FR" b="1" dirty="0" smtClean="0">
                <a:latin typeface="Times New Roman" pitchFamily="18" charset="0"/>
                <a:cs typeface="Times New Roman" pitchFamily="18" charset="0"/>
              </a:rPr>
              <a:t>VC », est le chemin circonférentiel (ou périmètre) parcouru par un point extrême de l’arête tranchante d’une dent, c’est-à-dire par un point pris dans la région correspondant au plus grand diamètre de la fraise. </a:t>
            </a:r>
          </a:p>
          <a:p>
            <a:r>
              <a:rPr lang="fr-FR" b="1" dirty="0" smtClean="0">
                <a:latin typeface="Times New Roman" pitchFamily="18" charset="0"/>
                <a:cs typeface="Times New Roman" pitchFamily="18" charset="0"/>
              </a:rPr>
              <a:t>On l’exprime en mètres par minute (m/min). Un point sur une fraise de diamètre « d » en mm parcourant un tour, effectue une distance de </a:t>
            </a:r>
            <a:r>
              <a:rPr lang="el-GR" b="1" dirty="0" smtClean="0">
                <a:latin typeface="Times New Roman"/>
                <a:cs typeface="Times New Roman"/>
              </a:rPr>
              <a:t>π</a:t>
            </a:r>
            <a:r>
              <a:rPr lang="fr-FR" b="1" dirty="0" smtClean="0">
                <a:latin typeface="Times New Roman" pitchFamily="18" charset="0"/>
                <a:cs typeface="Times New Roman" pitchFamily="18" charset="0"/>
              </a:rPr>
              <a:t> x d. en mm. Si elle tourne à « N » en tr/min, en une minute nous aurons </a:t>
            </a:r>
            <a:r>
              <a:rPr lang="el-GR" b="1" dirty="0" smtClean="0">
                <a:latin typeface="Times New Roman"/>
                <a:cs typeface="Times New Roman"/>
              </a:rPr>
              <a:t>π</a:t>
            </a:r>
            <a:r>
              <a:rPr lang="fr-FR" b="1" dirty="0" smtClean="0">
                <a:latin typeface="Times New Roman" pitchFamily="18" charset="0"/>
                <a:cs typeface="Times New Roman" pitchFamily="18" charset="0"/>
              </a:rPr>
              <a:t> x d x N = sa vitesse de coupe VC, en mm par min. Pour avoir des m/min : il suffit de diviser par 1000 </a:t>
            </a:r>
          </a:p>
        </p:txBody>
      </p:sp>
      <p:sp>
        <p:nvSpPr>
          <p:cNvPr id="5" name="Rectangle 4"/>
          <p:cNvSpPr/>
          <p:nvPr/>
        </p:nvSpPr>
        <p:spPr>
          <a:xfrm>
            <a:off x="395536" y="3501008"/>
            <a:ext cx="2489464" cy="369332"/>
          </a:xfrm>
          <a:prstGeom prst="rect">
            <a:avLst/>
          </a:prstGeom>
        </p:spPr>
        <p:txBody>
          <a:bodyPr wrap="none">
            <a:spAutoFit/>
          </a:bodyPr>
          <a:lstStyle/>
          <a:p>
            <a:r>
              <a:rPr lang="fr-FR" dirty="0" smtClean="0"/>
              <a:t>En résumé, nous aurons </a:t>
            </a:r>
          </a:p>
        </p:txBody>
      </p:sp>
      <p:pic>
        <p:nvPicPr>
          <p:cNvPr id="6" name="Picture 2"/>
          <p:cNvPicPr>
            <a:picLocks noChangeAspect="1" noChangeArrowheads="1"/>
          </p:cNvPicPr>
          <p:nvPr/>
        </p:nvPicPr>
        <p:blipFill>
          <a:blip r:embed="rId2" cstate="print"/>
          <a:srcRect/>
          <a:stretch>
            <a:fillRect/>
          </a:stretch>
        </p:blipFill>
        <p:spPr bwMode="auto">
          <a:xfrm>
            <a:off x="3347864" y="3501007"/>
            <a:ext cx="2880320" cy="132091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79512" y="188640"/>
            <a:ext cx="2312493" cy="523220"/>
          </a:xfrm>
          <a:prstGeom prst="rect">
            <a:avLst/>
          </a:prstGeom>
        </p:spPr>
        <p:txBody>
          <a:bodyPr wrap="none">
            <a:spAutoFit/>
          </a:bodyPr>
          <a:lstStyle/>
          <a:p>
            <a:r>
              <a:rPr lang="fr-FR" sz="2800" b="1" dirty="0" smtClean="0">
                <a:solidFill>
                  <a:srgbClr val="FF0000"/>
                </a:solidFill>
                <a:latin typeface="+mj-lt"/>
                <a:ea typeface="+mj-ea"/>
                <a:cs typeface="+mj-cs"/>
              </a:rPr>
              <a:t>1. Le tournage</a:t>
            </a:r>
          </a:p>
        </p:txBody>
      </p:sp>
      <p:sp>
        <p:nvSpPr>
          <p:cNvPr id="8" name="Rectangle 7"/>
          <p:cNvSpPr/>
          <p:nvPr/>
        </p:nvSpPr>
        <p:spPr>
          <a:xfrm>
            <a:off x="251520" y="836712"/>
            <a:ext cx="8640960" cy="830997"/>
          </a:xfrm>
          <a:prstGeom prst="rect">
            <a:avLst/>
          </a:prstGeom>
        </p:spPr>
        <p:txBody>
          <a:bodyPr wrap="square">
            <a:spAutoFit/>
          </a:bodyPr>
          <a:lstStyle/>
          <a:p>
            <a:r>
              <a:rPr lang="fr-FR" sz="2400" dirty="0" smtClean="0"/>
              <a:t>Le tournage est particulièrement adapté à la réalisation de pièces cylindriques. </a:t>
            </a:r>
          </a:p>
        </p:txBody>
      </p:sp>
      <p:pic>
        <p:nvPicPr>
          <p:cNvPr id="1026" name="Picture 2"/>
          <p:cNvPicPr>
            <a:picLocks noChangeAspect="1" noChangeArrowheads="1"/>
          </p:cNvPicPr>
          <p:nvPr/>
        </p:nvPicPr>
        <p:blipFill>
          <a:blip r:embed="rId2" cstate="print"/>
          <a:srcRect/>
          <a:stretch>
            <a:fillRect/>
          </a:stretch>
        </p:blipFill>
        <p:spPr bwMode="auto">
          <a:xfrm>
            <a:off x="361950" y="2505075"/>
            <a:ext cx="8420100" cy="1847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9512" y="188640"/>
            <a:ext cx="3089372" cy="523220"/>
          </a:xfrm>
          <a:prstGeom prst="rect">
            <a:avLst/>
          </a:prstGeom>
        </p:spPr>
        <p:txBody>
          <a:bodyPr wrap="none">
            <a:spAutoFit/>
          </a:bodyPr>
          <a:lstStyle/>
          <a:p>
            <a:r>
              <a:rPr lang="fr-FR" sz="2800" b="1" dirty="0" smtClean="0">
                <a:solidFill>
                  <a:srgbClr val="FF0000"/>
                </a:solidFill>
                <a:latin typeface="+mj-lt"/>
                <a:ea typeface="+mj-ea"/>
                <a:cs typeface="+mj-cs"/>
              </a:rPr>
              <a:t>La vitesse d’avance </a:t>
            </a:r>
          </a:p>
        </p:txBody>
      </p:sp>
      <p:sp>
        <p:nvSpPr>
          <p:cNvPr id="4" name="Rectangle 3"/>
          <p:cNvSpPr/>
          <p:nvPr/>
        </p:nvSpPr>
        <p:spPr>
          <a:xfrm>
            <a:off x="251520" y="836712"/>
            <a:ext cx="8496944" cy="1200329"/>
          </a:xfrm>
          <a:prstGeom prst="rect">
            <a:avLst/>
          </a:prstGeom>
        </p:spPr>
        <p:txBody>
          <a:bodyPr wrap="square">
            <a:spAutoFit/>
          </a:bodyPr>
          <a:lstStyle/>
          <a:p>
            <a:r>
              <a:rPr lang="fr-FR" b="1" dirty="0" smtClean="0">
                <a:latin typeface="Times New Roman" pitchFamily="18" charset="0"/>
                <a:cs typeface="Times New Roman" pitchFamily="18" charset="0"/>
              </a:rPr>
              <a:t>C’est la vitesse de déplacement entre la pièce et l’outil ; elle est fonction de l’avance par dent et par tour. </a:t>
            </a:r>
          </a:p>
          <a:p>
            <a:r>
              <a:rPr lang="fr-FR" b="1" dirty="0" smtClean="0">
                <a:latin typeface="Times New Roman" pitchFamily="18" charset="0"/>
                <a:cs typeface="Times New Roman" pitchFamily="18" charset="0"/>
              </a:rPr>
              <a:t>En fraisage, l’avance est notée </a:t>
            </a:r>
            <a:r>
              <a:rPr lang="fr-FR" b="1" dirty="0" err="1" smtClean="0">
                <a:latin typeface="Times New Roman" pitchFamily="18" charset="0"/>
                <a:cs typeface="Times New Roman" pitchFamily="18" charset="0"/>
              </a:rPr>
              <a:t>fz</a:t>
            </a:r>
            <a:r>
              <a:rPr lang="fr-FR" b="1" dirty="0" smtClean="0">
                <a:latin typeface="Times New Roman" pitchFamily="18" charset="0"/>
                <a:cs typeface="Times New Roman" pitchFamily="18" charset="0"/>
              </a:rPr>
              <a:t> et exprimée en mm/tr/dent. </a:t>
            </a:r>
          </a:p>
          <a:p>
            <a:r>
              <a:rPr lang="fr-FR" b="1" dirty="0" smtClean="0">
                <a:latin typeface="Times New Roman" pitchFamily="18" charset="0"/>
                <a:cs typeface="Times New Roman" pitchFamily="18" charset="0"/>
              </a:rPr>
              <a:t>La </a:t>
            </a:r>
            <a:r>
              <a:rPr lang="fr-FR" b="1" dirty="0" smtClean="0">
                <a:latin typeface="Times New Roman" pitchFamily="18" charset="0"/>
                <a:cs typeface="Times New Roman" pitchFamily="18" charset="0"/>
              </a:rPr>
              <a:t>vitesse d’avance est notée Vf </a:t>
            </a:r>
            <a:r>
              <a:rPr lang="fr-FR" b="1" dirty="0" smtClean="0">
                <a:latin typeface="Times New Roman" pitchFamily="18" charset="0"/>
                <a:cs typeface="Times New Roman" pitchFamily="18" charset="0"/>
              </a:rPr>
              <a:t>et </a:t>
            </a:r>
            <a:r>
              <a:rPr lang="fr-FR" b="1" dirty="0" smtClean="0">
                <a:latin typeface="Times New Roman" pitchFamily="18" charset="0"/>
                <a:cs typeface="Times New Roman" pitchFamily="18" charset="0"/>
              </a:rPr>
              <a:t>exprimée en mm/min. </a:t>
            </a:r>
            <a:endParaRPr lang="fr-FR" b="1" dirty="0" smtClean="0">
              <a:latin typeface="Times New Roman" pitchFamily="18" charset="0"/>
              <a:cs typeface="Times New Roman" pitchFamily="18" charset="0"/>
            </a:endParaRPr>
          </a:p>
        </p:txBody>
      </p:sp>
      <p:sp>
        <p:nvSpPr>
          <p:cNvPr id="5" name="Rectangle 4"/>
          <p:cNvSpPr/>
          <p:nvPr/>
        </p:nvSpPr>
        <p:spPr>
          <a:xfrm>
            <a:off x="251520" y="2420888"/>
            <a:ext cx="3031984" cy="369332"/>
          </a:xfrm>
          <a:prstGeom prst="rect">
            <a:avLst/>
          </a:prstGeom>
        </p:spPr>
        <p:txBody>
          <a:bodyPr wrap="none">
            <a:spAutoFit/>
          </a:bodyPr>
          <a:lstStyle/>
          <a:p>
            <a:r>
              <a:rPr lang="fr-FR" b="1" dirty="0" smtClean="0">
                <a:solidFill>
                  <a:srgbClr val="0070C0"/>
                </a:solidFill>
              </a:rPr>
              <a:t>Calcul de la vitesse d’avance : </a:t>
            </a:r>
            <a:endParaRPr lang="fr-FR" b="1" dirty="0">
              <a:solidFill>
                <a:srgbClr val="0070C0"/>
              </a:solidFill>
            </a:endParaRPr>
          </a:p>
        </p:txBody>
      </p:sp>
      <p:pic>
        <p:nvPicPr>
          <p:cNvPr id="1027" name="Picture 3"/>
          <p:cNvPicPr>
            <a:picLocks noChangeAspect="1" noChangeArrowheads="1"/>
          </p:cNvPicPr>
          <p:nvPr/>
        </p:nvPicPr>
        <p:blipFill>
          <a:blip r:embed="rId2" cstate="print"/>
          <a:srcRect/>
          <a:stretch>
            <a:fillRect/>
          </a:stretch>
        </p:blipFill>
        <p:spPr bwMode="auto">
          <a:xfrm>
            <a:off x="1619672" y="3212976"/>
            <a:ext cx="5581650" cy="2019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1331640" y="260648"/>
            <a:ext cx="6167189" cy="559178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44624"/>
            <a:ext cx="1966629" cy="523220"/>
          </a:xfrm>
          <a:prstGeom prst="rect">
            <a:avLst/>
          </a:prstGeom>
        </p:spPr>
        <p:txBody>
          <a:bodyPr wrap="none">
            <a:spAutoFit/>
          </a:bodyPr>
          <a:lstStyle/>
          <a:p>
            <a:r>
              <a:rPr lang="fr-FR" sz="2800" b="1" dirty="0" smtClean="0">
                <a:solidFill>
                  <a:srgbClr val="FF0000"/>
                </a:solidFill>
                <a:latin typeface="+mj-lt"/>
                <a:ea typeface="+mj-ea"/>
                <a:cs typeface="+mj-cs"/>
              </a:rPr>
              <a:t>LE PERCAGE</a:t>
            </a:r>
          </a:p>
        </p:txBody>
      </p:sp>
      <p:sp>
        <p:nvSpPr>
          <p:cNvPr id="3" name="Rectangle 2"/>
          <p:cNvSpPr/>
          <p:nvPr/>
        </p:nvSpPr>
        <p:spPr>
          <a:xfrm>
            <a:off x="251520" y="620688"/>
            <a:ext cx="8568952" cy="1015663"/>
          </a:xfrm>
          <a:prstGeom prst="rect">
            <a:avLst/>
          </a:prstGeom>
        </p:spPr>
        <p:txBody>
          <a:bodyPr wrap="square">
            <a:spAutoFit/>
          </a:bodyPr>
          <a:lstStyle/>
          <a:p>
            <a:r>
              <a:rPr lang="fr-FR" sz="2000" b="1" dirty="0" smtClean="0">
                <a:solidFill>
                  <a:srgbClr val="0070C0"/>
                </a:solidFill>
              </a:rPr>
              <a:t>1 -) DEFINITION: </a:t>
            </a:r>
            <a:endParaRPr lang="fr-FR" sz="2000" b="1" dirty="0" smtClean="0">
              <a:solidFill>
                <a:srgbClr val="0070C0"/>
              </a:solidFill>
            </a:endParaRPr>
          </a:p>
          <a:p>
            <a:r>
              <a:rPr lang="fr-FR" sz="2000" dirty="0" smtClean="0"/>
              <a:t>Le </a:t>
            </a:r>
            <a:r>
              <a:rPr lang="fr-FR" sz="2000" dirty="0" smtClean="0"/>
              <a:t>perçage est un procédé d’usinage qui consiste à obtenir un trou circulaire par enlèvement de copeaux.</a:t>
            </a:r>
            <a:endParaRPr lang="fr-FR" sz="2000" dirty="0"/>
          </a:p>
        </p:txBody>
      </p:sp>
      <p:sp>
        <p:nvSpPr>
          <p:cNvPr id="4" name="Rectangle 3"/>
          <p:cNvSpPr/>
          <p:nvPr/>
        </p:nvSpPr>
        <p:spPr>
          <a:xfrm>
            <a:off x="251520" y="1700808"/>
            <a:ext cx="8568952" cy="1015663"/>
          </a:xfrm>
          <a:prstGeom prst="rect">
            <a:avLst/>
          </a:prstGeom>
        </p:spPr>
        <p:txBody>
          <a:bodyPr wrap="square">
            <a:spAutoFit/>
          </a:bodyPr>
          <a:lstStyle/>
          <a:p>
            <a:r>
              <a:rPr lang="fr-FR" sz="2000" b="1" dirty="0" smtClean="0">
                <a:solidFill>
                  <a:srgbClr val="0070C0"/>
                </a:solidFill>
              </a:rPr>
              <a:t>2 -) PRINCIPE: </a:t>
            </a:r>
          </a:p>
          <a:p>
            <a:r>
              <a:rPr lang="fr-FR" sz="2000" dirty="0" smtClean="0"/>
              <a:t>Le perçage est obtenu a l’aide d’un outil de coupe appelé foret. Il est animé d’un mouvement de rotation continu et d’un mouvement d’avance. </a:t>
            </a:r>
          </a:p>
        </p:txBody>
      </p:sp>
      <p:pic>
        <p:nvPicPr>
          <p:cNvPr id="2050" name="Picture 2"/>
          <p:cNvPicPr>
            <a:picLocks noChangeAspect="1" noChangeArrowheads="1"/>
          </p:cNvPicPr>
          <p:nvPr/>
        </p:nvPicPr>
        <p:blipFill>
          <a:blip r:embed="rId2" cstate="print"/>
          <a:srcRect/>
          <a:stretch>
            <a:fillRect/>
          </a:stretch>
        </p:blipFill>
        <p:spPr bwMode="auto">
          <a:xfrm>
            <a:off x="395536" y="2916138"/>
            <a:ext cx="8424936" cy="368121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395537" y="129212"/>
            <a:ext cx="7829302" cy="61858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188640"/>
            <a:ext cx="4132478" cy="523220"/>
          </a:xfrm>
          <a:prstGeom prst="rect">
            <a:avLst/>
          </a:prstGeom>
        </p:spPr>
        <p:txBody>
          <a:bodyPr wrap="none">
            <a:spAutoFit/>
          </a:bodyPr>
          <a:lstStyle/>
          <a:p>
            <a:r>
              <a:rPr lang="fr-FR" sz="2800" b="1" dirty="0" smtClean="0">
                <a:solidFill>
                  <a:srgbClr val="FF0000"/>
                </a:solidFill>
                <a:latin typeface="+mj-lt"/>
                <a:ea typeface="+mj-ea"/>
                <a:cs typeface="+mj-cs"/>
              </a:rPr>
              <a:t>3- Les </a:t>
            </a:r>
            <a:r>
              <a:rPr lang="fr-FR" sz="2800" b="1" dirty="0" err="1" smtClean="0">
                <a:solidFill>
                  <a:srgbClr val="FF0000"/>
                </a:solidFill>
                <a:latin typeface="+mj-lt"/>
                <a:ea typeface="+mj-ea"/>
                <a:cs typeface="+mj-cs"/>
              </a:rPr>
              <a:t>typse</a:t>
            </a:r>
            <a:r>
              <a:rPr lang="fr-FR" sz="2800" b="1" dirty="0" smtClean="0">
                <a:solidFill>
                  <a:srgbClr val="FF0000"/>
                </a:solidFill>
                <a:latin typeface="+mj-lt"/>
                <a:ea typeface="+mj-ea"/>
                <a:cs typeface="+mj-cs"/>
              </a:rPr>
              <a:t> de perceuses </a:t>
            </a:r>
            <a:r>
              <a:rPr lang="fr-FR" sz="2800" b="1" dirty="0" smtClean="0">
                <a:solidFill>
                  <a:srgbClr val="FF0000"/>
                </a:solidFill>
                <a:latin typeface="+mj-lt"/>
                <a:ea typeface="+mj-ea"/>
                <a:cs typeface="+mj-cs"/>
              </a:rPr>
              <a:t>:</a:t>
            </a:r>
          </a:p>
        </p:txBody>
      </p:sp>
      <p:pic>
        <p:nvPicPr>
          <p:cNvPr id="3074" name="Picture 2"/>
          <p:cNvPicPr>
            <a:picLocks noChangeAspect="1" noChangeArrowheads="1"/>
          </p:cNvPicPr>
          <p:nvPr/>
        </p:nvPicPr>
        <p:blipFill>
          <a:blip r:embed="rId2" cstate="print"/>
          <a:srcRect/>
          <a:stretch>
            <a:fillRect/>
          </a:stretch>
        </p:blipFill>
        <p:spPr bwMode="auto">
          <a:xfrm>
            <a:off x="395536" y="764704"/>
            <a:ext cx="7934325" cy="5343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314325" y="809625"/>
            <a:ext cx="8515350" cy="5238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79512" y="188640"/>
            <a:ext cx="8568952" cy="1015663"/>
          </a:xfrm>
          <a:prstGeom prst="rect">
            <a:avLst/>
          </a:prstGeom>
        </p:spPr>
        <p:txBody>
          <a:bodyPr wrap="square">
            <a:spAutoFit/>
          </a:bodyPr>
          <a:lstStyle/>
          <a:p>
            <a:r>
              <a:rPr lang="fr-FR" sz="2000" b="1" dirty="0" smtClean="0">
                <a:solidFill>
                  <a:srgbClr val="0070C0"/>
                </a:solidFill>
              </a:rPr>
              <a:t>Le </a:t>
            </a:r>
            <a:r>
              <a:rPr lang="fr-FR" sz="2000" b="1" dirty="0" smtClean="0">
                <a:solidFill>
                  <a:srgbClr val="0070C0"/>
                </a:solidFill>
              </a:rPr>
              <a:t>forêt hélicoïdal : </a:t>
            </a:r>
            <a:endParaRPr lang="fr-FR" sz="2000" b="1" dirty="0" smtClean="0">
              <a:solidFill>
                <a:srgbClr val="0070C0"/>
              </a:solidFill>
            </a:endParaRPr>
          </a:p>
          <a:p>
            <a:r>
              <a:rPr lang="fr-FR" sz="2000" dirty="0" smtClean="0"/>
              <a:t>Le </a:t>
            </a:r>
            <a:r>
              <a:rPr lang="fr-FR" sz="2000" dirty="0" smtClean="0"/>
              <a:t>foret hélicoïdal, également appelé foret américain, est l’outil de perçage le plus couramment </a:t>
            </a:r>
            <a:r>
              <a:rPr lang="fr-FR" sz="2000" dirty="0" smtClean="0"/>
              <a:t>employé</a:t>
            </a:r>
            <a:r>
              <a:rPr lang="fr-FR" sz="2000" dirty="0" smtClean="0"/>
              <a:t>.</a:t>
            </a:r>
            <a:endParaRPr lang="fr-FR" sz="2000" dirty="0"/>
          </a:p>
        </p:txBody>
      </p:sp>
      <p:pic>
        <p:nvPicPr>
          <p:cNvPr id="6146" name="Picture 2"/>
          <p:cNvPicPr>
            <a:picLocks noChangeAspect="1" noChangeArrowheads="1"/>
          </p:cNvPicPr>
          <p:nvPr/>
        </p:nvPicPr>
        <p:blipFill>
          <a:blip r:embed="rId2" cstate="print"/>
          <a:srcRect/>
          <a:stretch>
            <a:fillRect/>
          </a:stretch>
        </p:blipFill>
        <p:spPr bwMode="auto">
          <a:xfrm>
            <a:off x="395536" y="1340768"/>
            <a:ext cx="8105775" cy="2066925"/>
          </a:xfrm>
          <a:prstGeom prst="rect">
            <a:avLst/>
          </a:prstGeom>
          <a:noFill/>
          <a:ln w="9525">
            <a:noFill/>
            <a:miter lim="800000"/>
            <a:headEnd/>
            <a:tailEnd/>
          </a:ln>
        </p:spPr>
      </p:pic>
      <p:sp>
        <p:nvSpPr>
          <p:cNvPr id="8" name="Rectangle 7"/>
          <p:cNvSpPr/>
          <p:nvPr/>
        </p:nvSpPr>
        <p:spPr>
          <a:xfrm>
            <a:off x="251520" y="3717032"/>
            <a:ext cx="3229730" cy="400110"/>
          </a:xfrm>
          <a:prstGeom prst="rect">
            <a:avLst/>
          </a:prstGeom>
        </p:spPr>
        <p:txBody>
          <a:bodyPr wrap="none">
            <a:spAutoFit/>
          </a:bodyPr>
          <a:lstStyle/>
          <a:p>
            <a:r>
              <a:rPr lang="fr-FR" sz="2000" b="1" dirty="0" smtClean="0">
                <a:solidFill>
                  <a:srgbClr val="0070C0"/>
                </a:solidFill>
              </a:rPr>
              <a:t>Les </a:t>
            </a:r>
            <a:r>
              <a:rPr lang="fr-FR" sz="2000" b="1" dirty="0" smtClean="0">
                <a:solidFill>
                  <a:srgbClr val="0070C0"/>
                </a:solidFill>
              </a:rPr>
              <a:t>différents types de forêt:</a:t>
            </a:r>
          </a:p>
        </p:txBody>
      </p:sp>
      <p:pic>
        <p:nvPicPr>
          <p:cNvPr id="6147" name="Picture 3"/>
          <p:cNvPicPr>
            <a:picLocks noChangeAspect="1" noChangeArrowheads="1"/>
          </p:cNvPicPr>
          <p:nvPr/>
        </p:nvPicPr>
        <p:blipFill>
          <a:blip r:embed="rId3" cstate="print"/>
          <a:srcRect/>
          <a:stretch>
            <a:fillRect/>
          </a:stretch>
        </p:blipFill>
        <p:spPr bwMode="auto">
          <a:xfrm>
            <a:off x="251520" y="4293096"/>
            <a:ext cx="8629650" cy="1838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23528" y="4581128"/>
            <a:ext cx="2110258" cy="400110"/>
          </a:xfrm>
          <a:prstGeom prst="rect">
            <a:avLst/>
          </a:prstGeom>
        </p:spPr>
        <p:txBody>
          <a:bodyPr wrap="none">
            <a:spAutoFit/>
          </a:bodyPr>
          <a:lstStyle/>
          <a:p>
            <a:r>
              <a:rPr lang="fr-FR" sz="2000" b="1" dirty="0" smtClean="0">
                <a:solidFill>
                  <a:srgbClr val="0070C0"/>
                </a:solidFill>
              </a:rPr>
              <a:t>Vitesse </a:t>
            </a:r>
            <a:r>
              <a:rPr lang="fr-FR" sz="2000" b="1" dirty="0" smtClean="0">
                <a:solidFill>
                  <a:srgbClr val="0070C0"/>
                </a:solidFill>
              </a:rPr>
              <a:t>de coupe: </a:t>
            </a:r>
          </a:p>
        </p:txBody>
      </p:sp>
      <p:pic>
        <p:nvPicPr>
          <p:cNvPr id="7170" name="Picture 2"/>
          <p:cNvPicPr>
            <a:picLocks noChangeAspect="1" noChangeArrowheads="1"/>
          </p:cNvPicPr>
          <p:nvPr/>
        </p:nvPicPr>
        <p:blipFill>
          <a:blip r:embed="rId2" cstate="print"/>
          <a:srcRect/>
          <a:stretch>
            <a:fillRect/>
          </a:stretch>
        </p:blipFill>
        <p:spPr bwMode="auto">
          <a:xfrm>
            <a:off x="827584" y="5373216"/>
            <a:ext cx="7115175" cy="1066800"/>
          </a:xfrm>
          <a:prstGeom prst="rect">
            <a:avLst/>
          </a:prstGeom>
          <a:noFill/>
          <a:ln w="9525">
            <a:noFill/>
            <a:miter lim="800000"/>
            <a:headEnd/>
            <a:tailEnd/>
          </a:ln>
        </p:spPr>
      </p:pic>
      <p:pic>
        <p:nvPicPr>
          <p:cNvPr id="7171" name="Picture 3"/>
          <p:cNvPicPr>
            <a:picLocks noChangeAspect="1" noChangeArrowheads="1"/>
          </p:cNvPicPr>
          <p:nvPr/>
        </p:nvPicPr>
        <p:blipFill>
          <a:blip r:embed="rId3" cstate="print"/>
          <a:srcRect/>
          <a:stretch>
            <a:fillRect/>
          </a:stretch>
        </p:blipFill>
        <p:spPr bwMode="auto">
          <a:xfrm>
            <a:off x="395536" y="116632"/>
            <a:ext cx="8115300" cy="4219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1520" y="188640"/>
            <a:ext cx="8424936" cy="3570208"/>
          </a:xfrm>
          <a:prstGeom prst="rect">
            <a:avLst/>
          </a:prstGeom>
        </p:spPr>
        <p:txBody>
          <a:bodyPr wrap="square">
            <a:spAutoFit/>
          </a:bodyPr>
          <a:lstStyle/>
          <a:p>
            <a:pPr algn="ctr"/>
            <a:r>
              <a:rPr lang="fr-FR" sz="2800" b="1" dirty="0" smtClean="0">
                <a:solidFill>
                  <a:srgbClr val="FF0000"/>
                </a:solidFill>
              </a:rPr>
              <a:t>LES </a:t>
            </a:r>
            <a:r>
              <a:rPr lang="fr-FR" sz="2800" b="1" dirty="0" smtClean="0">
                <a:solidFill>
                  <a:srgbClr val="FF0000"/>
                </a:solidFill>
              </a:rPr>
              <a:t>CONTRAINTES D’USINAGE </a:t>
            </a:r>
            <a:endParaRPr lang="fr-FR" sz="2800" b="1" dirty="0" smtClean="0">
              <a:solidFill>
                <a:srgbClr val="FF0000"/>
              </a:solidFill>
            </a:endParaRPr>
          </a:p>
          <a:p>
            <a:endParaRPr lang="fr-FR" dirty="0" smtClean="0"/>
          </a:p>
          <a:p>
            <a:pPr>
              <a:lnSpc>
                <a:spcPct val="150000"/>
              </a:lnSpc>
            </a:pPr>
            <a:r>
              <a:rPr lang="fr-FR" sz="2400" dirty="0" smtClean="0"/>
              <a:t>L'ordre </a:t>
            </a:r>
            <a:r>
              <a:rPr lang="fr-FR" sz="2400" dirty="0" smtClean="0"/>
              <a:t>des opérations d'usinage doit répondre à des impératifs que l'on désigne sous le nom de </a:t>
            </a:r>
            <a:r>
              <a:rPr lang="fr-FR" sz="2400" b="1" dirty="0" smtClean="0">
                <a:solidFill>
                  <a:srgbClr val="0070C0"/>
                </a:solidFill>
              </a:rPr>
              <a:t>contraintes</a:t>
            </a:r>
            <a:r>
              <a:rPr lang="fr-FR" sz="2400" dirty="0" smtClean="0"/>
              <a:t> et qui sont d'ordre : </a:t>
            </a:r>
            <a:endParaRPr lang="fr-FR" sz="2400" dirty="0" smtClean="0"/>
          </a:p>
          <a:p>
            <a:pPr>
              <a:lnSpc>
                <a:spcPct val="150000"/>
              </a:lnSpc>
            </a:pPr>
            <a:r>
              <a:rPr lang="fr-FR" sz="2400" dirty="0" smtClean="0"/>
              <a:t>• </a:t>
            </a:r>
            <a:r>
              <a:rPr lang="fr-FR" sz="2400" dirty="0" smtClean="0"/>
              <a:t>Technologique ; </a:t>
            </a:r>
            <a:endParaRPr lang="fr-FR" sz="2400" dirty="0" smtClean="0"/>
          </a:p>
          <a:p>
            <a:pPr>
              <a:lnSpc>
                <a:spcPct val="150000"/>
              </a:lnSpc>
            </a:pPr>
            <a:r>
              <a:rPr lang="fr-FR" sz="2400" dirty="0" smtClean="0"/>
              <a:t>• </a:t>
            </a:r>
            <a:r>
              <a:rPr lang="fr-FR" sz="2400" dirty="0" smtClean="0"/>
              <a:t>Géométrique et dimensionnel </a:t>
            </a:r>
            <a:r>
              <a:rPr lang="fr-FR" sz="2400" dirty="0" smtClean="0"/>
              <a:t>;</a:t>
            </a:r>
          </a:p>
          <a:p>
            <a:pPr>
              <a:lnSpc>
                <a:spcPct val="150000"/>
              </a:lnSpc>
            </a:pPr>
            <a:r>
              <a:rPr lang="fr-FR" sz="2400" dirty="0" smtClean="0"/>
              <a:t> </a:t>
            </a:r>
            <a:r>
              <a:rPr lang="fr-FR" sz="2400" dirty="0" smtClean="0"/>
              <a:t>• Economique. </a:t>
            </a:r>
            <a:endParaRPr lang="fr-FR" sz="24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188640"/>
            <a:ext cx="6840760" cy="707886"/>
          </a:xfrm>
          <a:prstGeom prst="rect">
            <a:avLst/>
          </a:prstGeom>
        </p:spPr>
        <p:txBody>
          <a:bodyPr wrap="square">
            <a:spAutoFit/>
          </a:bodyPr>
          <a:lstStyle/>
          <a:p>
            <a:r>
              <a:rPr lang="fr-FR" sz="2000" b="1" dirty="0" smtClean="0">
                <a:solidFill>
                  <a:srgbClr val="0070C0"/>
                </a:solidFill>
              </a:rPr>
              <a:t>1.CONTRAINTES </a:t>
            </a:r>
            <a:r>
              <a:rPr lang="fr-FR" sz="2000" b="1" dirty="0" smtClean="0">
                <a:solidFill>
                  <a:srgbClr val="0070C0"/>
                </a:solidFill>
              </a:rPr>
              <a:t>TECHNOLOGIQUES </a:t>
            </a:r>
            <a:endParaRPr lang="fr-FR" sz="2000" b="1" dirty="0" smtClean="0">
              <a:solidFill>
                <a:srgbClr val="0070C0"/>
              </a:solidFill>
            </a:endParaRPr>
          </a:p>
          <a:p>
            <a:r>
              <a:rPr lang="fr-FR" sz="2000" dirty="0" smtClean="0"/>
              <a:t>Elles </a:t>
            </a:r>
            <a:r>
              <a:rPr lang="fr-FR" sz="2000" dirty="0" smtClean="0"/>
              <a:t>sont imposées par les moyens de fabrication. </a:t>
            </a:r>
            <a:endParaRPr lang="fr-FR" sz="2000" dirty="0"/>
          </a:p>
        </p:txBody>
      </p:sp>
      <p:pic>
        <p:nvPicPr>
          <p:cNvPr id="8194" name="Picture 2"/>
          <p:cNvPicPr>
            <a:picLocks noChangeAspect="1" noChangeArrowheads="1"/>
          </p:cNvPicPr>
          <p:nvPr/>
        </p:nvPicPr>
        <p:blipFill>
          <a:blip r:embed="rId2" cstate="print"/>
          <a:srcRect/>
          <a:stretch>
            <a:fillRect/>
          </a:stretch>
        </p:blipFill>
        <p:spPr bwMode="auto">
          <a:xfrm>
            <a:off x="800100" y="917401"/>
            <a:ext cx="7543800" cy="5895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260648"/>
            <a:ext cx="4572000" cy="523220"/>
          </a:xfrm>
          <a:prstGeom prst="rect">
            <a:avLst/>
          </a:prstGeom>
        </p:spPr>
        <p:txBody>
          <a:bodyPr>
            <a:spAutoFit/>
          </a:bodyPr>
          <a:lstStyle/>
          <a:p>
            <a:r>
              <a:rPr lang="fr-FR" sz="2800" b="1" dirty="0" smtClean="0">
                <a:solidFill>
                  <a:srgbClr val="FF0000"/>
                </a:solidFill>
                <a:latin typeface="+mj-lt"/>
                <a:ea typeface="+mj-ea"/>
                <a:cs typeface="+mj-cs"/>
              </a:rPr>
              <a:t>2. Machine </a:t>
            </a:r>
          </a:p>
        </p:txBody>
      </p:sp>
      <p:pic>
        <p:nvPicPr>
          <p:cNvPr id="2050" name="Picture 2"/>
          <p:cNvPicPr>
            <a:picLocks noChangeAspect="1" noChangeArrowheads="1"/>
          </p:cNvPicPr>
          <p:nvPr/>
        </p:nvPicPr>
        <p:blipFill>
          <a:blip r:embed="rId2" cstate="print"/>
          <a:srcRect/>
          <a:stretch>
            <a:fillRect/>
          </a:stretch>
        </p:blipFill>
        <p:spPr bwMode="auto">
          <a:xfrm>
            <a:off x="467544" y="980728"/>
            <a:ext cx="8362950" cy="4962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a:stretch>
            <a:fillRect/>
          </a:stretch>
        </p:blipFill>
        <p:spPr bwMode="auto">
          <a:xfrm>
            <a:off x="971600" y="260648"/>
            <a:ext cx="7067550" cy="1571625"/>
          </a:xfrm>
          <a:prstGeom prst="rect">
            <a:avLst/>
          </a:prstGeom>
          <a:noFill/>
          <a:ln w="9525">
            <a:noFill/>
            <a:miter lim="800000"/>
            <a:headEnd/>
            <a:tailEnd/>
          </a:ln>
        </p:spPr>
      </p:pic>
      <p:pic>
        <p:nvPicPr>
          <p:cNvPr id="9219" name="Picture 3"/>
          <p:cNvPicPr>
            <a:picLocks noChangeAspect="1" noChangeArrowheads="1"/>
          </p:cNvPicPr>
          <p:nvPr/>
        </p:nvPicPr>
        <p:blipFill>
          <a:blip r:embed="rId3" cstate="print"/>
          <a:srcRect/>
          <a:stretch>
            <a:fillRect/>
          </a:stretch>
        </p:blipFill>
        <p:spPr bwMode="auto">
          <a:xfrm>
            <a:off x="914400" y="1766888"/>
            <a:ext cx="7315200" cy="3324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srcRect/>
          <a:stretch>
            <a:fillRect/>
          </a:stretch>
        </p:blipFill>
        <p:spPr bwMode="auto">
          <a:xfrm>
            <a:off x="962025" y="1152525"/>
            <a:ext cx="7219950" cy="4552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9512" y="188640"/>
            <a:ext cx="8640960" cy="1015663"/>
          </a:xfrm>
          <a:prstGeom prst="rect">
            <a:avLst/>
          </a:prstGeom>
        </p:spPr>
        <p:txBody>
          <a:bodyPr wrap="square">
            <a:spAutoFit/>
          </a:bodyPr>
          <a:lstStyle/>
          <a:p>
            <a:r>
              <a:rPr lang="fr-FR" sz="2000" b="1" dirty="0" smtClean="0">
                <a:solidFill>
                  <a:srgbClr val="0070C0"/>
                </a:solidFill>
              </a:rPr>
              <a:t>2. </a:t>
            </a:r>
            <a:r>
              <a:rPr lang="fr-FR" sz="2000" b="1" dirty="0" smtClean="0">
                <a:solidFill>
                  <a:srgbClr val="0070C0"/>
                </a:solidFill>
              </a:rPr>
              <a:t>CONTRAINTES GEOMETRIQUES ET DIMENSIONNELLES :</a:t>
            </a:r>
          </a:p>
          <a:p>
            <a:r>
              <a:rPr lang="fr-FR" sz="2000" dirty="0" smtClean="0"/>
              <a:t>Elles sont liées au respect des spécifications de formes et de positions notées sur le dessin de définition. </a:t>
            </a:r>
          </a:p>
        </p:txBody>
      </p:sp>
      <p:pic>
        <p:nvPicPr>
          <p:cNvPr id="11267" name="Picture 3"/>
          <p:cNvPicPr>
            <a:picLocks noChangeAspect="1" noChangeArrowheads="1"/>
          </p:cNvPicPr>
          <p:nvPr/>
        </p:nvPicPr>
        <p:blipFill>
          <a:blip r:embed="rId2" cstate="print"/>
          <a:srcRect/>
          <a:stretch>
            <a:fillRect/>
          </a:stretch>
        </p:blipFill>
        <p:spPr bwMode="auto">
          <a:xfrm>
            <a:off x="683568" y="1354410"/>
            <a:ext cx="7591425" cy="5314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srcRect/>
          <a:stretch>
            <a:fillRect/>
          </a:stretch>
        </p:blipFill>
        <p:spPr bwMode="auto">
          <a:xfrm>
            <a:off x="899592" y="908720"/>
            <a:ext cx="7372350" cy="2419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188640"/>
            <a:ext cx="7848872" cy="707886"/>
          </a:xfrm>
          <a:prstGeom prst="rect">
            <a:avLst/>
          </a:prstGeom>
        </p:spPr>
        <p:txBody>
          <a:bodyPr wrap="square">
            <a:spAutoFit/>
          </a:bodyPr>
          <a:lstStyle/>
          <a:p>
            <a:r>
              <a:rPr lang="fr-FR" sz="2000" b="1" dirty="0" smtClean="0">
                <a:solidFill>
                  <a:srgbClr val="0070C0"/>
                </a:solidFill>
              </a:rPr>
              <a:t>3. </a:t>
            </a:r>
            <a:r>
              <a:rPr lang="fr-FR" sz="2000" b="1" dirty="0" smtClean="0">
                <a:solidFill>
                  <a:srgbClr val="0070C0"/>
                </a:solidFill>
              </a:rPr>
              <a:t>CONTRAINTES ECONOMIQUES :</a:t>
            </a:r>
          </a:p>
          <a:p>
            <a:r>
              <a:rPr lang="fr-FR" sz="2000" dirty="0" smtClean="0"/>
              <a:t>Elles sont liées aux impératifs de réduction des coûts d'usinage. </a:t>
            </a:r>
          </a:p>
        </p:txBody>
      </p:sp>
      <p:pic>
        <p:nvPicPr>
          <p:cNvPr id="13314" name="Picture 2"/>
          <p:cNvPicPr>
            <a:picLocks noChangeAspect="1" noChangeArrowheads="1"/>
          </p:cNvPicPr>
          <p:nvPr/>
        </p:nvPicPr>
        <p:blipFill>
          <a:blip r:embed="rId2" cstate="print"/>
          <a:srcRect/>
          <a:stretch>
            <a:fillRect/>
          </a:stretch>
        </p:blipFill>
        <p:spPr bwMode="auto">
          <a:xfrm>
            <a:off x="723900" y="1095375"/>
            <a:ext cx="7696200" cy="4667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cstate="print"/>
          <a:srcRect/>
          <a:stretch>
            <a:fillRect/>
          </a:stretch>
        </p:blipFill>
        <p:spPr bwMode="auto">
          <a:xfrm>
            <a:off x="683568" y="1916832"/>
            <a:ext cx="8133381" cy="272184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314751" y="1476374"/>
            <a:ext cx="8498522" cy="4472906"/>
          </a:xfrm>
          <a:prstGeom prst="rect">
            <a:avLst/>
          </a:prstGeom>
          <a:noFill/>
          <a:ln w="9525">
            <a:noFill/>
            <a:miter lim="800000"/>
            <a:headEnd/>
            <a:tailEnd/>
          </a:ln>
        </p:spPr>
      </p:pic>
      <p:sp>
        <p:nvSpPr>
          <p:cNvPr id="3" name="Rectangle 2"/>
          <p:cNvSpPr/>
          <p:nvPr/>
        </p:nvSpPr>
        <p:spPr>
          <a:xfrm>
            <a:off x="179512" y="260648"/>
            <a:ext cx="4572000" cy="523220"/>
          </a:xfrm>
          <a:prstGeom prst="rect">
            <a:avLst/>
          </a:prstGeom>
        </p:spPr>
        <p:txBody>
          <a:bodyPr>
            <a:spAutoFit/>
          </a:bodyPr>
          <a:lstStyle/>
          <a:p>
            <a:r>
              <a:rPr lang="fr-FR" sz="2800" b="1" dirty="0" smtClean="0">
                <a:solidFill>
                  <a:srgbClr val="FF0000"/>
                </a:solidFill>
                <a:latin typeface="+mj-lt"/>
                <a:ea typeface="+mj-ea"/>
                <a:cs typeface="+mj-cs"/>
              </a:rPr>
              <a:t>Composition (tour parallèle)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260648"/>
            <a:ext cx="4572000" cy="523220"/>
          </a:xfrm>
          <a:prstGeom prst="rect">
            <a:avLst/>
          </a:prstGeom>
        </p:spPr>
        <p:txBody>
          <a:bodyPr>
            <a:spAutoFit/>
          </a:bodyPr>
          <a:lstStyle/>
          <a:p>
            <a:r>
              <a:rPr lang="fr-FR" sz="2800" b="1" dirty="0" smtClean="0">
                <a:solidFill>
                  <a:srgbClr val="FF0000"/>
                </a:solidFill>
                <a:latin typeface="+mj-lt"/>
                <a:ea typeface="+mj-ea"/>
                <a:cs typeface="+mj-cs"/>
              </a:rPr>
              <a:t>Mouvements pièce/outil </a:t>
            </a:r>
          </a:p>
        </p:txBody>
      </p:sp>
      <p:sp>
        <p:nvSpPr>
          <p:cNvPr id="3" name="Rectangle 2"/>
          <p:cNvSpPr/>
          <p:nvPr/>
        </p:nvSpPr>
        <p:spPr>
          <a:xfrm>
            <a:off x="323528" y="836712"/>
            <a:ext cx="8640960" cy="707886"/>
          </a:xfrm>
          <a:prstGeom prst="rect">
            <a:avLst/>
          </a:prstGeom>
        </p:spPr>
        <p:txBody>
          <a:bodyPr wrap="square">
            <a:spAutoFit/>
          </a:bodyPr>
          <a:lstStyle/>
          <a:p>
            <a:r>
              <a:rPr lang="fr-FR" sz="2000" b="1" dirty="0" smtClean="0"/>
              <a:t>Pour engendrer une surface de révolution sur un tour parallèle, il faut appliquer à la pièce et à l’outil deux mouvements conjugués: </a:t>
            </a:r>
            <a:endParaRPr lang="fr-FR" sz="2000" dirty="0"/>
          </a:p>
        </p:txBody>
      </p:sp>
      <p:sp>
        <p:nvSpPr>
          <p:cNvPr id="4" name="Rectangle 3"/>
          <p:cNvSpPr/>
          <p:nvPr/>
        </p:nvSpPr>
        <p:spPr>
          <a:xfrm>
            <a:off x="251520" y="1772816"/>
            <a:ext cx="8712968" cy="677108"/>
          </a:xfrm>
          <a:prstGeom prst="rect">
            <a:avLst/>
          </a:prstGeom>
        </p:spPr>
        <p:txBody>
          <a:bodyPr wrap="square">
            <a:spAutoFit/>
          </a:bodyPr>
          <a:lstStyle/>
          <a:p>
            <a:r>
              <a:rPr lang="fr-FR" sz="2000" dirty="0" smtClean="0"/>
              <a:t>• </a:t>
            </a:r>
            <a:r>
              <a:rPr lang="fr-FR" sz="2000" b="1" dirty="0" smtClean="0"/>
              <a:t>à la pièce : un mouvement </a:t>
            </a:r>
            <a:r>
              <a:rPr lang="fr-FR" sz="2000" b="1" dirty="0" smtClean="0">
                <a:solidFill>
                  <a:srgbClr val="0070C0"/>
                </a:solidFill>
              </a:rPr>
              <a:t>circulaire, </a:t>
            </a:r>
            <a:r>
              <a:rPr lang="fr-FR" sz="2000" b="1" dirty="0" smtClean="0"/>
              <a:t>appelé Mouvement de coupe (Mc)</a:t>
            </a:r>
            <a:r>
              <a:rPr lang="fr-FR" sz="2000" b="1" i="1" dirty="0" smtClean="0"/>
              <a:t> </a:t>
            </a:r>
          </a:p>
          <a:p>
            <a:r>
              <a:rPr lang="fr-FR" b="1" dirty="0" smtClean="0"/>
              <a:t> </a:t>
            </a:r>
          </a:p>
        </p:txBody>
      </p:sp>
      <p:sp>
        <p:nvSpPr>
          <p:cNvPr id="5" name="Rectangle 4"/>
          <p:cNvSpPr/>
          <p:nvPr/>
        </p:nvSpPr>
        <p:spPr>
          <a:xfrm>
            <a:off x="251520" y="2276872"/>
            <a:ext cx="8424936" cy="707886"/>
          </a:xfrm>
          <a:prstGeom prst="rect">
            <a:avLst/>
          </a:prstGeom>
        </p:spPr>
        <p:txBody>
          <a:bodyPr wrap="square">
            <a:spAutoFit/>
          </a:bodyPr>
          <a:lstStyle/>
          <a:p>
            <a:r>
              <a:rPr lang="fr-FR" sz="2000" b="1" dirty="0" smtClean="0"/>
              <a:t>• à l’outil : un mouvement </a:t>
            </a:r>
            <a:r>
              <a:rPr lang="fr-FR" sz="2000" b="1" dirty="0" smtClean="0">
                <a:solidFill>
                  <a:srgbClr val="0070C0"/>
                </a:solidFill>
              </a:rPr>
              <a:t>rectiligne</a:t>
            </a:r>
            <a:r>
              <a:rPr lang="fr-FR" sz="2000" b="1" dirty="0" smtClean="0"/>
              <a:t> , appelé mouvement d’avance (Ma) ou (</a:t>
            </a:r>
            <a:r>
              <a:rPr lang="fr-FR" sz="2000" b="1" dirty="0" err="1" smtClean="0"/>
              <a:t>Mf</a:t>
            </a:r>
            <a:r>
              <a:rPr lang="fr-FR" sz="2000" b="1" dirty="0" smtClean="0"/>
              <a:t>) . </a:t>
            </a:r>
          </a:p>
        </p:txBody>
      </p:sp>
      <p:sp>
        <p:nvSpPr>
          <p:cNvPr id="6" name="Rectangle 5"/>
          <p:cNvSpPr/>
          <p:nvPr/>
        </p:nvSpPr>
        <p:spPr>
          <a:xfrm>
            <a:off x="323528" y="3068960"/>
            <a:ext cx="8568952" cy="1015663"/>
          </a:xfrm>
          <a:prstGeom prst="rect">
            <a:avLst/>
          </a:prstGeom>
        </p:spPr>
        <p:txBody>
          <a:bodyPr wrap="square">
            <a:spAutoFit/>
          </a:bodyPr>
          <a:lstStyle/>
          <a:p>
            <a:pPr>
              <a:buFont typeface="Arial" pitchFamily="34" charset="0"/>
              <a:buChar char="•"/>
            </a:pPr>
            <a:r>
              <a:rPr lang="fr-FR" sz="2000" b="1" dirty="0" smtClean="0"/>
              <a:t> Pour que l’outil produise une surface par enlèvement de copeau, un réglage de position est nécessaire. Ce troisième mouvement est appelé mouvement de pénétration ou prise de passe et est désigné par (</a:t>
            </a:r>
            <a:r>
              <a:rPr lang="fr-FR" sz="2000" b="1" dirty="0" err="1" smtClean="0"/>
              <a:t>Mp</a:t>
            </a:r>
            <a:r>
              <a:rPr lang="fr-FR" sz="2000" b="1" dirty="0" smtClean="0"/>
              <a:t>). </a:t>
            </a:r>
          </a:p>
        </p:txBody>
      </p:sp>
      <p:pic>
        <p:nvPicPr>
          <p:cNvPr id="1026" name="Picture 2"/>
          <p:cNvPicPr>
            <a:picLocks noChangeAspect="1" noChangeArrowheads="1"/>
          </p:cNvPicPr>
          <p:nvPr/>
        </p:nvPicPr>
        <p:blipFill>
          <a:blip r:embed="rId2" cstate="print"/>
          <a:srcRect/>
          <a:stretch>
            <a:fillRect/>
          </a:stretch>
        </p:blipFill>
        <p:spPr bwMode="auto">
          <a:xfrm>
            <a:off x="3347864" y="4293096"/>
            <a:ext cx="2952328" cy="22322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260648"/>
            <a:ext cx="4572000" cy="523220"/>
          </a:xfrm>
          <a:prstGeom prst="rect">
            <a:avLst/>
          </a:prstGeom>
        </p:spPr>
        <p:txBody>
          <a:bodyPr>
            <a:spAutoFit/>
          </a:bodyPr>
          <a:lstStyle/>
          <a:p>
            <a:r>
              <a:rPr lang="fr-FR" sz="2800" b="1" dirty="0" smtClean="0">
                <a:solidFill>
                  <a:srgbClr val="FF0000"/>
                </a:solidFill>
                <a:latin typeface="+mj-lt"/>
                <a:ea typeface="+mj-ea"/>
                <a:cs typeface="+mj-cs"/>
              </a:rPr>
              <a:t>3. Outil </a:t>
            </a:r>
          </a:p>
        </p:txBody>
      </p:sp>
      <p:pic>
        <p:nvPicPr>
          <p:cNvPr id="2050" name="Picture 2"/>
          <p:cNvPicPr>
            <a:picLocks noChangeAspect="1" noChangeArrowheads="1"/>
          </p:cNvPicPr>
          <p:nvPr/>
        </p:nvPicPr>
        <p:blipFill>
          <a:blip r:embed="rId2" cstate="print"/>
          <a:srcRect/>
          <a:stretch>
            <a:fillRect/>
          </a:stretch>
        </p:blipFill>
        <p:spPr bwMode="auto">
          <a:xfrm>
            <a:off x="0" y="1124744"/>
            <a:ext cx="8932727" cy="44644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332656"/>
            <a:ext cx="8568952" cy="1446550"/>
          </a:xfrm>
          <a:prstGeom prst="rect">
            <a:avLst/>
          </a:prstGeom>
        </p:spPr>
        <p:txBody>
          <a:bodyPr wrap="square">
            <a:spAutoFit/>
          </a:bodyPr>
          <a:lstStyle/>
          <a:p>
            <a:r>
              <a:rPr lang="fr-FR" sz="2800" b="1" u="sng" dirty="0" smtClean="0">
                <a:solidFill>
                  <a:srgbClr val="FF0000"/>
                </a:solidFill>
                <a:latin typeface="+mj-lt"/>
                <a:ea typeface="+mj-ea"/>
                <a:cs typeface="+mj-cs"/>
              </a:rPr>
              <a:t>Composition </a:t>
            </a:r>
          </a:p>
          <a:p>
            <a:pPr algn="just"/>
            <a:r>
              <a:rPr lang="fr-FR" sz="2000" b="1" dirty="0" smtClean="0"/>
              <a:t>Un outil de coupe consiste en un corps et une queue. Un corps est la partie de l’outil portant les éléments coupants ou les plaquettes. La queue de l’outil est la partie par laquelle celui-ci est maintenu. </a:t>
            </a:r>
          </a:p>
        </p:txBody>
      </p:sp>
      <p:pic>
        <p:nvPicPr>
          <p:cNvPr id="3074" name="Picture 2"/>
          <p:cNvPicPr>
            <a:picLocks noChangeAspect="1" noChangeArrowheads="1"/>
          </p:cNvPicPr>
          <p:nvPr/>
        </p:nvPicPr>
        <p:blipFill>
          <a:blip r:embed="rId2" cstate="print"/>
          <a:srcRect/>
          <a:stretch>
            <a:fillRect/>
          </a:stretch>
        </p:blipFill>
        <p:spPr bwMode="auto">
          <a:xfrm>
            <a:off x="955501" y="2060848"/>
            <a:ext cx="7000875" cy="4200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620688"/>
            <a:ext cx="8496944" cy="1323439"/>
          </a:xfrm>
          <a:prstGeom prst="rect">
            <a:avLst/>
          </a:prstGeom>
        </p:spPr>
        <p:txBody>
          <a:bodyPr wrap="square">
            <a:spAutoFit/>
          </a:bodyPr>
          <a:lstStyle/>
          <a:p>
            <a:pPr algn="just"/>
            <a:r>
              <a:rPr lang="fr-FR" sz="2000" b="1" dirty="0" smtClean="0"/>
              <a:t>• Acier rapide (noté ARS ou HSS) : Ces outils sont utilisés pour des petites séries. Leur utilisation est rentable pour les usinages engendrant des vibrations ou des chocs relativement importants à l’outil. Ils conviennent bien aux matériaux tel que l’aluminium, le laiton, le plastique…etc. </a:t>
            </a:r>
          </a:p>
        </p:txBody>
      </p:sp>
      <p:sp>
        <p:nvSpPr>
          <p:cNvPr id="3" name="Rectangle 2"/>
          <p:cNvSpPr/>
          <p:nvPr/>
        </p:nvSpPr>
        <p:spPr>
          <a:xfrm>
            <a:off x="144016" y="35332"/>
            <a:ext cx="4572000" cy="523220"/>
          </a:xfrm>
          <a:prstGeom prst="rect">
            <a:avLst/>
          </a:prstGeom>
        </p:spPr>
        <p:txBody>
          <a:bodyPr>
            <a:spAutoFit/>
          </a:bodyPr>
          <a:lstStyle/>
          <a:p>
            <a:r>
              <a:rPr lang="fr-FR" sz="2800" b="1" dirty="0" smtClean="0">
                <a:solidFill>
                  <a:srgbClr val="FF0000"/>
                </a:solidFill>
                <a:latin typeface="+mj-lt"/>
                <a:ea typeface="+mj-ea"/>
                <a:cs typeface="+mj-cs"/>
              </a:rPr>
              <a:t>Utilisation </a:t>
            </a:r>
          </a:p>
        </p:txBody>
      </p:sp>
      <p:pic>
        <p:nvPicPr>
          <p:cNvPr id="4098" name="Picture 2"/>
          <p:cNvPicPr>
            <a:picLocks noChangeAspect="1" noChangeArrowheads="1"/>
          </p:cNvPicPr>
          <p:nvPr/>
        </p:nvPicPr>
        <p:blipFill>
          <a:blip r:embed="rId2" cstate="print"/>
          <a:srcRect/>
          <a:stretch>
            <a:fillRect/>
          </a:stretch>
        </p:blipFill>
        <p:spPr bwMode="auto">
          <a:xfrm>
            <a:off x="6084168" y="2060848"/>
            <a:ext cx="2466975" cy="1847850"/>
          </a:xfrm>
          <a:prstGeom prst="rect">
            <a:avLst/>
          </a:prstGeom>
          <a:noFill/>
          <a:ln w="9525">
            <a:noFill/>
            <a:miter lim="800000"/>
            <a:headEnd/>
            <a:tailEnd/>
          </a:ln>
        </p:spPr>
      </p:pic>
      <p:sp>
        <p:nvSpPr>
          <p:cNvPr id="5" name="Rectangle 4"/>
          <p:cNvSpPr/>
          <p:nvPr/>
        </p:nvSpPr>
        <p:spPr>
          <a:xfrm>
            <a:off x="179512" y="3212976"/>
            <a:ext cx="4896544" cy="1323439"/>
          </a:xfrm>
          <a:prstGeom prst="rect">
            <a:avLst/>
          </a:prstGeom>
        </p:spPr>
        <p:txBody>
          <a:bodyPr wrap="square">
            <a:spAutoFit/>
          </a:bodyPr>
          <a:lstStyle/>
          <a:p>
            <a:r>
              <a:rPr lang="fr-FR" sz="2000" b="1" dirty="0" smtClean="0"/>
              <a:t>• Les outils en carbure: </a:t>
            </a:r>
          </a:p>
          <a:p>
            <a:pPr>
              <a:buFont typeface="Wingdings" pitchFamily="2" charset="2"/>
              <a:buChar char="Ø"/>
            </a:pPr>
            <a:r>
              <a:rPr lang="fr-FR" sz="2000" b="1" dirty="0" smtClean="0"/>
              <a:t> Résistent mieux à l’usure </a:t>
            </a:r>
          </a:p>
          <a:p>
            <a:pPr>
              <a:buFont typeface="Wingdings" pitchFamily="2" charset="2"/>
              <a:buChar char="Ø"/>
            </a:pPr>
            <a:r>
              <a:rPr lang="fr-FR" sz="2000" b="1" dirty="0" smtClean="0"/>
              <a:t> Résistent mieux à la température </a:t>
            </a:r>
          </a:p>
          <a:p>
            <a:pPr>
              <a:buFont typeface="Wingdings" pitchFamily="2" charset="2"/>
              <a:buChar char="Ø"/>
            </a:pPr>
            <a:r>
              <a:rPr lang="fr-FR" sz="2000" b="1" dirty="0" smtClean="0"/>
              <a:t> Sont plus durs que les outils en ARS </a:t>
            </a:r>
          </a:p>
        </p:txBody>
      </p:sp>
      <p:pic>
        <p:nvPicPr>
          <p:cNvPr id="4099" name="Picture 3"/>
          <p:cNvPicPr>
            <a:picLocks noChangeAspect="1" noChangeArrowheads="1"/>
          </p:cNvPicPr>
          <p:nvPr/>
        </p:nvPicPr>
        <p:blipFill>
          <a:blip r:embed="rId3" cstate="print"/>
          <a:srcRect/>
          <a:stretch>
            <a:fillRect/>
          </a:stretch>
        </p:blipFill>
        <p:spPr bwMode="auto">
          <a:xfrm>
            <a:off x="971600" y="4869160"/>
            <a:ext cx="2314575" cy="942975"/>
          </a:xfrm>
          <a:prstGeom prst="rect">
            <a:avLst/>
          </a:prstGeom>
          <a:noFill/>
          <a:ln w="9525">
            <a:noFill/>
            <a:miter lim="800000"/>
            <a:headEnd/>
            <a:tailEnd/>
          </a:ln>
        </p:spPr>
      </p:pic>
      <p:pic>
        <p:nvPicPr>
          <p:cNvPr id="4100" name="Picture 4"/>
          <p:cNvPicPr>
            <a:picLocks noChangeAspect="1" noChangeArrowheads="1"/>
          </p:cNvPicPr>
          <p:nvPr/>
        </p:nvPicPr>
        <p:blipFill>
          <a:blip r:embed="rId4" cstate="print"/>
          <a:srcRect/>
          <a:stretch>
            <a:fillRect/>
          </a:stretch>
        </p:blipFill>
        <p:spPr bwMode="auto">
          <a:xfrm>
            <a:off x="4427984" y="4077072"/>
            <a:ext cx="2853680" cy="175170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260648"/>
            <a:ext cx="5534528" cy="523220"/>
          </a:xfrm>
          <a:prstGeom prst="rect">
            <a:avLst/>
          </a:prstGeom>
        </p:spPr>
        <p:txBody>
          <a:bodyPr wrap="none">
            <a:spAutoFit/>
          </a:bodyPr>
          <a:lstStyle/>
          <a:p>
            <a:r>
              <a:rPr lang="fr-FR" sz="2800" b="1" dirty="0" smtClean="0">
                <a:solidFill>
                  <a:srgbClr val="FF0000"/>
                </a:solidFill>
                <a:latin typeface="+mj-lt"/>
                <a:ea typeface="+mj-ea"/>
                <a:cs typeface="+mj-cs"/>
              </a:rPr>
              <a:t>4. Quelques opérations de tournage</a:t>
            </a:r>
          </a:p>
        </p:txBody>
      </p:sp>
      <p:sp>
        <p:nvSpPr>
          <p:cNvPr id="3" name="Rectangle 2"/>
          <p:cNvSpPr/>
          <p:nvPr/>
        </p:nvSpPr>
        <p:spPr>
          <a:xfrm>
            <a:off x="179512" y="980728"/>
            <a:ext cx="4572000" cy="1323439"/>
          </a:xfrm>
          <a:prstGeom prst="rect">
            <a:avLst/>
          </a:prstGeom>
        </p:spPr>
        <p:txBody>
          <a:bodyPr>
            <a:spAutoFit/>
          </a:bodyPr>
          <a:lstStyle/>
          <a:p>
            <a:r>
              <a:rPr lang="fr-FR" sz="2000" b="1" dirty="0" smtClean="0">
                <a:solidFill>
                  <a:srgbClr val="0070C0"/>
                </a:solidFill>
              </a:rPr>
              <a:t>Chariotage :</a:t>
            </a:r>
          </a:p>
          <a:p>
            <a:r>
              <a:rPr lang="fr-FR" sz="2000" dirty="0" smtClean="0"/>
              <a:t>Opération qui consiste à usiner une</a:t>
            </a:r>
          </a:p>
          <a:p>
            <a:r>
              <a:rPr lang="fr-FR" sz="2000" dirty="0" smtClean="0"/>
              <a:t>surface cylindrique ou conique</a:t>
            </a:r>
          </a:p>
          <a:p>
            <a:r>
              <a:rPr lang="fr-FR" sz="2000" dirty="0" smtClean="0"/>
              <a:t>extérieure.</a:t>
            </a:r>
          </a:p>
        </p:txBody>
      </p:sp>
      <p:pic>
        <p:nvPicPr>
          <p:cNvPr id="5122" name="Picture 2"/>
          <p:cNvPicPr>
            <a:picLocks noChangeAspect="1" noChangeArrowheads="1"/>
          </p:cNvPicPr>
          <p:nvPr/>
        </p:nvPicPr>
        <p:blipFill>
          <a:blip r:embed="rId2" cstate="print"/>
          <a:srcRect/>
          <a:stretch>
            <a:fillRect/>
          </a:stretch>
        </p:blipFill>
        <p:spPr bwMode="auto">
          <a:xfrm>
            <a:off x="5076056" y="980728"/>
            <a:ext cx="3048000" cy="2286000"/>
          </a:xfrm>
          <a:prstGeom prst="rect">
            <a:avLst/>
          </a:prstGeom>
          <a:noFill/>
          <a:ln w="9525">
            <a:noFill/>
            <a:miter lim="800000"/>
            <a:headEnd/>
            <a:tailEnd/>
          </a:ln>
        </p:spPr>
      </p:pic>
      <p:sp>
        <p:nvSpPr>
          <p:cNvPr id="5" name="Rectangle 4"/>
          <p:cNvSpPr/>
          <p:nvPr/>
        </p:nvSpPr>
        <p:spPr>
          <a:xfrm>
            <a:off x="179512" y="3429000"/>
            <a:ext cx="4572000" cy="1323439"/>
          </a:xfrm>
          <a:prstGeom prst="rect">
            <a:avLst/>
          </a:prstGeom>
        </p:spPr>
        <p:txBody>
          <a:bodyPr>
            <a:spAutoFit/>
          </a:bodyPr>
          <a:lstStyle/>
          <a:p>
            <a:r>
              <a:rPr lang="fr-FR" sz="2000" b="1" dirty="0" smtClean="0">
                <a:solidFill>
                  <a:srgbClr val="0070C0"/>
                </a:solidFill>
              </a:rPr>
              <a:t>Dressage :</a:t>
            </a:r>
          </a:p>
          <a:p>
            <a:r>
              <a:rPr lang="fr-FR" sz="2000" dirty="0" smtClean="0"/>
              <a:t>Opération qui consiste à usiner une</a:t>
            </a:r>
          </a:p>
          <a:p>
            <a:r>
              <a:rPr lang="fr-FR" sz="2000" dirty="0" smtClean="0"/>
              <a:t>surface plane perpendiculaire à l’axe</a:t>
            </a:r>
          </a:p>
          <a:p>
            <a:r>
              <a:rPr lang="fr-FR" sz="2000" dirty="0" smtClean="0"/>
              <a:t>de la broche,</a:t>
            </a:r>
          </a:p>
        </p:txBody>
      </p:sp>
      <p:pic>
        <p:nvPicPr>
          <p:cNvPr id="5123" name="Picture 3"/>
          <p:cNvPicPr>
            <a:picLocks noChangeAspect="1" noChangeArrowheads="1"/>
          </p:cNvPicPr>
          <p:nvPr/>
        </p:nvPicPr>
        <p:blipFill>
          <a:blip r:embed="rId3" cstate="print"/>
          <a:srcRect/>
          <a:stretch>
            <a:fillRect/>
          </a:stretch>
        </p:blipFill>
        <p:spPr bwMode="auto">
          <a:xfrm>
            <a:off x="4572000" y="3789040"/>
            <a:ext cx="3543300" cy="1876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4080</TotalTime>
  <Words>964</Words>
  <Application>Microsoft Office PowerPoint</Application>
  <PresentationFormat>Affichage à l'écran (4:3)</PresentationFormat>
  <Paragraphs>98</Paragraphs>
  <Slides>35</Slides>
  <Notes>0</Notes>
  <HiddenSlides>0</HiddenSlides>
  <MMClips>0</MMClips>
  <ScaleCrop>false</ScaleCrop>
  <HeadingPairs>
    <vt:vector size="4" baseType="variant">
      <vt:variant>
        <vt:lpstr>Thème</vt:lpstr>
      </vt:variant>
      <vt:variant>
        <vt:i4>1</vt:i4>
      </vt:variant>
      <vt:variant>
        <vt:lpstr>Titres des diapositives</vt:lpstr>
      </vt:variant>
      <vt:variant>
        <vt:i4>35</vt:i4>
      </vt:variant>
    </vt:vector>
  </HeadingPairs>
  <TitlesOfParts>
    <vt:vector size="36" baseType="lpstr">
      <vt:lpstr>Thème Office</vt:lpstr>
      <vt:lpstr>Chapitre IV Opérations élémentaires et antériorités dues aux contraintes d’usinage</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lpstr>Diapositive 31</vt:lpstr>
      <vt:lpstr>Diapositive 32</vt:lpstr>
      <vt:lpstr>Diapositive 33</vt:lpstr>
      <vt:lpstr>Diapositive 34</vt:lpstr>
      <vt:lpstr>Diapositive 35</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Chapitre I- Introduction </dc:title>
  <dc:creator>mazouzi</dc:creator>
  <cp:lastModifiedBy>mazouzi</cp:lastModifiedBy>
  <cp:revision>15</cp:revision>
  <dcterms:created xsi:type="dcterms:W3CDTF">2020-12-24T17:48:49Z</dcterms:created>
  <dcterms:modified xsi:type="dcterms:W3CDTF">2021-01-18T16:45:16Z</dcterms:modified>
</cp:coreProperties>
</file>