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1" r:id="rId5"/>
    <p:sldId id="260" r:id="rId6"/>
    <p:sldId id="259" r:id="rId7"/>
    <p:sldId id="258" r:id="rId8"/>
    <p:sldId id="263" r:id="rId9"/>
    <p:sldId id="266" r:id="rId10"/>
    <p:sldId id="265" r:id="rId11"/>
    <p:sldId id="264"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581B762-8631-4239-A89A-C762FE85E7D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81B762-8631-4239-A89A-C762FE85E7D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81B762-8631-4239-A89A-C762FE85E7D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81B762-8631-4239-A89A-C762FE85E7D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81B762-8631-4239-A89A-C762FE85E7D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81B762-8631-4239-A89A-C762FE85E7D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581B762-8631-4239-A89A-C762FE85E7D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581B762-8631-4239-A89A-C762FE85E7D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581B762-8631-4239-A89A-C762FE85E7D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81B762-8631-4239-A89A-C762FE85E7D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89230FB-AC17-4AD1-BA4A-AFE64FBC6EE3}" type="datetimeFigureOut">
              <a:rPr lang="fr-FR" smtClean="0"/>
              <a:pPr/>
              <a:t>04/09/2020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581B762-8631-4239-A89A-C762FE85E7DF}"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89230FB-AC17-4AD1-BA4A-AFE64FBC6EE3}" type="datetimeFigureOut">
              <a:rPr lang="fr-FR" smtClean="0"/>
              <a:pPr/>
              <a:t>04/09/2020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581B762-8631-4239-A89A-C762FE85E7DF}"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rtl="1"/>
            <a:r>
              <a:rPr lang="ar-DZ" dirty="0" smtClean="0"/>
              <a:t>المحور السادس: </a:t>
            </a:r>
            <a:endParaRPr lang="fr-FR" dirty="0"/>
          </a:p>
        </p:txBody>
      </p:sp>
      <p:sp>
        <p:nvSpPr>
          <p:cNvPr id="3" name="Sous-titre 2"/>
          <p:cNvSpPr>
            <a:spLocks noGrp="1"/>
          </p:cNvSpPr>
          <p:nvPr>
            <p:ph type="subTitle" idx="1"/>
          </p:nvPr>
        </p:nvSpPr>
        <p:spPr/>
        <p:txBody>
          <a:bodyPr/>
          <a:lstStyle/>
          <a:p>
            <a:pPr rtl="1"/>
            <a:r>
              <a:rPr lang="ar-DZ" dirty="0" smtClean="0"/>
              <a:t>المقاربة </a:t>
            </a:r>
            <a:r>
              <a:rPr lang="ar-DZ" dirty="0" err="1" smtClean="0"/>
              <a:t>السوسيولوجية</a:t>
            </a:r>
            <a:r>
              <a:rPr lang="ar-DZ" dirty="0" smtClean="0"/>
              <a:t> </a:t>
            </a:r>
            <a:r>
              <a:rPr lang="ar-DZ" smtClean="0"/>
              <a:t>لثقافة </a:t>
            </a:r>
            <a:r>
              <a:rPr lang="ar-DZ" smtClean="0"/>
              <a:t>وهوية </a:t>
            </a:r>
            <a:r>
              <a:rPr lang="ar-DZ" dirty="0" smtClean="0"/>
              <a:t>المنظمة</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610244"/>
          </a:xfrm>
        </p:spPr>
        <p:txBody>
          <a:bodyPr/>
          <a:lstStyle/>
          <a:p>
            <a:pPr algn="r" rtl="1"/>
            <a:r>
              <a:rPr lang="ar-DZ" b="1" dirty="0" smtClean="0"/>
              <a:t>الخبرة المهنية</a:t>
            </a:r>
            <a:r>
              <a:rPr lang="ar-DZ" dirty="0" smtClean="0"/>
              <a:t>:يلعب عامل الزمن دورا هاما في تمكين العامل من اكتشاف ذاته وقدراته ومدى تعلقه بالمهنة، والمؤسسة وبناء علاقات اجتماعية مع مختلف الفاعلين، ومن خلال الزمن يتمكن العامل من اكتشاف أسرار المهنة والاحتكاك مع من له خبرات ودراية بأساليب العمل، حيث تمكنه من اكتساب مكانة يوظفها لتعزيز دوره وبناء شخصيته المهنية والاجتماعية في عالم الشغل. </a:t>
            </a:r>
          </a:p>
          <a:p>
            <a:pPr algn="r" rtl="1"/>
            <a:r>
              <a:rPr lang="ar-DZ" dirty="0" smtClean="0"/>
              <a:t>- </a:t>
            </a:r>
            <a:r>
              <a:rPr lang="ar-DZ" b="1" dirty="0" smtClean="0"/>
              <a:t>الاعتراف بالانتماء</a:t>
            </a:r>
            <a:r>
              <a:rPr lang="ar-DZ" dirty="0" smtClean="0"/>
              <a:t>: إن كثير من الباحثين بينوا أن هناك علاقة وطيدة بين الاعتراف بالانتماء وتشكل الهوية، حيث لا يمكن أن تتشكل هوية الانتماء لمجموعة معينة دون أن تعترف أو تتقبل هذه المجموعة بانتماء الشخص لها، بمعنى الالتزام بآلية التواصل الاجتماعي بين مختلف الفاعلين على أساس الاعتراف المتبادل لكل طرف، ودوره في تحقيق أهداف المؤسسة وبالتالي تأكيد وجوده كفاعل ينتمي إلى فئة مهنية معينة</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lnSpcReduction="10000"/>
          </a:bodyPr>
          <a:lstStyle/>
          <a:p>
            <a:pPr algn="r" rtl="1"/>
            <a:r>
              <a:rPr lang="ar-DZ" dirty="0" smtClean="0"/>
              <a:t>وبالمجمل فإن علماء اجتماع المؤسسة أمثال " رونوسانسوليو، فليب برونو" وآخرون لا ينظرون للمؤسسة على أنها مجرد قواعد قانونية وهيئات داخلية ونماذج تسييرية، بل أن المؤسسة عند هؤلاء هي مجال من العلاقات الاجتماعية المعقدة والاصيلة، أي أنها نتاج لهذا البناء الاجتماعي، وليست امتدادا لبناءات أخرى خارجة عن المؤسسة، وعليه فإن المؤسسة لها تاريخها الخاص، وثقافتها الخاصة التي هي وليدة العلاقة بين الفاعلين كرد فعل منهم على ضغوطات المحيط فمن هنا نستنتج ما يلي:</a:t>
            </a:r>
          </a:p>
          <a:p>
            <a:pPr algn="r" rtl="1"/>
            <a:r>
              <a:rPr lang="ar-DZ" dirty="0" smtClean="0"/>
              <a:t> - أن المؤسسة لها بناء اجتماعي مستقل.</a:t>
            </a:r>
          </a:p>
          <a:p>
            <a:pPr algn="r" rtl="1"/>
            <a:r>
              <a:rPr lang="ar-DZ" dirty="0" smtClean="0"/>
              <a:t> - أن هذا البناء الاجتماعي نتاج العلاقات الاجتماعية للأفراد أو الفاعلين المتواجدين فيها.</a:t>
            </a:r>
          </a:p>
          <a:p>
            <a:pPr algn="r" rtl="1"/>
            <a:r>
              <a:rPr lang="ar-DZ" dirty="0" smtClean="0"/>
              <a:t> - هؤلاء الفاعلين تحكمهم قواعد قانونية، معايير وقيم واستراتيجياتهم الخاصة في علاقتهم </a:t>
            </a:r>
            <a:r>
              <a:rPr lang="ar-DZ" dirty="0" err="1" smtClean="0"/>
              <a:t>ببعضهم</a:t>
            </a:r>
            <a:r>
              <a:rPr lang="ar-DZ" dirty="0" smtClean="0"/>
              <a:t> البعض من جهة، وفي علاقتهم بالمحيط من جهة ثانية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lstStyle/>
          <a:p>
            <a:pPr algn="just" rtl="1"/>
            <a:r>
              <a:rPr lang="ar-DZ" dirty="0" smtClean="0"/>
              <a:t>بناء على المعطيات المعرفية السابقة، يمكن القول إن ثقافة المؤسسة منظومة متكاملة من القيم والمعتقدات والرموز المشتركة التي تسهم في خلق الانسجام والتضامن، والتفاعل الايجابي بين مختلف الفاعلين في المؤسسة، كما تسهم في تحسين صورة المؤسسة وتنمية علاقات الثقة مع مختلف شركائها. ولهذا وجب التأكيد أن </a:t>
            </a:r>
            <a:r>
              <a:rPr lang="ar-DZ" dirty="0" err="1" smtClean="0"/>
              <a:t>تفعيل</a:t>
            </a:r>
            <a:r>
              <a:rPr lang="ar-DZ" dirty="0" smtClean="0"/>
              <a:t> الثقافة المؤسساتية يجب أن يقترن بسلوكيات الراشدة والانضباط والأداء والتطوير وتقدير الكفاءات، بالإضافة إلى عناصر أخرى من دوافع السلوك السليم وديناميكية السلوك الجماعي، إن ثقافة المؤسسة بالأساس مفهوم فكري متعلق بالسلوك، وهو سياسة ديناميكية ونمط واقع يستمد حيويته من التفاعل اليومي الدائم بين المؤسسة وموظفيها.</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مراجع:</a:t>
            </a:r>
            <a:endParaRPr lang="fr-FR" dirty="0"/>
          </a:p>
        </p:txBody>
      </p:sp>
      <p:sp>
        <p:nvSpPr>
          <p:cNvPr id="3" name="Espace réservé du contenu 2"/>
          <p:cNvSpPr>
            <a:spLocks noGrp="1"/>
          </p:cNvSpPr>
          <p:nvPr>
            <p:ph idx="1"/>
          </p:nvPr>
        </p:nvSpPr>
        <p:spPr/>
        <p:txBody>
          <a:bodyPr/>
          <a:lstStyle/>
          <a:p>
            <a:pPr algn="r" rtl="1"/>
            <a:r>
              <a:rPr lang="ar-DZ" dirty="0" err="1" smtClean="0"/>
              <a:t>بوديب</a:t>
            </a:r>
            <a:r>
              <a:rPr lang="ar-DZ" dirty="0" smtClean="0"/>
              <a:t> دنيا: الثقافة التنظيمية كمدخل </a:t>
            </a:r>
            <a:r>
              <a:rPr lang="ar-DZ" dirty="0" err="1" smtClean="0"/>
              <a:t>إلحداث</a:t>
            </a:r>
            <a:r>
              <a:rPr lang="ar-DZ" dirty="0" smtClean="0"/>
              <a:t> التغيير التنظيمي، دراسة حالة- شركة بيبسي الجزائر-) رسالة مقدمة لنيل شهادة الماجستير في تسيير الموارد البشرية، كلية العلوم االقتصادية، العلوم التجارية وعلوم التسيير جامعة الجزائر3)إشراف: جنوحات فضيل، 2013-2014</a:t>
            </a:r>
          </a:p>
          <a:p>
            <a:pPr algn="r" rtl="1"/>
            <a:r>
              <a:rPr lang="fr-FR" dirty="0" err="1" smtClean="0"/>
              <a:t>Evan</a:t>
            </a:r>
            <a:r>
              <a:rPr lang="fr-FR" dirty="0" smtClean="0"/>
              <a:t> James R&amp; William M. </a:t>
            </a:r>
            <a:r>
              <a:rPr lang="fr-FR" dirty="0" err="1" smtClean="0"/>
              <a:t>Lind</a:t>
            </a:r>
            <a:r>
              <a:rPr lang="fr-FR" dirty="0" smtClean="0"/>
              <a:t> </a:t>
            </a:r>
            <a:r>
              <a:rPr lang="fr-FR" dirty="0" err="1" smtClean="0"/>
              <a:t>say</a:t>
            </a:r>
            <a:r>
              <a:rPr lang="fr-FR" dirty="0" smtClean="0"/>
              <a:t> : the management </a:t>
            </a:r>
            <a:endParaRPr lang="ar-DZ" dirty="0" smtClean="0"/>
          </a:p>
          <a:p>
            <a:pPr algn="r" rtl="1">
              <a:buNone/>
            </a:pPr>
            <a:r>
              <a:rPr lang="fr-FR" dirty="0" smtClean="0"/>
              <a:t>and control of </a:t>
            </a:r>
            <a:r>
              <a:rPr lang="fr-FR" dirty="0" err="1" smtClean="0"/>
              <a:t>quality</a:t>
            </a:r>
            <a:r>
              <a:rPr lang="fr-FR" dirty="0" smtClean="0"/>
              <a:t>, </a:t>
            </a:r>
            <a:r>
              <a:rPr lang="fr-FR" dirty="0" err="1" smtClean="0"/>
              <a:t>Australia</a:t>
            </a:r>
            <a:r>
              <a:rPr lang="fr-FR" dirty="0" smtClean="0"/>
              <a:t> (3) 7eme ED Thomson </a:t>
            </a:r>
            <a:r>
              <a:rPr lang="fr-FR" dirty="0" err="1" smtClean="0"/>
              <a:t>south</a:t>
            </a:r>
            <a:r>
              <a:rPr lang="fr-FR" dirty="0" smtClean="0"/>
              <a:t> western , 2008</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أهداف المحور: التعرف على </a:t>
            </a:r>
            <a:endParaRPr lang="fr-FR" dirty="0"/>
          </a:p>
        </p:txBody>
      </p:sp>
      <p:sp>
        <p:nvSpPr>
          <p:cNvPr id="3" name="Espace réservé du contenu 2"/>
          <p:cNvSpPr>
            <a:spLocks noGrp="1"/>
          </p:cNvSpPr>
          <p:nvPr>
            <p:ph idx="1"/>
          </p:nvPr>
        </p:nvSpPr>
        <p:spPr/>
        <p:txBody>
          <a:bodyPr/>
          <a:lstStyle/>
          <a:p>
            <a:pPr algn="r" rtl="1"/>
            <a:r>
              <a:rPr lang="ar-DZ" dirty="0" smtClean="0"/>
              <a:t>أولا- مفهوم ثقافة المؤسسة </a:t>
            </a:r>
          </a:p>
          <a:p>
            <a:pPr algn="r" rtl="1"/>
            <a:r>
              <a:rPr lang="ar-DZ" dirty="0" smtClean="0"/>
              <a:t>ثانيا- المقاربة </a:t>
            </a:r>
            <a:r>
              <a:rPr lang="ar-DZ" dirty="0" err="1" smtClean="0"/>
              <a:t>السوسيولوجية</a:t>
            </a:r>
            <a:r>
              <a:rPr lang="ar-DZ" dirty="0" smtClean="0"/>
              <a:t> لثقافة المؤسسة </a:t>
            </a:r>
          </a:p>
          <a:p>
            <a:pPr algn="r" rtl="1"/>
            <a:r>
              <a:rPr lang="ar-DZ" dirty="0" smtClean="0"/>
              <a:t>ثالثا- خصائص ثقافة المؤسسة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smtClean="0"/>
              <a:t>تمهيد:</a:t>
            </a:r>
            <a:endParaRPr lang="fr-FR" dirty="0"/>
          </a:p>
        </p:txBody>
      </p:sp>
      <p:sp>
        <p:nvSpPr>
          <p:cNvPr id="3" name="Espace réservé du contenu 2"/>
          <p:cNvSpPr>
            <a:spLocks noGrp="1"/>
          </p:cNvSpPr>
          <p:nvPr>
            <p:ph idx="1"/>
          </p:nvPr>
        </p:nvSpPr>
        <p:spPr/>
        <p:txBody>
          <a:bodyPr>
            <a:normAutofit fontScale="92500"/>
          </a:bodyPr>
          <a:lstStyle/>
          <a:p>
            <a:pPr algn="r" rtl="1"/>
            <a:r>
              <a:rPr lang="ar-DZ" dirty="0" smtClean="0"/>
              <a:t>لا جدال في أن مفهوم ثقافة المؤسسة أخذ في العقود الأخيرة بعدا استراتيجيا في المؤسسات الحديثة، نظرا لأهميتها في تحقيق تماسك الأفراد، والحفاظ على هوية الجماعة وبقاءها، كما أنها أداة فاعلة في توجيه سلوكيات العاملين، وتنمية مهاراتهم بصورة أفضل، وذلك من خلال نظام اللوائح والقواعد غير الرسمية والرموز المشتركة، والذي يوضح للأفراد كيفية التصرف في المواقف المختلفة بما يتماشى وأهداف المؤسسة.</a:t>
            </a:r>
          </a:p>
          <a:p>
            <a:pPr algn="r" rtl="1"/>
            <a:r>
              <a:rPr lang="ar-DZ" dirty="0" smtClean="0"/>
              <a:t> كما يعتبر الاهتمام بثقافة المؤسسة من الأولويات خصوصا عندما يراد من الدراسة التعرف على العوامل الثقافية وتأثيرها في السلوك التنظيمي، حيث أن الاهتمام بدراسة السلوك على المستوى الجزئي بمعنى سلوك الفرد، ردود أفعاله، إدراكه للتحفيز، كل في إطار علائقي بالعمل تعبّر عن لما تفرزه من قيّم مقاربة ناقصة إذا لم تؤخذ بعين الاعتبار البيئة الخارجية للمؤسسة والتي تحدد ثقافيا.</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fontScale="90000"/>
          </a:bodyPr>
          <a:lstStyle/>
          <a:p>
            <a:pPr algn="r" rtl="1"/>
            <a:r>
              <a:rPr lang="ar-DZ" dirty="0" smtClean="0"/>
              <a:t>أوال- مفهوم ثقافة المؤسسة</a:t>
            </a:r>
            <a:endParaRPr lang="fr-FR" dirty="0"/>
          </a:p>
        </p:txBody>
      </p:sp>
      <p:sp>
        <p:nvSpPr>
          <p:cNvPr id="3" name="Espace réservé du contenu 2"/>
          <p:cNvSpPr>
            <a:spLocks noGrp="1"/>
          </p:cNvSpPr>
          <p:nvPr>
            <p:ph idx="1"/>
          </p:nvPr>
        </p:nvSpPr>
        <p:spPr/>
        <p:txBody>
          <a:bodyPr/>
          <a:lstStyle/>
          <a:p>
            <a:pPr algn="r" rtl="1"/>
            <a:r>
              <a:rPr lang="ar-DZ" dirty="0" smtClean="0"/>
              <a:t>يعتبر مصطلح ثقافة المؤسسة من المصطلحات الحديثة التي برزت في الخمسينات على يد "إليوت جاك"، مؤسس معهد تافيستوك</a:t>
            </a:r>
            <a:r>
              <a:rPr lang="fr-FR" dirty="0" smtClean="0"/>
              <a:t>Institute </a:t>
            </a:r>
            <a:r>
              <a:rPr lang="fr-FR" dirty="0" err="1" smtClean="0"/>
              <a:t>Tavistock</a:t>
            </a:r>
            <a:r>
              <a:rPr lang="fr-FR" dirty="0" smtClean="0"/>
              <a:t> </a:t>
            </a:r>
            <a:r>
              <a:rPr lang="ar-DZ" dirty="0" smtClean="0"/>
              <a:t>في لندن، حيث قام في عام 1952 بتحديد ثقافة المؤسسة باعتبارها" طريقة تفكيرها وعملها المعتاد الذي يتم تقاسمه، والذي يجب تعلمه  والقبول به ، أي أن ثقافة المؤسسة - بهذا المعنى- تتضمن مجموعة من الانماط الفكرية، والقيم المؤسسية التي يشترك فيها أعضاء التنظيم، مثل المشاركة والتضامن والتعاون وغيرها.</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71612"/>
            <a:ext cx="8229600" cy="4752988"/>
          </a:xfrm>
        </p:spPr>
        <p:txBody>
          <a:bodyPr>
            <a:normAutofit/>
          </a:bodyPr>
          <a:lstStyle/>
          <a:p>
            <a:pPr algn="r" rtl="1"/>
            <a:r>
              <a:rPr lang="ar-DZ" dirty="0" smtClean="0"/>
              <a:t>كما تمثل ثقافة المؤسسة مجموع المبادئ الأساسية التي اكتسبتها جماعة الفاعلين أو أنتجتها أو تعليمها </a:t>
            </a:r>
            <a:r>
              <a:rPr lang="ar-DZ" dirty="0" err="1" smtClean="0"/>
              <a:t>َ</a:t>
            </a:r>
            <a:r>
              <a:rPr lang="ar-DZ" dirty="0" smtClean="0"/>
              <a:t> طورتها أثناء حل مشكلاتها للتكيف الخارجي والاندماج الداخلي، والتي أثبتت فعاليتها ومن ثم تعليمها للأعضاء الجدد كأحسن طريقة للشعور بالمشكلات ثم ادراكها ومعالجتها . يساعد وجود ثقافة المؤسسة في مثل هذه الحالة على التكامل الداخلي والتفاعل الخارجي، ذلك أن الفاعلين يكون لديهم تقريبا نفس المبادئ عن أساليب التعامل مع المتغيرات الداخلية والخارجية وكذلك </a:t>
            </a:r>
            <a:r>
              <a:rPr lang="ar-DZ" dirty="0" err="1" smtClean="0"/>
              <a:t>ادراك</a:t>
            </a:r>
            <a:r>
              <a:rPr lang="ar-DZ" dirty="0" smtClean="0"/>
              <a:t> ما هو مقبول وما هو مرفوض. كما يدل مفهوم ثقافة المؤسسة على أنها مجموعة القيم والأعراف والقواعد السلوكية التي يتقاسمها الفاعلون داخل المؤسسة، والتي تحكم الطريقة التي يتفاعلون </a:t>
            </a:r>
            <a:r>
              <a:rPr lang="ar-DZ" dirty="0" err="1" smtClean="0"/>
              <a:t>بها</a:t>
            </a:r>
            <a:r>
              <a:rPr lang="ar-DZ" dirty="0" smtClean="0"/>
              <a:t> مع بعضهم البعض والتي يتعاملون بها أيضا مع عناصر البيئة الخارجية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fontScale="90000"/>
          </a:bodyPr>
          <a:lstStyle/>
          <a:p>
            <a:pPr algn="r" rtl="1"/>
            <a:r>
              <a:rPr lang="ar-DZ" dirty="0" smtClean="0"/>
              <a:t>ثانيا- المقاربة </a:t>
            </a:r>
            <a:r>
              <a:rPr lang="ar-DZ" dirty="0" err="1" smtClean="0"/>
              <a:t>السوسيولوجية</a:t>
            </a:r>
            <a:r>
              <a:rPr lang="ar-DZ" dirty="0" smtClean="0"/>
              <a:t> لثقافة المؤسسة</a:t>
            </a:r>
            <a:endParaRPr lang="fr-FR" dirty="0"/>
          </a:p>
        </p:txBody>
      </p:sp>
      <p:sp>
        <p:nvSpPr>
          <p:cNvPr id="3" name="Espace réservé du contenu 2"/>
          <p:cNvSpPr>
            <a:spLocks noGrp="1"/>
          </p:cNvSpPr>
          <p:nvPr>
            <p:ph idx="1"/>
          </p:nvPr>
        </p:nvSpPr>
        <p:spPr>
          <a:xfrm>
            <a:off x="457200" y="1500174"/>
            <a:ext cx="8229600" cy="4824426"/>
          </a:xfrm>
        </p:spPr>
        <p:txBody>
          <a:bodyPr>
            <a:normAutofit fontScale="92500" lnSpcReduction="10000"/>
          </a:bodyPr>
          <a:lstStyle/>
          <a:p>
            <a:pPr algn="r" rtl="1"/>
            <a:r>
              <a:rPr lang="ar-DZ" dirty="0" smtClean="0"/>
              <a:t>إذا ما كان لثقافة المؤسسة من معنى في نظر علماء الاجتماع، فلأنه يشير إلى النتيجة الحاصلة من المواجهات الثقافية بين مختلف المجموعات الاجتماعية التي تُكون المؤسسة، إذ لا وجود لثقافة المؤسسة خارج الأفراد المنتميين إليها، ولا يمكنها أن تكون سابقة لهم، بل هي تُبنى من خلال تفاعلاتهم . على هذا النحو،</a:t>
            </a:r>
          </a:p>
          <a:p>
            <a:pPr algn="r" rtl="1"/>
            <a:r>
              <a:rPr lang="ar-DZ" dirty="0" smtClean="0"/>
              <a:t> بنى عالم الاجتماع الفرنسي </a:t>
            </a:r>
            <a:r>
              <a:rPr lang="ar-DZ" b="1" dirty="0" err="1" smtClean="0"/>
              <a:t>رونو</a:t>
            </a:r>
            <a:r>
              <a:rPr lang="ar-DZ" b="1" dirty="0" smtClean="0"/>
              <a:t> سان </a:t>
            </a:r>
            <a:r>
              <a:rPr lang="ar-DZ" b="1" dirty="0" err="1" smtClean="0"/>
              <a:t>سوليو</a:t>
            </a:r>
            <a:r>
              <a:rPr lang="ar-DZ" b="1" dirty="0" smtClean="0"/>
              <a:t> </a:t>
            </a:r>
            <a:r>
              <a:rPr lang="fr-FR" dirty="0" smtClean="0"/>
              <a:t>Renaud </a:t>
            </a:r>
            <a:r>
              <a:rPr lang="fr-FR" dirty="0" err="1" smtClean="0"/>
              <a:t>Sainsaulieu</a:t>
            </a:r>
            <a:r>
              <a:rPr lang="ar-DZ" dirty="0" smtClean="0"/>
              <a:t>مقاربته حول ثقافة المؤسسة مؤكدا أنها </a:t>
            </a:r>
            <a:r>
              <a:rPr lang="ar-DZ" dirty="0" err="1" smtClean="0"/>
              <a:t>تتمظهر</a:t>
            </a:r>
            <a:r>
              <a:rPr lang="ar-DZ" dirty="0" smtClean="0"/>
              <a:t> في أربعة نماذج ثقافية رئيسية: </a:t>
            </a:r>
          </a:p>
          <a:p>
            <a:pPr algn="r" rtl="1"/>
            <a:r>
              <a:rPr lang="ar-DZ" dirty="0" smtClean="0"/>
              <a:t>- </a:t>
            </a:r>
            <a:r>
              <a:rPr lang="ar-DZ" b="1" dirty="0" smtClean="0"/>
              <a:t>الثقافة </a:t>
            </a:r>
            <a:r>
              <a:rPr lang="ar-DZ" b="1" dirty="0" err="1" smtClean="0"/>
              <a:t>الاولى</a:t>
            </a:r>
            <a:r>
              <a:rPr lang="ar-DZ" dirty="0" smtClean="0"/>
              <a:t>: التي تميز العمال المختصين والشغالين غير </a:t>
            </a:r>
            <a:r>
              <a:rPr lang="ar-DZ" dirty="0" err="1" smtClean="0"/>
              <a:t>الاكفاء</a:t>
            </a:r>
            <a:r>
              <a:rPr lang="ar-DZ" dirty="0" smtClean="0"/>
              <a:t> أكثر من غيرهم تنطبع بطابع العلاقات </a:t>
            </a:r>
            <a:r>
              <a:rPr lang="ar-DZ" dirty="0" err="1" smtClean="0"/>
              <a:t>الانصهاري</a:t>
            </a:r>
            <a:r>
              <a:rPr lang="ar-DZ" dirty="0" smtClean="0"/>
              <a:t>، إذ يثمن العمل الجماعي بوصفه ملاذا وحماية ضد الانقسامات. </a:t>
            </a:r>
          </a:p>
          <a:p>
            <a:pPr algn="r" rtl="1"/>
            <a:r>
              <a:rPr lang="ar-DZ" dirty="0" smtClean="0"/>
              <a:t>- الثقافة الثانية:تحيل على القبول بالاختلافات وعلى المفاوضة، وهي بصورة خاصة من صنع العمال المحترفين، ولكننا نجدها أيضا لدى بعض التقنيين الذين يزاولون مهنة فعلية ولدى الإطارات التي يمارس أعضاؤها وظائف </a:t>
            </a:r>
            <a:r>
              <a:rPr lang="ar-DZ" dirty="0" err="1" smtClean="0"/>
              <a:t>تأطير</a:t>
            </a:r>
            <a:r>
              <a:rPr lang="ar-DZ" dirty="0" smtClean="0"/>
              <a:t> فعلية.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538806"/>
          </a:xfrm>
        </p:spPr>
        <p:txBody>
          <a:bodyPr>
            <a:normAutofit fontScale="92500" lnSpcReduction="20000"/>
          </a:bodyPr>
          <a:lstStyle/>
          <a:p>
            <a:pPr algn="r" rtl="1"/>
            <a:r>
              <a:rPr lang="ar-DZ" dirty="0" smtClean="0"/>
              <a:t>- </a:t>
            </a:r>
            <a:r>
              <a:rPr lang="ar-DZ" b="1" dirty="0" smtClean="0"/>
              <a:t>الثقافة الثالثة</a:t>
            </a:r>
            <a:r>
              <a:rPr lang="ar-DZ" dirty="0" smtClean="0"/>
              <a:t>: تتناسب مع وضعيات الحراك المهني الطويل </a:t>
            </a:r>
            <a:r>
              <a:rPr lang="ar-DZ" dirty="0" err="1" smtClean="0"/>
              <a:t>الامد</a:t>
            </a:r>
            <a:r>
              <a:rPr lang="ar-DZ" dirty="0" smtClean="0"/>
              <a:t> الذي تعيشه، غالبا، </a:t>
            </a:r>
            <a:r>
              <a:rPr lang="ar-DZ" dirty="0" err="1" smtClean="0"/>
              <a:t>الاطارات</a:t>
            </a:r>
            <a:r>
              <a:rPr lang="ar-DZ" dirty="0" smtClean="0"/>
              <a:t> عصامية التكوين أو التقنيون، في هذه الحالة، يكون نمط الاشتغال </a:t>
            </a:r>
            <a:r>
              <a:rPr lang="ar-DZ" dirty="0" err="1" smtClean="0"/>
              <a:t>العلائقي</a:t>
            </a:r>
            <a:r>
              <a:rPr lang="ar-DZ" dirty="0" smtClean="0"/>
              <a:t> هو نمط التناغم الانتقائي والريبة تجاه المجموعات المتشكلة داخل المؤسسة.</a:t>
            </a:r>
          </a:p>
          <a:p>
            <a:pPr algn="r" rtl="1"/>
            <a:r>
              <a:rPr lang="ar-DZ" b="1" dirty="0" smtClean="0"/>
              <a:t>الثقافة الرابعة: </a:t>
            </a:r>
            <a:r>
              <a:rPr lang="ar-DZ" dirty="0" smtClean="0"/>
              <a:t>تتسم هذه الثقافة بالانزواء والتبعية، ونجدها، رئيسيا، لدى العمال فاقدي التأهيل والذين تعوزهم ذاكرة عمالية، شأن الشغالين المهاجرين والعمال الفالحين والنساء والشبان وتُعاش المؤسسة لدى هؤلاء بصورة خاصة، باعتبارها وسيلة مشروع خارجي</a:t>
            </a:r>
          </a:p>
          <a:p>
            <a:pPr algn="r" rtl="1"/>
            <a:r>
              <a:rPr lang="ar-DZ" dirty="0" smtClean="0"/>
              <a:t>. والجدير بالذكر في هذا السياق، أن سان </a:t>
            </a:r>
            <a:r>
              <a:rPr lang="ar-DZ" dirty="0" err="1" smtClean="0"/>
              <a:t>سوليو</a:t>
            </a:r>
            <a:r>
              <a:rPr lang="ar-DZ" dirty="0" smtClean="0"/>
              <a:t> أراد أن يبين أن المؤسسات الصناعية المعاصرة تتقاطع فيها ثقافات مختلفة، وتتعايش مع بعضها رغم اختلافاتها </a:t>
            </a:r>
            <a:r>
              <a:rPr lang="ar-DZ" dirty="0" err="1" smtClean="0"/>
              <a:t>الاثنية</a:t>
            </a:r>
            <a:r>
              <a:rPr lang="ar-DZ" dirty="0" smtClean="0"/>
              <a:t>، بمعنى أنها تعتبر وسطا جديدا للتلقين الثقافي، كما تغذي القيم المشتركة والعلاقات الاجتماعية، وتبني الهويات الفردية والجماعية. كما يؤكد سان </a:t>
            </a:r>
            <a:r>
              <a:rPr lang="ar-DZ" dirty="0" err="1" smtClean="0"/>
              <a:t>سوليوأن</a:t>
            </a:r>
            <a:r>
              <a:rPr lang="ar-DZ" dirty="0" smtClean="0"/>
              <a:t> ثقافة المؤسسة هي محصلة لثلاث عوامل رئيسية هي:</a:t>
            </a:r>
          </a:p>
          <a:p>
            <a:pPr algn="r" rtl="1"/>
            <a:r>
              <a:rPr lang="ar-DZ" dirty="0" smtClean="0"/>
              <a:t> 1 -الثقافة السابقة للعامل، والتي يمكن أن تكون مرتبطة بالثقافة المهنية السابقة التي يكون قد حصل عليها في مؤسسات أخرى. </a:t>
            </a:r>
          </a:p>
          <a:p>
            <a:pPr algn="r" rtl="1"/>
            <a:r>
              <a:rPr lang="ar-DZ" dirty="0" smtClean="0"/>
              <a:t>-2الوضعية المهنية للعامل داخل المؤسسة، والتي تتضمن الفئة الاجتماعية والمهنية التي هو مصنف فيها وكذا شكل تنظيم العمل</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lnSpcReduction="10000"/>
          </a:bodyPr>
          <a:lstStyle/>
          <a:p>
            <a:pPr algn="r" rtl="1"/>
            <a:r>
              <a:rPr lang="ar-DZ" smtClean="0"/>
              <a:t>. 2 -الوضعية المهنية للعامل داخل المؤسسة، والتي تتضمن الفئة الاجتماعية والمهنية التي هو مصنف فيها وكذا شكل تنظيم العمل</a:t>
            </a:r>
          </a:p>
          <a:p>
            <a:pPr algn="r" rtl="1"/>
            <a:r>
              <a:rPr lang="ar-DZ" smtClean="0"/>
              <a:t>علاقات السلطة والتبعية التي تحكمه داخل المؤسسة، وما يترتب عن ذلك من استراتيجيات سواء في علاقته بالمؤسسة أو بالاخرين .</a:t>
            </a:r>
          </a:p>
          <a:p>
            <a:pPr algn="r" rtl="1"/>
            <a:r>
              <a:rPr lang="ar-DZ" smtClean="0"/>
              <a:t>أما الباحث الفرنسي كلود دوبارمن خلال محاولته تطوير المفاهيم التي قدمها سان سوليو، عمل على الربط بين الهوية المهنية والتجارب العلائقية بالتقاء سيرورتين مختلفتين، حيث تتعلق الأولى بإكساب أو إعطاء الهوية من التنظيم كإدارة وفاعلين يتفاعل معهم الفرد، بحيث لا يمكن تحليلها بمعزل عن النسق الذي ينشط فيه الفرد، والذي ينتج من خلاله علاقات قوة تساعد الأفراد على فرض وجودهم وبالتالي هويتهم داخل الجماعة، أما السيرورة الثانية فتمثل المرحلة التي يمكن فيها الفرد من اكتساب هويته المهنية بنفسه، حيث لا يمكن تحليل هذه السيرورة بمعزل عن المسارات الاجتماعية التي يشكل الفرد بواسطتها هوية لذاته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lstStyle/>
          <a:p>
            <a:pPr algn="r" rtl="1"/>
            <a:r>
              <a:rPr lang="ar-DZ" dirty="0" smtClean="0"/>
              <a:t>وانطلاقا من هذا التصور يعتبر كلود </a:t>
            </a:r>
            <a:r>
              <a:rPr lang="ar-DZ" dirty="0" err="1" smtClean="0"/>
              <a:t>دوبارأن</a:t>
            </a:r>
            <a:r>
              <a:rPr lang="ar-DZ" dirty="0" smtClean="0"/>
              <a:t> المؤسسة تصبح مكان للتنشئة الاجتماعية، أي مكان لغرس قيم ومعايير تعطي للعامل في نهاية المطاف شخصيته الفردية والاجتماعية، وتنمي فيه روح الانتماء إلى مجموعة معينة، لان الهوية المهنية لا تعني فقط الانتماء بقدر ما تعني الشعور بالانتماء إلى الطرف اآلخر . </a:t>
            </a:r>
          </a:p>
          <a:p>
            <a:pPr algn="r" rtl="1"/>
            <a:r>
              <a:rPr lang="ar-DZ" dirty="0" smtClean="0"/>
              <a:t>وحسب " فيليب برونو</a:t>
            </a:r>
            <a:r>
              <a:rPr lang="fr-FR" dirty="0" err="1" smtClean="0"/>
              <a:t>PhilipeBernoux</a:t>
            </a:r>
            <a:r>
              <a:rPr lang="fr-FR" dirty="0" smtClean="0"/>
              <a:t> "</a:t>
            </a:r>
            <a:r>
              <a:rPr lang="ar-DZ" dirty="0" smtClean="0"/>
              <a:t>فإن الهوية المهنية للفاعل في تشكل مستمر عبر الزمن والمكان قبل دخوله عالم المؤسسة، وتستمر في التشكل عبر مساره المهني، وهذا التشكل يرتكز على ثالث آليات هي:</a:t>
            </a:r>
          </a:p>
          <a:p>
            <a:pPr algn="r" rtl="1"/>
            <a:r>
              <a:rPr lang="ar-DZ" dirty="0" smtClean="0"/>
              <a:t>- </a:t>
            </a:r>
            <a:r>
              <a:rPr lang="ar-DZ" b="1" dirty="0" smtClean="0"/>
              <a:t>التكوين</a:t>
            </a:r>
            <a:r>
              <a:rPr lang="ar-DZ" dirty="0" smtClean="0"/>
              <a:t>: إن التكوين يؤهل العامل لبناء علاقة انتماء وانتساب للمؤسسة، ليس كأجير بل كشريك في نجاح وتحقيق أهدافها، كما يعطي العامل قناعة راسخة بأن نجاحه مرتبط بنجاح المؤسسة التي يعمل فيها، وأن تطوره مرتبط بتطورها، وبذلك يصبح التكوين عاملا من عوامل بناء المسارات المهنية للعمال.</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246</TotalTime>
  <Words>1404</Words>
  <Application>Microsoft Office PowerPoint</Application>
  <PresentationFormat>Affichage à l'écran (4:3)</PresentationFormat>
  <Paragraphs>39</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Débit</vt:lpstr>
      <vt:lpstr>المحور السادس: </vt:lpstr>
      <vt:lpstr>أهداف المحور: التعرف على </vt:lpstr>
      <vt:lpstr>تمهيد:</vt:lpstr>
      <vt:lpstr>أوال- مفهوم ثقافة المؤسسة</vt:lpstr>
      <vt:lpstr>Diapositive 5</vt:lpstr>
      <vt:lpstr>ثانيا- المقاربة السوسيولوجية لثقافة المؤسسة</vt:lpstr>
      <vt:lpstr>Diapositive 7</vt:lpstr>
      <vt:lpstr>Diapositive 8</vt:lpstr>
      <vt:lpstr>Diapositive 9</vt:lpstr>
      <vt:lpstr>Diapositive 10</vt:lpstr>
      <vt:lpstr>Diapositive 11</vt:lpstr>
      <vt:lpstr>Diapositive 12</vt:lpstr>
      <vt:lpstr>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السادس: </dc:title>
  <dc:creator>user</dc:creator>
  <cp:lastModifiedBy>user</cp:lastModifiedBy>
  <cp:revision>23</cp:revision>
  <dcterms:created xsi:type="dcterms:W3CDTF">2020-09-04T16:59:09Z</dcterms:created>
  <dcterms:modified xsi:type="dcterms:W3CDTF">2020-09-04T21:05:56Z</dcterms:modified>
</cp:coreProperties>
</file>