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6" r:id="rId9"/>
    <p:sldId id="265" r:id="rId10"/>
    <p:sldId id="267" r:id="rId11"/>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bg>
      <p:bgRef idx="1002">
        <a:schemeClr val="bg2"/>
      </p:bgRef>
    </p:bg>
    <p:spTree>
      <p:nvGrpSpPr>
        <p:cNvPr id="1" name=""/>
        <p:cNvGrpSpPr/>
        <p:nvPr/>
      </p:nvGrpSpPr>
      <p:grpSpPr>
        <a:xfrm>
          <a:off x="0" y="0"/>
          <a:ext cx="0" cy="0"/>
          <a:chOff x="0" y="0"/>
          <a:chExt cx="0" cy="0"/>
        </a:xfrm>
      </p:grpSpPr>
      <p:sp>
        <p:nvSpPr>
          <p:cNvPr id="9" name="Titr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fr-FR" smtClean="0"/>
              <a:t>Cliquez pour modifier le style du titre</a:t>
            </a:r>
            <a:endParaRPr kumimoji="0" lang="en-US"/>
          </a:p>
        </p:txBody>
      </p:sp>
      <p:sp>
        <p:nvSpPr>
          <p:cNvPr id="17" name="Sous-titr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Cliquez pour modifier le style des sous-titres du masque</a:t>
            </a:r>
            <a:endParaRPr kumimoji="0" lang="en-US"/>
          </a:p>
        </p:txBody>
      </p:sp>
      <p:sp>
        <p:nvSpPr>
          <p:cNvPr id="30" name="Espace réservé de la date 29"/>
          <p:cNvSpPr>
            <a:spLocks noGrp="1"/>
          </p:cNvSpPr>
          <p:nvPr>
            <p:ph type="dt" sz="half" idx="10"/>
          </p:nvPr>
        </p:nvSpPr>
        <p:spPr/>
        <p:txBody>
          <a:bodyPr/>
          <a:lstStyle/>
          <a:p>
            <a:fld id="{2267F0AE-49DF-4191-BC85-33B4D3BC0199}" type="datetimeFigureOut">
              <a:rPr lang="fr-FR" smtClean="0"/>
              <a:pPr/>
              <a:t>04/09/2020</a:t>
            </a:fld>
            <a:endParaRPr lang="fr-FR"/>
          </a:p>
        </p:txBody>
      </p:sp>
      <p:sp>
        <p:nvSpPr>
          <p:cNvPr id="19" name="Espace réservé du pied de page 18"/>
          <p:cNvSpPr>
            <a:spLocks noGrp="1"/>
          </p:cNvSpPr>
          <p:nvPr>
            <p:ph type="ftr" sz="quarter" idx="11"/>
          </p:nvPr>
        </p:nvSpPr>
        <p:spPr/>
        <p:txBody>
          <a:bodyPr/>
          <a:lstStyle/>
          <a:p>
            <a:endParaRPr lang="fr-FR"/>
          </a:p>
        </p:txBody>
      </p:sp>
      <p:sp>
        <p:nvSpPr>
          <p:cNvPr id="27" name="Espace réservé du numéro de diapositive 26"/>
          <p:cNvSpPr>
            <a:spLocks noGrp="1"/>
          </p:cNvSpPr>
          <p:nvPr>
            <p:ph type="sldNum" sz="quarter" idx="12"/>
          </p:nvPr>
        </p:nvSpPr>
        <p:spPr/>
        <p:txBody>
          <a:bodyPr/>
          <a:lstStyle/>
          <a:p>
            <a:fld id="{91C9EC77-58E2-4C60-9BAC-2579E1E91DA2}" type="slidenum">
              <a:rPr lang="fr-FR" smtClean="0"/>
              <a:pPr/>
              <a:t>‹N°›</a:t>
            </a:fld>
            <a:endParaRPr lang="fr-F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2267F0AE-49DF-4191-BC85-33B4D3BC0199}" type="datetimeFigureOut">
              <a:rPr lang="fr-FR" smtClean="0"/>
              <a:pPr/>
              <a:t>04/09/2020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1C9EC77-58E2-4C60-9BAC-2579E1E91DA2}"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914401"/>
            <a:ext cx="2057400" cy="5211763"/>
          </a:xfrm>
        </p:spPr>
        <p:txBody>
          <a:bodyPr vert="eaVer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457200" y="914401"/>
            <a:ext cx="6019800" cy="5211763"/>
          </a:xfrm>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2267F0AE-49DF-4191-BC85-33B4D3BC0199}" type="datetimeFigureOut">
              <a:rPr lang="fr-FR" smtClean="0"/>
              <a:pPr/>
              <a:t>04/09/2020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1C9EC77-58E2-4C60-9BAC-2579E1E91DA2}"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contenu 2"/>
          <p:cNvSpPr>
            <a:spLocks noGrp="1"/>
          </p:cNvSpPr>
          <p:nvPr>
            <p:ph idx="1"/>
          </p:nvPr>
        </p:nvSpPr>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2267F0AE-49DF-4191-BC85-33B4D3BC0199}" type="datetimeFigureOut">
              <a:rPr lang="fr-FR" smtClean="0"/>
              <a:pPr/>
              <a:t>04/09/2020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1C9EC77-58E2-4C60-9BAC-2579E1E91DA2}"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bg>
      <p:bgRef idx="1002">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Cliquez pour modifier les styles du texte du masque</a:t>
            </a:r>
          </a:p>
        </p:txBody>
      </p:sp>
      <p:sp>
        <p:nvSpPr>
          <p:cNvPr id="4" name="Espace réservé de la date 3"/>
          <p:cNvSpPr>
            <a:spLocks noGrp="1"/>
          </p:cNvSpPr>
          <p:nvPr>
            <p:ph type="dt" sz="half" idx="10"/>
          </p:nvPr>
        </p:nvSpPr>
        <p:spPr/>
        <p:txBody>
          <a:bodyPr/>
          <a:lstStyle/>
          <a:p>
            <a:fld id="{2267F0AE-49DF-4191-BC85-33B4D3BC0199}" type="datetimeFigureOut">
              <a:rPr lang="fr-FR" smtClean="0"/>
              <a:pPr/>
              <a:t>04/09/2020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1C9EC77-58E2-4C60-9BAC-2579E1E91DA2}" type="slidenum">
              <a:rPr lang="fr-FR" smtClean="0"/>
              <a:pPr/>
              <a:t>‹N°›</a:t>
            </a:fld>
            <a:endParaRPr lang="fr-F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1143000"/>
          </a:xfrm>
        </p:spPr>
        <p:txBody>
          <a:bodyPr/>
          <a:lstStyle/>
          <a:p>
            <a:r>
              <a:rPr kumimoji="0" lang="fr-FR" smtClean="0"/>
              <a:t>Cliquez pour modifier le style du titre</a:t>
            </a:r>
            <a:endParaRPr kumimoji="0" lang="en-US"/>
          </a:p>
        </p:txBody>
      </p:sp>
      <p:sp>
        <p:nvSpPr>
          <p:cNvPr id="3" name="Espace réservé du contenu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contenu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p>
            <a:fld id="{2267F0AE-49DF-4191-BC85-33B4D3BC0199}" type="datetimeFigureOut">
              <a:rPr lang="fr-FR" smtClean="0"/>
              <a:pPr/>
              <a:t>04/09/2020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91C9EC77-58E2-4C60-9BAC-2579E1E91DA2}"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1143000"/>
          </a:xfrm>
        </p:spPr>
        <p:txBody>
          <a:bodyPr tIns="45720" anchor="b"/>
          <a:lstStyle>
            <a:lvl1pPr>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4" name="Espace réservé du texte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5" name="Espace réservé du contenu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6" name="Espace réservé du contenu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0"/>
          </p:nvPr>
        </p:nvSpPr>
        <p:spPr/>
        <p:txBody>
          <a:bodyPr/>
          <a:lstStyle/>
          <a:p>
            <a:fld id="{2267F0AE-49DF-4191-BC85-33B4D3BC0199}" type="datetimeFigureOut">
              <a:rPr lang="fr-FR" smtClean="0"/>
              <a:pPr/>
              <a:t>04/09/2020</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91C9EC77-58E2-4C60-9BAC-2579E1E91DA2}"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fr-FR" smtClean="0"/>
              <a:t>Cliquez pour modifier le style du titre</a:t>
            </a:r>
            <a:endParaRPr kumimoji="0" lang="en-US"/>
          </a:p>
        </p:txBody>
      </p:sp>
      <p:sp>
        <p:nvSpPr>
          <p:cNvPr id="3" name="Espace réservé de la date 2"/>
          <p:cNvSpPr>
            <a:spLocks noGrp="1"/>
          </p:cNvSpPr>
          <p:nvPr>
            <p:ph type="dt" sz="half" idx="10"/>
          </p:nvPr>
        </p:nvSpPr>
        <p:spPr/>
        <p:txBody>
          <a:bodyPr/>
          <a:lstStyle/>
          <a:p>
            <a:fld id="{2267F0AE-49DF-4191-BC85-33B4D3BC0199}" type="datetimeFigureOut">
              <a:rPr lang="fr-FR" smtClean="0"/>
              <a:pPr/>
              <a:t>04/09/2020</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91C9EC77-58E2-4C60-9BAC-2579E1E91DA2}"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2267F0AE-49DF-4191-BC85-33B4D3BC0199}" type="datetimeFigureOut">
              <a:rPr lang="fr-FR" smtClean="0"/>
              <a:pPr/>
              <a:t>04/09/2020</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91C9EC77-58E2-4C60-9BAC-2579E1E91DA2}"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fr-FR" smtClean="0"/>
              <a:t>Cliquez pour modifier les styles du texte du masque</a:t>
            </a:r>
          </a:p>
        </p:txBody>
      </p:sp>
      <p:sp>
        <p:nvSpPr>
          <p:cNvPr id="4" name="Espace réservé du contenu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p>
            <a:fld id="{2267F0AE-49DF-4191-BC85-33B4D3BC0199}" type="datetimeFigureOut">
              <a:rPr lang="fr-FR" smtClean="0"/>
              <a:pPr/>
              <a:t>04/09/2020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91C9EC77-58E2-4C60-9BAC-2579E1E91DA2}"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9" name="Rogner et arrondir un rectangle à un seul coin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Triangle rect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r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fr-FR" smtClean="0"/>
              <a:t>Cliquez pour modifier le style du titre</a:t>
            </a:r>
            <a:endParaRPr kumimoji="0" lang="en-US"/>
          </a:p>
        </p:txBody>
      </p:sp>
      <p:sp>
        <p:nvSpPr>
          <p:cNvPr id="4" name="Espace réservé du texte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fr-FR" smtClean="0"/>
              <a:t>Cliquez pour modifier les styles du texte du masque</a:t>
            </a:r>
          </a:p>
        </p:txBody>
      </p:sp>
      <p:sp>
        <p:nvSpPr>
          <p:cNvPr id="5" name="Espace réservé de la date 4"/>
          <p:cNvSpPr>
            <a:spLocks noGrp="1"/>
          </p:cNvSpPr>
          <p:nvPr>
            <p:ph type="dt" sz="half" idx="10"/>
          </p:nvPr>
        </p:nvSpPr>
        <p:spPr/>
        <p:txBody>
          <a:bodyPr/>
          <a:lstStyle/>
          <a:p>
            <a:fld id="{2267F0AE-49DF-4191-BC85-33B4D3BC0199}" type="datetimeFigureOut">
              <a:rPr lang="fr-FR" smtClean="0"/>
              <a:pPr/>
              <a:t>04/09/2020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a:xfrm>
            <a:off x="8077200" y="6356350"/>
            <a:ext cx="609600" cy="365125"/>
          </a:xfrm>
        </p:spPr>
        <p:txBody>
          <a:bodyPr/>
          <a:lstStyle/>
          <a:p>
            <a:fld id="{91C9EC77-58E2-4C60-9BAC-2579E1E91DA2}" type="slidenum">
              <a:rPr lang="fr-FR" smtClean="0"/>
              <a:pPr/>
              <a:t>‹N°›</a:t>
            </a:fld>
            <a:endParaRPr lang="fr-FR"/>
          </a:p>
        </p:txBody>
      </p:sp>
      <p:sp>
        <p:nvSpPr>
          <p:cNvPr id="3" name="Espace réservé pour une image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fr-FR" smtClean="0"/>
              <a:t>Cliquez sur l'icône pour ajouter une image</a:t>
            </a:r>
            <a:endParaRPr kumimoji="0" lang="en-US" dirty="0"/>
          </a:p>
        </p:txBody>
      </p:sp>
      <p:sp>
        <p:nvSpPr>
          <p:cNvPr id="10" name="Forme libre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orme libre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orme libre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orme libre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Espace réservé du titre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fr-FR" smtClean="0"/>
              <a:t>Cliquez pour modifier le style du titre</a:t>
            </a:r>
            <a:endParaRPr kumimoji="0" lang="en-US"/>
          </a:p>
        </p:txBody>
      </p:sp>
      <p:sp>
        <p:nvSpPr>
          <p:cNvPr id="30" name="Espace réservé du texte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0" name="Espace réservé de la date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2267F0AE-49DF-4191-BC85-33B4D3BC0199}" type="datetimeFigureOut">
              <a:rPr lang="fr-FR" smtClean="0"/>
              <a:pPr/>
              <a:t>04/09/2020</a:t>
            </a:fld>
            <a:endParaRPr lang="fr-FR"/>
          </a:p>
        </p:txBody>
      </p:sp>
      <p:sp>
        <p:nvSpPr>
          <p:cNvPr id="22" name="Espace réservé du pied de page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fr-FR"/>
          </a:p>
        </p:txBody>
      </p:sp>
      <p:sp>
        <p:nvSpPr>
          <p:cNvPr id="18" name="Espace réservé du numéro de diapositive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91C9EC77-58E2-4C60-9BAC-2579E1E91DA2}" type="slidenum">
              <a:rPr lang="fr-FR" smtClean="0"/>
              <a:pPr/>
              <a:t>‹N°›</a:t>
            </a:fld>
            <a:endParaRPr lang="fr-FR"/>
          </a:p>
        </p:txBody>
      </p:sp>
      <p:grpSp>
        <p:nvGrpSpPr>
          <p:cNvPr id="2" name="Groupe 1"/>
          <p:cNvGrpSpPr/>
          <p:nvPr/>
        </p:nvGrpSpPr>
        <p:grpSpPr>
          <a:xfrm>
            <a:off x="-19017" y="202408"/>
            <a:ext cx="9180548" cy="649224"/>
            <a:chOff x="-19045" y="216550"/>
            <a:chExt cx="9180548" cy="649224"/>
          </a:xfrm>
        </p:grpSpPr>
        <p:sp>
          <p:nvSpPr>
            <p:cNvPr id="12" name="Forme libre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orme libre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normAutofit/>
          </a:bodyPr>
          <a:lstStyle/>
          <a:p>
            <a:r>
              <a:rPr lang="ar-DZ" sz="4800" dirty="0" smtClean="0"/>
              <a:t>المحور الثالث: </a:t>
            </a:r>
            <a:endParaRPr lang="fr-FR" sz="4800" dirty="0"/>
          </a:p>
        </p:txBody>
      </p:sp>
      <p:sp>
        <p:nvSpPr>
          <p:cNvPr id="3" name="Sous-titre 2"/>
          <p:cNvSpPr>
            <a:spLocks noGrp="1"/>
          </p:cNvSpPr>
          <p:nvPr>
            <p:ph type="subTitle" idx="1"/>
          </p:nvPr>
        </p:nvSpPr>
        <p:spPr/>
        <p:txBody>
          <a:bodyPr>
            <a:normAutofit/>
          </a:bodyPr>
          <a:lstStyle/>
          <a:p>
            <a:r>
              <a:rPr lang="ar-DZ" sz="3200" dirty="0" smtClean="0"/>
              <a:t>التحليل الداخلي لبناء المنظمات </a:t>
            </a:r>
            <a:endParaRPr lang="fr-FR" sz="32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r" rtl="1"/>
            <a:r>
              <a:rPr lang="ar-DZ" smtClean="0"/>
              <a:t>المراجع:</a:t>
            </a:r>
            <a:endParaRPr lang="fr-FR" dirty="0"/>
          </a:p>
        </p:txBody>
      </p:sp>
      <p:sp>
        <p:nvSpPr>
          <p:cNvPr id="3" name="Espace réservé du contenu 2"/>
          <p:cNvSpPr>
            <a:spLocks noGrp="1"/>
          </p:cNvSpPr>
          <p:nvPr>
            <p:ph idx="1"/>
          </p:nvPr>
        </p:nvSpPr>
        <p:spPr/>
        <p:txBody>
          <a:bodyPr>
            <a:normAutofit/>
          </a:bodyPr>
          <a:lstStyle/>
          <a:p>
            <a:pPr algn="r" rtl="1"/>
            <a:r>
              <a:rPr lang="ar-DZ" dirty="0" smtClean="0"/>
              <a:t/>
            </a:r>
            <a:br>
              <a:rPr lang="ar-DZ" dirty="0" smtClean="0"/>
            </a:br>
            <a:r>
              <a:rPr lang="ar-DZ" dirty="0" smtClean="0"/>
              <a:t>سيد خطاب,عايدة : الإدارة الإستراتيجية المتقدمة,جامعة عين </a:t>
            </a:r>
            <a:r>
              <a:rPr lang="ar-DZ" dirty="0" smtClean="0"/>
              <a:t>شمس,2009</a:t>
            </a:r>
          </a:p>
          <a:p>
            <a:pPr algn="r" rtl="1"/>
            <a:r>
              <a:rPr lang="ar-DZ" dirty="0" smtClean="0"/>
              <a:t>محمد </a:t>
            </a:r>
            <a:r>
              <a:rPr lang="ar-DZ" dirty="0" smtClean="0"/>
              <a:t>بني حمدان , خالد : الإستراتيجية والتخطيط الإستراتيجي منهج معاصر , دار اليازوري , </a:t>
            </a:r>
            <a:r>
              <a:rPr lang="ar-DZ" dirty="0" smtClean="0"/>
              <a:t>2007</a:t>
            </a:r>
          </a:p>
          <a:p>
            <a:pPr algn="r" rtl="1"/>
            <a:r>
              <a:rPr lang="ar-DZ" dirty="0" smtClean="0"/>
              <a:t>السالم </a:t>
            </a:r>
            <a:r>
              <a:rPr lang="ar-DZ" dirty="0" smtClean="0"/>
              <a:t>,مؤيد : الإدارة الإستراتيجية , جامعة قطر </a:t>
            </a:r>
            <a:r>
              <a:rPr lang="ar-DZ" dirty="0" smtClean="0"/>
              <a:t>,2007</a:t>
            </a:r>
          </a:p>
          <a:p>
            <a:pPr algn="r" rtl="1">
              <a:buNone/>
            </a:pPr>
            <a:r>
              <a:rPr lang="ar-DZ" dirty="0" smtClean="0"/>
              <a:t>مرسي </a:t>
            </a:r>
            <a:r>
              <a:rPr lang="ar-DZ" dirty="0" smtClean="0"/>
              <a:t>,نبيل محمد: الإدارة الإستراتيجية, المكتب الجامعي الحديث, </a:t>
            </a:r>
            <a:r>
              <a:rPr lang="ar-DZ" dirty="0" smtClean="0"/>
              <a:t>2007</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pPr algn="r" rtl="1"/>
            <a:r>
              <a:rPr lang="ar-DZ" b="1" dirty="0" err="1" smtClean="0"/>
              <a:t>اهداف</a:t>
            </a:r>
            <a:r>
              <a:rPr lang="ar-DZ" b="1" dirty="0" smtClean="0"/>
              <a:t> المحور التعرف على : مفهوم البيئة الداخلية</a:t>
            </a:r>
            <a:r>
              <a:rPr lang="ar-DZ" dirty="0" smtClean="0"/>
              <a:t/>
            </a:r>
            <a:br>
              <a:rPr lang="ar-DZ" dirty="0" smtClean="0"/>
            </a:br>
            <a:r>
              <a:rPr lang="ar-DZ" dirty="0" smtClean="0"/>
              <a:t>مفهوم تحليل البيئة الداخلية</a:t>
            </a:r>
          </a:p>
          <a:p>
            <a:pPr algn="r" rtl="1"/>
            <a:r>
              <a:rPr lang="ar-DZ" dirty="0" smtClean="0"/>
              <a:t>أهمية تحليل البيئة الداخلية</a:t>
            </a:r>
          </a:p>
          <a:p>
            <a:pPr algn="r" rtl="1"/>
            <a:r>
              <a:rPr lang="ar-DZ" dirty="0" smtClean="0"/>
              <a:t>مصادر المعلومات لتحليل البيئة الداخلية</a:t>
            </a:r>
          </a:p>
          <a:p>
            <a:pPr algn="r" rtl="1"/>
            <a:r>
              <a:rPr lang="ar-DZ" dirty="0" smtClean="0"/>
              <a:t>مداخل تحليل البيئة الداخلية</a:t>
            </a:r>
          </a:p>
          <a:p>
            <a:pPr algn="r" rtl="1"/>
            <a:r>
              <a:rPr lang="ar-DZ" dirty="0" err="1" smtClean="0"/>
              <a:t>الإعتبارات</a:t>
            </a:r>
            <a:r>
              <a:rPr lang="ar-DZ" dirty="0" smtClean="0"/>
              <a:t> الواجب مراعاتها لعملية التقييم الداخلي</a:t>
            </a:r>
          </a:p>
          <a:p>
            <a:pPr algn="r" rtl="1"/>
            <a:r>
              <a:rPr lang="ar-DZ" dirty="0" smtClean="0"/>
              <a:t>تقييم نقاط القوة والضعف </a:t>
            </a:r>
            <a:br>
              <a:rPr lang="ar-DZ" dirty="0" smtClean="0"/>
            </a:br>
            <a:endParaRPr lang="fr-F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pPr algn="r" rtl="1"/>
            <a:r>
              <a:rPr lang="ar-DZ" dirty="0" smtClean="0"/>
              <a:t> مقدمة</a:t>
            </a:r>
          </a:p>
          <a:p>
            <a:pPr algn="just" rtl="1"/>
            <a:r>
              <a:rPr lang="ar-DZ" dirty="0" smtClean="0"/>
              <a:t>تسعى المنظمة من خلال تحليل البيئة إلى تحقيق هدفين أساسيين هما خلق القيمة وتحقيق الميزة التنافسية ،إذ لا يكفي تحليل البيئة الخارجية للوصول إلى هذين الهدفين من دون تحليل البيئة الداخلية للوقوف على نقاط القوة والضعف ،وتعد هذه الخطوة ضرورية لأنها تحدد مقدرة المنظمة على استغلال الفرص والتعامل مع التهديدات التي أسفر عنها تحليل البيئة الخارجية . ويبنى التحليل الداخلي على معلومات تفصيلية عن مختلف العمليات والأنشطة الإدارية والتنظيمية ،كالمبيعات والأرباح والتكاليف والهيكل التنظيمي والانتاج والسلع.</a:t>
            </a:r>
            <a:endParaRPr lang="fr-F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r" rtl="1"/>
            <a:r>
              <a:rPr lang="ar-DZ" dirty="0" smtClean="0"/>
              <a:t>تعريف البيئة الداخلية:</a:t>
            </a:r>
            <a:endParaRPr lang="fr-FR" dirty="0"/>
          </a:p>
        </p:txBody>
      </p:sp>
      <p:sp>
        <p:nvSpPr>
          <p:cNvPr id="3" name="Espace réservé du contenu 2"/>
          <p:cNvSpPr>
            <a:spLocks noGrp="1"/>
          </p:cNvSpPr>
          <p:nvPr>
            <p:ph idx="1"/>
          </p:nvPr>
        </p:nvSpPr>
        <p:spPr/>
        <p:txBody>
          <a:bodyPr/>
          <a:lstStyle/>
          <a:p>
            <a:pPr algn="r" rtl="1"/>
            <a:r>
              <a:rPr lang="ar-DZ" dirty="0" smtClean="0"/>
              <a:t>بما أن البينية الخارجية تصف المتغيرات التي تقع خارج حدود المنظمة والتي ليست تحت سيطرة المنظمة في الأمد القصير، فان البيئة الداخلية للمنظمة تعني المتغيرات التي تقع داخل المنظمة وليس بالضرورة تحت سيطرة الإدارة العليا في الأمد القصير.</a:t>
            </a:r>
          </a:p>
          <a:p>
            <a:pPr algn="r" rtl="1"/>
            <a:r>
              <a:rPr lang="ar-DZ" dirty="0" smtClean="0"/>
              <a:t>تتضمن البيئة الداخلية في المنظمة (مكونات البيئة الداخلية):</a:t>
            </a:r>
          </a:p>
          <a:p>
            <a:pPr algn="r" rtl="1">
              <a:buNone/>
            </a:pPr>
            <a:r>
              <a:rPr lang="ar-DZ" dirty="0" smtClean="0"/>
              <a:t>حسب </a:t>
            </a:r>
            <a:r>
              <a:rPr lang="fr-FR" dirty="0" err="1" smtClean="0"/>
              <a:t>wheleen</a:t>
            </a:r>
            <a:r>
              <a:rPr lang="fr-FR" dirty="0" smtClean="0"/>
              <a:t> &amp; </a:t>
            </a:r>
            <a:r>
              <a:rPr lang="fr-FR" dirty="0" err="1" smtClean="0"/>
              <a:t>hunger</a:t>
            </a:r>
            <a:r>
              <a:rPr lang="fr-FR" dirty="0" smtClean="0"/>
              <a:t> )</a:t>
            </a:r>
            <a:r>
              <a:rPr lang="ar-DZ" dirty="0" smtClean="0"/>
              <a:t> كل من الهيكل التنظيمي والثقافة التنظيمية والموارد ، في حين اعتبر اخرون ان البيئة الداخلية تتالف من انظمة فرعية و هي النظام الوظيفي ، والنظام المعلوماتي و النظام الاجتماعي ، والسياسي و الثقافي.</a:t>
            </a:r>
            <a:endParaRPr lang="fr-F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r" rtl="1"/>
            <a:r>
              <a:rPr lang="ar-DZ" dirty="0" smtClean="0"/>
              <a:t>تعريف تحليل البيئة الداخلية:</a:t>
            </a:r>
            <a:endParaRPr lang="fr-FR" dirty="0"/>
          </a:p>
        </p:txBody>
      </p:sp>
      <p:sp>
        <p:nvSpPr>
          <p:cNvPr id="3" name="Espace réservé du contenu 2"/>
          <p:cNvSpPr>
            <a:spLocks noGrp="1"/>
          </p:cNvSpPr>
          <p:nvPr>
            <p:ph idx="1"/>
          </p:nvPr>
        </p:nvSpPr>
        <p:spPr/>
        <p:txBody>
          <a:bodyPr/>
          <a:lstStyle/>
          <a:p>
            <a:pPr algn="r" rtl="1"/>
            <a:r>
              <a:rPr lang="ar-DZ" dirty="0" smtClean="0"/>
              <a:t>اتفق جميع الكتاب في ميدان </a:t>
            </a:r>
            <a:r>
              <a:rPr lang="ar-DZ" dirty="0" err="1" smtClean="0"/>
              <a:t>الادارة</a:t>
            </a:r>
            <a:r>
              <a:rPr lang="ar-DZ" dirty="0" smtClean="0"/>
              <a:t> الإستراتيجية على أن تحليل البيئة الداخلية هو عملية يتم من </a:t>
            </a:r>
            <a:r>
              <a:rPr lang="ar-DZ" dirty="0" smtClean="0"/>
              <a:t>خلالها الوقوف  على أنشطة و سياسات المنظمة الداخلية لمعرفة نقاط القوة </a:t>
            </a:r>
            <a:r>
              <a:rPr lang="ar-DZ" dirty="0" err="1" smtClean="0"/>
              <a:t>و</a:t>
            </a:r>
            <a:r>
              <a:rPr lang="ar-DZ" dirty="0" smtClean="0"/>
              <a:t> نقاط الضعف فيها </a:t>
            </a:r>
            <a:r>
              <a:rPr lang="ar-DZ" dirty="0" err="1" smtClean="0"/>
              <a:t>و</a:t>
            </a:r>
            <a:r>
              <a:rPr lang="ar-DZ" dirty="0" smtClean="0"/>
              <a:t> تقيم هذه النقاط لمعرفة مدى تأثيرها على المنظمة </a:t>
            </a:r>
            <a:r>
              <a:rPr lang="ar-DZ" dirty="0" err="1" smtClean="0"/>
              <a:t>و</a:t>
            </a:r>
            <a:r>
              <a:rPr lang="ar-DZ" dirty="0" smtClean="0"/>
              <a:t> الهدف من ذلك هو إعطاء هذه العوامل للمدير الاستراتيجي ليضع استراتيجياته بناءا عليها</a:t>
            </a:r>
          </a:p>
          <a:p>
            <a:pPr algn="r" rtl="1"/>
            <a:r>
              <a:rPr lang="ar-DZ" dirty="0" smtClean="0"/>
              <a:t>تشكل نقاط القوة الأساسية الخصائص الرئيسية التي تستخدمها المنظمة للحصول على ميزة تنافسية .</a:t>
            </a:r>
            <a:endParaRPr lang="fr-F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00034" y="214290"/>
            <a:ext cx="8229600" cy="857256"/>
          </a:xfrm>
        </p:spPr>
        <p:txBody>
          <a:bodyPr/>
          <a:lstStyle/>
          <a:p>
            <a:pPr algn="r" rtl="1"/>
            <a:r>
              <a:rPr lang="ar-DZ" b="1" dirty="0" smtClean="0"/>
              <a:t>أهمية تحليل البيئة الداخلية</a:t>
            </a:r>
            <a:endParaRPr lang="fr-FR" dirty="0"/>
          </a:p>
        </p:txBody>
      </p:sp>
      <p:sp>
        <p:nvSpPr>
          <p:cNvPr id="3" name="Espace réservé du contenu 2"/>
          <p:cNvSpPr>
            <a:spLocks noGrp="1"/>
          </p:cNvSpPr>
          <p:nvPr>
            <p:ph idx="1"/>
          </p:nvPr>
        </p:nvSpPr>
        <p:spPr>
          <a:xfrm>
            <a:off x="428596" y="1000108"/>
            <a:ext cx="8229600" cy="5357850"/>
          </a:xfrm>
        </p:spPr>
        <p:txBody>
          <a:bodyPr>
            <a:normAutofit fontScale="92500" lnSpcReduction="20000"/>
          </a:bodyPr>
          <a:lstStyle/>
          <a:p>
            <a:pPr algn="r" rtl="1"/>
            <a:r>
              <a:rPr lang="ar-DZ" dirty="0" smtClean="0"/>
              <a:t>المساهمة </a:t>
            </a:r>
            <a:r>
              <a:rPr lang="ar-DZ" dirty="0" smtClean="0"/>
              <a:t>في تقييم القدرات والإمكانات المادية والبشرية والمعنوية المتاحة للمنظمة</a:t>
            </a:r>
            <a:r>
              <a:rPr lang="ar-DZ" dirty="0" smtClean="0"/>
              <a:t>.</a:t>
            </a:r>
          </a:p>
          <a:p>
            <a:pPr algn="r" rtl="1"/>
            <a:r>
              <a:rPr lang="ar-DZ" dirty="0" smtClean="0"/>
              <a:t>تحديد </a:t>
            </a:r>
            <a:r>
              <a:rPr lang="ar-DZ" dirty="0" smtClean="0"/>
              <a:t>نقاط القوة وتعزيزها للاستفادة منها والبحث عن طريق تدعيمها مستقبلاً ليساعد على القضاء على المعوقات البيئية واغتنام الفرص الموجودة بالبيئة</a:t>
            </a:r>
            <a:r>
              <a:rPr lang="ar-DZ" dirty="0" smtClean="0"/>
              <a:t>.</a:t>
            </a:r>
          </a:p>
          <a:p>
            <a:pPr algn="r" rtl="1"/>
            <a:r>
              <a:rPr lang="ar-DZ" dirty="0" smtClean="0"/>
              <a:t>تحديد </a:t>
            </a:r>
            <a:r>
              <a:rPr lang="ar-DZ" dirty="0" smtClean="0"/>
              <a:t>نقاط الضعف حتى يمكن التغلب عليها ومعالجتها أو تفاديها ببعض نقاط القوة الحالية في المنظمة</a:t>
            </a:r>
            <a:r>
              <a:rPr lang="ar-DZ" dirty="0" smtClean="0"/>
              <a:t>.</a:t>
            </a:r>
          </a:p>
          <a:p>
            <a:pPr algn="r" rtl="1"/>
            <a:r>
              <a:rPr lang="ar-DZ" dirty="0" smtClean="0"/>
              <a:t>الربط </a:t>
            </a:r>
            <a:r>
              <a:rPr lang="ar-DZ" dirty="0" smtClean="0"/>
              <a:t>بين التحليل الداخلي والتحليل الخارجي فإذا كان الهدف من التحليل الداخلي الوقوف على نقاط القوة والضعف فهو وسيلة تقود لانتهاز الفرص الموجودة في البيئة الخارجية وتجنب المخاطر أو تحجيمها (إدارة المخاطر) </a:t>
            </a:r>
            <a:endParaRPr lang="ar-DZ" dirty="0" smtClean="0"/>
          </a:p>
          <a:p>
            <a:pPr algn="r" rtl="1"/>
            <a:r>
              <a:rPr lang="ar-DZ" dirty="0" smtClean="0"/>
              <a:t>الفهم </a:t>
            </a:r>
            <a:r>
              <a:rPr lang="ar-DZ" dirty="0" smtClean="0"/>
              <a:t>الدقيق للبيئة الداخلية وعناصر القوة والضعف يساعد في جعل الخيارات الإستراتيجية للمنظمة واقعية وممكنة التنفيذ وذلك بالاستخدام الكفء لهذه العناصر لاقتناص الفرص والتعامل مع التهديدات</a:t>
            </a:r>
            <a:r>
              <a:rPr lang="ar-DZ" dirty="0" smtClean="0"/>
              <a:t>.</a:t>
            </a:r>
          </a:p>
          <a:p>
            <a:pPr algn="r" rtl="1"/>
            <a:r>
              <a:rPr lang="ar-DZ" dirty="0" smtClean="0"/>
              <a:t>إيضاح </a:t>
            </a:r>
            <a:r>
              <a:rPr lang="ar-DZ" dirty="0" smtClean="0"/>
              <a:t>موقف المنظمة بالنسبة لغيرها من المنظمات في الصناعة.التركيز على نقاط القوة الدافعة في المنظمة تساعد إيجاد مزايا تنافسية للمنظمة كالثقافة التنظيمية أو المهارات المعرفية للموارد </a:t>
            </a:r>
            <a:r>
              <a:rPr lang="ar-DZ" dirty="0" smtClean="0"/>
              <a:t>البشرية.</a:t>
            </a:r>
            <a:endParaRPr lang="fr-F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00034" y="285728"/>
            <a:ext cx="8229600" cy="1071570"/>
          </a:xfrm>
        </p:spPr>
        <p:txBody>
          <a:bodyPr>
            <a:noAutofit/>
          </a:bodyPr>
          <a:lstStyle/>
          <a:p>
            <a:pPr algn="r" rtl="1"/>
            <a:r>
              <a:rPr lang="ar-DZ" sz="4000" b="1" dirty="0" smtClean="0"/>
              <a:t>طرق اكتشاف(مصادر المعلومات) نقاط القوة والضعف</a:t>
            </a:r>
            <a:endParaRPr lang="fr-FR" sz="4000" dirty="0"/>
          </a:p>
        </p:txBody>
      </p:sp>
      <p:sp>
        <p:nvSpPr>
          <p:cNvPr id="3" name="Espace réservé du contenu 2"/>
          <p:cNvSpPr>
            <a:spLocks noGrp="1"/>
          </p:cNvSpPr>
          <p:nvPr>
            <p:ph idx="1"/>
          </p:nvPr>
        </p:nvSpPr>
        <p:spPr/>
        <p:txBody>
          <a:bodyPr>
            <a:normAutofit lnSpcReduction="10000"/>
          </a:bodyPr>
          <a:lstStyle/>
          <a:p>
            <a:pPr algn="r" rtl="1"/>
            <a:r>
              <a:rPr lang="ar-DZ" dirty="0" smtClean="0"/>
              <a:t>عقد </a:t>
            </a:r>
            <a:r>
              <a:rPr lang="ar-DZ" dirty="0" smtClean="0"/>
              <a:t>اجتماعات يحضرها كل المديرين المهتمين بتقييم الأداء الداخلي للمشروع وجعل النقاشات حارّة عن طريق العصف الذهني فمن هجوم الآخرين يتم اكتشاف نقاط الضعف ومن الدفاع الناجح يتم اكتشاف نقاط القوة</a:t>
            </a:r>
            <a:r>
              <a:rPr lang="ar-DZ" dirty="0" smtClean="0"/>
              <a:t>.</a:t>
            </a:r>
          </a:p>
          <a:p>
            <a:pPr algn="r" rtl="1"/>
            <a:r>
              <a:rPr lang="ar-DZ" dirty="0" smtClean="0"/>
              <a:t>الطلب </a:t>
            </a:r>
            <a:r>
              <a:rPr lang="ar-DZ" dirty="0" smtClean="0"/>
              <a:t>من المديرين أن يحددوا اتجاهات بياناتهم ويوضحوا سلوك بياناتهم في الماضي والحاضر والتنبؤ بما سيكون عليه في المستقبل (السلاسل الزمنية</a:t>
            </a:r>
            <a:r>
              <a:rPr lang="ar-DZ" dirty="0" smtClean="0"/>
              <a:t>).</a:t>
            </a:r>
          </a:p>
          <a:p>
            <a:pPr algn="r" rtl="1"/>
            <a:r>
              <a:rPr lang="ar-DZ" dirty="0" smtClean="0"/>
              <a:t>جعل </a:t>
            </a:r>
            <a:r>
              <a:rPr lang="ar-DZ" dirty="0" smtClean="0"/>
              <a:t>المديرين يقارنون أنفسهم بالمنافسين فيتحدد ما إذا كان المشروع متخلفاً عن المنافسين (أي نقطة ضعف ) أم أنه متفوق عليهم (نقطة قوة</a:t>
            </a:r>
            <a:r>
              <a:rPr lang="ar-DZ" dirty="0" smtClean="0"/>
              <a:t>).</a:t>
            </a:r>
          </a:p>
          <a:p>
            <a:pPr algn="r" rtl="1"/>
            <a:r>
              <a:rPr lang="ar-DZ" dirty="0" smtClean="0"/>
              <a:t>جعل </a:t>
            </a:r>
            <a:r>
              <a:rPr lang="ar-DZ" dirty="0" smtClean="0"/>
              <a:t>المديرين يربطون أداءهم بأهداف المشروع وهل الأداء الحالي قادر على تحقيق الأهداف العامة للمشروع</a:t>
            </a:r>
            <a:endParaRPr lang="fr-F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r" rtl="1"/>
            <a:r>
              <a:rPr lang="ar-DZ" sz="4400" b="1" dirty="0" smtClean="0"/>
              <a:t>مداخل تحليل البيئة الداخلية</a:t>
            </a:r>
            <a:endParaRPr lang="fr-FR" sz="4400" dirty="0"/>
          </a:p>
        </p:txBody>
      </p:sp>
      <p:sp>
        <p:nvSpPr>
          <p:cNvPr id="3" name="Espace réservé du contenu 2"/>
          <p:cNvSpPr>
            <a:spLocks noGrp="1"/>
          </p:cNvSpPr>
          <p:nvPr>
            <p:ph idx="1"/>
          </p:nvPr>
        </p:nvSpPr>
        <p:spPr/>
        <p:txBody>
          <a:bodyPr>
            <a:normAutofit lnSpcReduction="10000"/>
          </a:bodyPr>
          <a:lstStyle/>
          <a:p>
            <a:pPr algn="r" rtl="1"/>
            <a:r>
              <a:rPr lang="ar-DZ" dirty="0" smtClean="0"/>
              <a:t>يختلف </a:t>
            </a:r>
            <a:r>
              <a:rPr lang="ar-DZ" dirty="0" smtClean="0"/>
              <a:t>باحثوا الإدارة </a:t>
            </a:r>
            <a:r>
              <a:rPr lang="ar-DZ" dirty="0" err="1" smtClean="0"/>
              <a:t>الاستراتيجية</a:t>
            </a:r>
            <a:r>
              <a:rPr lang="ar-DZ" dirty="0" smtClean="0"/>
              <a:t> بخصوص عدد ونوع الأنشطة أو المجالات التي ينصب عليها التحليل وأي من أدواة التحليل الاستراتيجي التي يجب استخدامها في تحليل مكونات البيئة الداخلية إذ يتفق أغلب الكتّاب على وجود عدد من المداخل وهي </a:t>
            </a:r>
            <a:r>
              <a:rPr lang="ar-DZ" dirty="0" smtClean="0"/>
              <a:t>:</a:t>
            </a:r>
          </a:p>
          <a:p>
            <a:pPr algn="r" rtl="1"/>
            <a:r>
              <a:rPr lang="ar-DZ" dirty="0" smtClean="0"/>
              <a:t>مدخل </a:t>
            </a:r>
            <a:r>
              <a:rPr lang="ar-DZ" dirty="0" smtClean="0"/>
              <a:t>الوظائف </a:t>
            </a:r>
            <a:r>
              <a:rPr lang="ar-DZ" dirty="0" smtClean="0"/>
              <a:t>الإدارية</a:t>
            </a:r>
          </a:p>
          <a:p>
            <a:pPr algn="r" rtl="1"/>
            <a:r>
              <a:rPr lang="ar-DZ" dirty="0" smtClean="0"/>
              <a:t>مدخل </a:t>
            </a:r>
            <a:r>
              <a:rPr lang="ar-DZ" dirty="0" smtClean="0"/>
              <a:t>وظائف </a:t>
            </a:r>
            <a:r>
              <a:rPr lang="ar-DZ" dirty="0" smtClean="0"/>
              <a:t>المنشأة</a:t>
            </a:r>
          </a:p>
          <a:p>
            <a:pPr algn="r" rtl="1"/>
            <a:r>
              <a:rPr lang="ar-DZ" dirty="0" smtClean="0"/>
              <a:t>مدخل </a:t>
            </a:r>
            <a:r>
              <a:rPr lang="ar-DZ" dirty="0" smtClean="0"/>
              <a:t>سلسلة </a:t>
            </a:r>
            <a:r>
              <a:rPr lang="ar-DZ" dirty="0" smtClean="0"/>
              <a:t>القيمة</a:t>
            </a:r>
          </a:p>
          <a:p>
            <a:pPr algn="r" rtl="1"/>
            <a:r>
              <a:rPr lang="ar-DZ" dirty="0" smtClean="0"/>
              <a:t>مدخل </a:t>
            </a:r>
            <a:r>
              <a:rPr lang="ar-DZ" dirty="0" smtClean="0"/>
              <a:t>موارد </a:t>
            </a:r>
            <a:r>
              <a:rPr lang="ar-DZ" dirty="0" smtClean="0"/>
              <a:t>المنظمة</a:t>
            </a:r>
          </a:p>
          <a:p>
            <a:pPr algn="r" rtl="1"/>
            <a:r>
              <a:rPr lang="ar-DZ" dirty="0" smtClean="0"/>
              <a:t>مدخل </a:t>
            </a:r>
            <a:r>
              <a:rPr lang="ar-DZ" dirty="0" smtClean="0"/>
              <a:t>رأس المال الفكري </a:t>
            </a:r>
            <a:r>
              <a:rPr lang="ar-DZ" dirty="0" smtClean="0"/>
              <a:t>والمعرفي</a:t>
            </a:r>
          </a:p>
          <a:p>
            <a:pPr algn="r" rtl="1"/>
            <a:r>
              <a:rPr lang="ar-DZ" dirty="0" smtClean="0"/>
              <a:t>مدخل </a:t>
            </a:r>
            <a:r>
              <a:rPr lang="ar-DZ" dirty="0" smtClean="0"/>
              <a:t>النسب والمؤشرات الخاصة بأوجه النشاط</a:t>
            </a:r>
            <a:endParaRPr lang="fr-F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00034" y="500042"/>
            <a:ext cx="8229600" cy="1143000"/>
          </a:xfrm>
        </p:spPr>
        <p:txBody>
          <a:bodyPr>
            <a:normAutofit fontScale="90000"/>
          </a:bodyPr>
          <a:lstStyle/>
          <a:p>
            <a:pPr algn="r" rtl="1"/>
            <a:r>
              <a:rPr lang="ar-DZ" b="1" dirty="0" smtClean="0"/>
              <a:t>الاعتبارات الواجب مراعاتها في عملية التقييم الداخلي</a:t>
            </a:r>
            <a:endParaRPr lang="fr-FR" dirty="0"/>
          </a:p>
        </p:txBody>
      </p:sp>
      <p:sp>
        <p:nvSpPr>
          <p:cNvPr id="3" name="Espace réservé du contenu 2"/>
          <p:cNvSpPr>
            <a:spLocks noGrp="1"/>
          </p:cNvSpPr>
          <p:nvPr>
            <p:ph idx="1"/>
          </p:nvPr>
        </p:nvSpPr>
        <p:spPr/>
        <p:txBody>
          <a:bodyPr>
            <a:normAutofit lnSpcReduction="10000"/>
          </a:bodyPr>
          <a:lstStyle/>
          <a:p>
            <a:pPr algn="r" rtl="1"/>
            <a:r>
              <a:rPr lang="ar-DZ" dirty="0" err="1" smtClean="0"/>
              <a:t>ان</a:t>
            </a:r>
            <a:r>
              <a:rPr lang="ar-DZ" dirty="0" smtClean="0"/>
              <a:t> </a:t>
            </a:r>
            <a:r>
              <a:rPr lang="ar-DZ" dirty="0" smtClean="0"/>
              <a:t>اعتبار عنصر ما هو عنصر قوة أو عامل معين هو من عوامل الضعف يتوقف على علاقة هذا العنصر بالعناصر الأخرى والمنظمة التي تحوي هذا العنصر.يجب على المنظمة أن توجه عناصر القوة فيها تجاه استغلال أكثر ما يمكن من فرص في البيئة </a:t>
            </a:r>
            <a:r>
              <a:rPr lang="ar-DZ" dirty="0" smtClean="0"/>
              <a:t>الخارجية إن </a:t>
            </a:r>
            <a:r>
              <a:rPr lang="ar-DZ" dirty="0" smtClean="0"/>
              <a:t>المنظمة يمكن أن توجه عناصر القوة فيها تجاه التغلب على أثر المخاطر والمعوقات في البيئة قدر </a:t>
            </a:r>
            <a:r>
              <a:rPr lang="ar-DZ" dirty="0" smtClean="0"/>
              <a:t>المستطاع إن </a:t>
            </a:r>
            <a:r>
              <a:rPr lang="ar-DZ" dirty="0" smtClean="0"/>
              <a:t>المنظمة يجب أن تستغل نواحي القوة التي تتمتع </a:t>
            </a:r>
            <a:r>
              <a:rPr lang="ar-DZ" dirty="0" err="1" smtClean="0"/>
              <a:t>بها</a:t>
            </a:r>
            <a:r>
              <a:rPr lang="ar-DZ" dirty="0" smtClean="0"/>
              <a:t> لإصلاح نواحي الضعف </a:t>
            </a:r>
            <a:r>
              <a:rPr lang="ar-DZ" dirty="0" smtClean="0"/>
              <a:t>بداخلها فرص </a:t>
            </a:r>
            <a:r>
              <a:rPr lang="ar-DZ" dirty="0" smtClean="0"/>
              <a:t>كسب جهاز كفؤ </a:t>
            </a:r>
            <a:r>
              <a:rPr lang="ar-DZ" dirty="0" smtClean="0"/>
              <a:t>في:</a:t>
            </a:r>
          </a:p>
          <a:p>
            <a:pPr algn="r" rtl="1"/>
            <a:r>
              <a:rPr lang="ar-DZ" dirty="0" smtClean="0"/>
              <a:t> عملاء </a:t>
            </a:r>
            <a:r>
              <a:rPr lang="ar-DZ" dirty="0" smtClean="0"/>
              <a:t>جدد </a:t>
            </a:r>
            <a:r>
              <a:rPr lang="ar-DZ" dirty="0" smtClean="0"/>
              <a:t>التسويق </a:t>
            </a:r>
          </a:p>
          <a:p>
            <a:pPr algn="r" rtl="1"/>
            <a:r>
              <a:rPr lang="ar-DZ" dirty="0" smtClean="0"/>
              <a:t>جهاز </a:t>
            </a:r>
            <a:r>
              <a:rPr lang="ar-DZ" dirty="0" smtClean="0"/>
              <a:t>كفء في </a:t>
            </a:r>
            <a:r>
              <a:rPr lang="ar-DZ" dirty="0" smtClean="0"/>
              <a:t>التسويق اتجاهات سلبية </a:t>
            </a:r>
          </a:p>
          <a:p>
            <a:pPr algn="r" rtl="1"/>
            <a:r>
              <a:rPr lang="ar-DZ" dirty="0" smtClean="0"/>
              <a:t>جهاز </a:t>
            </a:r>
            <a:r>
              <a:rPr lang="ar-DZ" dirty="0" smtClean="0"/>
              <a:t>كفء في </a:t>
            </a:r>
            <a:r>
              <a:rPr lang="ar-DZ" dirty="0" smtClean="0"/>
              <a:t>التسويق </a:t>
            </a:r>
          </a:p>
          <a:p>
            <a:pPr algn="r" rtl="1"/>
            <a:r>
              <a:rPr lang="ar-DZ" dirty="0" smtClean="0"/>
              <a:t>ضعف </a:t>
            </a:r>
            <a:r>
              <a:rPr lang="ar-DZ" dirty="0" smtClean="0"/>
              <a:t>كفاءة مندوبي البيع</a:t>
            </a:r>
            <a:endParaRPr lang="fr-FR"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ébit">
  <a:themeElements>
    <a:clrScheme name="Débit">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Débit">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Débit">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117</TotalTime>
  <Words>545</Words>
  <Application>Microsoft Office PowerPoint</Application>
  <PresentationFormat>Affichage à l'écran (4:3)</PresentationFormat>
  <Paragraphs>48</Paragraphs>
  <Slides>10</Slides>
  <Notes>0</Notes>
  <HiddenSlides>0</HiddenSlides>
  <MMClips>0</MMClips>
  <ScaleCrop>false</ScaleCrop>
  <HeadingPairs>
    <vt:vector size="4" baseType="variant">
      <vt:variant>
        <vt:lpstr>Thème</vt:lpstr>
      </vt:variant>
      <vt:variant>
        <vt:i4>1</vt:i4>
      </vt:variant>
      <vt:variant>
        <vt:lpstr>Titres des diapositives</vt:lpstr>
      </vt:variant>
      <vt:variant>
        <vt:i4>10</vt:i4>
      </vt:variant>
    </vt:vector>
  </HeadingPairs>
  <TitlesOfParts>
    <vt:vector size="11" baseType="lpstr">
      <vt:lpstr>Débit</vt:lpstr>
      <vt:lpstr>المحور الثالث: </vt:lpstr>
      <vt:lpstr>Diapositive 2</vt:lpstr>
      <vt:lpstr>Diapositive 3</vt:lpstr>
      <vt:lpstr>تعريف البيئة الداخلية:</vt:lpstr>
      <vt:lpstr>تعريف تحليل البيئة الداخلية:</vt:lpstr>
      <vt:lpstr>أهمية تحليل البيئة الداخلية</vt:lpstr>
      <vt:lpstr>طرق اكتشاف(مصادر المعلومات) نقاط القوة والضعف</vt:lpstr>
      <vt:lpstr>مداخل تحليل البيئة الداخلية</vt:lpstr>
      <vt:lpstr>الاعتبارات الواجب مراعاتها في عملية التقييم الداخلي</vt:lpstr>
      <vt:lpstr>المراجع:</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المحور الثالث:</dc:title>
  <dc:creator>user</dc:creator>
  <cp:lastModifiedBy>user</cp:lastModifiedBy>
  <cp:revision>14</cp:revision>
  <dcterms:created xsi:type="dcterms:W3CDTF">2020-04-21T15:01:38Z</dcterms:created>
  <dcterms:modified xsi:type="dcterms:W3CDTF">2020-09-04T14:55:55Z</dcterms:modified>
</cp:coreProperties>
</file>