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AF93EF-5A65-40F2-8ED5-C4590B7618FE}" type="datetimeFigureOut">
              <a:rPr lang="fr-FR" smtClean="0"/>
              <a:pPr/>
              <a:t>09/06/2020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E7661-FA5F-49D7-9F37-4BC989816B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DC18CD8-188F-407A-BFA2-7440814AF707}" type="datetime1">
              <a:rPr lang="fr-FR" smtClean="0"/>
              <a:pPr/>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025FFF9-8934-44C8-BE12-AA5354BB919C}" type="datetime1">
              <a:rPr lang="fr-FR" smtClean="0"/>
              <a:pPr/>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0FF3BC-E440-40F4-9F6B-BB34B2AFAB72}" type="datetime1">
              <a:rPr lang="fr-FR" smtClean="0"/>
              <a:pPr/>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D58DC2-0621-45DD-B200-00254B2DBE1E}" type="datetime1">
              <a:rPr lang="fr-FR" smtClean="0"/>
              <a:pPr/>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8A7278-03CD-484F-BC80-0EF5ADFEFDC1}" type="datetime1">
              <a:rPr lang="fr-FR" smtClean="0"/>
              <a:pPr/>
              <a:t>09/06/2020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D410B2D-919C-4C00-86AB-2F0B3A592283}" type="datetime1">
              <a:rPr lang="fr-FR" smtClean="0"/>
              <a:pPr/>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AF6FAA-625C-4899-9CB4-61EECDA59220}" type="datetime1">
              <a:rPr lang="fr-FR" smtClean="0"/>
              <a:pPr/>
              <a:t>09/06/2020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2D18213-ECCE-406F-8119-453867C51FA0}" type="datetime1">
              <a:rPr lang="fr-FR" smtClean="0"/>
              <a:pPr/>
              <a:t>09/06/2020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96BE4C-3299-44FC-AAF9-FF7A571746A3}" type="datetime1">
              <a:rPr lang="fr-FR" smtClean="0"/>
              <a:pPr/>
              <a:t>09/06/2020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7F8924-DCE3-4285-B2DE-9D2D563693CB}" type="datetime1">
              <a:rPr lang="fr-FR" smtClean="0"/>
              <a:pPr/>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D894B76-29AD-48B1-88C2-B5880B2CCD7F}" type="datetime1">
              <a:rPr lang="fr-FR" smtClean="0"/>
              <a:pPr/>
              <a:t>09/06/2020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42FCB2-9151-40C9-B90A-1CE58AF39E5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6C497-D8F1-4D51-9E92-44B2A54E1FD9}" type="datetime1">
              <a:rPr lang="fr-FR" smtClean="0"/>
              <a:pPr/>
              <a:t>09/06/2020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2FCB2-9151-40C9-B90A-1CE58AF39E5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p:cNvSpPr>
            <a:spLocks noGrp="1"/>
          </p:cNvSpPr>
          <p:nvPr>
            <p:ph type="ctrTitle"/>
          </p:nvPr>
        </p:nvSpPr>
        <p:spPr>
          <a:xfrm>
            <a:off x="685800" y="857250"/>
            <a:ext cx="7772400" cy="2266950"/>
          </a:xfrm>
        </p:spPr>
        <p:txBody>
          <a:bodyPr>
            <a:normAutofit/>
          </a:bodyPr>
          <a:lstStyle/>
          <a:p>
            <a:r>
              <a:rPr lang="fr-FR" sz="2800" b="1" dirty="0" smtClean="0">
                <a:latin typeface="Times New Roman" pitchFamily="18" charset="0"/>
                <a:cs typeface="Times New Roman" pitchFamily="18" charset="0"/>
              </a:rPr>
              <a:t>II. Méthodes d’étude de la composition biochimique des cellules</a:t>
            </a:r>
            <a:br>
              <a:rPr lang="fr-FR" sz="2800" b="1" dirty="0" smtClean="0">
                <a:latin typeface="Times New Roman" pitchFamily="18" charset="0"/>
                <a:cs typeface="Times New Roman" pitchFamily="18" charset="0"/>
              </a:rPr>
            </a:br>
            <a:endParaRPr lang="fr-FR" sz="2800" b="1" dirty="0" smtClean="0">
              <a:latin typeface="Times New Roman" pitchFamily="18" charset="0"/>
              <a:cs typeface="Times New Roman" pitchFamily="18" charset="0"/>
            </a:endParaRPr>
          </a:p>
        </p:txBody>
      </p:sp>
      <p:sp>
        <p:nvSpPr>
          <p:cNvPr id="5" name="Subtitle 8"/>
          <p:cNvSpPr>
            <a:spLocks noGrp="1"/>
          </p:cNvSpPr>
          <p:nvPr>
            <p:ph type="subTitle" idx="1"/>
          </p:nvPr>
        </p:nvSpPr>
        <p:spPr>
          <a:xfrm>
            <a:off x="1752600" y="3567113"/>
            <a:ext cx="5410200" cy="1905000"/>
          </a:xfrm>
        </p:spPr>
        <p:txBody>
          <a:bodyPr/>
          <a:lstStyle/>
          <a:p>
            <a:r>
              <a:rPr lang="fr-FR" dirty="0" smtClean="0">
                <a:solidFill>
                  <a:schemeClr val="tx1"/>
                </a:solidFill>
                <a:latin typeface="Times New Roman" pitchFamily="18" charset="0"/>
                <a:cs typeface="Times New Roman" pitchFamily="18" charset="0"/>
              </a:rPr>
              <a:t>1. Techniques de fractionnement cellulaire</a:t>
            </a:r>
          </a:p>
        </p:txBody>
      </p:sp>
      <p:sp>
        <p:nvSpPr>
          <p:cNvPr id="6" name="Espace réservé du pied de page 5"/>
          <p:cNvSpPr>
            <a:spLocks noGrp="1"/>
          </p:cNvSpPr>
          <p:nvPr>
            <p:ph type="ftr" sz="quarter" idx="11"/>
          </p:nvPr>
        </p:nvSpPr>
        <p:spPr/>
        <p:txBody>
          <a:bodyPr/>
          <a:lstStyle/>
          <a:p>
            <a:r>
              <a:rPr lang="fr-FR" sz="1800" dirty="0" smtClean="0">
                <a:solidFill>
                  <a:schemeClr val="tx1"/>
                </a:solidFill>
              </a:rPr>
              <a:t>1</a:t>
            </a:r>
            <a:endParaRPr lang="fr-FR" sz="1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11108" y="400040"/>
            <a:ext cx="8713788" cy="1143000"/>
          </a:xfrm>
        </p:spPr>
        <p:txBody>
          <a:bodyPr>
            <a:normAutofit/>
          </a:bodyPr>
          <a:lstStyle/>
          <a:p>
            <a:pPr eaLnBrk="1" hangingPunct="1"/>
            <a:r>
              <a:rPr lang="fr-FR" sz="1800" b="1" dirty="0" smtClean="0">
                <a:latin typeface="Times New Roman" pitchFamily="18" charset="0"/>
                <a:cs typeface="Times New Roman" pitchFamily="18" charset="0"/>
              </a:rPr>
              <a:t>II – Méthodes d’étude de la composition biochimique des cellules</a:t>
            </a:r>
            <a:br>
              <a:rPr lang="fr-FR" sz="1800" b="1"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1. Techniques de fractionnement cellulaire</a:t>
            </a:r>
            <a:br>
              <a:rPr lang="fr-FR" sz="1800" b="1"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Séparation des organites par centrifugation sur </a:t>
            </a:r>
            <a:r>
              <a:rPr lang="fr-FR" sz="1800" b="1" u="sng" dirty="0" smtClean="0">
                <a:latin typeface="Times New Roman" pitchFamily="18" charset="0"/>
                <a:cs typeface="Times New Roman" pitchFamily="18" charset="0"/>
              </a:rPr>
              <a:t>gradient de densité </a:t>
            </a:r>
            <a:r>
              <a:rPr lang="fr-FR" sz="1800" b="1" u="sng" dirty="0" err="1" smtClean="0">
                <a:latin typeface="Times New Roman" pitchFamily="18" charset="0"/>
                <a:cs typeface="Times New Roman" pitchFamily="18" charset="0"/>
              </a:rPr>
              <a:t>autoformé</a:t>
            </a:r>
            <a:endParaRPr lang="fr-FR" sz="1800" b="1" u="sng" dirty="0" smtClean="0">
              <a:latin typeface="Times New Roman" pitchFamily="18" charset="0"/>
              <a:cs typeface="Times New Roman" pitchFamily="18" charset="0"/>
            </a:endParaRPr>
          </a:p>
        </p:txBody>
      </p:sp>
      <p:sp>
        <p:nvSpPr>
          <p:cNvPr id="5" name="Rectangle 26"/>
          <p:cNvSpPr>
            <a:spLocks noGrp="1" noChangeArrowheads="1"/>
          </p:cNvSpPr>
          <p:nvPr>
            <p:ph sz="half" idx="4294967295"/>
          </p:nvPr>
        </p:nvSpPr>
        <p:spPr>
          <a:xfrm>
            <a:off x="428596" y="1571612"/>
            <a:ext cx="7991475" cy="2519362"/>
          </a:xfrm>
          <a:prstGeom prst="rect">
            <a:avLst/>
          </a:prstGeom>
        </p:spPr>
        <p:txBody>
          <a:bodyPr/>
          <a:lstStyle/>
          <a:p>
            <a:pPr algn="just" eaLnBrk="1" hangingPunct="1"/>
            <a:r>
              <a:rPr lang="fr-FR" sz="1600" dirty="0" smtClean="0">
                <a:latin typeface="Times New Roman" pitchFamily="18" charset="0"/>
                <a:cs typeface="Times New Roman" pitchFamily="18" charset="0"/>
              </a:rPr>
              <a:t>Également appelée centrifugation sur gradient de densité à l’équilibre. </a:t>
            </a:r>
          </a:p>
          <a:p>
            <a:pPr lvl="1" algn="just" eaLnBrk="1" hangingPunct="1"/>
            <a:r>
              <a:rPr lang="fr-FR" sz="1600" dirty="0" smtClean="0">
                <a:latin typeface="Times New Roman" pitchFamily="18" charset="0"/>
                <a:cs typeface="Times New Roman" pitchFamily="18" charset="0"/>
              </a:rPr>
              <a:t>Dilution de l’homogénat dans une solution concentrée de chlorure de césium (</a:t>
            </a:r>
            <a:r>
              <a:rPr lang="fr-FR" sz="1600" dirty="0" err="1" smtClean="0">
                <a:latin typeface="Times New Roman" pitchFamily="18" charset="0"/>
                <a:cs typeface="Times New Roman" pitchFamily="18" charset="0"/>
              </a:rPr>
              <a:t>CsCl</a:t>
            </a:r>
            <a:r>
              <a:rPr lang="fr-FR" sz="1600" dirty="0" smtClean="0">
                <a:latin typeface="Times New Roman" pitchFamily="18" charset="0"/>
                <a:cs typeface="Times New Roman" pitchFamily="18" charset="0"/>
              </a:rPr>
              <a:t>)</a:t>
            </a:r>
          </a:p>
          <a:p>
            <a:pPr lvl="1" algn="just" eaLnBrk="1" hangingPunct="1"/>
            <a:r>
              <a:rPr lang="fr-FR" sz="1600" dirty="0" smtClean="0">
                <a:latin typeface="Times New Roman" pitchFamily="18" charset="0"/>
                <a:cs typeface="Times New Roman" pitchFamily="18" charset="0"/>
              </a:rPr>
              <a:t>Centrifugation de cette préparation à plus de 200 000g pendant plusieurs heures. </a:t>
            </a:r>
          </a:p>
          <a:p>
            <a:pPr lvl="1" algn="just" eaLnBrk="1" hangingPunct="1"/>
            <a:r>
              <a:rPr lang="fr-FR" sz="1600" dirty="0" smtClean="0">
                <a:latin typeface="Times New Roman" pitchFamily="18" charset="0"/>
                <a:cs typeface="Times New Roman" pitchFamily="18" charset="0"/>
              </a:rPr>
              <a:t>Sédimentation des ions Cs</a:t>
            </a:r>
            <a:r>
              <a:rPr lang="fr-FR" sz="1600" baseline="30000" dirty="0" smtClean="0">
                <a:latin typeface="Times New Roman" pitchFamily="18" charset="0"/>
                <a:cs typeface="Times New Roman" pitchFamily="18" charset="0"/>
              </a:rPr>
              <a:t>+</a:t>
            </a:r>
            <a:r>
              <a:rPr lang="fr-FR" sz="1600" dirty="0" smtClean="0">
                <a:latin typeface="Times New Roman" pitchFamily="18" charset="0"/>
                <a:cs typeface="Times New Roman" pitchFamily="18" charset="0"/>
              </a:rPr>
              <a:t> très denses</a:t>
            </a:r>
          </a:p>
          <a:p>
            <a:pPr lvl="1" algn="just" eaLnBrk="1" hangingPunct="1"/>
            <a:r>
              <a:rPr lang="fr-FR" sz="1600" dirty="0" smtClean="0">
                <a:latin typeface="Times New Roman" pitchFamily="18" charset="0"/>
                <a:cs typeface="Times New Roman" pitchFamily="18" charset="0"/>
              </a:rPr>
              <a:t>Établissement d’un gradient de concentration (gradient de densité)</a:t>
            </a:r>
          </a:p>
          <a:p>
            <a:pPr lvl="1" algn="just" eaLnBrk="1" hangingPunct="1"/>
            <a:r>
              <a:rPr lang="fr-FR" sz="1600" dirty="0" smtClean="0">
                <a:latin typeface="Times New Roman" pitchFamily="18" charset="0"/>
                <a:cs typeface="Times New Roman" pitchFamily="18" charset="0"/>
              </a:rPr>
              <a:t>Répartition des constituants de l’homogénat dans ce gradient selon leur densité</a:t>
            </a:r>
          </a:p>
          <a:p>
            <a:pPr lvl="1" algn="just" eaLnBrk="1" hangingPunct="1"/>
            <a:r>
              <a:rPr lang="fr-FR" sz="1600" dirty="0" smtClean="0">
                <a:latin typeface="Times New Roman" pitchFamily="18" charset="0"/>
                <a:cs typeface="Times New Roman" pitchFamily="18" charset="0"/>
              </a:rPr>
              <a:t>Obtention d’anneaux le long du tube</a:t>
            </a:r>
          </a:p>
          <a:p>
            <a:pPr lvl="1" algn="just" eaLnBrk="1" hangingPunct="1"/>
            <a:r>
              <a:rPr lang="fr-FR" sz="1600" dirty="0" smtClean="0">
                <a:latin typeface="Times New Roman" pitchFamily="18" charset="0"/>
                <a:cs typeface="Times New Roman" pitchFamily="18" charset="0"/>
              </a:rPr>
              <a:t>Récupération des différentes fractions.</a:t>
            </a:r>
          </a:p>
          <a:p>
            <a:pPr algn="just" eaLnBrk="1" hangingPunct="1"/>
            <a:r>
              <a:rPr lang="fr-FR" sz="1600" dirty="0" smtClean="0">
                <a:latin typeface="Times New Roman" pitchFamily="18" charset="0"/>
                <a:cs typeface="Times New Roman" pitchFamily="18" charset="0"/>
              </a:rPr>
              <a:t>Cette technique permet de séparer les molécules indépendamment de leur taille et avec des différences de densité très faibles (elle permet notamment de séparer des fragments d’ADN ayant du N</a:t>
            </a:r>
            <a:r>
              <a:rPr lang="fr-FR" sz="1600" baseline="30000" dirty="0" smtClean="0">
                <a:latin typeface="Times New Roman" pitchFamily="18" charset="0"/>
                <a:cs typeface="Times New Roman" pitchFamily="18" charset="0"/>
              </a:rPr>
              <a:t>14</a:t>
            </a:r>
            <a:r>
              <a:rPr lang="fr-FR" sz="1600" dirty="0" smtClean="0">
                <a:latin typeface="Times New Roman" pitchFamily="18" charset="0"/>
                <a:cs typeface="Times New Roman" pitchFamily="18" charset="0"/>
              </a:rPr>
              <a:t> de ceux ayant du N</a:t>
            </a:r>
            <a:r>
              <a:rPr lang="fr-FR" sz="1600" baseline="30000" dirty="0" smtClean="0">
                <a:latin typeface="Times New Roman" pitchFamily="18" charset="0"/>
                <a:cs typeface="Times New Roman" pitchFamily="18" charset="0"/>
              </a:rPr>
              <a:t>15</a:t>
            </a:r>
            <a:r>
              <a:rPr lang="fr-FR" sz="1600" dirty="0" smtClean="0">
                <a:latin typeface="Times New Roman" pitchFamily="18" charset="0"/>
                <a:cs typeface="Times New Roman" pitchFamily="18" charset="0"/>
              </a:rPr>
              <a:t>).</a:t>
            </a:r>
          </a:p>
        </p:txBody>
      </p:sp>
      <p:sp>
        <p:nvSpPr>
          <p:cNvPr id="6" name="Rectangle 24"/>
          <p:cNvSpPr>
            <a:spLocks noChangeArrowheads="1"/>
          </p:cNvSpPr>
          <p:nvPr/>
        </p:nvSpPr>
        <p:spPr bwMode="auto">
          <a:xfrm>
            <a:off x="468312" y="5072074"/>
            <a:ext cx="8675688" cy="1077218"/>
          </a:xfrm>
          <a:prstGeom prst="rect">
            <a:avLst/>
          </a:prstGeom>
          <a:noFill/>
          <a:ln w="9525">
            <a:noFill/>
            <a:miter lim="800000"/>
            <a:headEnd/>
            <a:tailEnd/>
          </a:ln>
          <a:effectLst/>
        </p:spPr>
        <p:txBody>
          <a:bodyPr anchor="ctr">
            <a:spAutoFit/>
          </a:bodyPr>
          <a:lstStyle/>
          <a:p>
            <a:pPr algn="l"/>
            <a:r>
              <a:rPr lang="fr-FR" sz="1600" dirty="0">
                <a:latin typeface="Times New Roman" pitchFamily="18" charset="0"/>
                <a:cs typeface="Times New Roman" pitchFamily="18" charset="0"/>
              </a:rPr>
              <a:t>Technique mise au point par Svedberg (1923) pour déterminer des masse moléculaires et appliquée à la biologie par le physiologiste belge Albert Claude (Prix Nobel 1974) pour isoler les microsomes</a:t>
            </a:r>
          </a:p>
          <a:p>
            <a:pPr algn="l"/>
            <a:r>
              <a:rPr lang="fr-FR" sz="1600" dirty="0">
                <a:latin typeface="Times New Roman" pitchFamily="18" charset="0"/>
                <a:cs typeface="Times New Roman" pitchFamily="18" charset="0"/>
              </a:rPr>
              <a:t>Détermination de Coefficient de Sédimentation exprimé en unités Svedberg S défini comme la vitesse de sédimentation (m/s) par unité d’accélération (m/s</a:t>
            </a:r>
            <a:r>
              <a:rPr lang="fr-FR" sz="1600" baseline="30000" dirty="0">
                <a:latin typeface="Times New Roman" pitchFamily="18" charset="0"/>
                <a:cs typeface="Times New Roman" pitchFamily="18" charset="0"/>
              </a:rPr>
              <a:t>2</a:t>
            </a:r>
            <a:r>
              <a:rPr lang="fr-FR" sz="1600" dirty="0">
                <a:latin typeface="Times New Roman" pitchFamily="18" charset="0"/>
                <a:cs typeface="Times New Roman" pitchFamily="18" charset="0"/>
              </a:rPr>
              <a:t>) et équivalent à  10</a:t>
            </a:r>
            <a:r>
              <a:rPr lang="fr-FR" sz="1600" baseline="30000" dirty="0">
                <a:latin typeface="Times New Roman" pitchFamily="18" charset="0"/>
                <a:cs typeface="Times New Roman" pitchFamily="18" charset="0"/>
              </a:rPr>
              <a:t>-13</a:t>
            </a:r>
            <a:r>
              <a:rPr lang="fr-FR" sz="1600" dirty="0">
                <a:latin typeface="Times New Roman" pitchFamily="18" charset="0"/>
                <a:cs typeface="Times New Roman" pitchFamily="18" charset="0"/>
              </a:rPr>
              <a:t>s</a:t>
            </a:r>
          </a:p>
        </p:txBody>
      </p:sp>
      <p:sp>
        <p:nvSpPr>
          <p:cNvPr id="7" name="Espace réservé du pied de page 6"/>
          <p:cNvSpPr>
            <a:spLocks noGrp="1"/>
          </p:cNvSpPr>
          <p:nvPr>
            <p:ph type="ftr" sz="quarter" idx="11"/>
          </p:nvPr>
        </p:nvSpPr>
        <p:spPr/>
        <p:txBody>
          <a:bodyPr/>
          <a:lstStyle/>
          <a:p>
            <a:r>
              <a:rPr lang="fr-FR" sz="1800" dirty="0" smtClean="0">
                <a:solidFill>
                  <a:schemeClr val="tx1"/>
                </a:solidFill>
                <a:latin typeface="Times New Roman" pitchFamily="18" charset="0"/>
                <a:cs typeface="Times New Roman" pitchFamily="18" charset="0"/>
              </a:rPr>
              <a:t>10</a:t>
            </a:r>
            <a:endParaRPr lang="fr-FR" sz="1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slide(fromTop)">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blinds(horizontal)">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blinds(horizontal)">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blinds(horizontal)">
                                      <p:cBhvr>
                                        <p:cTn id="28" dur="5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blinds(horizontal)">
                                      <p:cBhvr>
                                        <p:cTn id="33" dur="500"/>
                                        <p:tgtEl>
                                          <p:spTgt spid="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blinds(horizontal)">
                                      <p:cBhvr>
                                        <p:cTn id="38" dur="5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blinds(horizontal)">
                                      <p:cBhvr>
                                        <p:cTn id="43" dur="5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Effect transition="in" filter="blinds(horizontal)">
                                      <p:cBhvr>
                                        <p:cTn id="48" dur="500"/>
                                        <p:tgtEl>
                                          <p:spTgt spid="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1"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Effect transition="in" filter="slide(fromTop)">
                                      <p:cBhvr>
                                        <p:cTn id="53" dur="500"/>
                                        <p:tgtEl>
                                          <p:spTgt spid="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03237" y="214290"/>
            <a:ext cx="8640763" cy="857256"/>
          </a:xfrm>
        </p:spPr>
        <p:txBody>
          <a:bodyPr>
            <a:normAutofit fontScale="90000"/>
          </a:bodyPr>
          <a:lstStyle/>
          <a:p>
            <a:pPr eaLnBrk="1" hangingPunct="1"/>
            <a:r>
              <a:rPr lang="fr-FR" sz="2400" dirty="0" smtClean="0">
                <a:solidFill>
                  <a:srgbClr val="00B050"/>
                </a:solidFill>
              </a:rPr>
              <a:t/>
            </a:r>
            <a:br>
              <a:rPr lang="fr-FR" sz="2400" dirty="0" smtClean="0">
                <a:solidFill>
                  <a:srgbClr val="00B050"/>
                </a:solidFill>
              </a:rPr>
            </a:br>
            <a:r>
              <a:rPr lang="fr-FR" sz="2400" dirty="0" smtClean="0">
                <a:solidFill>
                  <a:srgbClr val="00B050"/>
                </a:solidFill>
              </a:rPr>
              <a:t/>
            </a:r>
            <a:br>
              <a:rPr lang="fr-FR" sz="2400" dirty="0" smtClean="0">
                <a:solidFill>
                  <a:srgbClr val="00B050"/>
                </a:solidFill>
              </a:rPr>
            </a:br>
            <a:r>
              <a:rPr lang="fr-FR" sz="2400" dirty="0" smtClean="0">
                <a:solidFill>
                  <a:srgbClr val="00B050"/>
                </a:solidFill>
              </a:rPr>
              <a:t/>
            </a:r>
            <a:br>
              <a:rPr lang="fr-FR" sz="2400" dirty="0" smtClean="0">
                <a:solidFill>
                  <a:srgbClr val="00B050"/>
                </a:solidFill>
              </a:rPr>
            </a:br>
            <a:r>
              <a:rPr lang="fr-FR" sz="2200" b="1" dirty="0" smtClean="0">
                <a:latin typeface="Times New Roman" pitchFamily="18" charset="0"/>
                <a:cs typeface="Times New Roman" pitchFamily="18" charset="0"/>
              </a:rPr>
              <a:t>II – Méthodes d’étude de la composition biochimique des cellules</a:t>
            </a:r>
            <a:br>
              <a:rPr lang="fr-FR" sz="2200" b="1" dirty="0" smtClean="0">
                <a:latin typeface="Times New Roman" pitchFamily="18" charset="0"/>
                <a:cs typeface="Times New Roman" pitchFamily="18" charset="0"/>
              </a:rPr>
            </a:br>
            <a:r>
              <a:rPr lang="fr-FR" sz="2200" b="1" dirty="0" smtClean="0">
                <a:latin typeface="Times New Roman" pitchFamily="18" charset="0"/>
                <a:cs typeface="Times New Roman" pitchFamily="18" charset="0"/>
              </a:rPr>
              <a:t>1. Techniques de fractionnement cellulaire</a:t>
            </a:r>
          </a:p>
        </p:txBody>
      </p:sp>
      <p:sp>
        <p:nvSpPr>
          <p:cNvPr id="5" name="Striped Right Arrow 2"/>
          <p:cNvSpPr/>
          <p:nvPr/>
        </p:nvSpPr>
        <p:spPr bwMode="auto">
          <a:xfrm>
            <a:off x="3635375" y="2492375"/>
            <a:ext cx="2016125" cy="576263"/>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endParaRPr lang="fr-FR" sz="2000">
              <a:latin typeface="Times New Roman" pitchFamily="18" charset="0"/>
              <a:cs typeface="Times New Roman" pitchFamily="18" charset="0"/>
            </a:endParaRPr>
          </a:p>
        </p:txBody>
      </p:sp>
      <p:sp>
        <p:nvSpPr>
          <p:cNvPr id="6" name="TextBox 3"/>
          <p:cNvSpPr txBox="1"/>
          <p:nvPr/>
        </p:nvSpPr>
        <p:spPr>
          <a:xfrm>
            <a:off x="900113" y="2505075"/>
            <a:ext cx="2519362" cy="584775"/>
          </a:xfrm>
          <a:prstGeom prst="rect">
            <a:avLst/>
          </a:prstGeom>
          <a:noFill/>
        </p:spPr>
        <p:txBody>
          <a:bodyPr>
            <a:spAutoFit/>
          </a:bodyPr>
          <a:lstStyle/>
          <a:p>
            <a:pPr>
              <a:lnSpc>
                <a:spcPct val="80000"/>
              </a:lnSpc>
              <a:defRPr/>
            </a:pPr>
            <a:r>
              <a:rPr lang="fr-FR" sz="2000" dirty="0">
                <a:effectLst>
                  <a:outerShdw blurRad="38100" dist="38100" dir="2700000" algn="tl">
                    <a:srgbClr val="C0C0C0"/>
                  </a:outerShdw>
                </a:effectLst>
                <a:latin typeface="Times New Roman" pitchFamily="18" charset="0"/>
                <a:cs typeface="Times New Roman" pitchFamily="18" charset="0"/>
              </a:rPr>
              <a:t>Etape 1 : éclatement de la cellule</a:t>
            </a:r>
          </a:p>
        </p:txBody>
      </p:sp>
      <p:sp>
        <p:nvSpPr>
          <p:cNvPr id="7" name="TextBox 4"/>
          <p:cNvSpPr txBox="1">
            <a:spLocks noChangeArrowheads="1"/>
          </p:cNvSpPr>
          <p:nvPr/>
        </p:nvSpPr>
        <p:spPr bwMode="auto">
          <a:xfrm>
            <a:off x="6084888" y="2492375"/>
            <a:ext cx="2519362" cy="707886"/>
          </a:xfrm>
          <a:prstGeom prst="rect">
            <a:avLst/>
          </a:prstGeom>
          <a:noFill/>
          <a:ln w="9525">
            <a:noFill/>
            <a:miter lim="800000"/>
            <a:headEnd/>
            <a:tailEnd/>
          </a:ln>
        </p:spPr>
        <p:txBody>
          <a:bodyPr>
            <a:spAutoFit/>
          </a:bodyPr>
          <a:lstStyle/>
          <a:p>
            <a:r>
              <a:rPr lang="fr-FR" sz="2000" dirty="0">
                <a:latin typeface="Times New Roman" pitchFamily="18" charset="0"/>
                <a:cs typeface="Times New Roman" pitchFamily="18" charset="0"/>
              </a:rPr>
              <a:t>Pour récupérer des organites</a:t>
            </a:r>
          </a:p>
        </p:txBody>
      </p:sp>
      <p:sp>
        <p:nvSpPr>
          <p:cNvPr id="8" name="TextBox 6"/>
          <p:cNvSpPr txBox="1"/>
          <p:nvPr/>
        </p:nvSpPr>
        <p:spPr>
          <a:xfrm>
            <a:off x="900113" y="3933825"/>
            <a:ext cx="2592387" cy="584775"/>
          </a:xfrm>
          <a:prstGeom prst="rect">
            <a:avLst/>
          </a:prstGeom>
          <a:noFill/>
        </p:spPr>
        <p:txBody>
          <a:bodyPr>
            <a:spAutoFit/>
          </a:bodyPr>
          <a:lstStyle/>
          <a:p>
            <a:pPr>
              <a:lnSpc>
                <a:spcPct val="80000"/>
              </a:lnSpc>
              <a:defRPr/>
            </a:pPr>
            <a:r>
              <a:rPr lang="fr-FR" sz="2000" dirty="0">
                <a:effectLst>
                  <a:outerShdw blurRad="38100" dist="38100" dir="2700000" algn="tl">
                    <a:srgbClr val="C0C0C0"/>
                  </a:outerShdw>
                </a:effectLst>
                <a:latin typeface="Times New Roman" pitchFamily="18" charset="0"/>
                <a:cs typeface="Times New Roman" pitchFamily="18" charset="0"/>
              </a:rPr>
              <a:t>Etape 2 : séparation des organites</a:t>
            </a:r>
            <a:endParaRPr lang="fr-FR" sz="2000" dirty="0">
              <a:latin typeface="Times New Roman" pitchFamily="18" charset="0"/>
              <a:cs typeface="Times New Roman" pitchFamily="18" charset="0"/>
            </a:endParaRPr>
          </a:p>
        </p:txBody>
      </p:sp>
      <p:sp>
        <p:nvSpPr>
          <p:cNvPr id="9" name="Striped Right Arrow 10"/>
          <p:cNvSpPr/>
          <p:nvPr/>
        </p:nvSpPr>
        <p:spPr bwMode="auto">
          <a:xfrm>
            <a:off x="3635375" y="3844925"/>
            <a:ext cx="2016125" cy="576263"/>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endParaRPr lang="fr-FR" sz="2000">
              <a:latin typeface="Times New Roman" pitchFamily="18" charset="0"/>
              <a:cs typeface="Times New Roman" pitchFamily="18" charset="0"/>
            </a:endParaRPr>
          </a:p>
        </p:txBody>
      </p:sp>
      <p:sp>
        <p:nvSpPr>
          <p:cNvPr id="10" name="TextBox 11"/>
          <p:cNvSpPr txBox="1">
            <a:spLocks noChangeArrowheads="1"/>
          </p:cNvSpPr>
          <p:nvPr/>
        </p:nvSpPr>
        <p:spPr bwMode="auto">
          <a:xfrm>
            <a:off x="6224588" y="3775075"/>
            <a:ext cx="2520950" cy="707886"/>
          </a:xfrm>
          <a:prstGeom prst="rect">
            <a:avLst/>
          </a:prstGeom>
          <a:noFill/>
          <a:ln w="9525">
            <a:noFill/>
            <a:miter lim="800000"/>
            <a:headEnd/>
            <a:tailEnd/>
          </a:ln>
        </p:spPr>
        <p:txBody>
          <a:bodyPr>
            <a:spAutoFit/>
          </a:bodyPr>
          <a:lstStyle/>
          <a:p>
            <a:r>
              <a:rPr lang="fr-FR" sz="2000">
                <a:latin typeface="Times New Roman" pitchFamily="18" charset="0"/>
                <a:cs typeface="Times New Roman" pitchFamily="18" charset="0"/>
              </a:rPr>
              <a:t>Pour étudier les organites</a:t>
            </a:r>
          </a:p>
        </p:txBody>
      </p:sp>
      <p:sp>
        <p:nvSpPr>
          <p:cNvPr id="12" name="Espace réservé du pied de page 11"/>
          <p:cNvSpPr>
            <a:spLocks noGrp="1"/>
          </p:cNvSpPr>
          <p:nvPr>
            <p:ph type="ftr" sz="quarter" idx="11"/>
          </p:nvPr>
        </p:nvSpPr>
        <p:spPr/>
        <p:txBody>
          <a:bodyPr/>
          <a:lstStyle/>
          <a:p>
            <a:r>
              <a:rPr lang="fr-FR" sz="1800" dirty="0" smtClean="0">
                <a:solidFill>
                  <a:schemeClr val="tx1"/>
                </a:solidFill>
              </a:rPr>
              <a:t>2</a:t>
            </a:r>
            <a:endParaRPr lang="fr-FR" sz="1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84213" y="357167"/>
            <a:ext cx="7696200" cy="357189"/>
          </a:xfrm>
        </p:spPr>
        <p:txBody>
          <a:bodyPr>
            <a:noAutofit/>
          </a:bodyPr>
          <a:lstStyle/>
          <a:p>
            <a:pPr eaLnBrk="1" hangingPunct="1"/>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II – Méthodes d’étude de la composition biochimique des cellules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1. Techniques de fractionnement cellulaire</a:t>
            </a:r>
          </a:p>
        </p:txBody>
      </p:sp>
      <p:pic>
        <p:nvPicPr>
          <p:cNvPr id="5" name="Picture 2"/>
          <p:cNvPicPr>
            <a:picLocks noChangeAspect="1" noChangeArrowheads="1"/>
          </p:cNvPicPr>
          <p:nvPr/>
        </p:nvPicPr>
        <p:blipFill>
          <a:blip r:embed="rId2"/>
          <a:srcRect/>
          <a:stretch>
            <a:fillRect/>
          </a:stretch>
        </p:blipFill>
        <p:spPr bwMode="auto">
          <a:xfrm>
            <a:off x="5429257" y="4565418"/>
            <a:ext cx="2898440" cy="1792540"/>
          </a:xfrm>
          <a:prstGeom prst="rect">
            <a:avLst/>
          </a:prstGeom>
          <a:noFill/>
          <a:ln w="9525">
            <a:noFill/>
            <a:miter lim="800000"/>
            <a:headEnd/>
            <a:tailEnd/>
          </a:ln>
          <a:effectLst/>
        </p:spPr>
      </p:pic>
      <p:sp>
        <p:nvSpPr>
          <p:cNvPr id="6" name="Rectangle 12"/>
          <p:cNvSpPr txBox="1">
            <a:spLocks noChangeArrowheads="1"/>
          </p:cNvSpPr>
          <p:nvPr/>
        </p:nvSpPr>
        <p:spPr>
          <a:xfrm>
            <a:off x="785786" y="1928802"/>
            <a:ext cx="7929618" cy="4500594"/>
          </a:xfrm>
          <a:prstGeom prst="rect">
            <a:avLst/>
          </a:prstGeom>
        </p:spPr>
        <p:txBody>
          <a:bodyPr vert="horz" lIns="91440" tIns="45720" rIns="91440" bIns="45720" rtlCol="0">
            <a:normAutofit/>
          </a:bodyPr>
          <a:lstStyle/>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r>
              <a:rPr kumimoji="0" lang="fr-FR" sz="2000" b="1" i="0" u="sng" strike="noStrike" kern="1200" cap="none" spc="0" normalizeH="0" baseline="0" noProof="0" dirty="0" smtClean="0">
                <a:ln>
                  <a:noFill/>
                </a:ln>
                <a:solidFill>
                  <a:schemeClr val="tx1"/>
                </a:solidFill>
                <a:effectLst>
                  <a:outerShdw blurRad="38100" dist="38100" dir="2700000" algn="tl">
                    <a:srgbClr val="C0C0C0"/>
                  </a:outerShdw>
                </a:effectLst>
                <a:uLnTx/>
                <a:uFillTx/>
                <a:latin typeface="Times New Roman" pitchFamily="18" charset="0"/>
                <a:cs typeface="Times New Roman" pitchFamily="18" charset="0"/>
              </a:rPr>
              <a:t>Etape 1 </a:t>
            </a:r>
            <a:r>
              <a:rPr kumimoji="0" lang="fr-FR" sz="2000" b="0" i="0" u="sng" strike="noStrike" kern="1200" cap="none" spc="0" normalizeH="0" baseline="0" noProof="0" dirty="0" smtClean="0">
                <a:ln>
                  <a:noFill/>
                </a:ln>
                <a:solidFill>
                  <a:schemeClr val="tx1"/>
                </a:solidFill>
                <a:effectLst>
                  <a:outerShdw blurRad="38100" dist="38100" dir="2700000" algn="tl">
                    <a:srgbClr val="C0C0C0"/>
                  </a:outerShdw>
                </a:effectLst>
                <a:uLnTx/>
                <a:uFillTx/>
                <a:latin typeface="Times New Roman" pitchFamily="18" charset="0"/>
                <a:cs typeface="Times New Roman" pitchFamily="18" charset="0"/>
              </a:rPr>
              <a:t>: Éclatement de la cellule</a:t>
            </a:r>
          </a:p>
          <a:p>
            <a:pPr marL="0" marR="0" lvl="0" indent="0" algn="l" defTabSz="914400" rtl="0" eaLnBrk="1" fontAlgn="auto" latinLnBrk="0" hangingPunct="1">
              <a:lnSpc>
                <a:spcPct val="80000"/>
              </a:lnSpc>
              <a:spcBef>
                <a:spcPct val="20000"/>
              </a:spcBef>
              <a:spcAft>
                <a:spcPts val="0"/>
              </a:spcAft>
              <a:buClrTx/>
              <a:buSzTx/>
              <a:buFont typeface="Wingdings" pitchFamily="2" charset="2"/>
              <a:buNone/>
              <a:tabLst/>
              <a:defRPr/>
            </a:pPr>
            <a:endParaRPr kumimoji="0" lang="fr-FR" sz="16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Comic Sans MS" pitchFamily="66" charset="0"/>
              <a:ea typeface="+mn-ea"/>
              <a:cs typeface="+mn-cs"/>
            </a:endParaRPr>
          </a:p>
          <a:p>
            <a:pPr marL="742950" marR="0" lvl="1" indent="-28575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000" b="0" i="0" u="sng"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Techniques </a:t>
            </a:r>
          </a:p>
          <a:p>
            <a:pPr marL="742950" marR="0" lvl="1" indent="-28575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r>
              <a:rPr lang="fr-FR" dirty="0">
                <a:latin typeface="Times New Roman" pitchFamily="18" charset="0"/>
                <a:cs typeface="Times New Roman" pitchFamily="18" charset="0"/>
              </a:rPr>
              <a:t>P</a:t>
            </a:r>
            <a:r>
              <a:rPr kumimoji="0" lang="fr-FR"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hysiques</a:t>
            </a:r>
            <a:r>
              <a:rPr kumimoji="0" lang="fr-FR"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ultrasons ou hautes pressions</a:t>
            </a:r>
          </a:p>
          <a:p>
            <a:pPr marL="1143000" marR="0" lvl="2" indent="-228600" algn="l" defTabSz="914400" rtl="0" eaLnBrk="1" fontAlgn="auto" latinLnBrk="0" hangingPunct="1">
              <a:lnSpc>
                <a:spcPct val="80000"/>
              </a:lnSpc>
              <a:spcBef>
                <a:spcPct val="20000"/>
              </a:spcBef>
              <a:spcAft>
                <a:spcPts val="0"/>
              </a:spcAft>
              <a:buClrTx/>
              <a:buSzTx/>
              <a:tabLst/>
              <a:defRPr/>
            </a:pPr>
            <a:endPar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r>
              <a:rPr lang="fr-FR" dirty="0">
                <a:latin typeface="Times New Roman" pitchFamily="18" charset="0"/>
                <a:cs typeface="Times New Roman" pitchFamily="18" charset="0"/>
              </a:rPr>
              <a:t>C</a:t>
            </a:r>
            <a:r>
              <a:rPr kumimoji="0" lang="fr-FR"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himiques</a:t>
            </a:r>
            <a:r>
              <a:rPr kumimoji="0" lang="fr-FR"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choc osmotique, action de détergents ou d’enzymes</a:t>
            </a:r>
          </a:p>
          <a:p>
            <a:pPr marL="1143000" marR="0" lvl="2" indent="-228600" algn="l" defTabSz="914400" rtl="0" eaLnBrk="1" fontAlgn="auto" latinLnBrk="0" hangingPunct="1">
              <a:lnSpc>
                <a:spcPct val="80000"/>
              </a:lnSpc>
              <a:spcBef>
                <a:spcPct val="20000"/>
              </a:spcBef>
              <a:spcAft>
                <a:spcPts val="0"/>
              </a:spcAft>
              <a:buClrTx/>
              <a:buSzTx/>
              <a:tabLst/>
              <a:defRPr/>
            </a:pPr>
            <a:endParaRPr kumimoji="0" lang="fr-FR"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r>
              <a:rPr lang="fr-FR" dirty="0">
                <a:latin typeface="Times New Roman" pitchFamily="18" charset="0"/>
                <a:cs typeface="Times New Roman" pitchFamily="18" charset="0"/>
              </a:rPr>
              <a:t>M</a:t>
            </a:r>
            <a:r>
              <a:rPr kumimoji="0" lang="fr-FR"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écaniques</a:t>
            </a:r>
            <a:r>
              <a:rPr kumimoji="0" lang="fr-FR"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pistons et cylindres comme tube de Potter</a:t>
            </a: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1600" b="0" i="0" u="none" strike="noStrike" kern="1200" cap="none" spc="0" normalizeH="0" baseline="0" noProof="0" dirty="0" smtClean="0">
              <a:ln>
                <a:noFill/>
              </a:ln>
              <a:solidFill>
                <a:schemeClr val="tx1"/>
              </a:solidFill>
              <a:effectLst/>
              <a:uLnTx/>
              <a:uFillTx/>
              <a:latin typeface="Comic Sans MS" pitchFamily="66" charset="0"/>
              <a:ea typeface="+mn-ea"/>
              <a:cs typeface="+mn-cs"/>
            </a:endParaRPr>
          </a:p>
        </p:txBody>
      </p:sp>
      <p:sp>
        <p:nvSpPr>
          <p:cNvPr id="8" name="Espace réservé du pied de page 7"/>
          <p:cNvSpPr>
            <a:spLocks noGrp="1"/>
          </p:cNvSpPr>
          <p:nvPr>
            <p:ph type="ftr" sz="quarter" idx="11"/>
          </p:nvPr>
        </p:nvSpPr>
        <p:spPr/>
        <p:txBody>
          <a:bodyPr/>
          <a:lstStyle/>
          <a:p>
            <a:r>
              <a:rPr lang="fr-FR" sz="1800" dirty="0" smtClean="0">
                <a:solidFill>
                  <a:schemeClr val="tx1"/>
                </a:solidFill>
              </a:rPr>
              <a:t>3</a:t>
            </a:r>
            <a:endParaRPr lang="fr-FR" sz="1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1"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slide(fromTop)">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p:cTn id="18"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blinds(horizontal)">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blinds(horizontal)">
                                      <p:cBhvr>
                                        <p:cTn id="30" dur="500"/>
                                        <p:tgtEl>
                                          <p:spTgt spid="6">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animEffect transition="in" filter="blinds(horizontal)">
                                      <p:cBhvr>
                                        <p:cTn id="35"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827088" y="692150"/>
            <a:ext cx="7696200" cy="663575"/>
          </a:xfrm>
        </p:spPr>
        <p:txBody>
          <a:bodyPr>
            <a:noAutofit/>
          </a:bodyPr>
          <a:lstStyle/>
          <a:p>
            <a:pPr eaLnBrk="1" hangingPunct="1"/>
            <a:r>
              <a:rPr lang="fr-FR" sz="2000" b="1" dirty="0" smtClean="0">
                <a:latin typeface="Times New Roman" pitchFamily="18" charset="0"/>
                <a:cs typeface="Times New Roman" pitchFamily="18" charset="0"/>
              </a:rPr>
              <a:t>II – Méthodes d’étude de la composition biochimique des cellules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1. Techniques de fractionnement cellulaire</a:t>
            </a:r>
          </a:p>
        </p:txBody>
      </p:sp>
      <p:sp>
        <p:nvSpPr>
          <p:cNvPr id="5" name="Rectangle 12"/>
          <p:cNvSpPr txBox="1">
            <a:spLocks noChangeArrowheads="1"/>
          </p:cNvSpPr>
          <p:nvPr/>
        </p:nvSpPr>
        <p:spPr>
          <a:xfrm>
            <a:off x="762000" y="1905000"/>
            <a:ext cx="7696200" cy="587375"/>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L’homogénat est conservé à 0°C … Pourquoi?</a:t>
            </a:r>
          </a:p>
          <a:p>
            <a:pPr marL="742950" marR="0" lvl="1" indent="-28575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80000"/>
              </a:lnSpc>
              <a:spcBef>
                <a:spcPct val="20000"/>
              </a:spcBef>
              <a:spcAft>
                <a:spcPts val="0"/>
              </a:spcAft>
              <a:buClrTx/>
              <a:buSzTx/>
              <a:tabLst/>
              <a:defRPr/>
            </a:pPr>
            <a:endPar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914400" marR="0" lvl="2" indent="0" algn="l"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TextBox 1"/>
          <p:cNvSpPr txBox="1">
            <a:spLocks noChangeArrowheads="1"/>
          </p:cNvSpPr>
          <p:nvPr/>
        </p:nvSpPr>
        <p:spPr bwMode="auto">
          <a:xfrm>
            <a:off x="785786" y="2786058"/>
            <a:ext cx="7500990" cy="1384995"/>
          </a:xfrm>
          <a:prstGeom prst="rect">
            <a:avLst/>
          </a:prstGeom>
          <a:noFill/>
          <a:ln w="9525">
            <a:noFill/>
            <a:miter lim="800000"/>
            <a:headEnd/>
            <a:tailEnd/>
          </a:ln>
        </p:spPr>
        <p:txBody>
          <a:bodyPr wrap="square">
            <a:spAutoFit/>
          </a:bodyPr>
          <a:lstStyle/>
          <a:p>
            <a:pPr algn="just"/>
            <a:r>
              <a:rPr lang="fr-FR" sz="2800" dirty="0">
                <a:latin typeface="Times New Roman" pitchFamily="18" charset="0"/>
                <a:cs typeface="Times New Roman" pitchFamily="18" charset="0"/>
              </a:rPr>
              <a:t>Préservation maximale des structures et fonctions des différents constituants cellulaires et des enzymes</a:t>
            </a:r>
          </a:p>
        </p:txBody>
      </p:sp>
      <p:sp>
        <p:nvSpPr>
          <p:cNvPr id="8" name="Espace réservé du pied de page 7"/>
          <p:cNvSpPr>
            <a:spLocks noGrp="1"/>
          </p:cNvSpPr>
          <p:nvPr>
            <p:ph type="ftr" sz="quarter" idx="11"/>
          </p:nvPr>
        </p:nvSpPr>
        <p:spPr/>
        <p:txBody>
          <a:bodyPr/>
          <a:lstStyle/>
          <a:p>
            <a:r>
              <a:rPr lang="fr-FR" sz="1600" dirty="0" smtClean="0">
                <a:solidFill>
                  <a:schemeClr val="tx1"/>
                </a:solidFill>
              </a:rPr>
              <a:t>4</a:t>
            </a:r>
            <a:endParaRPr lang="fr-FR"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blinds(horizontal)">
                                      <p:cBhvr>
                                        <p:cTn id="14"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827088" y="692150"/>
            <a:ext cx="7696200" cy="663575"/>
          </a:xfrm>
        </p:spPr>
        <p:txBody>
          <a:bodyPr>
            <a:noAutofit/>
          </a:bodyPr>
          <a:lstStyle/>
          <a:p>
            <a:pPr eaLnBrk="1" hangingPunct="1"/>
            <a:r>
              <a:rPr lang="fr-FR" sz="2000" b="1" dirty="0" smtClean="0">
                <a:latin typeface="Times New Roman" pitchFamily="18" charset="0"/>
                <a:cs typeface="Times New Roman" pitchFamily="18" charset="0"/>
              </a:rPr>
              <a:t>II – Méthodes d’étude de la composition biochimique des cellules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1. Techniques de fractionnement cellulaire</a:t>
            </a:r>
          </a:p>
        </p:txBody>
      </p:sp>
      <p:sp>
        <p:nvSpPr>
          <p:cNvPr id="5" name="Rectangle 12"/>
          <p:cNvSpPr txBox="1">
            <a:spLocks noChangeArrowheads="1"/>
          </p:cNvSpPr>
          <p:nvPr/>
        </p:nvSpPr>
        <p:spPr>
          <a:xfrm>
            <a:off x="785786" y="1500174"/>
            <a:ext cx="7696200" cy="4187825"/>
          </a:xfrm>
          <a:prstGeom prst="rect">
            <a:avLst/>
          </a:prstGeom>
        </p:spPr>
        <p:txBody>
          <a:bodyPr vert="horz" lIns="91440" tIns="45720" rIns="91440" bIns="45720" rtlCol="0">
            <a:normAutofit/>
          </a:bodyPr>
          <a:lstStyle/>
          <a:p>
            <a:pPr marL="914400" marR="0" lvl="2" indent="0" algn="just"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742950" marR="0" lvl="1" indent="-285750" algn="just"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Quel est le contenu de l’homogénat ?</a:t>
            </a:r>
          </a:p>
          <a:p>
            <a:pPr marL="457200" marR="0" lvl="1" indent="0" algn="just"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just"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noyaux, mitochondries, lysosomes et peroxysomes</a:t>
            </a:r>
          </a:p>
          <a:p>
            <a:pPr marL="914400" marR="0" lvl="2" indent="0" algn="just"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just"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fragments provenant des ruptures membranaires (plasmique, réticulum, Golgi) se refermant immédiatement pour donner de petites vésicules fermées appelées microsomes</a:t>
            </a:r>
            <a:endParaRPr kumimoji="0" lang="fr-FR" sz="2400" b="1"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endParaRPr>
          </a:p>
        </p:txBody>
      </p:sp>
      <p:sp>
        <p:nvSpPr>
          <p:cNvPr id="6" name="Espace réservé du pied de page 5"/>
          <p:cNvSpPr>
            <a:spLocks noGrp="1"/>
          </p:cNvSpPr>
          <p:nvPr>
            <p:ph type="ftr" sz="quarter" idx="11"/>
          </p:nvPr>
        </p:nvSpPr>
        <p:spPr/>
        <p:txBody>
          <a:bodyPr/>
          <a:lstStyle/>
          <a:p>
            <a:r>
              <a:rPr lang="fr-FR" sz="1400" b="1" dirty="0" smtClean="0">
                <a:solidFill>
                  <a:schemeClr val="tx1"/>
                </a:solidFill>
                <a:latin typeface="Times New Roman" pitchFamily="18" charset="0"/>
                <a:cs typeface="Times New Roman" pitchFamily="18" charset="0"/>
              </a:rPr>
              <a:t>5</a:t>
            </a:r>
            <a:endParaRPr lang="fr-FR"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blinds(horizontal)">
                                      <p:cBhvr>
                                        <p:cTn id="14" dur="500"/>
                                        <p:tgtEl>
                                          <p:spTgt spid="5">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blinds(horizontal)">
                                      <p:cBhvr>
                                        <p:cTn id="1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55650" y="188913"/>
            <a:ext cx="7696200" cy="1095375"/>
          </a:xfrm>
        </p:spPr>
        <p:txBody>
          <a:bodyPr>
            <a:normAutofit/>
          </a:bodyPr>
          <a:lstStyle/>
          <a:p>
            <a:pPr eaLnBrk="1" hangingPunct="1"/>
            <a:r>
              <a:rPr lang="fr-FR" sz="2000" b="1" dirty="0" smtClean="0">
                <a:latin typeface="Times New Roman" pitchFamily="18" charset="0"/>
                <a:cs typeface="Times New Roman" pitchFamily="18" charset="0"/>
              </a:rPr>
              <a:t>III – Méthodes d’étude de la composition biochimique des cellules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1. Techniques de fractionnement cellulaire</a:t>
            </a:r>
          </a:p>
        </p:txBody>
      </p:sp>
      <p:sp>
        <p:nvSpPr>
          <p:cNvPr id="5" name="Rectangle 12"/>
          <p:cNvSpPr txBox="1">
            <a:spLocks noChangeArrowheads="1"/>
          </p:cNvSpPr>
          <p:nvPr/>
        </p:nvSpPr>
        <p:spPr>
          <a:xfrm>
            <a:off x="762000" y="1905000"/>
            <a:ext cx="7696200" cy="4187825"/>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80000"/>
              </a:lnSpc>
              <a:spcBef>
                <a:spcPct val="20000"/>
              </a:spcBef>
              <a:spcAft>
                <a:spcPts val="0"/>
              </a:spcAft>
              <a:buClrTx/>
              <a:buSzTx/>
              <a:tabLst/>
              <a:defRPr/>
            </a:pPr>
            <a:r>
              <a:rPr kumimoji="0" lang="fr-FR" sz="2000" b="1"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rPr>
              <a:t>Etape 2</a:t>
            </a:r>
            <a:r>
              <a:rPr kumimoji="0" lang="fr-FR" sz="2000" b="0"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rPr>
              <a:t>: Séparation des organites (par ultracentrifugation d</a:t>
            </a:r>
            <a:r>
              <a:rPr kumimoji="0" lang="fr-FR" sz="2000" b="0" i="0" u="none" strike="noStrike" kern="1200" cap="none" spc="0" normalizeH="0" baseline="0" noProof="0" dirty="0" smtClean="0">
                <a:ln>
                  <a:noFill/>
                </a:ln>
                <a:effectLst/>
                <a:uLnTx/>
                <a:uFillTx/>
                <a:latin typeface="Times New Roman" pitchFamily="18" charset="0"/>
                <a:cs typeface="Times New Roman" pitchFamily="18" charset="0"/>
              </a:rPr>
              <a:t>ifférentielle)</a:t>
            </a:r>
          </a:p>
          <a:p>
            <a:pPr marL="457200" marR="0" lvl="1" indent="0" algn="just" defTabSz="914400" rtl="0" eaLnBrk="1" fontAlgn="auto" latinLnBrk="0" hangingPunct="1">
              <a:lnSpc>
                <a:spcPct val="80000"/>
              </a:lnSpc>
              <a:spcBef>
                <a:spcPct val="20000"/>
              </a:spcBef>
              <a:spcAft>
                <a:spcPts val="0"/>
              </a:spcAft>
              <a:buClrTx/>
              <a:buSzTx/>
              <a:buFontTx/>
              <a:buNone/>
              <a:tabLst/>
              <a:defRPr/>
            </a:pPr>
            <a:endParaRPr kumimoji="0" lang="fr-FR" sz="20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just"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000" b="0" i="0" u="none" strike="noStrike" kern="1200" cap="none" spc="0" normalizeH="0" baseline="0" noProof="0" dirty="0" smtClean="0">
                <a:ln>
                  <a:noFill/>
                </a:ln>
                <a:effectLst/>
                <a:uLnTx/>
                <a:uFillTx/>
                <a:latin typeface="Times New Roman" pitchFamily="18" charset="0"/>
                <a:cs typeface="Times New Roman" pitchFamily="18" charset="0"/>
              </a:rPr>
              <a:t>série de centrifugations de plus en plus longues et donnant des champs de gravité de plus en plus élevés pour fractionner l’extrait initial en une série de culots et </a:t>
            </a:r>
            <a:r>
              <a:rPr kumimoji="0" lang="fr-FR" sz="2000" b="0" i="0" u="none" strike="noStrike" kern="1200" cap="none" spc="0" normalizeH="0" baseline="0" noProof="0" dirty="0" err="1" smtClean="0">
                <a:ln>
                  <a:noFill/>
                </a:ln>
                <a:effectLst/>
                <a:uLnTx/>
                <a:uFillTx/>
                <a:latin typeface="Times New Roman" pitchFamily="18" charset="0"/>
                <a:cs typeface="Times New Roman" pitchFamily="18" charset="0"/>
              </a:rPr>
              <a:t>surnageants</a:t>
            </a:r>
            <a:r>
              <a:rPr kumimoji="0" lang="fr-FR" sz="2000" b="0" i="0" u="none" strike="noStrike" kern="1200" cap="none" spc="0" normalizeH="0" baseline="0" noProof="0" dirty="0" smtClean="0">
                <a:ln>
                  <a:noFill/>
                </a:ln>
                <a:effectLst/>
                <a:uLnTx/>
                <a:uFillTx/>
                <a:latin typeface="Times New Roman" pitchFamily="18" charset="0"/>
                <a:cs typeface="Times New Roman" pitchFamily="18" charset="0"/>
              </a:rPr>
              <a:t>.</a:t>
            </a:r>
          </a:p>
          <a:p>
            <a:pPr marL="1143000" marR="0" lvl="2" indent="-228600" algn="just"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2000" b="0" i="0" u="none" strike="noStrike" kern="1200" cap="none" spc="0" normalizeH="0" baseline="0" noProof="0" dirty="0" smtClean="0">
              <a:ln>
                <a:noFill/>
              </a:ln>
              <a:effectLst/>
              <a:uLnTx/>
              <a:uFillTx/>
              <a:latin typeface="Times New Roman" pitchFamily="18" charset="0"/>
              <a:cs typeface="Times New Roman" pitchFamily="18" charset="0"/>
            </a:endParaRPr>
          </a:p>
          <a:p>
            <a:pPr marL="914400" marR="0" lvl="2" indent="0" algn="just" defTabSz="914400" rtl="0" eaLnBrk="1" fontAlgn="auto" latinLnBrk="0" hangingPunct="1">
              <a:lnSpc>
                <a:spcPct val="80000"/>
              </a:lnSpc>
              <a:spcBef>
                <a:spcPct val="20000"/>
              </a:spcBef>
              <a:spcAft>
                <a:spcPts val="0"/>
              </a:spcAft>
              <a:buClrTx/>
              <a:buSzTx/>
              <a:buFontTx/>
              <a:buNone/>
              <a:tabLst/>
              <a:defRPr/>
            </a:pPr>
            <a:endParaRPr kumimoji="0" lang="fr-FR" sz="20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just"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000" b="0" i="0" u="none" strike="noStrike" kern="1200" cap="none" spc="0" normalizeH="0" baseline="0" noProof="0" dirty="0" smtClean="0">
                <a:ln>
                  <a:noFill/>
                </a:ln>
                <a:effectLst/>
                <a:uLnTx/>
                <a:uFillTx/>
                <a:latin typeface="Times New Roman" pitchFamily="18" charset="0"/>
                <a:cs typeface="Times New Roman" pitchFamily="18" charset="0"/>
              </a:rPr>
              <a:t>technique </a:t>
            </a:r>
            <a:r>
              <a:rPr kumimoji="0" lang="fr-FR" sz="2000" b="0" i="0" u="none" strike="noStrike" kern="1200" cap="none" spc="0" normalizeH="0" baseline="0" noProof="0" dirty="0" err="1" smtClean="0">
                <a:ln>
                  <a:noFill/>
                </a:ln>
                <a:effectLst/>
                <a:uLnTx/>
                <a:uFillTx/>
                <a:latin typeface="Times New Roman" pitchFamily="18" charset="0"/>
                <a:cs typeface="Times New Roman" pitchFamily="18" charset="0"/>
              </a:rPr>
              <a:t>préparative</a:t>
            </a:r>
            <a:r>
              <a:rPr kumimoji="0" lang="fr-FR" sz="2000" b="0" i="0" u="none" strike="noStrike" kern="1200" cap="none" spc="0" normalizeH="0" baseline="0" noProof="0" dirty="0" smtClean="0">
                <a:ln>
                  <a:noFill/>
                </a:ln>
                <a:effectLst/>
                <a:uLnTx/>
                <a:uFillTx/>
                <a:latin typeface="Times New Roman" pitchFamily="18" charset="0"/>
                <a:cs typeface="Times New Roman" pitchFamily="18" charset="0"/>
              </a:rPr>
              <a:t> rapide, simple et permettant de manipuler des grandes quantités de matériel sans donner cependant de fractions parfaitement pures.</a:t>
            </a:r>
          </a:p>
          <a:p>
            <a:pPr marL="914400" marR="0" lvl="2" indent="0" algn="just" defTabSz="914400" rtl="0" eaLnBrk="1" fontAlgn="auto" latinLnBrk="0" hangingPunct="1">
              <a:lnSpc>
                <a:spcPct val="80000"/>
              </a:lnSpc>
              <a:spcBef>
                <a:spcPct val="20000"/>
              </a:spcBef>
              <a:spcAft>
                <a:spcPts val="0"/>
              </a:spcAft>
              <a:buClrTx/>
              <a:buSzTx/>
              <a:buFontTx/>
              <a:buNone/>
              <a:tabLst/>
              <a:defRPr/>
            </a:pPr>
            <a:endParaRPr kumimoji="0" lang="fr-FR" sz="2000" b="1"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endParaRPr>
          </a:p>
          <a:p>
            <a:pPr marL="914400" marR="0" lvl="2" indent="0" algn="just" defTabSz="914400" rtl="0" eaLnBrk="1" fontAlgn="auto" latinLnBrk="0" hangingPunct="1">
              <a:lnSpc>
                <a:spcPct val="80000"/>
              </a:lnSpc>
              <a:spcBef>
                <a:spcPct val="20000"/>
              </a:spcBef>
              <a:spcAft>
                <a:spcPts val="0"/>
              </a:spcAft>
              <a:buClrTx/>
              <a:buSzTx/>
              <a:buFontTx/>
              <a:buNone/>
              <a:tabLst/>
              <a:defRPr/>
            </a:pPr>
            <a:endParaRPr kumimoji="0" lang="fr-FR" sz="2000" b="1"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endParaRPr>
          </a:p>
        </p:txBody>
      </p:sp>
      <p:sp>
        <p:nvSpPr>
          <p:cNvPr id="6" name="Espace réservé du pied de page 5"/>
          <p:cNvSpPr>
            <a:spLocks noGrp="1"/>
          </p:cNvSpPr>
          <p:nvPr>
            <p:ph type="ftr" sz="quarter" idx="11"/>
          </p:nvPr>
        </p:nvSpPr>
        <p:spPr/>
        <p:txBody>
          <a:bodyPr/>
          <a:lstStyle/>
          <a:p>
            <a:r>
              <a:rPr lang="fr-FR" sz="1600" b="1" dirty="0" smtClean="0">
                <a:solidFill>
                  <a:schemeClr val="tx1"/>
                </a:solidFill>
              </a:rPr>
              <a:t>6</a:t>
            </a:r>
            <a:endParaRPr lang="fr-FR"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1"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slide(fromTop)">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blinds(horizontal)">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blinds(horizontal)">
                                      <p:cBhvr>
                                        <p:cTn id="2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96875" y="0"/>
            <a:ext cx="8126413" cy="1500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b"/>
          <a:lstStyle/>
          <a:p>
            <a:pPr algn="l">
              <a:defRPr/>
            </a:pPr>
            <a:r>
              <a:rPr lang="fr-FR" sz="2000" b="1" kern="0" dirty="0" smtClean="0">
                <a:latin typeface="Times New Roman" pitchFamily="18" charset="0"/>
                <a:ea typeface="+mj-ea"/>
                <a:cs typeface="Times New Roman" pitchFamily="18" charset="0"/>
              </a:rPr>
              <a:t>II </a:t>
            </a:r>
            <a:r>
              <a:rPr lang="fr-FR" sz="2000" b="1" kern="0" dirty="0">
                <a:latin typeface="Times New Roman" pitchFamily="18" charset="0"/>
                <a:ea typeface="+mj-ea"/>
                <a:cs typeface="Times New Roman" pitchFamily="18" charset="0"/>
              </a:rPr>
              <a:t>– Méthodes d’étude de la composition biochimique des cellules</a:t>
            </a:r>
            <a:br>
              <a:rPr lang="fr-FR" sz="2000" b="1" kern="0" dirty="0">
                <a:latin typeface="Times New Roman" pitchFamily="18" charset="0"/>
                <a:ea typeface="+mj-ea"/>
                <a:cs typeface="Times New Roman" pitchFamily="18" charset="0"/>
              </a:rPr>
            </a:br>
            <a:r>
              <a:rPr lang="fr-FR" sz="2000" b="1" kern="0" dirty="0" smtClean="0">
                <a:latin typeface="Times New Roman" pitchFamily="18" charset="0"/>
                <a:ea typeface="+mj-ea"/>
                <a:cs typeface="Times New Roman" pitchFamily="18" charset="0"/>
              </a:rPr>
              <a:t>                    1</a:t>
            </a:r>
            <a:r>
              <a:rPr lang="fr-FR" sz="2000" b="1" kern="0" dirty="0">
                <a:latin typeface="Times New Roman" pitchFamily="18" charset="0"/>
                <a:ea typeface="+mj-ea"/>
                <a:cs typeface="Times New Roman" pitchFamily="18" charset="0"/>
              </a:rPr>
              <a:t>. Techniques de fractionnement cellulaire</a:t>
            </a:r>
            <a:r>
              <a:rPr lang="fr-FR" sz="2000" dirty="0">
                <a:latin typeface="Times New Roman" pitchFamily="18" charset="0"/>
                <a:cs typeface="Times New Roman" pitchFamily="18" charset="0"/>
              </a:rPr>
              <a:t/>
            </a:r>
            <a:br>
              <a:rPr lang="fr-FR" sz="2000" dirty="0">
                <a:latin typeface="Times New Roman" pitchFamily="18" charset="0"/>
                <a:cs typeface="Times New Roman" pitchFamily="18" charset="0"/>
              </a:rPr>
            </a:br>
            <a:r>
              <a:rPr lang="fr-FR" sz="2000" dirty="0" smtClean="0">
                <a:latin typeface="Times New Roman" pitchFamily="18" charset="0"/>
                <a:cs typeface="Times New Roman" pitchFamily="18" charset="0"/>
              </a:rPr>
              <a:t>Séparation </a:t>
            </a:r>
            <a:r>
              <a:rPr lang="fr-FR" sz="2000" dirty="0">
                <a:latin typeface="Times New Roman" pitchFamily="18" charset="0"/>
                <a:cs typeface="Times New Roman" pitchFamily="18" charset="0"/>
              </a:rPr>
              <a:t>des organites par ultracentrifugation différentielle</a:t>
            </a:r>
          </a:p>
        </p:txBody>
      </p:sp>
      <p:sp>
        <p:nvSpPr>
          <p:cNvPr id="5" name="Oval 4"/>
          <p:cNvSpPr>
            <a:spLocks noChangeArrowheads="1"/>
          </p:cNvSpPr>
          <p:nvPr/>
        </p:nvSpPr>
        <p:spPr bwMode="auto">
          <a:xfrm>
            <a:off x="971550" y="1773238"/>
            <a:ext cx="431800" cy="360362"/>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6" name="Oval 5"/>
          <p:cNvSpPr>
            <a:spLocks noChangeArrowheads="1"/>
          </p:cNvSpPr>
          <p:nvPr/>
        </p:nvSpPr>
        <p:spPr bwMode="auto">
          <a:xfrm>
            <a:off x="1042988" y="1917700"/>
            <a:ext cx="144462" cy="142875"/>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7" name="Oval 6"/>
          <p:cNvSpPr>
            <a:spLocks noChangeArrowheads="1"/>
          </p:cNvSpPr>
          <p:nvPr/>
        </p:nvSpPr>
        <p:spPr bwMode="auto">
          <a:xfrm>
            <a:off x="1258888" y="1846263"/>
            <a:ext cx="71437"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8" name="Oval 7"/>
          <p:cNvSpPr>
            <a:spLocks noChangeArrowheads="1"/>
          </p:cNvSpPr>
          <p:nvPr/>
        </p:nvSpPr>
        <p:spPr bwMode="auto">
          <a:xfrm>
            <a:off x="1258888" y="1990725"/>
            <a:ext cx="71437" cy="71438"/>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9" name="Oval 8"/>
          <p:cNvSpPr>
            <a:spLocks noChangeArrowheads="1"/>
          </p:cNvSpPr>
          <p:nvPr/>
        </p:nvSpPr>
        <p:spPr bwMode="auto">
          <a:xfrm>
            <a:off x="1547813" y="1771650"/>
            <a:ext cx="431800" cy="360363"/>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10" name="Oval 9"/>
          <p:cNvSpPr>
            <a:spLocks noChangeArrowheads="1"/>
          </p:cNvSpPr>
          <p:nvPr/>
        </p:nvSpPr>
        <p:spPr bwMode="auto">
          <a:xfrm>
            <a:off x="1619250" y="1916113"/>
            <a:ext cx="144463" cy="142875"/>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11" name="Oval 10"/>
          <p:cNvSpPr>
            <a:spLocks noChangeArrowheads="1"/>
          </p:cNvSpPr>
          <p:nvPr/>
        </p:nvSpPr>
        <p:spPr bwMode="auto">
          <a:xfrm>
            <a:off x="1835150" y="1844675"/>
            <a:ext cx="71438" cy="71438"/>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12" name="Oval 11"/>
          <p:cNvSpPr>
            <a:spLocks noChangeArrowheads="1"/>
          </p:cNvSpPr>
          <p:nvPr/>
        </p:nvSpPr>
        <p:spPr bwMode="auto">
          <a:xfrm>
            <a:off x="1835150" y="1989138"/>
            <a:ext cx="71438"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13" name="Oval 16"/>
          <p:cNvSpPr>
            <a:spLocks noChangeArrowheads="1"/>
          </p:cNvSpPr>
          <p:nvPr/>
        </p:nvSpPr>
        <p:spPr bwMode="auto">
          <a:xfrm>
            <a:off x="396875" y="1773238"/>
            <a:ext cx="431800" cy="360362"/>
          </a:xfrm>
          <a:prstGeom prst="ellipse">
            <a:avLst/>
          </a:prstGeom>
          <a:solidFill>
            <a:schemeClr val="bg1"/>
          </a:solidFill>
          <a:ln w="9525">
            <a:solidFill>
              <a:schemeClr val="tx1"/>
            </a:solidFill>
            <a:round/>
            <a:headEnd/>
            <a:tailEnd/>
          </a:ln>
          <a:effectLst/>
        </p:spPr>
        <p:txBody>
          <a:bodyPr wrap="none" anchor="ctr"/>
          <a:lstStyle/>
          <a:p>
            <a:endParaRPr lang="fr-FR"/>
          </a:p>
        </p:txBody>
      </p:sp>
      <p:sp>
        <p:nvSpPr>
          <p:cNvPr id="14" name="Oval 17"/>
          <p:cNvSpPr>
            <a:spLocks noChangeArrowheads="1"/>
          </p:cNvSpPr>
          <p:nvPr/>
        </p:nvSpPr>
        <p:spPr bwMode="auto">
          <a:xfrm>
            <a:off x="468313" y="1917700"/>
            <a:ext cx="144462" cy="142875"/>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15" name="Oval 18"/>
          <p:cNvSpPr>
            <a:spLocks noChangeArrowheads="1"/>
          </p:cNvSpPr>
          <p:nvPr/>
        </p:nvSpPr>
        <p:spPr bwMode="auto">
          <a:xfrm>
            <a:off x="684213" y="1846263"/>
            <a:ext cx="71437"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16" name="Oval 19"/>
          <p:cNvSpPr>
            <a:spLocks noChangeArrowheads="1"/>
          </p:cNvSpPr>
          <p:nvPr/>
        </p:nvSpPr>
        <p:spPr bwMode="auto">
          <a:xfrm>
            <a:off x="684213" y="1990725"/>
            <a:ext cx="71437" cy="71438"/>
          </a:xfrm>
          <a:prstGeom prst="ellipse">
            <a:avLst/>
          </a:prstGeom>
          <a:solidFill>
            <a:srgbClr val="FEC1A2"/>
          </a:solidFill>
          <a:ln w="9525">
            <a:solidFill>
              <a:schemeClr val="tx1"/>
            </a:solidFill>
            <a:round/>
            <a:headEnd/>
            <a:tailEnd/>
          </a:ln>
          <a:effectLst/>
        </p:spPr>
        <p:txBody>
          <a:bodyPr wrap="none" anchor="ctr"/>
          <a:lstStyle/>
          <a:p>
            <a:endParaRPr lang="fr-FR"/>
          </a:p>
        </p:txBody>
      </p:sp>
      <p:pic>
        <p:nvPicPr>
          <p:cNvPr id="17" name="Picture 20"/>
          <p:cNvPicPr>
            <a:picLocks noGrp="1" noChangeAspect="1" noChangeArrowheads="1"/>
          </p:cNvPicPr>
          <p:nvPr>
            <p:ph sz="quarter" idx="1"/>
          </p:nvPr>
        </p:nvPicPr>
        <p:blipFill>
          <a:blip r:embed="rId2"/>
          <a:srcRect/>
          <a:stretch>
            <a:fillRect/>
          </a:stretch>
        </p:blipFill>
        <p:spPr>
          <a:xfrm>
            <a:off x="6732588" y="1989138"/>
            <a:ext cx="400050" cy="1931987"/>
          </a:xfrm>
          <a:noFill/>
        </p:spPr>
      </p:pic>
      <p:pic>
        <p:nvPicPr>
          <p:cNvPr id="18" name="Picture 36"/>
          <p:cNvPicPr>
            <a:picLocks noChangeAspect="1" noChangeArrowheads="1"/>
          </p:cNvPicPr>
          <p:nvPr/>
        </p:nvPicPr>
        <p:blipFill>
          <a:blip r:embed="rId3"/>
          <a:srcRect/>
          <a:stretch>
            <a:fillRect/>
          </a:stretch>
        </p:blipFill>
        <p:spPr>
          <a:xfrm>
            <a:off x="7956550" y="2781300"/>
            <a:ext cx="409575" cy="1912938"/>
          </a:xfrm>
          <a:prstGeom prst="rect">
            <a:avLst/>
          </a:prstGeom>
          <a:noFill/>
        </p:spPr>
      </p:pic>
      <p:pic>
        <p:nvPicPr>
          <p:cNvPr id="19" name="Picture 23"/>
          <p:cNvPicPr>
            <a:picLocks noChangeAspect="1" noChangeArrowheads="1"/>
          </p:cNvPicPr>
          <p:nvPr/>
        </p:nvPicPr>
        <p:blipFill>
          <a:blip r:embed="rId2"/>
          <a:srcRect/>
          <a:stretch>
            <a:fillRect/>
          </a:stretch>
        </p:blipFill>
        <p:spPr bwMode="auto">
          <a:xfrm>
            <a:off x="4859338" y="2420938"/>
            <a:ext cx="400050" cy="1931987"/>
          </a:xfrm>
          <a:prstGeom prst="rect">
            <a:avLst/>
          </a:prstGeom>
          <a:noFill/>
          <a:ln w="9525">
            <a:noFill/>
            <a:miter lim="800000"/>
            <a:headEnd/>
            <a:tailEnd/>
          </a:ln>
          <a:effectLst/>
        </p:spPr>
      </p:pic>
      <p:pic>
        <p:nvPicPr>
          <p:cNvPr id="20" name="Picture 27"/>
          <p:cNvPicPr>
            <a:picLocks noChangeAspect="1" noChangeArrowheads="1"/>
          </p:cNvPicPr>
          <p:nvPr/>
        </p:nvPicPr>
        <p:blipFill>
          <a:blip r:embed="rId2"/>
          <a:srcRect/>
          <a:stretch>
            <a:fillRect/>
          </a:stretch>
        </p:blipFill>
        <p:spPr bwMode="auto">
          <a:xfrm>
            <a:off x="3563938" y="3284538"/>
            <a:ext cx="400050" cy="1931987"/>
          </a:xfrm>
          <a:prstGeom prst="rect">
            <a:avLst/>
          </a:prstGeom>
          <a:noFill/>
          <a:ln w="9525">
            <a:noFill/>
            <a:miter lim="800000"/>
            <a:headEnd/>
            <a:tailEnd/>
          </a:ln>
          <a:effectLst/>
        </p:spPr>
      </p:pic>
      <p:sp>
        <p:nvSpPr>
          <p:cNvPr id="21" name="AutoShape 28"/>
          <p:cNvSpPr>
            <a:spLocks noChangeArrowheads="1"/>
          </p:cNvSpPr>
          <p:nvPr/>
        </p:nvSpPr>
        <p:spPr bwMode="auto">
          <a:xfrm>
            <a:off x="3563938" y="1628775"/>
            <a:ext cx="2952750" cy="431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fr-FR"/>
          </a:p>
        </p:txBody>
      </p:sp>
      <p:sp>
        <p:nvSpPr>
          <p:cNvPr id="22" name="AutoShape 29"/>
          <p:cNvSpPr>
            <a:spLocks noChangeArrowheads="1"/>
          </p:cNvSpPr>
          <p:nvPr/>
        </p:nvSpPr>
        <p:spPr bwMode="auto">
          <a:xfrm>
            <a:off x="6659563" y="3789363"/>
            <a:ext cx="576262" cy="217487"/>
          </a:xfrm>
          <a:prstGeom prst="curvedUpArrow">
            <a:avLst>
              <a:gd name="adj1" fmla="val 52993"/>
              <a:gd name="adj2" fmla="val 105986"/>
              <a:gd name="adj3" fmla="val 33333"/>
            </a:avLst>
          </a:prstGeom>
          <a:solidFill>
            <a:schemeClr val="accent1"/>
          </a:solidFill>
          <a:ln w="9525">
            <a:solidFill>
              <a:schemeClr val="tx1"/>
            </a:solidFill>
            <a:miter lim="800000"/>
            <a:headEnd/>
            <a:tailEnd/>
          </a:ln>
          <a:effectLst/>
        </p:spPr>
        <p:txBody>
          <a:bodyPr wrap="none" anchor="ctr"/>
          <a:lstStyle/>
          <a:p>
            <a:endParaRPr lang="fr-FR"/>
          </a:p>
        </p:txBody>
      </p:sp>
      <p:sp>
        <p:nvSpPr>
          <p:cNvPr id="23" name="Text Box 30"/>
          <p:cNvSpPr txBox="1">
            <a:spLocks noChangeArrowheads="1"/>
          </p:cNvSpPr>
          <p:nvPr/>
        </p:nvSpPr>
        <p:spPr bwMode="auto">
          <a:xfrm>
            <a:off x="4356100" y="1700213"/>
            <a:ext cx="1152525" cy="307777"/>
          </a:xfrm>
          <a:prstGeom prst="rect">
            <a:avLst/>
          </a:prstGeom>
          <a:noFill/>
          <a:ln w="9525">
            <a:noFill/>
            <a:miter lim="800000"/>
            <a:headEnd/>
            <a:tailEnd/>
          </a:ln>
          <a:effectLst/>
        </p:spPr>
        <p:txBody>
          <a:bodyPr>
            <a:spAutoFit/>
          </a:bodyPr>
          <a:lstStyle/>
          <a:p>
            <a:pPr>
              <a:spcBef>
                <a:spcPct val="50000"/>
              </a:spcBef>
            </a:pPr>
            <a:r>
              <a:rPr lang="fr-FR" sz="1400" b="1" dirty="0">
                <a:latin typeface="Comic Sans MS" pitchFamily="66" charset="0"/>
              </a:rPr>
              <a:t>Broyage</a:t>
            </a:r>
          </a:p>
        </p:txBody>
      </p:sp>
      <p:sp>
        <p:nvSpPr>
          <p:cNvPr id="24" name="Text Box 31"/>
          <p:cNvSpPr txBox="1">
            <a:spLocks noChangeArrowheads="1"/>
          </p:cNvSpPr>
          <p:nvPr/>
        </p:nvSpPr>
        <p:spPr bwMode="auto">
          <a:xfrm>
            <a:off x="1908175" y="1700213"/>
            <a:ext cx="1655763" cy="274637"/>
          </a:xfrm>
          <a:prstGeom prst="rect">
            <a:avLst/>
          </a:prstGeom>
          <a:noFill/>
          <a:ln w="9525">
            <a:noFill/>
            <a:miter lim="800000"/>
            <a:headEnd/>
            <a:tailEnd/>
          </a:ln>
          <a:effectLst/>
        </p:spPr>
        <p:txBody>
          <a:bodyPr>
            <a:spAutoFit/>
          </a:bodyPr>
          <a:lstStyle/>
          <a:p>
            <a:pPr>
              <a:spcBef>
                <a:spcPct val="50000"/>
              </a:spcBef>
            </a:pPr>
            <a:r>
              <a:rPr lang="fr-FR" sz="1200" b="1" dirty="0">
                <a:latin typeface="Comic Sans MS" pitchFamily="66" charset="0"/>
              </a:rPr>
              <a:t>Cellules vivantes</a:t>
            </a:r>
          </a:p>
        </p:txBody>
      </p:sp>
      <p:sp>
        <p:nvSpPr>
          <p:cNvPr id="25" name="Text Box 32"/>
          <p:cNvSpPr txBox="1">
            <a:spLocks noChangeArrowheads="1"/>
          </p:cNvSpPr>
          <p:nvPr/>
        </p:nvSpPr>
        <p:spPr bwMode="auto">
          <a:xfrm>
            <a:off x="6572264" y="1643050"/>
            <a:ext cx="1296988" cy="338554"/>
          </a:xfrm>
          <a:prstGeom prst="rect">
            <a:avLst/>
          </a:prstGeom>
          <a:noFill/>
          <a:ln w="9525">
            <a:noFill/>
            <a:miter lim="800000"/>
            <a:headEnd/>
            <a:tailEnd/>
          </a:ln>
          <a:effectLst/>
        </p:spPr>
        <p:txBody>
          <a:bodyPr>
            <a:spAutoFit/>
          </a:bodyPr>
          <a:lstStyle/>
          <a:p>
            <a:pPr>
              <a:spcBef>
                <a:spcPct val="50000"/>
              </a:spcBef>
            </a:pPr>
            <a:r>
              <a:rPr lang="fr-FR" sz="1600" b="1" dirty="0">
                <a:latin typeface="Times New Roman" pitchFamily="18" charset="0"/>
                <a:cs typeface="Times New Roman" pitchFamily="18" charset="0"/>
              </a:rPr>
              <a:t>Homogénat</a:t>
            </a:r>
          </a:p>
        </p:txBody>
      </p:sp>
      <p:sp>
        <p:nvSpPr>
          <p:cNvPr id="26" name="Text Box 33"/>
          <p:cNvSpPr txBox="1">
            <a:spLocks noChangeArrowheads="1"/>
          </p:cNvSpPr>
          <p:nvPr/>
        </p:nvSpPr>
        <p:spPr bwMode="auto">
          <a:xfrm>
            <a:off x="6516688" y="4076700"/>
            <a:ext cx="1484336" cy="584775"/>
          </a:xfrm>
          <a:prstGeom prst="rect">
            <a:avLst/>
          </a:prstGeom>
          <a:noFill/>
          <a:ln w="9525">
            <a:noFill/>
            <a:miter lim="800000"/>
            <a:headEnd/>
            <a:tailEnd/>
          </a:ln>
          <a:effectLst/>
        </p:spPr>
        <p:txBody>
          <a:bodyPr wrap="square">
            <a:spAutoFit/>
          </a:bodyPr>
          <a:lstStyle/>
          <a:p>
            <a:pPr>
              <a:spcBef>
                <a:spcPct val="50000"/>
              </a:spcBef>
            </a:pPr>
            <a:r>
              <a:rPr lang="fr-FR" sz="1600" dirty="0">
                <a:latin typeface="Times New Roman" pitchFamily="18" charset="0"/>
                <a:cs typeface="Times New Roman" pitchFamily="18" charset="0"/>
              </a:rPr>
              <a:t>Centrifugation 1000 g 10 min</a:t>
            </a:r>
          </a:p>
        </p:txBody>
      </p:sp>
      <p:sp>
        <p:nvSpPr>
          <p:cNvPr id="27" name="AutoShape 34"/>
          <p:cNvSpPr>
            <a:spLocks noChangeArrowheads="1"/>
          </p:cNvSpPr>
          <p:nvPr/>
        </p:nvSpPr>
        <p:spPr bwMode="auto">
          <a:xfrm rot="2091268">
            <a:off x="7308850" y="2708275"/>
            <a:ext cx="576263" cy="2159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fr-FR"/>
          </a:p>
        </p:txBody>
      </p:sp>
      <p:sp>
        <p:nvSpPr>
          <p:cNvPr id="28" name="AutoShape 35"/>
          <p:cNvSpPr>
            <a:spLocks noChangeArrowheads="1"/>
          </p:cNvSpPr>
          <p:nvPr/>
        </p:nvSpPr>
        <p:spPr bwMode="auto">
          <a:xfrm rot="8210392">
            <a:off x="5292725" y="2708275"/>
            <a:ext cx="1081088" cy="1444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fr-FR"/>
          </a:p>
        </p:txBody>
      </p:sp>
      <p:sp>
        <p:nvSpPr>
          <p:cNvPr id="29" name="Oval 39"/>
          <p:cNvSpPr>
            <a:spLocks noChangeArrowheads="1"/>
          </p:cNvSpPr>
          <p:nvPr/>
        </p:nvSpPr>
        <p:spPr bwMode="auto">
          <a:xfrm>
            <a:off x="8027988" y="4508500"/>
            <a:ext cx="144462" cy="142875"/>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30" name="Oval 40"/>
          <p:cNvSpPr>
            <a:spLocks noChangeArrowheads="1"/>
          </p:cNvSpPr>
          <p:nvPr/>
        </p:nvSpPr>
        <p:spPr bwMode="auto">
          <a:xfrm>
            <a:off x="8172450" y="4437063"/>
            <a:ext cx="144463" cy="142875"/>
          </a:xfrm>
          <a:prstGeom prst="ellipse">
            <a:avLst/>
          </a:prstGeom>
          <a:solidFill>
            <a:schemeClr val="accent1"/>
          </a:solidFill>
          <a:ln w="9525">
            <a:solidFill>
              <a:schemeClr val="tx1"/>
            </a:solidFill>
            <a:round/>
            <a:headEnd/>
            <a:tailEnd/>
          </a:ln>
          <a:effectLst/>
        </p:spPr>
        <p:txBody>
          <a:bodyPr wrap="none" anchor="ctr"/>
          <a:lstStyle/>
          <a:p>
            <a:endParaRPr lang="fr-FR"/>
          </a:p>
        </p:txBody>
      </p:sp>
      <p:sp>
        <p:nvSpPr>
          <p:cNvPr id="31" name="Text Box 41"/>
          <p:cNvSpPr txBox="1">
            <a:spLocks noChangeArrowheads="1"/>
          </p:cNvSpPr>
          <p:nvPr/>
        </p:nvSpPr>
        <p:spPr bwMode="auto">
          <a:xfrm>
            <a:off x="7286644" y="4786322"/>
            <a:ext cx="1698683" cy="579646"/>
          </a:xfrm>
          <a:prstGeom prst="rect">
            <a:avLst/>
          </a:prstGeom>
          <a:noFill/>
          <a:ln w="9525">
            <a:noFill/>
            <a:miter lim="800000"/>
            <a:headEnd/>
            <a:tailEnd/>
          </a:ln>
          <a:effectLst/>
        </p:spPr>
        <p:txBody>
          <a:bodyPr wrap="square">
            <a:spAutoFit/>
          </a:bodyPr>
          <a:lstStyle/>
          <a:p>
            <a:pPr>
              <a:lnSpc>
                <a:spcPts val="1920"/>
              </a:lnSpc>
            </a:pPr>
            <a:r>
              <a:rPr lang="fr-FR" sz="1600" b="1" dirty="0" smtClean="0">
                <a:latin typeface="Times New Roman" pitchFamily="18" charset="0"/>
                <a:cs typeface="Times New Roman" pitchFamily="18" charset="0"/>
              </a:rPr>
              <a:t>          Culot </a:t>
            </a:r>
            <a:r>
              <a:rPr lang="fr-FR" sz="1600" b="1" dirty="0">
                <a:latin typeface="Times New Roman" pitchFamily="18" charset="0"/>
                <a:cs typeface="Times New Roman" pitchFamily="18" charset="0"/>
              </a:rPr>
              <a:t>: </a:t>
            </a:r>
            <a:endParaRPr lang="fr-FR" sz="1600" b="1" dirty="0" smtClean="0">
              <a:latin typeface="Times New Roman" pitchFamily="18" charset="0"/>
              <a:cs typeface="Times New Roman" pitchFamily="18" charset="0"/>
            </a:endParaRPr>
          </a:p>
          <a:p>
            <a:pPr>
              <a:lnSpc>
                <a:spcPts val="1920"/>
              </a:lnSpc>
            </a:pPr>
            <a:r>
              <a:rPr lang="fr-FR" sz="1600" b="1" dirty="0" smtClean="0">
                <a:latin typeface="Times New Roman" pitchFamily="18" charset="0"/>
                <a:cs typeface="Times New Roman" pitchFamily="18" charset="0"/>
              </a:rPr>
              <a:t>Noyaux </a:t>
            </a:r>
            <a:r>
              <a:rPr lang="fr-FR" sz="1600" b="1" dirty="0">
                <a:latin typeface="Times New Roman" pitchFamily="18" charset="0"/>
                <a:cs typeface="Times New Roman" pitchFamily="18" charset="0"/>
              </a:rPr>
              <a:t>et débris</a:t>
            </a:r>
          </a:p>
        </p:txBody>
      </p:sp>
      <p:sp>
        <p:nvSpPr>
          <p:cNvPr id="32" name="Text Box 42"/>
          <p:cNvSpPr txBox="1">
            <a:spLocks noChangeArrowheads="1"/>
          </p:cNvSpPr>
          <p:nvPr/>
        </p:nvSpPr>
        <p:spPr bwMode="auto">
          <a:xfrm>
            <a:off x="4211638" y="2133600"/>
            <a:ext cx="1655762" cy="338554"/>
          </a:xfrm>
          <a:prstGeom prst="rect">
            <a:avLst/>
          </a:prstGeom>
          <a:noFill/>
          <a:ln w="9525">
            <a:noFill/>
            <a:miter lim="800000"/>
            <a:headEnd/>
            <a:tailEnd/>
          </a:ln>
          <a:effectLst/>
        </p:spPr>
        <p:txBody>
          <a:bodyPr>
            <a:spAutoFit/>
          </a:bodyPr>
          <a:lstStyle/>
          <a:p>
            <a:pPr>
              <a:spcBef>
                <a:spcPct val="50000"/>
              </a:spcBef>
            </a:pPr>
            <a:r>
              <a:rPr lang="fr-FR" sz="1600" b="1" dirty="0">
                <a:latin typeface="Times New Roman" pitchFamily="18" charset="0"/>
                <a:cs typeface="Times New Roman" pitchFamily="18" charset="0"/>
              </a:rPr>
              <a:t>Surnageant</a:t>
            </a:r>
          </a:p>
        </p:txBody>
      </p:sp>
      <p:sp>
        <p:nvSpPr>
          <p:cNvPr id="33" name="AutoShape 43"/>
          <p:cNvSpPr>
            <a:spLocks noChangeArrowheads="1"/>
          </p:cNvSpPr>
          <p:nvPr/>
        </p:nvSpPr>
        <p:spPr bwMode="auto">
          <a:xfrm>
            <a:off x="4787900" y="4221163"/>
            <a:ext cx="576263" cy="217487"/>
          </a:xfrm>
          <a:prstGeom prst="curvedUpArrow">
            <a:avLst>
              <a:gd name="adj1" fmla="val 52993"/>
              <a:gd name="adj2" fmla="val 105986"/>
              <a:gd name="adj3" fmla="val 33333"/>
            </a:avLst>
          </a:prstGeom>
          <a:solidFill>
            <a:schemeClr val="accent1"/>
          </a:solidFill>
          <a:ln w="9525">
            <a:solidFill>
              <a:schemeClr val="tx1"/>
            </a:solidFill>
            <a:miter lim="800000"/>
            <a:headEnd/>
            <a:tailEnd/>
          </a:ln>
          <a:effectLst/>
        </p:spPr>
        <p:txBody>
          <a:bodyPr wrap="none" anchor="ctr"/>
          <a:lstStyle/>
          <a:p>
            <a:endParaRPr lang="fr-FR"/>
          </a:p>
        </p:txBody>
      </p:sp>
      <p:pic>
        <p:nvPicPr>
          <p:cNvPr id="34" name="Picture 46"/>
          <p:cNvPicPr>
            <a:picLocks noChangeAspect="1" noChangeArrowheads="1"/>
          </p:cNvPicPr>
          <p:nvPr/>
        </p:nvPicPr>
        <p:blipFill>
          <a:blip r:embed="rId3"/>
          <a:srcRect/>
          <a:stretch>
            <a:fillRect/>
          </a:stretch>
        </p:blipFill>
        <p:spPr bwMode="auto">
          <a:xfrm>
            <a:off x="5867400" y="3500438"/>
            <a:ext cx="409575" cy="1912937"/>
          </a:xfrm>
          <a:prstGeom prst="rect">
            <a:avLst/>
          </a:prstGeom>
          <a:noFill/>
          <a:ln w="9525">
            <a:noFill/>
            <a:miter lim="800000"/>
            <a:headEnd/>
            <a:tailEnd/>
          </a:ln>
          <a:effectLst/>
        </p:spPr>
      </p:pic>
      <p:sp>
        <p:nvSpPr>
          <p:cNvPr id="35" name="Text Box 47"/>
          <p:cNvSpPr txBox="1">
            <a:spLocks noChangeArrowheads="1"/>
          </p:cNvSpPr>
          <p:nvPr/>
        </p:nvSpPr>
        <p:spPr bwMode="auto">
          <a:xfrm>
            <a:off x="4714876" y="5429264"/>
            <a:ext cx="2643206" cy="823302"/>
          </a:xfrm>
          <a:prstGeom prst="rect">
            <a:avLst/>
          </a:prstGeom>
          <a:noFill/>
          <a:ln w="9525">
            <a:noFill/>
            <a:miter lim="800000"/>
            <a:headEnd/>
            <a:tailEnd/>
          </a:ln>
          <a:effectLst/>
        </p:spPr>
        <p:txBody>
          <a:bodyPr wrap="square">
            <a:spAutoFit/>
          </a:bodyPr>
          <a:lstStyle/>
          <a:p>
            <a:pPr>
              <a:lnSpc>
                <a:spcPts val="1920"/>
              </a:lnSpc>
            </a:pPr>
            <a:r>
              <a:rPr lang="fr-FR" sz="1600" b="1" dirty="0" smtClean="0">
                <a:latin typeface="Times New Roman" pitchFamily="18" charset="0"/>
                <a:cs typeface="Times New Roman" pitchFamily="18" charset="0"/>
              </a:rPr>
              <a:t>                    Culot </a:t>
            </a:r>
            <a:r>
              <a:rPr lang="fr-FR" sz="1600" b="1" dirty="0">
                <a:latin typeface="Times New Roman" pitchFamily="18" charset="0"/>
                <a:cs typeface="Times New Roman" pitchFamily="18" charset="0"/>
              </a:rPr>
              <a:t>: </a:t>
            </a:r>
            <a:endParaRPr lang="fr-FR" sz="1600" b="1" dirty="0" smtClean="0">
              <a:latin typeface="Times New Roman" pitchFamily="18" charset="0"/>
              <a:cs typeface="Times New Roman" pitchFamily="18" charset="0"/>
            </a:endParaRPr>
          </a:p>
          <a:p>
            <a:pPr>
              <a:lnSpc>
                <a:spcPts val="1920"/>
              </a:lnSpc>
            </a:pPr>
            <a:r>
              <a:rPr lang="fr-FR" sz="1600" b="1" dirty="0" smtClean="0">
                <a:latin typeface="Times New Roman" pitchFamily="18" charset="0"/>
                <a:cs typeface="Times New Roman" pitchFamily="18" charset="0"/>
              </a:rPr>
              <a:t>   mitochondries</a:t>
            </a:r>
            <a:r>
              <a:rPr lang="fr-FR" sz="1600" b="1" dirty="0">
                <a:latin typeface="Times New Roman" pitchFamily="18" charset="0"/>
                <a:cs typeface="Times New Roman" pitchFamily="18" charset="0"/>
              </a:rPr>
              <a:t>, lysosomes </a:t>
            </a:r>
            <a:endParaRPr lang="fr-FR" sz="1600" b="1" dirty="0" smtClean="0">
              <a:latin typeface="Times New Roman" pitchFamily="18" charset="0"/>
              <a:cs typeface="Times New Roman" pitchFamily="18" charset="0"/>
            </a:endParaRPr>
          </a:p>
          <a:p>
            <a:pPr>
              <a:lnSpc>
                <a:spcPts val="1920"/>
              </a:lnSpc>
            </a:pPr>
            <a:r>
              <a:rPr lang="fr-FR" sz="1600" b="1" dirty="0">
                <a:latin typeface="Times New Roman" pitchFamily="18" charset="0"/>
                <a:cs typeface="Times New Roman" pitchFamily="18" charset="0"/>
              </a:rPr>
              <a:t> </a:t>
            </a:r>
            <a:r>
              <a:rPr lang="fr-FR" sz="1600" b="1" dirty="0" smtClean="0">
                <a:latin typeface="Times New Roman" pitchFamily="18" charset="0"/>
                <a:cs typeface="Times New Roman" pitchFamily="18" charset="0"/>
              </a:rPr>
              <a:t>        et </a:t>
            </a:r>
            <a:r>
              <a:rPr lang="fr-FR" sz="1600" b="1" dirty="0">
                <a:latin typeface="Times New Roman" pitchFamily="18" charset="0"/>
                <a:cs typeface="Times New Roman" pitchFamily="18" charset="0"/>
              </a:rPr>
              <a:t>peroxysomes</a:t>
            </a:r>
          </a:p>
        </p:txBody>
      </p:sp>
      <p:sp>
        <p:nvSpPr>
          <p:cNvPr id="36" name="Oval 48"/>
          <p:cNvSpPr>
            <a:spLocks noChangeArrowheads="1"/>
          </p:cNvSpPr>
          <p:nvPr/>
        </p:nvSpPr>
        <p:spPr bwMode="auto">
          <a:xfrm>
            <a:off x="5938838" y="5300663"/>
            <a:ext cx="71437"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37" name="Oval 49"/>
          <p:cNvSpPr>
            <a:spLocks noChangeArrowheads="1"/>
          </p:cNvSpPr>
          <p:nvPr/>
        </p:nvSpPr>
        <p:spPr bwMode="auto">
          <a:xfrm>
            <a:off x="6010275" y="5300663"/>
            <a:ext cx="71438"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38" name="Oval 50"/>
          <p:cNvSpPr>
            <a:spLocks noChangeArrowheads="1"/>
          </p:cNvSpPr>
          <p:nvPr/>
        </p:nvSpPr>
        <p:spPr bwMode="auto">
          <a:xfrm>
            <a:off x="6083300" y="5229225"/>
            <a:ext cx="71438" cy="71438"/>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39" name="Oval 51"/>
          <p:cNvSpPr>
            <a:spLocks noChangeArrowheads="1"/>
          </p:cNvSpPr>
          <p:nvPr/>
        </p:nvSpPr>
        <p:spPr bwMode="auto">
          <a:xfrm>
            <a:off x="6154738" y="5300663"/>
            <a:ext cx="71437"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40" name="Oval 52"/>
          <p:cNvSpPr>
            <a:spLocks noChangeArrowheads="1"/>
          </p:cNvSpPr>
          <p:nvPr/>
        </p:nvSpPr>
        <p:spPr bwMode="auto">
          <a:xfrm>
            <a:off x="6083300" y="5300663"/>
            <a:ext cx="71438" cy="71437"/>
          </a:xfrm>
          <a:prstGeom prst="ellipse">
            <a:avLst/>
          </a:prstGeom>
          <a:solidFill>
            <a:srgbClr val="FEC1A2"/>
          </a:solidFill>
          <a:ln w="9525">
            <a:solidFill>
              <a:schemeClr val="tx1"/>
            </a:solidFill>
            <a:round/>
            <a:headEnd/>
            <a:tailEnd/>
          </a:ln>
          <a:effectLst/>
        </p:spPr>
        <p:txBody>
          <a:bodyPr wrap="none" anchor="ctr"/>
          <a:lstStyle/>
          <a:p>
            <a:endParaRPr lang="fr-FR"/>
          </a:p>
        </p:txBody>
      </p:sp>
      <p:sp>
        <p:nvSpPr>
          <p:cNvPr id="41" name="Text Box 53"/>
          <p:cNvSpPr txBox="1">
            <a:spLocks noChangeArrowheads="1"/>
          </p:cNvSpPr>
          <p:nvPr/>
        </p:nvSpPr>
        <p:spPr bwMode="auto">
          <a:xfrm>
            <a:off x="2916238" y="2997200"/>
            <a:ext cx="1655762" cy="338554"/>
          </a:xfrm>
          <a:prstGeom prst="rect">
            <a:avLst/>
          </a:prstGeom>
          <a:noFill/>
          <a:ln w="9525">
            <a:noFill/>
            <a:miter lim="800000"/>
            <a:headEnd/>
            <a:tailEnd/>
          </a:ln>
          <a:effectLst/>
        </p:spPr>
        <p:txBody>
          <a:bodyPr>
            <a:spAutoFit/>
          </a:bodyPr>
          <a:lstStyle/>
          <a:p>
            <a:pPr>
              <a:spcBef>
                <a:spcPct val="50000"/>
              </a:spcBef>
            </a:pPr>
            <a:r>
              <a:rPr lang="fr-FR" sz="1600" b="1" dirty="0">
                <a:latin typeface="Times New Roman" pitchFamily="18" charset="0"/>
                <a:cs typeface="Times New Roman" pitchFamily="18" charset="0"/>
              </a:rPr>
              <a:t>Surnageant</a:t>
            </a:r>
          </a:p>
        </p:txBody>
      </p:sp>
      <p:sp>
        <p:nvSpPr>
          <p:cNvPr id="42" name="AutoShape 54"/>
          <p:cNvSpPr>
            <a:spLocks noChangeArrowheads="1"/>
          </p:cNvSpPr>
          <p:nvPr/>
        </p:nvSpPr>
        <p:spPr bwMode="auto">
          <a:xfrm rot="8210392">
            <a:off x="3851275" y="3716338"/>
            <a:ext cx="1081088" cy="1444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fr-FR"/>
          </a:p>
        </p:txBody>
      </p:sp>
      <p:sp>
        <p:nvSpPr>
          <p:cNvPr id="43" name="AutoShape 56"/>
          <p:cNvSpPr>
            <a:spLocks noChangeArrowheads="1"/>
          </p:cNvSpPr>
          <p:nvPr/>
        </p:nvSpPr>
        <p:spPr bwMode="auto">
          <a:xfrm>
            <a:off x="3492500" y="5084763"/>
            <a:ext cx="576263" cy="217487"/>
          </a:xfrm>
          <a:prstGeom prst="curvedUpArrow">
            <a:avLst>
              <a:gd name="adj1" fmla="val 52993"/>
              <a:gd name="adj2" fmla="val 105986"/>
              <a:gd name="adj3" fmla="val 33333"/>
            </a:avLst>
          </a:prstGeom>
          <a:solidFill>
            <a:schemeClr val="accent1"/>
          </a:solidFill>
          <a:ln w="9525">
            <a:solidFill>
              <a:schemeClr val="tx1"/>
            </a:solidFill>
            <a:miter lim="800000"/>
            <a:headEnd/>
            <a:tailEnd/>
          </a:ln>
          <a:effectLst/>
        </p:spPr>
        <p:txBody>
          <a:bodyPr wrap="none" anchor="ctr"/>
          <a:lstStyle/>
          <a:p>
            <a:endParaRPr lang="fr-FR"/>
          </a:p>
        </p:txBody>
      </p:sp>
      <p:sp>
        <p:nvSpPr>
          <p:cNvPr id="44" name="Text Box 57"/>
          <p:cNvSpPr txBox="1">
            <a:spLocks noChangeArrowheads="1"/>
          </p:cNvSpPr>
          <p:nvPr/>
        </p:nvSpPr>
        <p:spPr bwMode="auto">
          <a:xfrm>
            <a:off x="3348038" y="5373688"/>
            <a:ext cx="1581152" cy="584775"/>
          </a:xfrm>
          <a:prstGeom prst="rect">
            <a:avLst/>
          </a:prstGeom>
          <a:noFill/>
          <a:ln w="9525">
            <a:noFill/>
            <a:miter lim="800000"/>
            <a:headEnd/>
            <a:tailEnd/>
          </a:ln>
          <a:effectLst/>
        </p:spPr>
        <p:txBody>
          <a:bodyPr wrap="square">
            <a:spAutoFit/>
          </a:bodyPr>
          <a:lstStyle/>
          <a:p>
            <a:pPr>
              <a:spcBef>
                <a:spcPct val="50000"/>
              </a:spcBef>
            </a:pPr>
            <a:r>
              <a:rPr lang="fr-FR" sz="1600" dirty="0">
                <a:latin typeface="Times New Roman" pitchFamily="18" charset="0"/>
                <a:cs typeface="Times New Roman" pitchFamily="18" charset="0"/>
              </a:rPr>
              <a:t>Centrifugation 80 000 g 60 min</a:t>
            </a:r>
          </a:p>
        </p:txBody>
      </p:sp>
      <p:pic>
        <p:nvPicPr>
          <p:cNvPr id="45" name="Picture 58"/>
          <p:cNvPicPr>
            <a:picLocks noChangeAspect="1" noChangeArrowheads="1"/>
          </p:cNvPicPr>
          <p:nvPr/>
        </p:nvPicPr>
        <p:blipFill>
          <a:blip r:embed="rId3"/>
          <a:srcRect/>
          <a:stretch>
            <a:fillRect/>
          </a:stretch>
        </p:blipFill>
        <p:spPr bwMode="auto">
          <a:xfrm>
            <a:off x="1908175" y="4149725"/>
            <a:ext cx="409575" cy="1912938"/>
          </a:xfrm>
          <a:prstGeom prst="rect">
            <a:avLst/>
          </a:prstGeom>
          <a:noFill/>
          <a:ln w="9525">
            <a:noFill/>
            <a:miter lim="800000"/>
            <a:headEnd/>
            <a:tailEnd/>
          </a:ln>
          <a:effectLst/>
        </p:spPr>
      </p:pic>
      <p:sp>
        <p:nvSpPr>
          <p:cNvPr id="46" name="Text Box 59"/>
          <p:cNvSpPr txBox="1">
            <a:spLocks noChangeArrowheads="1"/>
          </p:cNvSpPr>
          <p:nvPr/>
        </p:nvSpPr>
        <p:spPr bwMode="auto">
          <a:xfrm>
            <a:off x="395289" y="6021388"/>
            <a:ext cx="3533770" cy="707886"/>
          </a:xfrm>
          <a:prstGeom prst="rect">
            <a:avLst/>
          </a:prstGeom>
          <a:noFill/>
          <a:ln w="9525">
            <a:noFill/>
            <a:miter lim="800000"/>
            <a:headEnd/>
            <a:tailEnd/>
          </a:ln>
          <a:effectLst/>
        </p:spPr>
        <p:txBody>
          <a:bodyPr wrap="square">
            <a:spAutoFit/>
          </a:bodyPr>
          <a:lstStyle/>
          <a:p>
            <a:pPr>
              <a:spcBef>
                <a:spcPct val="50000"/>
              </a:spcBef>
            </a:pPr>
            <a:r>
              <a:rPr lang="fr-FR" sz="1600" b="1" dirty="0" smtClean="0">
                <a:latin typeface="Times New Roman" pitchFamily="18" charset="0"/>
                <a:cs typeface="Times New Roman" pitchFamily="18" charset="0"/>
              </a:rPr>
              <a:t>                         Culot </a:t>
            </a:r>
            <a:r>
              <a:rPr lang="fr-FR" sz="1600" b="1" dirty="0">
                <a:latin typeface="Times New Roman" pitchFamily="18" charset="0"/>
                <a:cs typeface="Times New Roman" pitchFamily="18" charset="0"/>
              </a:rPr>
              <a:t>: </a:t>
            </a:r>
            <a:endParaRPr lang="fr-FR" sz="1600" b="1" dirty="0" smtClean="0">
              <a:latin typeface="Times New Roman" pitchFamily="18" charset="0"/>
              <a:cs typeface="Times New Roman" pitchFamily="18" charset="0"/>
            </a:endParaRPr>
          </a:p>
          <a:p>
            <a:pPr>
              <a:spcBef>
                <a:spcPct val="50000"/>
              </a:spcBef>
            </a:pPr>
            <a:r>
              <a:rPr lang="fr-FR" sz="1600" b="1" dirty="0" smtClean="0">
                <a:latin typeface="Times New Roman" pitchFamily="18" charset="0"/>
                <a:cs typeface="Times New Roman" pitchFamily="18" charset="0"/>
              </a:rPr>
              <a:t>microsomes </a:t>
            </a:r>
            <a:r>
              <a:rPr lang="fr-FR" sz="1600" b="1" dirty="0">
                <a:latin typeface="Times New Roman" pitchFamily="18" charset="0"/>
                <a:cs typeface="Times New Roman" pitchFamily="18" charset="0"/>
              </a:rPr>
              <a:t>(membranes fragmentées)</a:t>
            </a:r>
          </a:p>
        </p:txBody>
      </p:sp>
      <p:sp>
        <p:nvSpPr>
          <p:cNvPr id="47" name="AutoShape 60"/>
          <p:cNvSpPr>
            <a:spLocks noChangeArrowheads="1"/>
          </p:cNvSpPr>
          <p:nvPr/>
        </p:nvSpPr>
        <p:spPr bwMode="auto">
          <a:xfrm rot="8210392">
            <a:off x="2411413" y="4941888"/>
            <a:ext cx="1081087" cy="1444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fr-FR"/>
          </a:p>
        </p:txBody>
      </p:sp>
      <p:sp>
        <p:nvSpPr>
          <p:cNvPr id="48" name="AutoShape 62"/>
          <p:cNvSpPr>
            <a:spLocks noChangeArrowheads="1"/>
          </p:cNvSpPr>
          <p:nvPr/>
        </p:nvSpPr>
        <p:spPr bwMode="auto">
          <a:xfrm rot="2091268">
            <a:off x="5292725" y="3500438"/>
            <a:ext cx="576263" cy="2159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fr-FR"/>
          </a:p>
        </p:txBody>
      </p:sp>
      <p:sp>
        <p:nvSpPr>
          <p:cNvPr id="49" name="Text Box 69"/>
          <p:cNvSpPr txBox="1">
            <a:spLocks noChangeArrowheads="1"/>
          </p:cNvSpPr>
          <p:nvPr/>
        </p:nvSpPr>
        <p:spPr bwMode="auto">
          <a:xfrm>
            <a:off x="4356100" y="4437063"/>
            <a:ext cx="1573222" cy="584775"/>
          </a:xfrm>
          <a:prstGeom prst="rect">
            <a:avLst/>
          </a:prstGeom>
          <a:noFill/>
          <a:ln w="9525">
            <a:noFill/>
            <a:miter lim="800000"/>
            <a:headEnd/>
            <a:tailEnd/>
          </a:ln>
          <a:effectLst/>
        </p:spPr>
        <p:txBody>
          <a:bodyPr wrap="square">
            <a:spAutoFit/>
          </a:bodyPr>
          <a:lstStyle/>
          <a:p>
            <a:pPr>
              <a:spcBef>
                <a:spcPct val="50000"/>
              </a:spcBef>
            </a:pPr>
            <a:r>
              <a:rPr lang="fr-FR" sz="1600" dirty="0">
                <a:latin typeface="Times New Roman" pitchFamily="18" charset="0"/>
                <a:cs typeface="Times New Roman" pitchFamily="18" charset="0"/>
              </a:rPr>
              <a:t>Centrifugation </a:t>
            </a:r>
            <a:r>
              <a:rPr lang="fr-FR" sz="1600" dirty="0" smtClean="0">
                <a:latin typeface="Times New Roman" pitchFamily="18" charset="0"/>
                <a:cs typeface="Times New Roman" pitchFamily="18" charset="0"/>
              </a:rPr>
              <a:t>  20000 </a:t>
            </a:r>
            <a:r>
              <a:rPr lang="fr-FR" sz="1600" dirty="0">
                <a:latin typeface="Times New Roman" pitchFamily="18" charset="0"/>
                <a:cs typeface="Times New Roman" pitchFamily="18" charset="0"/>
              </a:rPr>
              <a:t>g 20 min</a:t>
            </a:r>
          </a:p>
        </p:txBody>
      </p:sp>
      <p:sp>
        <p:nvSpPr>
          <p:cNvPr id="50" name="Espace réservé du pied de page 49"/>
          <p:cNvSpPr>
            <a:spLocks noGrp="1"/>
          </p:cNvSpPr>
          <p:nvPr>
            <p:ph type="ftr" sz="quarter" idx="11"/>
          </p:nvPr>
        </p:nvSpPr>
        <p:spPr/>
        <p:txBody>
          <a:bodyPr/>
          <a:lstStyle/>
          <a:p>
            <a:r>
              <a:rPr lang="fr-FR" sz="1600" b="1" dirty="0" smtClean="0">
                <a:solidFill>
                  <a:schemeClr val="tx1"/>
                </a:solidFill>
              </a:rPr>
              <a:t>7</a:t>
            </a:r>
            <a:endParaRPr lang="fr-FR"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500" fill="hold"/>
                                        <p:tgtEl>
                                          <p:spTgt spid="24"/>
                                        </p:tgtEl>
                                        <p:attrNameLst>
                                          <p:attrName>ppt_w</p:attrName>
                                        </p:attrNameLst>
                                      </p:cBhvr>
                                      <p:tavLst>
                                        <p:tav tm="0">
                                          <p:val>
                                            <p:fltVal val="0"/>
                                          </p:val>
                                        </p:tav>
                                        <p:tav tm="100000">
                                          <p:val>
                                            <p:strVal val="#ppt_w"/>
                                          </p:val>
                                        </p:tav>
                                      </p:tavLst>
                                    </p:anim>
                                    <p:anim calcmode="lin" valueType="num">
                                      <p:cBhvr>
                                        <p:cTn id="14" dur="500" fill="hold"/>
                                        <p:tgtEl>
                                          <p:spTgt spid="24"/>
                                        </p:tgtEl>
                                        <p:attrNameLst>
                                          <p:attrName>ppt_h</p:attrName>
                                        </p:attrNameLst>
                                      </p:cBhvr>
                                      <p:tavLst>
                                        <p:tav tm="0">
                                          <p:val>
                                            <p:fltVal val="0"/>
                                          </p:val>
                                        </p:tav>
                                        <p:tav tm="100000">
                                          <p:val>
                                            <p:strVal val="#ppt_h"/>
                                          </p:val>
                                        </p:tav>
                                      </p:tavLst>
                                    </p:anim>
                                    <p:animEffect transition="in" filter="fade">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7" presetClass="entr" presetSubtype="8"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500" fill="hold"/>
                                        <p:tgtEl>
                                          <p:spTgt spid="21"/>
                                        </p:tgtEl>
                                        <p:attrNameLst>
                                          <p:attrName>ppt_x</p:attrName>
                                        </p:attrNameLst>
                                      </p:cBhvr>
                                      <p:tavLst>
                                        <p:tav tm="0">
                                          <p:val>
                                            <p:strVal val="0-#ppt_w/2"/>
                                          </p:val>
                                        </p:tav>
                                        <p:tav tm="100000">
                                          <p:val>
                                            <p:strVal val="#ppt_x"/>
                                          </p:val>
                                        </p:tav>
                                      </p:tavLst>
                                    </p:anim>
                                    <p:anim calcmode="lin" valueType="num">
                                      <p:cBhvr additive="base">
                                        <p:cTn id="47" dur="500" fill="hold"/>
                                        <p:tgtEl>
                                          <p:spTgt spid="21"/>
                                        </p:tgtEl>
                                        <p:attrNameLst>
                                          <p:attrName>ppt_y</p:attrName>
                                        </p:attrNameLst>
                                      </p:cBhvr>
                                      <p:tavLst>
                                        <p:tav tm="0">
                                          <p:val>
                                            <p:strVal val="#ppt_y"/>
                                          </p:val>
                                        </p:tav>
                                        <p:tav tm="100000">
                                          <p:val>
                                            <p:strVal val="#ppt_y"/>
                                          </p:val>
                                        </p:tav>
                                      </p:tavLst>
                                    </p:anim>
                                  </p:childTnLst>
                                </p:cTn>
                              </p:par>
                              <p:par>
                                <p:cTn id="48" presetID="1" presetClass="entr" presetSubtype="0" fill="hold" grpId="0" nodeType="withEffect">
                                  <p:stCondLst>
                                    <p:cond delay="0"/>
                                  </p:stCondLst>
                                  <p:childTnLst>
                                    <p:set>
                                      <p:cBhvr>
                                        <p:cTn id="49" dur="1" fill="hold">
                                          <p:stCondLst>
                                            <p:cond delay="0"/>
                                          </p:stCondLst>
                                        </p:cTn>
                                        <p:tgtEl>
                                          <p:spTgt spid="2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500" fill="hold"/>
                                        <p:tgtEl>
                                          <p:spTgt spid="25"/>
                                        </p:tgtEl>
                                        <p:attrNameLst>
                                          <p:attrName>ppt_w</p:attrName>
                                        </p:attrNameLst>
                                      </p:cBhvr>
                                      <p:tavLst>
                                        <p:tav tm="0">
                                          <p:val>
                                            <p:fltVal val="0"/>
                                          </p:val>
                                        </p:tav>
                                        <p:tav tm="100000">
                                          <p:val>
                                            <p:strVal val="#ppt_w"/>
                                          </p:val>
                                        </p:tav>
                                      </p:tavLst>
                                    </p:anim>
                                    <p:anim calcmode="lin" valueType="num">
                                      <p:cBhvr>
                                        <p:cTn id="55" dur="500" fill="hold"/>
                                        <p:tgtEl>
                                          <p:spTgt spid="25"/>
                                        </p:tgtEl>
                                        <p:attrNameLst>
                                          <p:attrName>ppt_h</p:attrName>
                                        </p:attrNameLst>
                                      </p:cBhvr>
                                      <p:tavLst>
                                        <p:tav tm="0">
                                          <p:val>
                                            <p:fltVal val="0"/>
                                          </p:val>
                                        </p:tav>
                                        <p:tav tm="100000">
                                          <p:val>
                                            <p:strVal val="#ppt_h"/>
                                          </p:val>
                                        </p:tav>
                                      </p:tavLst>
                                    </p:anim>
                                    <p:animEffect transition="in" filter="fade">
                                      <p:cBhvr>
                                        <p:cTn id="56" dur="500"/>
                                        <p:tgtEl>
                                          <p:spTgt spid="25"/>
                                        </p:tgtEl>
                                      </p:cBhvr>
                                    </p:animEffect>
                                  </p:childTnLst>
                                </p:cTn>
                              </p:par>
                              <p:par>
                                <p:cTn id="57" presetID="1" presetClass="entr" presetSubtype="0" fill="hold"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p:cTn id="63" dur="500" fill="hold"/>
                                        <p:tgtEl>
                                          <p:spTgt spid="22"/>
                                        </p:tgtEl>
                                        <p:attrNameLst>
                                          <p:attrName>ppt_w</p:attrName>
                                        </p:attrNameLst>
                                      </p:cBhvr>
                                      <p:tavLst>
                                        <p:tav tm="0">
                                          <p:val>
                                            <p:fltVal val="0"/>
                                          </p:val>
                                        </p:tav>
                                        <p:tav tm="100000">
                                          <p:val>
                                            <p:strVal val="#ppt_w"/>
                                          </p:val>
                                        </p:tav>
                                      </p:tavLst>
                                    </p:anim>
                                    <p:anim calcmode="lin" valueType="num">
                                      <p:cBhvr>
                                        <p:cTn id="64" dur="500" fill="hold"/>
                                        <p:tgtEl>
                                          <p:spTgt spid="22"/>
                                        </p:tgtEl>
                                        <p:attrNameLst>
                                          <p:attrName>ppt_h</p:attrName>
                                        </p:attrNameLst>
                                      </p:cBhvr>
                                      <p:tavLst>
                                        <p:tav tm="0">
                                          <p:val>
                                            <p:fltVal val="0"/>
                                          </p:val>
                                        </p:tav>
                                        <p:tav tm="100000">
                                          <p:val>
                                            <p:strVal val="#ppt_h"/>
                                          </p:val>
                                        </p:tav>
                                      </p:tavLst>
                                    </p:anim>
                                    <p:animEffect transition="in" filter="fade">
                                      <p:cBhvr>
                                        <p:cTn id="65" dur="500"/>
                                        <p:tgtEl>
                                          <p:spTgt spid="22"/>
                                        </p:tgtEl>
                                      </p:cBhvr>
                                    </p:animEffect>
                                  </p:childTnLst>
                                </p:cTn>
                              </p:par>
                              <p:par>
                                <p:cTn id="66" presetID="53" presetClass="entr" presetSubtype="0"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p:cTn id="68" dur="500" fill="hold"/>
                                        <p:tgtEl>
                                          <p:spTgt spid="26"/>
                                        </p:tgtEl>
                                        <p:attrNameLst>
                                          <p:attrName>ppt_w</p:attrName>
                                        </p:attrNameLst>
                                      </p:cBhvr>
                                      <p:tavLst>
                                        <p:tav tm="0">
                                          <p:val>
                                            <p:fltVal val="0"/>
                                          </p:val>
                                        </p:tav>
                                        <p:tav tm="100000">
                                          <p:val>
                                            <p:strVal val="#ppt_w"/>
                                          </p:val>
                                        </p:tav>
                                      </p:tavLst>
                                    </p:anim>
                                    <p:anim calcmode="lin" valueType="num">
                                      <p:cBhvr>
                                        <p:cTn id="69" dur="500" fill="hold"/>
                                        <p:tgtEl>
                                          <p:spTgt spid="26"/>
                                        </p:tgtEl>
                                        <p:attrNameLst>
                                          <p:attrName>ppt_h</p:attrName>
                                        </p:attrNameLst>
                                      </p:cBhvr>
                                      <p:tavLst>
                                        <p:tav tm="0">
                                          <p:val>
                                            <p:fltVal val="0"/>
                                          </p:val>
                                        </p:tav>
                                        <p:tav tm="100000">
                                          <p:val>
                                            <p:strVal val="#ppt_h"/>
                                          </p:val>
                                        </p:tav>
                                      </p:tavLst>
                                    </p:anim>
                                    <p:animEffect transition="in" filter="fade">
                                      <p:cBhvr>
                                        <p:cTn id="70" dur="500"/>
                                        <p:tgtEl>
                                          <p:spTgt spid="26"/>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dissolve">
                                      <p:cBhvr>
                                        <p:cTn id="75" dur="500"/>
                                        <p:tgtEl>
                                          <p:spTgt spid="18"/>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dissolve">
                                      <p:cBhvr>
                                        <p:cTn id="78" dur="500"/>
                                        <p:tgtEl>
                                          <p:spTgt spid="29"/>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dissolve">
                                      <p:cBhvr>
                                        <p:cTn id="81" dur="500"/>
                                        <p:tgtEl>
                                          <p:spTgt spid="30"/>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dissolve">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grpId="0" nodeType="click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500" fill="hold"/>
                                        <p:tgtEl>
                                          <p:spTgt spid="31"/>
                                        </p:tgtEl>
                                        <p:attrNameLst>
                                          <p:attrName>ppt_w</p:attrName>
                                        </p:attrNameLst>
                                      </p:cBhvr>
                                      <p:tavLst>
                                        <p:tav tm="0">
                                          <p:val>
                                            <p:fltVal val="0"/>
                                          </p:val>
                                        </p:tav>
                                        <p:tav tm="100000">
                                          <p:val>
                                            <p:strVal val="#ppt_w"/>
                                          </p:val>
                                        </p:tav>
                                      </p:tavLst>
                                    </p:anim>
                                    <p:anim calcmode="lin" valueType="num">
                                      <p:cBhvr>
                                        <p:cTn id="90" dur="500" fill="hold"/>
                                        <p:tgtEl>
                                          <p:spTgt spid="31"/>
                                        </p:tgtEl>
                                        <p:attrNameLst>
                                          <p:attrName>ppt_h</p:attrName>
                                        </p:attrNameLst>
                                      </p:cBhvr>
                                      <p:tavLst>
                                        <p:tav tm="0">
                                          <p:val>
                                            <p:fltVal val="0"/>
                                          </p:val>
                                        </p:tav>
                                        <p:tav tm="100000">
                                          <p:val>
                                            <p:strVal val="#ppt_h"/>
                                          </p:val>
                                        </p:tav>
                                      </p:tavLst>
                                    </p:anim>
                                    <p:animEffect transition="in" filter="fade">
                                      <p:cBhvr>
                                        <p:cTn id="91" dur="500"/>
                                        <p:tgtEl>
                                          <p:spTgt spid="31"/>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dissolve">
                                      <p:cBhvr>
                                        <p:cTn id="96" dur="500"/>
                                        <p:tgtEl>
                                          <p:spTgt spid="28"/>
                                        </p:tgtEl>
                                      </p:cBhvr>
                                    </p:animEffect>
                                  </p:childTnLst>
                                </p:cTn>
                              </p:par>
                              <p:par>
                                <p:cTn id="97" presetID="9" presetClass="entr" presetSubtype="0" fill="hold" nodeType="with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dissolve">
                                      <p:cBhvr>
                                        <p:cTn id="99" dur="500"/>
                                        <p:tgtEl>
                                          <p:spTgt spid="19"/>
                                        </p:tgtEl>
                                      </p:cBhvr>
                                    </p:animEffect>
                                  </p:childTnLst>
                                </p:cTn>
                              </p:par>
                            </p:childTnLst>
                          </p:cTn>
                        </p:par>
                      </p:childTnLst>
                    </p:cTn>
                  </p:par>
                  <p:par>
                    <p:cTn id="100" fill="hold">
                      <p:stCondLst>
                        <p:cond delay="indefinite"/>
                      </p:stCondLst>
                      <p:childTnLst>
                        <p:par>
                          <p:cTn id="101" fill="hold">
                            <p:stCondLst>
                              <p:cond delay="0"/>
                            </p:stCondLst>
                            <p:childTnLst>
                              <p:par>
                                <p:cTn id="102" presetID="53" presetClass="entr" presetSubtype="0" fill="hold" grpId="0" nodeType="clickEffect">
                                  <p:stCondLst>
                                    <p:cond delay="0"/>
                                  </p:stCondLst>
                                  <p:childTnLst>
                                    <p:set>
                                      <p:cBhvr>
                                        <p:cTn id="103" dur="1" fill="hold">
                                          <p:stCondLst>
                                            <p:cond delay="0"/>
                                          </p:stCondLst>
                                        </p:cTn>
                                        <p:tgtEl>
                                          <p:spTgt spid="32"/>
                                        </p:tgtEl>
                                        <p:attrNameLst>
                                          <p:attrName>style.visibility</p:attrName>
                                        </p:attrNameLst>
                                      </p:cBhvr>
                                      <p:to>
                                        <p:strVal val="visible"/>
                                      </p:to>
                                    </p:set>
                                    <p:anim calcmode="lin" valueType="num">
                                      <p:cBhvr>
                                        <p:cTn id="104" dur="500" fill="hold"/>
                                        <p:tgtEl>
                                          <p:spTgt spid="32"/>
                                        </p:tgtEl>
                                        <p:attrNameLst>
                                          <p:attrName>ppt_w</p:attrName>
                                        </p:attrNameLst>
                                      </p:cBhvr>
                                      <p:tavLst>
                                        <p:tav tm="0">
                                          <p:val>
                                            <p:fltVal val="0"/>
                                          </p:val>
                                        </p:tav>
                                        <p:tav tm="100000">
                                          <p:val>
                                            <p:strVal val="#ppt_w"/>
                                          </p:val>
                                        </p:tav>
                                      </p:tavLst>
                                    </p:anim>
                                    <p:anim calcmode="lin" valueType="num">
                                      <p:cBhvr>
                                        <p:cTn id="105" dur="500" fill="hold"/>
                                        <p:tgtEl>
                                          <p:spTgt spid="32"/>
                                        </p:tgtEl>
                                        <p:attrNameLst>
                                          <p:attrName>ppt_h</p:attrName>
                                        </p:attrNameLst>
                                      </p:cBhvr>
                                      <p:tavLst>
                                        <p:tav tm="0">
                                          <p:val>
                                            <p:fltVal val="0"/>
                                          </p:val>
                                        </p:tav>
                                        <p:tav tm="100000">
                                          <p:val>
                                            <p:strVal val="#ppt_h"/>
                                          </p:val>
                                        </p:tav>
                                      </p:tavLst>
                                    </p:anim>
                                    <p:animEffect transition="in" filter="fade">
                                      <p:cBhvr>
                                        <p:cTn id="106" dur="500"/>
                                        <p:tgtEl>
                                          <p:spTgt spid="32"/>
                                        </p:tgtEl>
                                      </p:cBhvr>
                                    </p:animEffect>
                                  </p:childTnLst>
                                </p:cTn>
                              </p:par>
                            </p:childTnLst>
                          </p:cTn>
                        </p:par>
                      </p:childTnLst>
                    </p:cTn>
                  </p:par>
                  <p:par>
                    <p:cTn id="107" fill="hold">
                      <p:stCondLst>
                        <p:cond delay="indefinite"/>
                      </p:stCondLst>
                      <p:childTnLst>
                        <p:par>
                          <p:cTn id="108" fill="hold">
                            <p:stCondLst>
                              <p:cond delay="0"/>
                            </p:stCondLst>
                            <p:childTnLst>
                              <p:par>
                                <p:cTn id="109" presetID="53" presetClass="entr" presetSubtype="0" fill="hold" grpId="0" nodeType="click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500" fill="hold"/>
                                        <p:tgtEl>
                                          <p:spTgt spid="33"/>
                                        </p:tgtEl>
                                        <p:attrNameLst>
                                          <p:attrName>ppt_w</p:attrName>
                                        </p:attrNameLst>
                                      </p:cBhvr>
                                      <p:tavLst>
                                        <p:tav tm="0">
                                          <p:val>
                                            <p:fltVal val="0"/>
                                          </p:val>
                                        </p:tav>
                                        <p:tav tm="100000">
                                          <p:val>
                                            <p:strVal val="#ppt_w"/>
                                          </p:val>
                                        </p:tav>
                                      </p:tavLst>
                                    </p:anim>
                                    <p:anim calcmode="lin" valueType="num">
                                      <p:cBhvr>
                                        <p:cTn id="112" dur="500" fill="hold"/>
                                        <p:tgtEl>
                                          <p:spTgt spid="33"/>
                                        </p:tgtEl>
                                        <p:attrNameLst>
                                          <p:attrName>ppt_h</p:attrName>
                                        </p:attrNameLst>
                                      </p:cBhvr>
                                      <p:tavLst>
                                        <p:tav tm="0">
                                          <p:val>
                                            <p:fltVal val="0"/>
                                          </p:val>
                                        </p:tav>
                                        <p:tav tm="100000">
                                          <p:val>
                                            <p:strVal val="#ppt_h"/>
                                          </p:val>
                                        </p:tav>
                                      </p:tavLst>
                                    </p:anim>
                                    <p:animEffect transition="in" filter="fade">
                                      <p:cBhvr>
                                        <p:cTn id="113" dur="500"/>
                                        <p:tgtEl>
                                          <p:spTgt spid="33"/>
                                        </p:tgtEl>
                                      </p:cBhvr>
                                    </p:animEffect>
                                  </p:childTnLst>
                                </p:cTn>
                              </p:par>
                              <p:par>
                                <p:cTn id="114" presetID="53" presetClass="entr" presetSubtype="0" fill="hold" grpId="0" nodeType="with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p:cTn id="116" dur="500" fill="hold"/>
                                        <p:tgtEl>
                                          <p:spTgt spid="49"/>
                                        </p:tgtEl>
                                        <p:attrNameLst>
                                          <p:attrName>ppt_w</p:attrName>
                                        </p:attrNameLst>
                                      </p:cBhvr>
                                      <p:tavLst>
                                        <p:tav tm="0">
                                          <p:val>
                                            <p:fltVal val="0"/>
                                          </p:val>
                                        </p:tav>
                                        <p:tav tm="100000">
                                          <p:val>
                                            <p:strVal val="#ppt_w"/>
                                          </p:val>
                                        </p:tav>
                                      </p:tavLst>
                                    </p:anim>
                                    <p:anim calcmode="lin" valueType="num">
                                      <p:cBhvr>
                                        <p:cTn id="117" dur="500" fill="hold"/>
                                        <p:tgtEl>
                                          <p:spTgt spid="49"/>
                                        </p:tgtEl>
                                        <p:attrNameLst>
                                          <p:attrName>ppt_h</p:attrName>
                                        </p:attrNameLst>
                                      </p:cBhvr>
                                      <p:tavLst>
                                        <p:tav tm="0">
                                          <p:val>
                                            <p:fltVal val="0"/>
                                          </p:val>
                                        </p:tav>
                                        <p:tav tm="100000">
                                          <p:val>
                                            <p:strVal val="#ppt_h"/>
                                          </p:val>
                                        </p:tav>
                                      </p:tavLst>
                                    </p:anim>
                                    <p:animEffect transition="in" filter="fade">
                                      <p:cBhvr>
                                        <p:cTn id="118" dur="500"/>
                                        <p:tgtEl>
                                          <p:spTgt spid="49"/>
                                        </p:tgtEl>
                                      </p:cBhvr>
                                    </p:animEffect>
                                  </p:childTnLst>
                                </p:cTn>
                              </p:par>
                            </p:childTnLst>
                          </p:cTn>
                        </p:par>
                      </p:childTnLst>
                    </p:cTn>
                  </p:par>
                  <p:par>
                    <p:cTn id="119" fill="hold">
                      <p:stCondLst>
                        <p:cond delay="indefinite"/>
                      </p:stCondLst>
                      <p:childTnLst>
                        <p:par>
                          <p:cTn id="120" fill="hold">
                            <p:stCondLst>
                              <p:cond delay="0"/>
                            </p:stCondLst>
                            <p:childTnLst>
                              <p:par>
                                <p:cTn id="121" presetID="9" presetClass="entr" presetSubtype="0" fill="hold" nodeType="clickEffect">
                                  <p:stCondLst>
                                    <p:cond delay="0"/>
                                  </p:stCondLst>
                                  <p:childTnLst>
                                    <p:set>
                                      <p:cBhvr>
                                        <p:cTn id="122" dur="1" fill="hold">
                                          <p:stCondLst>
                                            <p:cond delay="0"/>
                                          </p:stCondLst>
                                        </p:cTn>
                                        <p:tgtEl>
                                          <p:spTgt spid="34"/>
                                        </p:tgtEl>
                                        <p:attrNameLst>
                                          <p:attrName>style.visibility</p:attrName>
                                        </p:attrNameLst>
                                      </p:cBhvr>
                                      <p:to>
                                        <p:strVal val="visible"/>
                                      </p:to>
                                    </p:set>
                                    <p:animEffect transition="in" filter="dissolve">
                                      <p:cBhvr>
                                        <p:cTn id="123" dur="500"/>
                                        <p:tgtEl>
                                          <p:spTgt spid="34"/>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36"/>
                                        </p:tgtEl>
                                        <p:attrNameLst>
                                          <p:attrName>style.visibility</p:attrName>
                                        </p:attrNameLst>
                                      </p:cBhvr>
                                      <p:to>
                                        <p:strVal val="visible"/>
                                      </p:to>
                                    </p:set>
                                    <p:animEffect transition="in" filter="dissolve">
                                      <p:cBhvr>
                                        <p:cTn id="126" dur="500"/>
                                        <p:tgtEl>
                                          <p:spTgt spid="36"/>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37"/>
                                        </p:tgtEl>
                                        <p:attrNameLst>
                                          <p:attrName>style.visibility</p:attrName>
                                        </p:attrNameLst>
                                      </p:cBhvr>
                                      <p:to>
                                        <p:strVal val="visible"/>
                                      </p:to>
                                    </p:set>
                                    <p:animEffect transition="in" filter="dissolve">
                                      <p:cBhvr>
                                        <p:cTn id="129" dur="500"/>
                                        <p:tgtEl>
                                          <p:spTgt spid="37"/>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dissolve">
                                      <p:cBhvr>
                                        <p:cTn id="132" dur="500"/>
                                        <p:tgtEl>
                                          <p:spTgt spid="38"/>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dissolve">
                                      <p:cBhvr>
                                        <p:cTn id="135" dur="500"/>
                                        <p:tgtEl>
                                          <p:spTgt spid="39"/>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40"/>
                                        </p:tgtEl>
                                        <p:attrNameLst>
                                          <p:attrName>style.visibility</p:attrName>
                                        </p:attrNameLst>
                                      </p:cBhvr>
                                      <p:to>
                                        <p:strVal val="visible"/>
                                      </p:to>
                                    </p:set>
                                    <p:animEffect transition="in" filter="dissolve">
                                      <p:cBhvr>
                                        <p:cTn id="138" dur="500"/>
                                        <p:tgtEl>
                                          <p:spTgt spid="40"/>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48"/>
                                        </p:tgtEl>
                                        <p:attrNameLst>
                                          <p:attrName>style.visibility</p:attrName>
                                        </p:attrNameLst>
                                      </p:cBhvr>
                                      <p:to>
                                        <p:strVal val="visible"/>
                                      </p:to>
                                    </p:set>
                                    <p:animEffect transition="in" filter="dissolve">
                                      <p:cBhvr>
                                        <p:cTn id="141" dur="500"/>
                                        <p:tgtEl>
                                          <p:spTgt spid="48"/>
                                        </p:tgtEl>
                                      </p:cBhvr>
                                    </p:animEffect>
                                  </p:childTnLst>
                                </p:cTn>
                              </p:par>
                            </p:childTnLst>
                          </p:cTn>
                        </p:par>
                      </p:childTnLst>
                    </p:cTn>
                  </p:par>
                  <p:par>
                    <p:cTn id="142" fill="hold">
                      <p:stCondLst>
                        <p:cond delay="indefinite"/>
                      </p:stCondLst>
                      <p:childTnLst>
                        <p:par>
                          <p:cTn id="143" fill="hold">
                            <p:stCondLst>
                              <p:cond delay="0"/>
                            </p:stCondLst>
                            <p:childTnLst>
                              <p:par>
                                <p:cTn id="144" presetID="53" presetClass="entr" presetSubtype="0" fill="hold" grpId="0" nodeType="clickEffect">
                                  <p:stCondLst>
                                    <p:cond delay="0"/>
                                  </p:stCondLst>
                                  <p:childTnLst>
                                    <p:set>
                                      <p:cBhvr>
                                        <p:cTn id="145" dur="1" fill="hold">
                                          <p:stCondLst>
                                            <p:cond delay="0"/>
                                          </p:stCondLst>
                                        </p:cTn>
                                        <p:tgtEl>
                                          <p:spTgt spid="35"/>
                                        </p:tgtEl>
                                        <p:attrNameLst>
                                          <p:attrName>style.visibility</p:attrName>
                                        </p:attrNameLst>
                                      </p:cBhvr>
                                      <p:to>
                                        <p:strVal val="visible"/>
                                      </p:to>
                                    </p:set>
                                    <p:anim calcmode="lin" valueType="num">
                                      <p:cBhvr>
                                        <p:cTn id="146" dur="500" fill="hold"/>
                                        <p:tgtEl>
                                          <p:spTgt spid="35"/>
                                        </p:tgtEl>
                                        <p:attrNameLst>
                                          <p:attrName>ppt_w</p:attrName>
                                        </p:attrNameLst>
                                      </p:cBhvr>
                                      <p:tavLst>
                                        <p:tav tm="0">
                                          <p:val>
                                            <p:fltVal val="0"/>
                                          </p:val>
                                        </p:tav>
                                        <p:tav tm="100000">
                                          <p:val>
                                            <p:strVal val="#ppt_w"/>
                                          </p:val>
                                        </p:tav>
                                      </p:tavLst>
                                    </p:anim>
                                    <p:anim calcmode="lin" valueType="num">
                                      <p:cBhvr>
                                        <p:cTn id="147" dur="500" fill="hold"/>
                                        <p:tgtEl>
                                          <p:spTgt spid="35"/>
                                        </p:tgtEl>
                                        <p:attrNameLst>
                                          <p:attrName>ppt_h</p:attrName>
                                        </p:attrNameLst>
                                      </p:cBhvr>
                                      <p:tavLst>
                                        <p:tav tm="0">
                                          <p:val>
                                            <p:fltVal val="0"/>
                                          </p:val>
                                        </p:tav>
                                        <p:tav tm="100000">
                                          <p:val>
                                            <p:strVal val="#ppt_h"/>
                                          </p:val>
                                        </p:tav>
                                      </p:tavLst>
                                    </p:anim>
                                    <p:animEffect transition="in" filter="fade">
                                      <p:cBhvr>
                                        <p:cTn id="148" dur="500"/>
                                        <p:tgtEl>
                                          <p:spTgt spid="35"/>
                                        </p:tgtEl>
                                      </p:cBhvr>
                                    </p:animEffect>
                                  </p:childTnLst>
                                </p:cTn>
                              </p:par>
                            </p:childTnLst>
                          </p:cTn>
                        </p:par>
                      </p:childTnLst>
                    </p:cTn>
                  </p:par>
                  <p:par>
                    <p:cTn id="149" fill="hold">
                      <p:stCondLst>
                        <p:cond delay="indefinite"/>
                      </p:stCondLst>
                      <p:childTnLst>
                        <p:par>
                          <p:cTn id="150" fill="hold">
                            <p:stCondLst>
                              <p:cond delay="0"/>
                            </p:stCondLst>
                            <p:childTnLst>
                              <p:par>
                                <p:cTn id="151" presetID="9" presetClass="entr" presetSubtype="0" fill="hold" grpId="0" nodeType="clickEffect">
                                  <p:stCondLst>
                                    <p:cond delay="0"/>
                                  </p:stCondLst>
                                  <p:childTnLst>
                                    <p:set>
                                      <p:cBhvr>
                                        <p:cTn id="152" dur="1" fill="hold">
                                          <p:stCondLst>
                                            <p:cond delay="0"/>
                                          </p:stCondLst>
                                        </p:cTn>
                                        <p:tgtEl>
                                          <p:spTgt spid="42"/>
                                        </p:tgtEl>
                                        <p:attrNameLst>
                                          <p:attrName>style.visibility</p:attrName>
                                        </p:attrNameLst>
                                      </p:cBhvr>
                                      <p:to>
                                        <p:strVal val="visible"/>
                                      </p:to>
                                    </p:set>
                                    <p:animEffect transition="in" filter="dissolve">
                                      <p:cBhvr>
                                        <p:cTn id="153" dur="500"/>
                                        <p:tgtEl>
                                          <p:spTgt spid="42"/>
                                        </p:tgtEl>
                                      </p:cBhvr>
                                    </p:animEffect>
                                  </p:childTnLst>
                                </p:cTn>
                              </p:par>
                              <p:par>
                                <p:cTn id="154" presetID="9" presetClass="entr" presetSubtype="0" fill="hold" nodeType="withEffect">
                                  <p:stCondLst>
                                    <p:cond delay="0"/>
                                  </p:stCondLst>
                                  <p:childTnLst>
                                    <p:set>
                                      <p:cBhvr>
                                        <p:cTn id="155" dur="1" fill="hold">
                                          <p:stCondLst>
                                            <p:cond delay="0"/>
                                          </p:stCondLst>
                                        </p:cTn>
                                        <p:tgtEl>
                                          <p:spTgt spid="20"/>
                                        </p:tgtEl>
                                        <p:attrNameLst>
                                          <p:attrName>style.visibility</p:attrName>
                                        </p:attrNameLst>
                                      </p:cBhvr>
                                      <p:to>
                                        <p:strVal val="visible"/>
                                      </p:to>
                                    </p:set>
                                    <p:animEffect transition="in" filter="dissolve">
                                      <p:cBhvr>
                                        <p:cTn id="156" dur="500"/>
                                        <p:tgtEl>
                                          <p:spTgt spid="20"/>
                                        </p:tgtEl>
                                      </p:cBhvr>
                                    </p:animEffect>
                                  </p:childTnLst>
                                </p:cTn>
                              </p:par>
                              <p:par>
                                <p:cTn id="157" presetID="9" presetClass="entr" presetSubtype="0" fill="hold" grpId="1" nodeType="withEffect">
                                  <p:stCondLst>
                                    <p:cond delay="0"/>
                                  </p:stCondLst>
                                  <p:childTnLst>
                                    <p:set>
                                      <p:cBhvr>
                                        <p:cTn id="158" dur="1" fill="hold">
                                          <p:stCondLst>
                                            <p:cond delay="0"/>
                                          </p:stCondLst>
                                        </p:cTn>
                                        <p:tgtEl>
                                          <p:spTgt spid="42"/>
                                        </p:tgtEl>
                                        <p:attrNameLst>
                                          <p:attrName>style.visibility</p:attrName>
                                        </p:attrNameLst>
                                      </p:cBhvr>
                                      <p:to>
                                        <p:strVal val="visible"/>
                                      </p:to>
                                    </p:set>
                                    <p:animEffect transition="in" filter="dissolve">
                                      <p:cBhvr>
                                        <p:cTn id="159" dur="500"/>
                                        <p:tgtEl>
                                          <p:spTgt spid="42"/>
                                        </p:tgtEl>
                                      </p:cBhvr>
                                    </p:animEffec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41"/>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9"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Effect transition="in" filter="dissolve">
                                      <p:cBhvr>
                                        <p:cTn id="168" dur="500"/>
                                        <p:tgtEl>
                                          <p:spTgt spid="43"/>
                                        </p:tgtEl>
                                      </p:cBhvr>
                                    </p:animEffect>
                                  </p:childTnLst>
                                </p:cTn>
                              </p:par>
                              <p:par>
                                <p:cTn id="169" presetID="9" presetClass="entr" presetSubtype="0" fill="hold" grpId="0" nodeType="withEffect">
                                  <p:stCondLst>
                                    <p:cond delay="0"/>
                                  </p:stCondLst>
                                  <p:childTnLst>
                                    <p:set>
                                      <p:cBhvr>
                                        <p:cTn id="170" dur="1" fill="hold">
                                          <p:stCondLst>
                                            <p:cond delay="0"/>
                                          </p:stCondLst>
                                        </p:cTn>
                                        <p:tgtEl>
                                          <p:spTgt spid="44"/>
                                        </p:tgtEl>
                                        <p:attrNameLst>
                                          <p:attrName>style.visibility</p:attrName>
                                        </p:attrNameLst>
                                      </p:cBhvr>
                                      <p:to>
                                        <p:strVal val="visible"/>
                                      </p:to>
                                    </p:set>
                                    <p:animEffect transition="in" filter="dissolve">
                                      <p:cBhvr>
                                        <p:cTn id="171" dur="500"/>
                                        <p:tgtEl>
                                          <p:spTgt spid="44"/>
                                        </p:tgtEl>
                                      </p:cBhvr>
                                    </p:animEffect>
                                  </p:childTnLst>
                                </p:cTn>
                              </p:par>
                            </p:childTnLst>
                          </p:cTn>
                        </p:par>
                      </p:childTnLst>
                    </p:cTn>
                  </p:par>
                  <p:par>
                    <p:cTn id="172" fill="hold">
                      <p:stCondLst>
                        <p:cond delay="indefinite"/>
                      </p:stCondLst>
                      <p:childTnLst>
                        <p:par>
                          <p:cTn id="173" fill="hold">
                            <p:stCondLst>
                              <p:cond delay="0"/>
                            </p:stCondLst>
                            <p:childTnLst>
                              <p:par>
                                <p:cTn id="174" presetID="9" presetClass="entr" presetSubtype="0" fill="hold" nodeType="clickEffect">
                                  <p:stCondLst>
                                    <p:cond delay="0"/>
                                  </p:stCondLst>
                                  <p:childTnLst>
                                    <p:set>
                                      <p:cBhvr>
                                        <p:cTn id="175" dur="1" fill="hold">
                                          <p:stCondLst>
                                            <p:cond delay="0"/>
                                          </p:stCondLst>
                                        </p:cTn>
                                        <p:tgtEl>
                                          <p:spTgt spid="45"/>
                                        </p:tgtEl>
                                        <p:attrNameLst>
                                          <p:attrName>style.visibility</p:attrName>
                                        </p:attrNameLst>
                                      </p:cBhvr>
                                      <p:to>
                                        <p:strVal val="visible"/>
                                      </p:to>
                                    </p:set>
                                    <p:animEffect transition="in" filter="dissolve">
                                      <p:cBhvr>
                                        <p:cTn id="176" dur="500"/>
                                        <p:tgtEl>
                                          <p:spTgt spid="45"/>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47"/>
                                        </p:tgtEl>
                                        <p:attrNameLst>
                                          <p:attrName>style.visibility</p:attrName>
                                        </p:attrNameLst>
                                      </p:cBhvr>
                                      <p:to>
                                        <p:strVal val="visible"/>
                                      </p:to>
                                    </p:set>
                                    <p:animEffect transition="in" filter="dissolve">
                                      <p:cBhvr>
                                        <p:cTn id="179" dur="500"/>
                                        <p:tgtEl>
                                          <p:spTgt spid="47"/>
                                        </p:tgtEl>
                                      </p:cBhvr>
                                    </p:animEffect>
                                  </p:childTnLst>
                                </p:cTn>
                              </p:par>
                            </p:childTnLst>
                          </p:cTn>
                        </p:par>
                      </p:childTnLst>
                    </p:cTn>
                  </p:par>
                  <p:par>
                    <p:cTn id="180" fill="hold">
                      <p:stCondLst>
                        <p:cond delay="indefinite"/>
                      </p:stCondLst>
                      <p:childTnLst>
                        <p:par>
                          <p:cTn id="181" fill="hold">
                            <p:stCondLst>
                              <p:cond delay="0"/>
                            </p:stCondLst>
                            <p:childTnLst>
                              <p:par>
                                <p:cTn id="182" presetID="53" presetClass="entr" presetSubtype="0" fill="hold" grpId="0" nodeType="clickEffect">
                                  <p:stCondLst>
                                    <p:cond delay="0"/>
                                  </p:stCondLst>
                                  <p:childTnLst>
                                    <p:set>
                                      <p:cBhvr>
                                        <p:cTn id="183" dur="1" fill="hold">
                                          <p:stCondLst>
                                            <p:cond delay="0"/>
                                          </p:stCondLst>
                                        </p:cTn>
                                        <p:tgtEl>
                                          <p:spTgt spid="46"/>
                                        </p:tgtEl>
                                        <p:attrNameLst>
                                          <p:attrName>style.visibility</p:attrName>
                                        </p:attrNameLst>
                                      </p:cBhvr>
                                      <p:to>
                                        <p:strVal val="visible"/>
                                      </p:to>
                                    </p:set>
                                    <p:anim calcmode="lin" valueType="num">
                                      <p:cBhvr>
                                        <p:cTn id="184" dur="500" fill="hold"/>
                                        <p:tgtEl>
                                          <p:spTgt spid="46"/>
                                        </p:tgtEl>
                                        <p:attrNameLst>
                                          <p:attrName>ppt_w</p:attrName>
                                        </p:attrNameLst>
                                      </p:cBhvr>
                                      <p:tavLst>
                                        <p:tav tm="0">
                                          <p:val>
                                            <p:fltVal val="0"/>
                                          </p:val>
                                        </p:tav>
                                        <p:tav tm="100000">
                                          <p:val>
                                            <p:strVal val="#ppt_w"/>
                                          </p:val>
                                        </p:tav>
                                      </p:tavLst>
                                    </p:anim>
                                    <p:anim calcmode="lin" valueType="num">
                                      <p:cBhvr>
                                        <p:cTn id="185" dur="500" fill="hold"/>
                                        <p:tgtEl>
                                          <p:spTgt spid="46"/>
                                        </p:tgtEl>
                                        <p:attrNameLst>
                                          <p:attrName>ppt_h</p:attrName>
                                        </p:attrNameLst>
                                      </p:cBhvr>
                                      <p:tavLst>
                                        <p:tav tm="0">
                                          <p:val>
                                            <p:fltVal val="0"/>
                                          </p:val>
                                        </p:tav>
                                        <p:tav tm="100000">
                                          <p:val>
                                            <p:strVal val="#ppt_h"/>
                                          </p:val>
                                        </p:tav>
                                      </p:tavLst>
                                    </p:anim>
                                    <p:animEffect transition="in" filter="fade">
                                      <p:cBhvr>
                                        <p:cTn id="18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21" grpId="0" animBg="1"/>
      <p:bldP spid="22" grpId="0" animBg="1"/>
      <p:bldP spid="23" grpId="0"/>
      <p:bldP spid="24" grpId="0"/>
      <p:bldP spid="25" grpId="0"/>
      <p:bldP spid="26" grpId="0"/>
      <p:bldP spid="27" grpId="0" animBg="1"/>
      <p:bldP spid="28" grpId="0" animBg="1"/>
      <p:bldP spid="29" grpId="0" animBg="1"/>
      <p:bldP spid="30" grpId="0" animBg="1"/>
      <p:bldP spid="31" grpId="0"/>
      <p:bldP spid="32" grpId="0"/>
      <p:bldP spid="33" grpId="0" animBg="1"/>
      <p:bldP spid="35" grpId="0"/>
      <p:bldP spid="36" grpId="0" animBg="1"/>
      <p:bldP spid="37" grpId="0" animBg="1"/>
      <p:bldP spid="38" grpId="0" animBg="1"/>
      <p:bldP spid="39" grpId="0" animBg="1"/>
      <p:bldP spid="40" grpId="0" animBg="1"/>
      <p:bldP spid="41" grpId="0"/>
      <p:bldP spid="42" grpId="0" animBg="1"/>
      <p:bldP spid="42" grpId="1" animBg="1"/>
      <p:bldP spid="43" grpId="0" animBg="1"/>
      <p:bldP spid="44" grpId="0"/>
      <p:bldP spid="46" grpId="0"/>
      <p:bldP spid="47" grpId="0" animBg="1"/>
      <p:bldP spid="48" grpId="0" animBg="1"/>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55650" y="260350"/>
            <a:ext cx="7696200" cy="1023938"/>
          </a:xfrm>
        </p:spPr>
        <p:txBody>
          <a:bodyPr>
            <a:normAutofit/>
          </a:bodyPr>
          <a:lstStyle/>
          <a:p>
            <a:pPr eaLnBrk="1" hangingPunct="1"/>
            <a:r>
              <a:rPr lang="fr-FR" sz="2000" b="1" dirty="0" smtClean="0">
                <a:latin typeface="Times New Roman" pitchFamily="18" charset="0"/>
                <a:cs typeface="Times New Roman" pitchFamily="18" charset="0"/>
              </a:rPr>
              <a:t>II – Méthodes d’étude de la composition biochimique des cellules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1. Techniques de fractionnement cellulaire</a:t>
            </a:r>
          </a:p>
        </p:txBody>
      </p:sp>
      <p:sp>
        <p:nvSpPr>
          <p:cNvPr id="5" name="Rectangle 12"/>
          <p:cNvSpPr txBox="1">
            <a:spLocks noChangeArrowheads="1"/>
          </p:cNvSpPr>
          <p:nvPr/>
        </p:nvSpPr>
        <p:spPr>
          <a:xfrm>
            <a:off x="1000100" y="1500174"/>
            <a:ext cx="7696200" cy="418782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fr-FR" sz="2400" b="0" i="0" u="none" strike="noStrike" kern="1200" cap="none" spc="0" normalizeH="0" baseline="0" noProof="0" dirty="0" smtClean="0">
                <a:ln>
                  <a:noFill/>
                </a:ln>
                <a:effectLst>
                  <a:outerShdw blurRad="38100" dist="38100" dir="2700000" algn="tl">
                    <a:srgbClr val="C0C0C0"/>
                  </a:outerShdw>
                </a:effectLst>
                <a:uLnTx/>
                <a:uFillTx/>
                <a:latin typeface="Times New Roman" pitchFamily="18" charset="0"/>
                <a:cs typeface="Times New Roman" pitchFamily="18" charset="0"/>
              </a:rPr>
              <a:t>Séparation des organites par ultracentrifugation</a:t>
            </a:r>
          </a:p>
          <a:p>
            <a:pPr marL="742950" marR="0" lvl="1" indent="-28575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457200" marR="0" lvl="1" indent="0" algn="l" defTabSz="914400" rtl="0" eaLnBrk="1" fontAlgn="auto" latinLnBrk="0" hangingPunct="1">
              <a:lnSpc>
                <a:spcPct val="80000"/>
              </a:lnSpc>
              <a:spcBef>
                <a:spcPct val="20000"/>
              </a:spcBef>
              <a:spcAft>
                <a:spcPts val="0"/>
              </a:spcAft>
              <a:buClrTx/>
              <a:buSzTx/>
              <a:buFontTx/>
              <a:buNone/>
              <a:tabLst/>
              <a:defRPr/>
            </a:pP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sur gradient de densité</a:t>
            </a:r>
          </a:p>
          <a:p>
            <a:pPr marL="457200" marR="0" lvl="1" indent="0" algn="l"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r>
              <a:rPr lang="fr-FR" sz="2400" dirty="0">
                <a:latin typeface="Times New Roman" pitchFamily="18" charset="0"/>
                <a:cs typeface="Times New Roman" pitchFamily="18" charset="0"/>
              </a:rPr>
              <a:t>G</a:t>
            </a: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radient préformé</a:t>
            </a:r>
          </a:p>
          <a:p>
            <a:pPr marL="914400" marR="0" lvl="2" indent="0" algn="l" defTabSz="914400" rtl="0" eaLnBrk="1" fontAlgn="auto" latinLnBrk="0" hangingPunct="1">
              <a:lnSpc>
                <a:spcPct val="80000"/>
              </a:lnSpc>
              <a:spcBef>
                <a:spcPct val="20000"/>
              </a:spcBef>
              <a:spcAft>
                <a:spcPts val="0"/>
              </a:spcAft>
              <a:buClrTx/>
              <a:buSzTx/>
              <a:buFontTx/>
              <a:buNone/>
              <a:tabLst/>
              <a:defRPr/>
            </a:pP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a:p>
            <a:pPr marL="1143000" marR="0" lvl="2" indent="-228600" algn="l" defTabSz="914400" rtl="0" eaLnBrk="1" fontAlgn="auto" latinLnBrk="0" hangingPunct="1">
              <a:lnSpc>
                <a:spcPct val="80000"/>
              </a:lnSpc>
              <a:spcBef>
                <a:spcPct val="20000"/>
              </a:spcBef>
              <a:spcAft>
                <a:spcPts val="0"/>
              </a:spcAft>
              <a:buClrTx/>
              <a:buSzTx/>
              <a:buFont typeface="Arial" pitchFamily="34" charset="0"/>
              <a:buChar char="•"/>
              <a:tabLst/>
              <a:defRPr/>
            </a:pPr>
            <a:r>
              <a:rPr lang="fr-FR" sz="2400" dirty="0">
                <a:latin typeface="Times New Roman" pitchFamily="18" charset="0"/>
                <a:cs typeface="Times New Roman" pitchFamily="18" charset="0"/>
              </a:rPr>
              <a:t>G</a:t>
            </a:r>
            <a:r>
              <a:rPr kumimoji="0" lang="fr-FR" sz="2400" b="0" i="0" u="none" strike="noStrike" kern="1200" cap="none" spc="0" normalizeH="0" baseline="0" noProof="0" dirty="0" smtClean="0">
                <a:ln>
                  <a:noFill/>
                </a:ln>
                <a:effectLst/>
                <a:uLnTx/>
                <a:uFillTx/>
                <a:latin typeface="Times New Roman" pitchFamily="18" charset="0"/>
                <a:cs typeface="Times New Roman" pitchFamily="18" charset="0"/>
              </a:rPr>
              <a:t>radient </a:t>
            </a:r>
            <a:r>
              <a:rPr kumimoji="0" lang="fr-FR" sz="2400" b="0" i="0" u="none" strike="noStrike" kern="1200" cap="none" spc="0" normalizeH="0" baseline="0" noProof="0" dirty="0" err="1" smtClean="0">
                <a:ln>
                  <a:noFill/>
                </a:ln>
                <a:effectLst/>
                <a:uLnTx/>
                <a:uFillTx/>
                <a:latin typeface="Times New Roman" pitchFamily="18" charset="0"/>
                <a:cs typeface="Times New Roman" pitchFamily="18" charset="0"/>
              </a:rPr>
              <a:t>autoformé</a:t>
            </a:r>
            <a:endParaRPr kumimoji="0" lang="fr-FR" sz="24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6" name="Espace réservé du pied de page 5"/>
          <p:cNvSpPr>
            <a:spLocks noGrp="1"/>
          </p:cNvSpPr>
          <p:nvPr>
            <p:ph type="ftr" sz="quarter" idx="11"/>
          </p:nvPr>
        </p:nvSpPr>
        <p:spPr/>
        <p:txBody>
          <a:bodyPr/>
          <a:lstStyle/>
          <a:p>
            <a:r>
              <a:rPr lang="fr-FR" sz="1400" b="1" dirty="0" smtClean="0">
                <a:solidFill>
                  <a:schemeClr val="tx1"/>
                </a:solidFill>
              </a:rPr>
              <a:t>8</a:t>
            </a:r>
            <a:endParaRPr lang="fr-FR" sz="1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1"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slide(fromTop)">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 calcmode="lin" valueType="num">
                                      <p:cBhvr>
                                        <p:cTn id="16"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blinds(horizontal)">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blinds(horizontal)">
                                      <p:cBhvr>
                                        <p:cTn id="28"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23850" y="533400"/>
            <a:ext cx="8496300" cy="1143000"/>
          </a:xfrm>
        </p:spPr>
        <p:txBody>
          <a:bodyPr/>
          <a:lstStyle/>
          <a:p>
            <a:pPr eaLnBrk="1" hangingPunct="1"/>
            <a:r>
              <a:rPr lang="fr-FR" sz="1800" dirty="0" smtClean="0">
                <a:latin typeface="Comic Sans MS" pitchFamily="66" charset="0"/>
              </a:rPr>
              <a:t/>
            </a:r>
            <a:br>
              <a:rPr lang="fr-FR" sz="1800" dirty="0" smtClean="0">
                <a:latin typeface="Comic Sans MS" pitchFamily="66" charset="0"/>
              </a:rPr>
            </a:br>
            <a:r>
              <a:rPr lang="fr-FR" sz="1800" b="1" dirty="0" smtClean="0">
                <a:latin typeface="Times New Roman" pitchFamily="18" charset="0"/>
                <a:cs typeface="Times New Roman" pitchFamily="18" charset="0"/>
              </a:rPr>
              <a:t>Séparation des organites par centrifugation sur </a:t>
            </a:r>
            <a:r>
              <a:rPr lang="fr-FR" sz="1800" b="1" u="sng" dirty="0" smtClean="0">
                <a:latin typeface="Times New Roman" pitchFamily="18" charset="0"/>
                <a:cs typeface="Times New Roman" pitchFamily="18" charset="0"/>
              </a:rPr>
              <a:t>gradient de densité préformé</a:t>
            </a:r>
          </a:p>
        </p:txBody>
      </p:sp>
      <p:sp>
        <p:nvSpPr>
          <p:cNvPr id="5" name="Rectangle 3"/>
          <p:cNvSpPr>
            <a:spLocks noGrp="1" noChangeArrowheads="1"/>
          </p:cNvSpPr>
          <p:nvPr>
            <p:ph sz="quarter" idx="4294967295"/>
          </p:nvPr>
        </p:nvSpPr>
        <p:spPr>
          <a:xfrm>
            <a:off x="500034" y="1357298"/>
            <a:ext cx="4929222" cy="4643470"/>
          </a:xfrm>
          <a:prstGeom prst="rect">
            <a:avLst/>
          </a:prstGeom>
        </p:spPr>
        <p:txBody>
          <a:bodyPr/>
          <a:lstStyle/>
          <a:p>
            <a:pPr algn="just" eaLnBrk="1" hangingPunct="1">
              <a:spcBef>
                <a:spcPct val="0"/>
              </a:spcBef>
              <a:buFont typeface="Wingdings" pitchFamily="2" charset="2"/>
              <a:buNone/>
            </a:pPr>
            <a:r>
              <a:rPr lang="fr-FR" sz="1600" b="1" u="sng" dirty="0" smtClean="0">
                <a:latin typeface="Times New Roman" pitchFamily="18" charset="0"/>
                <a:cs typeface="Times New Roman" pitchFamily="18" charset="0"/>
              </a:rPr>
              <a:t>Protocole</a:t>
            </a:r>
          </a:p>
          <a:p>
            <a:pPr algn="just" eaLnBrk="1" hangingPunct="1">
              <a:spcBef>
                <a:spcPct val="0"/>
              </a:spcBef>
            </a:pPr>
            <a:r>
              <a:rPr lang="fr-FR" sz="1600" dirty="0" smtClean="0">
                <a:latin typeface="Times New Roman" pitchFamily="18" charset="0"/>
                <a:cs typeface="Times New Roman" pitchFamily="18" charset="0"/>
              </a:rPr>
              <a:t>Dépôt d’une fine couche de l’homogénat à la surface du gradient contenu dans le tube à centrifuger :  solution de saccharose ou de glycérol dont la concentration varie de façon régulière et décroissante du bas vers le haut du tube, variation linéaire et continue ou bien discontinue et par paliers. </a:t>
            </a:r>
          </a:p>
          <a:p>
            <a:pPr algn="just" eaLnBrk="1" hangingPunct="1">
              <a:spcBef>
                <a:spcPct val="0"/>
              </a:spcBef>
            </a:pPr>
            <a:r>
              <a:rPr lang="fr-FR" sz="1600" dirty="0" smtClean="0">
                <a:latin typeface="Times New Roman" pitchFamily="18" charset="0"/>
                <a:cs typeface="Times New Roman" pitchFamily="18" charset="0"/>
              </a:rPr>
              <a:t> Centrifugation à vitesse élevée pendant quelques heures.</a:t>
            </a:r>
          </a:p>
          <a:p>
            <a:pPr algn="just" eaLnBrk="1" hangingPunct="1">
              <a:spcBef>
                <a:spcPct val="0"/>
              </a:spcBef>
            </a:pPr>
            <a:r>
              <a:rPr lang="fr-FR" sz="1600" dirty="0" smtClean="0">
                <a:latin typeface="Times New Roman" pitchFamily="18" charset="0"/>
                <a:cs typeface="Times New Roman" pitchFamily="18" charset="0"/>
              </a:rPr>
              <a:t>Migration des particules dans le gradient jusqu’à une position d’équilibre qui correspond à sa densité</a:t>
            </a:r>
          </a:p>
          <a:p>
            <a:pPr algn="just" eaLnBrk="1" hangingPunct="1">
              <a:spcBef>
                <a:spcPct val="0"/>
              </a:spcBef>
            </a:pPr>
            <a:r>
              <a:rPr lang="fr-FR" sz="1600" dirty="0" smtClean="0">
                <a:latin typeface="Times New Roman" pitchFamily="18" charset="0"/>
                <a:cs typeface="Times New Roman" pitchFamily="18" charset="0"/>
              </a:rPr>
              <a:t>Obtention d’anneaux le long du tube (centrifugation zonale) qui peuvent être récupérés séparément par aspiration. </a:t>
            </a:r>
          </a:p>
          <a:p>
            <a:pPr algn="just" eaLnBrk="1" hangingPunct="1">
              <a:spcBef>
                <a:spcPct val="0"/>
              </a:spcBef>
              <a:buFont typeface="Wingdings" pitchFamily="2" charset="2"/>
              <a:buNone/>
            </a:pPr>
            <a:r>
              <a:rPr lang="fr-FR" sz="1600" b="1" u="sng" dirty="0" smtClean="0">
                <a:latin typeface="Times New Roman" pitchFamily="18" charset="0"/>
                <a:cs typeface="Times New Roman" pitchFamily="18" charset="0"/>
              </a:rPr>
              <a:t>Technique</a:t>
            </a:r>
            <a:r>
              <a:rPr lang="fr-FR" sz="1600" b="1" dirty="0" smtClean="0">
                <a:latin typeface="Times New Roman" pitchFamily="18" charset="0"/>
                <a:cs typeface="Times New Roman" pitchFamily="18" charset="0"/>
              </a:rPr>
              <a:t> </a:t>
            </a:r>
          </a:p>
          <a:p>
            <a:pPr algn="just" eaLnBrk="1" hangingPunct="1">
              <a:spcBef>
                <a:spcPct val="0"/>
              </a:spcBef>
            </a:pPr>
            <a:r>
              <a:rPr lang="fr-FR" sz="1600" dirty="0" smtClean="0">
                <a:latin typeface="Times New Roman" pitchFamily="18" charset="0"/>
                <a:cs typeface="Times New Roman" pitchFamily="18" charset="0"/>
              </a:rPr>
              <a:t>permettant d’obtenir une séparation des constituants cellulaires en une seule étape</a:t>
            </a:r>
          </a:p>
          <a:p>
            <a:pPr algn="just" eaLnBrk="1" hangingPunct="1">
              <a:spcBef>
                <a:spcPct val="0"/>
              </a:spcBef>
            </a:pPr>
            <a:r>
              <a:rPr lang="fr-FR" sz="1600" dirty="0" smtClean="0">
                <a:latin typeface="Times New Roman" pitchFamily="18" charset="0"/>
                <a:cs typeface="Times New Roman" pitchFamily="18" charset="0"/>
              </a:rPr>
              <a:t>d’un grand degré de pureté. </a:t>
            </a:r>
          </a:p>
          <a:p>
            <a:pPr algn="just" eaLnBrk="1" hangingPunct="1">
              <a:spcBef>
                <a:spcPct val="0"/>
              </a:spcBef>
            </a:pPr>
            <a:r>
              <a:rPr lang="fr-FR" sz="1600" dirty="0" smtClean="0">
                <a:latin typeface="Times New Roman" pitchFamily="18" charset="0"/>
                <a:cs typeface="Times New Roman" pitchFamily="18" charset="0"/>
              </a:rPr>
              <a:t>ne permettant de manipuler que de petits volumes de matériel biologique et constituant donc une technique uniquement analytique.</a:t>
            </a:r>
          </a:p>
        </p:txBody>
      </p:sp>
      <p:pic>
        <p:nvPicPr>
          <p:cNvPr id="6" name="Picture 4"/>
          <p:cNvPicPr>
            <a:picLocks noChangeAspect="1" noChangeArrowheads="1"/>
          </p:cNvPicPr>
          <p:nvPr/>
        </p:nvPicPr>
        <p:blipFill>
          <a:blip r:embed="rId2"/>
          <a:srcRect/>
          <a:stretch>
            <a:fillRect/>
          </a:stretch>
        </p:blipFill>
        <p:spPr bwMode="auto">
          <a:xfrm>
            <a:off x="5472112" y="2500306"/>
            <a:ext cx="609600" cy="2778125"/>
          </a:xfrm>
          <a:prstGeom prst="rect">
            <a:avLst/>
          </a:prstGeom>
          <a:noFill/>
          <a:ln w="9525">
            <a:noFill/>
            <a:miter lim="800000"/>
            <a:headEnd/>
            <a:tailEnd/>
          </a:ln>
          <a:effectLst/>
        </p:spPr>
      </p:pic>
      <p:pic>
        <p:nvPicPr>
          <p:cNvPr id="7" name="Picture 5"/>
          <p:cNvPicPr>
            <a:picLocks noChangeAspect="1" noChangeArrowheads="1"/>
          </p:cNvPicPr>
          <p:nvPr/>
        </p:nvPicPr>
        <p:blipFill>
          <a:blip r:embed="rId3"/>
          <a:srcRect/>
          <a:stretch>
            <a:fillRect/>
          </a:stretch>
        </p:blipFill>
        <p:spPr bwMode="auto">
          <a:xfrm>
            <a:off x="6480175" y="2500306"/>
            <a:ext cx="588962" cy="2732088"/>
          </a:xfrm>
          <a:prstGeom prst="rect">
            <a:avLst/>
          </a:prstGeom>
          <a:noFill/>
          <a:ln w="9525">
            <a:noFill/>
            <a:miter lim="800000"/>
            <a:headEnd/>
            <a:tailEnd/>
          </a:ln>
          <a:effectLst/>
        </p:spPr>
      </p:pic>
      <p:sp>
        <p:nvSpPr>
          <p:cNvPr id="8" name="AutoShape 6"/>
          <p:cNvSpPr>
            <a:spLocks noChangeArrowheads="1"/>
          </p:cNvSpPr>
          <p:nvPr/>
        </p:nvSpPr>
        <p:spPr bwMode="auto">
          <a:xfrm>
            <a:off x="5543550" y="5237156"/>
            <a:ext cx="576262" cy="215900"/>
          </a:xfrm>
          <a:prstGeom prst="curvedUpArrow">
            <a:avLst>
              <a:gd name="adj1" fmla="val 53382"/>
              <a:gd name="adj2" fmla="val 106765"/>
              <a:gd name="adj3" fmla="val 33333"/>
            </a:avLst>
          </a:prstGeom>
          <a:solidFill>
            <a:schemeClr val="accent1"/>
          </a:solidFill>
          <a:ln w="9525">
            <a:solidFill>
              <a:schemeClr val="tx1"/>
            </a:solidFill>
            <a:miter lim="800000"/>
            <a:headEnd/>
            <a:tailEnd/>
          </a:ln>
          <a:effectLst/>
        </p:spPr>
        <p:txBody>
          <a:bodyPr wrap="none" anchor="ctr"/>
          <a:lstStyle/>
          <a:p>
            <a:endParaRPr lang="fr-FR"/>
          </a:p>
        </p:txBody>
      </p:sp>
      <p:sp>
        <p:nvSpPr>
          <p:cNvPr id="9" name="Text Box 7"/>
          <p:cNvSpPr txBox="1">
            <a:spLocks noChangeArrowheads="1"/>
          </p:cNvSpPr>
          <p:nvPr/>
        </p:nvSpPr>
        <p:spPr bwMode="auto">
          <a:xfrm>
            <a:off x="7056437" y="4803769"/>
            <a:ext cx="2016125" cy="274637"/>
          </a:xfrm>
          <a:prstGeom prst="rect">
            <a:avLst/>
          </a:prstGeom>
          <a:noFill/>
          <a:ln w="9525">
            <a:noFill/>
            <a:miter lim="800000"/>
            <a:headEnd/>
            <a:tailEnd/>
          </a:ln>
          <a:effectLst/>
        </p:spPr>
        <p:txBody>
          <a:bodyPr>
            <a:spAutoFit/>
          </a:bodyPr>
          <a:lstStyle/>
          <a:p>
            <a:pPr algn="l">
              <a:spcBef>
                <a:spcPct val="50000"/>
              </a:spcBef>
            </a:pPr>
            <a:r>
              <a:rPr lang="fr-FR" sz="1200">
                <a:latin typeface="Comic Sans MS" pitchFamily="66" charset="0"/>
              </a:rPr>
              <a:t>Peroxysomes (1,23 g/mL)</a:t>
            </a:r>
          </a:p>
        </p:txBody>
      </p:sp>
      <p:sp>
        <p:nvSpPr>
          <p:cNvPr id="10" name="Text Box 8"/>
          <p:cNvSpPr txBox="1">
            <a:spLocks noChangeArrowheads="1"/>
          </p:cNvSpPr>
          <p:nvPr/>
        </p:nvSpPr>
        <p:spPr bwMode="auto">
          <a:xfrm>
            <a:off x="7056437" y="4156069"/>
            <a:ext cx="2087563" cy="274637"/>
          </a:xfrm>
          <a:prstGeom prst="rect">
            <a:avLst/>
          </a:prstGeom>
          <a:noFill/>
          <a:ln w="9525">
            <a:noFill/>
            <a:miter lim="800000"/>
            <a:headEnd/>
            <a:tailEnd/>
          </a:ln>
          <a:effectLst/>
        </p:spPr>
        <p:txBody>
          <a:bodyPr>
            <a:spAutoFit/>
          </a:bodyPr>
          <a:lstStyle/>
          <a:p>
            <a:pPr algn="l">
              <a:spcBef>
                <a:spcPct val="50000"/>
              </a:spcBef>
            </a:pPr>
            <a:r>
              <a:rPr lang="fr-FR" sz="1200">
                <a:latin typeface="Comic Sans MS" pitchFamily="66" charset="0"/>
              </a:rPr>
              <a:t>Mitochondries (1,18 g/mL)</a:t>
            </a:r>
          </a:p>
        </p:txBody>
      </p:sp>
      <p:sp>
        <p:nvSpPr>
          <p:cNvPr id="11" name="Text Box 9"/>
          <p:cNvSpPr txBox="1">
            <a:spLocks noChangeArrowheads="1"/>
          </p:cNvSpPr>
          <p:nvPr/>
        </p:nvSpPr>
        <p:spPr bwMode="auto">
          <a:xfrm>
            <a:off x="7056437" y="3795706"/>
            <a:ext cx="1873250" cy="274638"/>
          </a:xfrm>
          <a:prstGeom prst="rect">
            <a:avLst/>
          </a:prstGeom>
          <a:noFill/>
          <a:ln w="9525">
            <a:noFill/>
            <a:miter lim="800000"/>
            <a:headEnd/>
            <a:tailEnd/>
          </a:ln>
          <a:effectLst/>
        </p:spPr>
        <p:txBody>
          <a:bodyPr>
            <a:spAutoFit/>
          </a:bodyPr>
          <a:lstStyle/>
          <a:p>
            <a:pPr algn="l">
              <a:spcBef>
                <a:spcPct val="50000"/>
              </a:spcBef>
            </a:pPr>
            <a:r>
              <a:rPr lang="fr-FR" sz="1200">
                <a:latin typeface="Comic Sans MS" pitchFamily="66" charset="0"/>
              </a:rPr>
              <a:t>Lysosomes (1,12 g/mL)</a:t>
            </a:r>
          </a:p>
        </p:txBody>
      </p:sp>
      <p:sp>
        <p:nvSpPr>
          <p:cNvPr id="12" name="Rectangle 2"/>
          <p:cNvSpPr txBox="1">
            <a:spLocks noChangeArrowheads="1"/>
          </p:cNvSpPr>
          <p:nvPr/>
        </p:nvSpPr>
        <p:spPr bwMode="auto">
          <a:xfrm>
            <a:off x="714348" y="428604"/>
            <a:ext cx="7696200" cy="663575"/>
          </a:xfrm>
          <a:prstGeom prst="rect">
            <a:avLst/>
          </a:prstGeom>
          <a:noFill/>
          <a:ln w="9525">
            <a:noFill/>
            <a:miter lim="800000"/>
            <a:headEnd/>
            <a:tailEnd/>
          </a:ln>
          <a:effectLst/>
        </p:spPr>
        <p:txBody>
          <a:bodyPr anchor="b"/>
          <a:lstStyle/>
          <a:p>
            <a:pPr algn="l"/>
            <a:r>
              <a:rPr lang="fr-FR" sz="2000" b="1" dirty="0" smtClean="0">
                <a:latin typeface="Times New Roman" pitchFamily="18" charset="0"/>
                <a:cs typeface="Times New Roman" pitchFamily="18" charset="0"/>
              </a:rPr>
              <a:t>II </a:t>
            </a:r>
            <a:r>
              <a:rPr lang="fr-FR" sz="2000" b="1" dirty="0">
                <a:latin typeface="Times New Roman" pitchFamily="18" charset="0"/>
                <a:cs typeface="Times New Roman" pitchFamily="18" charset="0"/>
              </a:rPr>
              <a:t>– Méthodes d’étude de la composition </a:t>
            </a:r>
            <a:r>
              <a:rPr lang="fr-FR" sz="2000" b="1" dirty="0" smtClean="0">
                <a:latin typeface="Times New Roman" pitchFamily="18" charset="0"/>
                <a:cs typeface="Times New Roman" pitchFamily="18" charset="0"/>
              </a:rPr>
              <a:t>biochimique </a:t>
            </a:r>
            <a:r>
              <a:rPr lang="fr-FR" sz="2000" b="1" dirty="0">
                <a:latin typeface="Times New Roman" pitchFamily="18" charset="0"/>
                <a:cs typeface="Times New Roman" pitchFamily="18" charset="0"/>
              </a:rPr>
              <a:t>des cellules</a:t>
            </a:r>
            <a:br>
              <a:rPr lang="fr-FR" sz="2000" b="1" dirty="0">
                <a:latin typeface="Times New Roman" pitchFamily="18" charset="0"/>
                <a:cs typeface="Times New Roman" pitchFamily="18" charset="0"/>
              </a:rPr>
            </a:br>
            <a:r>
              <a:rPr lang="fr-FR" sz="2000" b="1" dirty="0">
                <a:latin typeface="Times New Roman" pitchFamily="18" charset="0"/>
                <a:cs typeface="Times New Roman" pitchFamily="18" charset="0"/>
              </a:rPr>
              <a:t>1. Techniques de fractionnement </a:t>
            </a:r>
            <a:r>
              <a:rPr lang="fr-FR" sz="2000" b="1" dirty="0" smtClean="0">
                <a:latin typeface="Times New Roman" pitchFamily="18" charset="0"/>
                <a:cs typeface="Times New Roman" pitchFamily="18" charset="0"/>
              </a:rPr>
              <a:t>cellulaire</a:t>
            </a:r>
            <a:endParaRPr lang="fr-FR" sz="2000" b="1" dirty="0">
              <a:latin typeface="Times New Roman" pitchFamily="18" charset="0"/>
              <a:cs typeface="Times New Roman" pitchFamily="18" charset="0"/>
            </a:endParaRPr>
          </a:p>
        </p:txBody>
      </p:sp>
      <p:sp>
        <p:nvSpPr>
          <p:cNvPr id="13" name="Espace réservé du pied de page 12"/>
          <p:cNvSpPr>
            <a:spLocks noGrp="1"/>
          </p:cNvSpPr>
          <p:nvPr>
            <p:ph type="ftr" sz="quarter" idx="11"/>
          </p:nvPr>
        </p:nvSpPr>
        <p:spPr/>
        <p:txBody>
          <a:bodyPr/>
          <a:lstStyle/>
          <a:p>
            <a:r>
              <a:rPr lang="fr-FR" sz="1800" b="1" dirty="0" smtClean="0">
                <a:solidFill>
                  <a:schemeClr val="tx1"/>
                </a:solidFill>
              </a:rPr>
              <a:t>9</a:t>
            </a:r>
            <a:endParaRPr lang="fr-FR" sz="1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linds(horizontal)">
                                      <p:cBhvr>
                                        <p:cTn id="13" dur="500"/>
                                        <p:tgtEl>
                                          <p:spTgt spid="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blinds(horizontal)">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ssolv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blinds(horizontal)">
                                      <p:cBhvr>
                                        <p:cTn id="33" dur="500"/>
                                        <p:tgtEl>
                                          <p:spTgt spid="5">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blinds(horizontal)">
                                      <p:cBhvr>
                                        <p:cTn id="38" dur="500"/>
                                        <p:tgtEl>
                                          <p:spTgt spid="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dissolv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Effect transition="in" filter="fade">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 calcmode="lin" valueType="num">
                                      <p:cBhvr>
                                        <p:cTn id="62" dur="500" fill="hold"/>
                                        <p:tgtEl>
                                          <p:spTgt spid="9"/>
                                        </p:tgtEl>
                                        <p:attrNameLst>
                                          <p:attrName>ppt_w</p:attrName>
                                        </p:attrNameLst>
                                      </p:cBhvr>
                                      <p:tavLst>
                                        <p:tav tm="0">
                                          <p:val>
                                            <p:fltVal val="0"/>
                                          </p:val>
                                        </p:tav>
                                        <p:tav tm="100000">
                                          <p:val>
                                            <p:strVal val="#ppt_w"/>
                                          </p:val>
                                        </p:tav>
                                      </p:tavLst>
                                    </p:anim>
                                    <p:anim calcmode="lin" valueType="num">
                                      <p:cBhvr>
                                        <p:cTn id="63" dur="500" fill="hold"/>
                                        <p:tgtEl>
                                          <p:spTgt spid="9"/>
                                        </p:tgtEl>
                                        <p:attrNameLst>
                                          <p:attrName>ppt_h</p:attrName>
                                        </p:attrNameLst>
                                      </p:cBhvr>
                                      <p:tavLst>
                                        <p:tav tm="0">
                                          <p:val>
                                            <p:fltVal val="0"/>
                                          </p:val>
                                        </p:tav>
                                        <p:tav tm="100000">
                                          <p:val>
                                            <p:strVal val="#ppt_h"/>
                                          </p:val>
                                        </p:tav>
                                      </p:tavLst>
                                    </p:anim>
                                    <p:animEffect transition="in" filter="fade">
                                      <p:cBhvr>
                                        <p:cTn id="64" dur="500"/>
                                        <p:tgtEl>
                                          <p:spTgt spid="9"/>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 calcmode="lin" valueType="num">
                                      <p:cBhvr additive="base">
                                        <p:cTn id="6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5">
                                            <p:txEl>
                                              <p:pRg st="6" end="6"/>
                                            </p:txEl>
                                          </p:spTgt>
                                        </p:tgtEl>
                                        <p:attrNameLst>
                                          <p:attrName>style.visibility</p:attrName>
                                        </p:attrNameLst>
                                      </p:cBhvr>
                                      <p:to>
                                        <p:strVal val="visible"/>
                                      </p:to>
                                    </p:set>
                                    <p:animEffect transition="in" filter="blinds(horizontal)">
                                      <p:cBhvr>
                                        <p:cTn id="75" dur="500"/>
                                        <p:tgtEl>
                                          <p:spTgt spid="5">
                                            <p:txEl>
                                              <p:pRg st="6" end="6"/>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5">
                                            <p:txEl>
                                              <p:pRg st="7" end="7"/>
                                            </p:txEl>
                                          </p:spTgt>
                                        </p:tgtEl>
                                        <p:attrNameLst>
                                          <p:attrName>style.visibility</p:attrName>
                                        </p:attrNameLst>
                                      </p:cBhvr>
                                      <p:to>
                                        <p:strVal val="visible"/>
                                      </p:to>
                                    </p:set>
                                    <p:animEffect transition="in" filter="blinds(horizontal)">
                                      <p:cBhvr>
                                        <p:cTn id="80" dur="500"/>
                                        <p:tgtEl>
                                          <p:spTgt spid="5">
                                            <p:txEl>
                                              <p:pRg st="7" end="7"/>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nodeType="clickEffect">
                                  <p:stCondLst>
                                    <p:cond delay="0"/>
                                  </p:stCondLst>
                                  <p:childTnLst>
                                    <p:set>
                                      <p:cBhvr>
                                        <p:cTn id="84" dur="1" fill="hold">
                                          <p:stCondLst>
                                            <p:cond delay="0"/>
                                          </p:stCondLst>
                                        </p:cTn>
                                        <p:tgtEl>
                                          <p:spTgt spid="5">
                                            <p:txEl>
                                              <p:pRg st="8" end="8"/>
                                            </p:txEl>
                                          </p:spTgt>
                                        </p:tgtEl>
                                        <p:attrNameLst>
                                          <p:attrName>style.visibility</p:attrName>
                                        </p:attrNameLst>
                                      </p:cBhvr>
                                      <p:to>
                                        <p:strVal val="visible"/>
                                      </p:to>
                                    </p:set>
                                    <p:animEffect transition="in" filter="blinds(horizontal)">
                                      <p:cBhvr>
                                        <p:cTn id="85"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655</Words>
  <Application>Microsoft Office PowerPoint</Application>
  <PresentationFormat>Affichage à l'écran (4:3)</PresentationFormat>
  <Paragraphs>108</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II. Méthodes d’étude de la composition biochimique des cellules </vt:lpstr>
      <vt:lpstr>   II – Méthodes d’étude de la composition biochimique des cellules 1. Techniques de fractionnement cellulaire</vt:lpstr>
      <vt:lpstr>     II – Méthodes d’étude de la composition biochimique des cellules 1. Techniques de fractionnement cellulaire</vt:lpstr>
      <vt:lpstr>II – Méthodes d’étude de la composition biochimique des cellules 1. Techniques de fractionnement cellulaire</vt:lpstr>
      <vt:lpstr>II – Méthodes d’étude de la composition biochimique des cellules 1. Techniques de fractionnement cellulaire</vt:lpstr>
      <vt:lpstr>III – Méthodes d’étude de la composition biochimique des cellules 1. Techniques de fractionnement cellulaire</vt:lpstr>
      <vt:lpstr>Diapositive 7</vt:lpstr>
      <vt:lpstr>II – Méthodes d’étude de la composition biochimique des cellules 1. Techniques de fractionnement cellulaire</vt:lpstr>
      <vt:lpstr> Séparation des organites par centrifugation sur gradient de densité préformé</vt:lpstr>
      <vt:lpstr>II – Méthodes d’étude de la composition biochimique des cellules 1. Techniques de fractionnement cellulaire Séparation des organites par centrifugation sur gradient de densité autoformé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Méthodes d’étude de la composition biochimique des cellules</dc:title>
  <dc:creator>TOSHIBA</dc:creator>
  <cp:lastModifiedBy>TOSHIBA</cp:lastModifiedBy>
  <cp:revision>6</cp:revision>
  <dcterms:created xsi:type="dcterms:W3CDTF">2020-06-06T21:51:51Z</dcterms:created>
  <dcterms:modified xsi:type="dcterms:W3CDTF">2020-06-09T20:28:17Z</dcterms:modified>
</cp:coreProperties>
</file>