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4" r:id="rId2"/>
    <p:sldId id="273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58" r:id="rId15"/>
    <p:sldId id="25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37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59250" cy="4864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16450" y="1524000"/>
            <a:ext cx="4159250" cy="4864100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69F788-DCE0-4DB4-AF54-766CDED66A0F}" type="datetimeFigureOut">
              <a:rPr lang="fr-FR" smtClean="0"/>
              <a:t>20/04/2020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A6DBB6-109A-40C0-ADDB-0841EBF7321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00150" y="2038350"/>
            <a:ext cx="6400800" cy="39243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fr-FR" sz="2800" smtClean="0"/>
              <a:t>Géologie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fr-FR" sz="2800" smtClean="0"/>
              <a:t>Hydroclimatologie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fr-FR" sz="2800" smtClean="0"/>
              <a:t>Hydrogéologie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fr-FR" sz="2800" smtClean="0"/>
              <a:t>Géophysique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fr-FR" sz="2800" smtClean="0"/>
              <a:t>Hydrochimie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fr-FR" sz="2800" smtClean="0"/>
              <a:t>Hydraulique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fr-FR" sz="2800" smtClean="0"/>
              <a:t>Hydrologie…….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fr-FR" sz="2800" smtClean="0"/>
              <a:t>………………………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fr-FR" sz="2800" smtClean="0"/>
              <a:t>………………….etc.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fr-FR" sz="2800" smtClean="0"/>
          </a:p>
          <a:p>
            <a:pPr algn="l" eaLnBrk="1" hangingPunct="1">
              <a:lnSpc>
                <a:spcPct val="80000"/>
              </a:lnSpc>
              <a:defRPr/>
            </a:pPr>
            <a:endParaRPr lang="fr-FR" sz="2800" smtClean="0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8750" y="739775"/>
            <a:ext cx="5791200" cy="803275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Science de l’Eau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257175" y="247650"/>
            <a:ext cx="64484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machine de forage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6464300" y="373063"/>
            <a:ext cx="25908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fr-FR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= Perceuse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304800" y="1819275"/>
            <a:ext cx="4572000" cy="214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>
              <a:lnSpc>
                <a:spcPct val="12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fr-FR" sz="2800"/>
              <a:t> L'outil le plus courant est un assemblage de trois cônes (1) - d'où le nom de </a:t>
            </a:r>
            <a:r>
              <a:rPr lang="fr-FR" sz="2800" b="1"/>
              <a:t>"trépan"</a:t>
            </a:r>
            <a:endParaRPr lang="fr-FR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319088" y="5302250"/>
            <a:ext cx="80772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fr-FR" sz="2800"/>
              <a:t> quand la roche traversée est très           résistante, on utilise un outil </a:t>
            </a:r>
            <a:r>
              <a:rPr lang="fr-FR" sz="2800" b="1"/>
              <a:t>monobloc</a:t>
            </a:r>
            <a:r>
              <a:rPr lang="fr-FR" sz="2800"/>
              <a:t> (2)</a:t>
            </a:r>
          </a:p>
        </p:txBody>
      </p:sp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5257800" y="1343025"/>
          <a:ext cx="3567113" cy="3581400"/>
        </p:xfrm>
        <a:graphic>
          <a:graphicData uri="http://schemas.openxmlformats.org/presentationml/2006/ole">
            <p:oleObj spid="_x0000_s3074" name="Image bitmap" r:id="rId3" imgW="2514286" imgH="2523810" progId="Paint.Picture">
              <p:embed/>
            </p:oleObj>
          </a:graphicData>
        </a:graphic>
      </p:graphicFrame>
      <p:sp>
        <p:nvSpPr>
          <p:cNvPr id="199687" name="Line 7"/>
          <p:cNvSpPr>
            <a:spLocks noChangeShapeType="1"/>
          </p:cNvSpPr>
          <p:nvPr/>
        </p:nvSpPr>
        <p:spPr bwMode="auto">
          <a:xfrm>
            <a:off x="3810000" y="3733800"/>
            <a:ext cx="1735138" cy="3730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fr-FR"/>
          </a:p>
        </p:txBody>
      </p:sp>
      <p:sp>
        <p:nvSpPr>
          <p:cNvPr id="199688" name="Line 8"/>
          <p:cNvSpPr>
            <a:spLocks noChangeShapeType="1"/>
          </p:cNvSpPr>
          <p:nvPr/>
        </p:nvSpPr>
        <p:spPr bwMode="auto">
          <a:xfrm flipV="1">
            <a:off x="7194550" y="4648200"/>
            <a:ext cx="501650" cy="10207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 autoUpdateAnimBg="0"/>
      <p:bldP spid="199685" grpId="0" autoUpdateAnimBg="0"/>
      <p:bldP spid="199687" grpId="0" animBg="1"/>
      <p:bldP spid="1996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57175" y="247650"/>
            <a:ext cx="59150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outils de forage</a:t>
            </a:r>
          </a:p>
        </p:txBody>
      </p:sp>
      <p:graphicFrame>
        <p:nvGraphicFramePr>
          <p:cNvPr id="201750" name="Object 22"/>
          <p:cNvGraphicFramePr>
            <a:graphicFrameLocks noChangeAspect="1"/>
          </p:cNvGraphicFramePr>
          <p:nvPr/>
        </p:nvGraphicFramePr>
        <p:xfrm>
          <a:off x="796925" y="2162175"/>
          <a:ext cx="7551738" cy="4010025"/>
        </p:xfrm>
        <a:graphic>
          <a:graphicData uri="http://schemas.openxmlformats.org/presentationml/2006/ole">
            <p:oleObj spid="_x0000_s2050" name="Image bitmap" r:id="rId3" imgW="7552381" imgH="4009524" progId="Paint.Picture">
              <p:embed/>
            </p:oleObj>
          </a:graphicData>
        </a:graphic>
      </p:graphicFrame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2828925" y="1371600"/>
            <a:ext cx="3484563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990000"/>
                </a:solidFill>
              </a:rPr>
              <a:t>TREPANS TRICONE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1028" descr="gr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705100"/>
            <a:ext cx="17637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5" name="Picture 1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7738" y="2720975"/>
            <a:ext cx="1685925" cy="169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6324600" y="2690813"/>
          <a:ext cx="2328863" cy="1301750"/>
        </p:xfrm>
        <a:graphic>
          <a:graphicData uri="http://schemas.openxmlformats.org/presentationml/2006/ole">
            <p:oleObj spid="_x0000_s1026" name="Image bitmap" r:id="rId5" imgW="2828571" imgH="1580952" progId="Paint.Picture">
              <p:embed/>
            </p:oleObj>
          </a:graphicData>
        </a:graphic>
      </p:graphicFrame>
      <p:pic>
        <p:nvPicPr>
          <p:cNvPr id="201737" name="Picture 10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350" y="2701925"/>
            <a:ext cx="1916113" cy="354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1739" name="Text Box 1035"/>
          <p:cNvSpPr txBox="1">
            <a:spLocks noChangeArrowheads="1"/>
          </p:cNvSpPr>
          <p:nvPr/>
        </p:nvSpPr>
        <p:spPr bwMode="auto">
          <a:xfrm>
            <a:off x="2220913" y="4614863"/>
            <a:ext cx="1741487" cy="155257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>
                <a:solidFill>
                  <a:srgbClr val="990000"/>
                </a:solidFill>
              </a:rPr>
              <a:t>Dents en carbure de tungstène</a:t>
            </a:r>
          </a:p>
        </p:txBody>
      </p:sp>
      <p:sp>
        <p:nvSpPr>
          <p:cNvPr id="201740" name="Line 1036"/>
          <p:cNvSpPr>
            <a:spLocks noChangeShapeType="1"/>
          </p:cNvSpPr>
          <p:nvPr/>
        </p:nvSpPr>
        <p:spPr bwMode="auto">
          <a:xfrm flipH="1" flipV="1">
            <a:off x="1030288" y="3570288"/>
            <a:ext cx="1306512" cy="1117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fr-FR"/>
          </a:p>
        </p:txBody>
      </p:sp>
      <p:sp>
        <p:nvSpPr>
          <p:cNvPr id="201741" name="Line 1037"/>
          <p:cNvSpPr>
            <a:spLocks noChangeShapeType="1"/>
          </p:cNvSpPr>
          <p:nvPr/>
        </p:nvSpPr>
        <p:spPr bwMode="auto">
          <a:xfrm flipV="1">
            <a:off x="2430463" y="4289425"/>
            <a:ext cx="249237" cy="406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fr-FR"/>
          </a:p>
        </p:txBody>
      </p:sp>
      <p:sp>
        <p:nvSpPr>
          <p:cNvPr id="201743" name="Text Box 1039"/>
          <p:cNvSpPr txBox="1">
            <a:spLocks noChangeArrowheads="1"/>
          </p:cNvSpPr>
          <p:nvPr/>
        </p:nvSpPr>
        <p:spPr bwMode="auto">
          <a:xfrm>
            <a:off x="6916738" y="5130800"/>
            <a:ext cx="1741487" cy="11874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>
                <a:solidFill>
                  <a:srgbClr val="990000"/>
                </a:solidFill>
              </a:rPr>
              <a:t>Dents en diamants sertis</a:t>
            </a:r>
          </a:p>
        </p:txBody>
      </p:sp>
      <p:sp>
        <p:nvSpPr>
          <p:cNvPr id="201744" name="Line 1040"/>
          <p:cNvSpPr>
            <a:spLocks noChangeShapeType="1"/>
          </p:cNvSpPr>
          <p:nvPr/>
        </p:nvSpPr>
        <p:spPr bwMode="auto">
          <a:xfrm flipH="1" flipV="1">
            <a:off x="6045200" y="4303713"/>
            <a:ext cx="1016000" cy="8842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fr-FR"/>
          </a:p>
        </p:txBody>
      </p:sp>
      <p:sp>
        <p:nvSpPr>
          <p:cNvPr id="201745" name="Line 1041"/>
          <p:cNvSpPr>
            <a:spLocks noChangeShapeType="1"/>
          </p:cNvSpPr>
          <p:nvPr/>
        </p:nvSpPr>
        <p:spPr bwMode="auto">
          <a:xfrm flipV="1">
            <a:off x="7154863" y="3919538"/>
            <a:ext cx="525462" cy="12763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fr-FR"/>
          </a:p>
        </p:txBody>
      </p:sp>
      <p:sp>
        <p:nvSpPr>
          <p:cNvPr id="201746" name="Text Box 1042"/>
          <p:cNvSpPr txBox="1">
            <a:spLocks noChangeArrowheads="1"/>
          </p:cNvSpPr>
          <p:nvPr/>
        </p:nvSpPr>
        <p:spPr bwMode="auto">
          <a:xfrm>
            <a:off x="812800" y="2103438"/>
            <a:ext cx="16541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/>
              <a:t>PDC</a:t>
            </a:r>
          </a:p>
        </p:txBody>
      </p:sp>
      <p:sp>
        <p:nvSpPr>
          <p:cNvPr id="201747" name="Text Box 1043"/>
          <p:cNvSpPr txBox="1">
            <a:spLocks noChangeArrowheads="1"/>
          </p:cNvSpPr>
          <p:nvPr/>
        </p:nvSpPr>
        <p:spPr bwMode="auto">
          <a:xfrm>
            <a:off x="4778375" y="2138363"/>
            <a:ext cx="3684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/>
              <a:t>OUTILS DIAMANTS</a:t>
            </a:r>
          </a:p>
        </p:txBody>
      </p:sp>
      <p:sp>
        <p:nvSpPr>
          <p:cNvPr id="201748" name="Text Box 1044"/>
          <p:cNvSpPr txBox="1">
            <a:spLocks noChangeArrowheads="1"/>
          </p:cNvSpPr>
          <p:nvPr/>
        </p:nvSpPr>
        <p:spPr bwMode="auto">
          <a:xfrm>
            <a:off x="2686050" y="1371600"/>
            <a:ext cx="3760788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990000"/>
                </a:solidFill>
              </a:rPr>
              <a:t>OUTILS MONOBLOC</a:t>
            </a:r>
          </a:p>
        </p:txBody>
      </p:sp>
      <p:sp>
        <p:nvSpPr>
          <p:cNvPr id="201749" name="Text Box 1045"/>
          <p:cNvSpPr txBox="1">
            <a:spLocks noChangeArrowheads="1"/>
          </p:cNvSpPr>
          <p:nvPr/>
        </p:nvSpPr>
        <p:spPr bwMode="auto">
          <a:xfrm>
            <a:off x="257175" y="247650"/>
            <a:ext cx="59150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outils de forage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9" grpId="0" animBg="1" autoUpdateAnimBg="0"/>
      <p:bldP spid="201740" grpId="0" animBg="1"/>
      <p:bldP spid="201741" grpId="0" animBg="1"/>
      <p:bldP spid="201743" grpId="0" animBg="1" autoUpdateAnimBg="0"/>
      <p:bldP spid="201744" grpId="0" animBg="1"/>
      <p:bldP spid="201745" grpId="0" animBg="1"/>
      <p:bldP spid="201746" grpId="0" autoUpdateAnimBg="0"/>
      <p:bldP spid="201747" grpId="0" autoUpdateAnimBg="0"/>
      <p:bldP spid="20174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47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1333500"/>
            <a:ext cx="43322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3968750" y="2444750"/>
            <a:ext cx="2338388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rgbClr val="990000"/>
                </a:solidFill>
              </a:rPr>
              <a:t>2 - Pompe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2611438" y="1479550"/>
            <a:ext cx="3267075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990000"/>
                </a:solidFill>
              </a:rPr>
              <a:t>3 - Conduite d’injection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2763838" y="2820988"/>
            <a:ext cx="4106862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990000"/>
                </a:solidFill>
              </a:rPr>
              <a:t>4 - Tête d’injection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3568700" y="3408363"/>
            <a:ext cx="3922713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990000"/>
                </a:solidFill>
              </a:rPr>
              <a:t>5 – Tige de forage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3051175" y="1792288"/>
            <a:ext cx="3922713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990000"/>
                </a:solidFill>
              </a:rPr>
              <a:t>6 – Boue descendant dans les tiges</a:t>
            </a: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4595813" y="4846638"/>
            <a:ext cx="4344987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990000"/>
                </a:solidFill>
              </a:rPr>
              <a:t>7 – Boue remontant vers la surface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3748088" y="3867150"/>
            <a:ext cx="1863725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990000"/>
                </a:solidFill>
              </a:rPr>
              <a:t>8 - tamis</a:t>
            </a:r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4741863" y="5645150"/>
            <a:ext cx="407035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990000"/>
                </a:solidFill>
              </a:rPr>
              <a:t>9 – retour de la boue pour le recyclage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4135438" y="1698625"/>
            <a:ext cx="2135187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solidFill>
                  <a:srgbClr val="990000"/>
                </a:solidFill>
              </a:rPr>
              <a:t>1 - Bassin</a:t>
            </a:r>
          </a:p>
        </p:txBody>
      </p:sp>
      <p:pic>
        <p:nvPicPr>
          <p:cNvPr id="90146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1549400"/>
            <a:ext cx="1893888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257175" y="247650"/>
            <a:ext cx="59912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circuit de la boue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8" grpId="0" animBg="1" autoUpdateAnimBg="0"/>
      <p:bldP spid="90139" grpId="0" animBg="1" autoUpdateAnimBg="0"/>
      <p:bldP spid="90140" grpId="0" animBg="1" autoUpdateAnimBg="0"/>
      <p:bldP spid="90141" grpId="0" animBg="1" autoUpdateAnimBg="0"/>
      <p:bldP spid="90142" grpId="0" animBg="1" autoUpdateAnimBg="0"/>
      <p:bldP spid="90143" grpId="0" animBg="1" autoUpdateAnimBg="0"/>
      <p:bldP spid="90144" grpId="0" animBg="1" autoUpdateAnimBg="0"/>
      <p:bldP spid="90145" grpId="0" animBg="1" autoUpdateAnimBg="0"/>
      <p:bldP spid="90137" grpId="0" animBg="1" autoUpdateAnimBg="0"/>
      <p:bldP spid="9014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876800" y="2286000"/>
            <a:ext cx="4038600" cy="2514600"/>
            <a:chOff x="2544" y="1200"/>
            <a:chExt cx="3216" cy="2160"/>
          </a:xfrm>
        </p:grpSpPr>
        <p:pic>
          <p:nvPicPr>
            <p:cNvPr id="49157" name="Picture 22" descr="bou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44" y="1200"/>
              <a:ext cx="1954" cy="2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8" name="Picture 23" descr="boue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7" y="1200"/>
              <a:ext cx="1263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52400" y="1371600"/>
            <a:ext cx="4267200" cy="4852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2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fr-FR" sz="2400" b="1"/>
              <a:t> Un fluide de forage appelé « Boue » :</a:t>
            </a:r>
          </a:p>
          <a:p>
            <a:pPr lvl="1">
              <a:spcBef>
                <a:spcPct val="35000"/>
              </a:spcBef>
              <a:buClr>
                <a:srgbClr val="FFCC99"/>
              </a:buClr>
              <a:buFontTx/>
              <a:buChar char="–"/>
            </a:pPr>
            <a:r>
              <a:rPr lang="fr-FR" sz="2000" b="1"/>
              <a:t> circule à l’intérieur du train de tige</a:t>
            </a:r>
          </a:p>
          <a:p>
            <a:pPr lvl="1">
              <a:spcBef>
                <a:spcPct val="35000"/>
              </a:spcBef>
              <a:buClr>
                <a:srgbClr val="FFCC99"/>
              </a:buClr>
              <a:buFontTx/>
              <a:buChar char="–"/>
            </a:pPr>
            <a:r>
              <a:rPr lang="fr-FR" sz="2000" b="1"/>
              <a:t> Refroidit l’outil à son passage</a:t>
            </a:r>
          </a:p>
          <a:p>
            <a:pPr lvl="1">
              <a:spcBef>
                <a:spcPct val="35000"/>
              </a:spcBef>
              <a:buClr>
                <a:srgbClr val="FFCC99"/>
              </a:buClr>
              <a:buFontTx/>
              <a:buChar char="–"/>
            </a:pPr>
            <a:r>
              <a:rPr lang="fr-FR" sz="2000" b="1"/>
              <a:t> Consolide les parois du trou</a:t>
            </a:r>
          </a:p>
          <a:p>
            <a:pPr lvl="1">
              <a:spcBef>
                <a:spcPct val="35000"/>
              </a:spcBef>
              <a:buClr>
                <a:srgbClr val="FFCC99"/>
              </a:buClr>
              <a:buFontTx/>
              <a:buChar char="–"/>
            </a:pPr>
            <a:r>
              <a:rPr lang="fr-FR" sz="2000" b="1"/>
              <a:t> Maintien les effluents des réservoirs traversés</a:t>
            </a:r>
          </a:p>
          <a:p>
            <a:pPr lvl="1">
              <a:spcBef>
                <a:spcPct val="35000"/>
              </a:spcBef>
              <a:buClr>
                <a:srgbClr val="FFCC99"/>
              </a:buClr>
              <a:buFontTx/>
              <a:buChar char="–"/>
            </a:pPr>
            <a:r>
              <a:rPr lang="fr-FR" sz="2000" b="1"/>
              <a:t> Remonte les déblais des terrains forés en surface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257175" y="247650"/>
            <a:ext cx="27146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boue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7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7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7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7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7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7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0" grpId="0" build="p" bldLvl="2" autoUpdateAnimBg="0" advAuto="0"/>
      <p:bldP spid="676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990013" y="-5599113"/>
            <a:ext cx="27124026" cy="180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995363"/>
            <a:ext cx="70294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hap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42875"/>
            <a:ext cx="83153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257175" y="247650"/>
            <a:ext cx="4314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Où Forer ????</a:t>
            </a:r>
          </a:p>
        </p:txBody>
      </p:sp>
      <p:pic>
        <p:nvPicPr>
          <p:cNvPr id="195587" name="Picture 3" descr="soupç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62238"/>
            <a:ext cx="445611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95288" y="981075"/>
            <a:ext cx="7620000" cy="169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>
              <a:lnSpc>
                <a:spcPct val="11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fr-FR" sz="2400" b="1">
                <a:solidFill>
                  <a:schemeClr val="accent2"/>
                </a:solidFill>
              </a:rPr>
              <a:t> E</a:t>
            </a:r>
            <a:r>
              <a:rPr lang="fr-FR" sz="2400">
                <a:solidFill>
                  <a:schemeClr val="accent2"/>
                </a:solidFill>
              </a:rPr>
              <a:t>n fonction des connaissances acquises sur le sous-sol et de la </a:t>
            </a:r>
            <a:r>
              <a:rPr lang="fr-FR" sz="2400" b="1">
                <a:solidFill>
                  <a:schemeClr val="accent2"/>
                </a:solidFill>
              </a:rPr>
              <a:t>topographie</a:t>
            </a:r>
            <a:r>
              <a:rPr lang="fr-FR" sz="2400">
                <a:solidFill>
                  <a:schemeClr val="accent2"/>
                </a:solidFill>
              </a:rPr>
              <a:t> du terrain, on détermine la meilleure position pour mettre en   oeuvre l'appareil de forage. 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3850" y="2997200"/>
            <a:ext cx="3960813" cy="210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fr-FR" sz="2400" b="1"/>
              <a:t> </a:t>
            </a:r>
            <a:r>
              <a:rPr lang="fr-FR" sz="2400"/>
              <a:t>Généralement à la verticale de l'épaisseur maximale de la couche supposée contenir des Eaux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257175" y="247650"/>
            <a:ext cx="4314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Où Forer ????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1900238" y="1371600"/>
            <a:ext cx="5343525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/>
              <a:t>Le </a:t>
            </a:r>
            <a:r>
              <a:rPr lang="fr-FR" sz="2400" b="1"/>
              <a:t>trou de forage</a:t>
            </a:r>
            <a:r>
              <a:rPr lang="fr-FR" sz="2400"/>
              <a:t> aura généralement une profondeur comprise entre 2 000 et 4 000 m pour les hydrocarbures</a:t>
            </a:r>
          </a:p>
        </p:txBody>
      </p:sp>
      <p:pic>
        <p:nvPicPr>
          <p:cNvPr id="194564" name="Picture 4" descr="pl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3048000"/>
            <a:ext cx="4456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866900" y="1325563"/>
            <a:ext cx="3438525" cy="4910137"/>
            <a:chOff x="3264" y="960"/>
            <a:chExt cx="2166" cy="3093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264" y="960"/>
              <a:ext cx="2166" cy="3093"/>
              <a:chOff x="3264" y="960"/>
              <a:chExt cx="2166" cy="3093"/>
            </a:xfrm>
          </p:grpSpPr>
          <p:graphicFrame>
            <p:nvGraphicFramePr>
              <p:cNvPr id="6146" name="Object 2"/>
              <p:cNvGraphicFramePr>
                <a:graphicFrameLocks noChangeAspect="1"/>
              </p:cNvGraphicFramePr>
              <p:nvPr/>
            </p:nvGraphicFramePr>
            <p:xfrm>
              <a:off x="3264" y="960"/>
              <a:ext cx="2166" cy="3093"/>
            </p:xfrm>
            <a:graphic>
              <a:graphicData uri="http://schemas.openxmlformats.org/presentationml/2006/ole">
                <p:oleObj spid="_x0000_s6146" name="Image bitmap" r:id="rId3" imgW="2114845" imgH="3019048" progId="Paint.Picture">
                  <p:embed/>
                </p:oleObj>
              </a:graphicData>
            </a:graphic>
          </p:graphicFrame>
          <p:sp>
            <p:nvSpPr>
              <p:cNvPr id="6162" name="Text Box 17"/>
              <p:cNvSpPr txBox="1">
                <a:spLocks noChangeArrowheads="1"/>
              </p:cNvSpPr>
              <p:nvPr/>
            </p:nvSpPr>
            <p:spPr bwMode="auto">
              <a:xfrm>
                <a:off x="4272" y="1056"/>
                <a:ext cx="144" cy="154"/>
              </a:xfrm>
              <a:prstGeom prst="rect">
                <a:avLst/>
              </a:prstGeom>
              <a:solidFill>
                <a:srgbClr val="00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1</a:t>
                </a:r>
              </a:p>
            </p:txBody>
          </p:sp>
          <p:sp>
            <p:nvSpPr>
              <p:cNvPr id="6163" name="Text Box 18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144" cy="154"/>
              </a:xfrm>
              <a:prstGeom prst="rect">
                <a:avLst/>
              </a:prstGeom>
              <a:solidFill>
                <a:srgbClr val="00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2</a:t>
                </a:r>
              </a:p>
            </p:txBody>
          </p:sp>
          <p:sp>
            <p:nvSpPr>
              <p:cNvPr id="6164" name="Text Box 19"/>
              <p:cNvSpPr txBox="1">
                <a:spLocks noChangeArrowheads="1"/>
              </p:cNvSpPr>
              <p:nvPr/>
            </p:nvSpPr>
            <p:spPr bwMode="auto">
              <a:xfrm>
                <a:off x="3504" y="2160"/>
                <a:ext cx="192" cy="154"/>
              </a:xfrm>
              <a:prstGeom prst="rect">
                <a:avLst/>
              </a:prstGeom>
              <a:solidFill>
                <a:srgbClr val="00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3</a:t>
                </a:r>
              </a:p>
            </p:txBody>
          </p:sp>
          <p:sp>
            <p:nvSpPr>
              <p:cNvPr id="6165" name="Text Box 20"/>
              <p:cNvSpPr txBox="1">
                <a:spLocks noChangeArrowheads="1"/>
              </p:cNvSpPr>
              <p:nvPr/>
            </p:nvSpPr>
            <p:spPr bwMode="auto">
              <a:xfrm>
                <a:off x="3696" y="2400"/>
                <a:ext cx="192" cy="154"/>
              </a:xfrm>
              <a:prstGeom prst="rect">
                <a:avLst/>
              </a:prstGeom>
              <a:solidFill>
                <a:srgbClr val="00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4</a:t>
                </a:r>
              </a:p>
            </p:txBody>
          </p:sp>
          <p:sp>
            <p:nvSpPr>
              <p:cNvPr id="6166" name="Text Box 21"/>
              <p:cNvSpPr txBox="1">
                <a:spLocks noChangeArrowheads="1"/>
              </p:cNvSpPr>
              <p:nvPr/>
            </p:nvSpPr>
            <p:spPr bwMode="auto">
              <a:xfrm>
                <a:off x="3696" y="2736"/>
                <a:ext cx="192" cy="154"/>
              </a:xfrm>
              <a:prstGeom prst="rect">
                <a:avLst/>
              </a:prstGeom>
              <a:solidFill>
                <a:srgbClr val="00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5</a:t>
                </a:r>
              </a:p>
            </p:txBody>
          </p:sp>
          <p:sp>
            <p:nvSpPr>
              <p:cNvPr id="6167" name="Text Box 22"/>
              <p:cNvSpPr txBox="1">
                <a:spLocks noChangeArrowheads="1"/>
              </p:cNvSpPr>
              <p:nvPr/>
            </p:nvSpPr>
            <p:spPr bwMode="auto">
              <a:xfrm>
                <a:off x="4416" y="3024"/>
                <a:ext cx="192" cy="154"/>
              </a:xfrm>
              <a:prstGeom prst="rect">
                <a:avLst/>
              </a:prstGeom>
              <a:solidFill>
                <a:srgbClr val="00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6</a:t>
                </a:r>
              </a:p>
            </p:txBody>
          </p:sp>
          <p:sp>
            <p:nvSpPr>
              <p:cNvPr id="6168" name="Text Box 23"/>
              <p:cNvSpPr txBox="1">
                <a:spLocks noChangeArrowheads="1"/>
              </p:cNvSpPr>
              <p:nvPr/>
            </p:nvSpPr>
            <p:spPr bwMode="auto">
              <a:xfrm>
                <a:off x="4050" y="3224"/>
                <a:ext cx="192" cy="154"/>
              </a:xfrm>
              <a:prstGeom prst="rect">
                <a:avLst/>
              </a:prstGeom>
              <a:solidFill>
                <a:srgbClr val="00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7</a:t>
                </a:r>
              </a:p>
            </p:txBody>
          </p:sp>
          <p:sp>
            <p:nvSpPr>
              <p:cNvPr id="6169" name="Text Box 24"/>
              <p:cNvSpPr txBox="1">
                <a:spLocks noChangeArrowheads="1"/>
              </p:cNvSpPr>
              <p:nvPr/>
            </p:nvSpPr>
            <p:spPr bwMode="auto">
              <a:xfrm>
                <a:off x="3678" y="3254"/>
                <a:ext cx="192" cy="154"/>
              </a:xfrm>
              <a:prstGeom prst="rect">
                <a:avLst/>
              </a:prstGeom>
              <a:solidFill>
                <a:srgbClr val="00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8</a:t>
                </a:r>
              </a:p>
            </p:txBody>
          </p:sp>
          <p:sp>
            <p:nvSpPr>
              <p:cNvPr id="6170" name="Text Box 25"/>
              <p:cNvSpPr txBox="1">
                <a:spLocks noChangeArrowheads="1"/>
              </p:cNvSpPr>
              <p:nvPr/>
            </p:nvSpPr>
            <p:spPr bwMode="auto">
              <a:xfrm>
                <a:off x="3312" y="3146"/>
                <a:ext cx="192" cy="154"/>
              </a:xfrm>
              <a:prstGeom prst="rect">
                <a:avLst/>
              </a:prstGeom>
              <a:solidFill>
                <a:srgbClr val="00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9</a:t>
                </a:r>
              </a:p>
            </p:txBody>
          </p:sp>
          <p:sp>
            <p:nvSpPr>
              <p:cNvPr id="6171" name="Text Box 26"/>
              <p:cNvSpPr txBox="1">
                <a:spLocks noChangeArrowheads="1"/>
              </p:cNvSpPr>
              <p:nvPr/>
            </p:nvSpPr>
            <p:spPr bwMode="auto">
              <a:xfrm>
                <a:off x="5088" y="3600"/>
                <a:ext cx="240" cy="154"/>
              </a:xfrm>
              <a:prstGeom prst="rect">
                <a:avLst/>
              </a:prstGeom>
              <a:solidFill>
                <a:srgbClr val="00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10</a:t>
                </a:r>
              </a:p>
            </p:txBody>
          </p:sp>
          <p:sp>
            <p:nvSpPr>
              <p:cNvPr id="6172" name="Text Box 27"/>
              <p:cNvSpPr txBox="1">
                <a:spLocks noChangeArrowheads="1"/>
              </p:cNvSpPr>
              <p:nvPr/>
            </p:nvSpPr>
            <p:spPr bwMode="auto">
              <a:xfrm>
                <a:off x="4704" y="3782"/>
                <a:ext cx="240" cy="154"/>
              </a:xfrm>
              <a:prstGeom prst="rect">
                <a:avLst/>
              </a:prstGeom>
              <a:solidFill>
                <a:srgbClr val="00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/>
                  <a:t>11</a:t>
                </a:r>
              </a:p>
            </p:txBody>
          </p:sp>
        </p:grpSp>
        <p:sp>
          <p:nvSpPr>
            <p:cNvPr id="6161" name="Line 28"/>
            <p:cNvSpPr>
              <a:spLocks noChangeShapeType="1"/>
            </p:cNvSpPr>
            <p:nvPr/>
          </p:nvSpPr>
          <p:spPr bwMode="auto">
            <a:xfrm>
              <a:off x="3648" y="2256"/>
              <a:ext cx="336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</p:grp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3933825" y="1336675"/>
            <a:ext cx="4978400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1 - fixation du palan(moufle fixe)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3940175" y="2070100"/>
            <a:ext cx="3019425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2 – Derrick ou mât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3883025" y="2882900"/>
            <a:ext cx="5195888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3 – palan mobile ou moufle mobile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114300" y="3194050"/>
            <a:ext cx="1871663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4 - crochet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3875088" y="3544888"/>
            <a:ext cx="3019425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5 – tête d’injection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3930650" y="4002088"/>
            <a:ext cx="5037138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6 - colonne d’injection de la boue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4060825" y="4589463"/>
            <a:ext cx="3252788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7 – table de rotation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114300" y="5743575"/>
            <a:ext cx="2947988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8 – treuil de forage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114300" y="3948113"/>
            <a:ext cx="2092325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9 - moteurs</a:t>
            </a:r>
          </a:p>
        </p:txBody>
      </p:sp>
      <p:sp>
        <p:nvSpPr>
          <p:cNvPr id="205836" name="Text Box 12"/>
          <p:cNvSpPr txBox="1">
            <a:spLocks noChangeArrowheads="1"/>
          </p:cNvSpPr>
          <p:nvPr/>
        </p:nvSpPr>
        <p:spPr bwMode="auto">
          <a:xfrm>
            <a:off x="5476875" y="5132388"/>
            <a:ext cx="3079750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10 – pompe à boue</a:t>
            </a:r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>
            <a:off x="5484813" y="5646738"/>
            <a:ext cx="1903412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11 - bassin</a:t>
            </a:r>
          </a:p>
        </p:txBody>
      </p:sp>
      <p:sp>
        <p:nvSpPr>
          <p:cNvPr id="205853" name="Text Box 29"/>
          <p:cNvSpPr txBox="1">
            <a:spLocks noChangeArrowheads="1"/>
          </p:cNvSpPr>
          <p:nvPr/>
        </p:nvSpPr>
        <p:spPr bwMode="auto">
          <a:xfrm>
            <a:off x="257175" y="247650"/>
            <a:ext cx="59912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L’appareil de forage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nimBg="1" autoUpdateAnimBg="0"/>
      <p:bldP spid="205828" grpId="0" animBg="1" autoUpdateAnimBg="0"/>
      <p:bldP spid="205829" grpId="0" animBg="1" autoUpdateAnimBg="0"/>
      <p:bldP spid="205830" grpId="0" animBg="1" autoUpdateAnimBg="0"/>
      <p:bldP spid="205831" grpId="0" animBg="1" autoUpdateAnimBg="0"/>
      <p:bldP spid="205832" grpId="0" animBg="1" autoUpdateAnimBg="0"/>
      <p:bldP spid="205833" grpId="0" animBg="1" autoUpdateAnimBg="0"/>
      <p:bldP spid="205834" grpId="0" animBg="1" autoUpdateAnimBg="0"/>
      <p:bldP spid="205835" grpId="0" animBg="1" autoUpdateAnimBg="0"/>
      <p:bldP spid="205836" grpId="0" animBg="1" autoUpdateAnimBg="0"/>
      <p:bldP spid="20583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2306638" y="1600200"/>
            <a:ext cx="4525962" cy="4724400"/>
            <a:chOff x="288" y="864"/>
            <a:chExt cx="2851" cy="2976"/>
          </a:xfrm>
        </p:grpSpPr>
        <p:graphicFrame>
          <p:nvGraphicFramePr>
            <p:cNvPr id="7170" name="Object 1026"/>
            <p:cNvGraphicFramePr>
              <a:graphicFrameLocks noChangeAspect="1"/>
            </p:cNvGraphicFramePr>
            <p:nvPr/>
          </p:nvGraphicFramePr>
          <p:xfrm>
            <a:off x="288" y="864"/>
            <a:ext cx="2851" cy="2976"/>
          </p:xfrm>
          <a:graphic>
            <a:graphicData uri="http://schemas.openxmlformats.org/presentationml/2006/ole">
              <p:oleObj spid="_x0000_s5122" name="Image bitmap" r:id="rId3" imgW="3905795" imgH="4076190" progId="Paint.Picture">
                <p:embed/>
              </p:oleObj>
            </a:graphicData>
          </a:graphic>
        </p:graphicFrame>
        <p:sp>
          <p:nvSpPr>
            <p:cNvPr id="7178" name="Text Box 1028"/>
            <p:cNvSpPr txBox="1">
              <a:spLocks noChangeArrowheads="1"/>
            </p:cNvSpPr>
            <p:nvPr/>
          </p:nvSpPr>
          <p:spPr bwMode="auto">
            <a:xfrm>
              <a:off x="432" y="1776"/>
              <a:ext cx="288" cy="173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/>
                <a:t>12</a:t>
              </a:r>
            </a:p>
          </p:txBody>
        </p:sp>
        <p:sp>
          <p:nvSpPr>
            <p:cNvPr id="7179" name="Text Box 1029"/>
            <p:cNvSpPr txBox="1">
              <a:spLocks noChangeArrowheads="1"/>
            </p:cNvSpPr>
            <p:nvPr/>
          </p:nvSpPr>
          <p:spPr bwMode="auto">
            <a:xfrm>
              <a:off x="2016" y="1680"/>
              <a:ext cx="288" cy="173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/>
                <a:t>13</a:t>
              </a:r>
            </a:p>
          </p:txBody>
        </p:sp>
        <p:sp>
          <p:nvSpPr>
            <p:cNvPr id="7180" name="Text Box 1030"/>
            <p:cNvSpPr txBox="1">
              <a:spLocks noChangeArrowheads="1"/>
            </p:cNvSpPr>
            <p:nvPr/>
          </p:nvSpPr>
          <p:spPr bwMode="auto">
            <a:xfrm>
              <a:off x="1920" y="2219"/>
              <a:ext cx="288" cy="173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/>
                <a:t>14</a:t>
              </a:r>
            </a:p>
          </p:txBody>
        </p:sp>
        <p:sp>
          <p:nvSpPr>
            <p:cNvPr id="7181" name="Text Box 1031"/>
            <p:cNvSpPr txBox="1">
              <a:spLocks noChangeArrowheads="1"/>
            </p:cNvSpPr>
            <p:nvPr/>
          </p:nvSpPr>
          <p:spPr bwMode="auto">
            <a:xfrm>
              <a:off x="624" y="3408"/>
              <a:ext cx="288" cy="173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/>
                <a:t>15</a:t>
              </a:r>
            </a:p>
          </p:txBody>
        </p:sp>
        <p:sp>
          <p:nvSpPr>
            <p:cNvPr id="7182" name="Text Box 1032"/>
            <p:cNvSpPr txBox="1">
              <a:spLocks noChangeArrowheads="1"/>
            </p:cNvSpPr>
            <p:nvPr/>
          </p:nvSpPr>
          <p:spPr bwMode="auto">
            <a:xfrm>
              <a:off x="1824" y="3264"/>
              <a:ext cx="288" cy="173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/>
                <a:t>16</a:t>
              </a:r>
            </a:p>
          </p:txBody>
        </p:sp>
        <p:sp>
          <p:nvSpPr>
            <p:cNvPr id="7183" name="Line 1034"/>
            <p:cNvSpPr>
              <a:spLocks noChangeShapeType="1"/>
            </p:cNvSpPr>
            <p:nvPr/>
          </p:nvSpPr>
          <p:spPr bwMode="auto">
            <a:xfrm flipV="1">
              <a:off x="912" y="3408"/>
              <a:ext cx="384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7184" name="Line 1035"/>
            <p:cNvSpPr>
              <a:spLocks noChangeShapeType="1"/>
            </p:cNvSpPr>
            <p:nvPr/>
          </p:nvSpPr>
          <p:spPr bwMode="auto">
            <a:xfrm flipV="1">
              <a:off x="1344" y="3360"/>
              <a:ext cx="480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7185" name="Line 1036"/>
            <p:cNvSpPr>
              <a:spLocks noChangeShapeType="1"/>
            </p:cNvSpPr>
            <p:nvPr/>
          </p:nvSpPr>
          <p:spPr bwMode="auto">
            <a:xfrm>
              <a:off x="1376" y="2112"/>
              <a:ext cx="544" cy="19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7186" name="Line 1037"/>
            <p:cNvSpPr>
              <a:spLocks noChangeShapeType="1"/>
            </p:cNvSpPr>
            <p:nvPr/>
          </p:nvSpPr>
          <p:spPr bwMode="auto">
            <a:xfrm>
              <a:off x="1472" y="1584"/>
              <a:ext cx="544" cy="19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7187" name="Line 1038"/>
            <p:cNvSpPr>
              <a:spLocks noChangeShapeType="1"/>
            </p:cNvSpPr>
            <p:nvPr/>
          </p:nvSpPr>
          <p:spPr bwMode="auto">
            <a:xfrm>
              <a:off x="720" y="1824"/>
              <a:ext cx="544" cy="19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</p:grpSp>
      <p:sp>
        <p:nvSpPr>
          <p:cNvPr id="207888" name="Text Box 1040"/>
          <p:cNvSpPr txBox="1">
            <a:spLocks noChangeArrowheads="1"/>
          </p:cNvSpPr>
          <p:nvPr/>
        </p:nvSpPr>
        <p:spPr bwMode="auto">
          <a:xfrm>
            <a:off x="153988" y="3344863"/>
            <a:ext cx="3122612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12 – train de tiges</a:t>
            </a:r>
          </a:p>
        </p:txBody>
      </p:sp>
      <p:sp>
        <p:nvSpPr>
          <p:cNvPr id="207889" name="Text Box 1041"/>
          <p:cNvSpPr txBox="1">
            <a:spLocks noChangeArrowheads="1"/>
          </p:cNvSpPr>
          <p:nvPr/>
        </p:nvSpPr>
        <p:spPr bwMode="auto">
          <a:xfrm>
            <a:off x="5876925" y="2832100"/>
            <a:ext cx="2120900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13 - ciment</a:t>
            </a:r>
          </a:p>
        </p:txBody>
      </p:sp>
      <p:sp>
        <p:nvSpPr>
          <p:cNvPr id="207890" name="Text Box 1042"/>
          <p:cNvSpPr txBox="1">
            <a:spLocks noChangeArrowheads="1"/>
          </p:cNvSpPr>
          <p:nvPr/>
        </p:nvSpPr>
        <p:spPr bwMode="auto">
          <a:xfrm>
            <a:off x="5870575" y="3643313"/>
            <a:ext cx="2120900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14 - tubage</a:t>
            </a:r>
          </a:p>
        </p:txBody>
      </p:sp>
      <p:sp>
        <p:nvSpPr>
          <p:cNvPr id="207891" name="Text Box 1043"/>
          <p:cNvSpPr txBox="1">
            <a:spLocks noChangeArrowheads="1"/>
          </p:cNvSpPr>
          <p:nvPr/>
        </p:nvSpPr>
        <p:spPr bwMode="auto">
          <a:xfrm>
            <a:off x="153988" y="5049838"/>
            <a:ext cx="2847975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15 – masse-tiges</a:t>
            </a:r>
          </a:p>
        </p:txBody>
      </p:sp>
      <p:sp>
        <p:nvSpPr>
          <p:cNvPr id="207892" name="Text Box 1044"/>
          <p:cNvSpPr txBox="1">
            <a:spLocks noChangeArrowheads="1"/>
          </p:cNvSpPr>
          <p:nvPr/>
        </p:nvSpPr>
        <p:spPr bwMode="auto">
          <a:xfrm>
            <a:off x="5230813" y="5349875"/>
            <a:ext cx="3254375" cy="396875"/>
          </a:xfrm>
          <a:prstGeom prst="rect">
            <a:avLst/>
          </a:prstGeom>
          <a:solidFill>
            <a:srgbClr val="990000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/>
              <a:t>16 – outil de forage</a:t>
            </a:r>
          </a:p>
        </p:txBody>
      </p:sp>
      <p:sp>
        <p:nvSpPr>
          <p:cNvPr id="207893" name="Text Box 1045"/>
          <p:cNvSpPr txBox="1">
            <a:spLocks noChangeArrowheads="1"/>
          </p:cNvSpPr>
          <p:nvPr/>
        </p:nvSpPr>
        <p:spPr bwMode="auto">
          <a:xfrm>
            <a:off x="257175" y="247650"/>
            <a:ext cx="59912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L’appareil de forage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8" grpId="0" animBg="1" autoUpdateAnimBg="0"/>
      <p:bldP spid="207889" grpId="0" animBg="1" autoUpdateAnimBg="0"/>
      <p:bldP spid="207890" grpId="0" animBg="1" autoUpdateAnimBg="0"/>
      <p:bldP spid="207891" grpId="0" animBg="1" autoUpdateAnimBg="0"/>
      <p:bldP spid="20789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57175" y="247650"/>
            <a:ext cx="64484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machine de forage</a:t>
            </a: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6464300" y="373063"/>
            <a:ext cx="25908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fr-FR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= Perceuse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6324600" cy="323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20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fr-FR" sz="3200"/>
              <a:t>Fonctionne comme une énorme perceuse dont :</a:t>
            </a:r>
          </a:p>
          <a:p>
            <a:pPr lvl="1">
              <a:spcBef>
                <a:spcPct val="35000"/>
              </a:spcBef>
              <a:buClr>
                <a:srgbClr val="FFCC99"/>
              </a:buClr>
              <a:buFontTx/>
              <a:buChar char="–"/>
            </a:pPr>
            <a:r>
              <a:rPr lang="fr-FR" sz="3200"/>
              <a:t>le derrick serait : le corps </a:t>
            </a:r>
          </a:p>
          <a:p>
            <a:pPr lvl="1">
              <a:spcBef>
                <a:spcPct val="35000"/>
              </a:spcBef>
              <a:buClr>
                <a:srgbClr val="FFCC99"/>
              </a:buClr>
              <a:buFontTx/>
              <a:buChar char="–"/>
            </a:pPr>
            <a:r>
              <a:rPr lang="fr-FR" sz="3200"/>
              <a:t>le train de tiges : l'arbre</a:t>
            </a:r>
          </a:p>
          <a:p>
            <a:pPr lvl="1">
              <a:spcBef>
                <a:spcPct val="35000"/>
              </a:spcBef>
              <a:buClr>
                <a:srgbClr val="FFCC99"/>
              </a:buClr>
              <a:buFontTx/>
              <a:buChar char="–"/>
            </a:pPr>
            <a:r>
              <a:rPr lang="fr-FR" sz="3200"/>
              <a:t>et le trépan : la mèche</a:t>
            </a:r>
          </a:p>
        </p:txBody>
      </p:sp>
      <p:graphicFrame>
        <p:nvGraphicFramePr>
          <p:cNvPr id="198662" name="Object 6"/>
          <p:cNvGraphicFramePr>
            <a:graphicFrameLocks noChangeAspect="1"/>
          </p:cNvGraphicFramePr>
          <p:nvPr/>
        </p:nvGraphicFramePr>
        <p:xfrm>
          <a:off x="7010400" y="2286000"/>
          <a:ext cx="1355725" cy="3248025"/>
        </p:xfrm>
        <a:graphic>
          <a:graphicData uri="http://schemas.openxmlformats.org/presentationml/2006/ole">
            <p:oleObj spid="_x0000_s4098" name="Image bitmap" r:id="rId3" imgW="1057423" imgH="2534004" progId="Paint.Picture">
              <p:embed/>
            </p:oleObj>
          </a:graphicData>
        </a:graphic>
      </p:graphicFrame>
      <p:sp>
        <p:nvSpPr>
          <p:cNvPr id="198663" name="Line 7"/>
          <p:cNvSpPr>
            <a:spLocks noChangeShapeType="1"/>
          </p:cNvSpPr>
          <p:nvPr/>
        </p:nvSpPr>
        <p:spPr bwMode="auto">
          <a:xfrm flipV="1">
            <a:off x="6400800" y="2590800"/>
            <a:ext cx="898525" cy="1016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fr-FR"/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6096000" y="4191000"/>
            <a:ext cx="1295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fr-FR"/>
          </a:p>
        </p:txBody>
      </p:sp>
      <p:sp>
        <p:nvSpPr>
          <p:cNvPr id="198665" name="Line 9"/>
          <p:cNvSpPr>
            <a:spLocks noChangeShapeType="1"/>
          </p:cNvSpPr>
          <p:nvPr/>
        </p:nvSpPr>
        <p:spPr bwMode="auto">
          <a:xfrm>
            <a:off x="6010275" y="4818063"/>
            <a:ext cx="1381125" cy="1349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utoUpdateAnimBg="0"/>
      <p:bldP spid="198659" grpId="0" autoUpdateAnimBg="0"/>
      <p:bldP spid="198660" grpId="0" build="p" bldLvl="2" autoUpdateAnimBg="0" advAuto="0"/>
      <p:bldP spid="198663" grpId="0" animBg="1"/>
      <p:bldP spid="198664" grpId="0" animBg="1"/>
      <p:bldP spid="1986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</TotalTime>
  <Words>338</Words>
  <Application>Microsoft Office PowerPoint</Application>
  <PresentationFormat>Affichage à l'écran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Papier</vt:lpstr>
      <vt:lpstr>Image bitmap</vt:lpstr>
      <vt:lpstr>Science de l’Eau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de l’Eau </dc:title>
  <dc:creator>Utilisateur Windows</dc:creator>
  <cp:lastModifiedBy>Utilisateur Windows</cp:lastModifiedBy>
  <cp:revision>1</cp:revision>
  <dcterms:created xsi:type="dcterms:W3CDTF">2020-04-20T18:25:31Z</dcterms:created>
  <dcterms:modified xsi:type="dcterms:W3CDTF">2020-04-20T18:32:35Z</dcterms:modified>
</cp:coreProperties>
</file>