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0" r:id="rId3"/>
    <p:sldId id="273" r:id="rId4"/>
    <p:sldId id="316" r:id="rId5"/>
    <p:sldId id="274" r:id="rId6"/>
    <p:sldId id="317" r:id="rId7"/>
    <p:sldId id="277" r:id="rId8"/>
    <p:sldId id="281" r:id="rId9"/>
    <p:sldId id="282" r:id="rId10"/>
    <p:sldId id="318" r:id="rId11"/>
    <p:sldId id="284" r:id="rId12"/>
    <p:sldId id="285" r:id="rId13"/>
    <p:sldId id="286" r:id="rId14"/>
    <p:sldId id="287" r:id="rId15"/>
    <p:sldId id="288" r:id="rId16"/>
    <p:sldId id="301" r:id="rId17"/>
    <p:sldId id="302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4" r:id="rId27"/>
    <p:sldId id="319" r:id="rId28"/>
    <p:sldId id="320" r:id="rId29"/>
    <p:sldId id="321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1297DD5-5BE6-4128-BCF1-42C313A59319}">
          <p14:sldIdLst>
            <p14:sldId id="256"/>
            <p14:sldId id="270"/>
            <p14:sldId id="273"/>
            <p14:sldId id="316"/>
            <p14:sldId id="274"/>
            <p14:sldId id="317"/>
            <p14:sldId id="277"/>
            <p14:sldId id="281"/>
            <p14:sldId id="282"/>
            <p14:sldId id="318"/>
            <p14:sldId id="284"/>
            <p14:sldId id="285"/>
            <p14:sldId id="286"/>
            <p14:sldId id="287"/>
            <p14:sldId id="288"/>
          </p14:sldIdLst>
        </p14:section>
        <p14:section name="Section sans titre" id="{EAC9F849-1CB5-4CB6-A380-A1A0EF6CD8E0}">
          <p14:sldIdLst>
            <p14:sldId id="301"/>
            <p14:sldId id="302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4"/>
            <p14:sldId id="319"/>
            <p14:sldId id="320"/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30CE3-BB2F-48D0-BFEA-0A65EAE060F3}" type="datetimeFigureOut">
              <a:rPr lang="fr-FR" smtClean="0"/>
              <a:t>31/10/2022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2798-EA1D-48A1-BA2B-2B859B513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28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92798-EA1D-48A1-BA2B-2B859B513B1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390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92798-EA1D-48A1-BA2B-2B859B513B1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4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F43F7-5E95-4EE0-B8E9-F74A3930037A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30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CA2E-B884-43AD-8850-D5FF3784766B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5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7BBB-E146-4086-8C1E-383145A88EBA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42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1F87-2016-4128-88CC-91DD266EDCA3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03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F877-8ECD-4276-ACC9-D24188A1C945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08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920-8312-4335-A783-12443424153F}" type="datetime1">
              <a:rPr lang="fr-FR" smtClean="0"/>
              <a:t>31/10/2022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67AB-0646-4EEA-9049-9880B9550C72}" type="datetime1">
              <a:rPr lang="fr-FR" smtClean="0"/>
              <a:t>31/10/2022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07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0CCF-76F4-42B6-A38E-B8C4EBEB4A29}" type="datetime1">
              <a:rPr lang="fr-FR" smtClean="0"/>
              <a:t>31/10/2022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9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902-F3C4-4517-A98E-987AF5DF7D01}" type="datetime1">
              <a:rPr lang="fr-FR" smtClean="0"/>
              <a:t>31/10/2022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21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20F1-943E-4711-B683-F8ECB4C76753}" type="datetime1">
              <a:rPr lang="fr-FR" smtClean="0"/>
              <a:t>31/10/2022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31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444-45C6-45FF-9339-9F7696C8F641}" type="datetime1">
              <a:rPr lang="fr-FR" smtClean="0"/>
              <a:t>31/10/2022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56ED-D718-43BD-80E8-C45DD6481905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 descr="Data Analysis: What, How, and Why to Do Data Analysis for Your Organization  | Import.i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7236296" cy="1271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 userDrawn="1"/>
        </p:nvSpPr>
        <p:spPr>
          <a:xfrm>
            <a:off x="-36512" y="0"/>
            <a:ext cx="1944216" cy="126997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قسم: علوم التسيير </a:t>
            </a:r>
          </a:p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السنة الثالثة </a:t>
            </a:r>
          </a:p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ادارة الاعمال </a:t>
            </a:r>
          </a:p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ادارة الموارد البشرية </a:t>
            </a:r>
            <a:b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19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11" name="Picture 1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0147"/>
            <a:ext cx="1403648" cy="105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1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1886967"/>
            <a:ext cx="7772400" cy="1686049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prstTxWarp prst="textInflate">
              <a:avLst/>
            </a:prstTxWarp>
          </a:bodyPr>
          <a:lstStyle/>
          <a:p>
            <a:pPr rtl="1">
              <a:lnSpc>
                <a:spcPct val="150000"/>
              </a:lnSpc>
            </a:pPr>
            <a:r>
              <a:rPr lang="ar-DZ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</a:t>
            </a:r>
            <a:endParaRPr lang="fr-FR" sz="6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39752" y="5013176"/>
            <a:ext cx="4752528" cy="1368152"/>
          </a:xfrm>
        </p:spPr>
        <p:txBody>
          <a:bodyPr>
            <a:normAutofit fontScale="92500" lnSpcReduction="20000"/>
          </a:bodyPr>
          <a:lstStyle/>
          <a:p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اساتذة المقياس: </a:t>
            </a:r>
          </a:p>
          <a:p>
            <a:pPr algn="r" rtl="1"/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د. صدقاوي صورية  /  د. </a:t>
            </a:r>
            <a:r>
              <a:rPr lang="ar-DZ" sz="3000" b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زهرة</a:t>
            </a:r>
            <a:endParaRPr lang="fr-FR" sz="3000" b="1" dirty="0" smtClean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 </a:t>
            </a:r>
            <a:r>
              <a:rPr lang="ar-DZ" sz="3000" b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بوكريطة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خديجة     / د. </a:t>
            </a:r>
            <a:r>
              <a:rPr lang="ar-DZ" sz="3000" b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بكدي مليكة</a:t>
            </a:r>
            <a:endParaRPr lang="ar-DZ" sz="3000" b="1" dirty="0" smtClean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fr-FR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5" name="Picture 6" descr="A Practical Guide for Data Analysis with Pandas | by Soner Yıldırım |  Towards Data Scie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90290"/>
            <a:ext cx="1484692" cy="110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12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31640" y="2780928"/>
                <a:ext cx="6413935" cy="19318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fr-FR" sz="3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324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342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508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281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447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905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360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447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302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403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342</m:t>
                                      </m:r>
                                    </m:e>
                                    <m:e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3200" i="0">
                                          <a:latin typeface="Cambria Math" panose="02040503050406030204" pitchFamily="18" charset="0"/>
                                        </a:rPr>
                                        <m:t>905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780928"/>
                <a:ext cx="6413935" cy="19318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à coins arrondis 9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(8/27)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69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755576" y="2132856"/>
            <a:ext cx="7965982" cy="39604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ثالثا: إيجاد مصفوفة الارتباط </a:t>
            </a:r>
            <a:r>
              <a:rPr lang="fr-FR" sz="2800" b="1" dirty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C</a:t>
            </a:r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DZ" sz="28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ملاحظة: </a:t>
            </a:r>
            <a:r>
              <a:rPr lang="fr-FR" sz="2800" dirty="0" err="1"/>
              <a:t>r</a:t>
            </a:r>
            <a:r>
              <a:rPr lang="fr-FR" sz="2800" baseline="-25000" dirty="0" err="1"/>
              <a:t>jj</a:t>
            </a:r>
            <a:r>
              <a:rPr lang="fr-FR" sz="2800" dirty="0"/>
              <a:t>= 1</a:t>
            </a:r>
          </a:p>
          <a:p>
            <a:pPr algn="r" rtl="1"/>
            <a:r>
              <a:rPr lang="fr-FR" sz="2800" dirty="0" err="1" smtClean="0"/>
              <a:t>r</a:t>
            </a:r>
            <a:r>
              <a:rPr lang="fr-FR" sz="2800" baseline="-25000" dirty="0" err="1" smtClean="0"/>
              <a:t>jk</a:t>
            </a:r>
            <a:r>
              <a:rPr lang="fr-FR" sz="2800" dirty="0" smtClean="0"/>
              <a:t>=</a:t>
            </a:r>
            <a:r>
              <a:rPr lang="fr-FR" sz="2800" dirty="0" err="1" smtClean="0"/>
              <a:t>r</a:t>
            </a:r>
            <a:r>
              <a:rPr lang="fr-FR" sz="2800" baseline="-25000" dirty="0" err="1" smtClean="0"/>
              <a:t>kj</a:t>
            </a:r>
            <a:r>
              <a:rPr lang="ar-DZ" sz="2800" baseline="-25000" dirty="0" smtClean="0"/>
              <a:t>  مثلا      </a:t>
            </a:r>
            <a:r>
              <a:rPr lang="fr-FR" sz="2800" dirty="0"/>
              <a:t>r₁₂=r</a:t>
            </a:r>
            <a:r>
              <a:rPr lang="fr-FR" sz="2800" dirty="0" smtClean="0"/>
              <a:t>₂₁</a:t>
            </a:r>
            <a:r>
              <a:rPr lang="ar-DZ" sz="2800" dirty="0" smtClean="0"/>
              <a:t>    </a:t>
            </a:r>
            <a:r>
              <a:rPr lang="fr-FR" sz="2800" dirty="0"/>
              <a:t>r₂₃=r₃₂</a:t>
            </a:r>
            <a:r>
              <a:rPr lang="ar-DZ" sz="2800" dirty="0" smtClean="0"/>
              <a:t>      </a:t>
            </a:r>
            <a:r>
              <a:rPr lang="fr-FR" sz="2800" dirty="0" smtClean="0"/>
              <a:t>r</a:t>
            </a:r>
            <a:r>
              <a:rPr lang="fr-FR" sz="2800" dirty="0"/>
              <a:t>₁₃=r₃₁</a:t>
            </a:r>
            <a:endParaRPr lang="ar-DZ" sz="2800" dirty="0" smtClean="0"/>
          </a:p>
          <a:p>
            <a:pPr algn="r" rtl="1"/>
            <a:endParaRPr lang="fr-FR" sz="2800" dirty="0"/>
          </a:p>
          <a:p>
            <a:pPr algn="r" rtl="1"/>
            <a:endParaRPr lang="ar-DZ" sz="28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69398" y="2188494"/>
                <a:ext cx="4572000" cy="16889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800" dirty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C=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</m:ctrlPr>
                          </m:mPr>
                          <m:mr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₁₁</m:t>
                              </m:r>
                            </m:e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₁₂</m:t>
                              </m:r>
                            </m:e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₁₃</m:t>
                              </m:r>
                            </m:e>
                          </m:mr>
                          <m:mr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₂₁</m:t>
                              </m:r>
                            </m:e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₂₂</m:t>
                              </m:r>
                            </m:e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₂₃</m:t>
                              </m:r>
                            </m:e>
                          </m:mr>
                          <m:mr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₃₁</m:t>
                              </m:r>
                            </m:e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₃₂</m:t>
                              </m:r>
                            </m:e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𝑟</m:t>
                              </m:r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₃₃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398" y="2188494"/>
                <a:ext cx="4572000" cy="1688924"/>
              </a:xfrm>
              <a:prstGeom prst="rect">
                <a:avLst/>
              </a:prstGeom>
              <a:blipFill rotWithShape="0">
                <a:blip r:embed="rId2"/>
                <a:stretch>
                  <a:fillRect l="-28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à coins arrondis 10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(9/27)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17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1"/>
              <p:cNvSpPr txBox="1">
                <a:spLocks/>
              </p:cNvSpPr>
              <p:nvPr/>
            </p:nvSpPr>
            <p:spPr>
              <a:xfrm>
                <a:off x="955177" y="2132856"/>
                <a:ext cx="7578238" cy="3816424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نقوم بحساب </a:t>
                </a:r>
                <a:r>
                  <a:rPr lang="fr-FR" sz="2800" dirty="0" err="1" smtClean="0"/>
                  <a:t>r</a:t>
                </a:r>
                <a:r>
                  <a:rPr lang="fr-FR" sz="2800" baseline="-25000" dirty="0" err="1" smtClean="0"/>
                  <a:t>jk</a:t>
                </a:r>
                <a:r>
                  <a:rPr lang="ar-DZ" sz="3600" b="1" dirty="0" smtClean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بالطريقة التالية:</a:t>
                </a:r>
              </a:p>
              <a:p>
                <a:r>
                  <a:rPr lang="fr-FR" sz="2800" baseline="-25000" dirty="0"/>
                  <a:t> </a:t>
                </a:r>
                <a:endParaRPr lang="fr-FR" sz="2800" dirty="0"/>
              </a:p>
              <a:p>
                <a:r>
                  <a:rPr lang="fr-FR" sz="2800" dirty="0" err="1"/>
                  <a:t>r</a:t>
                </a:r>
                <a:r>
                  <a:rPr lang="fr-FR" sz="2800" baseline="-25000" dirty="0" err="1"/>
                  <a:t>jk</a:t>
                </a:r>
                <a:r>
                  <a:rPr lang="fr-FR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i="1">
                                    <a:latin typeface="Cambria Math" panose="02040503050406030204" pitchFamily="18" charset="0"/>
                                  </a:rPr>
                                  <m:t>𝑋𝑖𝑗</m:t>
                                </m:r>
                                <m:r>
                                  <a:rPr lang="fr-FR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  <m:t>𝑋𝑗</m:t>
                                    </m:r>
                                  </m:e>
                                </m:acc>
                              </m:e>
                            </m:d>
                            <m:d>
                              <m:dPr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i="1">
                                    <a:latin typeface="Cambria Math" panose="02040503050406030204" pitchFamily="18" charset="0"/>
                                  </a:rPr>
                                  <m:t>𝑋𝑖𝑘</m:t>
                                </m:r>
                                <m:r>
                                  <a:rPr lang="fr-FR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  <m:t>𝑋𝑘</m:t>
                                    </m:r>
                                  </m:e>
                                </m:acc>
                              </m:e>
                            </m:d>
                          </m:e>
                        </m:nary>
                      </m:num>
                      <m:den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ar-DZ" sz="2800" b="1" dirty="0" smtClean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endParaRPr lang="ar-DZ" sz="28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algn="r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يكون </a:t>
                </a:r>
                <a:r>
                  <a:rPr lang="fr-FR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r</a:t>
                </a:r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دائما محصورا بين 1 و -1   </a:t>
                </a:r>
              </a:p>
              <a:p>
                <a:pPr algn="r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لدينا </a:t>
                </a:r>
                <a:r>
                  <a:rPr lang="fr-FR" sz="2800" dirty="0"/>
                  <a:t>r₁₁=r₂₂=r₃₃=</a:t>
                </a:r>
                <a:r>
                  <a:rPr lang="fr-FR" sz="2800" dirty="0" smtClean="0"/>
                  <a:t>1</a:t>
                </a:r>
                <a:endParaRPr lang="ar-DZ" sz="2800" b="1" dirty="0" smtClean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algn="r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من المثال نجد</a:t>
                </a:r>
              </a:p>
            </p:txBody>
          </p:sp>
        </mc:Choice>
        <mc:Fallback xmlns="">
          <p:sp>
            <p:nvSpPr>
              <p:cNvPr id="11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77" y="2132856"/>
                <a:ext cx="7578238" cy="3816424"/>
              </a:xfrm>
              <a:prstGeom prst="rect">
                <a:avLst/>
              </a:prstGeom>
              <a:blipFill rotWithShape="0">
                <a:blip r:embed="rId2"/>
                <a:stretch>
                  <a:fillRect t="-2556" r="-16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(10/27)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09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955177" y="2060848"/>
            <a:ext cx="7578238" cy="40324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 smtClean="0">
              <a:solidFill>
                <a:schemeClr val="accent6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6414622"/>
                  </p:ext>
                </p:extLst>
              </p:nvPr>
            </p:nvGraphicFramePr>
            <p:xfrm>
              <a:off x="955177" y="2276873"/>
              <a:ext cx="7578238" cy="367240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25522"/>
                    <a:gridCol w="2526358"/>
                    <a:gridCol w="2526358"/>
                  </a:tblGrid>
                  <a:tr h="49442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₁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₁</m:t>
                                        </m:r>
                                      </m:e>
                                    </m:acc>
                                  </m:e>
                                </m:d>
                                <m:d>
                                  <m:dPr>
                                    <m:ctrlP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₂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₂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₁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₁</m:t>
                                        </m:r>
                                      </m:e>
                                    </m:acc>
                                  </m:e>
                                </m:d>
                                <m:d>
                                  <m:dPr>
                                    <m:ctrlP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₃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₃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₂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₂</m:t>
                                        </m:r>
                                      </m:e>
                                    </m:acc>
                                  </m:e>
                                </m:d>
                                <m:d>
                                  <m:dPr>
                                    <m:ctrlP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₃</m:t>
                                    </m:r>
                                    <m:r>
                                      <a:rPr lang="fr-F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  <m:r>
                                          <a:rPr lang="fr-FR" sz="1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₃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-5.625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-4.6875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-2.4375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-0.375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7.875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-3.9375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-0.125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-24.375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-12.1875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1.125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-20.5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-23.25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2.5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6414622"/>
                  </p:ext>
                </p:extLst>
              </p:nvPr>
            </p:nvGraphicFramePr>
            <p:xfrm>
              <a:off x="955177" y="2276873"/>
              <a:ext cx="7578238" cy="367240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25522"/>
                    <a:gridCol w="2526358"/>
                    <a:gridCol w="2526358"/>
                  </a:tblGrid>
                  <a:tr h="494429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41" t="-1235" r="-200241" b="-64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0483" t="-1235" r="-100725" b="-64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0000" t="-1235" r="-482" b="-648148"/>
                          </a:stretch>
                        </a:blipFill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-5.625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-4.6875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-2.4375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-0.375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7.875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-3.9375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-0.125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-24.375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-12.1875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1.125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55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-20.5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-23.25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2.5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Rectangle à coins arrondis 11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(11/27)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632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1"/>
              <p:cNvSpPr txBox="1">
                <a:spLocks/>
              </p:cNvSpPr>
              <p:nvPr/>
            </p:nvSpPr>
            <p:spPr>
              <a:xfrm>
                <a:off x="395536" y="2060848"/>
                <a:ext cx="8424936" cy="4032448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600" b="1" dirty="0" smtClean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حيث</a:t>
                </a:r>
              </a:p>
              <a:p>
                <a:pPr algn="just" rtl="1"/>
                <a:r>
                  <a:rPr lang="ar-DZ" sz="2600" b="1" dirty="0" smtClean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endParaRPr lang="fr-FR" sz="2800" dirty="0" smtClean="0"/>
              </a:p>
              <a:p>
                <a:pPr algn="just" rtl="1"/>
                <a:endParaRPr lang="ar-DZ" sz="2600" b="1" dirty="0" smtClean="0">
                  <a:solidFill>
                    <a:srgbClr val="00B05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rPr>
                      <m:t>𝑟</m:t>
                    </m:r>
                    <m:r>
                      <a:rPr lang="fr-FR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rPr>
                      <m:t>₁₂</m:t>
                    </m:r>
                  </m:oMath>
                </a14:m>
                <a:r>
                  <a:rPr lang="fr-FR" sz="2400" dirty="0" smtClean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1</m:t>
                        </m:r>
                      </m:num>
                      <m:den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4</m:t>
                        </m:r>
                      </m:den>
                    </m:f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</m:ctrlPr>
                      </m:fPr>
                      <m:num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−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20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,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5</m:t>
                        </m:r>
                      </m:num>
                      <m:den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11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,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584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∗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1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,</m:t>
                        </m:r>
                        <m:r>
                          <a:rPr lang="ar-DZ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118</m:t>
                        </m:r>
                      </m:den>
                    </m:f>
                  </m:oMath>
                </a14:m>
                <a:r>
                  <a:rPr lang="fr-FR" sz="2400" dirty="0" smtClean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=</a:t>
                </a:r>
                <a:r>
                  <a:rPr lang="fr-FR" sz="2400" dirty="0" smtClean="0"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-0,396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 rtl="1"/>
                <a:endParaRPr lang="ar-DZ" sz="2200" b="1" dirty="0" smtClean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11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60848"/>
                <a:ext cx="8424936" cy="4032448"/>
              </a:xfrm>
              <a:prstGeom prst="rect">
                <a:avLst/>
              </a:prstGeom>
              <a:blipFill rotWithShape="0">
                <a:blip r:embed="rId2"/>
                <a:stretch>
                  <a:fillRect t="-1360" r="-130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(12/27)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33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95536" y="2060848"/>
            <a:ext cx="8424936" cy="40324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re 1"/>
              <p:cNvSpPr txBox="1">
                <a:spLocks/>
              </p:cNvSpPr>
              <p:nvPr/>
            </p:nvSpPr>
            <p:spPr>
              <a:xfrm>
                <a:off x="547936" y="2213248"/>
                <a:ext cx="8424936" cy="4032448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fr-FR" sz="280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₁₃</m:t>
                    </m:r>
                  </m:oMath>
                </a14:m>
                <a:r>
                  <a:rPr lang="fr-FR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584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829</m:t>
                        </m:r>
                      </m:den>
                    </m:f>
                  </m:oMath>
                </a14:m>
                <a:r>
                  <a:rPr lang="fr-FR" sz="2800" dirty="0" smtClean="0"/>
                  <a:t>=-0,605</a:t>
                </a:r>
                <a:endParaRPr lang="fr-FR" sz="2800" dirty="0"/>
              </a:p>
              <a:p>
                <a:pPr algn="just" rtl="1"/>
                <a:endParaRPr lang="ar-DZ" sz="2200" b="1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algn="just" rtl="1"/>
                <a:r>
                  <a:rPr lang="ar-DZ" sz="2400" b="1" dirty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ب</a:t>
                </a:r>
                <a:r>
                  <a:rPr lang="ar-DZ" sz="2400" b="1" dirty="0" smtClean="0">
                    <a:solidFill>
                      <a:srgbClr val="00B05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نفس الطريقة نحسب باقي القيم لنتحصل على المصفوفة التالية: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fr-FR" sz="2400" dirty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</a:rPr>
                  <a:t>C=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</m:ctrlPr>
                          </m:mPr>
                          <m:mr>
                            <m:e>
                              <m:r>
                                <a:rPr lang="fr-FR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−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,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396</m:t>
                              </m:r>
                            </m:e>
                            <m:e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−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,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605</m:t>
                              </m:r>
                            </m:e>
                          </m:mr>
                          <m:mr>
                            <m:e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−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,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396</m:t>
                              </m:r>
                            </m:e>
                            <m:e>
                              <m:r>
                                <a:rPr lang="fr-FR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,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674</m:t>
                              </m:r>
                            </m:e>
                          </m:mr>
                          <m:mr>
                            <m:e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−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,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605</m:t>
                              </m:r>
                            </m:e>
                            <m:e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,</m:t>
                              </m:r>
                              <m:r>
                                <a:rPr lang="fr-FR" sz="24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674</m:t>
                              </m:r>
                            </m:e>
                            <m:e>
                              <m:r>
                                <a:rPr lang="fr-FR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ar-DZ" sz="2200" b="1" dirty="0" smtClean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endParaRPr lang="ar-DZ" sz="2200" b="1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r>
                  <a:rPr lang="ar-DZ" sz="3200" b="1" dirty="0" smtClean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نلاحظ ان كل القيم محصورة بين 1 و -1</a:t>
                </a:r>
              </a:p>
            </p:txBody>
          </p:sp>
        </mc:Choice>
        <mc:Fallback xmlns="">
          <p:sp>
            <p:nvSpPr>
              <p:cNvPr id="14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6" y="2213248"/>
                <a:ext cx="8424936" cy="4032448"/>
              </a:xfrm>
              <a:prstGeom prst="rect">
                <a:avLst/>
              </a:prstGeom>
              <a:blipFill rotWithShape="0">
                <a:blip r:embed="rId2"/>
                <a:stretch>
                  <a:fillRect r="-10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à coins arrondis 8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(13/27)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4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رابعا: حساب نسب التمثيل على المحاور</a:t>
            </a:r>
          </a:p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نسمي </a:t>
            </a:r>
            <a:r>
              <a:rPr lang="fr-FR" sz="2800" dirty="0" err="1" smtClean="0"/>
              <a:t>Zß</a:t>
            </a:r>
            <a:r>
              <a:rPr lang="ar-DZ" sz="2800" dirty="0" smtClean="0"/>
              <a:t> نسبة التمثيل على المحور </a:t>
            </a:r>
            <a:r>
              <a:rPr lang="fr-FR" sz="2800" dirty="0" smtClean="0"/>
              <a:t>ß</a:t>
            </a:r>
            <a:r>
              <a:rPr lang="ar-DZ" sz="2800" dirty="0" smtClean="0"/>
              <a:t> حيث </a:t>
            </a:r>
            <a:endParaRPr lang="fr-FR" sz="2800" dirty="0"/>
          </a:p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(14/27)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877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7793496"/>
                  </p:ext>
                </p:extLst>
              </p:nvPr>
            </p:nvGraphicFramePr>
            <p:xfrm>
              <a:off x="1694815" y="2302288"/>
              <a:ext cx="5754370" cy="321311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38275"/>
                    <a:gridCol w="1942966"/>
                    <a:gridCol w="1296144"/>
                    <a:gridCol w="1076985"/>
                  </a:tblGrid>
                  <a:tr h="392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النسب التجميعية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نسب التمثيل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القيم الذاتية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DZ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المحاور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37835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indent="0" algn="ctr" defTabSz="914400" rtl="1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70,67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80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2</m:t>
                                    </m:r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,</m:t>
                                    </m:r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∗</m:t>
                                </m:r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100</m:t>
                                </m:r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=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70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,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67</m:t>
                                </m:r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DZ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2,12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1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37835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91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80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0</m:t>
                                    </m:r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,</m:t>
                                    </m:r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61</m:t>
                                    </m:r>
                                  </m:num>
                                  <m:den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∗</m:t>
                                </m:r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100</m:t>
                                </m:r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=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20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,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33</m:t>
                                </m:r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0,61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37835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100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80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0</m:t>
                                    </m:r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,</m:t>
                                    </m:r>
                                    <m:r>
                                      <a:rPr lang="fr-FR" sz="1800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∗</m:t>
                                </m:r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100</m:t>
                                </m:r>
                                <m:r>
                                  <a:rPr lang="fr-FR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=</m:t>
                                </m:r>
                                <m:r>
                                  <a:rPr lang="fr-FR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0,27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2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DZ" sz="1800" dirty="0" smtClean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100</a:t>
                          </a:r>
                          <a:r>
                            <a:rPr lang="fr-FR" sz="1800" dirty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المجموع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7793496"/>
                  </p:ext>
                </p:extLst>
              </p:nvPr>
            </p:nvGraphicFramePr>
            <p:xfrm>
              <a:off x="1694815" y="2302288"/>
              <a:ext cx="5754370" cy="321311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38275"/>
                    <a:gridCol w="1942966"/>
                    <a:gridCol w="1296144"/>
                    <a:gridCol w="1076985"/>
                  </a:tblGrid>
                  <a:tr h="392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النسب التجميعية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نسب التمثيل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القيم الذاتية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DZ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المحاور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4931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indent="0" algn="ctr" defTabSz="914400" rtl="1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70,67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08" t="-52174" r="-122884" b="-2420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DZ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2,12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1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4931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91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08" t="-151079" r="-122884" b="-1402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0,61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37835"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100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08" t="-288430" r="-122884" b="-611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0,27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2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DZ" sz="1800" dirty="0" smtClean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100</a:t>
                          </a:r>
                          <a:r>
                            <a:rPr lang="fr-FR" sz="1800" dirty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ar-SA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المجموع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Rectangle à coins arrondis 8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(15/27)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18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نلاحظ ان المحور الأول يمثل 70,67 </a:t>
            </a:r>
            <a:r>
              <a:rPr lang="fr-FR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%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بيانات الجدول كما ان 20,33 </a:t>
            </a:r>
            <a:r>
              <a:rPr lang="fr-FR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%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ممثلة على المحور الثاني.</a:t>
            </a:r>
          </a:p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اذن المستوى الأول الذي يضم المحور الأول والمحور الثاني بنسبة 91 </a:t>
            </a:r>
            <a:r>
              <a:rPr lang="fr-FR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%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بيانات الجدول هو اكثر كفاءة و يمكن الاعتماد عليه في التحليل.</a:t>
            </a:r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(16/27)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77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1"/>
              <p:cNvSpPr txBox="1">
                <a:spLocks/>
              </p:cNvSpPr>
              <p:nvPr/>
            </p:nvSpPr>
            <p:spPr>
              <a:xfrm>
                <a:off x="740010" y="2204864"/>
                <a:ext cx="8152470" cy="4151486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2- حساب احداثيات الافراد على  على المحور:</a:t>
                </a:r>
              </a:p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نسمي </a:t>
                </a:r>
                <a:r>
                  <a:rPr lang="fr-FR" sz="2800" dirty="0" err="1" smtClean="0"/>
                  <a:t>Fß</a:t>
                </a:r>
                <a:r>
                  <a:rPr lang="ar-DZ" sz="2800" dirty="0" smtClean="0"/>
                  <a:t> احداثيات كل الافراد على المحور </a:t>
                </a:r>
                <a:r>
                  <a:rPr lang="fr-FR" sz="2800" dirty="0" smtClean="0"/>
                  <a:t>ß</a:t>
                </a:r>
                <a:r>
                  <a:rPr lang="ar-DZ" sz="2800" dirty="0" smtClean="0"/>
                  <a:t> حيث </a:t>
                </a:r>
              </a:p>
              <a:p>
                <a:pPr indent="44958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800" dirty="0" err="1"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Fß</a:t>
                </a:r>
                <a:r>
                  <a:rPr lang="ar-SA" sz="2800" dirty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</m:ctrlPr>
                      </m:accPr>
                      <m:e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  <m:t>𝑋</m:t>
                        </m:r>
                      </m:e>
                    </m:acc>
                  </m:oMath>
                </a14:m>
                <a:r>
                  <a:rPr lang="fr-FR" sz="2800" dirty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</a:t>
                </a:r>
                <a:r>
                  <a:rPr lang="fr-FR" sz="2800" dirty="0" smtClean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µß                </a:t>
                </a:r>
                <a:r>
                  <a:rPr lang="fr-FR" sz="2800" dirty="0" smtClean="0"/>
                  <a:t>F</a:t>
                </a:r>
                <a:r>
                  <a:rPr lang="fr-FR" sz="2800" dirty="0"/>
                  <a:t>₁=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fr-FR" sz="2800" dirty="0"/>
                  <a:t>µ₁</a:t>
                </a:r>
              </a:p>
              <a:p>
                <a:r>
                  <a:rPr lang="fr-FR" sz="2800" dirty="0"/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fr-FR" sz="2400" i="1">
                          <a:latin typeface="Cambria Math" panose="02040503050406030204" pitchFamily="18" charset="0"/>
                        </a:rPr>
                        <m:t>₁</m:t>
                      </m:r>
                      <m:r>
                        <a:rPr lang="fr-FR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324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342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508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281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447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905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360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447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302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403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342</m:t>
                                      </m:r>
                                    </m:e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905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54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56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63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876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471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674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079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400" dirty="0"/>
              </a:p>
              <a:p>
                <a:pPr indent="449580">
                  <a:lnSpc>
                    <a:spcPct val="107000"/>
                  </a:lnSpc>
                  <a:spcAft>
                    <a:spcPts val="800"/>
                  </a:spcAft>
                </a:pPr>
                <a:endParaRPr lang="ar-DZ" sz="2800" dirty="0" smtClean="0"/>
              </a:p>
              <a:p>
                <a:pPr rtl="1"/>
                <a:endParaRPr lang="fr-FR" sz="2800" dirty="0"/>
              </a:p>
              <a:p>
                <a:pPr algn="just" rtl="1"/>
                <a:endParaRPr lang="fr-FR" sz="2800" dirty="0"/>
              </a:p>
              <a:p>
                <a:pPr algn="just" rtl="1"/>
                <a:r>
                  <a:rPr lang="ar-DZ" sz="2800" dirty="0" smtClean="0"/>
                  <a:t> </a:t>
                </a:r>
                <a:endParaRPr lang="fr-FR" sz="2800" dirty="0"/>
              </a:p>
              <a:p>
                <a:pPr algn="just" rtl="1"/>
                <a:endParaRPr lang="ar-DZ" sz="28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11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10" y="2204864"/>
                <a:ext cx="8152470" cy="4151486"/>
              </a:xfrm>
              <a:prstGeom prst="rect">
                <a:avLst/>
              </a:prstGeom>
              <a:blipFill rotWithShape="0">
                <a:blip r:embed="rId2"/>
                <a:stretch>
                  <a:fillRect t="-1468" r="-1570" b="-279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(17/27)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77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878519" y="1556792"/>
            <a:ext cx="7221873" cy="144016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DZ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الفصل الثالث: التحليل إلى المركبات الأساسية </a:t>
            </a:r>
            <a:r>
              <a:rPr lang="fr-FR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تابع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2339752" y="3356992"/>
            <a:ext cx="4176464" cy="2520280"/>
          </a:xfrm>
        </p:spPr>
        <p:txBody>
          <a:bodyPr/>
          <a:lstStyle/>
          <a:p>
            <a:pPr algn="r" rtl="1"/>
            <a:r>
              <a:rPr lang="ar-DZ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</a:t>
            </a:r>
            <a:r>
              <a:rPr lang="fr-FR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28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47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2800" b="1" dirty="0" smtClean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2800" b="1" dirty="0" smtClean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23728" y="2193942"/>
                <a:ext cx="4572000" cy="151054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fr-FR" sz="2400" dirty="0"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₂</m:t>
                      </m:r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  <m:r>
                                  <a:rPr lang="fr-FR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lang="fr-FR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718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  <m: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.</m:t>
                                      </m:r>
                                      <m: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436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fr-FR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1</m:t>
                                            </m:r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.</m:t>
                                            </m:r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298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0</m:t>
                                            </m:r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.</m:t>
                                            </m:r>
                                            <m:r>
                                              <a:rPr lang="fr-F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144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193942"/>
                <a:ext cx="4572000" cy="151054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98004" y="4211041"/>
                <a:ext cx="1823448" cy="1016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₃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362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837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.</m:t>
                                            </m:r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022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.</m:t>
                                            </m:r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497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004" y="4211041"/>
                <a:ext cx="1823448" cy="10164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à coins arrondis 12"/>
          <p:cNvSpPr/>
          <p:nvPr/>
        </p:nvSpPr>
        <p:spPr>
          <a:xfrm>
            <a:off x="5485200" y="113577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(18/27)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521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ونبوب النتائج في الجدول التالي </a:t>
            </a:r>
          </a:p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62002"/>
              </p:ext>
            </p:extLst>
          </p:nvPr>
        </p:nvGraphicFramePr>
        <p:xfrm>
          <a:off x="971601" y="2996954"/>
          <a:ext cx="7488830" cy="2520280"/>
        </p:xfrm>
        <a:graphic>
          <a:graphicData uri="http://schemas.openxmlformats.org/drawingml/2006/table">
            <a:tbl>
              <a:tblPr/>
              <a:tblGrid>
                <a:gridCol w="1871794"/>
                <a:gridCol w="1871794"/>
                <a:gridCol w="1872621"/>
                <a:gridCol w="1872621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الافراد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₁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₂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₃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-0.876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-0.718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-0.362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0.471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-0.436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-0.674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1.298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0.022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2.079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-0.144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-0.497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à coins arrondis 8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(19/27)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6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التمثيل البياني </a:t>
            </a:r>
            <a:r>
              <a:rPr lang="ar-DZ" sz="2800" b="1" dirty="0" err="1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للافراد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المستوى الأول:</a:t>
            </a:r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(20/27)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36912"/>
            <a:ext cx="792088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4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ملاحظة:</a:t>
            </a:r>
          </a:p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كلما كانت النقاط بعيدة عن المركز تتزايد جودة تمثيلها على المحور والعكس.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(21/27)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691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1"/>
              <p:cNvSpPr txBox="1">
                <a:spLocks/>
              </p:cNvSpPr>
              <p:nvPr/>
            </p:nvSpPr>
            <p:spPr>
              <a:xfrm>
                <a:off x="740010" y="2204864"/>
                <a:ext cx="8152470" cy="3888432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بعد ذلك نقوم بحساب </a:t>
                </a:r>
                <a:r>
                  <a:rPr lang="fr-FR" sz="2800" dirty="0" err="1" smtClean="0"/>
                  <a:t>Gß</a:t>
                </a:r>
                <a:r>
                  <a:rPr lang="ar-DZ" sz="2800" dirty="0" smtClean="0"/>
                  <a:t> والتي تعبر عن احداثيات كل المتغيرات على المحور </a:t>
                </a:r>
                <a:r>
                  <a:rPr lang="fr-FR" sz="2800" dirty="0" smtClean="0"/>
                  <a:t>ß</a:t>
                </a:r>
                <a:r>
                  <a:rPr lang="ar-DZ" sz="2800" dirty="0" smtClean="0"/>
                  <a:t> حيث: </a:t>
                </a:r>
                <a:r>
                  <a:rPr lang="fr-FR" sz="2800" dirty="0" err="1"/>
                  <a:t>Gß</a:t>
                </a:r>
                <a:r>
                  <a:rPr lang="fr-FR" sz="28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£ß</m:t>
                        </m:r>
                      </m:e>
                    </m:rad>
                    <m:r>
                      <a:rPr lang="fr-FR" sz="2800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fr-FR" sz="2800" dirty="0"/>
                  <a:t>µß</a:t>
                </a:r>
              </a:p>
              <a:p>
                <a:pPr algn="just" rtl="1"/>
                <a:endParaRPr lang="fr-FR" sz="2800" dirty="0"/>
              </a:p>
              <a:p>
                <a:pPr algn="l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 </a:t>
                </a:r>
                <a:r>
                  <a:rPr lang="fr-FR" sz="2800" dirty="0" smtClean="0"/>
                  <a:t>G</a:t>
                </a:r>
                <a:r>
                  <a:rPr lang="fr-FR" sz="2800" dirty="0"/>
                  <a:t>₁=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£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₁</m:t>
                        </m:r>
                      </m:e>
                    </m:rad>
                  </m:oMath>
                </a14:m>
                <a:r>
                  <a:rPr lang="fr-FR" sz="2800" dirty="0"/>
                  <a:t>*µ</a:t>
                </a:r>
                <a:r>
                  <a:rPr lang="fr-FR" sz="2800" dirty="0" smtClean="0"/>
                  <a:t>₁</a:t>
                </a:r>
                <a:endParaRPr lang="ar-DZ" sz="2800" dirty="0" smtClean="0"/>
              </a:p>
              <a:p>
                <a:pPr algn="l" rt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ar-DZ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DZ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DZ" sz="2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rad>
                  </m:oMath>
                </a14:m>
                <a:r>
                  <a:rPr lang="fr-FR" sz="2800" dirty="0" smtClean="0"/>
                  <a:t>*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54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56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63</m:t>
                            </m:r>
                          </m:e>
                        </m:eqArr>
                      </m:e>
                    </m:d>
                  </m:oMath>
                </a14:m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=</a:t>
                </a:r>
                <a:endParaRPr lang="ar-DZ" sz="28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11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10" y="2204864"/>
                <a:ext cx="8152470" cy="3888432"/>
              </a:xfrm>
              <a:prstGeom prst="rect">
                <a:avLst/>
              </a:prstGeom>
              <a:blipFill rotWithShape="0">
                <a:blip r:embed="rId2"/>
                <a:stretch>
                  <a:fillRect l="-2691" t="-2665" r="-14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à coins arrondis 6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(22/27)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26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55576" y="2332439"/>
                <a:ext cx="7200800" cy="2239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₁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79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82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92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ar-DZ" dirty="0" smtClean="0"/>
              </a:p>
              <a:p>
                <a:endParaRPr lang="ar-DZ" dirty="0"/>
              </a:p>
              <a:p>
                <a:pPr algn="r"/>
                <a:r>
                  <a:rPr lang="ar-DZ" dirty="0" smtClean="0"/>
                  <a:t>بنفس الطريقة نحسب بقية القيم ونلخص النتائج في جدول</a:t>
                </a:r>
              </a:p>
              <a:p>
                <a:pPr algn="r"/>
                <a:endParaRPr lang="ar-DZ" dirty="0" smtClean="0"/>
              </a:p>
              <a:p>
                <a:endParaRPr lang="ar-DZ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332439"/>
                <a:ext cx="7200800" cy="2239203"/>
              </a:xfrm>
              <a:prstGeom prst="rect">
                <a:avLst/>
              </a:prstGeom>
              <a:blipFill rotWithShape="0">
                <a:blip r:embed="rId2"/>
                <a:stretch>
                  <a:fillRect r="-5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932423"/>
              </p:ext>
            </p:extLst>
          </p:nvPr>
        </p:nvGraphicFramePr>
        <p:xfrm>
          <a:off x="1619672" y="3789040"/>
          <a:ext cx="5754370" cy="1512168"/>
        </p:xfrm>
        <a:graphic>
          <a:graphicData uri="http://schemas.openxmlformats.org/drawingml/2006/table">
            <a:tbl>
              <a:tblPr/>
              <a:tblGrid>
                <a:gridCol w="1438275"/>
                <a:gridCol w="1438275"/>
                <a:gridCol w="1438910"/>
                <a:gridCol w="1438910"/>
              </a:tblGrid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sz="18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₃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₂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₁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المتغيرات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-0.79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₁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-0.27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FR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₂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raditional Arabic" panose="02020603050405020304" pitchFamily="18" charset="-78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FR" sz="18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₃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699792" y="5525718"/>
            <a:ext cx="4004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-كلما كانت المتغيرات بعيدة عن المركز تزداد جودة تمثيلها.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(23/27)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81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2110790"/>
            <a:ext cx="7596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التمثيل البياني للمتغيرات:</a:t>
            </a:r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(24/27)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8585"/>
            <a:ext cx="7884368" cy="308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7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99592" y="2110790"/>
                <a:ext cx="7596336" cy="3123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3- تمثيل الفرد </a:t>
                </a:r>
                <a:r>
                  <a:rPr lang="fr-FR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E</a:t>
                </a:r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بيانيا:</a:t>
                </a:r>
              </a:p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لنتمكن من تمثيل هذا الفرد بيانيا لابد من إيجاد احداثياته على المحورين </a:t>
                </a:r>
                <a:r>
                  <a:rPr lang="fr-FR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F</a:t>
                </a:r>
                <a:r>
                  <a:rPr lang="fr-FR" sz="2800" b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raditional Arabic" panose="02020603050405020304" pitchFamily="18" charset="-78"/>
                  </a:rPr>
                  <a:t>₁ </a:t>
                </a:r>
                <a:r>
                  <a:rPr lang="ar-D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DZ" sz="2800" b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raditional Arabic" panose="02020603050405020304" pitchFamily="18" charset="-78"/>
                  </a:rPr>
                  <a:t>و</a:t>
                </a:r>
                <a:r>
                  <a:rPr lang="fr-FR" sz="2800" b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raditional Arabic" panose="02020603050405020304" pitchFamily="18" charset="-78"/>
                  </a:rPr>
                  <a:t>F₂</a:t>
                </a:r>
              </a:p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raditional Arabic" panose="02020603050405020304" pitchFamily="18" charset="-78"/>
                  </a:rPr>
                  <a:t>من اجل ذلك نحسب القيمة</a:t>
                </a:r>
              </a:p>
              <a:p>
                <a:pPr indent="449580">
                  <a:lnSpc>
                    <a:spcPct val="106000"/>
                  </a:lnSpc>
                  <a:spcAft>
                    <a:spcPts val="800"/>
                  </a:spcAft>
                </a:pP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𝑋𝑖𝑗</m:t>
                          </m:r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</m:ctrlPr>
                            </m:accPr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𝑋</m:t>
                              </m:r>
                            </m:e>
                          </m:acc>
                        </m:num>
                        <m:den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𝜕</m:t>
                          </m:r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𝑖</m:t>
                          </m:r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∗</m:t>
                          </m:r>
                          <m:rad>
                            <m:radPr>
                              <m:degHide m:val="on"/>
                              <m:ctrlP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ar-DZ" sz="28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110790"/>
                <a:ext cx="7596336" cy="3123932"/>
              </a:xfrm>
              <a:prstGeom prst="rect">
                <a:avLst/>
              </a:prstGeom>
              <a:blipFill rotWithShape="0">
                <a:blip r:embed="rId2"/>
                <a:stretch>
                  <a:fillRect l="-2889" t="-1754" r="-16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à coins arrondis 7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(25/27)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61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2110790"/>
            <a:ext cx="7596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 اجراء العمليات بشكل بسيط كما يلي</a:t>
            </a:r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/>
            </p:nvGraphicFramePr>
            <p:xfrm>
              <a:off x="1694815" y="2961322"/>
              <a:ext cx="5754370" cy="180371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38275"/>
                    <a:gridCol w="1438275"/>
                    <a:gridCol w="1438910"/>
                    <a:gridCol w="1438910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46.25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6.5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Algerian" panose="04020705040A02060702" pitchFamily="82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∂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11.584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1.118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0.829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Xi-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fr-F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raditional Arabic" panose="02020603050405020304" pitchFamily="18" charset="-78"/>
                                    </a:rPr>
                                  </m:ctrlPr>
                                </m:accPr>
                                <m:e>
                                  <m:r>
                                    <a:rPr lang="fr-F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raditional Arabic" panose="02020603050405020304" pitchFamily="18" charset="-78"/>
                                    </a:rPr>
                                    <m:t>𝑋</m:t>
                                  </m:r>
                                </m:e>
                              </m:acc>
                            </m:oMath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-36.25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13.5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27.75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Algerian" panose="04020705040A02060702" pitchFamily="82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∂</a:t>
                          </a: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*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fr-F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raditional Arabic" panose="02020603050405020304" pitchFamily="18" charset="-78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fr-F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raditional Arabic" panose="02020603050405020304" pitchFamily="18" charset="-78"/>
                                    </a:rPr>
                                    <m:t>𝑛</m:t>
                                  </m:r>
                                </m:e>
                              </m:rad>
                            </m:oMath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23.17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2.24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16.03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449580"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𝑋𝑖𝑗</m:t>
                                    </m:r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</m:num>
                                  <m:den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𝜕</m:t>
                                    </m:r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𝑖</m:t>
                                    </m:r>
                                    <m: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∗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raditional Arabic" panose="02020603050405020304" pitchFamily="18" charset="-78"/>
                                          </a:rPr>
                                          <m:t>𝑛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-1.56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6.03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16.03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/>
            </p:nvGraphicFramePr>
            <p:xfrm>
              <a:off x="1694815" y="2961322"/>
              <a:ext cx="5754370" cy="180371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38275"/>
                    <a:gridCol w="1438275"/>
                    <a:gridCol w="1438910"/>
                    <a:gridCol w="1438910"/>
                  </a:tblGrid>
                  <a:tr h="29076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847" t="-16667" r="-301271" b="-522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46.25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6.5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9076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Algerian" panose="04020705040A02060702" pitchFamily="82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a:t>∂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11.584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1.118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0.829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9076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847" t="-216667" r="-301271" b="-322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-36.25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13.5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27.75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94005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847" t="-316667" r="-301271" b="-222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23.17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2.24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16.03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741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847" t="-190476" r="-301271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-1.56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6.03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800" dirty="0">
                              <a:effectLst/>
                              <a:latin typeface="Traditional Arabic" panose="02020603050405020304" pitchFamily="18" charset="-78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16.03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Rectangle à coins arrondis 9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(26/27)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84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40010" y="2204864"/>
            <a:ext cx="8152470" cy="38884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2110790"/>
            <a:ext cx="7596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 اجراء العمليات بشكل بسيط كما يلي</a:t>
            </a:r>
            <a:endParaRPr lang="ar-DZ" sz="28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759" y="2999801"/>
            <a:ext cx="5764482" cy="85839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759" y="4144429"/>
            <a:ext cx="5764482" cy="853318"/>
          </a:xfrm>
          <a:prstGeom prst="rect">
            <a:avLst/>
          </a:prstGeom>
        </p:spPr>
      </p:pic>
      <p:sp>
        <p:nvSpPr>
          <p:cNvPr id="13" name="Rectangle à coins arrondis 12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(27/27)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24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906528" y="2132856"/>
            <a:ext cx="7578238" cy="42484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لتكن لدينا المعطيات المتعلقة بثلاث متغيرات ذات وحدات قياس مختلفة متعلقة بأربعة افراد كما يلي</a:t>
            </a:r>
          </a:p>
          <a:p>
            <a:pPr algn="just" rtl="1"/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780910"/>
              </p:ext>
            </p:extLst>
          </p:nvPr>
        </p:nvGraphicFramePr>
        <p:xfrm>
          <a:off x="2411760" y="3212976"/>
          <a:ext cx="4604385" cy="1920240"/>
        </p:xfrm>
        <a:graphic>
          <a:graphicData uri="http://schemas.openxmlformats.org/drawingml/2006/table">
            <a:tbl>
              <a:tblPr/>
              <a:tblGrid>
                <a:gridCol w="1150620"/>
                <a:gridCol w="1151255"/>
                <a:gridCol w="845820"/>
                <a:gridCol w="1456690"/>
              </a:tblGrid>
              <a:tr h="53975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FR" sz="1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₃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FR" sz="1400" dirty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₂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FR" sz="1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a:t>₁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             المقياس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الافراد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0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906528" y="2132856"/>
            <a:ext cx="7578238" cy="42484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-باستخدام طريقة </a:t>
            </a:r>
            <a:r>
              <a:rPr lang="fr-FR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قم بتحليل معطيات الجدول.</a:t>
            </a:r>
          </a:p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-مثل بيانيا الافراد والمتغيرات في المستوى ذو اكبر كثافة ممكنة؟ اشرح هذه النتائج.</a:t>
            </a:r>
          </a:p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-ليكن الفرد الإضافي </a:t>
            </a:r>
            <a:r>
              <a:rPr lang="fr-FR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E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بالمعطيات التالية :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fr-FR" sz="2800" dirty="0">
                <a:latin typeface="Cambria Math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₁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10        X₂=20         X₃=30</a:t>
            </a:r>
          </a:p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 هذا الفرد</a:t>
            </a:r>
          </a:p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تعطى القيم الذاتية كما يلي:  </a:t>
            </a:r>
            <a:r>
              <a:rPr lang="fr-FR" sz="2800" dirty="0"/>
              <a:t>£₁=2.12  </a:t>
            </a:r>
            <a:r>
              <a:rPr lang="fr-FR" sz="2800" dirty="0" smtClean="0"/>
              <a:t>      </a:t>
            </a:r>
            <a:r>
              <a:rPr lang="fr-FR" sz="2800" dirty="0"/>
              <a:t>£₂</a:t>
            </a:r>
            <a:r>
              <a:rPr lang="fr-FR" sz="2800" dirty="0" smtClean="0"/>
              <a:t>=0,61        </a:t>
            </a:r>
            <a:r>
              <a:rPr lang="fr-FR" sz="2800" dirty="0"/>
              <a:t>£₃=</a:t>
            </a:r>
            <a:r>
              <a:rPr lang="fr-FR" sz="2800" dirty="0" smtClean="0"/>
              <a:t>0.27</a:t>
            </a:r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(2/27)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55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1"/>
              <p:cNvSpPr txBox="1">
                <a:spLocks/>
              </p:cNvSpPr>
              <p:nvPr/>
            </p:nvSpPr>
            <p:spPr>
              <a:xfrm>
                <a:off x="840033" y="2124442"/>
                <a:ext cx="7578238" cy="4112869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800" b="1" dirty="0">
                    <a:solidFill>
                      <a:schemeClr val="accent3">
                        <a:lumMod val="50000"/>
                      </a:schemeClr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والاشعة الذاتية كما يلي: </a:t>
                </a:r>
              </a:p>
              <a:p>
                <a:r>
                  <a:rPr lang="fr-FR" sz="2800" dirty="0"/>
                  <a:t> </a:t>
                </a:r>
              </a:p>
              <a:p>
                <a:r>
                  <a:rPr lang="fr-FR" sz="2800" dirty="0"/>
                  <a:t>µ₁=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54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56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63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800" dirty="0"/>
                  <a:t>   µ₂=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76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64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07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800" dirty="0"/>
                  <a:t>     µ₃=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36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52</m:t>
                            </m:r>
                          </m:e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78</m:t>
                            </m:r>
                          </m:e>
                        </m:eqArr>
                      </m:e>
                    </m:d>
                  </m:oMath>
                </a14:m>
                <a:endParaRPr lang="fr-FR" sz="2800" dirty="0"/>
              </a:p>
              <a:p>
                <a:endParaRPr lang="ar-DZ" sz="28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 rtl="1"/>
                <a:endParaRPr lang="ar-DZ" sz="2800" b="1" dirty="0" smtClean="0">
                  <a:solidFill>
                    <a:schemeClr val="accent3">
                      <a:lumMod val="50000"/>
                    </a:schemeClr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8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33" y="2124442"/>
                <a:ext cx="7578238" cy="4112869"/>
              </a:xfrm>
              <a:prstGeom prst="rect">
                <a:avLst/>
              </a:prstGeom>
              <a:blipFill rotWithShape="0">
                <a:blip r:embed="rId2"/>
                <a:stretch>
                  <a:fillRect t="-1333" r="-16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à coins arrondis 9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(3/27)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85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1"/>
              <p:cNvSpPr txBox="1">
                <a:spLocks/>
              </p:cNvSpPr>
              <p:nvPr/>
            </p:nvSpPr>
            <p:spPr>
              <a:xfrm>
                <a:off x="840033" y="2124442"/>
                <a:ext cx="7578238" cy="4112869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حل التمرين:</a:t>
                </a:r>
              </a:p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1- </a:t>
                </a:r>
                <a:r>
                  <a:rPr lang="ar-DZ" sz="2800" b="1" dirty="0" err="1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أولا:حساب</a:t>
                </a:r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المتوسطات الحسابية والانحرافات المعيارية.</a:t>
                </a:r>
              </a:p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المتوسط الحسابي</a:t>
                </a:r>
                <a:endParaRPr lang="fr-FR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fr-FR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𝑋𝑖𝑗</m:t>
                        </m:r>
                      </m:e>
                    </m:nary>
                  </m:oMath>
                </a14:m>
                <a:endParaRPr lang="ar-DZ" sz="2800" b="1" dirty="0"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algn="just" rtl="1"/>
                <a:r>
                  <a:rPr lang="ar-DZ" sz="2800" b="1" dirty="0" smtClean="0">
                    <a:solidFill>
                      <a:srgbClr val="00206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الانحراف المعياري</a:t>
                </a:r>
                <a:endParaRPr lang="ar-DZ" sz="2800" b="1" dirty="0"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800" dirty="0">
                    <a:effectLst/>
                    <a:latin typeface="Algerian" panose="04020705040A02060702" pitchFamily="82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∂</a:t>
                </a:r>
                <a:r>
                  <a:rPr lang="fr-FR" sz="2800" dirty="0">
                    <a:effectLst/>
                    <a:latin typeface="Traditional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j=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raditional Arabic" panose="02020603050405020304" pitchFamily="18" charset="-78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</m:ctrlPr>
                          </m:fPr>
                          <m:num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1</m:t>
                            </m:r>
                          </m:num>
                          <m:den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𝑛</m:t>
                            </m:r>
                          </m:den>
                        </m:f>
                        <m:nary>
                          <m:naryPr>
                            <m:chr m:val="∑"/>
                            <m:limLoc m:val="undOvr"/>
                            <m:ctrlP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</m:ctrlPr>
                          </m:naryPr>
                          <m:sub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𝑖</m:t>
                            </m:r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=</m:t>
                            </m:r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1</m:t>
                            </m:r>
                          </m:sub>
                          <m:sup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ctrlPr>
                                  <a:rPr lang="fr-FR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</m:ctrlPr>
                              </m:dPr>
                              <m:e>
                                <m:r>
                                  <a:rPr lang="fr-FR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𝑋𝑖𝑗</m:t>
                                </m:r>
                                <m:r>
                                  <a:rPr lang="fr-FR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raditional Arabic" panose="02020603050405020304" pitchFamily="18" charset="-78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raditional Arabic" panose="02020603050405020304" pitchFamily="18" charset="-78"/>
                                      </a:rPr>
                                      <m:t>𝑋𝑗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fr-FR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raditional Arabic" panose="02020603050405020304" pitchFamily="18" charset="-78"/>
                              </a:rPr>
                              <m:t>²</m:t>
                            </m:r>
                          </m:e>
                        </m:nary>
                      </m:e>
                    </m:rad>
                  </m:oMath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 rtl="1"/>
                <a:endParaRPr lang="ar-DZ" sz="2800" b="1" dirty="0" smtClean="0">
                  <a:solidFill>
                    <a:schemeClr val="accent3">
                      <a:lumMod val="50000"/>
                    </a:schemeClr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8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33" y="2124442"/>
                <a:ext cx="7578238" cy="4112869"/>
              </a:xfrm>
              <a:prstGeom prst="rect">
                <a:avLst/>
              </a:prstGeom>
              <a:blipFill rotWithShape="0">
                <a:blip r:embed="rId2"/>
                <a:stretch>
                  <a:fillRect t="-1333" r="-16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à coins arrondis 8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(4/27)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416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211979" y="2204864"/>
            <a:ext cx="7290206" cy="23042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6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926498" y="3717032"/>
            <a:ext cx="7578238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479959"/>
                  </p:ext>
                </p:extLst>
              </p:nvPr>
            </p:nvGraphicFramePr>
            <p:xfrm>
              <a:off x="755578" y="2204866"/>
              <a:ext cx="7746609" cy="3744415"/>
            </p:xfrm>
            <a:graphic>
              <a:graphicData uri="http://schemas.openxmlformats.org/drawingml/2006/table">
                <a:tbl>
                  <a:tblPr/>
                  <a:tblGrid>
                    <a:gridCol w="839458"/>
                    <a:gridCol w="720634"/>
                    <a:gridCol w="727474"/>
                    <a:gridCol w="726619"/>
                    <a:gridCol w="1465205"/>
                    <a:gridCol w="1575480"/>
                    <a:gridCol w="1691739"/>
                  </a:tblGrid>
                  <a:tr h="5618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₁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₂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₃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𝑋</m:t>
                                    </m:r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₁</m:t>
                                    </m:r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𝑋</m:t>
                                        </m:r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₁</m:t>
                                        </m:r>
                                      </m:e>
                                    </m:acc>
                                  </m:e>
                                </m:d>
                                <m:r>
                                  <a:rPr lang="fr-FR" sz="11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²</m:t>
                                </m:r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𝑋</m:t>
                                        </m:r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₂</m:t>
                                        </m:r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fr-FR" sz="11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fr-FR" sz="11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𝑋</m:t>
                                            </m:r>
                                            <m:r>
                                              <a:rPr lang="fr-FR" sz="11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₂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𝑋</m:t>
                                    </m:r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₃</m:t>
                                    </m:r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𝑋</m:t>
                                        </m:r>
                                        <m:r>
                                          <a:rPr lang="fr-F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₃</m:t>
                                        </m:r>
                                      </m:e>
                                    </m:acc>
                                  </m:e>
                                </m:d>
                                <m:r>
                                  <a:rPr lang="fr-FR" sz="11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²</m:t>
                                </m:r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50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14.0625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248.0625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30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8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264.0625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1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∑</m:t>
                                </m:r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185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536.75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072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46.25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072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∂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11.584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1.118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0.829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 dirty="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479959"/>
                  </p:ext>
                </p:extLst>
              </p:nvPr>
            </p:nvGraphicFramePr>
            <p:xfrm>
              <a:off x="755578" y="2204866"/>
              <a:ext cx="7746609" cy="3744415"/>
            </p:xfrm>
            <a:graphic>
              <a:graphicData uri="http://schemas.openxmlformats.org/drawingml/2006/table">
                <a:tbl>
                  <a:tblPr/>
                  <a:tblGrid>
                    <a:gridCol w="839458"/>
                    <a:gridCol w="720634"/>
                    <a:gridCol w="727474"/>
                    <a:gridCol w="726619"/>
                    <a:gridCol w="1465205"/>
                    <a:gridCol w="1575480"/>
                    <a:gridCol w="1691739"/>
                  </a:tblGrid>
                  <a:tr h="5618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₁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₂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  <a:t>₃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5809" t="-11957" r="-223237" b="-57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85659" t="-11957" r="-108527" b="-57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57914" t="-11957" r="-719" b="-571739"/>
                          </a:stretch>
                        </a:blipFill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50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14.0625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248.0625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30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8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264.0625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0.5625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53614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25" t="-579310" r="-823188" b="-40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185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536.75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2.75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0722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25" t="-339655" r="-823188" b="-102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46.25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6.5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2.25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072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∂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11.584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1.118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0.829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6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400" dirty="0">
                              <a:effectLst/>
                              <a:latin typeface="Traditional Arabic" panose="02020603050405020304" pitchFamily="18" charset="-78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Rectangle à coins arrondis 9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(5/27)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74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1"/>
              <p:cNvSpPr txBox="1">
                <a:spLocks/>
              </p:cNvSpPr>
              <p:nvPr/>
            </p:nvSpPr>
            <p:spPr>
              <a:xfrm>
                <a:off x="963010" y="2132855"/>
                <a:ext cx="7965982" cy="3331899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 rtl="1"/>
                <a:r>
                  <a:rPr lang="ar-DZ" sz="2800" b="1" dirty="0" smtClean="0">
                    <a:solidFill>
                      <a:schemeClr val="accent3">
                        <a:lumMod val="50000"/>
                      </a:schemeClr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ثانيا: حساب المصفوفة</a:t>
                </a:r>
              </a:p>
              <a:p>
                <a:pPr algn="just" rtl="1"/>
                <a:r>
                  <a:rPr lang="ar-DZ" sz="2800" b="1" dirty="0" smtClean="0">
                    <a:solidFill>
                      <a:schemeClr val="accent3">
                        <a:lumMod val="50000"/>
                      </a:schemeClr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</a:t>
                </a:r>
                <a:endParaRPr lang="ar-DZ" sz="2800" b="1" dirty="0">
                  <a:solidFill>
                    <a:schemeClr val="accent3">
                      <a:lumMod val="50000"/>
                    </a:schemeClr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endParaRPr>
              </a:p>
              <a:p>
                <a:pPr rt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𝑋𝑖𝑗</m:t>
                        </m:r>
                      </m:e>
                    </m:acc>
                  </m:oMath>
                </a14:m>
                <a:r>
                  <a:rPr lang="fr-FR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𝑋𝑖𝑗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𝑋𝑗</m:t>
                            </m:r>
                          </m:e>
                        </m:acc>
                      </m:num>
                      <m:den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𝑗</m:t>
                        </m:r>
                      </m:den>
                    </m:f>
                  </m:oMath>
                </a14:m>
                <a:endParaRPr lang="fr-FR" sz="2800" dirty="0"/>
              </a:p>
              <a:p>
                <a:pPr algn="just" rtl="1"/>
                <a:r>
                  <a:rPr lang="ar-DZ" sz="2800" b="1" dirty="0" smtClean="0">
                    <a:solidFill>
                      <a:schemeClr val="accent3">
                        <a:lumMod val="50000"/>
                      </a:schemeClr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حيث ان هذه المصفوفة تمثل احداثيات الافراد .</a:t>
                </a:r>
              </a:p>
            </p:txBody>
          </p:sp>
        </mc:Choice>
        <mc:Fallback xmlns="">
          <p:sp>
            <p:nvSpPr>
              <p:cNvPr id="8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010" y="2132855"/>
                <a:ext cx="7965982" cy="3331899"/>
              </a:xfrm>
              <a:prstGeom prst="rect">
                <a:avLst/>
              </a:prstGeom>
              <a:blipFill rotWithShape="0">
                <a:blip r:embed="rId2"/>
                <a:stretch>
                  <a:fillRect t="-1832" r="-15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975155" y="2132856"/>
                <a:ext cx="547714" cy="376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𝑋𝑖𝑗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155" y="2132856"/>
                <a:ext cx="547714" cy="376513"/>
              </a:xfrm>
              <a:prstGeom prst="rect">
                <a:avLst/>
              </a:prstGeom>
              <a:blipFill rotWithShape="0">
                <a:blip r:embed="rId3"/>
                <a:stretch>
                  <a:fillRect t="-1613" r="-8889" b="-129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à coins arrondis 10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(6/27)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690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1"/>
              <p:cNvSpPr txBox="1">
                <a:spLocks/>
              </p:cNvSpPr>
              <p:nvPr/>
            </p:nvSpPr>
            <p:spPr>
              <a:xfrm>
                <a:off x="539552" y="1736812"/>
                <a:ext cx="7965982" cy="2968021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800"/>
                        <m:t> </m:t>
                      </m:r>
                    </m:oMath>
                  </m:oMathPara>
                </a14:m>
                <a:endParaRPr lang="fr-FR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fr-FR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75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584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118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25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829</m:t>
                                          </m:r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25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584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118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75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829</m:t>
                                          </m:r>
                                        </m:den>
                                      </m:f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15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75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584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118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25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829</m:t>
                                          </m:r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16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25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584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118</m:t>
                                          </m:r>
                                        </m:den>
                                      </m:f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75</m:t>
                                          </m:r>
                                        </m:num>
                                        <m:den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fr-FR" sz="2800" i="1">
                                              <a:latin typeface="Cambria Math" panose="02040503050406030204" pitchFamily="18" charset="0"/>
                                            </a:rPr>
                                            <m:t>829</m:t>
                                          </m:r>
                                        </m:den>
                                      </m:f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Titr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736812"/>
                <a:ext cx="7965982" cy="2968021"/>
              </a:xfrm>
              <a:prstGeom prst="rect">
                <a:avLst/>
              </a:prstGeom>
              <a:blipFill rotWithShape="0">
                <a:blip r:embed="rId2"/>
                <a:stretch>
                  <a:fillRect b="-330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à coins arrondis 9"/>
          <p:cNvSpPr/>
          <p:nvPr/>
        </p:nvSpPr>
        <p:spPr>
          <a:xfrm>
            <a:off x="5485200" y="1088740"/>
            <a:ext cx="3694152" cy="709054"/>
          </a:xfrm>
          <a:prstGeom prst="roundRect">
            <a:avLst>
              <a:gd name="adj" fmla="val 41689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ACP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تمرين محلول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55576" y="1340768"/>
            <a:ext cx="4199822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(7/27)</a:t>
            </a: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671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1183</Words>
  <Application>Microsoft Office PowerPoint</Application>
  <PresentationFormat>Affichage à l'écran (4:3)</PresentationFormat>
  <Paragraphs>382</Paragraphs>
  <Slides>29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6" baseType="lpstr">
      <vt:lpstr>Algerian</vt:lpstr>
      <vt:lpstr>Arial</vt:lpstr>
      <vt:lpstr>Calibri</vt:lpstr>
      <vt:lpstr>Cambria Math</vt:lpstr>
      <vt:lpstr>Times New Roman</vt:lpstr>
      <vt:lpstr>Traditional Arabic</vt:lpstr>
      <vt:lpstr>Thème Office</vt:lpstr>
      <vt:lpstr>التطبيقات الاولية لتحليل المعطيات</vt:lpstr>
      <vt:lpstr>- تمرين محلولACP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التطبيقات الاولية لتحليل المعطيات</dc:title>
  <dc:creator>Soraya</dc:creator>
  <cp:lastModifiedBy>user</cp:lastModifiedBy>
  <cp:revision>132</cp:revision>
  <dcterms:created xsi:type="dcterms:W3CDTF">2020-12-25T13:20:39Z</dcterms:created>
  <dcterms:modified xsi:type="dcterms:W3CDTF">2022-10-31T20:12:25Z</dcterms:modified>
</cp:coreProperties>
</file>