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7" r:id="rId3"/>
    <p:sldId id="256" r:id="rId4"/>
    <p:sldId id="268" r:id="rId5"/>
    <p:sldId id="269" r:id="rId6"/>
    <p:sldId id="257" r:id="rId7"/>
    <p:sldId id="258" r:id="rId8"/>
    <p:sldId id="259" r:id="rId9"/>
    <p:sldId id="261" r:id="rId10"/>
    <p:sldId id="262" r:id="rId11"/>
    <p:sldId id="272" r:id="rId12"/>
    <p:sldId id="264" r:id="rId13"/>
    <p:sldId id="263" r:id="rId14"/>
    <p:sldId id="273" r:id="rId15"/>
    <p:sldId id="274" r:id="rId16"/>
    <p:sldId id="260" r:id="rId17"/>
    <p:sldId id="265" r:id="rId18"/>
    <p:sldId id="270"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8850" autoAdjust="0"/>
    <p:restoredTop sz="94660"/>
  </p:normalViewPr>
  <p:slideViewPr>
    <p:cSldViewPr>
      <p:cViewPr>
        <p:scale>
          <a:sx n="50" d="100"/>
          <a:sy n="50" d="100"/>
        </p:scale>
        <p:origin x="-1722" y="-5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02/06/2021</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02/06/2021</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02/06/2021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02/06/2021</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itation_impa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mpact_factor" TargetMode="External"/><Relationship Id="rId2" Type="http://schemas.openxmlformats.org/officeDocument/2006/relationships/hyperlink" Target="https://en.wikipedia.org/wiki/Scientific_journa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Journal_of_Materials_Chemistry_C" TargetMode="External"/><Relationship Id="rId13" Type="http://schemas.openxmlformats.org/officeDocument/2006/relationships/hyperlink" Target="https://en.wikipedia.org/wiki/Progress_in_Polymer_Science" TargetMode="External"/><Relationship Id="rId3" Type="http://schemas.openxmlformats.org/officeDocument/2006/relationships/hyperlink" Target="https://en.wikipedia.org/wiki/Advanced_Functional_Materials" TargetMode="External"/><Relationship Id="rId7" Type="http://schemas.openxmlformats.org/officeDocument/2006/relationships/hyperlink" Target="https://en.wikipedia.org/wiki/Journal_of_Materials_Chemistry_B" TargetMode="External"/><Relationship Id="rId12" Type="http://schemas.openxmlformats.org/officeDocument/2006/relationships/hyperlink" Target="https://en.wikipedia.org/wiki/Progress_in_Materials_Science" TargetMode="External"/><Relationship Id="rId2" Type="http://schemas.openxmlformats.org/officeDocument/2006/relationships/hyperlink" Target="https://en.wikipedia.org/wiki/ACS_Nano" TargetMode="External"/><Relationship Id="rId1" Type="http://schemas.openxmlformats.org/officeDocument/2006/relationships/slideLayout" Target="../slideLayouts/slideLayout2.xml"/><Relationship Id="rId6" Type="http://schemas.openxmlformats.org/officeDocument/2006/relationships/hyperlink" Target="https://en.wikipedia.org/wiki/Journal_of_Materials_Chemistry_A" TargetMode="External"/><Relationship Id="rId11" Type="http://schemas.openxmlformats.org/officeDocument/2006/relationships/hyperlink" Target="https://en.wikipedia.org/wiki/Nature_Nanotechnology" TargetMode="External"/><Relationship Id="rId5" Type="http://schemas.openxmlformats.org/officeDocument/2006/relationships/hyperlink" Target="https://en.wikipedia.org/wiki/Annual_Review_of_Condensed_Matter_Physics" TargetMode="External"/><Relationship Id="rId10" Type="http://schemas.openxmlformats.org/officeDocument/2006/relationships/hyperlink" Target="https://en.wikipedia.org/wiki/Nature_Materials" TargetMode="External"/><Relationship Id="rId4" Type="http://schemas.openxmlformats.org/officeDocument/2006/relationships/hyperlink" Target="https://en.wikipedia.org/wiki/Advanced_Materials" TargetMode="External"/><Relationship Id="rId9" Type="http://schemas.openxmlformats.org/officeDocument/2006/relationships/hyperlink" Target="https://en.wikipedia.org/wiki/Nano_Letters" TargetMode="External"/><Relationship Id="rId14" Type="http://schemas.openxmlformats.org/officeDocument/2006/relationships/hyperlink" Target="https://en.wikipedia.org/wiki/Materials_Horiz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e 3"/>
          <p:cNvGrpSpPr/>
          <p:nvPr/>
        </p:nvGrpSpPr>
        <p:grpSpPr>
          <a:xfrm>
            <a:off x="0" y="0"/>
            <a:ext cx="9001156" cy="6929462"/>
            <a:chOff x="0" y="0"/>
            <a:chExt cx="9001156" cy="6929462"/>
          </a:xfrm>
        </p:grpSpPr>
        <p:sp>
          <p:nvSpPr>
            <p:cNvPr id="5" name="Rectangle 4"/>
            <p:cNvSpPr/>
            <p:nvPr/>
          </p:nvSpPr>
          <p:spPr>
            <a:xfrm>
              <a:off x="1785918" y="1000108"/>
              <a:ext cx="5760744"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chemeClr val="bg1"/>
                  </a:solidFill>
                </a:rPr>
                <a:t>CHAPTER I . S</a:t>
              </a:r>
              <a:r>
                <a:rPr lang="fr-FR" sz="2800" b="1" dirty="0" smtClean="0">
                  <a:solidFill>
                    <a:schemeClr val="bg1"/>
                  </a:solidFill>
                </a:rPr>
                <a:t>cientific journals</a:t>
              </a:r>
              <a:r>
                <a:rPr lang="fr-FR" sz="2800" b="1" dirty="0" smtClean="0">
                  <a:ln w="50800"/>
                  <a:solidFill>
                    <a:schemeClr val="bg1"/>
                  </a:solidFill>
                </a:rPr>
                <a:t> </a:t>
              </a:r>
              <a:endParaRPr lang="fr-FR" sz="2800" b="1" dirty="0">
                <a:ln w="50800"/>
                <a:solidFill>
                  <a:schemeClr val="bg1"/>
                </a:solidFill>
              </a:endParaRPr>
            </a:p>
          </p:txBody>
        </p:sp>
        <p:sp>
          <p:nvSpPr>
            <p:cNvPr id="6" name="Rectangle 5"/>
            <p:cNvSpPr/>
            <p:nvPr/>
          </p:nvSpPr>
          <p:spPr>
            <a:xfrm>
              <a:off x="6215074" y="5929330"/>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Realized by : </a:t>
              </a:r>
            </a:p>
            <a:p>
              <a:pPr algn="ctr"/>
              <a:r>
                <a:rPr lang="fr-FR" sz="2000" b="1" dirty="0" smtClean="0">
                  <a:solidFill>
                    <a:schemeClr val="bg1"/>
                  </a:solidFill>
                </a:rPr>
                <a:t>Dr. FIZIR .M</a:t>
              </a:r>
              <a:endParaRPr lang="fr-FR" sz="2000" b="1" dirty="0">
                <a:solidFill>
                  <a:schemeClr val="bg1"/>
                </a:solidFill>
              </a:endParaRPr>
            </a:p>
          </p:txBody>
        </p:sp>
        <p:sp>
          <p:nvSpPr>
            <p:cNvPr id="8" name="Rectangle 7"/>
            <p:cNvSpPr/>
            <p:nvPr/>
          </p:nvSpPr>
          <p:spPr>
            <a:xfrm>
              <a:off x="0" y="5572140"/>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bg1"/>
                  </a:solidFill>
                </a:rPr>
                <a:t>Departement : Material Sciences</a:t>
              </a:r>
            </a:p>
            <a:p>
              <a:r>
                <a:rPr lang="fr-FR" sz="2000" b="1" dirty="0" smtClean="0">
                  <a:solidFill>
                    <a:schemeClr val="bg1"/>
                  </a:solidFill>
                </a:rPr>
                <a:t>Speciality : </a:t>
              </a:r>
              <a:r>
                <a:rPr lang="fr-FR" sz="2000" b="1" dirty="0" smtClean="0">
                  <a:solidFill>
                    <a:schemeClr val="bg1"/>
                  </a:solidFill>
                </a:rPr>
                <a:t>L3 Chemistry and </a:t>
              </a:r>
              <a:r>
                <a:rPr lang="fr-FR" sz="2000" b="1" dirty="0" err="1" smtClean="0">
                  <a:solidFill>
                    <a:schemeClr val="bg1"/>
                  </a:solidFill>
                </a:rPr>
                <a:t>Physics</a:t>
              </a:r>
              <a:endParaRPr lang="fr-FR" sz="2000" b="1" dirty="0">
                <a:solidFill>
                  <a:schemeClr val="bg1"/>
                </a:solidFill>
              </a:endParaRPr>
            </a:p>
          </p:txBody>
        </p:sp>
        <p:sp>
          <p:nvSpPr>
            <p:cNvPr id="9" name="Rectangle 8"/>
            <p:cNvSpPr/>
            <p:nvPr/>
          </p:nvSpPr>
          <p:spPr>
            <a:xfrm>
              <a:off x="1285852" y="0"/>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Course : </a:t>
              </a:r>
              <a:r>
                <a:rPr lang="fr-FR" sz="2000" b="1" dirty="0" smtClean="0">
                  <a:solidFill>
                    <a:schemeClr val="bg1"/>
                  </a:solidFill>
                </a:rPr>
                <a:t>Scientific English II</a:t>
              </a:r>
              <a:endParaRPr lang="fr-FR" sz="2000" b="1" dirty="0" smtClean="0">
                <a:solidFill>
                  <a:schemeClr val="bg1"/>
                </a:solidFill>
              </a:endParaRPr>
            </a:p>
          </p:txBody>
        </p:sp>
      </p:grpSp>
      <p:sp>
        <p:nvSpPr>
          <p:cNvPr id="2050" name="AutoShape 2" descr="Résultat de recherche d'images pour &quot;SCIENTIFIC JOURNA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2052" name="Picture 4" descr="https://lh3.googleusercontent.com/proxy/82SVmz-Og_7Fk9XbLOPnFwRdpJ2ra0xEzQ0xqN7F2YbSDsk1p8rQSf82kZNCEtTZ1XoLdVz-LivGvLt-zN75IE6KWRKE6cGXkuSwGKubX48a0hcis0ypiHPXfeHbLwFzvelQIknxmKCIZGjDWdA"/>
          <p:cNvPicPr>
            <a:picLocks noChangeAspect="1" noChangeArrowheads="1"/>
          </p:cNvPicPr>
          <p:nvPr/>
        </p:nvPicPr>
        <p:blipFill>
          <a:blip r:embed="rId2"/>
          <a:srcRect/>
          <a:stretch>
            <a:fillRect/>
          </a:stretch>
        </p:blipFill>
        <p:spPr bwMode="auto">
          <a:xfrm>
            <a:off x="1500166" y="1643050"/>
            <a:ext cx="6143668" cy="15716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857232"/>
            <a:ext cx="8929718" cy="5493812"/>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Short Communications are short papers that present original and significant material for rapid dissemination. For example, a Short Communication may focus on a particular aspect of a problem or a new finding that is expected to have a significant impact. Short articles include, but are not limited to: discovery or development of new materials, cutting-edge experiments and theory, novelty in simulation and modeling, elucidation of mechanisms. As Short Communications are expected to have higher than average impact on the field rather than report on incremental research, they will receive prioritized and rapid publication.</a:t>
            </a: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Short Communications are usually limited to 3000 words. The paper should contain an abstract, main body and references, and contain no more than 6 figures or tables, combined. The abstract is limited to 100 words. so some experimental details may not be published until the authors write a full </a:t>
            </a:r>
            <a:r>
              <a:rPr lang="en-US" b="1" i="1" dirty="0" smtClean="0">
                <a:latin typeface="Times New Roman" pitchFamily="18" charset="0"/>
                <a:cs typeface="Times New Roman" pitchFamily="18" charset="0"/>
              </a:rPr>
              <a:t>Original Research</a:t>
            </a:r>
            <a:r>
              <a:rPr lang="en-US" b="1" dirty="0" smtClean="0">
                <a:latin typeface="Times New Roman" pitchFamily="18" charset="0"/>
                <a:cs typeface="Times New Roman" pitchFamily="18" charset="0"/>
              </a:rPr>
              <a:t> manuscript</a:t>
            </a:r>
            <a:endParaRPr lang="en-US" b="1" dirty="0">
              <a:latin typeface="Times New Roman" pitchFamily="18" charset="0"/>
              <a:cs typeface="Times New Roman" pitchFamily="18" charset="0"/>
            </a:endParaRPr>
          </a:p>
        </p:txBody>
      </p:sp>
      <p:sp>
        <p:nvSpPr>
          <p:cNvPr id="5" name="Rectangle 4"/>
          <p:cNvSpPr/>
          <p:nvPr/>
        </p:nvSpPr>
        <p:spPr>
          <a:xfrm>
            <a:off x="0" y="214290"/>
            <a:ext cx="4572000" cy="923330"/>
          </a:xfrm>
          <a:prstGeom prst="rect">
            <a:avLst/>
          </a:prstGeom>
        </p:spPr>
        <p:txBody>
          <a:bodyPr>
            <a:spAutoFit/>
          </a:bodyPr>
          <a:lstStyle/>
          <a:p>
            <a:pPr fontAlgn="base">
              <a:lnSpc>
                <a:spcPct val="150000"/>
              </a:lnSpc>
            </a:pPr>
            <a:r>
              <a:rPr lang="en-US" b="1" dirty="0" smtClean="0">
                <a:solidFill>
                  <a:srgbClr val="FF0000"/>
                </a:solidFill>
                <a:latin typeface="Times New Roman" pitchFamily="18" charset="0"/>
                <a:cs typeface="Times New Roman" pitchFamily="18" charset="0"/>
              </a:rPr>
              <a:t>Short reports or Letters:</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493812"/>
          </a:xfrm>
          <a:prstGeom prst="rect">
            <a:avLst/>
          </a:prstGeom>
        </p:spPr>
        <p:txBody>
          <a:bodyPr wrap="square">
            <a:spAutoFit/>
          </a:bodyPr>
          <a:lstStyle/>
          <a:p>
            <a:pPr fontAlgn="base">
              <a:lnSpc>
                <a:spcPct val="150000"/>
              </a:lnSpc>
            </a:pPr>
            <a:r>
              <a:rPr lang="en-US" b="1" dirty="0" smtClean="0">
                <a:solidFill>
                  <a:srgbClr val="FF0000"/>
                </a:solidFill>
                <a:latin typeface="Times New Roman" pitchFamily="18" charset="0"/>
                <a:cs typeface="Times New Roman" pitchFamily="18" charset="0"/>
              </a:rPr>
              <a:t>Review Articles:</a:t>
            </a:r>
          </a:p>
          <a:p>
            <a:pPr algn="just" fontAlgn="base">
              <a:lnSpc>
                <a:spcPct val="150000"/>
              </a:lnSpc>
            </a:pPr>
            <a:r>
              <a:rPr lang="en-US" b="1" dirty="0" smtClean="0">
                <a:latin typeface="Times New Roman" pitchFamily="18" charset="0"/>
                <a:cs typeface="Times New Roman" pitchFamily="18" charset="0"/>
              </a:rPr>
              <a:t>Review Articles provide a comprehensive summary of research on a certain topic, and a perspective on the state of the field and where it is heading. They are often written by leaders in a particular discipline after invitation from the editors of a journal. </a:t>
            </a:r>
          </a:p>
          <a:p>
            <a:pPr algn="just" fontAlgn="base">
              <a:lnSpc>
                <a:spcPct val="150000"/>
              </a:lnSpc>
            </a:pPr>
            <a:r>
              <a:rPr lang="en-US" b="1" dirty="0" smtClean="0">
                <a:latin typeface="Times New Roman" pitchFamily="18" charset="0"/>
                <a:cs typeface="Times New Roman" pitchFamily="18" charset="0"/>
              </a:rPr>
              <a:t>Reviews are often widely read (for example, by researchers looking for a full introduction to a field) and highly cited. Reviews commonly cite approximately 100 primary research articles.</a:t>
            </a:r>
            <a:br>
              <a:rPr lang="en-US" b="1" dirty="0" smtClean="0">
                <a:latin typeface="Times New Roman" pitchFamily="18" charset="0"/>
                <a:cs typeface="Times New Roman" pitchFamily="18" charset="0"/>
              </a:rPr>
            </a:br>
            <a:r>
              <a:rPr lang="en-US" b="1" i="1" dirty="0" smtClean="0">
                <a:latin typeface="Times New Roman" pitchFamily="18" charset="0"/>
                <a:cs typeface="Times New Roman" pitchFamily="18" charset="0"/>
              </a:rPr>
              <a:t>TIP: If you would like to write a Review but have not been invited by a journal, be sure to check the journal website as some journals to not consider unsolicited Reviews. If the website does not mention whether Reviews are commissioned it is wise to send a pre-submission enquiry letter to the journal editor to propose your Review manuscript before you spend time writing it.  </a:t>
            </a:r>
          </a:p>
          <a:p>
            <a:pPr algn="just" fontAlgn="base">
              <a:lnSpc>
                <a:spcPct val="150000"/>
              </a:lnSpc>
            </a:pPr>
            <a:endParaRPr lang="fr-FR" b="1" dirty="0">
              <a:latin typeface="Times New Roman" pitchFamily="18" charset="0"/>
              <a:cs typeface="Times New Roman" pitchFamily="18" charset="0"/>
            </a:endParaRPr>
          </a:p>
        </p:txBody>
      </p:sp>
      <p:sp>
        <p:nvSpPr>
          <p:cNvPr id="6146" name="AutoShape 2" descr="Résultat de recherche d'images pour &quot;review artic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6148" name="AutoShape 4" descr="Résultat de recherche d'images pour &quot;review artic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6150" name="AutoShape 6" descr="Résultat de recherche d'images pour &quot;review artic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6152" name="AutoShape 8" descr="Review Arti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6154" name="AutoShape 10" descr="Review Arti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6155" name="Picture 11" descr="C:\Users\aci\Desktop\lit-review-article-diagram-1080.png"/>
          <p:cNvPicPr>
            <a:picLocks noChangeAspect="1" noChangeArrowheads="1"/>
          </p:cNvPicPr>
          <p:nvPr/>
        </p:nvPicPr>
        <p:blipFill>
          <a:blip r:embed="rId2">
            <a:lum bright="-20000" contrast="40000"/>
          </a:blip>
          <a:srcRect/>
          <a:stretch>
            <a:fillRect/>
          </a:stretch>
        </p:blipFill>
        <p:spPr bwMode="auto">
          <a:xfrm>
            <a:off x="1500166" y="4857760"/>
            <a:ext cx="4857784" cy="20002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51344"/>
            <a:ext cx="8929718" cy="3416320"/>
          </a:xfrm>
          <a:prstGeom prst="rect">
            <a:avLst/>
          </a:prstGeom>
        </p:spPr>
        <p:txBody>
          <a:bodyPr wrap="square">
            <a:spAutoFit/>
          </a:bodyPr>
          <a:lstStyle/>
          <a:p>
            <a:pPr fontAlgn="base">
              <a:lnSpc>
                <a:spcPct val="150000"/>
              </a:lnSpc>
            </a:pPr>
            <a:r>
              <a:rPr lang="en-US" b="1" dirty="0" smtClean="0">
                <a:solidFill>
                  <a:srgbClr val="FF0000"/>
                </a:solidFill>
                <a:latin typeface="Times New Roman" pitchFamily="18" charset="0"/>
                <a:cs typeface="Times New Roman" pitchFamily="18" charset="0"/>
              </a:rPr>
              <a:t>Case Studies:</a:t>
            </a:r>
            <a:br>
              <a:rPr lang="en-US" b="1" dirty="0" smtClean="0">
                <a:solidFill>
                  <a:srgbClr val="FF0000"/>
                </a:solidFill>
                <a:latin typeface="Times New Roman" pitchFamily="18" charset="0"/>
                <a:cs typeface="Times New Roman" pitchFamily="18" charset="0"/>
              </a:rPr>
            </a:br>
            <a:endParaRPr lang="en-US" b="1" dirty="0" smtClean="0">
              <a:solidFill>
                <a:srgbClr val="FF0000"/>
              </a:solidFill>
              <a:latin typeface="Times New Roman" pitchFamily="18" charset="0"/>
              <a:cs typeface="Times New Roman" pitchFamily="18" charset="0"/>
            </a:endParaRPr>
          </a:p>
          <a:p>
            <a:pPr algn="just" fontAlgn="base">
              <a:lnSpc>
                <a:spcPct val="150000"/>
              </a:lnSpc>
            </a:pPr>
            <a:r>
              <a:rPr lang="en-US" b="1" dirty="0" smtClean="0">
                <a:latin typeface="Times New Roman" pitchFamily="18" charset="0"/>
                <a:cs typeface="Times New Roman" pitchFamily="18" charset="0"/>
              </a:rPr>
              <a:t>These articles report specific instances of interesting phenomena. A goal of Case Studies is to make other researchers aware of the possibility that a specific phenomenon might occur. This type of study is often used in medicine to report the occurrence of previously unknown or emerging pathologies.</a:t>
            </a:r>
          </a:p>
          <a:p>
            <a:pPr algn="just" fontAlgn="base">
              <a:lnSpc>
                <a:spcPct val="150000"/>
              </a:lnSpc>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42852"/>
            <a:ext cx="800105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smtClean="0">
                <a:latin typeface="Times New Roman" pitchFamily="18" charset="0"/>
                <a:cs typeface="Times New Roman" pitchFamily="18" charset="0"/>
              </a:rPr>
              <a:t>How do I know if an article is a Review Article or a Primary Research Article?</a:t>
            </a:r>
            <a:endParaRPr lang="en-US" sz="2400" b="1" dirty="0">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lum bright="-20000" contrast="40000"/>
          </a:blip>
          <a:srcRect l="18668" t="44922" r="16544" b="23828"/>
          <a:stretch>
            <a:fillRect/>
          </a:stretch>
        </p:blipFill>
        <p:spPr bwMode="auto">
          <a:xfrm>
            <a:off x="285720" y="1071546"/>
            <a:ext cx="8858280" cy="1857388"/>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l="18155" t="13867" r="16508" b="8984"/>
          <a:stretch>
            <a:fillRect/>
          </a:stretch>
        </p:blipFill>
        <p:spPr bwMode="auto">
          <a:xfrm>
            <a:off x="285720" y="2928934"/>
            <a:ext cx="8215338" cy="392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20000" contrast="40000"/>
          </a:blip>
          <a:srcRect l="18118" t="13672" r="16544" b="24804"/>
          <a:stretch>
            <a:fillRect/>
          </a:stretch>
        </p:blipFill>
        <p:spPr bwMode="auto">
          <a:xfrm>
            <a:off x="71470" y="1214422"/>
            <a:ext cx="9001124" cy="5143536"/>
          </a:xfrm>
          <a:prstGeom prst="rect">
            <a:avLst/>
          </a:prstGeom>
          <a:noFill/>
          <a:ln w="9525">
            <a:noFill/>
            <a:miter lim="800000"/>
            <a:headEnd/>
            <a:tailEnd/>
          </a:ln>
          <a:effectLst/>
        </p:spPr>
      </p:pic>
      <p:sp>
        <p:nvSpPr>
          <p:cNvPr id="5" name="Rectangle 4"/>
          <p:cNvSpPr/>
          <p:nvPr/>
        </p:nvSpPr>
        <p:spPr>
          <a:xfrm>
            <a:off x="642910" y="0"/>
            <a:ext cx="800105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smtClean="0">
                <a:latin typeface="Times New Roman" pitchFamily="18" charset="0"/>
                <a:cs typeface="Times New Roman" pitchFamily="18" charset="0"/>
              </a:rPr>
              <a:t>How do I know if an article is a Review Article or a Primary Research Article?</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428604"/>
            <a:ext cx="707236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r>
              <a:rPr lang="en-US" sz="2400" b="1" dirty="0" smtClean="0">
                <a:latin typeface="Times New Roman" pitchFamily="18" charset="0"/>
                <a:cs typeface="Times New Roman" pitchFamily="18" charset="0"/>
              </a:rPr>
              <a:t>How is a manuscript evaluated for publication in a scientific journal?</a:t>
            </a:r>
            <a:endParaRPr lang="en-US" sz="2400" b="1" dirty="0">
              <a:latin typeface="Times New Roman" pitchFamily="18" charset="0"/>
              <a:cs typeface="Times New Roman" pitchFamily="18" charset="0"/>
            </a:endParaRPr>
          </a:p>
        </p:txBody>
      </p:sp>
      <p:sp>
        <p:nvSpPr>
          <p:cNvPr id="5" name="Rectangle 4"/>
          <p:cNvSpPr/>
          <p:nvPr/>
        </p:nvSpPr>
        <p:spPr>
          <a:xfrm>
            <a:off x="71406" y="1428736"/>
            <a:ext cx="8929718" cy="4524315"/>
          </a:xfrm>
          <a:prstGeom prst="rect">
            <a:avLst/>
          </a:prstGeom>
        </p:spPr>
        <p:txBody>
          <a:bodyPr wrap="square">
            <a:spAutoFit/>
          </a:bodyPr>
          <a:lstStyle/>
          <a:p>
            <a:pPr algn="just" fontAlgn="base">
              <a:lnSpc>
                <a:spcPct val="200000"/>
              </a:lnSpc>
            </a:pPr>
            <a:r>
              <a:rPr lang="en-US" b="1" dirty="0" smtClean="0">
                <a:latin typeface="Times New Roman" pitchFamily="18" charset="0"/>
                <a:cs typeface="Times New Roman" pitchFamily="18" charset="0"/>
              </a:rPr>
              <a:t>1. A manuscript is first submitted to a journal by the </a:t>
            </a:r>
            <a:r>
              <a:rPr lang="en-US" b="1" dirty="0" smtClean="0">
                <a:solidFill>
                  <a:srgbClr val="FF0000"/>
                </a:solidFill>
                <a:latin typeface="Times New Roman" pitchFamily="18" charset="0"/>
                <a:cs typeface="Times New Roman" pitchFamily="18" charset="0"/>
              </a:rPr>
              <a:t>author(s)</a:t>
            </a:r>
            <a:r>
              <a:rPr lang="en-US" b="1" dirty="0" smtClean="0">
                <a:latin typeface="Times New Roman" pitchFamily="18" charset="0"/>
                <a:cs typeface="Times New Roman" pitchFamily="18" charset="0"/>
              </a:rPr>
              <a:t> for potential publication. 2. Authors carefully select a journal based upon the content of their article and the intended audience. </a:t>
            </a:r>
          </a:p>
          <a:p>
            <a:pPr algn="just" fontAlgn="base">
              <a:lnSpc>
                <a:spcPct val="200000"/>
              </a:lnSpc>
            </a:pPr>
            <a:r>
              <a:rPr lang="en-US" b="1" dirty="0" smtClean="0">
                <a:latin typeface="Times New Roman" pitchFamily="18" charset="0"/>
                <a:cs typeface="Times New Roman" pitchFamily="18" charset="0"/>
              </a:rPr>
              <a:t>3. The editor determines whether the manuscript is within the editorial domain of the journal and appears to be an appropriate submission.</a:t>
            </a:r>
          </a:p>
          <a:p>
            <a:pPr algn="just" fontAlgn="base">
              <a:lnSpc>
                <a:spcPct val="200000"/>
              </a:lnSpc>
            </a:pPr>
            <a:r>
              <a:rPr lang="en-US" b="1" dirty="0" smtClean="0">
                <a:latin typeface="Times New Roman" pitchFamily="18" charset="0"/>
                <a:cs typeface="Times New Roman" pitchFamily="18" charset="0"/>
              </a:rPr>
              <a:t> On average, over 97% of submissions to journals published by the American Psychological Association, for example, are referred to outside experts for peer review of their merits.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1214422"/>
            <a:ext cx="9144000" cy="5078313"/>
          </a:xfrm>
          <a:prstGeom prst="rect">
            <a:avLst/>
          </a:prstGeom>
        </p:spPr>
        <p:txBody>
          <a:bodyPr wrap="square">
            <a:spAutoFit/>
          </a:bodyPr>
          <a:lstStyle/>
          <a:p>
            <a:pPr algn="just" fontAlgn="base">
              <a:lnSpc>
                <a:spcPct val="200000"/>
              </a:lnSpc>
              <a:buFont typeface="Wingdings" pitchFamily="2" charset="2"/>
              <a:buChar char="ü"/>
            </a:pPr>
            <a:r>
              <a:rPr lang="en-US" b="1" dirty="0" smtClean="0">
                <a:latin typeface="Times New Roman" pitchFamily="18" charset="0"/>
                <a:cs typeface="Times New Roman" pitchFamily="18" charset="0"/>
              </a:rPr>
              <a:t>Peer review is a process whereby </a:t>
            </a:r>
            <a:r>
              <a:rPr lang="en-US" b="1" dirty="0" smtClean="0">
                <a:solidFill>
                  <a:srgbClr val="FF0000"/>
                </a:solidFill>
                <a:latin typeface="Times New Roman" pitchFamily="18" charset="0"/>
                <a:cs typeface="Times New Roman" pitchFamily="18" charset="0"/>
              </a:rPr>
              <a:t>two or more experts </a:t>
            </a:r>
            <a:r>
              <a:rPr lang="en-US" b="1" dirty="0" smtClean="0">
                <a:latin typeface="Times New Roman" pitchFamily="18" charset="0"/>
                <a:cs typeface="Times New Roman" pitchFamily="18" charset="0"/>
              </a:rPr>
              <a:t>in the relevant topic area evaluate manuscripts for potential publication at the request of </a:t>
            </a:r>
            <a:r>
              <a:rPr lang="en-US" b="1" dirty="0" smtClean="0">
                <a:solidFill>
                  <a:srgbClr val="FF0000"/>
                </a:solidFill>
                <a:latin typeface="Times New Roman" pitchFamily="18" charset="0"/>
                <a:cs typeface="Times New Roman" pitchFamily="18" charset="0"/>
              </a:rPr>
              <a:t>the journal editor</a:t>
            </a:r>
            <a:r>
              <a:rPr lang="en-US" b="1" dirty="0" smtClean="0">
                <a:latin typeface="Times New Roman" pitchFamily="18" charset="0"/>
                <a:cs typeface="Times New Roman" pitchFamily="18" charset="0"/>
              </a:rPr>
              <a:t>. </a:t>
            </a:r>
          </a:p>
          <a:p>
            <a:pPr algn="just" fontAlgn="base">
              <a:lnSpc>
                <a:spcPct val="200000"/>
              </a:lnSpc>
            </a:pPr>
            <a:r>
              <a:rPr lang="en-US" b="1" dirty="0" smtClean="0">
                <a:latin typeface="Times New Roman" pitchFamily="18" charset="0"/>
                <a:cs typeface="Times New Roman" pitchFamily="18" charset="0"/>
              </a:rPr>
              <a:t>Reviewers are carefully selected </a:t>
            </a:r>
            <a:r>
              <a:rPr lang="en-US" b="1" dirty="0" smtClean="0">
                <a:solidFill>
                  <a:srgbClr val="FF0000"/>
                </a:solidFill>
                <a:latin typeface="Times New Roman" pitchFamily="18" charset="0"/>
                <a:cs typeface="Times New Roman" pitchFamily="18" charset="0"/>
              </a:rPr>
              <a:t>based on their scientific expertise, research area</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and lack of bias toward the authors </a:t>
            </a:r>
            <a:r>
              <a:rPr lang="en-US" b="1" dirty="0" smtClean="0">
                <a:latin typeface="Times New Roman" pitchFamily="18" charset="0"/>
                <a:cs typeface="Times New Roman" pitchFamily="18" charset="0"/>
              </a:rPr>
              <a:t>of a given manuscript. (Manuscripts are often circulated for peer review without their title pages to mask the identity of the authors and eliminate reviewer bias.)</a:t>
            </a:r>
          </a:p>
          <a:p>
            <a:pPr algn="just" fontAlgn="base">
              <a:lnSpc>
                <a:spcPct val="200000"/>
              </a:lnSpc>
              <a:buFont typeface="Wingdings" pitchFamily="2" charset="2"/>
              <a:buChar char="ü"/>
            </a:pPr>
            <a:r>
              <a:rPr lang="en-US" b="1" dirty="0" smtClean="0">
                <a:latin typeface="Times New Roman" pitchFamily="18" charset="0"/>
                <a:cs typeface="Times New Roman" pitchFamily="18" charset="0"/>
              </a:rPr>
              <a:t>The reviewers, who usually remain anonymous, submit their written critiques to the journal editor, including attention to the strengths and weaknesses of the manuscript, together with editorial suggestions and recommendations. </a:t>
            </a:r>
          </a:p>
        </p:txBody>
      </p:sp>
      <p:sp>
        <p:nvSpPr>
          <p:cNvPr id="3" name="Rectangle 2"/>
          <p:cNvSpPr/>
          <p:nvPr/>
        </p:nvSpPr>
        <p:spPr>
          <a:xfrm>
            <a:off x="2428860" y="357166"/>
            <a:ext cx="340978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sz="2800" b="1" dirty="0" smtClean="0">
                <a:latin typeface="Times New Roman" pitchFamily="18" charset="0"/>
                <a:cs typeface="Times New Roman" pitchFamily="18" charset="0"/>
              </a:rPr>
              <a:t>What is peer review?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6124"/>
            <a:ext cx="9144000" cy="2308324"/>
          </a:xfrm>
          <a:prstGeom prst="rect">
            <a:avLst/>
          </a:prstGeom>
        </p:spPr>
        <p:txBody>
          <a:bodyPr wrap="square">
            <a:spAutoFit/>
          </a:bodyPr>
          <a:lstStyle/>
          <a:p>
            <a:pPr algn="just" fontAlgn="base">
              <a:lnSpc>
                <a:spcPct val="200000"/>
              </a:lnSpc>
              <a:buFont typeface="Wingdings" pitchFamily="2" charset="2"/>
              <a:buChar char="ü"/>
            </a:pPr>
            <a:r>
              <a:rPr lang="en-US" b="1" dirty="0" smtClean="0">
                <a:latin typeface="Times New Roman" pitchFamily="18" charset="0"/>
                <a:cs typeface="Times New Roman" pitchFamily="18" charset="0"/>
              </a:rPr>
              <a:t>Reviewers are not </a:t>
            </a:r>
            <a:r>
              <a:rPr lang="en-US" b="1" dirty="0" smtClean="0">
                <a:solidFill>
                  <a:srgbClr val="FF0000"/>
                </a:solidFill>
                <a:latin typeface="Times New Roman" pitchFamily="18" charset="0"/>
                <a:cs typeface="Times New Roman" pitchFamily="18" charset="0"/>
              </a:rPr>
              <a:t>financially compensated </a:t>
            </a:r>
            <a:r>
              <a:rPr lang="en-US" b="1" dirty="0" smtClean="0">
                <a:latin typeface="Times New Roman" pitchFamily="18" charset="0"/>
                <a:cs typeface="Times New Roman" pitchFamily="18" charset="0"/>
              </a:rPr>
              <a:t>for their work; they often spend between four and 12 hours (depending on the length and complexity of the manuscript) in completing a thoughtful, extensive editorial review, as one of their service contributions to the advancement of science. Journal editors may receive a small stipend.</a:t>
            </a:r>
            <a:endParaRPr lang="en-US" b="1" dirty="0">
              <a:latin typeface="Times New Roman" pitchFamily="18" charset="0"/>
              <a:cs typeface="Times New Roman" pitchFamily="18" charset="0"/>
            </a:endParaRPr>
          </a:p>
        </p:txBody>
      </p:sp>
      <p:sp>
        <p:nvSpPr>
          <p:cNvPr id="5" name="Rectangle 4"/>
          <p:cNvSpPr/>
          <p:nvPr/>
        </p:nvSpPr>
        <p:spPr>
          <a:xfrm>
            <a:off x="0" y="357166"/>
            <a:ext cx="8929718" cy="2862322"/>
          </a:xfrm>
          <a:prstGeom prst="rect">
            <a:avLst/>
          </a:prstGeom>
        </p:spPr>
        <p:txBody>
          <a:bodyPr wrap="square">
            <a:spAutoFit/>
          </a:bodyPr>
          <a:lstStyle/>
          <a:p>
            <a:pPr algn="just" fontAlgn="base">
              <a:lnSpc>
                <a:spcPct val="200000"/>
              </a:lnSpc>
            </a:pPr>
            <a:endParaRPr lang="en-US" b="1" dirty="0" smtClean="0">
              <a:latin typeface="Times New Roman" pitchFamily="18" charset="0"/>
              <a:cs typeface="Times New Roman" pitchFamily="18" charset="0"/>
            </a:endParaRPr>
          </a:p>
          <a:p>
            <a:pPr algn="just" fontAlgn="base">
              <a:lnSpc>
                <a:spcPct val="200000"/>
              </a:lnSpc>
              <a:buFont typeface="Wingdings" pitchFamily="2" charset="2"/>
              <a:buChar char="ü"/>
            </a:pPr>
            <a:r>
              <a:rPr lang="en-US" b="1" dirty="0" smtClean="0">
                <a:latin typeface="Times New Roman" pitchFamily="18" charset="0"/>
                <a:cs typeface="Times New Roman" pitchFamily="18" charset="0"/>
              </a:rPr>
              <a:t> The editor reads the manuscript and the reviewers’ comments to make a determination as to whether the manuscript should be rejected, revised and resubmitted for further review, or accepted. </a:t>
            </a:r>
          </a:p>
          <a:p>
            <a:pPr algn="just" fontAlgn="base">
              <a:lnSpc>
                <a:spcPct val="200000"/>
              </a:lnSpc>
            </a:pP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4643470"/>
          </a:xfrm>
        </p:spPr>
        <p:txBody>
          <a:bodyPr>
            <a:normAutofit fontScale="90000"/>
          </a:bodyPr>
          <a:lstStyle/>
          <a:p>
            <a:r>
              <a:rPr lang="fr-FR" dirty="0" smtClean="0"/>
              <a:t/>
            </a:r>
            <a:br>
              <a:rPr lang="fr-FR" dirty="0" smtClean="0"/>
            </a:br>
            <a:r>
              <a:rPr lang="fr-FR" dirty="0" smtClean="0"/>
              <a:t/>
            </a:r>
            <a:br>
              <a:rPr lang="fr-FR" dirty="0" smtClean="0"/>
            </a:br>
            <a:r>
              <a:rPr lang="fr-FR" dirty="0" smtClean="0"/>
              <a:t>Home </a:t>
            </a:r>
            <a:r>
              <a:rPr lang="fr-FR" dirty="0" err="1" smtClean="0"/>
              <a:t>work</a:t>
            </a:r>
            <a:r>
              <a:rPr lang="fr-FR" dirty="0" smtClean="0"/>
              <a:t> : </a:t>
            </a:r>
            <a:br>
              <a:rPr lang="fr-FR" dirty="0" smtClean="0"/>
            </a:br>
            <a:r>
              <a:rPr lang="fr-FR" dirty="0" smtClean="0"/>
              <a:t>What </a:t>
            </a:r>
            <a:r>
              <a:rPr lang="fr-FR" dirty="0" err="1" smtClean="0"/>
              <a:t>is</a:t>
            </a:r>
            <a:r>
              <a:rPr lang="fr-FR" dirty="0" smtClean="0"/>
              <a:t> </a:t>
            </a:r>
            <a:r>
              <a:rPr lang="fr-FR" dirty="0" err="1" smtClean="0"/>
              <a:t>Scopus</a:t>
            </a:r>
            <a:r>
              <a:rPr lang="fr-FR" dirty="0" smtClean="0"/>
              <a:t>?</a:t>
            </a:r>
            <a:br>
              <a:rPr lang="fr-FR" dirty="0" smtClean="0"/>
            </a:br>
            <a:r>
              <a:rPr lang="fr-FR" dirty="0" smtClean="0"/>
              <a:t>What </a:t>
            </a:r>
            <a:r>
              <a:rPr lang="fr-FR" dirty="0" err="1" smtClean="0"/>
              <a:t>is</a:t>
            </a:r>
            <a:r>
              <a:rPr lang="fr-FR" dirty="0" smtClean="0"/>
              <a:t> SCI journals ?</a:t>
            </a:r>
            <a:br>
              <a:rPr lang="fr-FR" dirty="0" smtClean="0"/>
            </a:br>
            <a:r>
              <a:rPr lang="fr-FR" dirty="0" smtClean="0"/>
              <a:t>What </a:t>
            </a:r>
            <a:r>
              <a:rPr lang="fr-FR" dirty="0" err="1" smtClean="0"/>
              <a:t>is</a:t>
            </a:r>
            <a:r>
              <a:rPr lang="fr-FR" dirty="0" smtClean="0"/>
              <a:t> the </a:t>
            </a:r>
            <a:r>
              <a:rPr lang="fr-FR" dirty="0" err="1" smtClean="0"/>
              <a:t>difference</a:t>
            </a:r>
            <a:r>
              <a:rPr lang="fr-FR" dirty="0" smtClean="0"/>
              <a:t> </a:t>
            </a:r>
            <a:r>
              <a:rPr lang="fr-FR" dirty="0" err="1" smtClean="0"/>
              <a:t>between</a:t>
            </a:r>
            <a:r>
              <a:rPr lang="fr-FR" dirty="0" smtClean="0"/>
              <a:t> </a:t>
            </a:r>
            <a:r>
              <a:rPr lang="fr-FR" dirty="0" err="1" smtClean="0"/>
              <a:t>scopus</a:t>
            </a:r>
            <a:r>
              <a:rPr lang="fr-FR" dirty="0" smtClean="0"/>
              <a:t> and </a:t>
            </a:r>
            <a:r>
              <a:rPr lang="fr-FR" dirty="0" err="1" smtClean="0"/>
              <a:t>thomson</a:t>
            </a:r>
            <a:r>
              <a:rPr lang="fr-FR" dirty="0" smtClean="0"/>
              <a:t> </a:t>
            </a:r>
            <a:r>
              <a:rPr lang="fr-FR" dirty="0" err="1" smtClean="0"/>
              <a:t>routers</a:t>
            </a:r>
            <a:r>
              <a:rPr lang="fr-FR" dirty="0" smtClean="0"/>
              <a:t> ?</a:t>
            </a:r>
            <a:br>
              <a:rPr lang="fr-FR" dirty="0" smtClean="0"/>
            </a:br>
            <a:r>
              <a:rPr lang="fr-FR" dirty="0" smtClean="0"/>
              <a:t>How </a:t>
            </a:r>
            <a:r>
              <a:rPr lang="fr-FR" dirty="0" err="1" smtClean="0"/>
              <a:t>they</a:t>
            </a:r>
            <a:r>
              <a:rPr lang="fr-FR" dirty="0" smtClean="0"/>
              <a:t> </a:t>
            </a:r>
            <a:r>
              <a:rPr lang="fr-FR" dirty="0" err="1" smtClean="0"/>
              <a:t>calculate</a:t>
            </a:r>
            <a:r>
              <a:rPr lang="fr-FR" dirty="0" smtClean="0"/>
              <a:t> the impact factor of journals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3050"/>
            <a:ext cx="9144000" cy="4922951"/>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Scientific journal</a:t>
            </a:r>
          </a:p>
          <a:p>
            <a:pPr algn="just">
              <a:lnSpc>
                <a:spcPct val="200000"/>
              </a:lnSpc>
            </a:pPr>
            <a:r>
              <a:rPr lang="en-US" sz="2000" b="1" dirty="0" smtClean="0">
                <a:latin typeface="Times New Roman" pitchFamily="18" charset="0"/>
                <a:cs typeface="Times New Roman" pitchFamily="18" charset="0"/>
              </a:rPr>
              <a:t>In academic publishing, a scientific journal is a </a:t>
            </a:r>
            <a:r>
              <a:rPr lang="en-US" sz="2000" b="1" dirty="0" smtClean="0">
                <a:solidFill>
                  <a:srgbClr val="FF0000"/>
                </a:solidFill>
                <a:latin typeface="Times New Roman" pitchFamily="18" charset="0"/>
                <a:cs typeface="Times New Roman" pitchFamily="18" charset="0"/>
              </a:rPr>
              <a:t>periodical publication </a:t>
            </a:r>
            <a:r>
              <a:rPr lang="en-US" sz="2000" b="1" dirty="0" smtClean="0">
                <a:latin typeface="Times New Roman" pitchFamily="18" charset="0"/>
                <a:cs typeface="Times New Roman" pitchFamily="18" charset="0"/>
              </a:rPr>
              <a:t>intended to further the progress of science, usually by reporting new research. </a:t>
            </a: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r>
              <a:rPr lang="en-US" sz="2000" b="1" dirty="0" smtClean="0">
                <a:latin typeface="Times New Roman" pitchFamily="18" charset="0"/>
                <a:cs typeface="Times New Roman" pitchFamily="18" charset="0"/>
              </a:rPr>
              <a:t>Articles in scientific journals are mostly written by active scientists such as </a:t>
            </a:r>
            <a:r>
              <a:rPr lang="en-US" sz="2000" b="1" dirty="0" smtClean="0">
                <a:solidFill>
                  <a:srgbClr val="FF0000"/>
                </a:solidFill>
                <a:latin typeface="Times New Roman" pitchFamily="18" charset="0"/>
                <a:cs typeface="Times New Roman" pitchFamily="18" charset="0"/>
              </a:rPr>
              <a:t>students, researchers and professors</a:t>
            </a:r>
            <a:r>
              <a:rPr lang="en-US" sz="2000" b="1" dirty="0" smtClean="0">
                <a:latin typeface="Times New Roman" pitchFamily="18" charset="0"/>
                <a:cs typeface="Times New Roman" pitchFamily="18" charset="0"/>
              </a:rPr>
              <a:t> instead of professional journalists.</a:t>
            </a: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latin typeface="Times New Roman" pitchFamily="18" charset="0"/>
              <a:cs typeface="Times New Roman" pitchFamily="18" charset="0"/>
            </a:endParaRPr>
          </a:p>
        </p:txBody>
      </p:sp>
      <p:sp>
        <p:nvSpPr>
          <p:cNvPr id="5" name="Rectangle 4"/>
          <p:cNvSpPr/>
          <p:nvPr/>
        </p:nvSpPr>
        <p:spPr>
          <a:xfrm>
            <a:off x="2000232" y="476888"/>
            <a:ext cx="4615302"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base"/>
            <a:r>
              <a:rPr lang="fr-FR" sz="2800" b="1" dirty="0" smtClean="0">
                <a:latin typeface="Times New Roman" pitchFamily="18" charset="0"/>
                <a:cs typeface="Times New Roman" pitchFamily="18" charset="0"/>
              </a:rPr>
              <a:t>What are scientific journals?</a:t>
            </a:r>
            <a:endParaRPr lang="fr-FR" sz="2800" b="1" dirty="0">
              <a:latin typeface="Times New Roman" pitchFamily="18" charset="0"/>
              <a:cs typeface="Times New Roman" pitchFamily="18" charset="0"/>
            </a:endParaRPr>
          </a:p>
        </p:txBody>
      </p:sp>
      <p:pic>
        <p:nvPicPr>
          <p:cNvPr id="15362" name="Picture 2" descr="Résultat de recherche d'images pour &quot;question mark&quot;"/>
          <p:cNvPicPr>
            <a:picLocks noChangeAspect="1" noChangeArrowheads="1"/>
          </p:cNvPicPr>
          <p:nvPr/>
        </p:nvPicPr>
        <p:blipFill>
          <a:blip r:embed="rId2"/>
          <a:srcRect l="18544" t="3091" r="21703" b="8310"/>
          <a:stretch>
            <a:fillRect/>
          </a:stretch>
        </p:blipFill>
        <p:spPr bwMode="auto">
          <a:xfrm>
            <a:off x="7143768" y="214289"/>
            <a:ext cx="1500198" cy="228601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8858280"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There are thousands of scientific journals in publication. </a:t>
            </a:r>
            <a:r>
              <a:rPr lang="en-US" b="1" dirty="0" smtClean="0">
                <a:solidFill>
                  <a:srgbClr val="FF0000"/>
                </a:solidFill>
                <a:latin typeface="Times New Roman" pitchFamily="18" charset="0"/>
                <a:cs typeface="Times New Roman" pitchFamily="18" charset="0"/>
              </a:rPr>
              <a:t>Most</a:t>
            </a:r>
            <a:r>
              <a:rPr lang="en-US" b="1" dirty="0" smtClean="0">
                <a:latin typeface="Times New Roman" pitchFamily="18" charset="0"/>
                <a:cs typeface="Times New Roman" pitchFamily="18" charset="0"/>
              </a:rPr>
              <a:t> journals are highly </a:t>
            </a:r>
            <a:r>
              <a:rPr lang="en-US" b="1" dirty="0" smtClean="0">
                <a:solidFill>
                  <a:srgbClr val="FF0000"/>
                </a:solidFill>
                <a:latin typeface="Times New Roman" pitchFamily="18" charset="0"/>
                <a:cs typeface="Times New Roman" pitchFamily="18" charset="0"/>
              </a:rPr>
              <a:t>specialized</a:t>
            </a:r>
            <a:r>
              <a:rPr lang="en-US" b="1" dirty="0" smtClean="0">
                <a:latin typeface="Times New Roman" pitchFamily="18" charset="0"/>
                <a:cs typeface="Times New Roman" pitchFamily="18" charset="0"/>
              </a:rPr>
              <a:t>, although some of the oldest journals such as </a:t>
            </a:r>
            <a:r>
              <a:rPr lang="en-US" b="1" dirty="0" smtClean="0">
                <a:solidFill>
                  <a:srgbClr val="FF0000"/>
                </a:solidFill>
                <a:latin typeface="Times New Roman" pitchFamily="18" charset="0"/>
                <a:cs typeface="Times New Roman" pitchFamily="18" charset="0"/>
              </a:rPr>
              <a:t>Nature</a:t>
            </a:r>
            <a:r>
              <a:rPr lang="en-US" b="1" dirty="0" smtClean="0">
                <a:latin typeface="Times New Roman" pitchFamily="18" charset="0"/>
                <a:cs typeface="Times New Roman" pitchFamily="18" charset="0"/>
              </a:rPr>
              <a:t> publish articles and scientific papers across a wide range of scientific fields. </a:t>
            </a:r>
          </a:p>
          <a:p>
            <a:pPr algn="just">
              <a:lnSpc>
                <a:spcPct val="200000"/>
              </a:lnSpc>
            </a:pPr>
            <a:endParaRPr lang="en-US" b="1" dirty="0" smtClean="0">
              <a:latin typeface="Times New Roman" pitchFamily="18" charset="0"/>
              <a:cs typeface="Times New Roman" pitchFamily="18" charset="0"/>
            </a:endParaRPr>
          </a:p>
        </p:txBody>
      </p:sp>
      <p:pic>
        <p:nvPicPr>
          <p:cNvPr id="1026" name="Picture 2" descr="https://scontent-mrs2-1.xx.fbcdn.net/v/t1.0-9/66581748_10156782209388167_8267375478554230784_o.jpg?_nc_cat=108&amp;_nc_ohc=OGYovZcYGxkAX-aMmJu&amp;_nc_ht=scontent-mrs2-1.xx&amp;oh=dfe7c9fe8e1ace0c28f07dcbb45cd0d3&amp;oe=5EB594BF"/>
          <p:cNvPicPr>
            <a:picLocks noChangeAspect="1" noChangeArrowheads="1"/>
          </p:cNvPicPr>
          <p:nvPr/>
        </p:nvPicPr>
        <p:blipFill>
          <a:blip r:embed="rId2"/>
          <a:srcRect/>
          <a:stretch>
            <a:fillRect/>
          </a:stretch>
        </p:blipFill>
        <p:spPr bwMode="auto">
          <a:xfrm>
            <a:off x="209553" y="2857496"/>
            <a:ext cx="8720165" cy="35337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356"/>
            <a:ext cx="9144000" cy="5632311"/>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Scientific journals contain </a:t>
            </a:r>
            <a:r>
              <a:rPr lang="en-US" b="1" dirty="0" smtClean="0">
                <a:solidFill>
                  <a:srgbClr val="FF0000"/>
                </a:solidFill>
                <a:latin typeface="Times New Roman" pitchFamily="18" charset="0"/>
                <a:cs typeface="Times New Roman" pitchFamily="18" charset="0"/>
              </a:rPr>
              <a:t>articles</a:t>
            </a:r>
            <a:r>
              <a:rPr lang="en-US" b="1" dirty="0" smtClean="0">
                <a:latin typeface="Times New Roman" pitchFamily="18" charset="0"/>
                <a:cs typeface="Times New Roman" pitchFamily="18" charset="0"/>
              </a:rPr>
              <a:t> that have been </a:t>
            </a:r>
            <a:r>
              <a:rPr lang="en-US" b="1" dirty="0" smtClean="0">
                <a:solidFill>
                  <a:srgbClr val="FF0000"/>
                </a:solidFill>
                <a:latin typeface="Times New Roman" pitchFamily="18" charset="0"/>
                <a:cs typeface="Times New Roman" pitchFamily="18" charset="0"/>
              </a:rPr>
              <a:t>peer reviewed</a:t>
            </a:r>
            <a:r>
              <a:rPr lang="en-US" b="1" dirty="0" smtClean="0">
                <a:latin typeface="Times New Roman" pitchFamily="18" charset="0"/>
                <a:cs typeface="Times New Roman" pitchFamily="18" charset="0"/>
              </a:rPr>
              <a:t>, in an attempt to ensure that articles meet the </a:t>
            </a:r>
            <a:r>
              <a:rPr lang="en-US" b="1" u="sng" dirty="0" smtClean="0">
                <a:latin typeface="Times New Roman" pitchFamily="18" charset="0"/>
                <a:cs typeface="Times New Roman" pitchFamily="18" charset="0"/>
              </a:rPr>
              <a:t>journal's standards of quality, and scientific validity.</a:t>
            </a:r>
          </a:p>
          <a:p>
            <a:pPr algn="just">
              <a:lnSpc>
                <a:spcPct val="200000"/>
              </a:lnSpc>
            </a:pPr>
            <a:r>
              <a:rPr lang="en-US" b="1" dirty="0" smtClean="0">
                <a:latin typeface="Times New Roman" pitchFamily="18" charset="0"/>
                <a:cs typeface="Times New Roman" pitchFamily="18" charset="0"/>
              </a:rPr>
              <a:t> </a:t>
            </a:r>
          </a:p>
          <a:p>
            <a:pPr algn="just">
              <a:lnSpc>
                <a:spcPct val="200000"/>
              </a:lnSpc>
            </a:pPr>
            <a:r>
              <a:rPr lang="en-US" b="1" dirty="0" smtClean="0">
                <a:latin typeface="Times New Roman" pitchFamily="18" charset="0"/>
                <a:cs typeface="Times New Roman" pitchFamily="18" charset="0"/>
              </a:rPr>
              <a:t>Although scientific journals are superficially similar to professional magazines, they are actually quite different. Issues of a scientific journal are rarely read casually, as one would read a magazine. The publication of the results of research is an essential part of the scientific method. If they are describing experiments or calculations, they must supply enough details that an independent researcher could repeat the experiment or calculation to verify the results.</a:t>
            </a:r>
          </a:p>
          <a:p>
            <a:pPr algn="just">
              <a:lnSpc>
                <a:spcPct val="200000"/>
              </a:lnSpc>
            </a:pPr>
            <a:r>
              <a:rPr lang="en-US" b="1" dirty="0" smtClean="0">
                <a:latin typeface="Times New Roman" pitchFamily="18" charset="0"/>
                <a:cs typeface="Times New Roman" pitchFamily="18" charset="0"/>
              </a:rPr>
              <a:t> Each such journal article becomes part of the permanent scientific record.</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8929718" cy="3831818"/>
          </a:xfrm>
          <a:prstGeom prst="rect">
            <a:avLst/>
          </a:prstGeom>
        </p:spPr>
        <p:txBody>
          <a:bodyPr wrap="square">
            <a:spAutoFit/>
          </a:bodyPr>
          <a:lstStyle/>
          <a:p>
            <a:pPr algn="just">
              <a:lnSpc>
                <a:spcPct val="150000"/>
              </a:lnSpc>
              <a:buFont typeface="Wingdings" pitchFamily="2" charset="2"/>
              <a:buChar char="Ø"/>
            </a:pPr>
            <a:r>
              <a:rPr lang="en-US" b="1" dirty="0" smtClean="0">
                <a:latin typeface="Times New Roman" pitchFamily="18" charset="0"/>
                <a:cs typeface="Times New Roman" pitchFamily="18" charset="0"/>
              </a:rPr>
              <a:t>Articles in scientific journals can be used in </a:t>
            </a:r>
            <a:r>
              <a:rPr lang="en-US" b="1" dirty="0" smtClean="0">
                <a:solidFill>
                  <a:srgbClr val="FF0000"/>
                </a:solidFill>
                <a:latin typeface="Times New Roman" pitchFamily="18" charset="0"/>
                <a:cs typeface="Times New Roman" pitchFamily="18" charset="0"/>
              </a:rPr>
              <a:t>research and higher education</a:t>
            </a:r>
            <a:r>
              <a:rPr lang="en-US" b="1" dirty="0" smtClean="0">
                <a:latin typeface="Times New Roman" pitchFamily="18" charset="0"/>
                <a:cs typeface="Times New Roman" pitchFamily="18" charset="0"/>
              </a:rPr>
              <a:t>. </a:t>
            </a:r>
          </a:p>
          <a:p>
            <a:pPr algn="just">
              <a:lnSpc>
                <a:spcPct val="150000"/>
              </a:lnSpc>
            </a:pPr>
            <a:endParaRPr lang="en-US" b="1" dirty="0" smtClean="0">
              <a:latin typeface="Times New Roman" pitchFamily="18" charset="0"/>
              <a:cs typeface="Times New Roman" pitchFamily="18" charset="0"/>
            </a:endParaRPr>
          </a:p>
          <a:p>
            <a:pPr algn="just">
              <a:lnSpc>
                <a:spcPct val="150000"/>
              </a:lnSpc>
              <a:buFont typeface="Wingdings" pitchFamily="2" charset="2"/>
              <a:buChar char="Ø"/>
            </a:pPr>
            <a:r>
              <a:rPr lang="en-US" b="1" dirty="0" smtClean="0">
                <a:latin typeface="Times New Roman" pitchFamily="18" charset="0"/>
                <a:cs typeface="Times New Roman" pitchFamily="18" charset="0"/>
              </a:rPr>
              <a:t>Scientific articles allow researchers to keep up to date with the developments of their field and direct their own research. </a:t>
            </a:r>
          </a:p>
          <a:p>
            <a:pPr algn="just">
              <a:lnSpc>
                <a:spcPct val="150000"/>
              </a:lnSpc>
            </a:pPr>
            <a:endParaRPr lang="en-US" b="1" dirty="0" smtClean="0">
              <a:latin typeface="Times New Roman" pitchFamily="18" charset="0"/>
              <a:cs typeface="Times New Roman" pitchFamily="18" charset="0"/>
            </a:endParaRPr>
          </a:p>
          <a:p>
            <a:pPr algn="just">
              <a:lnSpc>
                <a:spcPct val="150000"/>
              </a:lnSpc>
              <a:buFont typeface="Wingdings" pitchFamily="2" charset="2"/>
              <a:buChar char="Ø"/>
            </a:pPr>
            <a:r>
              <a:rPr lang="en-US" b="1" dirty="0" smtClean="0">
                <a:latin typeface="Times New Roman" pitchFamily="18" charset="0"/>
                <a:cs typeface="Times New Roman" pitchFamily="18" charset="0"/>
              </a:rPr>
              <a:t>An essential part of a scientific article is citation of earlier work. </a:t>
            </a:r>
          </a:p>
          <a:p>
            <a:pPr algn="just">
              <a:lnSpc>
                <a:spcPct val="150000"/>
              </a:lnSpc>
            </a:pPr>
            <a:endParaRPr lang="en-US" b="1" dirty="0" smtClean="0">
              <a:latin typeface="Times New Roman" pitchFamily="18" charset="0"/>
              <a:cs typeface="Times New Roman" pitchFamily="18" charset="0"/>
            </a:endParaRPr>
          </a:p>
          <a:p>
            <a:pPr algn="just">
              <a:lnSpc>
                <a:spcPct val="150000"/>
              </a:lnSpc>
              <a:buFont typeface="Wingdings" pitchFamily="2" charset="2"/>
              <a:buChar char="Ø"/>
            </a:pPr>
            <a:r>
              <a:rPr lang="en-US" b="1" dirty="0" smtClean="0">
                <a:latin typeface="Times New Roman" pitchFamily="18" charset="0"/>
                <a:cs typeface="Times New Roman" pitchFamily="18" charset="0"/>
              </a:rPr>
              <a:t>The impact of articles and journals is often assessed by counting citations (</a:t>
            </a:r>
            <a:r>
              <a:rPr lang="en-US" b="1" dirty="0" smtClean="0">
                <a:latin typeface="Times New Roman" pitchFamily="18" charset="0"/>
                <a:cs typeface="Times New Roman" pitchFamily="18" charset="0"/>
                <a:hlinkClick r:id="rId2" tooltip="Citation impact"/>
              </a:rPr>
              <a:t>citation impact</a:t>
            </a:r>
            <a:r>
              <a:rPr lang="en-US"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sp>
        <p:nvSpPr>
          <p:cNvPr id="5" name="Rectangle 4"/>
          <p:cNvSpPr/>
          <p:nvPr/>
        </p:nvSpPr>
        <p:spPr>
          <a:xfrm>
            <a:off x="0" y="4737932"/>
            <a:ext cx="9144000" cy="2169825"/>
          </a:xfrm>
          <a:prstGeom prst="rect">
            <a:avLst/>
          </a:prstGeom>
        </p:spPr>
        <p:txBody>
          <a:bodyPr wrap="square">
            <a:spAutoFit/>
          </a:bodyPr>
          <a:lstStyle/>
          <a:p>
            <a:pPr algn="just">
              <a:lnSpc>
                <a:spcPct val="150000"/>
              </a:lnSpc>
              <a:buFont typeface="Wingdings" pitchFamily="2" charset="2"/>
              <a:buChar char="Ø"/>
            </a:pPr>
            <a:r>
              <a:rPr lang="en-US" b="1" dirty="0" smtClean="0">
                <a:latin typeface="Times New Roman" pitchFamily="18" charset="0"/>
                <a:cs typeface="Times New Roman" pitchFamily="18" charset="0"/>
              </a:rPr>
              <a:t>Articles tend to be highly technical, representing the latest theoretical research and experimental results in the field of science covered by the journal.</a:t>
            </a:r>
          </a:p>
          <a:p>
            <a:pPr algn="just">
              <a:lnSpc>
                <a:spcPct val="150000"/>
              </a:lnSpc>
            </a:pPr>
            <a:r>
              <a:rPr lang="en-US" b="1" dirty="0" smtClean="0">
                <a:latin typeface="Times New Roman" pitchFamily="18" charset="0"/>
                <a:cs typeface="Times New Roman" pitchFamily="18" charset="0"/>
              </a:rPr>
              <a:t> </a:t>
            </a:r>
          </a:p>
          <a:p>
            <a:pPr algn="just">
              <a:lnSpc>
                <a:spcPct val="150000"/>
              </a:lnSpc>
              <a:buFont typeface="Wingdings" pitchFamily="2" charset="2"/>
              <a:buChar char="Ø"/>
            </a:pPr>
            <a:r>
              <a:rPr lang="en-US" b="1" dirty="0" smtClean="0">
                <a:latin typeface="Times New Roman" pitchFamily="18" charset="0"/>
                <a:cs typeface="Times New Roman" pitchFamily="18" charset="0"/>
              </a:rPr>
              <a:t>They are often incomprehensible to anyone except for researchers in the field and advanced students</a:t>
            </a:r>
            <a:endParaRPr lang="fr-FR" b="1" dirty="0">
              <a:latin typeface="Times New Roman" pitchFamily="18" charset="0"/>
              <a:cs typeface="Times New Roman" pitchFamily="18" charset="0"/>
            </a:endParaRPr>
          </a:p>
        </p:txBody>
      </p:sp>
      <p:sp>
        <p:nvSpPr>
          <p:cNvPr id="6" name="Rectangle 5"/>
          <p:cNvSpPr/>
          <p:nvPr/>
        </p:nvSpPr>
        <p:spPr>
          <a:xfrm>
            <a:off x="1785918" y="262574"/>
            <a:ext cx="5506572"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800" b="1" dirty="0" smtClean="0">
                <a:latin typeface="Times New Roman" pitchFamily="18" charset="0"/>
                <a:cs typeface="Times New Roman" pitchFamily="18" charset="0"/>
              </a:rPr>
              <a:t>Scientific journals used for what ? </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214290"/>
            <a:ext cx="3983783"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800" b="1" dirty="0" smtClean="0">
                <a:latin typeface="Times New Roman" pitchFamily="18" charset="0"/>
                <a:cs typeface="Times New Roman" pitchFamily="18" charset="0"/>
              </a:rPr>
              <a:t>List of scientific journals</a:t>
            </a:r>
            <a:endParaRPr lang="fr-FR" sz="2800" b="1" dirty="0">
              <a:latin typeface="Times New Roman" pitchFamily="18" charset="0"/>
              <a:cs typeface="Times New Roman" pitchFamily="18" charset="0"/>
            </a:endParaRPr>
          </a:p>
        </p:txBody>
      </p:sp>
      <p:sp>
        <p:nvSpPr>
          <p:cNvPr id="5" name="Rectangle 4"/>
          <p:cNvSpPr/>
          <p:nvPr/>
        </p:nvSpPr>
        <p:spPr>
          <a:xfrm>
            <a:off x="142844" y="1000108"/>
            <a:ext cx="8715436" cy="2535566"/>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The following is a partial list of scientific journals. There are thousands of </a:t>
            </a:r>
            <a:r>
              <a:rPr lang="en-US" b="1" dirty="0" smtClean="0">
                <a:latin typeface="Times New Roman" pitchFamily="18" charset="0"/>
                <a:cs typeface="Times New Roman" pitchFamily="18" charset="0"/>
                <a:hlinkClick r:id="rId2" tooltip="Scientific journal"/>
              </a:rPr>
              <a:t>scientific journals</a:t>
            </a:r>
            <a:r>
              <a:rPr lang="en-US" b="1" dirty="0" smtClean="0">
                <a:latin typeface="Times New Roman" pitchFamily="18" charset="0"/>
                <a:cs typeface="Times New Roman" pitchFamily="18" charset="0"/>
              </a:rPr>
              <a:t> in publication. </a:t>
            </a:r>
          </a:p>
          <a:p>
            <a:pPr algn="just">
              <a:lnSpc>
                <a:spcPct val="150000"/>
              </a:lnSpc>
            </a:pPr>
            <a:r>
              <a:rPr lang="en-US" b="1" dirty="0" smtClean="0">
                <a:latin typeface="Times New Roman" pitchFamily="18" charset="0"/>
                <a:cs typeface="Times New Roman" pitchFamily="18" charset="0"/>
              </a:rPr>
              <a:t>The list given here is far from exhaustive, only containing some of the most influential, currently publishing journals in each field. As a rule of thumb, each field should be represented by more or less than ten positions, chosen by their </a:t>
            </a:r>
            <a:r>
              <a:rPr lang="en-US" b="1" dirty="0" smtClean="0">
                <a:latin typeface="Times New Roman" pitchFamily="18" charset="0"/>
                <a:cs typeface="Times New Roman" pitchFamily="18" charset="0"/>
                <a:hlinkClick r:id="rId3" tooltip="Impact factor"/>
              </a:rPr>
              <a:t>impact factors</a:t>
            </a:r>
            <a:r>
              <a:rPr lang="en-US" b="1" dirty="0" smtClean="0">
                <a:latin typeface="Times New Roman" pitchFamily="18" charset="0"/>
                <a:cs typeface="Times New Roman" pitchFamily="18" charset="0"/>
              </a:rPr>
              <a:t> and other ratings.</a:t>
            </a:r>
            <a:endParaRPr lang="fr-FR" b="1" dirty="0">
              <a:latin typeface="Times New Roman" pitchFamily="18" charset="0"/>
              <a:cs typeface="Times New Roman" pitchFamily="18" charset="0"/>
            </a:endParaRPr>
          </a:p>
        </p:txBody>
      </p:sp>
      <p:sp>
        <p:nvSpPr>
          <p:cNvPr id="6" name="Rectangle 5"/>
          <p:cNvSpPr/>
          <p:nvPr/>
        </p:nvSpPr>
        <p:spPr>
          <a:xfrm>
            <a:off x="2396576" y="3643314"/>
            <a:ext cx="3910045"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General and multidisciplinary science</a:t>
            </a:r>
            <a:endParaRPr lang="fr-FR"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lum bright="-20000" contrast="40000"/>
          </a:blip>
          <a:srcRect l="17569" t="37109" r="18741" b="27734"/>
          <a:stretch>
            <a:fillRect/>
          </a:stretch>
        </p:blipFill>
        <p:spPr bwMode="auto">
          <a:xfrm>
            <a:off x="357158" y="4143380"/>
            <a:ext cx="828680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751344"/>
            <a:ext cx="8429684" cy="4247317"/>
          </a:xfrm>
          <a:prstGeom prst="rect">
            <a:avLst/>
          </a:prstGeom>
        </p:spPr>
        <p:txBody>
          <a:bodyPr wrap="square">
            <a:spAutoFit/>
          </a:bodyPr>
          <a:lstStyle/>
          <a:p>
            <a:r>
              <a:rPr lang="en-US" b="1" dirty="0" smtClean="0">
                <a:latin typeface="Times New Roman" pitchFamily="18" charset="0"/>
                <a:cs typeface="Times New Roman" pitchFamily="18" charset="0"/>
              </a:rPr>
              <a:t>Materials science</a:t>
            </a:r>
          </a:p>
          <a:p>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2" tooltip="ACS Nano"/>
              </a:rPr>
              <a:t>ACS Nano</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3" tooltip="Advanced Functional Materials"/>
              </a:rPr>
              <a:t>Advanced Functional Materials</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4" tooltip="Advanced Materials"/>
              </a:rPr>
              <a:t>Advanced Materials</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5" tooltip="Annual Review of Condensed Matter Physics"/>
              </a:rPr>
              <a:t>Annual Review of Condensed Matter Physics</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6" tooltip="Journal of Materials Chemistry A"/>
              </a:rPr>
              <a:t>Journal of Materials Chemistry A</a:t>
            </a:r>
            <a:r>
              <a:rPr lang="en-US" b="1" dirty="0" smtClean="0">
                <a:latin typeface="Times New Roman" pitchFamily="18" charset="0"/>
                <a:cs typeface="Times New Roman" pitchFamily="18" charset="0"/>
              </a:rPr>
              <a:t> (energy and sustainability)</a:t>
            </a:r>
          </a:p>
          <a:p>
            <a:r>
              <a:rPr lang="en-US" b="1" i="1" dirty="0" smtClean="0">
                <a:latin typeface="Times New Roman" pitchFamily="18" charset="0"/>
                <a:cs typeface="Times New Roman" pitchFamily="18" charset="0"/>
                <a:hlinkClick r:id="rId7" tooltip="Journal of Materials Chemistry B"/>
              </a:rPr>
              <a:t>Journal of Materials Chemistry B</a:t>
            </a:r>
            <a:r>
              <a:rPr lang="en-US" b="1" dirty="0" smtClean="0">
                <a:latin typeface="Times New Roman" pitchFamily="18" charset="0"/>
                <a:cs typeface="Times New Roman" pitchFamily="18" charset="0"/>
              </a:rPr>
              <a:t> (biology and medicine)</a:t>
            </a:r>
          </a:p>
          <a:p>
            <a:r>
              <a:rPr lang="en-US" b="1" i="1" dirty="0" smtClean="0">
                <a:latin typeface="Times New Roman" pitchFamily="18" charset="0"/>
                <a:cs typeface="Times New Roman" pitchFamily="18" charset="0"/>
                <a:hlinkClick r:id="rId8" tooltip="Journal of Materials Chemistry C"/>
              </a:rPr>
              <a:t>Journal of Materials Chemistry C</a:t>
            </a:r>
            <a:r>
              <a:rPr lang="en-US" b="1" dirty="0" smtClean="0">
                <a:latin typeface="Times New Roman" pitchFamily="18" charset="0"/>
                <a:cs typeface="Times New Roman" pitchFamily="18" charset="0"/>
              </a:rPr>
              <a:t> (optical, magnetic and electronic devices)</a:t>
            </a:r>
          </a:p>
          <a:p>
            <a:r>
              <a:rPr lang="en-US" b="1" i="1" dirty="0" smtClean="0">
                <a:latin typeface="Times New Roman" pitchFamily="18" charset="0"/>
                <a:cs typeface="Times New Roman" pitchFamily="18" charset="0"/>
                <a:hlinkClick r:id="rId9" tooltip="Nano Letters"/>
              </a:rPr>
              <a:t>Nano Letters</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10" tooltip="Nature Materials"/>
              </a:rPr>
              <a:t>Nature Materials</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11" tooltip="Nature Nanotechnology"/>
              </a:rPr>
              <a:t>Nature Nanotechnology</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12" tooltip="Progress in Materials Science"/>
              </a:rPr>
              <a:t>Progress in Materials Science</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13" tooltip="Progress in Polymer Science"/>
              </a:rPr>
              <a:t>Progress in Polymer Science</a:t>
            </a:r>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hlinkClick r:id="rId14" tooltip="Materials Horizons"/>
              </a:rPr>
              <a:t>Materials Horizons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85728"/>
            <a:ext cx="8247771"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base"/>
            <a:r>
              <a:rPr lang="en-US" sz="2800" b="1" dirty="0" smtClean="0">
                <a:latin typeface="Times New Roman" pitchFamily="18" charset="0"/>
                <a:cs typeface="Times New Roman" pitchFamily="18" charset="0"/>
              </a:rPr>
              <a:t> what kinds of articles do scientific journals publish?</a:t>
            </a:r>
            <a:endParaRPr lang="en-US" sz="2800" b="1" dirty="0">
              <a:latin typeface="Times New Roman" pitchFamily="18" charset="0"/>
              <a:cs typeface="Times New Roman" pitchFamily="18" charset="0"/>
            </a:endParaRPr>
          </a:p>
        </p:txBody>
      </p:sp>
      <p:sp>
        <p:nvSpPr>
          <p:cNvPr id="6" name="Rectangle 5"/>
          <p:cNvSpPr/>
          <p:nvPr/>
        </p:nvSpPr>
        <p:spPr>
          <a:xfrm>
            <a:off x="285720" y="1142984"/>
            <a:ext cx="8358246" cy="3416320"/>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It is helpful to familiarise yourself with the different types of articles published by journals. Most articles published are one of the following types:</a:t>
            </a:r>
          </a:p>
          <a:p>
            <a:pPr algn="just">
              <a:lnSpc>
                <a:spcPct val="200000"/>
              </a:lnSpc>
            </a:pPr>
            <a:r>
              <a:rPr lang="en-US" b="1" i="1" dirty="0" smtClean="0">
                <a:solidFill>
                  <a:srgbClr val="FF0000"/>
                </a:solidFill>
                <a:latin typeface="Times New Roman" pitchFamily="18" charset="0"/>
                <a:cs typeface="Times New Roman" pitchFamily="18" charset="0"/>
              </a:rPr>
              <a:t>Original Research, </a:t>
            </a:r>
          </a:p>
          <a:p>
            <a:pPr algn="just">
              <a:lnSpc>
                <a:spcPct val="200000"/>
              </a:lnSpc>
            </a:pPr>
            <a:r>
              <a:rPr lang="en-US" b="1" i="1" dirty="0" smtClean="0">
                <a:solidFill>
                  <a:srgbClr val="FF0000"/>
                </a:solidFill>
                <a:latin typeface="Times New Roman" pitchFamily="18" charset="0"/>
                <a:cs typeface="Times New Roman" pitchFamily="18" charset="0"/>
              </a:rPr>
              <a:t>Review Articles, </a:t>
            </a:r>
          </a:p>
          <a:p>
            <a:pPr algn="just">
              <a:lnSpc>
                <a:spcPct val="200000"/>
              </a:lnSpc>
            </a:pPr>
            <a:r>
              <a:rPr lang="en-US" b="1" i="1" dirty="0" smtClean="0">
                <a:solidFill>
                  <a:srgbClr val="FF0000"/>
                </a:solidFill>
                <a:latin typeface="Times New Roman" pitchFamily="18" charset="0"/>
                <a:cs typeface="Times New Roman" pitchFamily="18" charset="0"/>
              </a:rPr>
              <a:t>Short reports or Letters,</a:t>
            </a:r>
          </a:p>
          <a:p>
            <a:pPr algn="just">
              <a:lnSpc>
                <a:spcPct val="200000"/>
              </a:lnSpc>
            </a:pPr>
            <a:r>
              <a:rPr lang="en-US" b="1" i="1" dirty="0" smtClean="0">
                <a:solidFill>
                  <a:srgbClr val="FF0000"/>
                </a:solidFill>
                <a:latin typeface="Times New Roman" pitchFamily="18" charset="0"/>
                <a:cs typeface="Times New Roman" pitchFamily="18" charset="0"/>
              </a:rPr>
              <a:t> Case Studies.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643998" cy="3831818"/>
          </a:xfrm>
          <a:prstGeom prst="rect">
            <a:avLst/>
          </a:prstGeom>
        </p:spPr>
        <p:txBody>
          <a:bodyPr wrap="square">
            <a:spAutoFit/>
          </a:bodyPr>
          <a:lstStyle/>
          <a:p>
            <a:pPr fontAlgn="base">
              <a:lnSpc>
                <a:spcPct val="150000"/>
              </a:lnSpc>
            </a:pPr>
            <a:r>
              <a:rPr lang="en-US" b="1" dirty="0" smtClean="0">
                <a:solidFill>
                  <a:srgbClr val="FF0000"/>
                </a:solidFill>
                <a:latin typeface="Times New Roman" pitchFamily="18" charset="0"/>
                <a:cs typeface="Times New Roman" pitchFamily="18" charset="0"/>
              </a:rPr>
              <a:t>Original Research:</a:t>
            </a:r>
          </a:p>
          <a:p>
            <a:pPr algn="just" fontAlgn="base">
              <a:lnSpc>
                <a:spcPct val="150000"/>
              </a:lnSpc>
            </a:pPr>
            <a:r>
              <a:rPr lang="en-US" b="1" dirty="0" smtClean="0">
                <a:latin typeface="Times New Roman" pitchFamily="18" charset="0"/>
                <a:cs typeface="Times New Roman" pitchFamily="18" charset="0"/>
              </a:rPr>
              <a:t>This is the most common type of journal manuscript used to publish full reports of data from research. It may be called an </a:t>
            </a:r>
            <a:r>
              <a:rPr lang="en-US" b="1" i="1" dirty="0" smtClean="0">
                <a:latin typeface="Times New Roman" pitchFamily="18" charset="0"/>
                <a:cs typeface="Times New Roman" pitchFamily="18" charset="0"/>
              </a:rPr>
              <a:t>Original Article, Research Article, Research,</a:t>
            </a:r>
            <a:r>
              <a:rPr lang="en-US" b="1" dirty="0" smtClean="0">
                <a:latin typeface="Times New Roman" pitchFamily="18" charset="0"/>
                <a:cs typeface="Times New Roman" pitchFamily="18" charset="0"/>
              </a:rPr>
              <a:t> or just </a:t>
            </a:r>
            <a:r>
              <a:rPr lang="en-US" b="1" i="1" dirty="0" smtClean="0">
                <a:latin typeface="Times New Roman" pitchFamily="18" charset="0"/>
                <a:cs typeface="Times New Roman" pitchFamily="18" charset="0"/>
              </a:rPr>
              <a:t>Article,</a:t>
            </a:r>
            <a:r>
              <a:rPr lang="en-US" b="1" dirty="0" smtClean="0">
                <a:latin typeface="Times New Roman" pitchFamily="18" charset="0"/>
                <a:cs typeface="Times New Roman" pitchFamily="18" charset="0"/>
              </a:rPr>
              <a:t> depending on the journal. The Original Research format is suitable for many different fields and different types of studies. </a:t>
            </a:r>
          </a:p>
          <a:p>
            <a:pPr algn="just" fontAlgn="base">
              <a:lnSpc>
                <a:spcPct val="150000"/>
              </a:lnSpc>
            </a:pPr>
            <a:r>
              <a:rPr lang="en-US" b="1" dirty="0" smtClean="0">
                <a:solidFill>
                  <a:srgbClr val="FF0000"/>
                </a:solidFill>
                <a:latin typeface="Times New Roman" pitchFamily="18" charset="0"/>
                <a:cs typeface="Times New Roman" pitchFamily="18" charset="0"/>
              </a:rPr>
              <a:t>It includes full Introduction, Methods, Results, and Discussion sections.</a:t>
            </a:r>
            <a:br>
              <a:rPr lang="en-US" b="1" dirty="0" smtClean="0">
                <a:solidFill>
                  <a:srgbClr val="FF0000"/>
                </a:solidFill>
                <a:latin typeface="Times New Roman" pitchFamily="18" charset="0"/>
                <a:cs typeface="Times New Roman" pitchFamily="18" charset="0"/>
              </a:rPr>
            </a:br>
            <a:endParaRPr lang="en-US" b="1" dirty="0" smtClean="0">
              <a:solidFill>
                <a:srgbClr val="FF0000"/>
              </a:solidFill>
              <a:latin typeface="Times New Roman" pitchFamily="18" charset="0"/>
              <a:cs typeface="Times New Roman" pitchFamily="18" charset="0"/>
            </a:endParaRPr>
          </a:p>
          <a:p>
            <a:pPr algn="just" fontAlgn="base">
              <a:lnSpc>
                <a:spcPct val="150000"/>
              </a:lnSpc>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pic>
        <p:nvPicPr>
          <p:cNvPr id="8194" name="Picture 2" descr="Résultat de recherche d'images pour &quot;original research&quot;"/>
          <p:cNvPicPr>
            <a:picLocks noChangeAspect="1" noChangeArrowheads="1"/>
          </p:cNvPicPr>
          <p:nvPr/>
        </p:nvPicPr>
        <p:blipFill>
          <a:blip r:embed="rId2"/>
          <a:srcRect/>
          <a:stretch>
            <a:fillRect/>
          </a:stretch>
        </p:blipFill>
        <p:spPr bwMode="auto">
          <a:xfrm>
            <a:off x="500034" y="3214686"/>
            <a:ext cx="8215370" cy="3380468"/>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ier">
  <a:themeElements>
    <a:clrScheme name="Personnalisé 1">
      <a:dk1>
        <a:sysClr val="windowText" lastClr="000000"/>
      </a:dk1>
      <a:lt1>
        <a:sysClr val="window" lastClr="FFFFFF"/>
      </a:lt1>
      <a:dk2>
        <a:srgbClr val="D8D8D8"/>
      </a:dk2>
      <a:lt2>
        <a:srgbClr val="FFFFFF"/>
      </a:lt2>
      <a:accent1>
        <a:srgbClr val="D8D8D8"/>
      </a:accent1>
      <a:accent2>
        <a:srgbClr val="FFFFFF"/>
      </a:accent2>
      <a:accent3>
        <a:srgbClr val="BFBFBF"/>
      </a:accent3>
      <a:accent4>
        <a:srgbClr val="D8D8D8"/>
      </a:accent4>
      <a:accent5>
        <a:srgbClr val="FFFFFF"/>
      </a:accent5>
      <a:accent6>
        <a:srgbClr val="A5A5A5"/>
      </a:accent6>
      <a:hlink>
        <a:srgbClr val="BFBFBF"/>
      </a:hlink>
      <a:folHlink>
        <a:srgbClr val="7F7F7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953</Words>
  <PresentationFormat>Affichage à l'écran (4:3)</PresentationFormat>
  <Paragraphs>80</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Thème Office</vt:lpstr>
      <vt:lpstr>Papier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  Home work :  What is Scopus? What is SCI journals ? What is the difference between scopus and thomson routers ? How they calculate the impact factor of journals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aci</cp:lastModifiedBy>
  <cp:revision>7</cp:revision>
  <dcterms:modified xsi:type="dcterms:W3CDTF">2021-06-02T08:30:53Z</dcterms:modified>
</cp:coreProperties>
</file>