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371" r:id="rId3"/>
    <p:sldId id="357" r:id="rId4"/>
    <p:sldId id="257" r:id="rId5"/>
    <p:sldId id="258" r:id="rId6"/>
    <p:sldId id="259" r:id="rId7"/>
    <p:sldId id="260" r:id="rId8"/>
    <p:sldId id="261" r:id="rId9"/>
    <p:sldId id="262" r:id="rId10"/>
    <p:sldId id="263" r:id="rId11"/>
    <p:sldId id="264" r:id="rId12"/>
    <p:sldId id="358" r:id="rId13"/>
    <p:sldId id="265" r:id="rId14"/>
    <p:sldId id="359" r:id="rId15"/>
    <p:sldId id="289" r:id="rId16"/>
    <p:sldId id="283" r:id="rId17"/>
    <p:sldId id="284" r:id="rId18"/>
    <p:sldId id="285" r:id="rId19"/>
    <p:sldId id="293" r:id="rId20"/>
    <p:sldId id="360" r:id="rId21"/>
    <p:sldId id="361" r:id="rId22"/>
    <p:sldId id="362" r:id="rId23"/>
    <p:sldId id="266" r:id="rId24"/>
    <p:sldId id="291" r:id="rId25"/>
    <p:sldId id="294" r:id="rId26"/>
    <p:sldId id="267" r:id="rId27"/>
    <p:sldId id="281" r:id="rId28"/>
    <p:sldId id="282"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6" r:id="rId43"/>
    <p:sldId id="292" r:id="rId44"/>
    <p:sldId id="287" r:id="rId45"/>
    <p:sldId id="288" r:id="rId46"/>
    <p:sldId id="290" r:id="rId47"/>
    <p:sldId id="297" r:id="rId48"/>
    <p:sldId id="298" r:id="rId49"/>
    <p:sldId id="299" r:id="rId50"/>
    <p:sldId id="300" r:id="rId51"/>
    <p:sldId id="301" r:id="rId52"/>
    <p:sldId id="363" r:id="rId53"/>
    <p:sldId id="295" r:id="rId54"/>
    <p:sldId id="296" r:id="rId55"/>
    <p:sldId id="304" r:id="rId56"/>
    <p:sldId id="302" r:id="rId57"/>
    <p:sldId id="303" r:id="rId58"/>
    <p:sldId id="366" r:id="rId59"/>
    <p:sldId id="305" r:id="rId60"/>
    <p:sldId id="308" r:id="rId61"/>
    <p:sldId id="364" r:id="rId62"/>
    <p:sldId id="365" r:id="rId63"/>
    <p:sldId id="309" r:id="rId64"/>
    <p:sldId id="306" r:id="rId65"/>
    <p:sldId id="313" r:id="rId66"/>
    <p:sldId id="312" r:id="rId67"/>
    <p:sldId id="307" r:id="rId68"/>
    <p:sldId id="310" r:id="rId69"/>
    <p:sldId id="311" r:id="rId70"/>
    <p:sldId id="321" r:id="rId71"/>
    <p:sldId id="314" r:id="rId72"/>
    <p:sldId id="316" r:id="rId73"/>
    <p:sldId id="315" r:id="rId74"/>
    <p:sldId id="317" r:id="rId75"/>
    <p:sldId id="318" r:id="rId76"/>
    <p:sldId id="319" r:id="rId77"/>
    <p:sldId id="320" r:id="rId78"/>
    <p:sldId id="324" r:id="rId79"/>
    <p:sldId id="322" r:id="rId80"/>
    <p:sldId id="323" r:id="rId81"/>
    <p:sldId id="326" r:id="rId82"/>
    <p:sldId id="325" r:id="rId83"/>
    <p:sldId id="327" r:id="rId84"/>
    <p:sldId id="328" r:id="rId85"/>
    <p:sldId id="329" r:id="rId86"/>
    <p:sldId id="330" r:id="rId87"/>
    <p:sldId id="334" r:id="rId88"/>
    <p:sldId id="335" r:id="rId89"/>
    <p:sldId id="337" r:id="rId90"/>
    <p:sldId id="338" r:id="rId91"/>
    <p:sldId id="339" r:id="rId92"/>
    <p:sldId id="331" r:id="rId93"/>
    <p:sldId id="336" r:id="rId94"/>
    <p:sldId id="332" r:id="rId95"/>
    <p:sldId id="333" r:id="rId96"/>
    <p:sldId id="340" r:id="rId97"/>
    <p:sldId id="341" r:id="rId98"/>
    <p:sldId id="345" r:id="rId99"/>
    <p:sldId id="346" r:id="rId100"/>
    <p:sldId id="347" r:id="rId101"/>
    <p:sldId id="342" r:id="rId102"/>
    <p:sldId id="343" r:id="rId103"/>
    <p:sldId id="344" r:id="rId104"/>
    <p:sldId id="348" r:id="rId105"/>
    <p:sldId id="349" r:id="rId106"/>
    <p:sldId id="350" r:id="rId107"/>
    <p:sldId id="352" r:id="rId108"/>
    <p:sldId id="353" r:id="rId109"/>
    <p:sldId id="354" r:id="rId110"/>
    <p:sldId id="355" r:id="rId111"/>
    <p:sldId id="356" r:id="rId112"/>
    <p:sldId id="367" r:id="rId113"/>
    <p:sldId id="368" r:id="rId114"/>
    <p:sldId id="369" r:id="rId115"/>
    <p:sldId id="370" r:id="rId116"/>
    <p:sldId id="372" r:id="rId117"/>
    <p:sldId id="374" r:id="rId118"/>
    <p:sldId id="373" r:id="rId119"/>
    <p:sldId id="351" r:id="rId1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6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AC081-81CA-4C7A-93AE-962CA40D60C5}" type="datetimeFigureOut">
              <a:rPr lang="fr-FR" smtClean="0"/>
              <a:pPr/>
              <a:t>19/01/2021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69DB3-F8B2-4A5A-AB0D-E5D780657E75}" type="slidenum">
              <a:rPr lang="fr-FR" smtClean="0"/>
              <a:pPr/>
              <a:t>‹N°›</a:t>
            </a:fld>
            <a:endParaRPr lang="fr-FR" dirty="0"/>
          </a:p>
        </p:txBody>
      </p:sp>
    </p:spTree>
    <p:extLst>
      <p:ext uri="{BB962C8B-B14F-4D97-AF65-F5344CB8AC3E}">
        <p14:creationId xmlns:p14="http://schemas.microsoft.com/office/powerpoint/2010/main" val="30074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1169DB3-F8B2-4A5A-AB0D-E5D780657E75}"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1169DB3-F8B2-4A5A-AB0D-E5D780657E75}" type="slidenum">
              <a:rPr lang="fr-FR" smtClean="0"/>
              <a:pPr/>
              <a:t>38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484-</a:t>
            </a:r>
            <a:endParaRPr lang="fr-FR" dirty="0"/>
          </a:p>
        </p:txBody>
      </p:sp>
      <p:sp>
        <p:nvSpPr>
          <p:cNvPr id="4" name="Espace réservé du numéro de diapositive 3"/>
          <p:cNvSpPr>
            <a:spLocks noGrp="1"/>
          </p:cNvSpPr>
          <p:nvPr>
            <p:ph type="sldNum" sz="quarter" idx="10"/>
          </p:nvPr>
        </p:nvSpPr>
        <p:spPr/>
        <p:txBody>
          <a:bodyPr/>
          <a:lstStyle/>
          <a:p>
            <a:fld id="{91169DB3-F8B2-4A5A-AB0D-E5D780657E75}" type="slidenum">
              <a:rPr lang="fr-FR" smtClean="0"/>
              <a:pPr/>
              <a:t>46</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DA7412-8E84-4FD7-9908-5933475D145D}" type="datetimeFigureOut">
              <a:rPr lang="fr-FR" smtClean="0"/>
              <a:pPr/>
              <a:t>19/01/2021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C76DF30-5476-4B01-A699-D2AF5CC8BC4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A7412-8E84-4FD7-9908-5933475D145D}" type="datetimeFigureOut">
              <a:rPr lang="fr-FR" smtClean="0"/>
              <a:pPr/>
              <a:t>19/01/2021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6DF30-5476-4B01-A699-D2AF5CC8BC4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Chasseur-cueilleur" TargetMode="External"/><Relationship Id="rId2" Type="http://schemas.openxmlformats.org/officeDocument/2006/relationships/hyperlink" Target="https://fr.wikipedia.org/wiki/Pr%C3%A9histoire" TargetMode="External"/><Relationship Id="rId1" Type="http://schemas.openxmlformats.org/officeDocument/2006/relationships/slideLayout" Target="../slideLayouts/slideLayout1.xml"/><Relationship Id="rId5" Type="http://schemas.openxmlformats.org/officeDocument/2006/relationships/hyperlink" Target="https://fr.wikipedia.org/wiki/Homo_habilis" TargetMode="External"/><Relationship Id="rId4" Type="http://schemas.openxmlformats.org/officeDocument/2006/relationships/hyperlink" Target="https://fr.wikipedia.org/wiki/Homo"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fr.wikipedia.org/wiki/Xe_mill%C3%A9naire_av._J.-C."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fr.wikipedia.org/wiki/XXXIIIe_si%C3%A8cle_av._J.-C." TargetMode="External"/><Relationship Id="rId5" Type="http://schemas.openxmlformats.org/officeDocument/2006/relationships/hyperlink" Target="https://fr.wikipedia.org/wiki/%C3%89criture" TargetMode="External"/><Relationship Id="rId4" Type="http://schemas.openxmlformats.org/officeDocument/2006/relationships/hyperlink" Target="https://fr.wikipedia.org/wiki/M%C3%A9tallurgi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fr.wikipedia.org/wiki/Oxyg%C3%A8ne" TargetMode="External"/><Relationship Id="rId2" Type="http://schemas.openxmlformats.org/officeDocument/2006/relationships/hyperlink" Target="https://fr.wikipedia.org/wiki/Carbon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fr.wikipedia.org/wiki/Gravitation" TargetMode="External"/><Relationship Id="rId3" Type="http://schemas.openxmlformats.org/officeDocument/2006/relationships/hyperlink" Target="https://fr.wikipedia.org/wiki/Disque_d'accr%C3%A9tion" TargetMode="External"/><Relationship Id="rId7" Type="http://schemas.openxmlformats.org/officeDocument/2006/relationships/image" Target="../media/image15.jpeg"/><Relationship Id="rId2" Type="http://schemas.openxmlformats.org/officeDocument/2006/relationships/hyperlink" Target="https://fr.wikipedia.org/wiki/N%C3%A9buleuse_solaire" TargetMode="External"/><Relationship Id="rId1" Type="http://schemas.openxmlformats.org/officeDocument/2006/relationships/slideLayout" Target="../slideLayouts/slideLayout1.xml"/><Relationship Id="rId6" Type="http://schemas.openxmlformats.org/officeDocument/2006/relationships/hyperlink" Target="https://fr.wikipedia.org/wiki/Gaz" TargetMode="External"/><Relationship Id="rId5" Type="http://schemas.openxmlformats.org/officeDocument/2006/relationships/hyperlink" Target="https://fr.wikipedia.org/wiki/Roche" TargetMode="External"/><Relationship Id="rId10" Type="http://schemas.openxmlformats.org/officeDocument/2006/relationships/hyperlink" Target="https://fr.wikipedia.org/wiki/Disque_protoplan%C3%A9taire" TargetMode="External"/><Relationship Id="rId4" Type="http://schemas.openxmlformats.org/officeDocument/2006/relationships/hyperlink" Target="https://fr.wikipedia.org/wiki/Poussi%C3%A8re" TargetMode="External"/><Relationship Id="rId9" Type="http://schemas.openxmlformats.org/officeDocument/2006/relationships/hyperlink" Target="https://fr.wikipedia.org/wiki/Inerti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fr.wikipedia.org/wiki/%C3%89nergie_cin%C3%A9tique" TargetMode="External"/><Relationship Id="rId7" Type="http://schemas.openxmlformats.org/officeDocument/2006/relationships/hyperlink" Target="https://fr.wikipedia.org/wiki/Soleil" TargetMode="External"/><Relationship Id="rId2" Type="http://schemas.openxmlformats.org/officeDocument/2006/relationships/hyperlink" Target="https://fr.wikipedia.org/wiki/Protoplan%C3%A8te" TargetMode="External"/><Relationship Id="rId1" Type="http://schemas.openxmlformats.org/officeDocument/2006/relationships/slideLayout" Target="../slideLayouts/slideLayout1.xml"/><Relationship Id="rId6" Type="http://schemas.openxmlformats.org/officeDocument/2006/relationships/hyperlink" Target="https://fr.wikipedia.org/wiki/H%C3%A9lium" TargetMode="External"/><Relationship Id="rId5" Type="http://schemas.openxmlformats.org/officeDocument/2006/relationships/hyperlink" Target="https://fr.wikipedia.org/wiki/Hydrog%C3%A8ne" TargetMode="External"/><Relationship Id="rId4" Type="http://schemas.openxmlformats.org/officeDocument/2006/relationships/hyperlink" Target="https://fr.wikipedia.org/wiki/Fusion_nucl%C3%A9air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fr.wikipedia.org/wiki/Ast%C3%A9ro%C3%AFde" TargetMode="External"/><Relationship Id="rId2" Type="http://schemas.openxmlformats.org/officeDocument/2006/relationships/hyperlink" Target="https://fr.wikipedia.org/wiki/Disque_protoplan%C3%A9taire"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hyperlink" Target="https://fr.wikipedia.org/wiki/Histoire_de_la_Terre"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hominides.com/html/ancetres/ancetres-tumai-sahelanthropus-tchadensis.php"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fr.wikipedia.org/wiki/Clerg%C3%A9_de_l'%C3%89gypte_antique" TargetMode="External"/><Relationship Id="rId2" Type="http://schemas.openxmlformats.org/officeDocument/2006/relationships/hyperlink" Target="https://fr.wikipedia.org/wiki/Scribe_dans_l'%C3%89gypte_antique"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hyperlink" Target="https://fr.wikipedia.org/wiki/Th%C3%A9rapeutique" TargetMode="External"/><Relationship Id="rId5" Type="http://schemas.openxmlformats.org/officeDocument/2006/relationships/hyperlink" Target="https://fr.wikipedia.org/wiki/Diagnostic_(m%C3%A9decine)" TargetMode="External"/><Relationship Id="rId4" Type="http://schemas.openxmlformats.org/officeDocument/2006/relationships/image" Target="../media/image46.jpeg"/></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522711"/>
          </a:xfrm>
        </p:spPr>
        <p:style>
          <a:lnRef idx="2">
            <a:schemeClr val="accent6">
              <a:shade val="50000"/>
            </a:schemeClr>
          </a:lnRef>
          <a:fillRef idx="1">
            <a:schemeClr val="accent6"/>
          </a:fillRef>
          <a:effectRef idx="0">
            <a:schemeClr val="accent6"/>
          </a:effectRef>
          <a:fontRef idx="minor">
            <a:schemeClr val="lt1"/>
          </a:fontRef>
        </p:style>
        <p:txBody>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Histoire</a:t>
            </a:r>
            <a:r>
              <a:rPr lang="fr-FR" dirty="0" smtClean="0"/>
              <a:t> </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Universelle</a:t>
            </a:r>
            <a:r>
              <a:rPr lang="fr-FR" smtClean="0"/>
              <a:t/>
            </a:r>
            <a:br>
              <a:rPr lang="fr-FR" smtClean="0"/>
            </a:br>
            <a:r>
              <a:rPr lang="fr-FR"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a:t>
            </a:r>
            <a:r>
              <a:rPr lang="fr-FR" smtClean="0"/>
              <a:t>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Sciences</a:t>
            </a:r>
            <a:endParaRPr lang="fr-FR" dirty="0"/>
          </a:p>
        </p:txBody>
      </p:sp>
      <p:sp>
        <p:nvSpPr>
          <p:cNvPr id="3" name="Sous-titre 2"/>
          <p:cNvSpPr>
            <a:spLocks noGrp="1"/>
          </p:cNvSpPr>
          <p:nvPr>
            <p:ph type="subTitle" idx="1"/>
          </p:nvPr>
        </p:nvSpPr>
        <p:spPr>
          <a:xfrm>
            <a:off x="1979712" y="5373216"/>
            <a:ext cx="6400800" cy="550912"/>
          </a:xfrm>
        </p:spPr>
        <p:txBody>
          <a:bodyPr>
            <a:normAutofit fontScale="70000" lnSpcReduction="20000"/>
          </a:bodyPr>
          <a:lstStyle/>
          <a:p>
            <a:r>
              <a:rPr lang="fr-FR" dirty="0" smtClean="0">
                <a:solidFill>
                  <a:schemeClr val="tx1"/>
                </a:solidFill>
                <a:latin typeface="Aharoni" pitchFamily="2" charset="-79"/>
                <a:cs typeface="Aharoni" pitchFamily="2" charset="-79"/>
              </a:rPr>
              <a:t>Présentée par Monsieur</a:t>
            </a:r>
            <a:r>
              <a:rPr lang="fr-FR" dirty="0" smtClean="0">
                <a:solidFill>
                  <a:srgbClr val="FF0000"/>
                </a:solidFill>
                <a:latin typeface="Aharoni" pitchFamily="2" charset="-79"/>
                <a:cs typeface="Aharoni" pitchFamily="2" charset="-79"/>
              </a:rPr>
              <a:t>:  REBIKA ABDENOUR</a:t>
            </a:r>
            <a:endParaRPr lang="fr-FR" dirty="0">
              <a:solidFill>
                <a:srgbClr val="FF0000"/>
              </a:solidFill>
              <a:latin typeface="Aharoni" pitchFamily="2" charset="-79"/>
              <a:cs typeface="Aharoni" pitchFamily="2" charset="-79"/>
            </a:endParaRPr>
          </a:p>
        </p:txBody>
      </p:sp>
      <p:sp>
        <p:nvSpPr>
          <p:cNvPr id="4" name="ZoneTexte 3"/>
          <p:cNvSpPr txBox="1"/>
          <p:nvPr/>
        </p:nvSpPr>
        <p:spPr>
          <a:xfrm>
            <a:off x="6660232" y="6093296"/>
            <a:ext cx="1860894" cy="369332"/>
          </a:xfrm>
          <a:prstGeom prst="rect">
            <a:avLst/>
          </a:prstGeom>
          <a:noFill/>
        </p:spPr>
        <p:txBody>
          <a:bodyPr wrap="none" rtlCol="0">
            <a:spAutoFit/>
          </a:bodyPr>
          <a:lstStyle/>
          <a:p>
            <a:r>
              <a:rPr lang="fr-FR" dirty="0" smtClean="0"/>
              <a:t>arebika@yahoo.fr</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1600" y="0"/>
            <a:ext cx="6400800" cy="550912"/>
          </a:xfrm>
        </p:spPr>
        <p:style>
          <a:lnRef idx="3">
            <a:schemeClr val="lt1"/>
          </a:lnRef>
          <a:fillRef idx="1">
            <a:schemeClr val="dk1"/>
          </a:fillRef>
          <a:effectRef idx="1">
            <a:schemeClr val="dk1"/>
          </a:effectRef>
          <a:fontRef idx="minor">
            <a:schemeClr val="lt1"/>
          </a:fontRef>
        </p:style>
        <p:txBody>
          <a:bodyPr>
            <a:normAutofit lnSpcReduction="10000"/>
          </a:bodyPr>
          <a:lstStyle/>
          <a:p>
            <a:r>
              <a:rPr lang="fr-FR" dirty="0" smtClean="0"/>
              <a:t>Epoques historiques</a:t>
            </a:r>
            <a:endParaRPr lang="fr-FR" dirty="0"/>
          </a:p>
        </p:txBody>
      </p:sp>
      <p:pic>
        <p:nvPicPr>
          <p:cNvPr id="1026" name="Picture 2" descr="http://lewebpedagogique.com/lapasserelle/files/2013/11/frise-p%C3%A9riodes.png"/>
          <p:cNvPicPr>
            <a:picLocks noChangeAspect="1" noChangeArrowheads="1"/>
          </p:cNvPicPr>
          <p:nvPr/>
        </p:nvPicPr>
        <p:blipFill>
          <a:blip r:embed="rId2" cstate="print"/>
          <a:srcRect/>
          <a:stretch>
            <a:fillRect/>
          </a:stretch>
        </p:blipFill>
        <p:spPr bwMode="auto">
          <a:xfrm>
            <a:off x="323528" y="476672"/>
            <a:ext cx="7810500" cy="1657351"/>
          </a:xfrm>
          <a:prstGeom prst="rect">
            <a:avLst/>
          </a:prstGeom>
          <a:noFill/>
        </p:spPr>
      </p:pic>
      <p:pic>
        <p:nvPicPr>
          <p:cNvPr id="1028" name="Picture 4" descr="JPEG - 64.5 ko"/>
          <p:cNvPicPr>
            <a:picLocks noChangeAspect="1" noChangeArrowheads="1"/>
          </p:cNvPicPr>
          <p:nvPr/>
        </p:nvPicPr>
        <p:blipFill>
          <a:blip r:embed="rId3" cstate="print"/>
          <a:srcRect/>
          <a:stretch>
            <a:fillRect/>
          </a:stretch>
        </p:blipFill>
        <p:spPr bwMode="auto">
          <a:xfrm>
            <a:off x="683568" y="2114550"/>
            <a:ext cx="7972425" cy="474345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8864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LA RENAISSANCE=  EPOQUE INTERMEDIARE</a:t>
            </a:r>
            <a:endParaRPr lang="fr-FR" dirty="0"/>
          </a:p>
        </p:txBody>
      </p:sp>
      <p:sp>
        <p:nvSpPr>
          <p:cNvPr id="3" name="Sous-titre 2"/>
          <p:cNvSpPr>
            <a:spLocks noGrp="1"/>
          </p:cNvSpPr>
          <p:nvPr>
            <p:ph type="subTitle" idx="1"/>
          </p:nvPr>
        </p:nvSpPr>
        <p:spPr>
          <a:xfrm>
            <a:off x="1403648" y="2204864"/>
            <a:ext cx="6400800" cy="1126976"/>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t>-</a:t>
            </a:r>
            <a:r>
              <a:rPr lang="fr-FR" dirty="0" smtClean="0">
                <a:solidFill>
                  <a:srgbClr val="FFFF00"/>
                </a:solidFill>
              </a:rPr>
              <a:t>EPOQUE MEDIEVALE</a:t>
            </a:r>
          </a:p>
          <a:p>
            <a:endParaRPr lang="fr-FR" dirty="0" smtClean="0">
              <a:solidFill>
                <a:srgbClr val="FFFF00"/>
              </a:solidFill>
            </a:endParaRPr>
          </a:p>
          <a:p>
            <a:r>
              <a:rPr lang="fr-FR" dirty="0" smtClean="0">
                <a:solidFill>
                  <a:srgbClr val="FFFF00"/>
                </a:solidFill>
              </a:rPr>
              <a:t>EPOQUE MODERNE</a:t>
            </a:r>
            <a:endParaRPr lang="fr-FR" dirty="0">
              <a:solidFill>
                <a:srgbClr val="FFFF00"/>
              </a:solidFill>
            </a:endParaRPr>
          </a:p>
        </p:txBody>
      </p:sp>
      <p:sp>
        <p:nvSpPr>
          <p:cNvPr id="4" name="ZoneTexte 3"/>
          <p:cNvSpPr txBox="1"/>
          <p:nvPr/>
        </p:nvSpPr>
        <p:spPr>
          <a:xfrm>
            <a:off x="899592" y="3573016"/>
            <a:ext cx="29229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REPRISE EN Italie (fin du XIV )</a:t>
            </a:r>
            <a:endParaRPr lang="fr-FR" dirty="0"/>
          </a:p>
        </p:txBody>
      </p:sp>
      <p:sp>
        <p:nvSpPr>
          <p:cNvPr id="5" name="ZoneTexte 4"/>
          <p:cNvSpPr txBox="1"/>
          <p:nvPr/>
        </p:nvSpPr>
        <p:spPr>
          <a:xfrm>
            <a:off x="4572000" y="3429000"/>
            <a:ext cx="22172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GENERALE : XV &amp; XVI </a:t>
            </a:r>
            <a:endParaRPr lang="fr-FR" dirty="0"/>
          </a:p>
        </p:txBody>
      </p:sp>
      <p:sp>
        <p:nvSpPr>
          <p:cNvPr id="6" name="ZoneTexte 5"/>
          <p:cNvSpPr txBox="1"/>
          <p:nvPr/>
        </p:nvSpPr>
        <p:spPr>
          <a:xfrm>
            <a:off x="755576" y="4149080"/>
            <a:ext cx="4244560" cy="923330"/>
          </a:xfrm>
          <a:prstGeom prst="rect">
            <a:avLst/>
          </a:prstGeom>
          <a:noFill/>
        </p:spPr>
        <p:txBody>
          <a:bodyPr wrap="none" rtlCol="0">
            <a:spAutoFit/>
          </a:bodyPr>
          <a:lstStyle/>
          <a:p>
            <a:pPr>
              <a:buFontTx/>
              <a:buChar char="-"/>
            </a:pPr>
            <a:r>
              <a:rPr lang="fr-FR" dirty="0" smtClean="0"/>
              <a:t>Essor du capitalisme banquier et Industriel</a:t>
            </a:r>
          </a:p>
          <a:p>
            <a:pPr>
              <a:buFontTx/>
              <a:buChar char="-"/>
            </a:pPr>
            <a:r>
              <a:rPr lang="fr-FR" dirty="0" smtClean="0"/>
              <a:t>Renforcement des </a:t>
            </a:r>
            <a:r>
              <a:rPr lang="fr-FR" dirty="0" err="1" smtClean="0"/>
              <a:t>etats</a:t>
            </a:r>
            <a:endParaRPr lang="fr-FR" dirty="0" smtClean="0"/>
          </a:p>
          <a:p>
            <a:pPr>
              <a:buFontTx/>
              <a:buChar char="-"/>
            </a:pPr>
            <a:r>
              <a:rPr lang="fr-FR" dirty="0" smtClean="0"/>
              <a:t>Progrès techniques</a:t>
            </a:r>
            <a:endParaRPr lang="fr-FR" dirty="0"/>
          </a:p>
        </p:txBody>
      </p:sp>
      <p:sp>
        <p:nvSpPr>
          <p:cNvPr id="7" name="ZoneTexte 6"/>
          <p:cNvSpPr txBox="1"/>
          <p:nvPr/>
        </p:nvSpPr>
        <p:spPr>
          <a:xfrm>
            <a:off x="2735288" y="4725144"/>
            <a:ext cx="6408712"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sz="2800" dirty="0" smtClean="0">
                <a:solidFill>
                  <a:srgbClr val="FFFF00"/>
                </a:solidFill>
              </a:rPr>
              <a:t>Dégénérescence  de la Scholastique</a:t>
            </a:r>
          </a:p>
          <a:p>
            <a:r>
              <a:rPr lang="fr-FR" sz="2800" dirty="0" smtClean="0">
                <a:solidFill>
                  <a:srgbClr val="FFFF00"/>
                </a:solidFill>
              </a:rPr>
              <a:t>Sens aigu de la « Nouveauté » tout est possible</a:t>
            </a:r>
            <a:endParaRPr lang="fr-FR" sz="2800" dirty="0">
              <a:solidFill>
                <a:srgbClr val="FFFF00"/>
              </a:solidFill>
            </a:endParaRPr>
          </a:p>
        </p:txBody>
      </p:sp>
      <p:sp>
        <p:nvSpPr>
          <p:cNvPr id="8" name="ZoneTexte 7"/>
          <p:cNvSpPr txBox="1"/>
          <p:nvPr/>
        </p:nvSpPr>
        <p:spPr>
          <a:xfrm>
            <a:off x="395536" y="6237312"/>
            <a:ext cx="357944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GRANDS VOYAGES  DE DECOUVERTE</a:t>
            </a:r>
            <a:endParaRPr lang="fr-FR" dirty="0"/>
          </a:p>
        </p:txBody>
      </p:sp>
      <p:sp>
        <p:nvSpPr>
          <p:cNvPr id="9" name="ZoneTexte 8"/>
          <p:cNvSpPr txBox="1"/>
          <p:nvPr/>
        </p:nvSpPr>
        <p:spPr>
          <a:xfrm>
            <a:off x="4860032" y="6237312"/>
            <a:ext cx="3180871" cy="369332"/>
          </a:xfrm>
          <a:prstGeom prst="rect">
            <a:avLst/>
          </a:prstGeom>
          <a:noFill/>
        </p:spPr>
        <p:txBody>
          <a:bodyPr wrap="none" rtlCol="0">
            <a:spAutoFit/>
          </a:bodyPr>
          <a:lstStyle/>
          <a:p>
            <a:r>
              <a:rPr lang="fr-FR" b="1" dirty="0" smtClean="0"/>
              <a:t>Découverte de l’Amérique 1492</a:t>
            </a:r>
            <a:endParaRPr lang="fr-FR" b="1" dirty="0"/>
          </a:p>
        </p:txBody>
      </p:sp>
      <p:cxnSp>
        <p:nvCxnSpPr>
          <p:cNvPr id="11" name="Connecteur droit avec flèche 10"/>
          <p:cNvCxnSpPr/>
          <p:nvPr/>
        </p:nvCxnSpPr>
        <p:spPr>
          <a:xfrm>
            <a:off x="4139952" y="638132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04664"/>
            <a:ext cx="7772400" cy="1470025"/>
          </a:xfrm>
        </p:spPr>
        <p:txBody>
          <a:bodyPr/>
          <a:lstStyle/>
          <a:p>
            <a:r>
              <a:rPr lang="fr-FR" dirty="0" smtClean="0"/>
              <a:t>LA REVOLUTION COPERNICIENNE</a:t>
            </a:r>
            <a:br>
              <a:rPr lang="fr-FR" dirty="0" smtClean="0"/>
            </a:br>
            <a:r>
              <a:rPr lang="fr-FR" dirty="0" smtClean="0"/>
              <a:t>Copernic:(1473-1543)</a:t>
            </a:r>
            <a:endParaRPr lang="fr-FR" dirty="0"/>
          </a:p>
        </p:txBody>
      </p:sp>
      <p:sp>
        <p:nvSpPr>
          <p:cNvPr id="3" name="Sous-titre 2"/>
          <p:cNvSpPr>
            <a:spLocks noGrp="1"/>
          </p:cNvSpPr>
          <p:nvPr>
            <p:ph type="subTitle" idx="1"/>
          </p:nvPr>
        </p:nvSpPr>
        <p:spPr>
          <a:xfrm>
            <a:off x="683568" y="2924944"/>
            <a:ext cx="7848872" cy="3096344"/>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r>
              <a:rPr lang="fr-FR" dirty="0" smtClean="0">
                <a:solidFill>
                  <a:schemeClr val="bg1"/>
                </a:solidFill>
              </a:rPr>
              <a:t>Dans le  «  </a:t>
            </a:r>
            <a:r>
              <a:rPr lang="fr-FR" i="1" dirty="0" err="1" smtClean="0">
                <a:solidFill>
                  <a:schemeClr val="bg1"/>
                </a:solidFill>
              </a:rPr>
              <a:t>Commentariolus</a:t>
            </a:r>
            <a:r>
              <a:rPr lang="fr-FR" i="1" dirty="0" smtClean="0">
                <a:solidFill>
                  <a:schemeClr val="bg1"/>
                </a:solidFill>
              </a:rPr>
              <a:t> » (env. 1512), supprime la distinction entre mondes sublunaire et supra lunaire, et renverse le</a:t>
            </a:r>
          </a:p>
          <a:p>
            <a:r>
              <a:rPr lang="fr-FR" dirty="0" smtClean="0">
                <a:solidFill>
                  <a:schemeClr val="bg1"/>
                </a:solidFill>
              </a:rPr>
              <a:t>système d’Aristote et Ptolémée :</a:t>
            </a:r>
          </a:p>
          <a:p>
            <a:endParaRPr lang="fr-FR" dirty="0" smtClean="0">
              <a:solidFill>
                <a:schemeClr val="bg1"/>
              </a:solidFill>
            </a:endParaRPr>
          </a:p>
          <a:p>
            <a:r>
              <a:rPr lang="fr-FR" dirty="0" smtClean="0">
                <a:solidFill>
                  <a:schemeClr val="bg1"/>
                </a:solidFill>
              </a:rPr>
              <a:t> explique le mouvement apparent des planètes par la rotation des planètes et de la Terre autour du Soleil.</a:t>
            </a:r>
            <a:endParaRPr lang="fr-FR" dirty="0">
              <a:solidFill>
                <a:schemeClr val="bg1"/>
              </a:solidFill>
            </a:endParaRPr>
          </a:p>
        </p:txBody>
      </p:sp>
      <p:pic>
        <p:nvPicPr>
          <p:cNvPr id="105474" name="Picture 2"/>
          <p:cNvPicPr>
            <a:picLocks noChangeAspect="1" noChangeArrowheads="1"/>
          </p:cNvPicPr>
          <p:nvPr/>
        </p:nvPicPr>
        <p:blipFill>
          <a:blip r:embed="rId2" cstate="print"/>
          <a:srcRect/>
          <a:stretch>
            <a:fillRect/>
          </a:stretch>
        </p:blipFill>
        <p:spPr bwMode="auto">
          <a:xfrm>
            <a:off x="7058025" y="980728"/>
            <a:ext cx="2085975" cy="1371600"/>
          </a:xfrm>
          <a:prstGeom prst="rect">
            <a:avLst/>
          </a:prstGeom>
          <a:noFill/>
          <a:ln w="9525">
            <a:noFill/>
            <a:miter lim="800000"/>
            <a:headEnd/>
            <a:tailEnd/>
          </a:ln>
        </p:spPr>
      </p:pic>
      <p:sp>
        <p:nvSpPr>
          <p:cNvPr id="5" name="ZoneTexte 4"/>
          <p:cNvSpPr txBox="1"/>
          <p:nvPr/>
        </p:nvSpPr>
        <p:spPr>
          <a:xfrm>
            <a:off x="1403648" y="1772816"/>
            <a:ext cx="4968552" cy="1077218"/>
          </a:xfrm>
          <a:prstGeom prst="rect">
            <a:avLst/>
          </a:prstGeom>
          <a:noFill/>
        </p:spPr>
        <p:txBody>
          <a:bodyPr wrap="square" rtlCol="0">
            <a:spAutoFit/>
          </a:bodyPr>
          <a:lstStyle/>
          <a:p>
            <a:pPr algn="ctr"/>
            <a:r>
              <a:rPr lang="fr-FR" sz="3200" dirty="0" smtClean="0">
                <a:solidFill>
                  <a:srgbClr val="FF0000"/>
                </a:solidFill>
              </a:rPr>
              <a:t>                        </a:t>
            </a:r>
            <a:r>
              <a:rPr lang="fr-FR" sz="3200" b="1" dirty="0" smtClean="0">
                <a:solidFill>
                  <a:srgbClr val="FF0000"/>
                </a:solidFill>
              </a:rPr>
              <a:t>HELIOCENTRISME</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style>
          <a:lnRef idx="3">
            <a:schemeClr val="lt1"/>
          </a:lnRef>
          <a:fillRef idx="1">
            <a:schemeClr val="dk1"/>
          </a:fillRef>
          <a:effectRef idx="1">
            <a:schemeClr val="dk1"/>
          </a:effectRef>
          <a:fontRef idx="minor">
            <a:schemeClr val="lt1"/>
          </a:fontRef>
        </p:style>
        <p:txBody>
          <a:bodyPr/>
          <a:lstStyle/>
          <a:p>
            <a:r>
              <a:rPr lang="fr-FR" dirty="0" smtClean="0"/>
              <a:t>La Révolution Scientifique</a:t>
            </a:r>
            <a:br>
              <a:rPr lang="fr-FR" dirty="0" smtClean="0"/>
            </a:br>
            <a:r>
              <a:rPr lang="fr-FR" dirty="0" smtClean="0"/>
              <a:t>Au XVII e Siècle</a:t>
            </a:r>
            <a:endParaRPr lang="fr-FR" dirty="0"/>
          </a:p>
        </p:txBody>
      </p:sp>
      <p:sp>
        <p:nvSpPr>
          <p:cNvPr id="3" name="Sous-titre 2"/>
          <p:cNvSpPr>
            <a:spLocks noGrp="1"/>
          </p:cNvSpPr>
          <p:nvPr>
            <p:ph type="subTitle" idx="1"/>
          </p:nvPr>
        </p:nvSpPr>
        <p:spPr>
          <a:xfrm>
            <a:off x="1331640" y="2708920"/>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r>
              <a:rPr lang="fr-FR" dirty="0" smtClean="0"/>
              <a:t>- </a:t>
            </a:r>
            <a:r>
              <a:rPr lang="fr-FR" dirty="0" smtClean="0">
                <a:solidFill>
                  <a:schemeClr val="bg1"/>
                </a:solidFill>
              </a:rPr>
              <a:t>Redéfinition de la Science: elle interroge la nature, au moyens d’instruments, et de dispositifs expérimentaux, dans des conditions contrôlées, en s’attachant à la précision  quantitative des mesures</a:t>
            </a:r>
            <a:endParaRPr lang="fr-FR" dirty="0">
              <a:solidFill>
                <a:schemeClr val="bg1"/>
              </a:solidFill>
            </a:endParaRPr>
          </a:p>
        </p:txBody>
      </p:sp>
      <p:sp>
        <p:nvSpPr>
          <p:cNvPr id="4" name="Flèche droite 3"/>
          <p:cNvSpPr/>
          <p:nvPr/>
        </p:nvSpPr>
        <p:spPr>
          <a:xfrm>
            <a:off x="827584" y="4941168"/>
            <a:ext cx="97840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ous-titre 2"/>
          <p:cNvSpPr txBox="1">
            <a:spLocks/>
          </p:cNvSpPr>
          <p:nvPr/>
        </p:nvSpPr>
        <p:spPr>
          <a:xfrm>
            <a:off x="1979712" y="4653136"/>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-déductions a partir de principes, appuyés</a:t>
            </a:r>
            <a:r>
              <a:rPr kumimoji="0" lang="fr-FR" sz="3200" b="0" i="0" u="none" strike="noStrike" kern="1200" cap="none" spc="0" normalizeH="0" noProof="0" dirty="0" smtClean="0">
                <a:ln>
                  <a:noFill/>
                </a:ln>
                <a:solidFill>
                  <a:schemeClr val="bg1"/>
                </a:solidFill>
                <a:effectLst/>
                <a:uLnTx/>
                <a:uFillTx/>
                <a:latin typeface="+mn-lt"/>
                <a:ea typeface="+mn-ea"/>
                <a:cs typeface="+mn-cs"/>
              </a:rPr>
              <a:t> sur des Observations qualitatives</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ZoneTexte 5"/>
          <p:cNvSpPr txBox="1"/>
          <p:nvPr/>
        </p:nvSpPr>
        <p:spPr>
          <a:xfrm>
            <a:off x="1619672" y="2132856"/>
            <a:ext cx="5963812" cy="369332"/>
          </a:xfrm>
          <a:prstGeom prst="rect">
            <a:avLst/>
          </a:prstGeom>
          <a:noFill/>
        </p:spPr>
        <p:txBody>
          <a:bodyPr wrap="none" rtlCol="0">
            <a:spAutoFit/>
          </a:bodyPr>
          <a:lstStyle/>
          <a:p>
            <a:r>
              <a:rPr lang="fr-FR" dirty="0" smtClean="0"/>
              <a:t>REVOLUTION COPERNICIENNE OU  COPERNICO –GALILEENNE </a:t>
            </a:r>
            <a:endParaRPr lang="fr-F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476673"/>
            <a:ext cx="8640960" cy="100811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solidFill>
                  <a:srgbClr val="FFFF00"/>
                </a:solidFill>
              </a:rPr>
              <a:t>La Philosophie mécaniste (R. Descartes)</a:t>
            </a:r>
            <a:endParaRPr lang="fr-FR" dirty="0">
              <a:solidFill>
                <a:srgbClr val="FFFF00"/>
              </a:solidFill>
            </a:endParaRPr>
          </a:p>
        </p:txBody>
      </p:sp>
      <p:sp>
        <p:nvSpPr>
          <p:cNvPr id="3" name="Sous-titre 2"/>
          <p:cNvSpPr>
            <a:spLocks noGrp="1"/>
          </p:cNvSpPr>
          <p:nvPr>
            <p:ph type="subTitle" idx="1"/>
          </p:nvPr>
        </p:nvSpPr>
        <p:spPr>
          <a:xfrm>
            <a:off x="2267744" y="2276872"/>
            <a:ext cx="6400800" cy="2448272"/>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pPr>
              <a:buFontTx/>
              <a:buChar char="-"/>
            </a:pPr>
            <a:r>
              <a:rPr lang="fr-FR" dirty="0" smtClean="0">
                <a:solidFill>
                  <a:srgbClr val="FFFF00"/>
                </a:solidFill>
              </a:rPr>
              <a:t>Autonomie de la recherche</a:t>
            </a:r>
          </a:p>
          <a:p>
            <a:pPr>
              <a:buFontTx/>
              <a:buChar char="-"/>
            </a:pPr>
            <a:r>
              <a:rPr lang="fr-FR" dirty="0" smtClean="0">
                <a:solidFill>
                  <a:srgbClr val="FFFF00"/>
                </a:solidFill>
              </a:rPr>
              <a:t>Nouvelles formes d’</a:t>
            </a:r>
            <a:r>
              <a:rPr lang="fr-FR" dirty="0" err="1" smtClean="0">
                <a:solidFill>
                  <a:srgbClr val="FFFF00"/>
                </a:solidFill>
              </a:rPr>
              <a:t>organistaion</a:t>
            </a:r>
            <a:r>
              <a:rPr lang="fr-FR" dirty="0" smtClean="0">
                <a:solidFill>
                  <a:srgbClr val="FFFF00"/>
                </a:solidFill>
              </a:rPr>
              <a:t> (Académies- Journaux)</a:t>
            </a:r>
          </a:p>
          <a:p>
            <a:pPr>
              <a:buFontTx/>
              <a:buChar char="-"/>
            </a:pPr>
            <a:r>
              <a:rPr lang="fr-FR" dirty="0" smtClean="0">
                <a:solidFill>
                  <a:srgbClr val="FFFF00"/>
                </a:solidFill>
              </a:rPr>
              <a:t>Opposition au vitalisme, forces occultes, correspondances</a:t>
            </a:r>
          </a:p>
          <a:p>
            <a:pPr>
              <a:buFontTx/>
              <a:buChar char="-"/>
            </a:pPr>
            <a:r>
              <a:rPr lang="fr-FR" dirty="0" smtClean="0">
                <a:solidFill>
                  <a:srgbClr val="FFFF00"/>
                </a:solidFill>
              </a:rPr>
              <a:t>Induction basée sur  l’</a:t>
            </a:r>
            <a:r>
              <a:rPr lang="fr-FR" dirty="0" err="1" smtClean="0">
                <a:solidFill>
                  <a:srgbClr val="FFFF00"/>
                </a:solidFill>
              </a:rPr>
              <a:t>éxperimentation</a:t>
            </a:r>
            <a:r>
              <a:rPr lang="fr-FR" dirty="0" smtClean="0">
                <a:solidFill>
                  <a:srgbClr val="FFFF00"/>
                </a:solidFill>
              </a:rPr>
              <a:t>  ,doit fournir  un savoir sur et utile</a:t>
            </a:r>
          </a:p>
          <a:p>
            <a:pPr>
              <a:buFontTx/>
              <a:buChar char="-"/>
            </a:pPr>
            <a:r>
              <a:rPr lang="fr-FR" dirty="0" smtClean="0">
                <a:solidFill>
                  <a:srgbClr val="FFFF00"/>
                </a:solidFill>
              </a:rPr>
              <a:t>Principes de  la 	Méthode  (Discours de la méthode) en  1637</a:t>
            </a:r>
            <a:endParaRPr lang="fr-FR" dirty="0">
              <a:solidFill>
                <a:srgbClr val="FFFF00"/>
              </a:solidFill>
            </a:endParaRPr>
          </a:p>
        </p:txBody>
      </p:sp>
      <p:sp>
        <p:nvSpPr>
          <p:cNvPr id="4" name="Flèche vers le bas 3"/>
          <p:cNvSpPr/>
          <p:nvPr/>
        </p:nvSpPr>
        <p:spPr>
          <a:xfrm>
            <a:off x="3851920" y="1196752"/>
            <a:ext cx="9886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6498" name="Picture 2"/>
          <p:cNvPicPr>
            <a:picLocks noChangeAspect="1" noChangeArrowheads="1"/>
          </p:cNvPicPr>
          <p:nvPr/>
        </p:nvPicPr>
        <p:blipFill>
          <a:blip r:embed="rId2" cstate="print"/>
          <a:srcRect/>
          <a:stretch>
            <a:fillRect/>
          </a:stretch>
        </p:blipFill>
        <p:spPr bwMode="auto">
          <a:xfrm>
            <a:off x="-252536" y="1484784"/>
            <a:ext cx="1828800" cy="1809750"/>
          </a:xfrm>
          <a:prstGeom prst="rect">
            <a:avLst/>
          </a:prstGeom>
          <a:noFill/>
          <a:ln w="9525">
            <a:noFill/>
            <a:miter lim="800000"/>
            <a:headEnd/>
            <a:tailEnd/>
          </a:ln>
        </p:spPr>
      </p:pic>
      <p:pic>
        <p:nvPicPr>
          <p:cNvPr id="106499" name="Picture 3"/>
          <p:cNvPicPr>
            <a:picLocks noChangeAspect="1" noChangeArrowheads="1"/>
          </p:cNvPicPr>
          <p:nvPr/>
        </p:nvPicPr>
        <p:blipFill>
          <a:blip r:embed="rId3" cstate="print"/>
          <a:srcRect/>
          <a:stretch>
            <a:fillRect/>
          </a:stretch>
        </p:blipFill>
        <p:spPr bwMode="auto">
          <a:xfrm>
            <a:off x="0" y="5085184"/>
            <a:ext cx="1238250" cy="1552575"/>
          </a:xfrm>
          <a:prstGeom prst="rect">
            <a:avLst/>
          </a:prstGeom>
          <a:noFill/>
          <a:ln w="9525">
            <a:noFill/>
            <a:miter lim="800000"/>
            <a:headEnd/>
            <a:tailEnd/>
          </a:ln>
        </p:spPr>
      </p:pic>
      <p:sp>
        <p:nvSpPr>
          <p:cNvPr id="7" name="ZoneTexte 6"/>
          <p:cNvSpPr txBox="1"/>
          <p:nvPr/>
        </p:nvSpPr>
        <p:spPr>
          <a:xfrm>
            <a:off x="1547664" y="5661248"/>
            <a:ext cx="1714380" cy="369332"/>
          </a:xfrm>
          <a:prstGeom prst="rect">
            <a:avLst/>
          </a:prstGeom>
          <a:noFill/>
        </p:spPr>
        <p:txBody>
          <a:bodyPr wrap="none" rtlCol="0">
            <a:spAutoFit/>
          </a:bodyPr>
          <a:lstStyle/>
          <a:p>
            <a:r>
              <a:rPr lang="fr-FR" dirty="0" smtClean="0"/>
              <a:t>FRANCIS BACON</a:t>
            </a:r>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92696"/>
            <a:ext cx="7772400" cy="1470025"/>
          </a:xfrm>
        </p:spPr>
        <p:txBody>
          <a:bodyPr/>
          <a:lstStyle/>
          <a:p>
            <a:r>
              <a:rPr lang="fr-FR" dirty="0" smtClean="0"/>
              <a:t>PRINCIPES DU DISCOURS DE LA METHODE (R.DESCARTES)</a:t>
            </a:r>
            <a:endParaRPr lang="fr-FR" dirty="0"/>
          </a:p>
        </p:txBody>
      </p:sp>
      <p:sp>
        <p:nvSpPr>
          <p:cNvPr id="3" name="Sous-titre 2"/>
          <p:cNvSpPr>
            <a:spLocks noGrp="1"/>
          </p:cNvSpPr>
          <p:nvPr>
            <p:ph type="subTitle" idx="1"/>
          </p:nvPr>
        </p:nvSpPr>
        <p:spPr>
          <a:xfrm>
            <a:off x="1331640" y="3284984"/>
            <a:ext cx="6400800" cy="1752600"/>
          </a:xfrm>
        </p:spPr>
        <p:txBody>
          <a:bodyPr>
            <a:normAutofit fontScale="70000" lnSpcReduction="20000"/>
          </a:bodyPr>
          <a:lstStyle/>
          <a:p>
            <a:pPr>
              <a:buFontTx/>
              <a:buChar char="-"/>
            </a:pPr>
            <a:r>
              <a:rPr lang="fr-FR" dirty="0" smtClean="0">
                <a:solidFill>
                  <a:srgbClr val="FF0000"/>
                </a:solidFill>
              </a:rPr>
              <a:t>Ne rien accepter que d’évident a mes yeux</a:t>
            </a:r>
          </a:p>
          <a:p>
            <a:pPr>
              <a:buFontTx/>
              <a:buChar char="-"/>
            </a:pPr>
            <a:r>
              <a:rPr lang="fr-FR" dirty="0" smtClean="0">
                <a:solidFill>
                  <a:srgbClr val="FF0000"/>
                </a:solidFill>
              </a:rPr>
              <a:t>Réduire les problèmes complexes en plus simple</a:t>
            </a:r>
          </a:p>
          <a:p>
            <a:pPr>
              <a:buFontTx/>
              <a:buChar char="-"/>
            </a:pPr>
            <a:r>
              <a:rPr lang="fr-FR" dirty="0" smtClean="0">
                <a:solidFill>
                  <a:srgbClr val="FF0000"/>
                </a:solidFill>
              </a:rPr>
              <a:t>Réfléchir dans l’ordre adéquat</a:t>
            </a:r>
          </a:p>
          <a:p>
            <a:pPr>
              <a:buFontTx/>
              <a:buChar char="-"/>
            </a:pPr>
            <a:r>
              <a:rPr lang="fr-FR" dirty="0" smtClean="0">
                <a:solidFill>
                  <a:srgbClr val="FF0000"/>
                </a:solidFill>
              </a:rPr>
              <a:t>Viser a être complet</a:t>
            </a:r>
            <a:endParaRPr lang="fr-FR" dirty="0">
              <a:solidFill>
                <a:srgbClr val="FF0000"/>
              </a:solidFill>
            </a:endParaRPr>
          </a:p>
        </p:txBody>
      </p:sp>
      <p:sp>
        <p:nvSpPr>
          <p:cNvPr id="4" name="Flèche vers le bas 3"/>
          <p:cNvSpPr/>
          <p:nvPr/>
        </p:nvSpPr>
        <p:spPr>
          <a:xfrm>
            <a:off x="899592" y="22048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404664"/>
            <a:ext cx="7772400" cy="1470025"/>
          </a:xfrm>
        </p:spPr>
        <p:txBody>
          <a:bodyPr/>
          <a:lstStyle/>
          <a:p>
            <a:r>
              <a:rPr lang="fr-FR" dirty="0" smtClean="0">
                <a:solidFill>
                  <a:srgbClr val="FF0000"/>
                </a:solidFill>
              </a:rPr>
              <a:t>Les sciences au XIII </a:t>
            </a:r>
            <a:endParaRPr lang="fr-FR" dirty="0">
              <a:solidFill>
                <a:srgbClr val="FF0000"/>
              </a:solidFill>
            </a:endParaRPr>
          </a:p>
        </p:txBody>
      </p:sp>
      <p:sp>
        <p:nvSpPr>
          <p:cNvPr id="3" name="Sous-titre 2"/>
          <p:cNvSpPr>
            <a:spLocks noGrp="1"/>
          </p:cNvSpPr>
          <p:nvPr>
            <p:ph type="subTitle" idx="1"/>
          </p:nvPr>
        </p:nvSpPr>
        <p:spPr>
          <a:xfrm>
            <a:off x="1763688" y="3212976"/>
            <a:ext cx="5720680" cy="1752600"/>
          </a:xfrm>
        </p:spPr>
        <p:txBody>
          <a:bodyPr>
            <a:normAutofit fontScale="77500" lnSpcReduction="20000"/>
          </a:bodyPr>
          <a:lstStyle/>
          <a:p>
            <a:r>
              <a:rPr lang="fr-FR" dirty="0" smtClean="0"/>
              <a:t>Travaux de Lavoisier(Combustion de l’O2).</a:t>
            </a:r>
          </a:p>
          <a:p>
            <a:r>
              <a:rPr lang="fr-FR" dirty="0" smtClean="0"/>
              <a:t>Mise a jour de l’</a:t>
            </a:r>
            <a:r>
              <a:rPr lang="fr-FR" dirty="0" err="1" smtClean="0"/>
              <a:t>elément</a:t>
            </a:r>
            <a:r>
              <a:rPr lang="fr-FR" dirty="0" smtClean="0"/>
              <a:t> chimique</a:t>
            </a:r>
          </a:p>
          <a:p>
            <a:r>
              <a:rPr lang="fr-FR" dirty="0" smtClean="0"/>
              <a:t>Développement des SNV(voyages)</a:t>
            </a:r>
          </a:p>
          <a:p>
            <a:r>
              <a:rPr lang="fr-FR" dirty="0" smtClean="0"/>
              <a:t>-jean baptiste de </a:t>
            </a:r>
            <a:r>
              <a:rPr lang="fr-FR" dirty="0" err="1" smtClean="0"/>
              <a:t>lamarck</a:t>
            </a:r>
            <a:r>
              <a:rPr lang="fr-FR" dirty="0" smtClean="0"/>
              <a:t>(1744-1829)</a:t>
            </a:r>
          </a:p>
          <a:p>
            <a:endParaRPr lang="fr-FR" dirty="0"/>
          </a:p>
        </p:txBody>
      </p:sp>
      <p:sp>
        <p:nvSpPr>
          <p:cNvPr id="4" name="Titre 1"/>
          <p:cNvSpPr txBox="1">
            <a:spLocks/>
          </p:cNvSpPr>
          <p:nvPr/>
        </p:nvSpPr>
        <p:spPr>
          <a:xfrm>
            <a:off x="683568" y="1628800"/>
            <a:ext cx="7772400" cy="147002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bg1"/>
                </a:solidFill>
                <a:effectLst/>
                <a:uLnTx/>
                <a:uFillTx/>
                <a:latin typeface="+mj-lt"/>
                <a:ea typeface="+mj-ea"/>
                <a:cs typeface="+mj-cs"/>
              </a:rPr>
              <a:t>Emergence de la Chimie</a:t>
            </a:r>
            <a:endParaRPr kumimoji="0" lang="fr-FR" sz="44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9" name="Connecteur en angle 8"/>
          <p:cNvCxnSpPr/>
          <p:nvPr/>
        </p:nvCxnSpPr>
        <p:spPr>
          <a:xfrm>
            <a:off x="755576" y="3068960"/>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43608" y="332656"/>
            <a:ext cx="4845429" cy="369332"/>
          </a:xfrm>
          <a:prstGeom prst="rect">
            <a:avLst/>
          </a:prstGeom>
          <a:noFill/>
        </p:spPr>
        <p:txBody>
          <a:bodyPr wrap="none" rtlCol="0">
            <a:spAutoFit/>
          </a:bodyPr>
          <a:lstStyle/>
          <a:p>
            <a:r>
              <a:rPr lang="fr-FR" dirty="0" smtClean="0"/>
              <a:t>CONSEQUENCE DE LA REVOLUTION SCIENTIFIQUE</a:t>
            </a:r>
            <a:endParaRPr lang="fr-FR" dirty="0"/>
          </a:p>
        </p:txBody>
      </p:sp>
      <p:pic>
        <p:nvPicPr>
          <p:cNvPr id="1026" name="Picture 2" descr="Description de cette image, également commentée ci-après"/>
          <p:cNvPicPr>
            <a:picLocks noChangeAspect="1" noChangeArrowheads="1"/>
          </p:cNvPicPr>
          <p:nvPr/>
        </p:nvPicPr>
        <p:blipFill>
          <a:blip r:embed="rId2" cstate="print"/>
          <a:srcRect/>
          <a:stretch>
            <a:fillRect/>
          </a:stretch>
        </p:blipFill>
        <p:spPr bwMode="auto">
          <a:xfrm>
            <a:off x="7048500" y="-315416"/>
            <a:ext cx="2095500" cy="2028826"/>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dirty="0" smtClean="0"/>
              <a:t>Le Siècle d’inventaire des connaissances scientifiques…</a:t>
            </a:r>
            <a:endParaRPr lang="fr-FR" dirty="0"/>
          </a:p>
        </p:txBody>
      </p:sp>
      <p:sp>
        <p:nvSpPr>
          <p:cNvPr id="3" name="Sous-titre 2"/>
          <p:cNvSpPr>
            <a:spLocks noGrp="1"/>
          </p:cNvSpPr>
          <p:nvPr>
            <p:ph type="subTitle" idx="1"/>
          </p:nvPr>
        </p:nvSpPr>
        <p:spPr>
          <a:xfrm>
            <a:off x="2555776" y="1988840"/>
            <a:ext cx="6400800" cy="1752600"/>
          </a:xfrm>
        </p:spPr>
        <p:style>
          <a:lnRef idx="2">
            <a:schemeClr val="dk1"/>
          </a:lnRef>
          <a:fillRef idx="1">
            <a:schemeClr val="lt1"/>
          </a:fillRef>
          <a:effectRef idx="0">
            <a:schemeClr val="dk1"/>
          </a:effectRef>
          <a:fontRef idx="minor">
            <a:schemeClr val="dk1"/>
          </a:fontRef>
        </p:style>
        <p:txBody>
          <a:bodyPr/>
          <a:lstStyle/>
          <a:p>
            <a:r>
              <a:rPr lang="fr-FR" dirty="0" smtClean="0">
                <a:solidFill>
                  <a:srgbClr val="FFC000"/>
                </a:solidFill>
              </a:rPr>
              <a:t>Encyclopédie des Sciences des Arts et métiers (1 encyclopédie d’envergure après l’Age d’or arabe </a:t>
            </a:r>
            <a:endParaRPr lang="fr-FR" dirty="0">
              <a:solidFill>
                <a:srgbClr val="FFC000"/>
              </a:solidFill>
            </a:endParaRPr>
          </a:p>
        </p:txBody>
      </p:sp>
      <p:sp>
        <p:nvSpPr>
          <p:cNvPr id="4" name="Flèche droite 3"/>
          <p:cNvSpPr/>
          <p:nvPr/>
        </p:nvSpPr>
        <p:spPr>
          <a:xfrm>
            <a:off x="1403648" y="20608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3666" name="Picture 2" descr="Description de cette image, également commentée ci-après"/>
          <p:cNvPicPr>
            <a:picLocks noChangeAspect="1" noChangeArrowheads="1"/>
          </p:cNvPicPr>
          <p:nvPr/>
        </p:nvPicPr>
        <p:blipFill>
          <a:blip r:embed="rId2" cstate="print"/>
          <a:srcRect/>
          <a:stretch>
            <a:fillRect/>
          </a:stretch>
        </p:blipFill>
        <p:spPr bwMode="auto">
          <a:xfrm>
            <a:off x="0" y="2780929"/>
            <a:ext cx="2095500" cy="2160240"/>
          </a:xfrm>
          <a:prstGeom prst="rect">
            <a:avLst/>
          </a:prstGeom>
          <a:noFill/>
        </p:spPr>
      </p:pic>
      <p:sp>
        <p:nvSpPr>
          <p:cNvPr id="6" name="Rectangle 5"/>
          <p:cNvSpPr/>
          <p:nvPr/>
        </p:nvSpPr>
        <p:spPr>
          <a:xfrm>
            <a:off x="0" y="4941168"/>
            <a:ext cx="2158348" cy="369332"/>
          </a:xfrm>
          <a:prstGeom prst="rect">
            <a:avLst/>
          </a:prstGeom>
        </p:spPr>
        <p:txBody>
          <a:bodyPr wrap="none">
            <a:spAutoFit/>
          </a:bodyPr>
          <a:lstStyle/>
          <a:p>
            <a:r>
              <a:rPr lang="fr-FR" b="1" dirty="0" smtClean="0"/>
              <a:t>Denis Diderot (1772)</a:t>
            </a:r>
            <a:endParaRPr lang="fr-FR" dirty="0"/>
          </a:p>
        </p:txBody>
      </p:sp>
      <p:sp>
        <p:nvSpPr>
          <p:cNvPr id="7" name="Flèche droite 6"/>
          <p:cNvSpPr/>
          <p:nvPr/>
        </p:nvSpPr>
        <p:spPr>
          <a:xfrm>
            <a:off x="2627784" y="465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ous-titre 2"/>
          <p:cNvSpPr txBox="1">
            <a:spLocks/>
          </p:cNvSpPr>
          <p:nvPr/>
        </p:nvSpPr>
        <p:spPr>
          <a:xfrm>
            <a:off x="4139952" y="3861048"/>
            <a:ext cx="5220072" cy="17526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Théorie de la gravitation universelle de I. Newton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tx1"/>
                </a:solidFill>
              </a:rPr>
              <a:t>Modèle héliocentrique de  N. Copernic</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ZoneTexte 8"/>
          <p:cNvSpPr txBox="1"/>
          <p:nvPr/>
        </p:nvSpPr>
        <p:spPr>
          <a:xfrm>
            <a:off x="2051720" y="6488668"/>
            <a:ext cx="6598794" cy="369332"/>
          </a:xfrm>
          <a:prstGeom prst="rect">
            <a:avLst/>
          </a:prstGeom>
          <a:noFill/>
        </p:spPr>
        <p:txBody>
          <a:bodyPr wrap="none" rtlCol="0">
            <a:spAutoFit/>
          </a:bodyPr>
          <a:lstStyle/>
          <a:p>
            <a:r>
              <a:rPr lang="fr-FR" dirty="0" smtClean="0"/>
              <a:t>LA FIN DU SIECLE: Naissance du Système Métrique  ( S.deLaplace )</a:t>
            </a:r>
            <a:endParaRPr lang="fr-FR" dirty="0"/>
          </a:p>
        </p:txBody>
      </p:sp>
      <p:sp>
        <p:nvSpPr>
          <p:cNvPr id="10" name="Flèche droite 9"/>
          <p:cNvSpPr/>
          <p:nvPr/>
        </p:nvSpPr>
        <p:spPr>
          <a:xfrm>
            <a:off x="2987824"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067944" y="5733256"/>
            <a:ext cx="5059334" cy="369332"/>
          </a:xfrm>
          <a:prstGeom prst="rect">
            <a:avLst/>
          </a:prstGeom>
          <a:noFill/>
        </p:spPr>
        <p:txBody>
          <a:bodyPr wrap="none" rtlCol="0">
            <a:spAutoFit/>
          </a:bodyPr>
          <a:lstStyle/>
          <a:p>
            <a:r>
              <a:rPr lang="fr-FR" dirty="0" smtClean="0"/>
              <a:t>La Société adopte la Science: (cabinet de curiosités)</a:t>
            </a:r>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rgbClr val="FF0000"/>
                </a:solidFill>
              </a:rPr>
              <a:t>La Science au XIX</a:t>
            </a:r>
            <a:endParaRPr lang="fr-FR" dirty="0">
              <a:solidFill>
                <a:srgbClr val="FF0000"/>
              </a:solidFill>
            </a:endParaRPr>
          </a:p>
        </p:txBody>
      </p:sp>
      <p:sp>
        <p:nvSpPr>
          <p:cNvPr id="3" name="Sous-titre 2"/>
          <p:cNvSpPr>
            <a:spLocks noGrp="1"/>
          </p:cNvSpPr>
          <p:nvPr>
            <p:ph type="subTitle" idx="1"/>
          </p:nvPr>
        </p:nvSpPr>
        <p:spPr/>
        <p:txBody>
          <a:bodyPr>
            <a:normAutofit fontScale="70000" lnSpcReduction="20000"/>
          </a:bodyPr>
          <a:lstStyle/>
          <a:p>
            <a:pPr>
              <a:buFontTx/>
              <a:buChar char="-"/>
            </a:pPr>
            <a:r>
              <a:rPr lang="fr-FR" dirty="0" smtClean="0"/>
              <a:t>Sciences plurielles</a:t>
            </a:r>
          </a:p>
          <a:p>
            <a:pPr>
              <a:buFontTx/>
              <a:buChar char="-"/>
            </a:pPr>
            <a:r>
              <a:rPr lang="fr-FR" dirty="0" smtClean="0"/>
              <a:t>Découverte de la quasi totalité des </a:t>
            </a:r>
            <a:r>
              <a:rPr lang="fr-FR" dirty="0" err="1" smtClean="0"/>
              <a:t>elements</a:t>
            </a:r>
            <a:r>
              <a:rPr lang="fr-FR" dirty="0" smtClean="0"/>
              <a:t> chimiques et leur classement par </a:t>
            </a:r>
            <a:r>
              <a:rPr lang="fr-FR" dirty="0" err="1" smtClean="0"/>
              <a:t>Mendeleiv</a:t>
            </a:r>
            <a:endParaRPr lang="fr-FR" dirty="0" smtClean="0"/>
          </a:p>
          <a:p>
            <a:pPr>
              <a:buFontTx/>
              <a:buChar char="-"/>
            </a:pPr>
            <a:r>
              <a:rPr lang="fr-FR" dirty="0" smtClean="0"/>
              <a:t>Naissance de la chimie organique</a:t>
            </a:r>
          </a:p>
          <a:p>
            <a:pPr>
              <a:buFontTx/>
              <a:buChar char="-"/>
            </a:pPr>
            <a:r>
              <a:rPr lang="fr-FR" dirty="0" smtClean="0"/>
              <a:t>Naissance de la Biologie ( J.B delamarck) (1802)</a:t>
            </a:r>
            <a:endParaRPr lang="fr-FR" dirty="0"/>
          </a:p>
        </p:txBody>
      </p:sp>
      <p:sp>
        <p:nvSpPr>
          <p:cNvPr id="4" name="Flèche vers le bas 3"/>
          <p:cNvSpPr/>
          <p:nvPr/>
        </p:nvSpPr>
        <p:spPr>
          <a:xfrm>
            <a:off x="611560" y="1700808"/>
            <a:ext cx="9886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27584" y="2708920"/>
            <a:ext cx="4572000" cy="646331"/>
          </a:xfrm>
          <a:prstGeom prst="rect">
            <a:avLst/>
          </a:prstGeom>
        </p:spPr>
        <p:txBody>
          <a:bodyPr>
            <a:spAutoFit/>
          </a:bodyPr>
          <a:lstStyle/>
          <a:p>
            <a:r>
              <a:rPr lang="fr-FR" dirty="0" smtClean="0"/>
              <a:t>la science se développe à un rythme encore plus soutenu :</a:t>
            </a:r>
            <a:endParaRPr lang="fr-FR" dirty="0"/>
          </a:p>
        </p:txBody>
      </p:sp>
      <p:cxnSp>
        <p:nvCxnSpPr>
          <p:cNvPr id="7" name="Connecteur droit avec flèche 6"/>
          <p:cNvCxnSpPr/>
          <p:nvPr/>
        </p:nvCxnSpPr>
        <p:spPr>
          <a:xfrm>
            <a:off x="3203848" y="6309320"/>
            <a:ext cx="10801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3568" y="6093296"/>
            <a:ext cx="2518510" cy="369332"/>
          </a:xfrm>
          <a:prstGeom prst="rect">
            <a:avLst/>
          </a:prstGeom>
          <a:noFill/>
        </p:spPr>
        <p:txBody>
          <a:bodyPr wrap="none" rtlCol="0">
            <a:spAutoFit/>
          </a:bodyPr>
          <a:lstStyle/>
          <a:p>
            <a:r>
              <a:rPr lang="fr-FR" dirty="0" smtClean="0"/>
              <a:t>Théorie des êtres vivants</a:t>
            </a:r>
            <a:endParaRPr lang="fr-FR" dirty="0"/>
          </a:p>
        </p:txBody>
      </p:sp>
      <p:sp>
        <p:nvSpPr>
          <p:cNvPr id="12" name="ZoneTexte 11"/>
          <p:cNvSpPr txBox="1"/>
          <p:nvPr/>
        </p:nvSpPr>
        <p:spPr>
          <a:xfrm>
            <a:off x="4427984" y="6093296"/>
            <a:ext cx="2228110" cy="369332"/>
          </a:xfrm>
          <a:prstGeom prst="rect">
            <a:avLst/>
          </a:prstGeom>
          <a:noFill/>
        </p:spPr>
        <p:txBody>
          <a:bodyPr wrap="none" rtlCol="0">
            <a:spAutoFit/>
          </a:bodyPr>
          <a:lstStyle/>
          <a:p>
            <a:r>
              <a:rPr lang="fr-FR" dirty="0" smtClean="0"/>
              <a:t>Théorie de l’évolution</a:t>
            </a:r>
            <a:endParaRPr lang="fr-FR" dirty="0"/>
          </a:p>
        </p:txBody>
      </p:sp>
      <p:sp>
        <p:nvSpPr>
          <p:cNvPr id="14" name="ZoneTexte 13"/>
          <p:cNvSpPr txBox="1"/>
          <p:nvPr/>
        </p:nvSpPr>
        <p:spPr>
          <a:xfrm>
            <a:off x="7668344" y="6093296"/>
            <a:ext cx="1301575" cy="369332"/>
          </a:xfrm>
          <a:prstGeom prst="rect">
            <a:avLst/>
          </a:prstGeom>
          <a:noFill/>
        </p:spPr>
        <p:txBody>
          <a:bodyPr wrap="none" rtlCol="0">
            <a:spAutoFit/>
          </a:bodyPr>
          <a:lstStyle/>
          <a:p>
            <a:r>
              <a:rPr lang="fr-FR" dirty="0" smtClean="0"/>
              <a:t>Darwinisme</a:t>
            </a:r>
            <a:endParaRPr lang="fr-FR" dirty="0"/>
          </a:p>
        </p:txBody>
      </p:sp>
      <p:cxnSp>
        <p:nvCxnSpPr>
          <p:cNvPr id="16" name="Connecteur droit avec flèche 15"/>
          <p:cNvCxnSpPr/>
          <p:nvPr/>
        </p:nvCxnSpPr>
        <p:spPr>
          <a:xfrm>
            <a:off x="6804248" y="6309320"/>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a:off x="323528" y="3861048"/>
            <a:ext cx="914400" cy="914400"/>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404664"/>
            <a:ext cx="7772400" cy="1470025"/>
          </a:xfrm>
        </p:spPr>
        <p:txBody>
          <a:bodyPr/>
          <a:lstStyle/>
          <a:p>
            <a:r>
              <a:rPr lang="fr-FR" dirty="0" smtClean="0"/>
              <a:t>Les nouveaux mondes</a:t>
            </a:r>
            <a:br>
              <a:rPr lang="fr-FR" dirty="0" smtClean="0"/>
            </a:br>
            <a:r>
              <a:rPr lang="fr-FR" dirty="0" smtClean="0"/>
              <a:t>La percée des SNV</a:t>
            </a:r>
            <a:endParaRPr lang="fr-FR" dirty="0"/>
          </a:p>
        </p:txBody>
      </p:sp>
      <p:sp>
        <p:nvSpPr>
          <p:cNvPr id="3" name="Sous-titre 2"/>
          <p:cNvSpPr>
            <a:spLocks noGrp="1"/>
          </p:cNvSpPr>
          <p:nvPr>
            <p:ph type="subTitle" idx="1"/>
          </p:nvPr>
        </p:nvSpPr>
        <p:spPr>
          <a:xfrm>
            <a:off x="539552" y="1700808"/>
            <a:ext cx="1760240" cy="694928"/>
          </a:xfrm>
        </p:spPr>
        <p:txBody>
          <a:bodyPr/>
          <a:lstStyle/>
          <a:p>
            <a:r>
              <a:rPr lang="fr-FR" dirty="0" smtClean="0">
                <a:solidFill>
                  <a:srgbClr val="FF0000"/>
                </a:solidFill>
              </a:rPr>
              <a:t>CAUSES:</a:t>
            </a:r>
            <a:endParaRPr lang="fr-FR" dirty="0">
              <a:solidFill>
                <a:srgbClr val="FF0000"/>
              </a:solidFill>
            </a:endParaRPr>
          </a:p>
        </p:txBody>
      </p:sp>
      <p:sp>
        <p:nvSpPr>
          <p:cNvPr id="4" name="Sous-titre 2"/>
          <p:cNvSpPr txBox="1">
            <a:spLocks/>
          </p:cNvSpPr>
          <p:nvPr/>
        </p:nvSpPr>
        <p:spPr>
          <a:xfrm>
            <a:off x="467544" y="2420888"/>
            <a:ext cx="2768352" cy="694928"/>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effectLst/>
                <a:uLnTx/>
                <a:uFillTx/>
                <a:latin typeface="+mn-lt"/>
                <a:ea typeface="+mn-ea"/>
                <a:cs typeface="+mn-cs"/>
              </a:rPr>
              <a:t>Les grandes découvertes géographiques</a:t>
            </a:r>
            <a:endParaRPr kumimoji="0" lang="fr-FR" sz="3200" b="0" i="0" u="none" strike="noStrike" kern="1200" cap="none" spc="0" normalizeH="0" baseline="0" noProof="0" dirty="0">
              <a:ln>
                <a:noFill/>
              </a:ln>
              <a:effectLst/>
              <a:uLnTx/>
              <a:uFillTx/>
              <a:latin typeface="+mn-lt"/>
              <a:ea typeface="+mn-ea"/>
              <a:cs typeface="+mn-cs"/>
            </a:endParaRPr>
          </a:p>
        </p:txBody>
      </p:sp>
      <p:cxnSp>
        <p:nvCxnSpPr>
          <p:cNvPr id="7" name="Connecteur en angle 6"/>
          <p:cNvCxnSpPr/>
          <p:nvPr/>
        </p:nvCxnSpPr>
        <p:spPr>
          <a:xfrm>
            <a:off x="3203848" y="2636912"/>
            <a:ext cx="914400" cy="9144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139952" y="3284984"/>
            <a:ext cx="3105530" cy="369332"/>
          </a:xfrm>
          <a:prstGeom prst="rect">
            <a:avLst/>
          </a:prstGeom>
          <a:noFill/>
        </p:spPr>
        <p:txBody>
          <a:bodyPr wrap="none" rtlCol="0">
            <a:spAutoFit/>
          </a:bodyPr>
          <a:lstStyle/>
          <a:p>
            <a:r>
              <a:rPr lang="fr-FR" dirty="0" smtClean="0"/>
              <a:t>Diversité  de la faune et la flore</a:t>
            </a:r>
            <a:endParaRPr lang="fr-FR" dirty="0"/>
          </a:p>
        </p:txBody>
      </p:sp>
      <p:sp>
        <p:nvSpPr>
          <p:cNvPr id="10" name="Sous-titre 2"/>
          <p:cNvSpPr txBox="1">
            <a:spLocks/>
          </p:cNvSpPr>
          <p:nvPr/>
        </p:nvSpPr>
        <p:spPr>
          <a:xfrm>
            <a:off x="251520" y="3933056"/>
            <a:ext cx="2768352" cy="694928"/>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noProof="0" dirty="0" smtClean="0"/>
              <a:t>Observations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(héritage)</a:t>
            </a:r>
            <a:endParaRPr lang="fr-FR" sz="3200" noProof="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effectLst/>
              <a:uLnTx/>
              <a:uFillTx/>
              <a:latin typeface="+mn-lt"/>
              <a:ea typeface="+mn-ea"/>
              <a:cs typeface="+mn-cs"/>
            </a:endParaRPr>
          </a:p>
        </p:txBody>
      </p:sp>
      <p:cxnSp>
        <p:nvCxnSpPr>
          <p:cNvPr id="11" name="Connecteur en angle 10"/>
          <p:cNvCxnSpPr/>
          <p:nvPr/>
        </p:nvCxnSpPr>
        <p:spPr>
          <a:xfrm>
            <a:off x="2411760" y="4077072"/>
            <a:ext cx="914400" cy="9144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660232" y="4437112"/>
            <a:ext cx="2309307" cy="923330"/>
          </a:xfrm>
          <a:prstGeom prst="rect">
            <a:avLst/>
          </a:prstGeom>
          <a:noFill/>
        </p:spPr>
        <p:txBody>
          <a:bodyPr wrap="square" rtlCol="0">
            <a:spAutoFit/>
          </a:bodyPr>
          <a:lstStyle/>
          <a:p>
            <a:r>
              <a:rPr lang="fr-FR" dirty="0" smtClean="0"/>
              <a:t>Observations microscopiques</a:t>
            </a:r>
          </a:p>
          <a:p>
            <a:r>
              <a:rPr lang="fr-FR" dirty="0" smtClean="0"/>
              <a:t>(R. Hooke)</a:t>
            </a:r>
            <a:endParaRPr lang="fr-FR" dirty="0"/>
          </a:p>
        </p:txBody>
      </p:sp>
      <p:sp>
        <p:nvSpPr>
          <p:cNvPr id="13" name="ZoneTexte 12"/>
          <p:cNvSpPr txBox="1"/>
          <p:nvPr/>
        </p:nvSpPr>
        <p:spPr>
          <a:xfrm>
            <a:off x="3275856" y="4725144"/>
            <a:ext cx="2704843" cy="369332"/>
          </a:xfrm>
          <a:prstGeom prst="rect">
            <a:avLst/>
          </a:prstGeom>
          <a:noFill/>
        </p:spPr>
        <p:txBody>
          <a:bodyPr wrap="none" rtlCol="0">
            <a:spAutoFit/>
          </a:bodyPr>
          <a:lstStyle/>
          <a:p>
            <a:r>
              <a:rPr lang="fr-FR" dirty="0" smtClean="0"/>
              <a:t>Observations Scrupuleuses</a:t>
            </a:r>
            <a:endParaRPr lang="fr-FR" dirty="0"/>
          </a:p>
        </p:txBody>
      </p:sp>
      <p:cxnSp>
        <p:nvCxnSpPr>
          <p:cNvPr id="15" name="Connecteur droit avec flèche 14"/>
          <p:cNvCxnSpPr/>
          <p:nvPr/>
        </p:nvCxnSpPr>
        <p:spPr>
          <a:xfrm>
            <a:off x="6012160" y="486916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7380312" y="5301208"/>
            <a:ext cx="8384" cy="6564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588224" y="6211669"/>
            <a:ext cx="2309307" cy="369332"/>
          </a:xfrm>
          <a:prstGeom prst="rect">
            <a:avLst/>
          </a:prstGeom>
          <a:noFill/>
        </p:spPr>
        <p:txBody>
          <a:bodyPr wrap="square" rtlCol="0">
            <a:spAutoFit/>
          </a:bodyPr>
          <a:lstStyle/>
          <a:p>
            <a:r>
              <a:rPr lang="fr-FR" dirty="0" smtClean="0"/>
              <a:t>Plusieurs Renouveaux</a:t>
            </a:r>
            <a:endParaRPr lang="fr-FR" dirty="0"/>
          </a:p>
        </p:txBody>
      </p:sp>
      <p:pic>
        <p:nvPicPr>
          <p:cNvPr id="114690" name="Picture 2"/>
          <p:cNvPicPr>
            <a:picLocks noChangeAspect="1" noChangeArrowheads="1"/>
          </p:cNvPicPr>
          <p:nvPr/>
        </p:nvPicPr>
        <p:blipFill>
          <a:blip r:embed="rId2" cstate="print"/>
          <a:srcRect/>
          <a:stretch>
            <a:fillRect/>
          </a:stretch>
        </p:blipFill>
        <p:spPr bwMode="auto">
          <a:xfrm>
            <a:off x="6804248" y="980728"/>
            <a:ext cx="2095500" cy="1228725"/>
          </a:xfrm>
          <a:prstGeom prst="rect">
            <a:avLst/>
          </a:prstGeom>
          <a:noFill/>
          <a:ln w="9525">
            <a:noFill/>
            <a:miter lim="800000"/>
            <a:headEnd/>
            <a:tailEnd/>
          </a:ln>
        </p:spPr>
      </p:pic>
      <p:sp>
        <p:nvSpPr>
          <p:cNvPr id="22" name="Sous-titre 2"/>
          <p:cNvSpPr txBox="1">
            <a:spLocks/>
          </p:cNvSpPr>
          <p:nvPr/>
        </p:nvSpPr>
        <p:spPr>
          <a:xfrm>
            <a:off x="251520" y="5733256"/>
            <a:ext cx="2768352" cy="694928"/>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noProof="0" dirty="0" smtClean="0"/>
              <a:t>Monde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Eteint ( fossiles)</a:t>
            </a:r>
            <a:endParaRPr lang="fr-FR" sz="3200" noProof="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32656"/>
            <a:ext cx="8280920" cy="1470025"/>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R. Hooke: structure cellulaire</a:t>
            </a:r>
            <a:br>
              <a:rPr lang="fr-FR" dirty="0" smtClean="0"/>
            </a:br>
            <a:r>
              <a:rPr lang="fr-FR" dirty="0" smtClean="0"/>
              <a:t>Anton Van Leeuwenhoek:(protozoaires, </a:t>
            </a:r>
            <a:r>
              <a:rPr lang="fr-FR" dirty="0" err="1" smtClean="0"/>
              <a:t>spz</a:t>
            </a:r>
            <a:r>
              <a:rPr lang="fr-FR" dirty="0" smtClean="0"/>
              <a:t>, </a:t>
            </a:r>
            <a:r>
              <a:rPr lang="fr-FR" dirty="0" err="1" smtClean="0"/>
              <a:t>bacteries</a:t>
            </a:r>
            <a:r>
              <a:rPr lang="fr-FR" dirty="0" smtClean="0"/>
              <a:t>) </a:t>
            </a:r>
            <a:br>
              <a:rPr lang="fr-FR" dirty="0" smtClean="0"/>
            </a:br>
            <a:r>
              <a:rPr lang="fr-FR" dirty="0" smtClean="0"/>
              <a:t>.M. Malpighi: histologie</a:t>
            </a:r>
            <a:br>
              <a:rPr lang="fr-FR" dirty="0" smtClean="0"/>
            </a:br>
            <a:r>
              <a:rPr lang="fr-FR" dirty="0" smtClean="0"/>
              <a:t>N. Grew: sexualité des plantes</a:t>
            </a:r>
            <a:endParaRPr lang="fr-FR" dirty="0"/>
          </a:p>
        </p:txBody>
      </p:sp>
      <p:sp>
        <p:nvSpPr>
          <p:cNvPr id="115714" name="AutoShape 2" descr="Résultat de recherche d'images pour &quot;nehemiah grew&quot;"/>
          <p:cNvSpPr>
            <a:spLocks noChangeAspect="1" noChangeArrowheads="1"/>
          </p:cNvSpPr>
          <p:nvPr/>
        </p:nvSpPr>
        <p:spPr bwMode="auto">
          <a:xfrm>
            <a:off x="155575" y="-846138"/>
            <a:ext cx="1447800"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5716" name="AutoShape 4" descr="Résultat de recherche d'images pour &quot;nehemiah grew&quot;"/>
          <p:cNvSpPr>
            <a:spLocks noChangeAspect="1" noChangeArrowheads="1"/>
          </p:cNvSpPr>
          <p:nvPr/>
        </p:nvSpPr>
        <p:spPr bwMode="auto">
          <a:xfrm>
            <a:off x="155575" y="-846138"/>
            <a:ext cx="1447800"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5718" name="AutoShape 6" descr="Résultat de recherche d'images pour &quot;nehemiah grew&quot;"/>
          <p:cNvSpPr>
            <a:spLocks noChangeAspect="1" noChangeArrowheads="1"/>
          </p:cNvSpPr>
          <p:nvPr/>
        </p:nvSpPr>
        <p:spPr bwMode="auto">
          <a:xfrm>
            <a:off x="155575" y="-846138"/>
            <a:ext cx="1447800"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5720" name="AutoShape 8" descr="Résultat de recherche d'images pour &quot;nehemiah grew&quot;"/>
          <p:cNvSpPr>
            <a:spLocks noChangeAspect="1" noChangeArrowheads="1"/>
          </p:cNvSpPr>
          <p:nvPr/>
        </p:nvSpPr>
        <p:spPr bwMode="auto">
          <a:xfrm>
            <a:off x="155575" y="-846138"/>
            <a:ext cx="1447800"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5722" name="AutoShape 10" descr="Résultat de recherche d'images pour &quot;nehemiah grew&quot;"/>
          <p:cNvSpPr>
            <a:spLocks noChangeAspect="1" noChangeArrowheads="1"/>
          </p:cNvSpPr>
          <p:nvPr/>
        </p:nvSpPr>
        <p:spPr bwMode="auto">
          <a:xfrm>
            <a:off x="155575" y="-846138"/>
            <a:ext cx="1447800"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5724" name="Picture 12" descr="http://farm4.static.flickr.com/3283/3059415743_dde6eb3bfd.jpg"/>
          <p:cNvPicPr>
            <a:picLocks noChangeAspect="1" noChangeArrowheads="1"/>
          </p:cNvPicPr>
          <p:nvPr/>
        </p:nvPicPr>
        <p:blipFill>
          <a:blip r:embed="rId2" cstate="print"/>
          <a:srcRect/>
          <a:stretch>
            <a:fillRect/>
          </a:stretch>
        </p:blipFill>
        <p:spPr bwMode="auto">
          <a:xfrm>
            <a:off x="0" y="4581128"/>
            <a:ext cx="3275856" cy="2276872"/>
          </a:xfrm>
          <a:prstGeom prst="rect">
            <a:avLst/>
          </a:prstGeom>
          <a:noFill/>
        </p:spPr>
      </p:pic>
      <p:pic>
        <p:nvPicPr>
          <p:cNvPr id="115726" name="Picture 14" descr="http://www.eureka-thetrueyou.com/images/dermatoglyphics/history/nehemiah_grew.jpg"/>
          <p:cNvPicPr>
            <a:picLocks noChangeAspect="1" noChangeArrowheads="1"/>
          </p:cNvPicPr>
          <p:nvPr/>
        </p:nvPicPr>
        <p:blipFill>
          <a:blip r:embed="rId3" cstate="print"/>
          <a:srcRect/>
          <a:stretch>
            <a:fillRect/>
          </a:stretch>
        </p:blipFill>
        <p:spPr bwMode="auto">
          <a:xfrm>
            <a:off x="6883524" y="4365104"/>
            <a:ext cx="2260476" cy="2132856"/>
          </a:xfrm>
          <a:prstGeom prst="rect">
            <a:avLst/>
          </a:prstGeom>
          <a:noFill/>
        </p:spPr>
      </p:pic>
      <p:sp>
        <p:nvSpPr>
          <p:cNvPr id="11" name="Flèche vers le bas 10"/>
          <p:cNvSpPr/>
          <p:nvPr/>
        </p:nvSpPr>
        <p:spPr>
          <a:xfrm>
            <a:off x="4355976" y="4437112"/>
            <a:ext cx="84467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707904" y="5445224"/>
            <a:ext cx="2943434" cy="646331"/>
          </a:xfrm>
          <a:prstGeom prst="rect">
            <a:avLst/>
          </a:prstGeom>
          <a:noFill/>
        </p:spPr>
        <p:txBody>
          <a:bodyPr wrap="none" rtlCol="0">
            <a:spAutoFit/>
          </a:bodyPr>
          <a:lstStyle/>
          <a:p>
            <a:r>
              <a:rPr lang="fr-FR" dirty="0" smtClean="0"/>
              <a:t>DEROUTE DE LA PANSPERMIE</a:t>
            </a:r>
          </a:p>
          <a:p>
            <a:r>
              <a:rPr lang="fr-FR" dirty="0" smtClean="0"/>
              <a:t>            D’ARISTOTE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7772400" cy="1470025"/>
          </a:xfrm>
        </p:spPr>
        <p:style>
          <a:lnRef idx="2">
            <a:schemeClr val="accent1"/>
          </a:lnRef>
          <a:fillRef idx="1">
            <a:schemeClr val="lt1"/>
          </a:fillRef>
          <a:effectRef idx="0">
            <a:schemeClr val="accent1"/>
          </a:effectRef>
          <a:fontRef idx="minor">
            <a:schemeClr val="dk1"/>
          </a:fontRef>
        </p:style>
        <p:txBody>
          <a:bodyPr/>
          <a:lstStyle/>
          <a:p>
            <a:r>
              <a:rPr lang="fr-FR" dirty="0" smtClean="0"/>
              <a:t>Les périodes de l’histoire</a:t>
            </a:r>
            <a:endParaRPr lang="fr-FR" dirty="0"/>
          </a:p>
        </p:txBody>
      </p:sp>
      <p:sp>
        <p:nvSpPr>
          <p:cNvPr id="3" name="Sous-titre 2"/>
          <p:cNvSpPr>
            <a:spLocks noGrp="1"/>
          </p:cNvSpPr>
          <p:nvPr>
            <p:ph type="subTitle" idx="1"/>
          </p:nvPr>
        </p:nvSpPr>
        <p:spPr>
          <a:xfrm>
            <a:off x="1187624" y="4077072"/>
            <a:ext cx="6400800" cy="1752600"/>
          </a:xfrm>
        </p:spPr>
        <p:txBody>
          <a:bodyPr>
            <a:normAutofit fontScale="55000" lnSpcReduction="20000"/>
          </a:bodyPr>
          <a:lstStyle/>
          <a:p>
            <a:r>
              <a:rPr lang="fr-FR" dirty="0" smtClean="0">
                <a:solidFill>
                  <a:schemeClr val="tx1"/>
                </a:solidFill>
              </a:rPr>
              <a:t>Le </a:t>
            </a:r>
            <a:r>
              <a:rPr lang="fr-FR" b="1" dirty="0" smtClean="0">
                <a:solidFill>
                  <a:schemeClr val="tx1"/>
                </a:solidFill>
              </a:rPr>
              <a:t>Paléolithique</a:t>
            </a:r>
            <a:r>
              <a:rPr lang="fr-FR" dirty="0" smtClean="0">
                <a:solidFill>
                  <a:schemeClr val="tx1"/>
                </a:solidFill>
              </a:rPr>
              <a:t> est la première et la plus longue période de la </a:t>
            </a:r>
            <a:r>
              <a:rPr lang="fr-FR" dirty="0" smtClean="0">
                <a:solidFill>
                  <a:schemeClr val="tx1"/>
                </a:solidFill>
                <a:hlinkClick r:id="rId2" tooltip="Préhistoire"/>
              </a:rPr>
              <a:t>Préhistoire</a:t>
            </a:r>
            <a:r>
              <a:rPr lang="fr-FR" dirty="0" smtClean="0">
                <a:solidFill>
                  <a:schemeClr val="tx1"/>
                </a:solidFill>
              </a:rPr>
              <a:t>, durant laquelle la société humaine est composée exclusivement de </a:t>
            </a:r>
            <a:r>
              <a:rPr lang="fr-FR" dirty="0" smtClean="0">
                <a:solidFill>
                  <a:schemeClr val="tx1"/>
                </a:solidFill>
                <a:hlinkClick r:id="rId3" tooltip="Chasseur-cueilleur"/>
              </a:rPr>
              <a:t>chasseurs-cueilleurs</a:t>
            </a:r>
            <a:r>
              <a:rPr lang="fr-FR" dirty="0" smtClean="0">
                <a:solidFill>
                  <a:schemeClr val="tx1"/>
                </a:solidFill>
              </a:rPr>
              <a:t>. Le Paléolithique commence avec l’apparition de la première espèce du genre </a:t>
            </a:r>
            <a:r>
              <a:rPr lang="fr-FR" dirty="0" smtClean="0">
                <a:solidFill>
                  <a:schemeClr val="tx1"/>
                </a:solidFill>
                <a:hlinkClick r:id="rId4" tooltip="Homo"/>
              </a:rPr>
              <a:t>Homo</a:t>
            </a:r>
            <a:r>
              <a:rPr lang="fr-FR" dirty="0" smtClean="0">
                <a:solidFill>
                  <a:schemeClr val="tx1"/>
                </a:solidFill>
              </a:rPr>
              <a:t>:  </a:t>
            </a:r>
            <a:r>
              <a:rPr lang="fr-FR" dirty="0" smtClean="0">
                <a:solidFill>
                  <a:schemeClr val="tx1"/>
                </a:solidFill>
                <a:hlinkClick r:id="rId5" tooltip="Homo habilis"/>
              </a:rPr>
              <a:t>« </a:t>
            </a:r>
            <a:r>
              <a:rPr lang="fr-FR" i="1" dirty="0" smtClean="0">
                <a:solidFill>
                  <a:schemeClr val="tx1"/>
                </a:solidFill>
                <a:hlinkClick r:id="rId5" tooltip="Homo habilis"/>
              </a:rPr>
              <a:t>Homo habilis</a:t>
            </a:r>
            <a:r>
              <a:rPr lang="fr-FR" i="1" dirty="0" smtClean="0">
                <a:solidFill>
                  <a:schemeClr val="tx1"/>
                </a:solidFill>
              </a:rPr>
              <a:t> »</a:t>
            </a:r>
            <a:r>
              <a:rPr lang="fr-FR" dirty="0" smtClean="0">
                <a:solidFill>
                  <a:schemeClr val="tx1"/>
                </a:solidFill>
              </a:rPr>
              <a:t>, il y a environ trois millions d'années</a:t>
            </a:r>
          </a:p>
          <a:p>
            <a:r>
              <a:rPr lang="fr-FR" dirty="0" smtClean="0">
                <a:solidFill>
                  <a:schemeClr val="tx1"/>
                </a:solidFill>
              </a:rPr>
              <a:t>Le MOUSTERIEN: </a:t>
            </a:r>
            <a:r>
              <a:rPr lang="fr-FR" smtClean="0">
                <a:solidFill>
                  <a:schemeClr val="tx1"/>
                </a:solidFill>
              </a:rPr>
              <a:t>industrie lithique</a:t>
            </a:r>
            <a:endParaRPr lang="fr-FR" dirty="0">
              <a:solidFill>
                <a:schemeClr val="tx1"/>
              </a:solidFill>
            </a:endParaRPr>
          </a:p>
        </p:txBody>
      </p:sp>
      <p:graphicFrame>
        <p:nvGraphicFramePr>
          <p:cNvPr id="4" name="Tableau 3"/>
          <p:cNvGraphicFramePr>
            <a:graphicFrameLocks noGrp="1"/>
          </p:cNvGraphicFramePr>
          <p:nvPr/>
        </p:nvGraphicFramePr>
        <p:xfrm>
          <a:off x="683568" y="1988840"/>
          <a:ext cx="7560840" cy="1559560"/>
        </p:xfrm>
        <a:graphic>
          <a:graphicData uri="http://schemas.openxmlformats.org/drawingml/2006/table">
            <a:tbl>
              <a:tblPr firstRow="1" bandRow="1">
                <a:tableStyleId>{5C22544A-7EE6-4342-B048-85BDC9FD1C3A}</a:tableStyleId>
              </a:tblPr>
              <a:tblGrid>
                <a:gridCol w="2857958">
                  <a:extLst>
                    <a:ext uri="{9D8B030D-6E8A-4147-A177-3AD203B41FA5}">
                      <a16:colId xmlns="" xmlns:a16="http://schemas.microsoft.com/office/drawing/2014/main" val="20000"/>
                    </a:ext>
                  </a:extLst>
                </a:gridCol>
                <a:gridCol w="2182602">
                  <a:extLst>
                    <a:ext uri="{9D8B030D-6E8A-4147-A177-3AD203B41FA5}">
                      <a16:colId xmlns="" xmlns:a16="http://schemas.microsoft.com/office/drawing/2014/main" val="20001"/>
                    </a:ext>
                  </a:extLst>
                </a:gridCol>
                <a:gridCol w="2520280">
                  <a:extLst>
                    <a:ext uri="{9D8B030D-6E8A-4147-A177-3AD203B41FA5}">
                      <a16:colId xmlns="" xmlns:a16="http://schemas.microsoft.com/office/drawing/2014/main" val="20002"/>
                    </a:ext>
                  </a:extLst>
                </a:gridCol>
              </a:tblGrid>
              <a:tr h="370840">
                <a:tc>
                  <a:txBody>
                    <a:bodyPr/>
                    <a:lstStyle/>
                    <a:p>
                      <a:r>
                        <a:rPr lang="fr-FR" dirty="0" smtClean="0"/>
                        <a:t> la    préhistoire</a:t>
                      </a:r>
                      <a:endParaRPr lang="fr-FR" dirty="0"/>
                    </a:p>
                  </a:txBody>
                  <a:tcPr/>
                </a:tc>
                <a:tc>
                  <a:txBody>
                    <a:bodyPr/>
                    <a:lstStyle/>
                    <a:p>
                      <a:r>
                        <a:rPr lang="fr-FR" dirty="0" smtClean="0"/>
                        <a:t>La protohistoire</a:t>
                      </a:r>
                      <a:endParaRPr lang="fr-FR" dirty="0"/>
                    </a:p>
                  </a:txBody>
                  <a:tcPr/>
                </a:tc>
                <a:tc>
                  <a:txBody>
                    <a:bodyPr/>
                    <a:lstStyle/>
                    <a:p>
                      <a:r>
                        <a:rPr lang="fr-FR" dirty="0" smtClean="0"/>
                        <a:t>  l’  histoire</a:t>
                      </a:r>
                      <a:endParaRPr lang="fr-FR" dirty="0"/>
                    </a:p>
                  </a:txBody>
                  <a:tcPr/>
                </a:tc>
                <a:extLst>
                  <a:ext uri="{0D108BD9-81ED-4DB2-BD59-A6C34878D82A}">
                    <a16:rowId xmlns="" xmlns:a16="http://schemas.microsoft.com/office/drawing/2014/main" val="10000"/>
                  </a:ext>
                </a:extLst>
              </a:tr>
              <a:tr h="370840">
                <a:tc>
                  <a:txBody>
                    <a:bodyPr/>
                    <a:lstStyle/>
                    <a:p>
                      <a:r>
                        <a:rPr lang="fr-FR" dirty="0" smtClean="0"/>
                        <a:t> paléolithique inférieur</a:t>
                      </a:r>
                    </a:p>
                    <a:p>
                      <a:r>
                        <a:rPr lang="fr-FR" dirty="0" smtClean="0"/>
                        <a:t>Paléolithique Moyen</a:t>
                      </a:r>
                    </a:p>
                    <a:p>
                      <a:r>
                        <a:rPr lang="fr-FR" dirty="0" smtClean="0"/>
                        <a:t>Paléolithique</a:t>
                      </a:r>
                      <a:r>
                        <a:rPr lang="fr-FR" baseline="0" dirty="0" smtClean="0"/>
                        <a:t>  Supérieur</a:t>
                      </a:r>
                      <a:endParaRPr lang="fr-FR" dirty="0" smtClean="0"/>
                    </a:p>
                    <a:p>
                      <a:r>
                        <a:rPr lang="fr-FR" dirty="0" smtClean="0"/>
                        <a:t>-Mésolithique-Néolithique</a:t>
                      </a:r>
                      <a:endParaRPr lang="fr-FR" dirty="0"/>
                    </a:p>
                  </a:txBody>
                  <a:tcPr/>
                </a:tc>
                <a:tc>
                  <a:txBody>
                    <a:bodyPr/>
                    <a:lstStyle/>
                    <a:p>
                      <a:r>
                        <a:rPr lang="fr-FR" dirty="0" smtClean="0"/>
                        <a:t> Age de cuivre-Age de bronze- Age de  fer</a:t>
                      </a:r>
                      <a:endParaRPr lang="fr-FR" dirty="0"/>
                    </a:p>
                  </a:txBody>
                  <a:tcPr/>
                </a:tc>
                <a:tc>
                  <a:txBody>
                    <a:bodyPr/>
                    <a:lstStyle/>
                    <a:p>
                      <a:r>
                        <a:rPr lang="fr-FR" dirty="0" smtClean="0"/>
                        <a:t> Antiquité</a:t>
                      </a:r>
                      <a:r>
                        <a:rPr lang="fr-FR" baseline="0" dirty="0" smtClean="0"/>
                        <a:t> et Moyen Age</a:t>
                      </a:r>
                    </a:p>
                    <a:p>
                      <a:r>
                        <a:rPr lang="fr-FR" baseline="0" dirty="0" smtClean="0"/>
                        <a:t> époque Contemporaine</a:t>
                      </a:r>
                      <a:endParaRPr lang="fr-FR" dirty="0"/>
                    </a:p>
                  </a:txBody>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FIXISME OU TRANSFORMISME</a:t>
            </a:r>
            <a:endParaRPr lang="fr-FR" dirty="0">
              <a:solidFill>
                <a:schemeClr val="bg1"/>
              </a:solidFill>
            </a:endParaRPr>
          </a:p>
        </p:txBody>
      </p:sp>
      <p:sp>
        <p:nvSpPr>
          <p:cNvPr id="3" name="Sous-titre 2"/>
          <p:cNvSpPr>
            <a:spLocks noGrp="1"/>
          </p:cNvSpPr>
          <p:nvPr>
            <p:ph type="subTitle" idx="1"/>
          </p:nvPr>
        </p:nvSpPr>
        <p:spPr>
          <a:xfrm>
            <a:off x="1187624" y="2348880"/>
            <a:ext cx="6400800" cy="1752600"/>
          </a:xfrm>
        </p:spPr>
        <p:txBody>
          <a:bodyPr>
            <a:normAutofit fontScale="70000" lnSpcReduction="20000"/>
          </a:bodyPr>
          <a:lstStyle/>
          <a:p>
            <a:r>
              <a:rPr lang="fr-FR" b="1" dirty="0" smtClean="0"/>
              <a:t>Lamarck (1744-1829) et le transformisme</a:t>
            </a:r>
          </a:p>
          <a:p>
            <a:r>
              <a:rPr lang="fr-FR" dirty="0" smtClean="0"/>
              <a:t>Ressemblances entre espèces + observation que les fossiles les plus anciens</a:t>
            </a:r>
          </a:p>
          <a:p>
            <a:r>
              <a:rPr lang="fr-FR" dirty="0" smtClean="0"/>
              <a:t>(couches les plus profondes) sont les plus différents des espèces actuelles</a:t>
            </a:r>
            <a:endParaRPr lang="fr-FR" dirty="0"/>
          </a:p>
        </p:txBody>
      </p:sp>
      <p:pic>
        <p:nvPicPr>
          <p:cNvPr id="118786" name="Picture 2" descr="Description de cette image, également commentée ci-après"/>
          <p:cNvPicPr>
            <a:picLocks noChangeAspect="1" noChangeArrowheads="1"/>
          </p:cNvPicPr>
          <p:nvPr/>
        </p:nvPicPr>
        <p:blipFill>
          <a:blip r:embed="rId2" cstate="print"/>
          <a:srcRect/>
          <a:stretch>
            <a:fillRect/>
          </a:stretch>
        </p:blipFill>
        <p:spPr bwMode="auto">
          <a:xfrm>
            <a:off x="8096250" y="2060848"/>
            <a:ext cx="2095500" cy="2028826"/>
          </a:xfrm>
          <a:prstGeom prst="rect">
            <a:avLst/>
          </a:prstGeom>
          <a:noFill/>
        </p:spPr>
      </p:pic>
      <p:sp>
        <p:nvSpPr>
          <p:cNvPr id="5" name="ZoneTexte 4"/>
          <p:cNvSpPr txBox="1"/>
          <p:nvPr/>
        </p:nvSpPr>
        <p:spPr>
          <a:xfrm>
            <a:off x="683568" y="3933056"/>
            <a:ext cx="3192925" cy="369332"/>
          </a:xfrm>
          <a:prstGeom prst="rect">
            <a:avLst/>
          </a:prstGeom>
          <a:noFill/>
        </p:spPr>
        <p:txBody>
          <a:bodyPr wrap="none" rtlCol="0">
            <a:spAutoFit/>
          </a:bodyPr>
          <a:lstStyle/>
          <a:p>
            <a:r>
              <a:rPr lang="fr-FR" dirty="0" smtClean="0"/>
              <a:t>MECANISMES DE L’EVOLUTION: </a:t>
            </a:r>
            <a:endParaRPr lang="fr-FR" dirty="0"/>
          </a:p>
        </p:txBody>
      </p:sp>
      <p:sp>
        <p:nvSpPr>
          <p:cNvPr id="6" name="Rectangle 5"/>
          <p:cNvSpPr/>
          <p:nvPr/>
        </p:nvSpPr>
        <p:spPr>
          <a:xfrm>
            <a:off x="1187624" y="4509120"/>
            <a:ext cx="6012160" cy="2031325"/>
          </a:xfrm>
          <a:prstGeom prst="rect">
            <a:avLst/>
          </a:prstGeom>
        </p:spPr>
        <p:txBody>
          <a:bodyPr wrap="square">
            <a:spAutoFit/>
          </a:bodyPr>
          <a:lstStyle/>
          <a:p>
            <a:r>
              <a:rPr lang="fr-FR" dirty="0" smtClean="0"/>
              <a:t>Processus lent et graduel dû à </a:t>
            </a:r>
            <a:r>
              <a:rPr lang="fr-FR" b="1" i="1" dirty="0" smtClean="0"/>
              <a:t>l’adaptation aux modifications</a:t>
            </a:r>
          </a:p>
          <a:p>
            <a:r>
              <a:rPr lang="fr-FR" dirty="0" smtClean="0"/>
              <a:t>de l’environnement : « la fonction crée l’organe »</a:t>
            </a:r>
          </a:p>
          <a:p>
            <a:r>
              <a:rPr lang="fr-FR" dirty="0" smtClean="0"/>
              <a:t> -  changements de l’environnement </a:t>
            </a:r>
          </a:p>
          <a:p>
            <a:r>
              <a:rPr lang="fr-FR" dirty="0" smtClean="0"/>
              <a:t> -  changement des actes  changement des formes (</a:t>
            </a:r>
            <a:r>
              <a:rPr lang="fr-FR" dirty="0" err="1" smtClean="0"/>
              <a:t>developpement</a:t>
            </a:r>
            <a:r>
              <a:rPr lang="fr-FR" dirty="0" smtClean="0"/>
              <a:t> ou atrophie)</a:t>
            </a:r>
          </a:p>
          <a:p>
            <a:endParaRPr lang="fr-FR" dirty="0" smtClean="0"/>
          </a:p>
          <a:p>
            <a:r>
              <a:rPr lang="fr-FR" dirty="0" smtClean="0"/>
              <a:t>-  transmission aux descendants des caractères modifiés</a:t>
            </a:r>
            <a:endParaRPr lang="fr-F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style>
          <a:lnRef idx="3">
            <a:schemeClr val="lt1"/>
          </a:lnRef>
          <a:fillRef idx="1">
            <a:schemeClr val="dk1"/>
          </a:fillRef>
          <a:effectRef idx="1">
            <a:schemeClr val="dk1"/>
          </a:effectRef>
          <a:fontRef idx="minor">
            <a:schemeClr val="lt1"/>
          </a:fontRef>
        </p:style>
        <p:txBody>
          <a:bodyPr/>
          <a:lstStyle/>
          <a:p>
            <a:r>
              <a:rPr lang="fr-FR" dirty="0" smtClean="0"/>
              <a:t> </a:t>
            </a:r>
            <a:r>
              <a:rPr lang="fr-FR" dirty="0" smtClean="0">
                <a:solidFill>
                  <a:srgbClr val="FF0000"/>
                </a:solidFill>
              </a:rPr>
              <a:t>LE DARWINISME</a:t>
            </a:r>
            <a:endParaRPr lang="fr-FR" dirty="0">
              <a:solidFill>
                <a:srgbClr val="FF0000"/>
              </a:solidFill>
            </a:endParaRPr>
          </a:p>
        </p:txBody>
      </p:sp>
      <p:sp>
        <p:nvSpPr>
          <p:cNvPr id="3" name="Sous-titre 2"/>
          <p:cNvSpPr>
            <a:spLocks noGrp="1"/>
          </p:cNvSpPr>
          <p:nvPr>
            <p:ph type="subTitle" idx="1"/>
          </p:nvPr>
        </p:nvSpPr>
        <p:spPr/>
        <p:txBody>
          <a:bodyPr/>
          <a:lstStyle/>
          <a:p>
            <a:r>
              <a:rPr lang="fr-FR" dirty="0" smtClean="0"/>
              <a:t>DARWIN: évolutionniste proche de Lamarck</a:t>
            </a:r>
          </a:p>
          <a:p>
            <a:endParaRPr lang="fr-FR" dirty="0"/>
          </a:p>
        </p:txBody>
      </p:sp>
      <p:pic>
        <p:nvPicPr>
          <p:cNvPr id="119810" name="Picture 2" descr="http://www.hominides.com/data/images/illus/darwin-pinsons1.jpg"/>
          <p:cNvPicPr>
            <a:picLocks noChangeAspect="1" noChangeArrowheads="1"/>
          </p:cNvPicPr>
          <p:nvPr/>
        </p:nvPicPr>
        <p:blipFill>
          <a:blip r:embed="rId2" cstate="print"/>
          <a:srcRect/>
          <a:stretch>
            <a:fillRect/>
          </a:stretch>
        </p:blipFill>
        <p:spPr bwMode="auto">
          <a:xfrm>
            <a:off x="467544" y="2204864"/>
            <a:ext cx="1085850" cy="1276350"/>
          </a:xfrm>
          <a:prstGeom prst="rect">
            <a:avLst/>
          </a:prstGeom>
          <a:noFill/>
        </p:spPr>
      </p:pic>
      <p:pic>
        <p:nvPicPr>
          <p:cNvPr id="119812" name="Picture 4" descr="http://www.hominides.com/data/images/illus/darwin-pinsons2.jpg"/>
          <p:cNvPicPr>
            <a:picLocks noChangeAspect="1" noChangeArrowheads="1"/>
          </p:cNvPicPr>
          <p:nvPr/>
        </p:nvPicPr>
        <p:blipFill>
          <a:blip r:embed="rId3" cstate="print"/>
          <a:srcRect/>
          <a:stretch>
            <a:fillRect/>
          </a:stretch>
        </p:blipFill>
        <p:spPr bwMode="auto">
          <a:xfrm>
            <a:off x="1691680" y="2276872"/>
            <a:ext cx="1095375" cy="1362075"/>
          </a:xfrm>
          <a:prstGeom prst="rect">
            <a:avLst/>
          </a:prstGeom>
          <a:noFill/>
        </p:spPr>
      </p:pic>
      <p:sp>
        <p:nvSpPr>
          <p:cNvPr id="6" name="Rectangle 5"/>
          <p:cNvSpPr/>
          <p:nvPr/>
        </p:nvSpPr>
        <p:spPr>
          <a:xfrm>
            <a:off x="1619672" y="4941168"/>
            <a:ext cx="5832648" cy="1200329"/>
          </a:xfrm>
          <a:prstGeom prst="rect">
            <a:avLst/>
          </a:prstGeom>
        </p:spPr>
        <p:txBody>
          <a:bodyPr wrap="square">
            <a:spAutoFit/>
          </a:bodyPr>
          <a:lstStyle/>
          <a:p>
            <a:r>
              <a:rPr lang="fr-FR" dirty="0" smtClean="0"/>
              <a:t>Il remarque qu’une même espèce retrouvée sur plusieurs îles présente des différences notables. Le cas des pinsons est exemplaire de ces évolutions : suivant le lieu, le bec est adapté à différentes sortes de nourritures…</a:t>
            </a:r>
            <a:endParaRPr lang="fr-FR" dirty="0"/>
          </a:p>
        </p:txBody>
      </p:sp>
      <p:sp>
        <p:nvSpPr>
          <p:cNvPr id="7" name="ZoneTexte 6"/>
          <p:cNvSpPr txBox="1"/>
          <p:nvPr/>
        </p:nvSpPr>
        <p:spPr>
          <a:xfrm>
            <a:off x="3635896" y="2348880"/>
            <a:ext cx="3016147" cy="646331"/>
          </a:xfrm>
          <a:prstGeom prst="rect">
            <a:avLst/>
          </a:prstGeom>
          <a:noFill/>
        </p:spPr>
        <p:txBody>
          <a:bodyPr wrap="none" rtlCol="0">
            <a:spAutoFit/>
          </a:bodyPr>
          <a:lstStyle/>
          <a:p>
            <a:r>
              <a:rPr lang="fr-FR" dirty="0" smtClean="0"/>
              <a:t>LA VARIABILITE DES   ESPECES:</a:t>
            </a:r>
          </a:p>
          <a:p>
            <a:r>
              <a:rPr lang="fr-FR" dirty="0" smtClean="0"/>
              <a:t>     Horizontale  &amp; Verticale</a:t>
            </a:r>
            <a:endParaRPr lang="fr-FR" dirty="0"/>
          </a:p>
        </p:txBody>
      </p:sp>
      <p:sp>
        <p:nvSpPr>
          <p:cNvPr id="9" name="ZoneTexte 8"/>
          <p:cNvSpPr txBox="1"/>
          <p:nvPr/>
        </p:nvSpPr>
        <p:spPr>
          <a:xfrm>
            <a:off x="3635896" y="3212976"/>
            <a:ext cx="4237122" cy="646331"/>
          </a:xfrm>
          <a:prstGeom prst="rect">
            <a:avLst/>
          </a:prstGeom>
          <a:noFill/>
        </p:spPr>
        <p:txBody>
          <a:bodyPr wrap="none" rtlCol="0">
            <a:spAutoFit/>
          </a:bodyPr>
          <a:lstStyle/>
          <a:p>
            <a:r>
              <a:rPr lang="fr-FR" dirty="0" smtClean="0"/>
              <a:t>HORIZENTALE:  BIOGEOGRAPHIE</a:t>
            </a:r>
          </a:p>
          <a:p>
            <a:r>
              <a:rPr lang="fr-FR" dirty="0" smtClean="0"/>
              <a:t>VERRTICALE: ESPECES FOSSILES &amp; ETEINTES</a:t>
            </a:r>
            <a:endParaRPr lang="fr-F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GENERATION &amp; REPRODUCTION</a:t>
            </a:r>
            <a:br>
              <a:rPr lang="fr-FR" dirty="0" smtClean="0"/>
            </a:br>
            <a:r>
              <a:rPr lang="fr-FR" dirty="0" smtClean="0"/>
              <a:t>AU XVII-XVIII </a:t>
            </a:r>
            <a:r>
              <a:rPr lang="fr-FR" dirty="0" err="1" smtClean="0"/>
              <a:t>e.s</a:t>
            </a:r>
            <a:endParaRPr lang="fr-FR" dirty="0"/>
          </a:p>
        </p:txBody>
      </p:sp>
      <p:sp>
        <p:nvSpPr>
          <p:cNvPr id="3" name="Sous-titre 2"/>
          <p:cNvSpPr>
            <a:spLocks noGrp="1"/>
          </p:cNvSpPr>
          <p:nvPr>
            <p:ph type="subTitle" idx="1"/>
          </p:nvPr>
        </p:nvSpPr>
        <p:spPr>
          <a:xfrm>
            <a:off x="1259632" y="2348880"/>
            <a:ext cx="6400800" cy="622920"/>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fr-FR" dirty="0" smtClean="0">
                <a:solidFill>
                  <a:schemeClr val="tx1"/>
                </a:solidFill>
              </a:rPr>
              <a:t>1. </a:t>
            </a:r>
            <a:r>
              <a:rPr lang="fr-FR" dirty="0" smtClean="0">
                <a:solidFill>
                  <a:srgbClr val="FF0000"/>
                </a:solidFill>
              </a:rPr>
              <a:t>Génération spontanée</a:t>
            </a:r>
            <a:r>
              <a:rPr lang="fr-FR" dirty="0" smtClean="0">
                <a:solidFill>
                  <a:schemeClr val="tx1"/>
                </a:solidFill>
              </a:rPr>
              <a:t>: croyance longtemps partagée y compris pour les animaux supérieurs</a:t>
            </a:r>
            <a:endParaRPr lang="fr-FR" dirty="0">
              <a:solidFill>
                <a:schemeClr val="tx1"/>
              </a:solidFill>
            </a:endParaRPr>
          </a:p>
        </p:txBody>
      </p:sp>
      <p:cxnSp>
        <p:nvCxnSpPr>
          <p:cNvPr id="5" name="Connecteur en angle 4"/>
          <p:cNvCxnSpPr/>
          <p:nvPr/>
        </p:nvCxnSpPr>
        <p:spPr>
          <a:xfrm>
            <a:off x="1403648" y="2996952"/>
            <a:ext cx="986408" cy="77038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Sous-titre 2"/>
          <p:cNvSpPr txBox="1">
            <a:spLocks/>
          </p:cNvSpPr>
          <p:nvPr/>
        </p:nvSpPr>
        <p:spPr>
          <a:xfrm>
            <a:off x="2483768" y="3501008"/>
            <a:ext cx="6256784" cy="8640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noProof="0" dirty="0" smtClean="0">
                <a:solidFill>
                  <a:schemeClr val="tx1"/>
                </a:solidFill>
              </a:rPr>
              <a:t>Contredite par les expériences au XVII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dirty="0" smtClean="0">
                <a:ln>
                  <a:noFill/>
                </a:ln>
                <a:solidFill>
                  <a:schemeClr val="tx1"/>
                </a:solidFill>
                <a:effectLst/>
                <a:uLnTx/>
                <a:uFillTx/>
                <a:latin typeface="+mn-lt"/>
                <a:ea typeface="+mn-ea"/>
                <a:cs typeface="+mn-cs"/>
              </a:rPr>
              <a:t>1668 : Fr.</a:t>
            </a:r>
            <a:r>
              <a:rPr kumimoji="0" lang="fr-FR" sz="3200" b="0" i="0" u="none" strike="noStrike" kern="1200" cap="none" spc="0" normalizeH="0" dirty="0" smtClean="0">
                <a:ln>
                  <a:noFill/>
                </a:ln>
                <a:solidFill>
                  <a:schemeClr val="tx1"/>
                </a:solidFill>
                <a:effectLst/>
                <a:uLnTx/>
                <a:uFillTx/>
                <a:latin typeface="+mn-lt"/>
                <a:ea typeface="+mn-ea"/>
                <a:cs typeface="+mn-cs"/>
              </a:rPr>
              <a:t> Redi (pas de génération d’insectes sans ponte)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aseline="0" noProof="0" dirty="0" smtClean="0">
                <a:solidFill>
                  <a:schemeClr val="tx1"/>
                </a:solidFill>
              </a:rPr>
              <a:t>Spallanzani  pas d’apparition des êtres microscopiques</a:t>
            </a:r>
            <a:r>
              <a:rPr lang="fr-FR" sz="3200" noProof="0" dirty="0" smtClean="0">
                <a:solidFill>
                  <a:schemeClr val="tx1"/>
                </a:solidFill>
              </a:rPr>
              <a:t> dans un milieux isolé  et chauffé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Connecteur en angle 8"/>
          <p:cNvCxnSpPr/>
          <p:nvPr/>
        </p:nvCxnSpPr>
        <p:spPr>
          <a:xfrm>
            <a:off x="2843808" y="4365104"/>
            <a:ext cx="986408" cy="77038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Sous-titre 2"/>
          <p:cNvSpPr txBox="1">
            <a:spLocks/>
          </p:cNvSpPr>
          <p:nvPr/>
        </p:nvSpPr>
        <p:spPr>
          <a:xfrm>
            <a:off x="3779912" y="4653136"/>
            <a:ext cx="4968552" cy="8640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Déroute des </a:t>
            </a:r>
            <a:r>
              <a:rPr kumimoji="0" lang="fr-FR" sz="3200" b="0" i="0" u="none" strike="noStrike" kern="1200" cap="none" spc="0" normalizeH="0" baseline="0" noProof="0" dirty="0" smtClean="0">
                <a:ln>
                  <a:noFill/>
                </a:ln>
                <a:solidFill>
                  <a:srgbClr val="FF0000"/>
                </a:solidFill>
                <a:effectLst/>
                <a:uLnTx/>
                <a:uFillTx/>
                <a:latin typeface="+mn-lt"/>
                <a:ea typeface="+mn-ea"/>
                <a:cs typeface="+mn-cs"/>
              </a:rPr>
              <a:t>spontanéistes</a:t>
            </a:r>
            <a:endParaRPr kumimoji="0" lang="fr-FR" sz="3200" b="0" i="0" u="none" strike="noStrike" kern="1200" cap="none" spc="0" normalizeH="0" baseline="0" noProof="0" dirty="0">
              <a:ln>
                <a:noFill/>
              </a:ln>
              <a:solidFill>
                <a:srgbClr val="FF0000"/>
              </a:solidFill>
              <a:effectLst/>
              <a:uLnTx/>
              <a:uFillTx/>
              <a:latin typeface="+mn-lt"/>
              <a:ea typeface="+mn-ea"/>
              <a:cs typeface="+mn-cs"/>
            </a:endParaRPr>
          </a:p>
        </p:txBody>
      </p:sp>
      <p:cxnSp>
        <p:nvCxnSpPr>
          <p:cNvPr id="16" name="Connecteur droit 15"/>
          <p:cNvCxnSpPr/>
          <p:nvPr/>
        </p:nvCxnSpPr>
        <p:spPr>
          <a:xfrm flipH="1">
            <a:off x="1547664" y="4365104"/>
            <a:ext cx="9361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619672" y="4221088"/>
            <a:ext cx="0" cy="180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ous-titre 2"/>
          <p:cNvSpPr txBox="1">
            <a:spLocks/>
          </p:cNvSpPr>
          <p:nvPr/>
        </p:nvSpPr>
        <p:spPr>
          <a:xfrm>
            <a:off x="395536" y="5805264"/>
            <a:ext cx="6256784" cy="8640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Techniques de stérilisation (</a:t>
            </a:r>
            <a:r>
              <a:rPr kumimoji="0" lang="fr-FR" sz="3200" b="0" i="0" u="none" strike="noStrike" kern="1200" cap="none" spc="0" normalizeH="0" baseline="0" noProof="0" dirty="0" err="1" smtClean="0">
                <a:ln>
                  <a:noFill/>
                </a:ln>
                <a:solidFill>
                  <a:schemeClr val="tx1"/>
                </a:solidFill>
                <a:effectLst/>
                <a:uLnTx/>
                <a:uFillTx/>
                <a:latin typeface="+mn-lt"/>
                <a:ea typeface="+mn-ea"/>
                <a:cs typeface="+mn-cs"/>
              </a:rPr>
              <a:t>L.Pasteur</a:t>
            </a:r>
            <a:r>
              <a:rPr lang="fr-FR" sz="3200" dirty="0" smtClean="0">
                <a:solidFill>
                  <a:schemeClr val="tx1"/>
                </a:solidFill>
              </a:rPr>
              <a:t>,1861)</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5"/>
            <a:ext cx="7772400" cy="1152128"/>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LA REPRODUCTION SEXUEE</a:t>
            </a:r>
            <a:endParaRPr lang="fr-FR" dirty="0"/>
          </a:p>
        </p:txBody>
      </p:sp>
      <p:sp>
        <p:nvSpPr>
          <p:cNvPr id="3" name="Sous-titre 2"/>
          <p:cNvSpPr>
            <a:spLocks noGrp="1"/>
          </p:cNvSpPr>
          <p:nvPr>
            <p:ph type="subTitle" idx="1"/>
          </p:nvPr>
        </p:nvSpPr>
        <p:spPr>
          <a:xfrm>
            <a:off x="1403648" y="1988840"/>
            <a:ext cx="6400800" cy="622920"/>
          </a:xfrm>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r>
              <a:rPr lang="fr-FR" dirty="0" smtClean="0">
                <a:solidFill>
                  <a:schemeClr val="bg1"/>
                </a:solidFill>
              </a:rPr>
              <a:t>IMMENSE PROGRES GRACE AU MICROSCOPE</a:t>
            </a:r>
            <a:endParaRPr lang="fr-FR" dirty="0">
              <a:solidFill>
                <a:schemeClr val="bg1"/>
              </a:solidFill>
            </a:endParaRPr>
          </a:p>
        </p:txBody>
      </p:sp>
      <p:sp>
        <p:nvSpPr>
          <p:cNvPr id="4" name="Sous-titre 2"/>
          <p:cNvSpPr txBox="1">
            <a:spLocks/>
          </p:cNvSpPr>
          <p:nvPr/>
        </p:nvSpPr>
        <p:spPr>
          <a:xfrm>
            <a:off x="1475656" y="3068960"/>
            <a:ext cx="6400800" cy="62292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SPZ ( leeuwenhock1677)</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bg1"/>
                </a:solidFill>
              </a:rPr>
              <a:t>Ovulation chez les mammifères (</a:t>
            </a:r>
            <a:r>
              <a:rPr lang="fr-FR" sz="3200" dirty="0" err="1" smtClean="0">
                <a:solidFill>
                  <a:schemeClr val="bg1"/>
                </a:solidFill>
              </a:rPr>
              <a:t>von</a:t>
            </a:r>
            <a:r>
              <a:rPr lang="fr-FR" sz="3200" dirty="0" smtClean="0">
                <a:solidFill>
                  <a:schemeClr val="bg1"/>
                </a:solidFill>
              </a:rPr>
              <a:t> Baer 1819)</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Flèche vers le bas 4"/>
          <p:cNvSpPr/>
          <p:nvPr/>
        </p:nvSpPr>
        <p:spPr>
          <a:xfrm>
            <a:off x="2123728" y="3861048"/>
            <a:ext cx="484632"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6300192" y="3861048"/>
            <a:ext cx="484632"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763688" y="4797152"/>
            <a:ext cx="170508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PREFORMATION</a:t>
            </a:r>
            <a:endParaRPr lang="fr-FR" dirty="0"/>
          </a:p>
        </p:txBody>
      </p:sp>
      <p:sp>
        <p:nvSpPr>
          <p:cNvPr id="8" name="ZoneTexte 7"/>
          <p:cNvSpPr txBox="1"/>
          <p:nvPr/>
        </p:nvSpPr>
        <p:spPr>
          <a:xfrm>
            <a:off x="6012160" y="4725144"/>
            <a:ext cx="126124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smtClean="0"/>
              <a:t>EPIGENESE </a:t>
            </a:r>
            <a:endParaRPr lang="fr-FR" dirty="0"/>
          </a:p>
        </p:txBody>
      </p:sp>
      <p:sp>
        <p:nvSpPr>
          <p:cNvPr id="9" name="Flèche vers le bas 8"/>
          <p:cNvSpPr/>
          <p:nvPr/>
        </p:nvSpPr>
        <p:spPr>
          <a:xfrm>
            <a:off x="2195736" y="5229200"/>
            <a:ext cx="484632"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619672" y="6021288"/>
            <a:ext cx="297825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MECANISTE PAR OPPOSITION </a:t>
            </a:r>
          </a:p>
          <a:p>
            <a:r>
              <a:rPr lang="fr-FR" dirty="0" smtClean="0"/>
              <a:t>  A LA SPONTANEITE</a:t>
            </a:r>
            <a:endParaRPr lang="fr-FR" dirty="0"/>
          </a:p>
        </p:txBody>
      </p:sp>
      <p:sp>
        <p:nvSpPr>
          <p:cNvPr id="11" name="Flèche vers le bas 10"/>
          <p:cNvSpPr/>
          <p:nvPr/>
        </p:nvSpPr>
        <p:spPr>
          <a:xfrm>
            <a:off x="6660232" y="5229200"/>
            <a:ext cx="484632"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652120" y="5934670"/>
            <a:ext cx="3278718"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 VERTU FORMATIVE</a:t>
            </a:r>
          </a:p>
          <a:p>
            <a:r>
              <a:rPr lang="fr-FR" dirty="0" smtClean="0"/>
              <a:t>« PRICIPE VITAL PAR OPPOSITION</a:t>
            </a:r>
          </a:p>
          <a:p>
            <a:r>
              <a:rPr lang="fr-FR" dirty="0" smtClean="0"/>
              <a:t>AU MECANISTE( </a:t>
            </a:r>
            <a:r>
              <a:rPr lang="fr-FR" dirty="0" err="1" smtClean="0"/>
              <a:t>F.Wolff</a:t>
            </a:r>
            <a:r>
              <a:rPr lang="fr-FR" dirty="0" smtClean="0"/>
              <a:t>)</a:t>
            </a:r>
            <a:endParaRPr lang="fr-F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60648"/>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	CYTOLOGIE-EMBRYOLOGIE</a:t>
            </a:r>
            <a:br>
              <a:rPr lang="fr-FR" dirty="0" smtClean="0"/>
            </a:br>
            <a:r>
              <a:rPr lang="fr-FR" dirty="0" smtClean="0"/>
              <a:t> AU XIX .S</a:t>
            </a:r>
            <a:endParaRPr lang="fr-FR" dirty="0"/>
          </a:p>
        </p:txBody>
      </p:sp>
      <p:sp>
        <p:nvSpPr>
          <p:cNvPr id="3" name="Sous-titre 2"/>
          <p:cNvSpPr>
            <a:spLocks noGrp="1"/>
          </p:cNvSpPr>
          <p:nvPr>
            <p:ph type="subTitle" idx="1"/>
          </p:nvPr>
        </p:nvSpPr>
        <p:spPr>
          <a:xfrm>
            <a:off x="1403648" y="2132856"/>
            <a:ext cx="6400800" cy="3888432"/>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pPr>
              <a:buFontTx/>
              <a:buChar char="-"/>
            </a:pPr>
            <a:r>
              <a:rPr lang="fr-FR" dirty="0" smtClean="0">
                <a:solidFill>
                  <a:schemeClr val="bg1"/>
                </a:solidFill>
              </a:rPr>
              <a:t>Perfectionnement du microscope </a:t>
            </a:r>
          </a:p>
          <a:p>
            <a:pPr>
              <a:buFontTx/>
              <a:buChar char="-"/>
            </a:pPr>
            <a:r>
              <a:rPr lang="fr-FR" dirty="0" smtClean="0">
                <a:solidFill>
                  <a:schemeClr val="bg1"/>
                </a:solidFill>
              </a:rPr>
              <a:t>Universalité de la Cellule :</a:t>
            </a:r>
          </a:p>
          <a:p>
            <a:pPr>
              <a:buFontTx/>
              <a:buChar char="-"/>
            </a:pPr>
            <a:r>
              <a:rPr lang="fr-FR" dirty="0" smtClean="0">
                <a:solidFill>
                  <a:schemeClr val="bg1"/>
                </a:solidFill>
              </a:rPr>
              <a:t>Théorie cellulaire  (Schwan1840)</a:t>
            </a:r>
          </a:p>
          <a:p>
            <a:pPr>
              <a:buFontTx/>
              <a:buChar char="-"/>
            </a:pPr>
            <a:r>
              <a:rPr lang="fr-FR" dirty="0" smtClean="0">
                <a:solidFill>
                  <a:schemeClr val="bg1"/>
                </a:solidFill>
              </a:rPr>
              <a:t>Distinction entre cytoplasme et noyau (Brown 1831)</a:t>
            </a:r>
          </a:p>
          <a:p>
            <a:pPr>
              <a:buFontTx/>
              <a:buChar char="-"/>
            </a:pPr>
            <a:r>
              <a:rPr lang="fr-FR" dirty="0" smtClean="0">
                <a:solidFill>
                  <a:schemeClr val="bg1"/>
                </a:solidFill>
              </a:rPr>
              <a:t> 1830-1840 :Divisions cellulaires (mitose) durant le développement de l’embryon( </a:t>
            </a:r>
            <a:r>
              <a:rPr lang="fr-FR" dirty="0" err="1" smtClean="0">
                <a:solidFill>
                  <a:schemeClr val="bg1"/>
                </a:solidFill>
              </a:rPr>
              <a:t>von</a:t>
            </a:r>
            <a:r>
              <a:rPr lang="fr-FR" dirty="0" smtClean="0">
                <a:solidFill>
                  <a:schemeClr val="bg1"/>
                </a:solidFill>
              </a:rPr>
              <a:t> </a:t>
            </a:r>
            <a:r>
              <a:rPr lang="fr-FR" dirty="0" err="1" smtClean="0">
                <a:solidFill>
                  <a:schemeClr val="bg1"/>
                </a:solidFill>
              </a:rPr>
              <a:t>Baer,Reichert</a:t>
            </a:r>
            <a:r>
              <a:rPr lang="fr-FR" dirty="0" smtClean="0">
                <a:solidFill>
                  <a:schemeClr val="bg1"/>
                </a:solidFill>
              </a:rPr>
              <a:t>)</a:t>
            </a:r>
          </a:p>
          <a:p>
            <a:pPr>
              <a:buFontTx/>
              <a:buChar char="-"/>
            </a:pPr>
            <a:r>
              <a:rPr lang="fr-FR" dirty="0" smtClean="0">
                <a:solidFill>
                  <a:schemeClr val="bg1"/>
                </a:solidFill>
              </a:rPr>
              <a:t> (1875-1885):Fractionnement de la matière du noyau en chromosomes lors de la mitose (Van </a:t>
            </a:r>
            <a:r>
              <a:rPr lang="fr-FR" dirty="0" err="1" smtClean="0">
                <a:solidFill>
                  <a:schemeClr val="bg1"/>
                </a:solidFill>
              </a:rPr>
              <a:t>Benden</a:t>
            </a:r>
            <a:r>
              <a:rPr lang="fr-FR" dirty="0" smtClean="0">
                <a:solidFill>
                  <a:schemeClr val="bg1"/>
                </a:solidFill>
              </a:rPr>
              <a:t>)</a:t>
            </a:r>
          </a:p>
          <a:p>
            <a:pPr>
              <a:buFontTx/>
              <a:buChar char="-"/>
            </a:pPr>
            <a:r>
              <a:rPr lang="fr-FR" dirty="0" smtClean="0">
                <a:solidFill>
                  <a:schemeClr val="bg1"/>
                </a:solidFill>
              </a:rPr>
              <a:t>Les gamètes( ovule et </a:t>
            </a:r>
            <a:r>
              <a:rPr lang="fr-FR" dirty="0" err="1" smtClean="0">
                <a:solidFill>
                  <a:schemeClr val="bg1"/>
                </a:solidFill>
              </a:rPr>
              <a:t>spz</a:t>
            </a:r>
            <a:r>
              <a:rPr lang="fr-FR" dirty="0" smtClean="0">
                <a:solidFill>
                  <a:schemeClr val="bg1"/>
                </a:solidFill>
              </a:rPr>
              <a:t>), sont a l’origine de la formation de l’œuf (1875) ; Observation directe de la </a:t>
            </a:r>
            <a:r>
              <a:rPr lang="fr-FR" dirty="0" err="1" smtClean="0">
                <a:solidFill>
                  <a:schemeClr val="bg1"/>
                </a:solidFill>
              </a:rPr>
              <a:t>penetration</a:t>
            </a:r>
            <a:r>
              <a:rPr lang="fr-FR" dirty="0" smtClean="0">
                <a:solidFill>
                  <a:schemeClr val="bg1"/>
                </a:solidFill>
              </a:rPr>
              <a:t> du </a:t>
            </a:r>
            <a:r>
              <a:rPr lang="fr-FR" dirty="0" err="1" smtClean="0">
                <a:solidFill>
                  <a:schemeClr val="bg1"/>
                </a:solidFill>
              </a:rPr>
              <a:t>spz</a:t>
            </a:r>
            <a:r>
              <a:rPr lang="fr-FR" dirty="0" smtClean="0">
                <a:solidFill>
                  <a:schemeClr val="bg1"/>
                </a:solidFill>
              </a:rPr>
              <a:t> dans l’ovule de l’oursin</a:t>
            </a:r>
          </a:p>
          <a:p>
            <a:pPr>
              <a:buFontTx/>
              <a:buChar char="-"/>
            </a:pPr>
            <a:r>
              <a:rPr lang="fr-FR" dirty="0" smtClean="0">
                <a:solidFill>
                  <a:schemeClr val="bg1"/>
                </a:solidFill>
              </a:rPr>
              <a:t> noyau  et chromosomes sont reconnues comme </a:t>
            </a:r>
            <a:r>
              <a:rPr lang="fr-FR" dirty="0" err="1" smtClean="0">
                <a:solidFill>
                  <a:schemeClr val="bg1"/>
                </a:solidFill>
              </a:rPr>
              <a:t>siege</a:t>
            </a:r>
            <a:r>
              <a:rPr lang="fr-FR" dirty="0" smtClean="0">
                <a:solidFill>
                  <a:schemeClr val="bg1"/>
                </a:solidFill>
              </a:rPr>
              <a:t> de l’</a:t>
            </a:r>
            <a:r>
              <a:rPr lang="fr-FR" dirty="0" err="1" smtClean="0">
                <a:solidFill>
                  <a:schemeClr val="bg1"/>
                </a:solidFill>
              </a:rPr>
              <a:t>heredité</a:t>
            </a:r>
            <a:endParaRPr lang="fr-FR" dirty="0" smtClean="0">
              <a:solidFill>
                <a:schemeClr val="bg1"/>
              </a:solidFill>
            </a:endParaRPr>
          </a:p>
          <a:p>
            <a:pPr>
              <a:buFontTx/>
              <a:buChar char="-"/>
            </a:pPr>
            <a:endParaRPr lang="fr-FR" dirty="0">
              <a:solidFill>
                <a:schemeClr val="bg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 Le néodarwinisme</a:t>
            </a:r>
            <a:endParaRPr lang="fr-FR" dirty="0"/>
          </a:p>
        </p:txBody>
      </p:sp>
      <p:sp>
        <p:nvSpPr>
          <p:cNvPr id="3" name="Sous-titre 2"/>
          <p:cNvSpPr>
            <a:spLocks noGrp="1"/>
          </p:cNvSpPr>
          <p:nvPr>
            <p:ph type="subTitle" idx="1"/>
          </p:nvPr>
        </p:nvSpPr>
        <p:spPr>
          <a:xfrm>
            <a:off x="1331640" y="2564904"/>
            <a:ext cx="6400800" cy="1752600"/>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chemeClr val="bg1"/>
                </a:solidFill>
              </a:rPr>
              <a:t>variabilité génétique due à la recombinaison sexuelle (crossing-over durant la méiose).</a:t>
            </a:r>
            <a:endParaRPr lang="fr-FR" dirty="0">
              <a:solidFill>
                <a:schemeClr val="bg1"/>
              </a:solidFill>
            </a:endParaRPr>
          </a:p>
        </p:txBody>
      </p:sp>
      <p:sp>
        <p:nvSpPr>
          <p:cNvPr id="4" name="Flèche vers le bas 3"/>
          <p:cNvSpPr/>
          <p:nvPr/>
        </p:nvSpPr>
        <p:spPr>
          <a:xfrm>
            <a:off x="4067944" y="1844824"/>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91680" y="4725144"/>
            <a:ext cx="4572000" cy="1754326"/>
          </a:xfrm>
          <a:prstGeom prst="rect">
            <a:avLst/>
          </a:prstGeom>
        </p:spPr>
        <p:txBody>
          <a:bodyPr>
            <a:spAutoFit/>
          </a:bodyPr>
          <a:lstStyle/>
          <a:p>
            <a:r>
              <a:rPr lang="fr-FR" dirty="0" smtClean="0"/>
              <a:t>Théorie explicative de l'évolution, dite aussi « théorie synthétique », qui ne reconnaît que les mutations génétiques et la sélection naturelle comme facteurs de l'apparition de nouvelles espèces animales ou végétales et de leur expansion.</a:t>
            </a:r>
            <a:endParaRPr lang="fr-F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2988430"/>
            <a:ext cx="6984777" cy="742551"/>
          </a:xfrm>
        </p:spPr>
        <p:txBody>
          <a:bodyPr>
            <a:normAutofit/>
          </a:bodyPr>
          <a:lstStyle/>
          <a:p>
            <a:r>
              <a:rPr lang="fr-FR" sz="2000" dirty="0" err="1" smtClean="0"/>
              <a:t>C.v.Linné</a:t>
            </a:r>
            <a:r>
              <a:rPr lang="fr-FR" sz="2000" dirty="0" smtClean="0"/>
              <a:t>: « </a:t>
            </a:r>
            <a:r>
              <a:rPr lang="fr-FR" sz="2000" i="1" dirty="0" smtClean="0"/>
              <a:t>Nomina si nescis perit cognito rerum</a:t>
            </a:r>
            <a:r>
              <a:rPr lang="fr-FR" sz="2000" dirty="0" smtClean="0"/>
              <a:t> »</a:t>
            </a:r>
            <a:br>
              <a:rPr lang="fr-FR" sz="2000" dirty="0" smtClean="0"/>
            </a:br>
            <a:r>
              <a:rPr lang="fr-FR" sz="2000" dirty="0" smtClean="0"/>
              <a:t>« la connaissance des choses perit par l’ignorance des noms »</a:t>
            </a:r>
            <a:endParaRPr lang="fr-FR" sz="2000" dirty="0"/>
          </a:p>
        </p:txBody>
      </p:sp>
      <p:sp>
        <p:nvSpPr>
          <p:cNvPr id="3" name="Sous-titre 2"/>
          <p:cNvSpPr>
            <a:spLocks noGrp="1"/>
          </p:cNvSpPr>
          <p:nvPr>
            <p:ph type="subTitle" idx="1"/>
          </p:nvPr>
        </p:nvSpPr>
        <p:spPr>
          <a:xfrm>
            <a:off x="0" y="2139411"/>
            <a:ext cx="5636949" cy="49148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r>
              <a:rPr lang="fr-FR" dirty="0" smtClean="0">
                <a:solidFill>
                  <a:schemeClr val="tx1"/>
                </a:solidFill>
              </a:rPr>
              <a:t>               </a:t>
            </a:r>
            <a:r>
              <a:rPr lang="fr-FR" dirty="0" smtClean="0">
                <a:solidFill>
                  <a:srgbClr val="FFFF00"/>
                </a:solidFill>
              </a:rPr>
              <a:t>Pourquoi classer</a:t>
            </a:r>
            <a:endParaRPr lang="fr-FR" dirty="0">
              <a:solidFill>
                <a:srgbClr val="FFFF00"/>
              </a:solidFill>
            </a:endParaRPr>
          </a:p>
        </p:txBody>
      </p:sp>
      <p:sp>
        <p:nvSpPr>
          <p:cNvPr id="4" name="Sous-titre 2"/>
          <p:cNvSpPr txBox="1">
            <a:spLocks/>
          </p:cNvSpPr>
          <p:nvPr/>
        </p:nvSpPr>
        <p:spPr>
          <a:xfrm>
            <a:off x="1345251" y="1360567"/>
            <a:ext cx="6400800" cy="57273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smtClean="0">
                <a:solidFill>
                  <a:schemeClr val="tx1"/>
                </a:solidFill>
              </a:rPr>
              <a:t>Raison : diversité de la faune et de la flore</a:t>
            </a:r>
            <a:endParaRPr lang="fr-FR" dirty="0">
              <a:solidFill>
                <a:schemeClr val="tx1"/>
              </a:solidFill>
            </a:endParaRPr>
          </a:p>
        </p:txBody>
      </p:sp>
      <p:sp>
        <p:nvSpPr>
          <p:cNvPr id="5" name="Sous-titre 2"/>
          <p:cNvSpPr txBox="1">
            <a:spLocks/>
          </p:cNvSpPr>
          <p:nvPr/>
        </p:nvSpPr>
        <p:spPr>
          <a:xfrm>
            <a:off x="1593776" y="5182344"/>
            <a:ext cx="6400800" cy="98296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smtClean="0">
                <a:solidFill>
                  <a:schemeClr val="tx1"/>
                </a:solidFill>
              </a:rPr>
              <a:t>1/ Pour identifier: dans une conception </a:t>
            </a:r>
            <a:r>
              <a:rPr lang="fr-FR" u="sng" dirty="0" smtClean="0">
                <a:solidFill>
                  <a:schemeClr val="tx1"/>
                </a:solidFill>
              </a:rPr>
              <a:t>nominaliste</a:t>
            </a:r>
            <a:r>
              <a:rPr lang="fr-FR" dirty="0" smtClean="0">
                <a:solidFill>
                  <a:schemeClr val="tx1"/>
                </a:solidFill>
              </a:rPr>
              <a:t> mais </a:t>
            </a:r>
            <a:r>
              <a:rPr lang="fr-FR" u="sng" dirty="0" smtClean="0">
                <a:solidFill>
                  <a:schemeClr val="tx1"/>
                </a:solidFill>
              </a:rPr>
              <a:t>conventionnelle</a:t>
            </a:r>
            <a:r>
              <a:rPr lang="fr-FR" dirty="0" smtClean="0">
                <a:solidFill>
                  <a:schemeClr val="tx1"/>
                </a:solidFill>
              </a:rPr>
              <a:t> ,</a:t>
            </a:r>
            <a:r>
              <a:rPr lang="fr-FR" u="sng" dirty="0" smtClean="0">
                <a:solidFill>
                  <a:schemeClr val="tx1"/>
                </a:solidFill>
              </a:rPr>
              <a:t>variante</a:t>
            </a:r>
            <a:r>
              <a:rPr lang="fr-FR" dirty="0" smtClean="0">
                <a:solidFill>
                  <a:schemeClr val="tx1"/>
                </a:solidFill>
              </a:rPr>
              <a:t> selon les espèces </a:t>
            </a:r>
            <a:endParaRPr lang="fr-FR" dirty="0">
              <a:solidFill>
                <a:schemeClr val="tx1"/>
              </a:solidFill>
            </a:endParaRPr>
          </a:p>
        </p:txBody>
      </p:sp>
      <p:sp>
        <p:nvSpPr>
          <p:cNvPr id="6" name="Sous-titre 2"/>
          <p:cNvSpPr txBox="1">
            <a:spLocks/>
          </p:cNvSpPr>
          <p:nvPr/>
        </p:nvSpPr>
        <p:spPr>
          <a:xfrm>
            <a:off x="1374994" y="6165304"/>
            <a:ext cx="6400800" cy="69269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smtClean="0">
                <a:solidFill>
                  <a:schemeClr val="tx1"/>
                </a:solidFill>
              </a:rPr>
              <a:t>Visée = efficacité</a:t>
            </a:r>
          </a:p>
          <a:p>
            <a:r>
              <a:rPr lang="fr-FR" dirty="0" smtClean="0">
                <a:solidFill>
                  <a:schemeClr val="tx1"/>
                </a:solidFill>
              </a:rPr>
              <a:t>Approche: binomiale (</a:t>
            </a:r>
            <a:r>
              <a:rPr lang="fr-FR" dirty="0" err="1" smtClean="0">
                <a:solidFill>
                  <a:schemeClr val="tx1"/>
                </a:solidFill>
              </a:rPr>
              <a:t>linné</a:t>
            </a:r>
            <a:r>
              <a:rPr lang="fr-FR" dirty="0" smtClean="0">
                <a:solidFill>
                  <a:schemeClr val="tx1"/>
                </a:solidFill>
              </a:rPr>
              <a:t> 17O7-1778)</a:t>
            </a:r>
            <a:endParaRPr lang="fr-FR" dirty="0">
              <a:solidFill>
                <a:schemeClr val="tx1"/>
              </a:solidFill>
            </a:endParaRPr>
          </a:p>
        </p:txBody>
      </p:sp>
      <p:sp>
        <p:nvSpPr>
          <p:cNvPr id="7" name="Titre 1"/>
          <p:cNvSpPr txBox="1">
            <a:spLocks/>
          </p:cNvSpPr>
          <p:nvPr/>
        </p:nvSpPr>
        <p:spPr>
          <a:xfrm>
            <a:off x="907976" y="328556"/>
            <a:ext cx="7772400" cy="58016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chemeClr val="bg1"/>
                </a:solidFill>
              </a:rPr>
              <a:t>CLASSIFICATION DES ESPECES</a:t>
            </a:r>
            <a:endParaRPr lang="fr-FR" dirty="0">
              <a:solidFill>
                <a:schemeClr val="bg1"/>
              </a:solidFill>
            </a:endParaRPr>
          </a:p>
        </p:txBody>
      </p:sp>
      <p:sp>
        <p:nvSpPr>
          <p:cNvPr id="8" name="Titre 1"/>
          <p:cNvSpPr txBox="1">
            <a:spLocks/>
          </p:cNvSpPr>
          <p:nvPr/>
        </p:nvSpPr>
        <p:spPr>
          <a:xfrm>
            <a:off x="1763688" y="3987946"/>
            <a:ext cx="6984777" cy="74255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smtClean="0"/>
              <a:t>Fondateur de la hiérarchisation des classifications</a:t>
            </a:r>
          </a:p>
          <a:p>
            <a:r>
              <a:rPr lang="fr-FR" sz="2000" dirty="0" smtClean="0"/>
              <a:t>Classe ,ordre ,niveau ,variété ,genre, espèce</a:t>
            </a:r>
            <a:endParaRPr lang="fr-FR" sz="2000" dirty="0"/>
          </a:p>
        </p:txBody>
      </p:sp>
      <p:sp>
        <p:nvSpPr>
          <p:cNvPr id="9" name="Flèche courbée vers la droite 8"/>
          <p:cNvSpPr/>
          <p:nvPr/>
        </p:nvSpPr>
        <p:spPr>
          <a:xfrm>
            <a:off x="907976" y="2820603"/>
            <a:ext cx="685800" cy="7932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372850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548680"/>
            <a:ext cx="6400800" cy="1800200"/>
          </a:xfrm>
        </p:spPr>
        <p:txBody>
          <a:bodyPr/>
          <a:lstStyle/>
          <a:p>
            <a:r>
              <a:rPr lang="fr-FR" dirty="0" smtClean="0">
                <a:solidFill>
                  <a:schemeClr val="tx1"/>
                </a:solidFill>
              </a:rPr>
              <a:t>2/ Pour découvrir : (ordre de la nature)</a:t>
            </a:r>
          </a:p>
          <a:p>
            <a:endParaRPr lang="fr-FR" dirty="0">
              <a:solidFill>
                <a:schemeClr val="tx1"/>
              </a:solidFill>
            </a:endParaRPr>
          </a:p>
        </p:txBody>
      </p:sp>
      <p:sp>
        <p:nvSpPr>
          <p:cNvPr id="4" name="Rectangle 3"/>
          <p:cNvSpPr/>
          <p:nvPr/>
        </p:nvSpPr>
        <p:spPr>
          <a:xfrm>
            <a:off x="754071" y="2164214"/>
            <a:ext cx="7994394" cy="369332"/>
          </a:xfrm>
          <a:prstGeom prst="rect">
            <a:avLst/>
          </a:prstGeom>
        </p:spPr>
        <p:txBody>
          <a:bodyPr wrap="square">
            <a:spAutoFit/>
          </a:bodyPr>
          <a:lstStyle/>
          <a:p>
            <a:r>
              <a:rPr lang="fr-FR" dirty="0" smtClean="0">
                <a:latin typeface="Arial" panose="020B0604020202020204" pitchFamily="34" charset="0"/>
              </a:rPr>
              <a:t>- La DIVERSITE DES ESPECES CONSTITUE : </a:t>
            </a:r>
            <a:endParaRPr lang="fr-FR" u="sng" dirty="0"/>
          </a:p>
        </p:txBody>
      </p:sp>
      <p:sp>
        <p:nvSpPr>
          <p:cNvPr id="5" name="Rectangle 4"/>
          <p:cNvSpPr/>
          <p:nvPr/>
        </p:nvSpPr>
        <p:spPr>
          <a:xfrm>
            <a:off x="251520" y="3484438"/>
            <a:ext cx="30963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smtClean="0">
                <a:latin typeface="Arial" panose="020B0604020202020204" pitchFamily="34" charset="0"/>
              </a:rPr>
              <a:t>-               Réalité idéale</a:t>
            </a:r>
            <a:endParaRPr lang="fr-FR" u="sng" dirty="0"/>
          </a:p>
        </p:txBody>
      </p:sp>
      <p:sp>
        <p:nvSpPr>
          <p:cNvPr id="6" name="Rectangle 5"/>
          <p:cNvSpPr/>
          <p:nvPr/>
        </p:nvSpPr>
        <p:spPr>
          <a:xfrm>
            <a:off x="251520" y="5686012"/>
            <a:ext cx="30963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smtClean="0">
                <a:latin typeface="Arial" panose="020B0604020202020204" pitchFamily="34" charset="0"/>
              </a:rPr>
              <a:t>-           ESSENTIALISME </a:t>
            </a:r>
            <a:endParaRPr lang="fr-FR" u="sng" dirty="0"/>
          </a:p>
        </p:txBody>
      </p:sp>
      <p:sp>
        <p:nvSpPr>
          <p:cNvPr id="7" name="Rectangle 6"/>
          <p:cNvSpPr/>
          <p:nvPr/>
        </p:nvSpPr>
        <p:spPr>
          <a:xfrm>
            <a:off x="4739599" y="3388185"/>
            <a:ext cx="30963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smtClean="0">
                <a:latin typeface="Arial" panose="020B0604020202020204" pitchFamily="34" charset="0"/>
              </a:rPr>
              <a:t>-               Matérielle</a:t>
            </a:r>
            <a:endParaRPr lang="fr-FR" u="sng" dirty="0"/>
          </a:p>
        </p:txBody>
      </p:sp>
      <p:sp>
        <p:nvSpPr>
          <p:cNvPr id="8" name="Flèche vers le bas 7"/>
          <p:cNvSpPr/>
          <p:nvPr/>
        </p:nvSpPr>
        <p:spPr>
          <a:xfrm>
            <a:off x="1557376" y="3926628"/>
            <a:ext cx="484632"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695836" y="2718212"/>
            <a:ext cx="30963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smtClean="0">
                <a:latin typeface="Arial" panose="020B0604020202020204" pitchFamily="34" charset="0"/>
              </a:rPr>
              <a:t>-               REALITE </a:t>
            </a:r>
            <a:endParaRPr lang="fr-FR" u="sng" dirty="0"/>
          </a:p>
        </p:txBody>
      </p:sp>
      <p:sp>
        <p:nvSpPr>
          <p:cNvPr id="10" name="Flèche vers le bas 9"/>
          <p:cNvSpPr/>
          <p:nvPr/>
        </p:nvSpPr>
        <p:spPr>
          <a:xfrm>
            <a:off x="6045455" y="3964414"/>
            <a:ext cx="484632" cy="6480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860032" y="4969257"/>
            <a:ext cx="309634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dirty="0" smtClean="0">
                <a:latin typeface="Arial" panose="020B0604020202020204" pitchFamily="34" charset="0"/>
              </a:rPr>
              <a:t>-    TAXAS      SUPERIEURS (Ancêtres  Communs) </a:t>
            </a:r>
            <a:endParaRPr lang="fr-FR" u="sng" dirty="0"/>
          </a:p>
        </p:txBody>
      </p:sp>
      <p:sp>
        <p:nvSpPr>
          <p:cNvPr id="12" name="Rectangle 11"/>
          <p:cNvSpPr/>
          <p:nvPr/>
        </p:nvSpPr>
        <p:spPr>
          <a:xfrm>
            <a:off x="4860032" y="6066433"/>
            <a:ext cx="30963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smtClean="0">
                <a:latin typeface="Arial" panose="020B0604020202020204" pitchFamily="34" charset="0"/>
              </a:rPr>
              <a:t>-           TRANSFORMISME </a:t>
            </a:r>
            <a:endParaRPr lang="fr-FR" u="sng" dirty="0"/>
          </a:p>
        </p:txBody>
      </p:sp>
    </p:spTree>
    <p:extLst>
      <p:ext uri="{BB962C8B-B14F-4D97-AF65-F5344CB8AC3E}">
        <p14:creationId xmlns:p14="http://schemas.microsoft.com/office/powerpoint/2010/main" val="197213236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53340451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04664"/>
            <a:ext cx="7772400" cy="1470025"/>
          </a:xfrm>
        </p:spPr>
        <p:txBody>
          <a:bodyPr/>
          <a:lstStyle/>
          <a:p>
            <a:r>
              <a:rPr lang="fr-FR" dirty="0" smtClean="0">
                <a:solidFill>
                  <a:srgbClr val="FF0000"/>
                </a:solidFill>
              </a:rPr>
              <a:t>La Professionnalisation des Sciences au XIX</a:t>
            </a:r>
            <a:endParaRPr lang="fr-FR" dirty="0">
              <a:solidFill>
                <a:srgbClr val="FF0000"/>
              </a:solidFill>
            </a:endParaRPr>
          </a:p>
        </p:txBody>
      </p:sp>
      <p:sp>
        <p:nvSpPr>
          <p:cNvPr id="3" name="Sous-titre 2"/>
          <p:cNvSpPr>
            <a:spLocks noGrp="1"/>
          </p:cNvSpPr>
          <p:nvPr>
            <p:ph type="subTitle" idx="1"/>
          </p:nvPr>
        </p:nvSpPr>
        <p:spPr>
          <a:xfrm>
            <a:off x="1403648" y="4365104"/>
            <a:ext cx="6400800" cy="17526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r>
              <a:rPr lang="fr-FR" dirty="0" smtClean="0">
                <a:solidFill>
                  <a:schemeClr val="tx1"/>
                </a:solidFill>
              </a:rPr>
              <a:t>Universités et académies (centres scientifiques), écoles polytechniques</a:t>
            </a:r>
          </a:p>
          <a:p>
            <a:r>
              <a:rPr lang="fr-FR" dirty="0" smtClean="0">
                <a:solidFill>
                  <a:schemeClr val="tx1"/>
                </a:solidFill>
              </a:rPr>
              <a:t>Democratisatisation de l’enseignement</a:t>
            </a:r>
          </a:p>
          <a:p>
            <a:r>
              <a:rPr lang="fr-FR" dirty="0" smtClean="0">
                <a:solidFill>
                  <a:schemeClr val="tx1"/>
                </a:solidFill>
              </a:rPr>
              <a:t>L’Etat adopte la science</a:t>
            </a:r>
          </a:p>
          <a:p>
            <a:endParaRPr lang="fr-FR" dirty="0"/>
          </a:p>
        </p:txBody>
      </p:sp>
      <p:sp>
        <p:nvSpPr>
          <p:cNvPr id="4" name="Sous-titre 2"/>
          <p:cNvSpPr txBox="1">
            <a:spLocks/>
          </p:cNvSpPr>
          <p:nvPr/>
        </p:nvSpPr>
        <p:spPr>
          <a:xfrm>
            <a:off x="1475656" y="1988840"/>
            <a:ext cx="6400800" cy="175260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effectLst/>
                <a:uLnTx/>
                <a:uFillTx/>
                <a:latin typeface="+mn-lt"/>
                <a:ea typeface="+mn-ea"/>
                <a:cs typeface="+mn-cs"/>
              </a:rPr>
              <a:t>-Utilité sociale de la science……..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t>-La Science continue a se développer a un rythme soutenu</a:t>
            </a:r>
            <a:endParaRPr kumimoji="0" lang="fr-FR" sz="3200" b="0" i="0" u="none" strike="noStrike" kern="1200" cap="none" spc="0" normalizeH="0" baseline="0" noProof="0" dirty="0">
              <a:ln>
                <a:noFill/>
              </a:ln>
              <a:effectLst/>
              <a:uLnTx/>
              <a:uFillTx/>
              <a:latin typeface="+mn-lt"/>
              <a:ea typeface="+mn-ea"/>
              <a:cs typeface="+mn-cs"/>
            </a:endParaRPr>
          </a:p>
        </p:txBody>
      </p:sp>
      <p:sp>
        <p:nvSpPr>
          <p:cNvPr id="5" name="ZoneTexte 4"/>
          <p:cNvSpPr txBox="1"/>
          <p:nvPr/>
        </p:nvSpPr>
        <p:spPr>
          <a:xfrm>
            <a:off x="1547664" y="3717032"/>
            <a:ext cx="3305713" cy="369332"/>
          </a:xfrm>
          <a:prstGeom prst="rect">
            <a:avLst/>
          </a:prstGeom>
          <a:noFill/>
        </p:spPr>
        <p:txBody>
          <a:bodyPr wrap="none" rtlCol="0">
            <a:spAutoFit/>
          </a:bodyPr>
          <a:lstStyle/>
          <a:p>
            <a:r>
              <a:rPr lang="fr-FR" dirty="0" smtClean="0"/>
              <a:t>I</a:t>
            </a:r>
            <a:r>
              <a:rPr lang="fr-FR" dirty="0" smtClean="0">
                <a:solidFill>
                  <a:srgbClr val="FF0000"/>
                </a:solidFill>
              </a:rPr>
              <a:t>NSTITUTIONS</a:t>
            </a:r>
            <a:r>
              <a:rPr lang="fr-FR" dirty="0" smtClean="0"/>
              <a:t>…………………………….</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32656"/>
            <a:ext cx="7772400" cy="1080120"/>
          </a:xfrm>
        </p:spPr>
        <p:txBody>
          <a:bodyPr/>
          <a:lstStyle/>
          <a:p>
            <a:r>
              <a:rPr lang="fr-FR" dirty="0" smtClean="0"/>
              <a:t>Hominides….</a:t>
            </a:r>
            <a:endParaRPr lang="fr-FR" dirty="0"/>
          </a:p>
        </p:txBody>
      </p:sp>
      <p:sp>
        <p:nvSpPr>
          <p:cNvPr id="3" name="Sous-titre 2"/>
          <p:cNvSpPr>
            <a:spLocks noGrp="1"/>
          </p:cNvSpPr>
          <p:nvPr>
            <p:ph type="subTitle" idx="1"/>
          </p:nvPr>
        </p:nvSpPr>
        <p:spPr>
          <a:xfrm>
            <a:off x="1619672" y="1340768"/>
            <a:ext cx="6400800" cy="1752600"/>
          </a:xfrm>
        </p:spPr>
        <p:txBody>
          <a:bodyPr>
            <a:normAutofit fontScale="70000" lnSpcReduction="20000"/>
          </a:bodyPr>
          <a:lstStyle/>
          <a:p>
            <a:r>
              <a:rPr lang="fr-FR" dirty="0" smtClean="0">
                <a:solidFill>
                  <a:srgbClr val="FF0000"/>
                </a:solidFill>
              </a:rPr>
              <a:t>Homo habilis</a:t>
            </a:r>
          </a:p>
          <a:p>
            <a:pPr>
              <a:buFontTx/>
              <a:buChar char="-"/>
            </a:pPr>
            <a:r>
              <a:rPr lang="fr-FR" b="1" dirty="0" smtClean="0">
                <a:solidFill>
                  <a:schemeClr val="tx1"/>
                </a:solidFill>
              </a:rPr>
              <a:t>Maitrise de la bipédie</a:t>
            </a:r>
          </a:p>
          <a:p>
            <a:pPr>
              <a:buFontTx/>
              <a:buChar char="-"/>
            </a:pPr>
            <a:r>
              <a:rPr lang="fr-FR" b="1" dirty="0" smtClean="0">
                <a:solidFill>
                  <a:schemeClr val="tx1"/>
                </a:solidFill>
              </a:rPr>
              <a:t>Fort dimorphisme sexuel (femelles beaucoup plus petites que les males</a:t>
            </a:r>
          </a:p>
          <a:p>
            <a:pPr>
              <a:buFontTx/>
              <a:buChar char="-"/>
            </a:pPr>
            <a:r>
              <a:rPr lang="fr-FR" b="1" dirty="0" smtClean="0">
                <a:solidFill>
                  <a:schemeClr val="tx1"/>
                </a:solidFill>
              </a:rPr>
              <a:t>Inventeur de l’outil</a:t>
            </a:r>
            <a:endParaRPr lang="fr-FR" b="1" dirty="0">
              <a:solidFill>
                <a:schemeClr val="tx1"/>
              </a:solidFill>
            </a:endParaRPr>
          </a:p>
        </p:txBody>
      </p:sp>
      <p:pic>
        <p:nvPicPr>
          <p:cNvPr id="1026" name="Picture 2" descr="Résultat de recherche d'images pour &quot;homo habilis&quot;"/>
          <p:cNvPicPr>
            <a:picLocks noChangeAspect="1" noChangeArrowheads="1"/>
          </p:cNvPicPr>
          <p:nvPr/>
        </p:nvPicPr>
        <p:blipFill>
          <a:blip r:embed="rId2" cstate="print"/>
          <a:srcRect/>
          <a:stretch>
            <a:fillRect/>
          </a:stretch>
        </p:blipFill>
        <p:spPr bwMode="auto">
          <a:xfrm>
            <a:off x="0" y="3501008"/>
            <a:ext cx="2746698" cy="3356992"/>
          </a:xfrm>
          <a:prstGeom prst="rect">
            <a:avLst/>
          </a:prstGeom>
          <a:noFill/>
        </p:spPr>
      </p:pic>
      <p:pic>
        <p:nvPicPr>
          <p:cNvPr id="1028" name="Picture 4" descr="https://upload.wikimedia.org/wikipedia/commons/thumb/d/d4/OH_24_replica_02.JPG/220px-OH_24_replica_02.JPG"/>
          <p:cNvPicPr>
            <a:picLocks noChangeAspect="1" noChangeArrowheads="1"/>
          </p:cNvPicPr>
          <p:nvPr/>
        </p:nvPicPr>
        <p:blipFill>
          <a:blip r:embed="rId3" cstate="print"/>
          <a:srcRect/>
          <a:stretch>
            <a:fillRect/>
          </a:stretch>
        </p:blipFill>
        <p:spPr bwMode="auto">
          <a:xfrm>
            <a:off x="5220072" y="3645024"/>
            <a:ext cx="2095500" cy="2276475"/>
          </a:xfrm>
          <a:prstGeom prst="rect">
            <a:avLst/>
          </a:prstGeom>
          <a:noFill/>
        </p:spPr>
      </p:pic>
      <p:sp>
        <p:nvSpPr>
          <p:cNvPr id="6" name="Rectangle 5"/>
          <p:cNvSpPr/>
          <p:nvPr/>
        </p:nvSpPr>
        <p:spPr>
          <a:xfrm>
            <a:off x="5076056" y="5949280"/>
            <a:ext cx="2514663" cy="369332"/>
          </a:xfrm>
          <a:prstGeom prst="rect">
            <a:avLst/>
          </a:prstGeom>
        </p:spPr>
        <p:txBody>
          <a:bodyPr wrap="none">
            <a:spAutoFit/>
          </a:bodyPr>
          <a:lstStyle/>
          <a:p>
            <a:r>
              <a:rPr lang="fr-FR" dirty="0" smtClean="0"/>
              <a:t>Réplique du crâne OH 24</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188640"/>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fr-FR" dirty="0" smtClean="0">
                <a:solidFill>
                  <a:schemeClr val="bg1"/>
                </a:solidFill>
              </a:rPr>
              <a:t>Ce n’est qu’au paléolithique supérieur (2.5 millions d’années),que l’on peut commencer à observer l’émergence de quelques </a:t>
            </a:r>
            <a:r>
              <a:rPr lang="fr-FR" u="sng" dirty="0" smtClean="0">
                <a:solidFill>
                  <a:schemeClr val="bg1"/>
                </a:solidFill>
              </a:rPr>
              <a:t>embryons</a:t>
            </a:r>
            <a:r>
              <a:rPr lang="fr-FR" dirty="0" smtClean="0">
                <a:solidFill>
                  <a:schemeClr val="bg1"/>
                </a:solidFill>
              </a:rPr>
              <a:t> </a:t>
            </a:r>
            <a:r>
              <a:rPr lang="fr-FR" u="sng" dirty="0" smtClean="0">
                <a:solidFill>
                  <a:schemeClr val="bg1"/>
                </a:solidFill>
              </a:rPr>
              <a:t>d’activités scientifique</a:t>
            </a:r>
            <a:r>
              <a:rPr lang="fr-FR" dirty="0" smtClean="0">
                <a:solidFill>
                  <a:schemeClr val="bg1"/>
                </a:solidFill>
              </a:rPr>
              <a:t>, avec les débuts des mathématiques et de l’Astronomie</a:t>
            </a:r>
            <a:endParaRPr lang="fr-FR" dirty="0">
              <a:solidFill>
                <a:schemeClr val="bg1"/>
              </a:solidFill>
            </a:endParaRPr>
          </a:p>
        </p:txBody>
      </p:sp>
      <p:sp>
        <p:nvSpPr>
          <p:cNvPr id="4" name="Sous-titre 2"/>
          <p:cNvSpPr txBox="1">
            <a:spLocks/>
          </p:cNvSpPr>
          <p:nvPr/>
        </p:nvSpPr>
        <p:spPr>
          <a:xfrm>
            <a:off x="899592" y="4184477"/>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2"/>
                </a:solidFill>
                <a:effectLst/>
                <a:uLnTx/>
                <a:uFillTx/>
                <a:latin typeface="+mn-lt"/>
                <a:ea typeface="+mn-ea"/>
                <a:cs typeface="+mn-cs"/>
              </a:rPr>
              <a:t>Mais ce n’est vraiment qu’au Néolithique</a:t>
            </a:r>
            <a:r>
              <a:rPr kumimoji="0" lang="fr-FR" sz="3200" b="0" i="0" u="none" strike="noStrike" kern="1200" cap="none" spc="0" normalizeH="0" noProof="0" dirty="0" smtClean="0">
                <a:ln>
                  <a:noFill/>
                </a:ln>
                <a:solidFill>
                  <a:schemeClr val="bg2"/>
                </a:solidFill>
                <a:effectLst/>
                <a:uLnTx/>
                <a:uFillTx/>
                <a:latin typeface="+mn-lt"/>
                <a:ea typeface="+mn-ea"/>
                <a:cs typeface="+mn-cs"/>
              </a:rPr>
              <a:t> que se développent ses activités en particulier chez les babyloniens c’est la naissance de la PROTOSCIENCE (ASTRONOMIE</a:t>
            </a:r>
            <a:r>
              <a:rPr kumimoji="0" lang="fr-FR" sz="3200" b="0" i="0" u="none" strike="noStrike" kern="1200" cap="none" spc="0" normalizeH="0" noProof="0" dirty="0" smtClean="0">
                <a:ln>
                  <a:noFill/>
                </a:ln>
                <a:solidFill>
                  <a:srgbClr val="FF0000"/>
                </a:solidFill>
                <a:effectLst/>
                <a:uLnTx/>
                <a:uFillTx/>
                <a:latin typeface="+mn-lt"/>
                <a:ea typeface="+mn-ea"/>
                <a:cs typeface="+mn-cs"/>
              </a:rPr>
              <a:t>)</a:t>
            </a:r>
            <a:endParaRPr kumimoji="0" lang="fr-FR"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21506" name="AutoShape 2" descr="Résultat de recherche d'images pour &quot;paléolithique&quot;"/>
          <p:cNvSpPr>
            <a:spLocks noChangeAspect="1" noChangeArrowheads="1"/>
          </p:cNvSpPr>
          <p:nvPr/>
        </p:nvSpPr>
        <p:spPr bwMode="auto">
          <a:xfrm>
            <a:off x="155575" y="-457200"/>
            <a:ext cx="1123950" cy="952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08" name="AutoShape 4" descr="Résultat de recherche d'images pour &quot;paléolithique&quot;"/>
          <p:cNvSpPr>
            <a:spLocks noChangeAspect="1" noChangeArrowheads="1"/>
          </p:cNvSpPr>
          <p:nvPr/>
        </p:nvSpPr>
        <p:spPr bwMode="auto">
          <a:xfrm>
            <a:off x="155575" y="-457200"/>
            <a:ext cx="1123950" cy="952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cxnSp>
        <p:nvCxnSpPr>
          <p:cNvPr id="8" name="Connecteur droit avec flèche 7"/>
          <p:cNvCxnSpPr/>
          <p:nvPr/>
        </p:nvCxnSpPr>
        <p:spPr>
          <a:xfrm>
            <a:off x="1043608" y="3501008"/>
            <a:ext cx="69127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115616" y="3717032"/>
            <a:ext cx="41044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dirty="0" smtClean="0"/>
              <a:t>                       PREHISTOIRE</a:t>
            </a:r>
            <a:endParaRPr lang="fr-FR" dirty="0"/>
          </a:p>
        </p:txBody>
      </p:sp>
      <p:sp>
        <p:nvSpPr>
          <p:cNvPr id="18" name="ZoneTexte 17"/>
          <p:cNvSpPr txBox="1"/>
          <p:nvPr/>
        </p:nvSpPr>
        <p:spPr>
          <a:xfrm>
            <a:off x="6300192" y="3645024"/>
            <a:ext cx="259228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t>              HISTOIRE</a:t>
            </a:r>
            <a:endParaRPr lang="fr-FR" dirty="0"/>
          </a:p>
        </p:txBody>
      </p:sp>
      <p:cxnSp>
        <p:nvCxnSpPr>
          <p:cNvPr id="22" name="Connecteur droit 21"/>
          <p:cNvCxnSpPr/>
          <p:nvPr/>
        </p:nvCxnSpPr>
        <p:spPr>
          <a:xfrm>
            <a:off x="1115616" y="3212976"/>
            <a:ext cx="0"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99592" y="2996952"/>
            <a:ext cx="2016224" cy="369332"/>
          </a:xfrm>
          <a:prstGeom prst="rect">
            <a:avLst/>
          </a:prstGeom>
          <a:noFill/>
        </p:spPr>
        <p:txBody>
          <a:bodyPr wrap="square" rtlCol="0">
            <a:spAutoFit/>
          </a:bodyPr>
          <a:lstStyle/>
          <a:p>
            <a:r>
              <a:rPr lang="fr-FR" dirty="0" smtClean="0"/>
              <a:t>   PALEOLITHIQUE</a:t>
            </a:r>
            <a:endParaRPr lang="fr-FR" dirty="0"/>
          </a:p>
        </p:txBody>
      </p:sp>
      <p:sp>
        <p:nvSpPr>
          <p:cNvPr id="28" name="ZoneTexte 27"/>
          <p:cNvSpPr txBox="1"/>
          <p:nvPr/>
        </p:nvSpPr>
        <p:spPr>
          <a:xfrm>
            <a:off x="2699792" y="2996952"/>
            <a:ext cx="2016224" cy="369332"/>
          </a:xfrm>
          <a:prstGeom prst="rect">
            <a:avLst/>
          </a:prstGeom>
          <a:noFill/>
        </p:spPr>
        <p:txBody>
          <a:bodyPr wrap="square" rtlCol="0">
            <a:spAutoFit/>
          </a:bodyPr>
          <a:lstStyle/>
          <a:p>
            <a:r>
              <a:rPr lang="fr-FR" dirty="0" smtClean="0"/>
              <a:t>   MESOLITHIQUE</a:t>
            </a:r>
            <a:endParaRPr lang="fr-FR" dirty="0"/>
          </a:p>
        </p:txBody>
      </p:sp>
      <p:sp>
        <p:nvSpPr>
          <p:cNvPr id="29" name="ZoneTexte 28"/>
          <p:cNvSpPr txBox="1"/>
          <p:nvPr/>
        </p:nvSpPr>
        <p:spPr>
          <a:xfrm>
            <a:off x="4427984" y="2996952"/>
            <a:ext cx="2016224" cy="369332"/>
          </a:xfrm>
          <a:prstGeom prst="rect">
            <a:avLst/>
          </a:prstGeom>
          <a:noFill/>
        </p:spPr>
        <p:txBody>
          <a:bodyPr wrap="square" rtlCol="0">
            <a:spAutoFit/>
          </a:bodyPr>
          <a:lstStyle/>
          <a:p>
            <a:r>
              <a:rPr lang="fr-FR" dirty="0" smtClean="0"/>
              <a:t>     NEOLITHIQUE</a:t>
            </a:r>
            <a:endParaRPr lang="fr-FR" dirty="0"/>
          </a:p>
        </p:txBody>
      </p:sp>
      <p:cxnSp>
        <p:nvCxnSpPr>
          <p:cNvPr id="30" name="Connecteur droit 29"/>
          <p:cNvCxnSpPr/>
          <p:nvPr/>
        </p:nvCxnSpPr>
        <p:spPr>
          <a:xfrm>
            <a:off x="6156176" y="3356992"/>
            <a:ext cx="0" cy="3600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ccolade ouvrante 30"/>
          <p:cNvSpPr/>
          <p:nvPr/>
        </p:nvSpPr>
        <p:spPr>
          <a:xfrm rot="5400000">
            <a:off x="2946394" y="14046"/>
            <a:ext cx="1296144" cy="5101716"/>
          </a:xfrm>
          <a:prstGeom prst="leftBrace">
            <a:avLst>
              <a:gd name="adj1" fmla="val 8333"/>
              <a:gd name="adj2" fmla="val 511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ZoneTexte 31"/>
          <p:cNvSpPr txBox="1"/>
          <p:nvPr/>
        </p:nvSpPr>
        <p:spPr>
          <a:xfrm>
            <a:off x="2411760" y="2492896"/>
            <a:ext cx="2376264" cy="369332"/>
          </a:xfrm>
          <a:prstGeom prst="rect">
            <a:avLst/>
          </a:prstGeom>
          <a:noFill/>
        </p:spPr>
        <p:txBody>
          <a:bodyPr wrap="square" rtlCol="0">
            <a:spAutoFit/>
          </a:bodyPr>
          <a:lstStyle/>
          <a:p>
            <a:r>
              <a:rPr lang="fr-FR" b="1" dirty="0" smtClean="0">
                <a:solidFill>
                  <a:srgbClr val="FF0000"/>
                </a:solidFill>
              </a:rPr>
              <a:t>5 millions  d’années</a:t>
            </a:r>
            <a:endParaRPr lang="fr-FR" b="1" dirty="0">
              <a:solidFill>
                <a:srgbClr val="FF0000"/>
              </a:solidFill>
            </a:endParaRPr>
          </a:p>
        </p:txBody>
      </p:sp>
      <p:sp>
        <p:nvSpPr>
          <p:cNvPr id="16" name="Rectangle 15"/>
          <p:cNvSpPr/>
          <p:nvPr/>
        </p:nvSpPr>
        <p:spPr>
          <a:xfrm>
            <a:off x="971600" y="5934670"/>
            <a:ext cx="4572000" cy="923330"/>
          </a:xfrm>
          <a:prstGeom prst="rect">
            <a:avLst/>
          </a:prstGeom>
        </p:spPr>
        <p:txBody>
          <a:bodyPr>
            <a:spAutoFit/>
          </a:bodyPr>
          <a:lstStyle/>
          <a:p>
            <a:pPr>
              <a:buFont typeface="Wingdings" pitchFamily="2" charset="2"/>
              <a:buChar char="ü"/>
            </a:pPr>
            <a:r>
              <a:rPr lang="fr-FR" dirty="0" smtClean="0"/>
              <a:t>est un nouveau domaine scientifique qui en est à l'étape de la formulation et de la spéculation</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470025"/>
          </a:xfrm>
        </p:spPr>
        <p:txBody>
          <a:bodyPr/>
          <a:lstStyle/>
          <a:p>
            <a:r>
              <a:rPr lang="fr-FR" dirty="0" smtClean="0"/>
              <a:t>Caractéristiques du Néolithique:</a:t>
            </a:r>
            <a:endParaRPr lang="fr-FR" dirty="0"/>
          </a:p>
        </p:txBody>
      </p:sp>
      <p:sp>
        <p:nvSpPr>
          <p:cNvPr id="3" name="Sous-titre 2"/>
          <p:cNvSpPr>
            <a:spLocks noGrp="1"/>
          </p:cNvSpPr>
          <p:nvPr>
            <p:ph type="subTitle" idx="1"/>
          </p:nvPr>
        </p:nvSpPr>
        <p:spPr>
          <a:xfrm>
            <a:off x="2051720" y="1556792"/>
            <a:ext cx="6400800" cy="17526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fr-FR" dirty="0" smtClean="0">
                <a:solidFill>
                  <a:srgbClr val="FF0000"/>
                </a:solidFill>
              </a:rPr>
              <a:t>LA REVOLUTION DU NEOLITHIQUE</a:t>
            </a:r>
            <a:r>
              <a:rPr lang="fr-FR" dirty="0" smtClean="0"/>
              <a:t>:</a:t>
            </a:r>
          </a:p>
          <a:p>
            <a:pPr>
              <a:buFontTx/>
              <a:buChar char="-"/>
            </a:pPr>
            <a:r>
              <a:rPr lang="fr-FR" dirty="0" smtClean="0">
                <a:solidFill>
                  <a:schemeClr val="tx1"/>
                </a:solidFill>
              </a:rPr>
              <a:t>Industrie lithique + développée </a:t>
            </a:r>
          </a:p>
          <a:p>
            <a:pPr>
              <a:buFontTx/>
              <a:buChar char="-"/>
            </a:pPr>
            <a:r>
              <a:rPr lang="fr-FR" dirty="0" smtClean="0">
                <a:solidFill>
                  <a:schemeClr val="tx1"/>
                </a:solidFill>
              </a:rPr>
              <a:t>Agriculture ,élevage, poterie</a:t>
            </a:r>
            <a:r>
              <a:rPr lang="fr-FR" dirty="0" smtClean="0"/>
              <a:t>, </a:t>
            </a:r>
            <a:r>
              <a:rPr lang="fr-FR" u="sng" dirty="0" smtClean="0">
                <a:solidFill>
                  <a:srgbClr val="FF0000"/>
                </a:solidFill>
              </a:rPr>
              <a:t>Sédentarisation</a:t>
            </a:r>
            <a:r>
              <a:rPr lang="fr-FR" dirty="0" smtClean="0"/>
              <a:t>, </a:t>
            </a:r>
            <a:r>
              <a:rPr lang="fr-FR" dirty="0" smtClean="0">
                <a:solidFill>
                  <a:schemeClr val="tx1"/>
                </a:solidFill>
              </a:rPr>
              <a:t>urbanisation</a:t>
            </a:r>
            <a:endParaRPr lang="fr-FR" dirty="0">
              <a:solidFill>
                <a:schemeClr val="tx1"/>
              </a:solidFill>
            </a:endParaRPr>
          </a:p>
        </p:txBody>
      </p:sp>
      <p:sp>
        <p:nvSpPr>
          <p:cNvPr id="5" name="Flèche courbée vers la droite 4"/>
          <p:cNvSpPr/>
          <p:nvPr/>
        </p:nvSpPr>
        <p:spPr>
          <a:xfrm>
            <a:off x="1115616" y="155679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7" name="Connecteur droit avec flèche 6"/>
          <p:cNvCxnSpPr/>
          <p:nvPr/>
        </p:nvCxnSpPr>
        <p:spPr>
          <a:xfrm>
            <a:off x="3851920" y="3212976"/>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3568" y="4005064"/>
            <a:ext cx="7558095"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t>- NAISSANCE DES </a:t>
            </a:r>
            <a:r>
              <a:rPr lang="fr-FR" u="sng" dirty="0" smtClean="0"/>
              <a:t>EMPIRES FLUVIAUX </a:t>
            </a:r>
            <a:r>
              <a:rPr lang="fr-FR" dirty="0" smtClean="0"/>
              <a:t>DONT LA PLUS IMPORTANTE</a:t>
            </a:r>
          </a:p>
          <a:p>
            <a:r>
              <a:rPr lang="fr-FR" dirty="0" smtClean="0"/>
              <a:t>EST LA CIVILISATION </a:t>
            </a:r>
            <a:r>
              <a:rPr lang="fr-FR" b="1" dirty="0" smtClean="0">
                <a:solidFill>
                  <a:srgbClr val="FF0000"/>
                </a:solidFill>
              </a:rPr>
              <a:t>MESOPOTAMIENNE</a:t>
            </a:r>
            <a:r>
              <a:rPr lang="fr-FR" dirty="0" smtClean="0"/>
              <a:t> &amp; </a:t>
            </a:r>
            <a:r>
              <a:rPr lang="fr-FR" b="1" dirty="0" smtClean="0">
                <a:solidFill>
                  <a:srgbClr val="FF0000"/>
                </a:solidFill>
              </a:rPr>
              <a:t>BABYLONIENNE (tigre et Euphrate)</a:t>
            </a:r>
          </a:p>
          <a:p>
            <a:r>
              <a:rPr lang="fr-FR" b="1" dirty="0" smtClean="0">
                <a:solidFill>
                  <a:schemeClr val="tx1"/>
                </a:solidFill>
              </a:rPr>
              <a:t>Ainsi que le </a:t>
            </a:r>
            <a:r>
              <a:rPr lang="fr-FR" b="1" dirty="0" err="1" smtClean="0">
                <a:solidFill>
                  <a:schemeClr val="tx1"/>
                </a:solidFill>
              </a:rPr>
              <a:t>Mohenjo</a:t>
            </a:r>
            <a:r>
              <a:rPr lang="fr-FR" b="1" dirty="0" smtClean="0">
                <a:solidFill>
                  <a:schemeClr val="tx1"/>
                </a:solidFill>
              </a:rPr>
              <a:t>- </a:t>
            </a:r>
            <a:r>
              <a:rPr lang="fr-FR" b="1" dirty="0" err="1" smtClean="0">
                <a:solidFill>
                  <a:schemeClr val="tx1"/>
                </a:solidFill>
              </a:rPr>
              <a:t>Daro</a:t>
            </a:r>
            <a:r>
              <a:rPr lang="fr-FR" b="1" dirty="0" smtClean="0">
                <a:solidFill>
                  <a:schemeClr val="tx1"/>
                </a:solidFill>
              </a:rPr>
              <a:t> ( indus)</a:t>
            </a:r>
          </a:p>
          <a:p>
            <a:r>
              <a:rPr lang="fr-FR" b="1" dirty="0" smtClean="0">
                <a:solidFill>
                  <a:srgbClr val="FF0000"/>
                </a:solidFill>
              </a:rPr>
              <a:t>- Un Riche Savoir Technique</a:t>
            </a:r>
          </a:p>
          <a:p>
            <a:endParaRPr lang="fr-FR"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692697"/>
            <a:ext cx="7772400" cy="1224136"/>
          </a:xfrm>
        </p:spPr>
        <p:txBody>
          <a:bodyPr/>
          <a:lstStyle/>
          <a:p>
            <a:r>
              <a:rPr lang="fr-FR" dirty="0" smtClean="0"/>
              <a:t>POURQUOI</a:t>
            </a:r>
            <a:endParaRPr lang="fr-FR" dirty="0"/>
          </a:p>
        </p:txBody>
      </p:sp>
      <p:sp>
        <p:nvSpPr>
          <p:cNvPr id="3" name="Sous-titre 2"/>
          <p:cNvSpPr>
            <a:spLocks noGrp="1"/>
          </p:cNvSpPr>
          <p:nvPr>
            <p:ph type="subTitle" idx="1"/>
          </p:nvPr>
        </p:nvSpPr>
        <p:spPr>
          <a:xfrm>
            <a:off x="1331640" y="3068960"/>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Observations Systématiques et consignées (écrite),officialisées sous NABONASSAR  (747 av. J.C)</a:t>
            </a:r>
            <a:endParaRPr lang="fr-FR" dirty="0">
              <a:solidFill>
                <a:schemeClr val="bg1"/>
              </a:solidFill>
            </a:endParaRPr>
          </a:p>
        </p:txBody>
      </p:sp>
      <p:sp>
        <p:nvSpPr>
          <p:cNvPr id="4" name="ZoneTexte 3"/>
          <p:cNvSpPr txBox="1"/>
          <p:nvPr/>
        </p:nvSpPr>
        <p:spPr>
          <a:xfrm>
            <a:off x="3059832" y="2204864"/>
            <a:ext cx="161396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PROTOSCIENCE</a:t>
            </a:r>
            <a:endParaRPr lang="fr-FR" dirty="0"/>
          </a:p>
        </p:txBody>
      </p:sp>
      <p:sp>
        <p:nvSpPr>
          <p:cNvPr id="5" name="ZoneTexte 4"/>
          <p:cNvSpPr txBox="1"/>
          <p:nvPr/>
        </p:nvSpPr>
        <p:spPr>
          <a:xfrm>
            <a:off x="5148064" y="2204864"/>
            <a:ext cx="147764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ASTRONOMIE</a:t>
            </a:r>
            <a:endParaRPr lang="fr-FR" dirty="0"/>
          </a:p>
        </p:txBody>
      </p:sp>
      <p:sp>
        <p:nvSpPr>
          <p:cNvPr id="6" name="Flèche vers le bas 5"/>
          <p:cNvSpPr/>
          <p:nvPr/>
        </p:nvSpPr>
        <p:spPr>
          <a:xfrm>
            <a:off x="3563888" y="479715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67544" y="5733256"/>
            <a:ext cx="8651151" cy="461665"/>
          </a:xfrm>
          <a:prstGeom prst="rect">
            <a:avLst/>
          </a:prstGeom>
          <a:noFill/>
        </p:spPr>
        <p:txBody>
          <a:bodyPr wrap="none" rtlCol="0">
            <a:spAutoFit/>
          </a:bodyPr>
          <a:lstStyle/>
          <a:p>
            <a:r>
              <a:rPr lang="fr-FR" dirty="0" smtClean="0"/>
              <a:t>a l’Origine de la définition d’une </a:t>
            </a:r>
            <a:r>
              <a:rPr lang="fr-FR" b="1" u="sng" dirty="0" smtClean="0"/>
              <a:t>relation</a:t>
            </a:r>
            <a:r>
              <a:rPr lang="fr-FR" dirty="0" smtClean="0"/>
              <a:t> entre le </a:t>
            </a:r>
            <a:r>
              <a:rPr lang="fr-FR" sz="2400" dirty="0" smtClean="0">
                <a:solidFill>
                  <a:srgbClr val="FF0000"/>
                </a:solidFill>
              </a:rPr>
              <a:t>Microcosme et Macrocosme  </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844824"/>
            <a:ext cx="7772400" cy="172819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r-FR" dirty="0" smtClean="0"/>
              <a:t>1.1.1 :SCIENCES MESOPOTAMIENNES</a:t>
            </a:r>
            <a:br>
              <a:rPr lang="fr-FR" dirty="0" smtClean="0"/>
            </a:br>
            <a:r>
              <a:rPr lang="fr-FR" dirty="0" smtClean="0"/>
              <a:t>&amp; BABYLONIENNES</a:t>
            </a:r>
            <a:endParaRPr lang="fr-FR" dirty="0"/>
          </a:p>
        </p:txBody>
      </p:sp>
      <p:sp>
        <p:nvSpPr>
          <p:cNvPr id="3" name="Sous-titre 2"/>
          <p:cNvSpPr>
            <a:spLocks noGrp="1"/>
          </p:cNvSpPr>
          <p:nvPr>
            <p:ph type="subTitle"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fr-FR" dirty="0" smtClean="0">
                <a:solidFill>
                  <a:schemeClr val="bg1"/>
                </a:solidFill>
              </a:rPr>
              <a:t>Cette région  témoigne des premiers fondements des disciplines scientifiques située dans le proche orient (Irak actuel)</a:t>
            </a:r>
            <a:endParaRPr lang="fr-FR" dirty="0">
              <a:solidFill>
                <a:schemeClr val="bg1"/>
              </a:solidFill>
            </a:endParaRPr>
          </a:p>
        </p:txBody>
      </p:sp>
      <p:sp>
        <p:nvSpPr>
          <p:cNvPr id="4" name="Sous-titre 2"/>
          <p:cNvSpPr txBox="1">
            <a:spLocks/>
          </p:cNvSpPr>
          <p:nvPr/>
        </p:nvSpPr>
        <p:spPr>
          <a:xfrm>
            <a:off x="1115616" y="188640"/>
            <a:ext cx="6400800" cy="148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tx1"/>
                </a:solidFill>
              </a:rPr>
              <a:t>CHAP 1: Origine des Sciences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tx1"/>
                </a:solidFill>
              </a:rPr>
              <a:t>1.1: les Sciences avant les Sciences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b/b8/Mesopotami%C3%AB.jpg"/>
          <p:cNvPicPr>
            <a:picLocks noChangeAspect="1" noChangeArrowheads="1"/>
          </p:cNvPicPr>
          <p:nvPr/>
        </p:nvPicPr>
        <p:blipFill>
          <a:blip r:embed="rId2" cstate="print"/>
          <a:srcRect/>
          <a:stretch>
            <a:fillRect/>
          </a:stretch>
        </p:blipFill>
        <p:spPr bwMode="auto">
          <a:xfrm>
            <a:off x="3429000" y="0"/>
            <a:ext cx="5715000" cy="5400600"/>
          </a:xfrm>
          <a:prstGeom prst="rect">
            <a:avLst/>
          </a:prstGeom>
          <a:noFill/>
        </p:spPr>
      </p:pic>
      <p:sp>
        <p:nvSpPr>
          <p:cNvPr id="5" name="ZoneTexte 4"/>
          <p:cNvSpPr txBox="1"/>
          <p:nvPr/>
        </p:nvSpPr>
        <p:spPr>
          <a:xfrm>
            <a:off x="179512" y="332656"/>
            <a:ext cx="3324180" cy="1477328"/>
          </a:xfrm>
          <a:prstGeom prst="rect">
            <a:avLst/>
          </a:prstGeom>
          <a:noFill/>
        </p:spPr>
        <p:txBody>
          <a:bodyPr wrap="none" rtlCol="0">
            <a:spAutoFit/>
          </a:bodyPr>
          <a:lstStyle/>
          <a:p>
            <a:pPr>
              <a:buFont typeface="Wingdings" pitchFamily="2" charset="2"/>
              <a:buChar char="Ø"/>
            </a:pPr>
            <a:r>
              <a:rPr lang="fr-FR" dirty="0" smtClean="0"/>
              <a:t>L’innovation la plus importante </a:t>
            </a:r>
          </a:p>
          <a:p>
            <a:r>
              <a:rPr lang="fr-FR" dirty="0" smtClean="0"/>
              <a:t>Chez  cette civilisation  provient</a:t>
            </a:r>
          </a:p>
          <a:p>
            <a:r>
              <a:rPr lang="fr-FR" dirty="0" smtClean="0"/>
              <a:t> de  l’Invention de l’Ecriture </a:t>
            </a:r>
          </a:p>
          <a:p>
            <a:r>
              <a:rPr lang="fr-FR" dirty="0" smtClean="0"/>
              <a:t>Cunéiforme, en forme de clous</a:t>
            </a:r>
          </a:p>
          <a:p>
            <a:r>
              <a:rPr lang="fr-FR" dirty="0" smtClean="0"/>
              <a:t>  ( SUMERIEN)</a:t>
            </a:r>
            <a:endParaRPr lang="fr-FR" dirty="0"/>
          </a:p>
        </p:txBody>
      </p:sp>
      <p:sp>
        <p:nvSpPr>
          <p:cNvPr id="6" name="Rectangle 5"/>
          <p:cNvSpPr/>
          <p:nvPr/>
        </p:nvSpPr>
        <p:spPr>
          <a:xfrm>
            <a:off x="4211960" y="6093296"/>
            <a:ext cx="4572000" cy="369332"/>
          </a:xfrm>
          <a:prstGeom prst="rect">
            <a:avLst/>
          </a:prstGeom>
        </p:spPr>
        <p:txBody>
          <a:bodyPr>
            <a:spAutoFit/>
          </a:bodyPr>
          <a:lstStyle/>
          <a:p>
            <a:r>
              <a:rPr lang="fr-FR" dirty="0" smtClean="0"/>
              <a:t>              « carte de la </a:t>
            </a:r>
            <a:r>
              <a:rPr lang="fr-FR" dirty="0" err="1" smtClean="0"/>
              <a:t>Mesopotamie</a:t>
            </a:r>
            <a:r>
              <a:rPr lang="fr-FR" dirty="0" smtClean="0"/>
              <a:t> »</a:t>
            </a:r>
            <a:endParaRPr lang="fr-FR" dirty="0"/>
          </a:p>
        </p:txBody>
      </p:sp>
      <p:sp>
        <p:nvSpPr>
          <p:cNvPr id="45058" name="AutoShape 2" descr="https://upload.wikimedia.org/wikipedia/commons/thumb/6/69/Sales_contract_Shuruppak_Louvre_AO3760.jpg/800px-Sales_contract_Shuruppak_Louvre_AO3760.jpg"/>
          <p:cNvSpPr>
            <a:spLocks noChangeAspect="1" noChangeArrowheads="1"/>
          </p:cNvSpPr>
          <p:nvPr/>
        </p:nvSpPr>
        <p:spPr bwMode="auto">
          <a:xfrm>
            <a:off x="155575" y="-2605088"/>
            <a:ext cx="5762625" cy="54387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0" name="AutoShape 4" descr="https://upload.wikimedia.org/wikipedia/commons/thumb/6/69/Sales_contract_Shuruppak_Louvre_AO3760.jpg/800px-Sales_contract_Shuruppak_Louvre_AO3760.jpg"/>
          <p:cNvSpPr>
            <a:spLocks noChangeAspect="1" noChangeArrowheads="1"/>
          </p:cNvSpPr>
          <p:nvPr/>
        </p:nvSpPr>
        <p:spPr bwMode="auto">
          <a:xfrm>
            <a:off x="155575" y="-2605088"/>
            <a:ext cx="5762625" cy="54387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2" name="AutoShape 6" descr="https://upload.wikimedia.org/wikipedia/commons/thumb/6/69/Sales_contract_Shuruppak_Louvre_AO3760.jpg/160px-Sales_contract_Shuruppak_Louvre_AO3760.jpg"/>
          <p:cNvSpPr>
            <a:spLocks noChangeAspect="1" noChangeArrowheads="1"/>
          </p:cNvSpPr>
          <p:nvPr/>
        </p:nvSpPr>
        <p:spPr bwMode="auto">
          <a:xfrm>
            <a:off x="155575" y="-685800"/>
            <a:ext cx="1524000" cy="14382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4" name="AutoShape 8" descr="data:image/jpeg;base64,/9j/4AAQSkZJRgABAQAAAQABAAD/2wCEAAkGBxITEhQUExQVFhUXGBwaGRgYGR0fHxwYFxgYGBgaGhocHSggHRolHB0YIjEhJSkrLi4uFx8zODMsNygtLisBCgoKDg0OGxAQGywkHyQsLCwsLCwsLCwsLCwsLCwsLCwsLCwsLCwsLCwsLCwsLCwsLCwsLCwsLCwsLCwsLCwsLP/AABEIAOEA4QMBIgACEQEDEQH/xAAcAAACAgMBAQAAAAAAAAAAAAAABQQGAgMHAQj/xABFEAACAQIEAwUEBggEBQUBAAABAhEAAwQFEiExQVEGEyJhgXGRobEHMkJSwdEUFSNicoLh8DOSovEkNENTshZUc8LSg//EABgBAQEBAQEAAAAAAAAAAAAAAAABAgME/8QAIBEBAQABBQEBAQEBAAAAAAAAAAERAgMSITFBURNhIv/aAAwDAQACEQMRAD8A7jRRRQFFFFAUUUUBRRRQFFFYs4HEgUGVFR3xtsbahPlv8q1frO3+97jU5RcVNopY2a9En2mPwrL9bLzVvhWf6aV40xopac4T7rfD860jO/3P9X9Kc9JxpxRSj9d9U/1f0oftBaUSwYCrzhxpvRUKzmlpgGB2IkGOVZnMbf3qvKJipJFe1EXMrJ+2B7dqlKwPAg+ymUe0UUVQUUUUBRRRQFFFFAUUUUBRRXhMUHta7t5V+sQPbSnH5seFv1aPkKVKsmYPrxrlq3JPG5o/T2/m6DZd/PlUHF56yiYH9eVRe750pzi54rYA2Daj/IJE+UisXVqrenTDLF5rfgCfExgTsJjyHCo2JuHS0zqg8zxAnaodxLjvbIKAKC0Cem0k1ljMRpUaZuXDz4+8DYVjtuSfG7s5dBAk/wDSRiW6wZqbbxttvquD7DSLLLv7K/PLD2z77bH3VByvL8PpRdTTsWYbcpgbcvwqZXC3l+YrE3KQYQm02IfU7W7ajSh347A/30qDczO/d2CaEaYJmSAJMASfcK0zxWrXPrSyxnCXLxsoDqUSTy48Kh5TdtYfDohZnuP4iegJmOFZ5bhwAzru7SQAROpjAnlsq0MGr3evnUXGOukzttXubY5bYBLCSwBj7zch03pDhMViLzKoQBXa4sk8Ft8T76uElacm7aBLa2ijMySNugnr5R7qc2u0neb90QOW4qj2T3d9mO4V1n2NtXS8FlCxJ4cvX8az9w00JjNfI+tRLueqjlAXUgTtNWQYFAIjaqzjxZTFLrZQChBBPmeFbxhmXJjl3bIA7uGXz2Psnr7atWW5vavfVMN908f61zy3ltgghTP7WRH3Tw/GmmGyZbd4upiRsQeBHStTVYzq0y+L/RSfJM4W6zWiZdef3l5H29acV1lzMudmBRRRVQUUUUBRRRQFV3Oc0LN3VvcfaYfKpmf4/u10gwTxPQf1qi4jtOqnTaUsT/ftrjua/jrt6fqz2bMDfYcqy75Bzqhvj8deaAG48AANh7a22skxznclfNnEfCaxy/G+P7VsxOZoOYHrVbxlwm8txL6AAEEM3XnHPnXuK7LslsvcuDYcBP41nl+TYbUqkh4TUxnhwMVm2rJJ3HjOWBFzEWWBjg5mAZ4LXq41EUr3yR91LYUepMk1LyjL7Dd8xtKVDEII5CD68/fUplRRC21A8gKsl9OUKcNjba/pP2k7myu3868PZTGxmXi/Z4dtAGwA4k8zSb9eizfuyNWpBAjiQxEH314md4u79RGI/dU+zkI9xqeLjJuMMbi39ZdNbLzgjTuOfCeVYXcCr3EDlmVUYbMRPCAY5cffULucbuO7gmDJIHKsRhcapkKu4I4jnFXpDzFkJaWEtKq/fYbCOHCkN3tFbQONCNBAYoRxaAB8/fXmOsYp7ei7aLA7ErH4VllmBAU6rJILAhAnAKRBZjEkVcmEmzZS6bI7mB3iuRpmFAZgSfMgVuyyxGIRuANi6YHCTdDH515jMyuoA2lRqMLq2PAxss1DwuOuN4tKtpVkOlt/EdWwMeVMxnBTkuSHEXr41QAFPCZ8beY6V0hX0gDpVM7EFhibpIYarfA/us2/xNW0p1qz9NVe3LpI6b1U+0mX95iMOwWRqhvIHrVmu3BHy5UlzB+U+W1LEhe/ZwC3eKkhlMiCRwUfjNO8JljaELXGMAfaPTpSm5imOylgBsfPjWQv3z1gfI9KmMNXtvuOcPdW6snQd45rzHumulKZE1ym4HYEEECOfWrl2BzI3cNpYkvaYoSTMjih/wApA9DXTbveHPXFlooorq5iiiigKKK04u5pRm6A0FB7WkXcQwYsUEAKDA24zz4zWrGYYJhXNpNLQDtx0kjUPdNGIuasQongJPt4/jXvaLNu4t7RqPDyFeT216fJISdmsgZtNy4WDEyoHLpJPpXQHcKAs1z7sz2ixFy6o0lkOxIUwPUU+zPNu7ui2VJJE7A/71rT0mvN6Su02MTu1V5IZgpjpz9/D1qLhcafEVsuqwAsLw4kz6xSPMhir2IXu5RVUGTtEnSOW+5Fbb+AuA/tMadXMST/AEpqvazSeYR9NkTsXZj/AKjWSkRvwpAmEAG+JuNHJUJ/GssLbvPesaXdbbKzEOBqIX02/pUUszPG6cUHRAz6WUTvBIBBHmKmXMDjGCFrjeMxux2nnUbu1W+zEFoQsokCZISZ6RJp3cz+4BbBw2w+qC3QR0qX1UPD9l7zXGUudo3kz5TvUnJcivMdT3TsY2PQx+VYHtTeLsq2BqjeZO1eZVnWJdnUKqhTBAWNz086TCXODTMcSyFbNg95dPGTsu/Fjz5bcaW3cIxu4UPeZmZ21aTAgKxgDkNuZNTsssBJIMEklvBJJLAg7ngKytKDfQyPArtuBMxA39T7q3WJ014uDiG0h27tdgseY584JrVl7u2FYhCWe4YOwhZ31E7HeahtiATeIMlnRIBg/bNMMLauHD21PhXSSSx38RJWAOMA1b6fEbsuAmJSNhouj/Lc5dBxpjmWeOzaLI1v91R8zwHr0pPgsOy3MMitu63hPCdWth74p5l2D/RlVDAYyXZuJPtHIfjUnq2fSDN8vxNw4c3iADdA0qdwDMmRtwprnpSywQACBz3/ALNbsWuq7YkrHer199Ke12DbEOxRlEHmYEe2qjXlOZ2tYtzLkExz5nb3U3xGKAA1AjyNV/sxk1xb11g9rUloAnxGNZMRtxhTUy5gLoMm+vs0T8zSnSbiLwI41l9HeL0Yy9b5XVn1Qkj4M1L2TbdtX8sfia15a5tYm1emArqG/hY6T8CaS9l8w6/RXgNe13cBRRRQFKO0WIhVTmx+Aim9c77aZ0tu+0nddgKxuXEb0TNbUsorExueJP4UuzrLRiUKltPQ/wB+71qv3M/dzCfAEn4TQy4g/WPdz98hfcPrfCvPHfFq4YG3aw6KoKwqgQPn76038yTUWABb70CYPQmquuW6j4sQCf3UdvwipmG7PW2A8V4//wA4HxNUwZ4bEI1x3ZpICASerifhUi/nNoMyqEABjgKg2ey9gbsbg9pT8JqB3mXhium60bEyYn3Ch0ejPVHMb7cq04bMEa5a8QMFwdxwKTUW3cwEf4W3UhulYY3G4S2ARaSB5GTRGvAWlxGLvCQItMs8QAWA4D2VZQtoi2CQe7PE89q5s+en9IbulUd6uhQojfVyFSHt4ufq3uewQxv12pVxXQLmNw6XDcJXcQNq14XNcKpdpBLtq2Fc+u5djCZNq8fNiq/+RFbD2cxfFrTLP3ntj46qsqY/1e8Xn9sfVUDaPM86WWccp1mPEy6R7Jk/jVaPZnEczbX23l/Cal2uz2LHBlP8LqaZTik3sstagxLDW41dBAYyD7Yptey+0SCbl0woAgjYRwG1LGyfEKh1kA7aZYbNMA7VhdwF5NjetT0mT7gJrQmvcC4zBAGQvh3j/tXKn5nnKd6VJEDVO/GFJ/CqRized4Q67iXABo1A6ip2Ex504t9ksTALIisRJ1vvJ33gcalt+EkTkx9vvbbqdlaSOmxqFfzNTPiravY+7ze0PZJ/Csx2N5tdX0Q/nUzTE/RkuNRLV5z9Z7gHoqz82Na3xitJms17KW+BvH0Tr7TWwdk7WwN1vcKuadPLd9d96g5til06aaf+mMPH+JcPov5VDx/ZyxHha57x+Cir2dOl9kseb+DsXDxKwfapKn4im9U/6NMT/wAO2H/7LGDzK3CX35TJYewD1uFdp44X0UUUVUFcozq5bOJua7C3PEYJ3rq9cqxAnEDbjufXeuO9cR22vacZU1uAFRU9gA+VK1VLl69cdQRbGlJ5bcqnmEEil+WrNu7JjU5/Kucb8pTbzfFNauMoC6DGw6b1oxFzHPYF0u8EiBMcTA4VaMrwNu1bZdU95uTHlEAe+K3tdt6VTSdCkQJ+7w+NWGYgYbKbqWrhZ3J0mPdWlkGGRtC2ywW0JYDd3LAsxgnkKbZpmc22VPDI4mleEwV/drt5FJAMKJiNxPn+daqZe5Zhr7XHuPcJhYVE1FZJO8Acoio+e2bjWnDzETupHumm6agGnEOeEnQswPwpfmLqUI1uxI4mPwFQ7V/H2v0cYfuU8Yw6KCBvqcDeepJ41YezuW4xW1XbxggyssSJ9u3wpdi87tWcS+pdaraVADwLLoj2EECnmT9oVxCkIsGPFz25xWfatvSl2MtxOKvvquFURoLNuSeOwPz2qy5/lB/RlBuFgFgTxkRud+ApnbgEnSBJk+nWpNwi7xgrEQOnPzrWKmVG/wDS7HD2bisZZgpn94mrdgey5TZSyx7hTaE0qIAVOA9nCoGa9oQikLuYge2nnqZz4RZzaua7ihyQAAYO434/DjW/LsBbtDULb6m4sWGogAEgtI2J5cKhYbGa9bXApJ4R0kbGKbNeWB4U58AOFXOSwl7O21Bvs4IIxFnygnY779atmY35b0FU5bxGGuMIE4tOH7otHb3n31ZcwugMR5D5D8KQoW951hffbYmqzmeeBHVLfjLELt948Bvzr3KHxblwQWhoIgbbcNqlpId2X341LLxxpDi8W9prSsjBnZVgj7xjr51lezNlPiUzp1aYkgTE7cKuTB+rSK13WHA0uyjHm7h2uEQCSB7AY+NKcyz0htKLq8BY8+gHqauUkW/6Or6/pOJTgSiMB1Clgx9NS++ugVxfshexFrH2HuJoFw6CDxhwYn1FdorejxjXOxRRRW2GnE3RbRm46VJ9wmucXLqBi7cfPlV/zs/8Pe/+Nvka5RicDbd4u4rT+7AB+dcN347bX17js+Q7Az7JrWM7ULCqfbTPDdkMK0Q7t/P8ogVMtdlsEv1kDfxEn5msca6Zir3+0R8vVq0jO3bZYPs1H5CrumBwifUsWxHPSPyqJje0Nm02jSA0Tsu3skCrxTKsticSwEWzB6grM9NRFSEfGHcWhvA+so4EdXqVcFvFXgzamVFnmASTHSpWOTDWSAMPrY8ABPWmDJd+j4wiCqDfncT5A1v/AFbio8RsqB1efkKl2LSMJe3h7AP2SoZz6HYVuxd21pPdqoPDUYk+tQtVJskuXb4ChbgVgX08I2B4wT6VfcDlFrDg3EQKxECPyJqt9mb5XEXzwi38ZFTcZm2obEk9Zp9O/EPEs1y8dVpr6iAqGdOs7ktvv4Rzrfmdq61jD2tDLruJrMRsXUlRH2QtLcvwmId2K30to3GX5jy9lNCxF60Xv2rgt8FWfsrsT6jjVRHzHFX2uXUtWnK2/CIkzHPzqr5Zkj3ddy9dCL4juurYNG4kc/KrLezS6xbxHj502y/ELatqCFlbInYbs7T+M+lMqrOCwFpQ0NfaQJ02wOBB23rc5toyrpxWpz4Q8bnnwFNxmrNIDEbVlh8QouIxMmY332bYxJPSmUVbA2bhw2IZidCYkKoJ6hJppj8sxGJuftGdVYt4Uj6q+HxHoeXrXmOKrgLinY3L9wxO+2nf4VbLGCSyFW34oSRq3MGJ3PpS+mSn9VJbu4VIYgPInTAMngo3mJ3NbxmDs+KHeQBcgLI4aRI41njsSpvWDpCgPJMAH6p57bUtya3edbtxR4WumGL6eHpQL8MzO1hpl1uXQJ62lcqfcBTO7r7l24k4dJMNx0HhAg++schy57TXrl4qFljbJYGS6kN+HvqfirrDB2lB3KngeQO3yPvrUStePwuIuAoLYtJoRVLFZ8MCSoMyfZWvLuz/AHDl3uq0bbTvsefEbge+pWc4sm4d+ccahXsRK7mDy86lkJlCzq4yMl3iUdTt5Q/uED1rsasCARwNcGzfENoMf712XsrjO+wdh+ttZ9oEH4it7bGs1ooorq5oWdf8ve/gb5GuUjLhcxIMev511XPB/wAPe/8Ajb5GuXY/OFsDf6xHCuG77HfZPNa2wQCKi3cbMiaqCZtfukhFLfwqTWzusWRJtvtxldI95IrHbeFlOK86xs9wLguOgZo2/wBuFJsLkmKuAHWg24FoPyrLF5Jctx3l5EkgCSxk8PsgUzSmmMzK9cuRZVdOkzLaQIad48qztHEK2o3rCT0DMY/smoj9mhbXVdxKqDyAPP2tWNrKsKZPfuQOP1dqdmDB8SP+rdtuOnd/majOtkzpDD2Hb3GagY7AWFtm5bW9dAO416ZB5jwyfSmwwOGRAdDT0ZyfxqKpF+/f79rdoE6gNRmNgeZPAeyp2BynFXSdFsNHGLq/gaktl3f32VBpQlA2nkpJk+3aPWrzlGW20hbaBQvPnt1PWl9SdRTD2bxI+sLVvye6fyrO12Uvz/iYef435/y1t7bIbjSJ2G29Pcr7LhUGkmSAZ9oFXHw+ZJbfZO+OL2R/M35VCzHCJbBm+hIG4QO23vAqfneFbvHtvegALCAmTOwJgGBWzH4S3bsFERVDCICt12kkcZ60xEzURMNatJbZu+c3UkKAB4doO54mdvZXt39HQqXTEpJ2JPPlG1O72IX9JZVHit20WehZ4geUdOlL8DgWOJts0kqWdpuK3AHaJ24ipYspTmd/D6VGu4dzAaNgTvJ2M1ZO0TutpmUnUUOkwNttuHKTO/SkfaUh3TVJ8an66t9ocI5RT3tKpKxwGiAPhHsrX1C/s5hrt0xiGDJbRGbbfUyFiogDhMelas+zAlEtYWAy7aZmJIknqYmmmT4QWzi2Y7llAngPDx99IGy1S47u2bly4x3YwB5iI2ieJqfDHaHnAuM1i2Zk3UU+wsAfhNW/PyqabYIVVWJ/+oHM9TyqLay1LNywLlxrji6u3FVJMQDxievSjOn0uSBbJ6geIe8n4VZUxkue/q35ca0vck+VaziNRk7+ZNeXsQOUUql+bklTMACuqfRfe1Zfb/dZl+M/jXJMwxAjT610X6G8RNi/b+7cDf5lC/8A1Fb0esa/HQqKKK7OKLmn+Dc/gb5GuN3sUUvnTZtu0bFlngPOuz45JtuOqn5VzXB4NJLhhrKxBjbaJrhvex32vKRNmeOJQ/VVuQA+VPMTjXNiLm4JWY2kahUm5gBNsalCWxMzxPs6UvznMDsLK6mB28432rnPXS4ZrmLXDIs3AJEMFPsFLVs3XvBrjEgXgqjfkNz8DU3Bm6qlsQ5Nxh4UB8KTPGNifKscLoFy0ssRb1XGOw3II6dWqeKjdr7BYKhuKzOwE8IAO/2jWS5LbW4sae6VZIWfEwHAyTPCpb49NWoDh94A/hWy7mTOd4IjoOHpVtSSscBgLfdm5cWXYkiLh4EmBA2iOVL84xVzVbs2VBZmjrtuYmOgJmt1rFm6/dWUCIoGt9AkAAbDqek1MtqO9tQoQK+x4ngRJPsNTIr+Oxz4N7wUy7BFkdQSWAG/OKa9ms3xrmLwfu9JPiHPlWi7Ys38c4YxoOtdpnS24joZHuNP7mZ2baE6tZPp/vT6ZhRczi3rl7YYjrFMz2gcjw+EEcqqeMvKz6iw6+dScPiljYj+lOVWyHdq6dWo7k7Fjx4/KtmZ6nEB9Q1gQekjjSxMSOv9ivVxShgZEgg8ehqy5YsNlwllsRfYgk67SyGI2ZyNhyNa7WXYYO4VWgKd9bb8BB3qJgMao1EkSzo3H7u/5VqTGKZMjfp/fsq5J6zx2HtKw7u2ogNvueCNHtqFmWfC4F0y3hEwOHA1txuKGliDyMeog/Caz7L5BhXwtu7dDsz7xqIA3IAGkj409Xz1EuZ4xW7Ctqe5P8sbUpOc3VMzpPQHh7qvS5LgUG1hf5ix+ZNQDgAb3gCW7aIWOlROxgipgzFVTNrpdG0k6XDRB5EHjH9zRiUxNxy4S7vv4bTnj5gQRVwxLL3uHh7kG4AQXHBhsCAese6mOc48qYnkD8Ks7M9qF+q8Y2wtXf8ALHzqLjsmxNsSxAJMKGdZJPIAHjVnuZkYkmQOdKrWKV3TEO6i2pOkHckrHig/D2VZEqr4fJcVcushUqy7nUwUQeh4Gul/Q7hLlm9iUeJ0qdjPBmH41Fw9/u7dy9cgvd+qp+yg5nzJ39a3fRRjNeNxETBtz/q/rXTT6xq8dXooorq4vGGxriebY9bV1wW4Mwgb8/Ku21yPtObdrEXRcsLcHeHeBI1bj+/KuO9PHbZvdVu7njHYAx7QK0nM2O+3vFOMNmGEL6WwVsDrpBn3rU/M8bhrVo3Fw9qeUqPyrlJHZWf1sx4iY862frVhqIAkrp2kkbjenPZvH4q5Fx1ti03BYAMdRA4VB7Vdorq3O6sQskfVG5nzq4+JbUFMVeI2Uz/A35VuV8SOFtyf4H/KrGmaYoYb9oQHj6y9PZVbtY/MGt3G71joPXjtNMT4dp9jF40JpFl4mZ0Hj7q9SzjWH+A3tIj5mtN29mAa0NTkuNh02mn1q3iNM3DIis4FTu5fijiVkQ7K0+IABBuSSDwjlWxsNholsSukbTbtMfi0CpeAxx/THn/s3QNvYKcYDs6XwZBTSWeVkctW0iPM+6rfgrbWMEI/a4hp4EW0HwImmmCyXDvAW5fUdWVPyq0Xchtd5ZnSdMzIA2IIHPjvWvtDjraBbNgp3rmBPAciaJnPhRjMmwdn6152J5ALx5D6vGKj5fhsJeVmC3gEMGSvHp9WpuEysW5uGblwj65I57wgnbpPlSsY/RhRbVG1Pec7dFj306WZbMLmGA1MuhzEiSW5ewUWcZhCT+yA8yx+VbsjtIEJNnSx7wkleMBY/H31BuPedi7BrVudgtqTw84FKRJx9vDaCRbTyOo1vynMrdnL7BY9VGxmdRB4VDvYnDadkLt1uHf/ACiBWzs/llvEWsOrtFtLl4svIwxMeXCPWpEreufWzwO/qPnUbCZ6WN0KITQULEcSY0gDmxNM8XmOFQkLZswNhsDtSh8zwelRo0hZMqR9Y8W9sSB0miwxvYy1FvcEhkIgHipUjn1FaO0uZA3mA3AgcPIdaWLiLKa73eKzcEWIidpifsrHqxO1JbmYySQGPlFUwbm7qG++3OvFwdlrSodR0klQOWogz6RtVevY1p3BA9tZDNmUGOkcQNjWpKlOL+Ie891QJS0viYkewA+ZqyfQ3virpHAW/my1zlczIsvbUwbj6mIO5AED2710T6Dp76/sQO7H/lXTTO2NXjsVFFFdXAVzP6R8LF+fvoD6gwa6ZVQ+kbC6rVt/ukqT5OB+Vc9yZ0um3calA/Rf8FvvAA1lm2DDIyEwDG/TnTLUCycktrxPMjhVa7ZYlivhnTwj12+NeaevSsWGCJbUh1IVNKheZjn/AHzpImCtviEuFwpUzBmD/WoGQZM6KbjMQdElOXrSPGXWa5HCDWpB0rPby27RWfafwFQMt7QYBbHdBmlyNZI4nhHHypey3Gwy95xI9SBtWjL+zKDDu1wQ914tg8dPAEDjO+/pV04wzVrudp8HrQySEG23M7e4CtmP7RLcUrbgKefOq3mPYhVuWbVokE/WYmdhx+NWHEdnrVm3PKI341KdKXcuMMSTbPi7u7BG/wB3rTG+2YLZFw3WIMGB57CNqh4RlGMtg/VYXE/zL/Srs2f2PBbiFQifSoKTmmFx62xcuBo22kzPAbDzpvl2RXiLT3E1Ns3j4r/Xyp3i+1Nhys7qDqO/ThWrF9t0iEX1NXpGvE/s1KtaWORidgOc1jgcTow9sKsEsxnnuQKTXs/kkzx93sisWzq3CiQIER7+FRTbKsvEFmvXd9Zjpwnif7ipYCbFrt07ADcDaByikuDzQSNtobfzrxM2t/VLb1KGGYXLTKQU17cTx94E0h7N5Jeuo796lu2LjATqO5MkwNulSMTjlIIBG9Y4G8/6BdVDBN9gP5mA39DVnglJ2atcP0pf5bY/E1i/Z7DKJfEOPYiD51u/V2CsRbK3Lzj6xXhMT9kQOVaMZgbdx7eixcCzLeJgYjYAv5xwqjRYybC3GKo+IeBJI0gAdSY2FZ5JkmDcXndLrJa2LNcO7HcABYJ2pljMyCL3Vu2LSj7PM+ZJ3J86jYa4RgL8GC94gb/uLuYrWUV3GZzhUci1h0UA/aGpvPd5jamt/FW0t2HexbPeAQotrJ1DYcNqjZNkiB+8a5bcgjkx3IgcY4EzU/NdzbPeoO7kbo27CJI32G9aRDsYo90X7q3bhisaF4rPlVv+h0F7mJuHoq+8tyHsqkY+x4XVsQAAQ+yH7Q4ca6J9C1mMNffre0j2LbQ/Nj7q1p9Y1+Oh0UUV1cRUDPMCL1i7bP2lMe0bj41PooOGMjAkE7gkeo40Qp2aCNvgZpv23w4s4q4OCtDL/Mvi/wBU1S84zIqvhO5MbcR1rx8f+sPbNUxFuxOJtd3CLBPEzy6UvynJbDXNbzsOHI0us4gKYPX+586nWsV5+2p2esO0+dhXAUADlJgRSoZm167YLtq03EgAzCzvHoPhTqzcTWJRX5yVBjY1us5nqvIw0hUVmGlQASBHIb1ZhLGVztQ63GIDRyJB4eomKj4rOXu8dR9oP5VKxGfvv4h6AflSjFZszGC+x5f0qJiEGdXGUoy7HVsehOw/GpKYNHEnEXRHH9kDueP25rdewXe3LSCJLqPjV9yzJFs2H1LLtvAHooB+NazjxVNwGT4VyP2+J84VfwBphey/LrIGvEX2PJZCn4CrblGQJbswfCzeJyOp4Dy9KUXMgsLc1+FzvuWO24jly3pmp1+kr4fDE21tW2YuwBN1naAT5ECefGpOX5TYsl7zlUbvGRFCyIX93em+KwwF6yNtnB2ZieHQ7dKhvmCNCrZF66bjsqn7IO0kT0njTI1Y7NmVRo7tSZhlUTMchFRskwTm8TecOBa1ksi7GQFEt68I4U0xzQotsLWtjBCBQqTx3O5McT7qxwNpALulrcDQpIbbbUeISifUHMsY6ggOp25Ii/JjUbspeUi8rnZL6Nv5gfitZY5F3gj01H4mBS7s3gBdvYnU5RLaqxgSTttxMdaTxVjxfalQ5I0QDsBA367Ukxnasli/1m5bkx7BMVlhrOFukaLeJuCYkGNuH2Uit1rsrbY+J7ySdk0jZdSjctH3h7qsh4UYjtUXUh0LcdzAInzqDdzpjZS2sbMzEk8zsNh5RT212Uw5NsKzSyO5Y+Ik23gDSdgINMiLwUDCradJILAKu45bjf0nhWukyq2X4rENKorsWEDSrciD0jlTCzlWKua28CyZOq4sAjYjjx608xWYXbdlw72/q8LcniOsRVas3rfc2lFu7bR08VxZILj62xMcZ6caTtMImZ5Qy7tfttO0Kxb8q7Z9FeE7vLrXGWLtvzliAfcBXCksJduLbsJcdy2kFm4seGw2Hvr6cwOES1bS2ghUUKPYK66Y57n430UUVtyFFFFBSfpNwCm0t4oH0HSwP3W3meOzAe+uN4fFYEt47V1DMwHkfESK+lMZhkuo1txKsII8jXG8y7LrhHZLgDF503GGxB5A8j5f71x3Jjt329XWFcu4rLi8/t9+jA/ErJpgctwjLqF68siQPDw8wUmtt3stZdraW1AHF3HTbh58akZtk2HBBa4UCiAFAPsmfyrjmOpTlOQq6G4+IdAWIGwMgcyI41jmGVaSgtX2dmYIJWBBMTxpmMEq2lXvnBjVGkGNW8ECOXOlLYxrV5Coa9pMiEIMwQNgW4ca1LUNj2Tsrs9+5POAIpPc7PW3vW7dq8wmSzPGwUTsB/e9ScZm14nx23Xffwtz9orHLLD3by/s2YAMTJ0AyOM8YqS0bLmX27V6x3N1nIurqJAA49B61YcTfZWO9V3O8EbWhhbFvxqZFzVMMvLlVhx8D1qasrEJ8zfqa9s4gM0E+GJPKeFR7umo3dknjtUaN3xAW4lwNOkk+oBpOvajFLbZu7CoTBaIJOwE8zQ+HMbNE/31pjlWXqlsd49megAPvOnj5k1qYZwQlsTduWCwCh3ELMErPFucVOsWBhbTKdI1GYUmAfaRINMnvWFuo+7uDCgdSRvw3rDEYdrlsnEareoeG2CJP7zGPcPWrmeM/SOzmPeToQwoEn28Kk9lLkXMYo4taWOPKfxNN8bbsWcIi21VNQDN1LbDid/96r3ZjFKuIxDvAUWZPowqz/DK4LaW2gDX7gCpbWLYVRABgDY896SYnNrQJCsSZM6mJO/dxvAHI0mzbtEsEodW/M+2P78qh2syu211PhlBbfvGtb8hxI/KrxtSnwxilldldhF4BUk65bZWjgprS+HVlHeg2PFIt2yCY5zJIE8vjVebNL7lrveXFVR9iAIM7TIj2gGlZxj6iQx36ma1NFq5WXMsdYXwWxuftO5Pw2Ar27jRatoGuhiECi0jeECP+ow2O/2RtVTc77mrp2K+jzE40h2Bs2NiXYbsN5CAkHhz8xW+CXVhY/ocwDX8W2JYeG0p3Agd4+yqFiCAuskyDJXlNdpqBkmUWcLZWzZUKij3nmSeZPWp9akw4armiiiiqyKKKKAqHmuWWsRaa1eUMjCCOfkQRuCOII3FTKKDjeP+jfMcPrOEvJdtzOlmKuR0EgrPqKqOdW8fYDHEYe4ig7swOneI8YkbkjnX0lXjAEQdxWLoldJuV8unP2J34nj/ALU1wfaHQBpc12rMOwmXXvr4ZP5ZX/xIpXe+ijKyDFq4pIMML1yVJHEBmKyOO4I6g1P5xr+kc4XtSx31/Go1nE4687MjDSViWMQOPKrrd+hezPhxV0DlKKTHmdppHnX0W4+y0YV+/tkD7QRtXMFWbTHAyD6dc3a/GpuRVs6FxAddxWMcByI3G/pVnx+NGi2Z3Kg+8A0hxH0f5qN2w1w+x7bfJzW3GdnM2ZVH6LdARY2XoI61Lt1rnHr44cjXiY0daiHsVmZH/K3vd/WsB2FzP/2t7+/WrNqHOGJxgNaWzFZ4xFRB2FzL/wBpd9QPzoT6PczJ/wCUu+pT/wDVX+M/U5xMwWfi3dUqROoQfXbjUbMe1OokmSeHlW7C/RzmZZf+FYCRxe2OY/fqSn0V5mxP7FVEn611Ov7pNX+UZuqZIsZn4uKFdSwA2gxHqKwyYC5iAgOlXZB121qefGrbh/ocxx+s9hf5ifktM8H9DN8EE4q2p/dVifPeRWuMx0c4qXaPFWyxT9ILAMJU21A47iVPnSDMc2uXGY63CtyJ/AbV2nK/odwaAG9cu3WHEAhVPTYDVP8ANVyy3sxg7Ed1h7Sxz0gnnzO/M++k0yM3cj5oyzIMXfH7KzddeqoSN+pO1WjLfoozG6RqVLQ6u0/6VBNfQ1FaZ51Quy/0WYPDEPe/4i6OBaQo9iAwf5pq+KoAgCAOVe0UZttFFFFEFFFFAUUUUBRRRQFFFFAUUUUBRRRQFFFFAUUUUBRRRQFFFFAUUUUBRRRQFFFFAUUUUBRRRQFFFFB//9k="/>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Picture 10" descr="https://encrypted-tbn3.gstatic.com/images?q=tbn:ANd9GcS10N7u2_H28U5Lm6bxKK2mfmOGSMUOneu99hhTXTcogRX46r8S"/>
          <p:cNvPicPr>
            <a:picLocks noChangeAspect="1" noChangeArrowheads="1"/>
          </p:cNvPicPr>
          <p:nvPr/>
        </p:nvPicPr>
        <p:blipFill>
          <a:blip r:embed="rId3" cstate="print"/>
          <a:srcRect/>
          <a:stretch>
            <a:fillRect/>
          </a:stretch>
        </p:blipFill>
        <p:spPr bwMode="auto">
          <a:xfrm>
            <a:off x="467544" y="3068960"/>
            <a:ext cx="2695575" cy="2619375"/>
          </a:xfrm>
          <a:prstGeom prst="rect">
            <a:avLst/>
          </a:prstGeom>
          <a:noFill/>
        </p:spPr>
      </p:pic>
      <p:sp>
        <p:nvSpPr>
          <p:cNvPr id="13" name="ZoneTexte 12"/>
          <p:cNvSpPr txBox="1"/>
          <p:nvPr/>
        </p:nvSpPr>
        <p:spPr>
          <a:xfrm>
            <a:off x="755576" y="5805264"/>
            <a:ext cx="2296847" cy="646331"/>
          </a:xfrm>
          <a:prstGeom prst="rect">
            <a:avLst/>
          </a:prstGeom>
          <a:noFill/>
        </p:spPr>
        <p:txBody>
          <a:bodyPr wrap="none" rtlCol="0">
            <a:spAutoFit/>
          </a:bodyPr>
          <a:lstStyle/>
          <a:p>
            <a:r>
              <a:rPr lang="fr-FR" dirty="0" smtClean="0"/>
              <a:t>Pictogrammes sur des </a:t>
            </a:r>
          </a:p>
          <a:p>
            <a:r>
              <a:rPr lang="fr-FR" dirty="0" smtClean="0"/>
              <a:t>Tablettes d’Argile</a:t>
            </a:r>
            <a:endParaRPr lang="fr-FR" dirty="0"/>
          </a:p>
        </p:txBody>
      </p:sp>
      <p:sp>
        <p:nvSpPr>
          <p:cNvPr id="14" name="ZoneTexte 13"/>
          <p:cNvSpPr txBox="1"/>
          <p:nvPr/>
        </p:nvSpPr>
        <p:spPr>
          <a:xfrm>
            <a:off x="251520" y="2060848"/>
            <a:ext cx="313585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MOYEN DE COMMUNICATION</a:t>
            </a:r>
          </a:p>
          <a:p>
            <a:r>
              <a:rPr lang="fr-FR" dirty="0" smtClean="0"/>
              <a:t>ET VECTEUR DE TRANSMISSION</a:t>
            </a:r>
          </a:p>
          <a:p>
            <a:r>
              <a:rPr lang="fr-FR" dirty="0" smtClean="0"/>
              <a:t>DES CONNAISSANCES</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kGBxITEhQUExQVFhUXGBwaGRgYGR0fHxwYFxgYGBgaGhocHSggHRolHB0YIjEhJSkrLi4uFx8zODMsNygtLisBCgoKDg0OGxAQGywkHyQsLCwsLCwsLCwsLCwsLCwsLCwsLCwsLCwsLCwsLCwsLCwsLCwsLCwsLCwsLCwsLCwsLP/AABEIAOEA4QMBIgACEQEDEQH/xAAcAAACAgMBAQAAAAAAAAAAAAAABQQGAgMHAQj/xABFEAACAQIEAwUEBggEBQUBAAABAhEAAwQFEiExQVEGEyJhgXGRobEHMkJSwdEUFSNicoLh8DOSovEkNENTshZUc8LSg//EABgBAQEBAQEAAAAAAAAAAAAAAAABAgME/8QAIBEBAQABBQEBAQEBAAAAAAAAAAERAgMSITFBURNhIv/aAAwDAQACEQMRAD8A7jRRRQFFFFAUUUUBRRRQFFFYs4HEgUGVFR3xtsbahPlv8q1frO3+97jU5RcVNopY2a9En2mPwrL9bLzVvhWf6aV40xopac4T7rfD860jO/3P9X9Kc9JxpxRSj9d9U/1f0oftBaUSwYCrzhxpvRUKzmlpgGB2IkGOVZnMbf3qvKJipJFe1EXMrJ+2B7dqlKwPAg+ymUe0UUVQUUUUBRRRQFFFFAUUUUBRRXhMUHta7t5V+sQPbSnH5seFv1aPkKVKsmYPrxrlq3JPG5o/T2/m6DZd/PlUHF56yiYH9eVRe750pzi54rYA2Daj/IJE+UisXVqrenTDLF5rfgCfExgTsJjyHCo2JuHS0zqg8zxAnaodxLjvbIKAKC0Cem0k1ljMRpUaZuXDz4+8DYVjtuSfG7s5dBAk/wDSRiW6wZqbbxttvquD7DSLLLv7K/PLD2z77bH3VByvL8PpRdTTsWYbcpgbcvwqZXC3l+YrE3KQYQm02IfU7W7ajSh347A/30qDczO/d2CaEaYJmSAJMASfcK0zxWrXPrSyxnCXLxsoDqUSTy48Kh5TdtYfDohZnuP4iegJmOFZ5bhwAzru7SQAROpjAnlsq0MGr3evnUXGOukzttXubY5bYBLCSwBj7zch03pDhMViLzKoQBXa4sk8Ft8T76uElacm7aBLa2ijMySNugnr5R7qc2u0neb90QOW4qj2T3d9mO4V1n2NtXS8FlCxJ4cvX8az9w00JjNfI+tRLueqjlAXUgTtNWQYFAIjaqzjxZTFLrZQChBBPmeFbxhmXJjl3bIA7uGXz2Psnr7atWW5vavfVMN908f61zy3ltgghTP7WRH3Tw/GmmGyZbd4upiRsQeBHStTVYzq0y+L/RSfJM4W6zWiZdef3l5H29acV1lzMudmBRRRVQUUUUBRRRQFV3Oc0LN3VvcfaYfKpmf4/u10gwTxPQf1qi4jtOqnTaUsT/ftrjua/jrt6fqz2bMDfYcqy75Bzqhvj8deaAG48AANh7a22skxznclfNnEfCaxy/G+P7VsxOZoOYHrVbxlwm8txL6AAEEM3XnHPnXuK7LslsvcuDYcBP41nl+TYbUqkh4TUxnhwMVm2rJJ3HjOWBFzEWWBjg5mAZ4LXq41EUr3yR91LYUepMk1LyjL7Dd8xtKVDEII5CD68/fUplRRC21A8gKsl9OUKcNjba/pP2k7myu3868PZTGxmXi/Z4dtAGwA4k8zSb9eizfuyNWpBAjiQxEH314md4u79RGI/dU+zkI9xqeLjJuMMbi39ZdNbLzgjTuOfCeVYXcCr3EDlmVUYbMRPCAY5cffULucbuO7gmDJIHKsRhcapkKu4I4jnFXpDzFkJaWEtKq/fYbCOHCkN3tFbQONCNBAYoRxaAB8/fXmOsYp7ei7aLA7ErH4VllmBAU6rJILAhAnAKRBZjEkVcmEmzZS6bI7mB3iuRpmFAZgSfMgVuyyxGIRuANi6YHCTdDH515jMyuoA2lRqMLq2PAxss1DwuOuN4tKtpVkOlt/EdWwMeVMxnBTkuSHEXr41QAFPCZ8beY6V0hX0gDpVM7EFhibpIYarfA/us2/xNW0p1qz9NVe3LpI6b1U+0mX95iMOwWRqhvIHrVmu3BHy5UlzB+U+W1LEhe/ZwC3eKkhlMiCRwUfjNO8JljaELXGMAfaPTpSm5imOylgBsfPjWQv3z1gfI9KmMNXtvuOcPdW6snQd45rzHumulKZE1ym4HYEEECOfWrl2BzI3cNpYkvaYoSTMjih/wApA9DXTbveHPXFlooorq5iiiigKKK04u5pRm6A0FB7WkXcQwYsUEAKDA24zz4zWrGYYJhXNpNLQDtx0kjUPdNGIuasQongJPt4/jXvaLNu4t7RqPDyFeT216fJISdmsgZtNy4WDEyoHLpJPpXQHcKAs1z7sz2ixFy6o0lkOxIUwPUU+zPNu7ui2VJJE7A/71rT0mvN6Su02MTu1V5IZgpjpz9/D1qLhcafEVsuqwAsLw4kz6xSPMhir2IXu5RVUGTtEnSOW+5Fbb+AuA/tMadXMST/AEpqvazSeYR9NkTsXZj/AKjWSkRvwpAmEAG+JuNHJUJ/GssLbvPesaXdbbKzEOBqIX02/pUUszPG6cUHRAz6WUTvBIBBHmKmXMDjGCFrjeMxux2nnUbu1W+zEFoQsokCZISZ6RJp3cz+4BbBw2w+qC3QR0qX1UPD9l7zXGUudo3kz5TvUnJcivMdT3TsY2PQx+VYHtTeLsq2BqjeZO1eZVnWJdnUKqhTBAWNz086TCXODTMcSyFbNg95dPGTsu/Fjz5bcaW3cIxu4UPeZmZ21aTAgKxgDkNuZNTsssBJIMEklvBJJLAg7ngKytKDfQyPArtuBMxA39T7q3WJ014uDiG0h27tdgseY584JrVl7u2FYhCWe4YOwhZ31E7HeahtiATeIMlnRIBg/bNMMLauHD21PhXSSSx38RJWAOMA1b6fEbsuAmJSNhouj/Lc5dBxpjmWeOzaLI1v91R8zwHr0pPgsOy3MMitu63hPCdWth74p5l2D/RlVDAYyXZuJPtHIfjUnq2fSDN8vxNw4c3iADdA0qdwDMmRtwprnpSywQACBz3/ALNbsWuq7YkrHer199Ke12DbEOxRlEHmYEe2qjXlOZ2tYtzLkExz5nb3U3xGKAA1AjyNV/sxk1xb11g9rUloAnxGNZMRtxhTUy5gLoMm+vs0T8zSnSbiLwI41l9HeL0Yy9b5XVn1Qkj4M1L2TbdtX8sfia15a5tYm1emArqG/hY6T8CaS9l8w6/RXgNe13cBRRRQFKO0WIhVTmx+Aim9c77aZ0tu+0nddgKxuXEb0TNbUsorExueJP4UuzrLRiUKltPQ/wB+71qv3M/dzCfAEn4TQy4g/WPdz98hfcPrfCvPHfFq4YG3aw6KoKwqgQPn76038yTUWABb70CYPQmquuW6j4sQCf3UdvwipmG7PW2A8V4//wA4HxNUwZ4bEI1x3ZpICASerifhUi/nNoMyqEABjgKg2ey9gbsbg9pT8JqB3mXhium60bEyYn3Ch0ejPVHMb7cq04bMEa5a8QMFwdxwKTUW3cwEf4W3UhulYY3G4S2ARaSB5GTRGvAWlxGLvCQItMs8QAWA4D2VZQtoi2CQe7PE89q5s+en9IbulUd6uhQojfVyFSHt4ufq3uewQxv12pVxXQLmNw6XDcJXcQNq14XNcKpdpBLtq2Fc+u5djCZNq8fNiq/+RFbD2cxfFrTLP3ntj46qsqY/1e8Xn9sfVUDaPM86WWccp1mPEy6R7Jk/jVaPZnEczbX23l/Cal2uz2LHBlP8LqaZTik3sstagxLDW41dBAYyD7Yptey+0SCbl0woAgjYRwG1LGyfEKh1kA7aZYbNMA7VhdwF5NjetT0mT7gJrQmvcC4zBAGQvh3j/tXKn5nnKd6VJEDVO/GFJ/CqRized4Q67iXABo1A6ip2Ex504t9ksTALIisRJ1vvJ33gcalt+EkTkx9vvbbqdlaSOmxqFfzNTPiravY+7ze0PZJ/Csx2N5tdX0Q/nUzTE/RkuNRLV5z9Z7gHoqz82Na3xitJms17KW+BvH0Tr7TWwdk7WwN1vcKuadPLd9d96g5til06aaf+mMPH+JcPov5VDx/ZyxHha57x+Cir2dOl9kseb+DsXDxKwfapKn4im9U/6NMT/wAO2H/7LGDzK3CX35TJYewD1uFdp44X0UUUVUFcozq5bOJua7C3PEYJ3rq9cqxAnEDbjufXeuO9cR22vacZU1uAFRU9gA+VK1VLl69cdQRbGlJ5bcqnmEEil+WrNu7JjU5/Kucb8pTbzfFNauMoC6DGw6b1oxFzHPYF0u8EiBMcTA4VaMrwNu1bZdU95uTHlEAe+K3tdt6VTSdCkQJ+7w+NWGYgYbKbqWrhZ3J0mPdWlkGGRtC2ywW0JYDd3LAsxgnkKbZpmc22VPDI4mleEwV/drt5FJAMKJiNxPn+daqZe5Zhr7XHuPcJhYVE1FZJO8Acoio+e2bjWnDzETupHumm6agGnEOeEnQswPwpfmLqUI1uxI4mPwFQ7V/H2v0cYfuU8Yw6KCBvqcDeepJ41YezuW4xW1XbxggyssSJ9u3wpdi87tWcS+pdaraVADwLLoj2EECnmT9oVxCkIsGPFz25xWfatvSl2MtxOKvvquFURoLNuSeOwPz2qy5/lB/RlBuFgFgTxkRud+ApnbgEnSBJk+nWpNwi7xgrEQOnPzrWKmVG/wDS7HD2bisZZgpn94mrdgey5TZSyx7hTaE0qIAVOA9nCoGa9oQikLuYge2nnqZz4RZzaua7ihyQAAYO434/DjW/LsBbtDULb6m4sWGogAEgtI2J5cKhYbGa9bXApJ4R0kbGKbNeWB4U58AOFXOSwl7O21Bvs4IIxFnygnY779atmY35b0FU5bxGGuMIE4tOH7otHb3n31ZcwugMR5D5D8KQoW951hffbYmqzmeeBHVLfjLELt948Bvzr3KHxblwQWhoIgbbcNqlpId2X341LLxxpDi8W9prSsjBnZVgj7xjr51lezNlPiUzp1aYkgTE7cKuTB+rSK13WHA0uyjHm7h2uEQCSB7AY+NKcyz0htKLq8BY8+gHqauUkW/6Or6/pOJTgSiMB1Clgx9NS++ugVxfshexFrH2HuJoFw6CDxhwYn1FdorejxjXOxRRRW2GnE3RbRm46VJ9wmucXLqBi7cfPlV/zs/8Pe/+Nvka5RicDbd4u4rT+7AB+dcN347bX17js+Q7Az7JrWM7ULCqfbTPDdkMK0Q7t/P8ogVMtdlsEv1kDfxEn5msca6Zir3+0R8vVq0jO3bZYPs1H5CrumBwifUsWxHPSPyqJje0Nm02jSA0Tsu3skCrxTKsticSwEWzB6grM9NRFSEfGHcWhvA+so4EdXqVcFvFXgzamVFnmASTHSpWOTDWSAMPrY8ABPWmDJd+j4wiCqDfncT5A1v/AFbio8RsqB1efkKl2LSMJe3h7AP2SoZz6HYVuxd21pPdqoPDUYk+tQtVJskuXb4ChbgVgX08I2B4wT6VfcDlFrDg3EQKxECPyJqt9mb5XEXzwi38ZFTcZm2obEk9Zp9O/EPEs1y8dVpr6iAqGdOs7ktvv4Rzrfmdq61jD2tDLruJrMRsXUlRH2QtLcvwmId2K30to3GX5jy9lNCxF60Xv2rgt8FWfsrsT6jjVRHzHFX2uXUtWnK2/CIkzHPzqr5Zkj3ddy9dCL4juurYNG4kc/KrLezS6xbxHj502y/ELatqCFlbInYbs7T+M+lMqrOCwFpQ0NfaQJ02wOBB23rc5toyrpxWpz4Q8bnnwFNxmrNIDEbVlh8QouIxMmY332bYxJPSmUVbA2bhw2IZidCYkKoJ6hJppj8sxGJuftGdVYt4Uj6q+HxHoeXrXmOKrgLinY3L9wxO+2nf4VbLGCSyFW34oSRq3MGJ3PpS+mSn9VJbu4VIYgPInTAMngo3mJ3NbxmDs+KHeQBcgLI4aRI41njsSpvWDpCgPJMAH6p57bUtya3edbtxR4WumGL6eHpQL8MzO1hpl1uXQJ62lcqfcBTO7r7l24k4dJMNx0HhAg++schy57TXrl4qFljbJYGS6kN+HvqfirrDB2lB3KngeQO3yPvrUStePwuIuAoLYtJoRVLFZ8MCSoMyfZWvLuz/AHDl3uq0bbTvsefEbge+pWc4sm4d+ccahXsRK7mDy86lkJlCzq4yMl3iUdTt5Q/uED1rsasCARwNcGzfENoMf712XsrjO+wdh+ttZ9oEH4it7bGs1ooorq5oWdf8ve/gb5GuUjLhcxIMev511XPB/wAPe/8Ajb5GuXY/OFsDf6xHCuG77HfZPNa2wQCKi3cbMiaqCZtfukhFLfwqTWzusWRJtvtxldI95IrHbeFlOK86xs9wLguOgZo2/wBuFJsLkmKuAHWg24FoPyrLF5Jctx3l5EkgCSxk8PsgUzSmmMzK9cuRZVdOkzLaQIad48qztHEK2o3rCT0DMY/smoj9mhbXVdxKqDyAPP2tWNrKsKZPfuQOP1dqdmDB8SP+rdtuOnd/majOtkzpDD2Hb3GagY7AWFtm5bW9dAO416ZB5jwyfSmwwOGRAdDT0ZyfxqKpF+/f79rdoE6gNRmNgeZPAeyp2BynFXSdFsNHGLq/gaktl3f32VBpQlA2nkpJk+3aPWrzlGW20hbaBQvPnt1PWl9SdRTD2bxI+sLVvye6fyrO12Uvz/iYef435/y1t7bIbjSJ2G29Pcr7LhUGkmSAZ9oFXHw+ZJbfZO+OL2R/M35VCzHCJbBm+hIG4QO23vAqfneFbvHtvegALCAmTOwJgGBWzH4S3bsFERVDCICt12kkcZ60xEzURMNatJbZu+c3UkKAB4doO54mdvZXt39HQqXTEpJ2JPPlG1O72IX9JZVHit20WehZ4geUdOlL8DgWOJts0kqWdpuK3AHaJ24ipYspTmd/D6VGu4dzAaNgTvJ2M1ZO0TutpmUnUUOkwNttuHKTO/SkfaUh3TVJ8an66t9ocI5RT3tKpKxwGiAPhHsrX1C/s5hrt0xiGDJbRGbbfUyFiogDhMelas+zAlEtYWAy7aZmJIknqYmmmT4QWzi2Y7llAngPDx99IGy1S47u2bly4x3YwB5iI2ieJqfDHaHnAuM1i2Zk3UU+wsAfhNW/PyqabYIVVWJ/+oHM9TyqLay1LNywLlxrji6u3FVJMQDxievSjOn0uSBbJ6geIe8n4VZUxkue/q35ca0vck+VaziNRk7+ZNeXsQOUUql+bklTMACuqfRfe1Zfb/dZl+M/jXJMwxAjT610X6G8RNi/b+7cDf5lC/8A1Fb0esa/HQqKKK7OKLmn+Dc/gb5GuN3sUUvnTZtu0bFlngPOuz45JtuOqn5VzXB4NJLhhrKxBjbaJrhvex32vKRNmeOJQ/VVuQA+VPMTjXNiLm4JWY2kahUm5gBNsalCWxMzxPs6UvznMDsLK6mB28432rnPXS4ZrmLXDIs3AJEMFPsFLVs3XvBrjEgXgqjfkNz8DU3Bm6qlsQ5Nxh4UB8KTPGNifKscLoFy0ssRb1XGOw3II6dWqeKjdr7BYKhuKzOwE8IAO/2jWS5LbW4sae6VZIWfEwHAyTPCpb49NWoDh94A/hWy7mTOd4IjoOHpVtSSscBgLfdm5cWXYkiLh4EmBA2iOVL84xVzVbs2VBZmjrtuYmOgJmt1rFm6/dWUCIoGt9AkAAbDqek1MtqO9tQoQK+x4ngRJPsNTIr+Oxz4N7wUy7BFkdQSWAG/OKa9ms3xrmLwfu9JPiHPlWi7Ys38c4YxoOtdpnS24joZHuNP7mZ2baE6tZPp/vT6ZhRczi3rl7YYjrFMz2gcjw+EEcqqeMvKz6iw6+dScPiljYj+lOVWyHdq6dWo7k7Fjx4/KtmZ6nEB9Q1gQekjjSxMSOv9ivVxShgZEgg8ehqy5YsNlwllsRfYgk67SyGI2ZyNhyNa7WXYYO4VWgKd9bb8BB3qJgMao1EkSzo3H7u/5VqTGKZMjfp/fsq5J6zx2HtKw7u2ogNvueCNHtqFmWfC4F0y3hEwOHA1txuKGliDyMeog/Caz7L5BhXwtu7dDsz7xqIA3IAGkj409Xz1EuZ4xW7Ctqe5P8sbUpOc3VMzpPQHh7qvS5LgUG1hf5ix+ZNQDgAb3gCW7aIWOlROxgipgzFVTNrpdG0k6XDRB5EHjH9zRiUxNxy4S7vv4bTnj5gQRVwxLL3uHh7kG4AQXHBhsCAese6mOc48qYnkD8Ks7M9qF+q8Y2wtXf8ALHzqLjsmxNsSxAJMKGdZJPIAHjVnuZkYkmQOdKrWKV3TEO6i2pOkHckrHig/D2VZEqr4fJcVcushUqy7nUwUQeh4Gul/Q7hLlm9iUeJ0qdjPBmH41Fw9/u7dy9cgvd+qp+yg5nzJ39a3fRRjNeNxETBtz/q/rXTT6xq8dXooorq4vGGxriebY9bV1wW4Mwgb8/Ku21yPtObdrEXRcsLcHeHeBI1bj+/KuO9PHbZvdVu7njHYAx7QK0nM2O+3vFOMNmGEL6WwVsDrpBn3rU/M8bhrVo3Fw9qeUqPyrlJHZWf1sx4iY862frVhqIAkrp2kkbjenPZvH4q5Fx1ti03BYAMdRA4VB7Vdorq3O6sQskfVG5nzq4+JbUFMVeI2Uz/A35VuV8SOFtyf4H/KrGmaYoYb9oQHj6y9PZVbtY/MGt3G71joPXjtNMT4dp9jF40JpFl4mZ0Hj7q9SzjWH+A3tIj5mtN29mAa0NTkuNh02mn1q3iNM3DIis4FTu5fijiVkQ7K0+IABBuSSDwjlWxsNholsSukbTbtMfi0CpeAxx/THn/s3QNvYKcYDs6XwZBTSWeVkctW0iPM+6rfgrbWMEI/a4hp4EW0HwImmmCyXDvAW5fUdWVPyq0Xchtd5ZnSdMzIA2IIHPjvWvtDjraBbNgp3rmBPAciaJnPhRjMmwdn6152J5ALx5D6vGKj5fhsJeVmC3gEMGSvHp9WpuEysW5uGblwj65I57wgnbpPlSsY/RhRbVG1Pec7dFj306WZbMLmGA1MuhzEiSW5ewUWcZhCT+yA8yx+VbsjtIEJNnSx7wkleMBY/H31BuPedi7BrVudgtqTw84FKRJx9vDaCRbTyOo1vynMrdnL7BY9VGxmdRB4VDvYnDadkLt1uHf/ACiBWzs/llvEWsOrtFtLl4svIwxMeXCPWpEreufWzwO/qPnUbCZ6WN0KITQULEcSY0gDmxNM8XmOFQkLZswNhsDtSh8zwelRo0hZMqR9Y8W9sSB0miwxvYy1FvcEhkIgHipUjn1FaO0uZA3mA3AgcPIdaWLiLKa73eKzcEWIidpifsrHqxO1JbmYySQGPlFUwbm7qG++3OvFwdlrSodR0klQOWogz6RtVevY1p3BA9tZDNmUGOkcQNjWpKlOL+Ie891QJS0viYkewA+ZqyfQ3virpHAW/my1zlczIsvbUwbj6mIO5AED2710T6Dp76/sQO7H/lXTTO2NXjsVFFFdXAVzP6R8LF+fvoD6gwa6ZVQ+kbC6rVt/ukqT5OB+Vc9yZ0um3calA/Rf8FvvAA1lm2DDIyEwDG/TnTLUCycktrxPMjhVa7ZYlivhnTwj12+NeaevSsWGCJbUh1IVNKheZjn/AHzpImCtviEuFwpUzBmD/WoGQZM6KbjMQdElOXrSPGXWa5HCDWpB0rPby27RWfafwFQMt7QYBbHdBmlyNZI4nhHHypey3Gwy95xI9SBtWjL+zKDDu1wQ914tg8dPAEDjO+/pV04wzVrudp8HrQySEG23M7e4CtmP7RLcUrbgKefOq3mPYhVuWbVokE/WYmdhx+NWHEdnrVm3PKI341KdKXcuMMSTbPi7u7BG/wB3rTG+2YLZFw3WIMGB57CNqh4RlGMtg/VYXE/zL/Srs2f2PBbiFQifSoKTmmFx62xcuBo22kzPAbDzpvl2RXiLT3E1Ns3j4r/Xyp3i+1Nhys7qDqO/ThWrF9t0iEX1NXpGvE/s1KtaWORidgOc1jgcTow9sKsEsxnnuQKTXs/kkzx93sisWzq3CiQIER7+FRTbKsvEFmvXd9Zjpwnif7ipYCbFrt07ADcDaByikuDzQSNtobfzrxM2t/VLb1KGGYXLTKQU17cTx94E0h7N5Jeuo796lu2LjATqO5MkwNulSMTjlIIBG9Y4G8/6BdVDBN9gP5mA39DVnglJ2atcP0pf5bY/E1i/Z7DKJfEOPYiD51u/V2CsRbK3Lzj6xXhMT9kQOVaMZgbdx7eixcCzLeJgYjYAv5xwqjRYybC3GKo+IeBJI0gAdSY2FZ5JkmDcXndLrJa2LNcO7HcABYJ2pljMyCL3Vu2LSj7PM+ZJ3J86jYa4RgL8GC94gb/uLuYrWUV3GZzhUci1h0UA/aGpvPd5jamt/FW0t2HexbPeAQotrJ1DYcNqjZNkiB+8a5bcgjkx3IgcY4EzU/NdzbPeoO7kbo27CJI32G9aRDsYo90X7q3bhisaF4rPlVv+h0F7mJuHoq+8tyHsqkY+x4XVsQAAQ+yH7Q4ca6J9C1mMNffre0j2LbQ/Nj7q1p9Y1+Oh0UUV1cRUDPMCL1i7bP2lMe0bj41PooOGMjAkE7gkeo40Qp2aCNvgZpv23w4s4q4OCtDL/Mvi/wBU1S84zIqvhO5MbcR1rx8f+sPbNUxFuxOJtd3CLBPEzy6UvynJbDXNbzsOHI0us4gKYPX+586nWsV5+2p2esO0+dhXAUADlJgRSoZm167YLtq03EgAzCzvHoPhTqzcTWJRX5yVBjY1us5nqvIw0hUVmGlQASBHIb1ZhLGVztQ63GIDRyJB4eomKj4rOXu8dR9oP5VKxGfvv4h6AflSjFZszGC+x5f0qJiEGdXGUoy7HVsehOw/GpKYNHEnEXRHH9kDueP25rdewXe3LSCJLqPjV9yzJFs2H1LLtvAHooB+NazjxVNwGT4VyP2+J84VfwBphey/LrIGvEX2PJZCn4CrblGQJbswfCzeJyOp4Dy9KUXMgsLc1+FzvuWO24jly3pmp1+kr4fDE21tW2YuwBN1naAT5ECefGpOX5TYsl7zlUbvGRFCyIX93em+KwwF6yNtnB2ZieHQ7dKhvmCNCrZF66bjsqn7IO0kT0njTI1Y7NmVRo7tSZhlUTMchFRskwTm8TecOBa1ksi7GQFEt68I4U0xzQotsLWtjBCBQqTx3O5McT7qxwNpALulrcDQpIbbbUeISifUHMsY6ggOp25Ii/JjUbspeUi8rnZL6Nv5gfitZY5F3gj01H4mBS7s3gBdvYnU5RLaqxgSTttxMdaTxVjxfalQ5I0QDsBA367Ukxnasli/1m5bkx7BMVlhrOFukaLeJuCYkGNuH2Uit1rsrbY+J7ySdk0jZdSjctH3h7qsh4UYjtUXUh0LcdzAInzqDdzpjZS2sbMzEk8zsNh5RT212Uw5NsKzSyO5Y+Ik23gDSdgINMiLwUDCradJILAKu45bjf0nhWukyq2X4rENKorsWEDSrciD0jlTCzlWKua28CyZOq4sAjYjjx608xWYXbdlw72/q8LcniOsRVas3rfc2lFu7bR08VxZILj62xMcZ6caTtMImZ5Qy7tfttO0Kxb8q7Z9FeE7vLrXGWLtvzliAfcBXCksJduLbsJcdy2kFm4seGw2Hvr6cwOES1bS2ghUUKPYK66Y57n430UUVtyFFFFBSfpNwCm0t4oH0HSwP3W3meOzAe+uN4fFYEt47V1DMwHkfESK+lMZhkuo1txKsII8jXG8y7LrhHZLgDF503GGxB5A8j5f71x3Jjt329XWFcu4rLi8/t9+jA/ErJpgctwjLqF68siQPDw8wUmtt3stZdraW1AHF3HTbh58akZtk2HBBa4UCiAFAPsmfyrjmOpTlOQq6G4+IdAWIGwMgcyI41jmGVaSgtX2dmYIJWBBMTxpmMEq2lXvnBjVGkGNW8ECOXOlLYxrV5Coa9pMiEIMwQNgW4ca1LUNj2Tsrs9+5POAIpPc7PW3vW7dq8wmSzPGwUTsB/e9ScZm14nx23Xffwtz9orHLLD3by/s2YAMTJ0AyOM8YqS0bLmX27V6x3N1nIurqJAA49B61YcTfZWO9V3O8EbWhhbFvxqZFzVMMvLlVhx8D1qasrEJ8zfqa9s4gM0E+GJPKeFR7umo3dknjtUaN3xAW4lwNOkk+oBpOvajFLbZu7CoTBaIJOwE8zQ+HMbNE/31pjlWXqlsd49megAPvOnj5k1qYZwQlsTduWCwCh3ELMErPFucVOsWBhbTKdI1GYUmAfaRINMnvWFuo+7uDCgdSRvw3rDEYdrlsnEareoeG2CJP7zGPcPWrmeM/SOzmPeToQwoEn28Kk9lLkXMYo4taWOPKfxNN8bbsWcIi21VNQDN1LbDid/96r3ZjFKuIxDvAUWZPowqz/DK4LaW2gDX7gCpbWLYVRABgDY896SYnNrQJCsSZM6mJO/dxvAHI0mzbtEsEodW/M+2P78qh2syu211PhlBbfvGtb8hxI/KrxtSnwxilldldhF4BUk65bZWjgprS+HVlHeg2PFIt2yCY5zJIE8vjVebNL7lrveXFVR9iAIM7TIj2gGlZxj6iQx36ma1NFq5WXMsdYXwWxuftO5Pw2Ar27jRatoGuhiECi0jeECP+ow2O/2RtVTc77mrp2K+jzE40h2Bs2NiXYbsN5CAkHhz8xW+CXVhY/ocwDX8W2JYeG0p3Agd4+yqFiCAuskyDJXlNdpqBkmUWcLZWzZUKij3nmSeZPWp9akw4armiiiiqyKKKKAqHmuWWsRaa1eUMjCCOfkQRuCOII3FTKKDjeP+jfMcPrOEvJdtzOlmKuR0EgrPqKqOdW8fYDHEYe4ig7swOneI8YkbkjnX0lXjAEQdxWLoldJuV8unP2J34nj/ALU1wfaHQBpc12rMOwmXXvr4ZP5ZX/xIpXe+ijKyDFq4pIMML1yVJHEBmKyOO4I6g1P5xr+kc4XtSx31/Go1nE4687MjDSViWMQOPKrrd+hezPhxV0DlKKTHmdppHnX0W4+y0YV+/tkD7QRtXMFWbTHAyD6dc3a/GpuRVs6FxAddxWMcByI3G/pVnx+NGi2Z3Kg+8A0hxH0f5qN2w1w+x7bfJzW3GdnM2ZVH6LdARY2XoI61Lt1rnHr44cjXiY0daiHsVmZH/K3vd/WsB2FzP/2t7+/WrNqHOGJxgNaWzFZ4xFRB2FzL/wBpd9QPzoT6PczJ/wCUu+pT/wDVX+M/U5xMwWfi3dUqROoQfXbjUbMe1OokmSeHlW7C/RzmZZf+FYCRxe2OY/fqSn0V5mxP7FVEn611Ov7pNX+UZuqZIsZn4uKFdSwA2gxHqKwyYC5iAgOlXZB121qefGrbh/ocxx+s9hf5ifktM8H9DN8EE4q2p/dVifPeRWuMx0c4qXaPFWyxT9ILAMJU21A47iVPnSDMc2uXGY63CtyJ/AbV2nK/odwaAG9cu3WHEAhVPTYDVP8ANVyy3sxg7Ed1h7Sxz0gnnzO/M++k0yM3cj5oyzIMXfH7KzddeqoSN+pO1WjLfoozG6RqVLQ6u0/6VBNfQ1FaZ51Quy/0WYPDEPe/4i6OBaQo9iAwf5pq+KoAgCAOVe0UZttFFFFEFFFFAUUUUBRRRQFFFFAUUUUBRRRQFFFFAUUUUBRRRQFFFFAUUUUBRRRQFFFFAUUUUBRRRQFFFFB//9k="/>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data:image/jpeg;base64,/9j/4AAQSkZJRgABAQAAAQABAAD/2wCEAAkGBxITEhQUExQVFhUXGBwaGRgYGR0fHxwYFxgYGBgaGhocHSggHRolHB0YIjEhJSkrLi4uFx8zODMsNygtLisBCgoKDg0OGxAQGywkHyQsLCwsLCwsLCwsLCwsLCwsLCwsLCwsLCwsLCwsLCwsLCwsLCwsLCwsLCwsLCwsLCwsLP/AABEIAOEA4QMBIgACEQEDEQH/xAAcAAACAgMBAQAAAAAAAAAAAAAABQQGAgMHAQj/xABFEAACAQIEAwUEBggEBQUBAAABAhEAAwQFEiExQVEGEyJhgXGRobEHMkJSwdEUFSNicoLh8DOSovEkNENTshZUc8LSg//EABgBAQEBAQEAAAAAAAAAAAAAAAABAgME/8QAIBEBAQABBQEBAQEBAAAAAAAAAAERAgMSITFBURNhIv/aAAwDAQACEQMRAD8A7jRRRQFFFFAUUUUBRRRQFFFYs4HEgUGVFR3xtsbahPlv8q1frO3+97jU5RcVNopY2a9En2mPwrL9bLzVvhWf6aV40xopac4T7rfD860jO/3P9X9Kc9JxpxRSj9d9U/1f0oftBaUSwYCrzhxpvRUKzmlpgGB2IkGOVZnMbf3qvKJipJFe1EXMrJ+2B7dqlKwPAg+ymUe0UUVQUUUUBRRRQFFFFAUUUUBRRXhMUHta7t5V+sQPbSnH5seFv1aPkKVKsmYPrxrlq3JPG5o/T2/m6DZd/PlUHF56yiYH9eVRe750pzi54rYA2Daj/IJE+UisXVqrenTDLF5rfgCfExgTsJjyHCo2JuHS0zqg8zxAnaodxLjvbIKAKC0Cem0k1ljMRpUaZuXDz4+8DYVjtuSfG7s5dBAk/wDSRiW6wZqbbxttvquD7DSLLLv7K/PLD2z77bH3VByvL8PpRdTTsWYbcpgbcvwqZXC3l+YrE3KQYQm02IfU7W7ajSh347A/30qDczO/d2CaEaYJmSAJMASfcK0zxWrXPrSyxnCXLxsoDqUSTy48Kh5TdtYfDohZnuP4iegJmOFZ5bhwAzru7SQAROpjAnlsq0MGr3evnUXGOukzttXubY5bYBLCSwBj7zch03pDhMViLzKoQBXa4sk8Ft8T76uElacm7aBLa2ijMySNugnr5R7qc2u0neb90QOW4qj2T3d9mO4V1n2NtXS8FlCxJ4cvX8az9w00JjNfI+tRLueqjlAXUgTtNWQYFAIjaqzjxZTFLrZQChBBPmeFbxhmXJjl3bIA7uGXz2Psnr7atWW5vavfVMN908f61zy3ltgghTP7WRH3Tw/GmmGyZbd4upiRsQeBHStTVYzq0y+L/RSfJM4W6zWiZdef3l5H29acV1lzMudmBRRRVQUUUUBRRRQFV3Oc0LN3VvcfaYfKpmf4/u10gwTxPQf1qi4jtOqnTaUsT/ftrjua/jrt6fqz2bMDfYcqy75Bzqhvj8deaAG48AANh7a22skxznclfNnEfCaxy/G+P7VsxOZoOYHrVbxlwm8txL6AAEEM3XnHPnXuK7LslsvcuDYcBP41nl+TYbUqkh4TUxnhwMVm2rJJ3HjOWBFzEWWBjg5mAZ4LXq41EUr3yR91LYUepMk1LyjL7Dd8xtKVDEII5CD68/fUplRRC21A8gKsl9OUKcNjba/pP2k7myu3868PZTGxmXi/Z4dtAGwA4k8zSb9eizfuyNWpBAjiQxEH314md4u79RGI/dU+zkI9xqeLjJuMMbi39ZdNbLzgjTuOfCeVYXcCr3EDlmVUYbMRPCAY5cffULucbuO7gmDJIHKsRhcapkKu4I4jnFXpDzFkJaWEtKq/fYbCOHCkN3tFbQONCNBAYoRxaAB8/fXmOsYp7ei7aLA7ErH4VllmBAU6rJILAhAnAKRBZjEkVcmEmzZS6bI7mB3iuRpmFAZgSfMgVuyyxGIRuANi6YHCTdDH515jMyuoA2lRqMLq2PAxss1DwuOuN4tKtpVkOlt/EdWwMeVMxnBTkuSHEXr41QAFPCZ8beY6V0hX0gDpVM7EFhibpIYarfA/us2/xNW0p1qz9NVe3LpI6b1U+0mX95iMOwWRqhvIHrVmu3BHy5UlzB+U+W1LEhe/ZwC3eKkhlMiCRwUfjNO8JljaELXGMAfaPTpSm5imOylgBsfPjWQv3z1gfI9KmMNXtvuOcPdW6snQd45rzHumulKZE1ym4HYEEECOfWrl2BzI3cNpYkvaYoSTMjih/wApA9DXTbveHPXFlooorq5iiiigKKK04u5pRm6A0FB7WkXcQwYsUEAKDA24zz4zWrGYYJhXNpNLQDtx0kjUPdNGIuasQongJPt4/jXvaLNu4t7RqPDyFeT216fJISdmsgZtNy4WDEyoHLpJPpXQHcKAs1z7sz2ixFy6o0lkOxIUwPUU+zPNu7ui2VJJE7A/71rT0mvN6Su02MTu1V5IZgpjpz9/D1qLhcafEVsuqwAsLw4kz6xSPMhir2IXu5RVUGTtEnSOW+5Fbb+AuA/tMadXMST/AEpqvazSeYR9NkTsXZj/AKjWSkRvwpAmEAG+JuNHJUJ/GssLbvPesaXdbbKzEOBqIX02/pUUszPG6cUHRAz6WUTvBIBBHmKmXMDjGCFrjeMxux2nnUbu1W+zEFoQsokCZISZ6RJp3cz+4BbBw2w+qC3QR0qX1UPD9l7zXGUudo3kz5TvUnJcivMdT3TsY2PQx+VYHtTeLsq2BqjeZO1eZVnWJdnUKqhTBAWNz086TCXODTMcSyFbNg95dPGTsu/Fjz5bcaW3cIxu4UPeZmZ21aTAgKxgDkNuZNTsssBJIMEklvBJJLAg7ngKytKDfQyPArtuBMxA39T7q3WJ014uDiG0h27tdgseY584JrVl7u2FYhCWe4YOwhZ31E7HeahtiATeIMlnRIBg/bNMMLauHD21PhXSSSx38RJWAOMA1b6fEbsuAmJSNhouj/Lc5dBxpjmWeOzaLI1v91R8zwHr0pPgsOy3MMitu63hPCdWth74p5l2D/RlVDAYyXZuJPtHIfjUnq2fSDN8vxNw4c3iADdA0qdwDMmRtwprnpSywQACBz3/ALNbsWuq7YkrHer199Ke12DbEOxRlEHmYEe2qjXlOZ2tYtzLkExz5nb3U3xGKAA1AjyNV/sxk1xb11g9rUloAnxGNZMRtxhTUy5gLoMm+vs0T8zSnSbiLwI41l9HeL0Yy9b5XVn1Qkj4M1L2TbdtX8sfia15a5tYm1emArqG/hY6T8CaS9l8w6/RXgNe13cBRRRQFKO0WIhVTmx+Aim9c77aZ0tu+0nddgKxuXEb0TNbUsorExueJP4UuzrLRiUKltPQ/wB+71qv3M/dzCfAEn4TQy4g/WPdz98hfcPrfCvPHfFq4YG3aw6KoKwqgQPn76038yTUWABb70CYPQmquuW6j4sQCf3UdvwipmG7PW2A8V4//wA4HxNUwZ4bEI1x3ZpICASerifhUi/nNoMyqEABjgKg2ey9gbsbg9pT8JqB3mXhium60bEyYn3Ch0ejPVHMb7cq04bMEa5a8QMFwdxwKTUW3cwEf4W3UhulYY3G4S2ARaSB5GTRGvAWlxGLvCQItMs8QAWA4D2VZQtoi2CQe7PE89q5s+en9IbulUd6uhQojfVyFSHt4ufq3uewQxv12pVxXQLmNw6XDcJXcQNq14XNcKpdpBLtq2Fc+u5djCZNq8fNiq/+RFbD2cxfFrTLP3ntj46qsqY/1e8Xn9sfVUDaPM86WWccp1mPEy6R7Jk/jVaPZnEczbX23l/Cal2uz2LHBlP8LqaZTik3sstagxLDW41dBAYyD7Yptey+0SCbl0woAgjYRwG1LGyfEKh1kA7aZYbNMA7VhdwF5NjetT0mT7gJrQmvcC4zBAGQvh3j/tXKn5nnKd6VJEDVO/GFJ/CqRized4Q67iXABo1A6ip2Ex504t9ksTALIisRJ1vvJ33gcalt+EkTkx9vvbbqdlaSOmxqFfzNTPiravY+7ze0PZJ/Csx2N5tdX0Q/nUzTE/RkuNRLV5z9Z7gHoqz82Na3xitJms17KW+BvH0Tr7TWwdk7WwN1vcKuadPLd9d96g5til06aaf+mMPH+JcPov5VDx/ZyxHha57x+Cir2dOl9kseb+DsXDxKwfapKn4im9U/6NMT/wAO2H/7LGDzK3CX35TJYewD1uFdp44X0UUUVUFcozq5bOJua7C3PEYJ3rq9cqxAnEDbjufXeuO9cR22vacZU1uAFRU9gA+VK1VLl69cdQRbGlJ5bcqnmEEil+WrNu7JjU5/Kucb8pTbzfFNauMoC6DGw6b1oxFzHPYF0u8EiBMcTA4VaMrwNu1bZdU95uTHlEAe+K3tdt6VTSdCkQJ+7w+NWGYgYbKbqWrhZ3J0mPdWlkGGRtC2ywW0JYDd3LAsxgnkKbZpmc22VPDI4mleEwV/drt5FJAMKJiNxPn+daqZe5Zhr7XHuPcJhYVE1FZJO8Acoio+e2bjWnDzETupHumm6agGnEOeEnQswPwpfmLqUI1uxI4mPwFQ7V/H2v0cYfuU8Yw6KCBvqcDeepJ41YezuW4xW1XbxggyssSJ9u3wpdi87tWcS+pdaraVADwLLoj2EECnmT9oVxCkIsGPFz25xWfatvSl2MtxOKvvquFURoLNuSeOwPz2qy5/lB/RlBuFgFgTxkRud+ApnbgEnSBJk+nWpNwi7xgrEQOnPzrWKmVG/wDS7HD2bisZZgpn94mrdgey5TZSyx7hTaE0qIAVOA9nCoGa9oQikLuYge2nnqZz4RZzaua7ihyQAAYO434/DjW/LsBbtDULb6m4sWGogAEgtI2J5cKhYbGa9bXApJ4R0kbGKbNeWB4U58AOFXOSwl7O21Bvs4IIxFnygnY779atmY35b0FU5bxGGuMIE4tOH7otHb3n31ZcwugMR5D5D8KQoW951hffbYmqzmeeBHVLfjLELt948Bvzr3KHxblwQWhoIgbbcNqlpId2X341LLxxpDi8W9prSsjBnZVgj7xjr51lezNlPiUzp1aYkgTE7cKuTB+rSK13WHA0uyjHm7h2uEQCSB7AY+NKcyz0htKLq8BY8+gHqauUkW/6Or6/pOJTgSiMB1Clgx9NS++ugVxfshexFrH2HuJoFw6CDxhwYn1FdorejxjXOxRRRW2GnE3RbRm46VJ9wmucXLqBi7cfPlV/zs/8Pe/+Nvka5RicDbd4u4rT+7AB+dcN347bX17js+Q7Az7JrWM7ULCqfbTPDdkMK0Q7t/P8ogVMtdlsEv1kDfxEn5msca6Zir3+0R8vVq0jO3bZYPs1H5CrumBwifUsWxHPSPyqJje0Nm02jSA0Tsu3skCrxTKsticSwEWzB6grM9NRFSEfGHcWhvA+so4EdXqVcFvFXgzamVFnmASTHSpWOTDWSAMPrY8ABPWmDJd+j4wiCqDfncT5A1v/AFbio8RsqB1efkKl2LSMJe3h7AP2SoZz6HYVuxd21pPdqoPDUYk+tQtVJskuXb4ChbgVgX08I2B4wT6VfcDlFrDg3EQKxECPyJqt9mb5XEXzwi38ZFTcZm2obEk9Zp9O/EPEs1y8dVpr6iAqGdOs7ktvv4Rzrfmdq61jD2tDLruJrMRsXUlRH2QtLcvwmId2K30to3GX5jy9lNCxF60Xv2rgt8FWfsrsT6jjVRHzHFX2uXUtWnK2/CIkzHPzqr5Zkj3ddy9dCL4juurYNG4kc/KrLezS6xbxHj502y/ELatqCFlbInYbs7T+M+lMqrOCwFpQ0NfaQJ02wOBB23rc5toyrpxWpz4Q8bnnwFNxmrNIDEbVlh8QouIxMmY332bYxJPSmUVbA2bhw2IZidCYkKoJ6hJppj8sxGJuftGdVYt4Uj6q+HxHoeXrXmOKrgLinY3L9wxO+2nf4VbLGCSyFW34oSRq3MGJ3PpS+mSn9VJbu4VIYgPInTAMngo3mJ3NbxmDs+KHeQBcgLI4aRI41njsSpvWDpCgPJMAH6p57bUtya3edbtxR4WumGL6eHpQL8MzO1hpl1uXQJ62lcqfcBTO7r7l24k4dJMNx0HhAg++schy57TXrl4qFljbJYGS6kN+HvqfirrDB2lB3KngeQO3yPvrUStePwuIuAoLYtJoRVLFZ8MCSoMyfZWvLuz/AHDl3uq0bbTvsefEbge+pWc4sm4d+ccahXsRK7mDy86lkJlCzq4yMl3iUdTt5Q/uED1rsasCARwNcGzfENoMf712XsrjO+wdh+ttZ9oEH4it7bGs1ooorq5oWdf8ve/gb5GuUjLhcxIMev511XPB/wAPe/8Ajb5GuXY/OFsDf6xHCuG77HfZPNa2wQCKi3cbMiaqCZtfukhFLfwqTWzusWRJtvtxldI95IrHbeFlOK86xs9wLguOgZo2/wBuFJsLkmKuAHWg24FoPyrLF5Jctx3l5EkgCSxk8PsgUzSmmMzK9cuRZVdOkzLaQIad48qztHEK2o3rCT0DMY/smoj9mhbXVdxKqDyAPP2tWNrKsKZPfuQOP1dqdmDB8SP+rdtuOnd/majOtkzpDD2Hb3GagY7AWFtm5bW9dAO416ZB5jwyfSmwwOGRAdDT0ZyfxqKpF+/f79rdoE6gNRmNgeZPAeyp2BynFXSdFsNHGLq/gaktl3f32VBpQlA2nkpJk+3aPWrzlGW20hbaBQvPnt1PWl9SdRTD2bxI+sLVvye6fyrO12Uvz/iYef435/y1t7bIbjSJ2G29Pcr7LhUGkmSAZ9oFXHw+ZJbfZO+OL2R/M35VCzHCJbBm+hIG4QO23vAqfneFbvHtvegALCAmTOwJgGBWzH4S3bsFERVDCICt12kkcZ60xEzURMNatJbZu+c3UkKAB4doO54mdvZXt39HQqXTEpJ2JPPlG1O72IX9JZVHit20WehZ4geUdOlL8DgWOJts0kqWdpuK3AHaJ24ipYspTmd/D6VGu4dzAaNgTvJ2M1ZO0TutpmUnUUOkwNttuHKTO/SkfaUh3TVJ8an66t9ocI5RT3tKpKxwGiAPhHsrX1C/s5hrt0xiGDJbRGbbfUyFiogDhMelas+zAlEtYWAy7aZmJIknqYmmmT4QWzi2Y7llAngPDx99IGy1S47u2bly4x3YwB5iI2ieJqfDHaHnAuM1i2Zk3UU+wsAfhNW/PyqabYIVVWJ/+oHM9TyqLay1LNywLlxrji6u3FVJMQDxievSjOn0uSBbJ6geIe8n4VZUxkue/q35ca0vck+VaziNRk7+ZNeXsQOUUql+bklTMACuqfRfe1Zfb/dZl+M/jXJMwxAjT610X6G8RNi/b+7cDf5lC/8A1Fb0esa/HQqKKK7OKLmn+Dc/gb5GuN3sUUvnTZtu0bFlngPOuz45JtuOqn5VzXB4NJLhhrKxBjbaJrhvex32vKRNmeOJQ/VVuQA+VPMTjXNiLm4JWY2kahUm5gBNsalCWxMzxPs6UvznMDsLK6mB28432rnPXS4ZrmLXDIs3AJEMFPsFLVs3XvBrjEgXgqjfkNz8DU3Bm6qlsQ5Nxh4UB8KTPGNifKscLoFy0ssRb1XGOw3II6dWqeKjdr7BYKhuKzOwE8IAO/2jWS5LbW4sae6VZIWfEwHAyTPCpb49NWoDh94A/hWy7mTOd4IjoOHpVtSSscBgLfdm5cWXYkiLh4EmBA2iOVL84xVzVbs2VBZmjrtuYmOgJmt1rFm6/dWUCIoGt9AkAAbDqek1MtqO9tQoQK+x4ngRJPsNTIr+Oxz4N7wUy7BFkdQSWAG/OKa9ms3xrmLwfu9JPiHPlWi7Ys38c4YxoOtdpnS24joZHuNP7mZ2baE6tZPp/vT6ZhRczi3rl7YYjrFMz2gcjw+EEcqqeMvKz6iw6+dScPiljYj+lOVWyHdq6dWo7k7Fjx4/KtmZ6nEB9Q1gQekjjSxMSOv9ivVxShgZEgg8ehqy5YsNlwllsRfYgk67SyGI2ZyNhyNa7WXYYO4VWgKd9bb8BB3qJgMao1EkSzo3H7u/5VqTGKZMjfp/fsq5J6zx2HtKw7u2ogNvueCNHtqFmWfC4F0y3hEwOHA1txuKGliDyMeog/Caz7L5BhXwtu7dDsz7xqIA3IAGkj409Xz1EuZ4xW7Ctqe5P8sbUpOc3VMzpPQHh7qvS5LgUG1hf5ix+ZNQDgAb3gCW7aIWOlROxgipgzFVTNrpdG0k6XDRB5EHjH9zRiUxNxy4S7vv4bTnj5gQRVwxLL3uHh7kG4AQXHBhsCAese6mOc48qYnkD8Ks7M9qF+q8Y2wtXf8ALHzqLjsmxNsSxAJMKGdZJPIAHjVnuZkYkmQOdKrWKV3TEO6i2pOkHckrHig/D2VZEqr4fJcVcushUqy7nUwUQeh4Gul/Q7hLlm9iUeJ0qdjPBmH41Fw9/u7dy9cgvd+qp+yg5nzJ39a3fRRjNeNxETBtz/q/rXTT6xq8dXooorq4vGGxriebY9bV1wW4Mwgb8/Ku21yPtObdrEXRcsLcHeHeBI1bj+/KuO9PHbZvdVu7njHYAx7QK0nM2O+3vFOMNmGEL6WwVsDrpBn3rU/M8bhrVo3Fw9qeUqPyrlJHZWf1sx4iY862frVhqIAkrp2kkbjenPZvH4q5Fx1ti03BYAMdRA4VB7Vdorq3O6sQskfVG5nzq4+JbUFMVeI2Uz/A35VuV8SOFtyf4H/KrGmaYoYb9oQHj6y9PZVbtY/MGt3G71joPXjtNMT4dp9jF40JpFl4mZ0Hj7q9SzjWH+A3tIj5mtN29mAa0NTkuNh02mn1q3iNM3DIis4FTu5fijiVkQ7K0+IABBuSSDwjlWxsNholsSukbTbtMfi0CpeAxx/THn/s3QNvYKcYDs6XwZBTSWeVkctW0iPM+6rfgrbWMEI/a4hp4EW0HwImmmCyXDvAW5fUdWVPyq0Xchtd5ZnSdMzIA2IIHPjvWvtDjraBbNgp3rmBPAciaJnPhRjMmwdn6152J5ALx5D6vGKj5fhsJeVmC3gEMGSvHp9WpuEysW5uGblwj65I57wgnbpPlSsY/RhRbVG1Pec7dFj306WZbMLmGA1MuhzEiSW5ewUWcZhCT+yA8yx+VbsjtIEJNnSx7wkleMBY/H31BuPedi7BrVudgtqTw84FKRJx9vDaCRbTyOo1vynMrdnL7BY9VGxmdRB4VDvYnDadkLt1uHf/ACiBWzs/llvEWsOrtFtLl4svIwxMeXCPWpEreufWzwO/qPnUbCZ6WN0KITQULEcSY0gDmxNM8XmOFQkLZswNhsDtSh8zwelRo0hZMqR9Y8W9sSB0miwxvYy1FvcEhkIgHipUjn1FaO0uZA3mA3AgcPIdaWLiLKa73eKzcEWIidpifsrHqxO1JbmYySQGPlFUwbm7qG++3OvFwdlrSodR0klQOWogz6RtVevY1p3BA9tZDNmUGOkcQNjWpKlOL+Ie891QJS0viYkewA+ZqyfQ3virpHAW/my1zlczIsvbUwbj6mIO5AED2710T6Dp76/sQO7H/lXTTO2NXjsVFFFdXAVzP6R8LF+fvoD6gwa6ZVQ+kbC6rVt/ukqT5OB+Vc9yZ0um3calA/Rf8FvvAA1lm2DDIyEwDG/TnTLUCycktrxPMjhVa7ZYlivhnTwj12+NeaevSsWGCJbUh1IVNKheZjn/AHzpImCtviEuFwpUzBmD/WoGQZM6KbjMQdElOXrSPGXWa5HCDWpB0rPby27RWfafwFQMt7QYBbHdBmlyNZI4nhHHypey3Gwy95xI9SBtWjL+zKDDu1wQ914tg8dPAEDjO+/pV04wzVrudp8HrQySEG23M7e4CtmP7RLcUrbgKefOq3mPYhVuWbVokE/WYmdhx+NWHEdnrVm3PKI341KdKXcuMMSTbPi7u7BG/wB3rTG+2YLZFw3WIMGB57CNqh4RlGMtg/VYXE/zL/Srs2f2PBbiFQifSoKTmmFx62xcuBo22kzPAbDzpvl2RXiLT3E1Ns3j4r/Xyp3i+1Nhys7qDqO/ThWrF9t0iEX1NXpGvE/s1KtaWORidgOc1jgcTow9sKsEsxnnuQKTXs/kkzx93sisWzq3CiQIER7+FRTbKsvEFmvXd9Zjpwnif7ipYCbFrt07ADcDaByikuDzQSNtobfzrxM2t/VLb1KGGYXLTKQU17cTx94E0h7N5Jeuo796lu2LjATqO5MkwNulSMTjlIIBG9Y4G8/6BdVDBN9gP5mA39DVnglJ2atcP0pf5bY/E1i/Z7DKJfEOPYiD51u/V2CsRbK3Lzj6xXhMT9kQOVaMZgbdx7eixcCzLeJgYjYAv5xwqjRYybC3GKo+IeBJI0gAdSY2FZ5JkmDcXndLrJa2LNcO7HcABYJ2pljMyCL3Vu2LSj7PM+ZJ3J86jYa4RgL8GC94gb/uLuYrWUV3GZzhUci1h0UA/aGpvPd5jamt/FW0t2HexbPeAQotrJ1DYcNqjZNkiB+8a5bcgjkx3IgcY4EzU/NdzbPeoO7kbo27CJI32G9aRDsYo90X7q3bhisaF4rPlVv+h0F7mJuHoq+8tyHsqkY+x4XVsQAAQ+yH7Q4ca6J9C1mMNffre0j2LbQ/Nj7q1p9Y1+Oh0UUV1cRUDPMCL1i7bP2lMe0bj41PooOGMjAkE7gkeo40Qp2aCNvgZpv23w4s4q4OCtDL/Mvi/wBU1S84zIqvhO5MbcR1rx8f+sPbNUxFuxOJtd3CLBPEzy6UvynJbDXNbzsOHI0us4gKYPX+586nWsV5+2p2esO0+dhXAUADlJgRSoZm167YLtq03EgAzCzvHoPhTqzcTWJRX5yVBjY1us5nqvIw0hUVmGlQASBHIb1ZhLGVztQ63GIDRyJB4eomKj4rOXu8dR9oP5VKxGfvv4h6AflSjFZszGC+x5f0qJiEGdXGUoy7HVsehOw/GpKYNHEnEXRHH9kDueP25rdewXe3LSCJLqPjV9yzJFs2H1LLtvAHooB+NazjxVNwGT4VyP2+J84VfwBphey/LrIGvEX2PJZCn4CrblGQJbswfCzeJyOp4Dy9KUXMgsLc1+FzvuWO24jly3pmp1+kr4fDE21tW2YuwBN1naAT5ECefGpOX5TYsl7zlUbvGRFCyIX93em+KwwF6yNtnB2ZieHQ7dKhvmCNCrZF66bjsqn7IO0kT0njTI1Y7NmVRo7tSZhlUTMchFRskwTm8TecOBa1ksi7GQFEt68I4U0xzQotsLWtjBCBQqTx3O5McT7qxwNpALulrcDQpIbbbUeISifUHMsY6ggOp25Ii/JjUbspeUi8rnZL6Nv5gfitZY5F3gj01H4mBS7s3gBdvYnU5RLaqxgSTttxMdaTxVjxfalQ5I0QDsBA367Ukxnasli/1m5bkx7BMVlhrOFukaLeJuCYkGNuH2Uit1rsrbY+J7ySdk0jZdSjctH3h7qsh4UYjtUXUh0LcdzAInzqDdzpjZS2sbMzEk8zsNh5RT212Uw5NsKzSyO5Y+Ik23gDSdgINMiLwUDCradJILAKu45bjf0nhWukyq2X4rENKorsWEDSrciD0jlTCzlWKua28CyZOq4sAjYjjx608xWYXbdlw72/q8LcniOsRVas3rfc2lFu7bR08VxZILj62xMcZ6caTtMImZ5Qy7tfttO0Kxb8q7Z9FeE7vLrXGWLtvzliAfcBXCksJduLbsJcdy2kFm4seGw2Hvr6cwOES1bS2ghUUKPYK66Y57n430UUVtyFFFFBSfpNwCm0t4oH0HSwP3W3meOzAe+uN4fFYEt47V1DMwHkfESK+lMZhkuo1txKsII8jXG8y7LrhHZLgDF503GGxB5A8j5f71x3Jjt329XWFcu4rLi8/t9+jA/ErJpgctwjLqF68siQPDw8wUmtt3stZdraW1AHF3HTbh58akZtk2HBBa4UCiAFAPsmfyrjmOpTlOQq6G4+IdAWIGwMgcyI41jmGVaSgtX2dmYIJWBBMTxpmMEq2lXvnBjVGkGNW8ECOXOlLYxrV5Coa9pMiEIMwQNgW4ca1LUNj2Tsrs9+5POAIpPc7PW3vW7dq8wmSzPGwUTsB/e9ScZm14nx23Xffwtz9orHLLD3by/s2YAMTJ0AyOM8YqS0bLmX27V6x3N1nIurqJAA49B61YcTfZWO9V3O8EbWhhbFvxqZFzVMMvLlVhx8D1qasrEJ8zfqa9s4gM0E+GJPKeFR7umo3dknjtUaN3xAW4lwNOkk+oBpOvajFLbZu7CoTBaIJOwE8zQ+HMbNE/31pjlWXqlsd49megAPvOnj5k1qYZwQlsTduWCwCh3ELMErPFucVOsWBhbTKdI1GYUmAfaRINMnvWFuo+7uDCgdSRvw3rDEYdrlsnEareoeG2CJP7zGPcPWrmeM/SOzmPeToQwoEn28Kk9lLkXMYo4taWOPKfxNN8bbsWcIi21VNQDN1LbDid/96r3ZjFKuIxDvAUWZPowqz/DK4LaW2gDX7gCpbWLYVRABgDY896SYnNrQJCsSZM6mJO/dxvAHI0mzbtEsEodW/M+2P78qh2syu211PhlBbfvGtb8hxI/KrxtSnwxilldldhF4BUk65bZWjgprS+HVlHeg2PFIt2yCY5zJIE8vjVebNL7lrveXFVR9iAIM7TIj2gGlZxj6iQx36ma1NFq5WXMsdYXwWxuftO5Pw2Ar27jRatoGuhiECi0jeECP+ow2O/2RtVTc77mrp2K+jzE40h2Bs2NiXYbsN5CAkHhz8xW+CXVhY/ocwDX8W2JYeG0p3Agd4+yqFiCAuskyDJXlNdpqBkmUWcLZWzZUKij3nmSeZPWp9akw4armiiiiqyKKKKAqHmuWWsRaa1eUMjCCOfkQRuCOII3FTKKDjeP+jfMcPrOEvJdtzOlmKuR0EgrPqKqOdW8fYDHEYe4ig7swOneI8YkbkjnX0lXjAEQdxWLoldJuV8unP2J34nj/ALU1wfaHQBpc12rMOwmXXvr4ZP5ZX/xIpXe+ijKyDFq4pIMML1yVJHEBmKyOO4I6g1P5xr+kc4XtSx31/Go1nE4687MjDSViWMQOPKrrd+hezPhxV0DlKKTHmdppHnX0W4+y0YV+/tkD7QRtXMFWbTHAyD6dc3a/GpuRVs6FxAddxWMcByI3G/pVnx+NGi2Z3Kg+8A0hxH0f5qN2w1w+x7bfJzW3GdnM2ZVH6LdARY2XoI61Lt1rnHr44cjXiY0daiHsVmZH/K3vd/WsB2FzP/2t7+/WrNqHOGJxgNaWzFZ4xFRB2FzL/wBpd9QPzoT6PczJ/wCUu+pT/wDVX+M/U5xMwWfi3dUqROoQfXbjUbMe1OokmSeHlW7C/RzmZZf+FYCRxe2OY/fqSn0V5mxP7FVEn611Ov7pNX+UZuqZIsZn4uKFdSwA2gxHqKwyYC5iAgOlXZB121qefGrbh/ocxx+s9hf5ifktM8H9DN8EE4q2p/dVifPeRWuMx0c4qXaPFWyxT9ILAMJU21A47iVPnSDMc2uXGY63CtyJ/AbV2nK/odwaAG9cu3WHEAhVPTYDVP8ANVyy3sxg7Ed1h7Sxz0gnnzO/M++k0yM3cj5oyzIMXfH7KzddeqoSN+pO1WjLfoozG6RqVLQ6u0/6VBNfQ1FaZ51Quy/0WYPDEPe/4i6OBaQo9iAwf5pq+KoAgCAOVe0UZttFFFFEFFFFAUUUUBRRRQFFFFAUUUUBRRRQFFFFAUUUUBRRRQFFFFAUUUUBRRRQFFFFAUUUUBRRRQFFFFB//9k="/>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6" name="AutoShape 6" descr="data:image/jpeg;base64,/9j/4AAQSkZJRgABAQAAAQABAAD/2wCEAAkGBxITEhQUExQVFhUXGBwaGRgYGR0fHxwYFxgYGBgaGhocHSggHRolHB0YIjEhJSkrLi4uFx8zODMsNygtLisBCgoKDg0OGxAQGywkHyQsLCwsLCwsLCwsLCwsLCwsLCwsLCwsLCwsLCwsLCwsLCwsLCwsLCwsLCwsLCwsLCwsLP/AABEIAOEA4QMBIgACEQEDEQH/xAAcAAACAgMBAQAAAAAAAAAAAAAABQQGAgMHAQj/xABFEAACAQIEAwUEBggEBQUBAAABAhEAAwQFEiExQVEGEyJhgXGRobEHMkJSwdEUFSNicoLh8DOSovEkNENTshZUc8LSg//EABgBAQEBAQEAAAAAAAAAAAAAAAABAgME/8QAIBEBAQABBQEBAQEBAAAAAAAAAAERAgMSITFBURNhIv/aAAwDAQACEQMRAD8A7jRRRQFFFFAUUUUBRRRQFFFYs4HEgUGVFR3xtsbahPlv8q1frO3+97jU5RcVNopY2a9En2mPwrL9bLzVvhWf6aV40xopac4T7rfD860jO/3P9X9Kc9JxpxRSj9d9U/1f0oftBaUSwYCrzhxpvRUKzmlpgGB2IkGOVZnMbf3qvKJipJFe1EXMrJ+2B7dqlKwPAg+ymUe0UUVQUUUUBRRRQFFFFAUUUUBRRXhMUHta7t5V+sQPbSnH5seFv1aPkKVKsmYPrxrlq3JPG5o/T2/m6DZd/PlUHF56yiYH9eVRe750pzi54rYA2Daj/IJE+UisXVqrenTDLF5rfgCfExgTsJjyHCo2JuHS0zqg8zxAnaodxLjvbIKAKC0Cem0k1ljMRpUaZuXDz4+8DYVjtuSfG7s5dBAk/wDSRiW6wZqbbxttvquD7DSLLLv7K/PLD2z77bH3VByvL8PpRdTTsWYbcpgbcvwqZXC3l+YrE3KQYQm02IfU7W7ajSh347A/30qDczO/d2CaEaYJmSAJMASfcK0zxWrXPrSyxnCXLxsoDqUSTy48Kh5TdtYfDohZnuP4iegJmOFZ5bhwAzru7SQAROpjAnlsq0MGr3evnUXGOukzttXubY5bYBLCSwBj7zch03pDhMViLzKoQBXa4sk8Ft8T76uElacm7aBLa2ijMySNugnr5R7qc2u0neb90QOW4qj2T3d9mO4V1n2NtXS8FlCxJ4cvX8az9w00JjNfI+tRLueqjlAXUgTtNWQYFAIjaqzjxZTFLrZQChBBPmeFbxhmXJjl3bIA7uGXz2Psnr7atWW5vavfVMN908f61zy3ltgghTP7WRH3Tw/GmmGyZbd4upiRsQeBHStTVYzq0y+L/RSfJM4W6zWiZdef3l5H29acV1lzMudmBRRRVQUUUUBRRRQFV3Oc0LN3VvcfaYfKpmf4/u10gwTxPQf1qi4jtOqnTaUsT/ftrjua/jrt6fqz2bMDfYcqy75Bzqhvj8deaAG48AANh7a22skxznclfNnEfCaxy/G+P7VsxOZoOYHrVbxlwm8txL6AAEEM3XnHPnXuK7LslsvcuDYcBP41nl+TYbUqkh4TUxnhwMVm2rJJ3HjOWBFzEWWBjg5mAZ4LXq41EUr3yR91LYUepMk1LyjL7Dd8xtKVDEII5CD68/fUplRRC21A8gKsl9OUKcNjba/pP2k7myu3868PZTGxmXi/Z4dtAGwA4k8zSb9eizfuyNWpBAjiQxEH314md4u79RGI/dU+zkI9xqeLjJuMMbi39ZdNbLzgjTuOfCeVYXcCr3EDlmVUYbMRPCAY5cffULucbuO7gmDJIHKsRhcapkKu4I4jnFXpDzFkJaWEtKq/fYbCOHCkN3tFbQONCNBAYoRxaAB8/fXmOsYp7ei7aLA7ErH4VllmBAU6rJILAhAnAKRBZjEkVcmEmzZS6bI7mB3iuRpmFAZgSfMgVuyyxGIRuANi6YHCTdDH515jMyuoA2lRqMLq2PAxss1DwuOuN4tKtpVkOlt/EdWwMeVMxnBTkuSHEXr41QAFPCZ8beY6V0hX0gDpVM7EFhibpIYarfA/us2/xNW0p1qz9NVe3LpI6b1U+0mX95iMOwWRqhvIHrVmu3BHy5UlzB+U+W1LEhe/ZwC3eKkhlMiCRwUfjNO8JljaELXGMAfaPTpSm5imOylgBsfPjWQv3z1gfI9KmMNXtvuOcPdW6snQd45rzHumulKZE1ym4HYEEECOfWrl2BzI3cNpYkvaYoSTMjih/wApA9DXTbveHPXFlooorq5iiiigKKK04u5pRm6A0FB7WkXcQwYsUEAKDA24zz4zWrGYYJhXNpNLQDtx0kjUPdNGIuasQongJPt4/jXvaLNu4t7RqPDyFeT216fJISdmsgZtNy4WDEyoHLpJPpXQHcKAs1z7sz2ixFy6o0lkOxIUwPUU+zPNu7ui2VJJE7A/71rT0mvN6Su02MTu1V5IZgpjpz9/D1qLhcafEVsuqwAsLw4kz6xSPMhir2IXu5RVUGTtEnSOW+5Fbb+AuA/tMadXMST/AEpqvazSeYR9NkTsXZj/AKjWSkRvwpAmEAG+JuNHJUJ/GssLbvPesaXdbbKzEOBqIX02/pUUszPG6cUHRAz6WUTvBIBBHmKmXMDjGCFrjeMxux2nnUbu1W+zEFoQsokCZISZ6RJp3cz+4BbBw2w+qC3QR0qX1UPD9l7zXGUudo3kz5TvUnJcivMdT3TsY2PQx+VYHtTeLsq2BqjeZO1eZVnWJdnUKqhTBAWNz086TCXODTMcSyFbNg95dPGTsu/Fjz5bcaW3cIxu4UPeZmZ21aTAgKxgDkNuZNTsssBJIMEklvBJJLAg7ngKytKDfQyPArtuBMxA39T7q3WJ014uDiG0h27tdgseY584JrVl7u2FYhCWe4YOwhZ31E7HeahtiATeIMlnRIBg/bNMMLauHD21PhXSSSx38RJWAOMA1b6fEbsuAmJSNhouj/Lc5dBxpjmWeOzaLI1v91R8zwHr0pPgsOy3MMitu63hPCdWth74p5l2D/RlVDAYyXZuJPtHIfjUnq2fSDN8vxNw4c3iADdA0qdwDMmRtwprnpSywQACBz3/ALNbsWuq7YkrHer199Ke12DbEOxRlEHmYEe2qjXlOZ2tYtzLkExz5nb3U3xGKAA1AjyNV/sxk1xb11g9rUloAnxGNZMRtxhTUy5gLoMm+vs0T8zSnSbiLwI41l9HeL0Yy9b5XVn1Qkj4M1L2TbdtX8sfia15a5tYm1emArqG/hY6T8CaS9l8w6/RXgNe13cBRRRQFKO0WIhVTmx+Aim9c77aZ0tu+0nddgKxuXEb0TNbUsorExueJP4UuzrLRiUKltPQ/wB+71qv3M/dzCfAEn4TQy4g/WPdz98hfcPrfCvPHfFq4YG3aw6KoKwqgQPn76038yTUWABb70CYPQmquuW6j4sQCf3UdvwipmG7PW2A8V4//wA4HxNUwZ4bEI1x3ZpICASerifhUi/nNoMyqEABjgKg2ey9gbsbg9pT8JqB3mXhium60bEyYn3Ch0ejPVHMb7cq04bMEa5a8QMFwdxwKTUW3cwEf4W3UhulYY3G4S2ARaSB5GTRGvAWlxGLvCQItMs8QAWA4D2VZQtoi2CQe7PE89q5s+en9IbulUd6uhQojfVyFSHt4ufq3uewQxv12pVxXQLmNw6XDcJXcQNq14XNcKpdpBLtq2Fc+u5djCZNq8fNiq/+RFbD2cxfFrTLP3ntj46qsqY/1e8Xn9sfVUDaPM86WWccp1mPEy6R7Jk/jVaPZnEczbX23l/Cal2uz2LHBlP8LqaZTik3sstagxLDW41dBAYyD7Yptey+0SCbl0woAgjYRwG1LGyfEKh1kA7aZYbNMA7VhdwF5NjetT0mT7gJrQmvcC4zBAGQvh3j/tXKn5nnKd6VJEDVO/GFJ/CqRized4Q67iXABo1A6ip2Ex504t9ksTALIisRJ1vvJ33gcalt+EkTkx9vvbbqdlaSOmxqFfzNTPiravY+7ze0PZJ/Csx2N5tdX0Q/nUzTE/RkuNRLV5z9Z7gHoqz82Na3xitJms17KW+BvH0Tr7TWwdk7WwN1vcKuadPLd9d96g5til06aaf+mMPH+JcPov5VDx/ZyxHha57x+Cir2dOl9kseb+DsXDxKwfapKn4im9U/6NMT/wAO2H/7LGDzK3CX35TJYewD1uFdp44X0UUUVUFcozq5bOJua7C3PEYJ3rq9cqxAnEDbjufXeuO9cR22vacZU1uAFRU9gA+VK1VLl69cdQRbGlJ5bcqnmEEil+WrNu7JjU5/Kucb8pTbzfFNauMoC6DGw6b1oxFzHPYF0u8EiBMcTA4VaMrwNu1bZdU95uTHlEAe+K3tdt6VTSdCkQJ+7w+NWGYgYbKbqWrhZ3J0mPdWlkGGRtC2ywW0JYDd3LAsxgnkKbZpmc22VPDI4mleEwV/drt5FJAMKJiNxPn+daqZe5Zhr7XHuPcJhYVE1FZJO8Acoio+e2bjWnDzETupHumm6agGnEOeEnQswPwpfmLqUI1uxI4mPwFQ7V/H2v0cYfuU8Yw6KCBvqcDeepJ41YezuW4xW1XbxggyssSJ9u3wpdi87tWcS+pdaraVADwLLoj2EECnmT9oVxCkIsGPFz25xWfatvSl2MtxOKvvquFURoLNuSeOwPz2qy5/lB/RlBuFgFgTxkRud+ApnbgEnSBJk+nWpNwi7xgrEQOnPzrWKmVG/wDS7HD2bisZZgpn94mrdgey5TZSyx7hTaE0qIAVOA9nCoGa9oQikLuYge2nnqZz4RZzaua7ihyQAAYO434/DjW/LsBbtDULb6m4sWGogAEgtI2J5cKhYbGa9bXApJ4R0kbGKbNeWB4U58AOFXOSwl7O21Bvs4IIxFnygnY779atmY35b0FU5bxGGuMIE4tOH7otHb3n31ZcwugMR5D5D8KQoW951hffbYmqzmeeBHVLfjLELt948Bvzr3KHxblwQWhoIgbbcNqlpId2X341LLxxpDi8W9prSsjBnZVgj7xjr51lezNlPiUzp1aYkgTE7cKuTB+rSK13WHA0uyjHm7h2uEQCSB7AY+NKcyz0htKLq8BY8+gHqauUkW/6Or6/pOJTgSiMB1Clgx9NS++ugVxfshexFrH2HuJoFw6CDxhwYn1FdorejxjXOxRRRW2GnE3RbRm46VJ9wmucXLqBi7cfPlV/zs/8Pe/+Nvka5RicDbd4u4rT+7AB+dcN347bX17js+Q7Az7JrWM7ULCqfbTPDdkMK0Q7t/P8ogVMtdlsEv1kDfxEn5msca6Zir3+0R8vVq0jO3bZYPs1H5CrumBwifUsWxHPSPyqJje0Nm02jSA0Tsu3skCrxTKsticSwEWzB6grM9NRFSEfGHcWhvA+so4EdXqVcFvFXgzamVFnmASTHSpWOTDWSAMPrY8ABPWmDJd+j4wiCqDfncT5A1v/AFbio8RsqB1efkKl2LSMJe3h7AP2SoZz6HYVuxd21pPdqoPDUYk+tQtVJskuXb4ChbgVgX08I2B4wT6VfcDlFrDg3EQKxECPyJqt9mb5XEXzwi38ZFTcZm2obEk9Zp9O/EPEs1y8dVpr6iAqGdOs7ktvv4Rzrfmdq61jD2tDLruJrMRsXUlRH2QtLcvwmId2K30to3GX5jy9lNCxF60Xv2rgt8FWfsrsT6jjVRHzHFX2uXUtWnK2/CIkzHPzqr5Zkj3ddy9dCL4juurYNG4kc/KrLezS6xbxHj502y/ELatqCFlbInYbs7T+M+lMqrOCwFpQ0NfaQJ02wOBB23rc5toyrpxWpz4Q8bnnwFNxmrNIDEbVlh8QouIxMmY332bYxJPSmUVbA2bhw2IZidCYkKoJ6hJppj8sxGJuftGdVYt4Uj6q+HxHoeXrXmOKrgLinY3L9wxO+2nf4VbLGCSyFW34oSRq3MGJ3PpS+mSn9VJbu4VIYgPInTAMngo3mJ3NbxmDs+KHeQBcgLI4aRI41njsSpvWDpCgPJMAH6p57bUtya3edbtxR4WumGL6eHpQL8MzO1hpl1uXQJ62lcqfcBTO7r7l24k4dJMNx0HhAg++schy57TXrl4qFljbJYGS6kN+HvqfirrDB2lB3KngeQO3yPvrUStePwuIuAoLYtJoRVLFZ8MCSoMyfZWvLuz/AHDl3uq0bbTvsefEbge+pWc4sm4d+ccahXsRK7mDy86lkJlCzq4yMl3iUdTt5Q/uED1rsasCARwNcGzfENoMf712XsrjO+wdh+ttZ9oEH4it7bGs1ooorq5oWdf8ve/gb5GuUjLhcxIMev511XPB/wAPe/8Ajb5GuXY/OFsDf6xHCuG77HfZPNa2wQCKi3cbMiaqCZtfukhFLfwqTWzusWRJtvtxldI95IrHbeFlOK86xs9wLguOgZo2/wBuFJsLkmKuAHWg24FoPyrLF5Jctx3l5EkgCSxk8PsgUzSmmMzK9cuRZVdOkzLaQIad48qztHEK2o3rCT0DMY/smoj9mhbXVdxKqDyAPP2tWNrKsKZPfuQOP1dqdmDB8SP+rdtuOnd/majOtkzpDD2Hb3GagY7AWFtm5bW9dAO416ZB5jwyfSmwwOGRAdDT0ZyfxqKpF+/f79rdoE6gNRmNgeZPAeyp2BynFXSdFsNHGLq/gaktl3f32VBpQlA2nkpJk+3aPWrzlGW20hbaBQvPnt1PWl9SdRTD2bxI+sLVvye6fyrO12Uvz/iYef435/y1t7bIbjSJ2G29Pcr7LhUGkmSAZ9oFXHw+ZJbfZO+OL2R/M35VCzHCJbBm+hIG4QO23vAqfneFbvHtvegALCAmTOwJgGBWzH4S3bsFERVDCICt12kkcZ60xEzURMNatJbZu+c3UkKAB4doO54mdvZXt39HQqXTEpJ2JPPlG1O72IX9JZVHit20WehZ4geUdOlL8DgWOJts0kqWdpuK3AHaJ24ipYspTmd/D6VGu4dzAaNgTvJ2M1ZO0TutpmUnUUOkwNttuHKTO/SkfaUh3TVJ8an66t9ocI5RT3tKpKxwGiAPhHsrX1C/s5hrt0xiGDJbRGbbfUyFiogDhMelas+zAlEtYWAy7aZmJIknqYmmmT4QWzi2Y7llAngPDx99IGy1S47u2bly4x3YwB5iI2ieJqfDHaHnAuM1i2Zk3UU+wsAfhNW/PyqabYIVVWJ/+oHM9TyqLay1LNywLlxrji6u3FVJMQDxievSjOn0uSBbJ6geIe8n4VZUxkue/q35ca0vck+VaziNRk7+ZNeXsQOUUql+bklTMACuqfRfe1Zfb/dZl+M/jXJMwxAjT610X6G8RNi/b+7cDf5lC/8A1Fb0esa/HQqKKK7OKLmn+Dc/gb5GuN3sUUvnTZtu0bFlngPOuz45JtuOqn5VzXB4NJLhhrKxBjbaJrhvex32vKRNmeOJQ/VVuQA+VPMTjXNiLm4JWY2kahUm5gBNsalCWxMzxPs6UvznMDsLK6mB28432rnPXS4ZrmLXDIs3AJEMFPsFLVs3XvBrjEgXgqjfkNz8DU3Bm6qlsQ5Nxh4UB8KTPGNifKscLoFy0ssRb1XGOw3II6dWqeKjdr7BYKhuKzOwE8IAO/2jWS5LbW4sae6VZIWfEwHAyTPCpb49NWoDh94A/hWy7mTOd4IjoOHpVtSSscBgLfdm5cWXYkiLh4EmBA2iOVL84xVzVbs2VBZmjrtuYmOgJmt1rFm6/dWUCIoGt9AkAAbDqek1MtqO9tQoQK+x4ngRJPsNTIr+Oxz4N7wUy7BFkdQSWAG/OKa9ms3xrmLwfu9JPiHPlWi7Ys38c4YxoOtdpnS24joZHuNP7mZ2baE6tZPp/vT6ZhRczi3rl7YYjrFMz2gcjw+EEcqqeMvKz6iw6+dScPiljYj+lOVWyHdq6dWo7k7Fjx4/KtmZ6nEB9Q1gQekjjSxMSOv9ivVxShgZEgg8ehqy5YsNlwllsRfYgk67SyGI2ZyNhyNa7WXYYO4VWgKd9bb8BB3qJgMao1EkSzo3H7u/5VqTGKZMjfp/fsq5J6zx2HtKw7u2ogNvueCNHtqFmWfC4F0y3hEwOHA1txuKGliDyMeog/Caz7L5BhXwtu7dDsz7xqIA3IAGkj409Xz1EuZ4xW7Ctqe5P8sbUpOc3VMzpPQHh7qvS5LgUG1hf5ix+ZNQDgAb3gCW7aIWOlROxgipgzFVTNrpdG0k6XDRB5EHjH9zRiUxNxy4S7vv4bTnj5gQRVwxLL3uHh7kG4AQXHBhsCAese6mOc48qYnkD8Ks7M9qF+q8Y2wtXf8ALHzqLjsmxNsSxAJMKGdZJPIAHjVnuZkYkmQOdKrWKV3TEO6i2pOkHckrHig/D2VZEqr4fJcVcushUqy7nUwUQeh4Gul/Q7hLlm9iUeJ0qdjPBmH41Fw9/u7dy9cgvd+qp+yg5nzJ39a3fRRjNeNxETBtz/q/rXTT6xq8dXooorq4vGGxriebY9bV1wW4Mwgb8/Ku21yPtObdrEXRcsLcHeHeBI1bj+/KuO9PHbZvdVu7njHYAx7QK0nM2O+3vFOMNmGEL6WwVsDrpBn3rU/M8bhrVo3Fw9qeUqPyrlJHZWf1sx4iY862frVhqIAkrp2kkbjenPZvH4q5Fx1ti03BYAMdRA4VB7Vdorq3O6sQskfVG5nzq4+JbUFMVeI2Uz/A35VuV8SOFtyf4H/KrGmaYoYb9oQHj6y9PZVbtY/MGt3G71joPXjtNMT4dp9jF40JpFl4mZ0Hj7q9SzjWH+A3tIj5mtN29mAa0NTkuNh02mn1q3iNM3DIis4FTu5fijiVkQ7K0+IABBuSSDwjlWxsNholsSukbTbtMfi0CpeAxx/THn/s3QNvYKcYDs6XwZBTSWeVkctW0iPM+6rfgrbWMEI/a4hp4EW0HwImmmCyXDvAW5fUdWVPyq0Xchtd5ZnSdMzIA2IIHPjvWvtDjraBbNgp3rmBPAciaJnPhRjMmwdn6152J5ALx5D6vGKj5fhsJeVmC3gEMGSvHp9WpuEysW5uGblwj65I57wgnbpPlSsY/RhRbVG1Pec7dFj306WZbMLmGA1MuhzEiSW5ewUWcZhCT+yA8yx+VbsjtIEJNnSx7wkleMBY/H31BuPedi7BrVudgtqTw84FKRJx9vDaCRbTyOo1vynMrdnL7BY9VGxmdRB4VDvYnDadkLt1uHf/ACiBWzs/llvEWsOrtFtLl4svIwxMeXCPWpEreufWzwO/qPnUbCZ6WN0KITQULEcSY0gDmxNM8XmOFQkLZswNhsDtSh8zwelRo0hZMqR9Y8W9sSB0miwxvYy1FvcEhkIgHipUjn1FaO0uZA3mA3AgcPIdaWLiLKa73eKzcEWIidpifsrHqxO1JbmYySQGPlFUwbm7qG++3OvFwdlrSodR0klQOWogz6RtVevY1p3BA9tZDNmUGOkcQNjWpKlOL+Ie891QJS0viYkewA+ZqyfQ3virpHAW/my1zlczIsvbUwbj6mIO5AED2710T6Dp76/sQO7H/lXTTO2NXjsVFFFdXAVzP6R8LF+fvoD6gwa6ZVQ+kbC6rVt/ukqT5OB+Vc9yZ0um3calA/Rf8FvvAA1lm2DDIyEwDG/TnTLUCycktrxPMjhVa7ZYlivhnTwj12+NeaevSsWGCJbUh1IVNKheZjn/AHzpImCtviEuFwpUzBmD/WoGQZM6KbjMQdElOXrSPGXWa5HCDWpB0rPby27RWfafwFQMt7QYBbHdBmlyNZI4nhHHypey3Gwy95xI9SBtWjL+zKDDu1wQ914tg8dPAEDjO+/pV04wzVrudp8HrQySEG23M7e4CtmP7RLcUrbgKefOq3mPYhVuWbVokE/WYmdhx+NWHEdnrVm3PKI341KdKXcuMMSTbPi7u7BG/wB3rTG+2YLZFw3WIMGB57CNqh4RlGMtg/VYXE/zL/Srs2f2PBbiFQifSoKTmmFx62xcuBo22kzPAbDzpvl2RXiLT3E1Ns3j4r/Xyp3i+1Nhys7qDqO/ThWrF9t0iEX1NXpGvE/s1KtaWORidgOc1jgcTow9sKsEsxnnuQKTXs/kkzx93sisWzq3CiQIER7+FRTbKsvEFmvXd9Zjpwnif7ipYCbFrt07ADcDaByikuDzQSNtobfzrxM2t/VLb1KGGYXLTKQU17cTx94E0h7N5Jeuo796lu2LjATqO5MkwNulSMTjlIIBG9Y4G8/6BdVDBN9gP5mA39DVnglJ2atcP0pf5bY/E1i/Z7DKJfEOPYiD51u/V2CsRbK3Lzj6xXhMT9kQOVaMZgbdx7eixcCzLeJgYjYAv5xwqjRYybC3GKo+IeBJI0gAdSY2FZ5JkmDcXndLrJa2LNcO7HcABYJ2pljMyCL3Vu2LSj7PM+ZJ3J86jYa4RgL8GC94gb/uLuYrWUV3GZzhUci1h0UA/aGpvPd5jamt/FW0t2HexbPeAQotrJ1DYcNqjZNkiB+8a5bcgjkx3IgcY4EzU/NdzbPeoO7kbo27CJI32G9aRDsYo90X7q3bhisaF4rPlVv+h0F7mJuHoq+8tyHsqkY+x4XVsQAAQ+yH7Q4ca6J9C1mMNffre0j2LbQ/Nj7q1p9Y1+Oh0UUV1cRUDPMCL1i7bP2lMe0bj41PooOGMjAkE7gkeo40Qp2aCNvgZpv23w4s4q4OCtDL/Mvi/wBU1S84zIqvhO5MbcR1rx8f+sPbNUxFuxOJtd3CLBPEzy6UvynJbDXNbzsOHI0us4gKYPX+586nWsV5+2p2esO0+dhXAUADlJgRSoZm167YLtq03EgAzCzvHoPhTqzcTWJRX5yVBjY1us5nqvIw0hUVmGlQASBHIb1ZhLGVztQ63GIDRyJB4eomKj4rOXu8dR9oP5VKxGfvv4h6AflSjFZszGC+x5f0qJiEGdXGUoy7HVsehOw/GpKYNHEnEXRHH9kDueP25rdewXe3LSCJLqPjV9yzJFs2H1LLtvAHooB+NazjxVNwGT4VyP2+J84VfwBphey/LrIGvEX2PJZCn4CrblGQJbswfCzeJyOp4Dy9KUXMgsLc1+FzvuWO24jly3pmp1+kr4fDE21tW2YuwBN1naAT5ECefGpOX5TYsl7zlUbvGRFCyIX93em+KwwF6yNtnB2ZieHQ7dKhvmCNCrZF66bjsqn7IO0kT0njTI1Y7NmVRo7tSZhlUTMchFRskwTm8TecOBa1ksi7GQFEt68I4U0xzQotsLWtjBCBQqTx3O5McT7qxwNpALulrcDQpIbbbUeISifUHMsY6ggOp25Ii/JjUbspeUi8rnZL6Nv5gfitZY5F3gj01H4mBS7s3gBdvYnU5RLaqxgSTttxMdaTxVjxfalQ5I0QDsBA367Ukxnasli/1m5bkx7BMVlhrOFukaLeJuCYkGNuH2Uit1rsrbY+J7ySdk0jZdSjctH3h7qsh4UYjtUXUh0LcdzAInzqDdzpjZS2sbMzEk8zsNh5RT212Uw5NsKzSyO5Y+Ik23gDSdgINMiLwUDCradJILAKu45bjf0nhWukyq2X4rENKorsWEDSrciD0jlTCzlWKua28CyZOq4sAjYjjx608xWYXbdlw72/q8LcniOsRVas3rfc2lFu7bR08VxZILj62xMcZ6caTtMImZ5Qy7tfttO0Kxb8q7Z9FeE7vLrXGWLtvzliAfcBXCksJduLbsJcdy2kFm4seGw2Hvr6cwOES1bS2ghUUKPYK66Y57n430UUVtyFFFFBSfpNwCm0t4oH0HSwP3W3meOzAe+uN4fFYEt47V1DMwHkfESK+lMZhkuo1txKsII8jXG8y7LrhHZLgDF503GGxB5A8j5f71x3Jjt329XWFcu4rLi8/t9+jA/ErJpgctwjLqF68siQPDw8wUmtt3stZdraW1AHF3HTbh58akZtk2HBBa4UCiAFAPsmfyrjmOpTlOQq6G4+IdAWIGwMgcyI41jmGVaSgtX2dmYIJWBBMTxpmMEq2lXvnBjVGkGNW8ECOXOlLYxrV5Coa9pMiEIMwQNgW4ca1LUNj2Tsrs9+5POAIpPc7PW3vW7dq8wmSzPGwUTsB/e9ScZm14nx23Xffwtz9orHLLD3by/s2YAMTJ0AyOM8YqS0bLmX27V6x3N1nIurqJAA49B61YcTfZWO9V3O8EbWhhbFvxqZFzVMMvLlVhx8D1qasrEJ8zfqa9s4gM0E+GJPKeFR7umo3dknjtUaN3xAW4lwNOkk+oBpOvajFLbZu7CoTBaIJOwE8zQ+HMbNE/31pjlWXqlsd49megAPvOnj5k1qYZwQlsTduWCwCh3ELMErPFucVOsWBhbTKdI1GYUmAfaRINMnvWFuo+7uDCgdSRvw3rDEYdrlsnEareoeG2CJP7zGPcPWrmeM/SOzmPeToQwoEn28Kk9lLkXMYo4taWOPKfxNN8bbsWcIi21VNQDN1LbDid/96r3ZjFKuIxDvAUWZPowqz/DK4LaW2gDX7gCpbWLYVRABgDY896SYnNrQJCsSZM6mJO/dxvAHI0mzbtEsEodW/M+2P78qh2syu211PhlBbfvGtb8hxI/KrxtSnwxilldldhF4BUk65bZWjgprS+HVlHeg2PFIt2yCY5zJIE8vjVebNL7lrveXFVR9iAIM7TIj2gGlZxj6iQx36ma1NFq5WXMsdYXwWxuftO5Pw2Ar27jRatoGuhiECi0jeECP+ow2O/2RtVTc77mrp2K+jzE40h2Bs2NiXYbsN5CAkHhz8xW+CXVhY/ocwDX8W2JYeG0p3Agd4+yqFiCAuskyDJXlNdpqBkmUWcLZWzZUKij3nmSeZPWp9akw4armiiiiqyKKKKAqHmuWWsRaa1eUMjCCOfkQRuCOII3FTKKDjeP+jfMcPrOEvJdtzOlmKuR0EgrPqKqOdW8fYDHEYe4ig7swOneI8YkbkjnX0lXjAEQdxWLoldJuV8unP2J34nj/ALU1wfaHQBpc12rMOwmXXvr4ZP5ZX/xIpXe+ijKyDFq4pIMML1yVJHEBmKyOO4I6g1P5xr+kc4XtSx31/Go1nE4687MjDSViWMQOPKrrd+hezPhxV0DlKKTHmdppHnX0W4+y0YV+/tkD7QRtXMFWbTHAyD6dc3a/GpuRVs6FxAddxWMcByI3G/pVnx+NGi2Z3Kg+8A0hxH0f5qN2w1w+x7bfJzW3GdnM2ZVH6LdARY2XoI61Lt1rnHr44cjXiY0daiHsVmZH/K3vd/WsB2FzP/2t7+/WrNqHOGJxgNaWzFZ4xFRB2FzL/wBpd9QPzoT6PczJ/wCUu+pT/wDVX+M/U5xMwWfi3dUqROoQfXbjUbMe1OokmSeHlW7C/RzmZZf+FYCRxe2OY/fqSn0V5mxP7FVEn611Ov7pNX+UZuqZIsZn4uKFdSwA2gxHqKwyYC5iAgOlXZB121qefGrbh/ocxx+s9hf5ifktM8H9DN8EE4q2p/dVifPeRWuMx0c4qXaPFWyxT9ILAMJU21A47iVPnSDMc2uXGY63CtyJ/AbV2nK/odwaAG9cu3WHEAhVPTYDVP8ANVyy3sxg7Ed1h7Sxz0gnnzO/M++k0yM3cj5oyzIMXfH7KzddeqoSN+pO1WjLfoozG6RqVLQ6u0/6VBNfQ1FaZ51Quy/0WYPDEPe/4i6OBaQo9iAwf5pq+KoAgCAOVe0UZttFFFFEFFFFAUUUUBRRRQFFFFAUUUUBRRRQFFFFAUUUUBRRRQFFFFAUUUUBRRRQFFFFAUUUUBRRRQFFFFB//9k="/>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8" name="AutoShape 8" descr="data:image/jpeg;base64,/9j/4AAQSkZJRgABAQAAAQABAAD/2wCEAAkGBxITEhQUExQVFhUXGBwaGRgYGR0fHxwYFxgYGBgaGhocHSggHRolHB0YIjEhJSkrLi4uFx8zODMsNygtLisBCgoKDg0OGxAQGywkHyQsLCwsLCwsLCwsLCwsLCwsLCwsLCwsLCwsLCwsLCwsLCwsLCwsLCwsLCwsLCwsLCwsLP/AABEIAOEA4QMBIgACEQEDEQH/xAAcAAACAgMBAQAAAAAAAAAAAAAABQQGAgMHAQj/xABFEAACAQIEAwUEBggEBQUBAAABAhEAAwQFEiExQVEGEyJhgXGRobEHMkJSwdEUFSNicoLh8DOSovEkNENTshZUc8LSg//EABgBAQEBAQEAAAAAAAAAAAAAAAABAgME/8QAIBEBAQABBQEBAQEBAAAAAAAAAAERAgMSITFBURNhIv/aAAwDAQACEQMRAD8A7jRRRQFFFFAUUUUBRRRQFFFYs4HEgUGVFR3xtsbahPlv8q1frO3+97jU5RcVNopY2a9En2mPwrL9bLzVvhWf6aV40xopac4T7rfD860jO/3P9X9Kc9JxpxRSj9d9U/1f0oftBaUSwYCrzhxpvRUKzmlpgGB2IkGOVZnMbf3qvKJipJFe1EXMrJ+2B7dqlKwPAg+ymUe0UUVQUUUUBRRRQFFFFAUUUUBRRXhMUHta7t5V+sQPbSnH5seFv1aPkKVKsmYPrxrlq3JPG5o/T2/m6DZd/PlUHF56yiYH9eVRe750pzi54rYA2Daj/IJE+UisXVqrenTDLF5rfgCfExgTsJjyHCo2JuHS0zqg8zxAnaodxLjvbIKAKC0Cem0k1ljMRpUaZuXDz4+8DYVjtuSfG7s5dBAk/wDSRiW6wZqbbxttvquD7DSLLLv7K/PLD2z77bH3VByvL8PpRdTTsWYbcpgbcvwqZXC3l+YrE3KQYQm02IfU7W7ajSh347A/30qDczO/d2CaEaYJmSAJMASfcK0zxWrXPrSyxnCXLxsoDqUSTy48Kh5TdtYfDohZnuP4iegJmOFZ5bhwAzru7SQAROpjAnlsq0MGr3evnUXGOukzttXubY5bYBLCSwBj7zch03pDhMViLzKoQBXa4sk8Ft8T76uElacm7aBLa2ijMySNugnr5R7qc2u0neb90QOW4qj2T3d9mO4V1n2NtXS8FlCxJ4cvX8az9w00JjNfI+tRLueqjlAXUgTtNWQYFAIjaqzjxZTFLrZQChBBPmeFbxhmXJjl3bIA7uGXz2Psnr7atWW5vavfVMN908f61zy3ltgghTP7WRH3Tw/GmmGyZbd4upiRsQeBHStTVYzq0y+L/RSfJM4W6zWiZdef3l5H29acV1lzMudmBRRRVQUUUUBRRRQFV3Oc0LN3VvcfaYfKpmf4/u10gwTxPQf1qi4jtOqnTaUsT/ftrjua/jrt6fqz2bMDfYcqy75Bzqhvj8deaAG48AANh7a22skxznclfNnEfCaxy/G+P7VsxOZoOYHrVbxlwm8txL6AAEEM3XnHPnXuK7LslsvcuDYcBP41nl+TYbUqkh4TUxnhwMVm2rJJ3HjOWBFzEWWBjg5mAZ4LXq41EUr3yR91LYUepMk1LyjL7Dd8xtKVDEII5CD68/fUplRRC21A8gKsl9OUKcNjba/pP2k7myu3868PZTGxmXi/Z4dtAGwA4k8zSb9eizfuyNWpBAjiQxEH314md4u79RGI/dU+zkI9xqeLjJuMMbi39ZdNbLzgjTuOfCeVYXcCr3EDlmVUYbMRPCAY5cffULucbuO7gmDJIHKsRhcapkKu4I4jnFXpDzFkJaWEtKq/fYbCOHCkN3tFbQONCNBAYoRxaAB8/fXmOsYp7ei7aLA7ErH4VllmBAU6rJILAhAnAKRBZjEkVcmEmzZS6bI7mB3iuRpmFAZgSfMgVuyyxGIRuANi6YHCTdDH515jMyuoA2lRqMLq2PAxss1DwuOuN4tKtpVkOlt/EdWwMeVMxnBTkuSHEXr41QAFPCZ8beY6V0hX0gDpVM7EFhibpIYarfA/us2/xNW0p1qz9NVe3LpI6b1U+0mX95iMOwWRqhvIHrVmu3BHy5UlzB+U+W1LEhe/ZwC3eKkhlMiCRwUfjNO8JljaELXGMAfaPTpSm5imOylgBsfPjWQv3z1gfI9KmMNXtvuOcPdW6snQd45rzHumulKZE1ym4HYEEECOfWrl2BzI3cNpYkvaYoSTMjih/wApA9DXTbveHPXFlooorq5iiiigKKK04u5pRm6A0FB7WkXcQwYsUEAKDA24zz4zWrGYYJhXNpNLQDtx0kjUPdNGIuasQongJPt4/jXvaLNu4t7RqPDyFeT216fJISdmsgZtNy4WDEyoHLpJPpXQHcKAs1z7sz2ixFy6o0lkOxIUwPUU+zPNu7ui2VJJE7A/71rT0mvN6Su02MTu1V5IZgpjpz9/D1qLhcafEVsuqwAsLw4kz6xSPMhir2IXu5RVUGTtEnSOW+5Fbb+AuA/tMadXMST/AEpqvazSeYR9NkTsXZj/AKjWSkRvwpAmEAG+JuNHJUJ/GssLbvPesaXdbbKzEOBqIX02/pUUszPG6cUHRAz6WUTvBIBBHmKmXMDjGCFrjeMxux2nnUbu1W+zEFoQsokCZISZ6RJp3cz+4BbBw2w+qC3QR0qX1UPD9l7zXGUudo3kz5TvUnJcivMdT3TsY2PQx+VYHtTeLsq2BqjeZO1eZVnWJdnUKqhTBAWNz086TCXODTMcSyFbNg95dPGTsu/Fjz5bcaW3cIxu4UPeZmZ21aTAgKxgDkNuZNTsssBJIMEklvBJJLAg7ngKytKDfQyPArtuBMxA39T7q3WJ014uDiG0h27tdgseY584JrVl7u2FYhCWe4YOwhZ31E7HeahtiATeIMlnRIBg/bNMMLauHD21PhXSSSx38RJWAOMA1b6fEbsuAmJSNhouj/Lc5dBxpjmWeOzaLI1v91R8zwHr0pPgsOy3MMitu63hPCdWth74p5l2D/RlVDAYyXZuJPtHIfjUnq2fSDN8vxNw4c3iADdA0qdwDMmRtwprnpSywQACBz3/ALNbsWuq7YkrHer199Ke12DbEOxRlEHmYEe2qjXlOZ2tYtzLkExz5nb3U3xGKAA1AjyNV/sxk1xb11g9rUloAnxGNZMRtxhTUy5gLoMm+vs0T8zSnSbiLwI41l9HeL0Yy9b5XVn1Qkj4M1L2TbdtX8sfia15a5tYm1emArqG/hY6T8CaS9l8w6/RXgNe13cBRRRQFKO0WIhVTmx+Aim9c77aZ0tu+0nddgKxuXEb0TNbUsorExueJP4UuzrLRiUKltPQ/wB+71qv3M/dzCfAEn4TQy4g/WPdz98hfcPrfCvPHfFq4YG3aw6KoKwqgQPn76038yTUWABb70CYPQmquuW6j4sQCf3UdvwipmG7PW2A8V4//wA4HxNUwZ4bEI1x3ZpICASerifhUi/nNoMyqEABjgKg2ey9gbsbg9pT8JqB3mXhium60bEyYn3Ch0ejPVHMb7cq04bMEa5a8QMFwdxwKTUW3cwEf4W3UhulYY3G4S2ARaSB5GTRGvAWlxGLvCQItMs8QAWA4D2VZQtoi2CQe7PE89q5s+en9IbulUd6uhQojfVyFSHt4ufq3uewQxv12pVxXQLmNw6XDcJXcQNq14XNcKpdpBLtq2Fc+u5djCZNq8fNiq/+RFbD2cxfFrTLP3ntj46qsqY/1e8Xn9sfVUDaPM86WWccp1mPEy6R7Jk/jVaPZnEczbX23l/Cal2uz2LHBlP8LqaZTik3sstagxLDW41dBAYyD7Yptey+0SCbl0woAgjYRwG1LGyfEKh1kA7aZYbNMA7VhdwF5NjetT0mT7gJrQmvcC4zBAGQvh3j/tXKn5nnKd6VJEDVO/GFJ/CqRized4Q67iXABo1A6ip2Ex504t9ksTALIisRJ1vvJ33gcalt+EkTkx9vvbbqdlaSOmxqFfzNTPiravY+7ze0PZJ/Csx2N5tdX0Q/nUzTE/RkuNRLV5z9Z7gHoqz82Na3xitJms17KW+BvH0Tr7TWwdk7WwN1vcKuadPLd9d96g5til06aaf+mMPH+JcPov5VDx/ZyxHha57x+Cir2dOl9kseb+DsXDxKwfapKn4im9U/6NMT/wAO2H/7LGDzK3CX35TJYewD1uFdp44X0UUUVUFcozq5bOJua7C3PEYJ3rq9cqxAnEDbjufXeuO9cR22vacZU1uAFRU9gA+VK1VLl69cdQRbGlJ5bcqnmEEil+WrNu7JjU5/Kucb8pTbzfFNauMoC6DGw6b1oxFzHPYF0u8EiBMcTA4VaMrwNu1bZdU95uTHlEAe+K3tdt6VTSdCkQJ+7w+NWGYgYbKbqWrhZ3J0mPdWlkGGRtC2ywW0JYDd3LAsxgnkKbZpmc22VPDI4mleEwV/drt5FJAMKJiNxPn+daqZe5Zhr7XHuPcJhYVE1FZJO8Acoio+e2bjWnDzETupHumm6agGnEOeEnQswPwpfmLqUI1uxI4mPwFQ7V/H2v0cYfuU8Yw6KCBvqcDeepJ41YezuW4xW1XbxggyssSJ9u3wpdi87tWcS+pdaraVADwLLoj2EECnmT9oVxCkIsGPFz25xWfatvSl2MtxOKvvquFURoLNuSeOwPz2qy5/lB/RlBuFgFgTxkRud+ApnbgEnSBJk+nWpNwi7xgrEQOnPzrWKmVG/wDS7HD2bisZZgpn94mrdgey5TZSyx7hTaE0qIAVOA9nCoGa9oQikLuYge2nnqZz4RZzaua7ihyQAAYO434/DjW/LsBbtDULb6m4sWGogAEgtI2J5cKhYbGa9bXApJ4R0kbGKbNeWB4U58AOFXOSwl7O21Bvs4IIxFnygnY779atmY35b0FU5bxGGuMIE4tOH7otHb3n31ZcwugMR5D5D8KQoW951hffbYmqzmeeBHVLfjLELt948Bvzr3KHxblwQWhoIgbbcNqlpId2X341LLxxpDi8W9prSsjBnZVgj7xjr51lezNlPiUzp1aYkgTE7cKuTB+rSK13WHA0uyjHm7h2uEQCSB7AY+NKcyz0htKLq8BY8+gHqauUkW/6Or6/pOJTgSiMB1Clgx9NS++ugVxfshexFrH2HuJoFw6CDxhwYn1FdorejxjXOxRRRW2GnE3RbRm46VJ9wmucXLqBi7cfPlV/zs/8Pe/+Nvka5RicDbd4u4rT+7AB+dcN347bX17js+Q7Az7JrWM7ULCqfbTPDdkMK0Q7t/P8ogVMtdlsEv1kDfxEn5msca6Zir3+0R8vVq0jO3bZYPs1H5CrumBwifUsWxHPSPyqJje0Nm02jSA0Tsu3skCrxTKsticSwEWzB6grM9NRFSEfGHcWhvA+so4EdXqVcFvFXgzamVFnmASTHSpWOTDWSAMPrY8ABPWmDJd+j4wiCqDfncT5A1v/AFbio8RsqB1efkKl2LSMJe3h7AP2SoZz6HYVuxd21pPdqoPDUYk+tQtVJskuXb4ChbgVgX08I2B4wT6VfcDlFrDg3EQKxECPyJqt9mb5XEXzwi38ZFTcZm2obEk9Zp9O/EPEs1y8dVpr6iAqGdOs7ktvv4Rzrfmdq61jD2tDLruJrMRsXUlRH2QtLcvwmId2K30to3GX5jy9lNCxF60Xv2rgt8FWfsrsT6jjVRHzHFX2uXUtWnK2/CIkzHPzqr5Zkj3ddy9dCL4juurYNG4kc/KrLezS6xbxHj502y/ELatqCFlbInYbs7T+M+lMqrOCwFpQ0NfaQJ02wOBB23rc5toyrpxWpz4Q8bnnwFNxmrNIDEbVlh8QouIxMmY332bYxJPSmUVbA2bhw2IZidCYkKoJ6hJppj8sxGJuftGdVYt4Uj6q+HxHoeXrXmOKrgLinY3L9wxO+2nf4VbLGCSyFW34oSRq3MGJ3PpS+mSn9VJbu4VIYgPInTAMngo3mJ3NbxmDs+KHeQBcgLI4aRI41njsSpvWDpCgPJMAH6p57bUtya3edbtxR4WumGL6eHpQL8MzO1hpl1uXQJ62lcqfcBTO7r7l24k4dJMNx0HhAg++schy57TXrl4qFljbJYGS6kN+HvqfirrDB2lB3KngeQO3yPvrUStePwuIuAoLYtJoRVLFZ8MCSoMyfZWvLuz/AHDl3uq0bbTvsefEbge+pWc4sm4d+ccahXsRK7mDy86lkJlCzq4yMl3iUdTt5Q/uED1rsasCARwNcGzfENoMf712XsrjO+wdh+ttZ9oEH4it7bGs1ooorq5oWdf8ve/gb5GuUjLhcxIMev511XPB/wAPe/8Ajb5GuXY/OFsDf6xHCuG77HfZPNa2wQCKi3cbMiaqCZtfukhFLfwqTWzusWRJtvtxldI95IrHbeFlOK86xs9wLguOgZo2/wBuFJsLkmKuAHWg24FoPyrLF5Jctx3l5EkgCSxk8PsgUzSmmMzK9cuRZVdOkzLaQIad48qztHEK2o3rCT0DMY/smoj9mhbXVdxKqDyAPP2tWNrKsKZPfuQOP1dqdmDB8SP+rdtuOnd/majOtkzpDD2Hb3GagY7AWFtm5bW9dAO416ZB5jwyfSmwwOGRAdDT0ZyfxqKpF+/f79rdoE6gNRmNgeZPAeyp2BynFXSdFsNHGLq/gaktl3f32VBpQlA2nkpJk+3aPWrzlGW20hbaBQvPnt1PWl9SdRTD2bxI+sLVvye6fyrO12Uvz/iYef435/y1t7bIbjSJ2G29Pcr7LhUGkmSAZ9oFXHw+ZJbfZO+OL2R/M35VCzHCJbBm+hIG4QO23vAqfneFbvHtvegALCAmTOwJgGBWzH4S3bsFERVDCICt12kkcZ60xEzURMNatJbZu+c3UkKAB4doO54mdvZXt39HQqXTEpJ2JPPlG1O72IX9JZVHit20WehZ4geUdOlL8DgWOJts0kqWdpuK3AHaJ24ipYspTmd/D6VGu4dzAaNgTvJ2M1ZO0TutpmUnUUOkwNttuHKTO/SkfaUh3TVJ8an66t9ocI5RT3tKpKxwGiAPhHsrX1C/s5hrt0xiGDJbRGbbfUyFiogDhMelas+zAlEtYWAy7aZmJIknqYmmmT4QWzi2Y7llAngPDx99IGy1S47u2bly4x3YwB5iI2ieJqfDHaHnAuM1i2Zk3UU+wsAfhNW/PyqabYIVVWJ/+oHM9TyqLay1LNywLlxrji6u3FVJMQDxievSjOn0uSBbJ6geIe8n4VZUxkue/q35ca0vck+VaziNRk7+ZNeXsQOUUql+bklTMACuqfRfe1Zfb/dZl+M/jXJMwxAjT610X6G8RNi/b+7cDf5lC/8A1Fb0esa/HQqKKK7OKLmn+Dc/gb5GuN3sUUvnTZtu0bFlngPOuz45JtuOqn5VzXB4NJLhhrKxBjbaJrhvex32vKRNmeOJQ/VVuQA+VPMTjXNiLm4JWY2kahUm5gBNsalCWxMzxPs6UvznMDsLK6mB28432rnPXS4ZrmLXDIs3AJEMFPsFLVs3XvBrjEgXgqjfkNz8DU3Bm6qlsQ5Nxh4UB8KTPGNifKscLoFy0ssRb1XGOw3II6dWqeKjdr7BYKhuKzOwE8IAO/2jWS5LbW4sae6VZIWfEwHAyTPCpb49NWoDh94A/hWy7mTOd4IjoOHpVtSSscBgLfdm5cWXYkiLh4EmBA2iOVL84xVzVbs2VBZmjrtuYmOgJmt1rFm6/dWUCIoGt9AkAAbDqek1MtqO9tQoQK+x4ngRJPsNTIr+Oxz4N7wUy7BFkdQSWAG/OKa9ms3xrmLwfu9JPiHPlWi7Ys38c4YxoOtdpnS24joZHuNP7mZ2baE6tZPp/vT6ZhRczi3rl7YYjrFMz2gcjw+EEcqqeMvKz6iw6+dScPiljYj+lOVWyHdq6dWo7k7Fjx4/KtmZ6nEB9Q1gQekjjSxMSOv9ivVxShgZEgg8ehqy5YsNlwllsRfYgk67SyGI2ZyNhyNa7WXYYO4VWgKd9bb8BB3qJgMao1EkSzo3H7u/5VqTGKZMjfp/fsq5J6zx2HtKw7u2ogNvueCNHtqFmWfC4F0y3hEwOHA1txuKGliDyMeog/Caz7L5BhXwtu7dDsz7xqIA3IAGkj409Xz1EuZ4xW7Ctqe5P8sbUpOc3VMzpPQHh7qvS5LgUG1hf5ix+ZNQDgAb3gCW7aIWOlROxgipgzFVTNrpdG0k6XDRB5EHjH9zRiUxNxy4S7vv4bTnj5gQRVwxLL3uHh7kG4AQXHBhsCAese6mOc48qYnkD8Ks7M9qF+q8Y2wtXf8ALHzqLjsmxNsSxAJMKGdZJPIAHjVnuZkYkmQOdKrWKV3TEO6i2pOkHckrHig/D2VZEqr4fJcVcushUqy7nUwUQeh4Gul/Q7hLlm9iUeJ0qdjPBmH41Fw9/u7dy9cgvd+qp+yg5nzJ39a3fRRjNeNxETBtz/q/rXTT6xq8dXooorq4vGGxriebY9bV1wW4Mwgb8/Ku21yPtObdrEXRcsLcHeHeBI1bj+/KuO9PHbZvdVu7njHYAx7QK0nM2O+3vFOMNmGEL6WwVsDrpBn3rU/M8bhrVo3Fw9qeUqPyrlJHZWf1sx4iY862frVhqIAkrp2kkbjenPZvH4q5Fx1ti03BYAMdRA4VB7Vdorq3O6sQskfVG5nzq4+JbUFMVeI2Uz/A35VuV8SOFtyf4H/KrGmaYoYb9oQHj6y9PZVbtY/MGt3G71joPXjtNMT4dp9jF40JpFl4mZ0Hj7q9SzjWH+A3tIj5mtN29mAa0NTkuNh02mn1q3iNM3DIis4FTu5fijiVkQ7K0+IABBuSSDwjlWxsNholsSukbTbtMfi0CpeAxx/THn/s3QNvYKcYDs6XwZBTSWeVkctW0iPM+6rfgrbWMEI/a4hp4EW0HwImmmCyXDvAW5fUdWVPyq0Xchtd5ZnSdMzIA2IIHPjvWvtDjraBbNgp3rmBPAciaJnPhRjMmwdn6152J5ALx5D6vGKj5fhsJeVmC3gEMGSvHp9WpuEysW5uGblwj65I57wgnbpPlSsY/RhRbVG1Pec7dFj306WZbMLmGA1MuhzEiSW5ewUWcZhCT+yA8yx+VbsjtIEJNnSx7wkleMBY/H31BuPedi7BrVudgtqTw84FKRJx9vDaCRbTyOo1vynMrdnL7BY9VGxmdRB4VDvYnDadkLt1uHf/ACiBWzs/llvEWsOrtFtLl4svIwxMeXCPWpEreufWzwO/qPnUbCZ6WN0KITQULEcSY0gDmxNM8XmOFQkLZswNhsDtSh8zwelRo0hZMqR9Y8W9sSB0miwxvYy1FvcEhkIgHipUjn1FaO0uZA3mA3AgcPIdaWLiLKa73eKzcEWIidpifsrHqxO1JbmYySQGPlFUwbm7qG++3OvFwdlrSodR0klQOWogz6RtVevY1p3BA9tZDNmUGOkcQNjWpKlOL+Ie891QJS0viYkewA+ZqyfQ3virpHAW/my1zlczIsvbUwbj6mIO5AED2710T6Dp76/sQO7H/lXTTO2NXjsVFFFdXAVzP6R8LF+fvoD6gwa6ZVQ+kbC6rVt/ukqT5OB+Vc9yZ0um3calA/Rf8FvvAA1lm2DDIyEwDG/TnTLUCycktrxPMjhVa7ZYlivhnTwj12+NeaevSsWGCJbUh1IVNKheZjn/AHzpImCtviEuFwpUzBmD/WoGQZM6KbjMQdElOXrSPGXWa5HCDWpB0rPby27RWfafwFQMt7QYBbHdBmlyNZI4nhHHypey3Gwy95xI9SBtWjL+zKDDu1wQ914tg8dPAEDjO+/pV04wzVrudp8HrQySEG23M7e4CtmP7RLcUrbgKefOq3mPYhVuWbVokE/WYmdhx+NWHEdnrVm3PKI341KdKXcuMMSTbPi7u7BG/wB3rTG+2YLZFw3WIMGB57CNqh4RlGMtg/VYXE/zL/Srs2f2PBbiFQifSoKTmmFx62xcuBo22kzPAbDzpvl2RXiLT3E1Ns3j4r/Xyp3i+1Nhys7qDqO/ThWrF9t0iEX1NXpGvE/s1KtaWORidgOc1jgcTow9sKsEsxnnuQKTXs/kkzx93sisWzq3CiQIER7+FRTbKsvEFmvXd9Zjpwnif7ipYCbFrt07ADcDaByikuDzQSNtobfzrxM2t/VLb1KGGYXLTKQU17cTx94E0h7N5Jeuo796lu2LjATqO5MkwNulSMTjlIIBG9Y4G8/6BdVDBN9gP5mA39DVnglJ2atcP0pf5bY/E1i/Z7DKJfEOPYiD51u/V2CsRbK3Lzj6xXhMT9kQOVaMZgbdx7eixcCzLeJgYjYAv5xwqjRYybC3GKo+IeBJI0gAdSY2FZ5JkmDcXndLrJa2LNcO7HcABYJ2pljMyCL3Vu2LSj7PM+ZJ3J86jYa4RgL8GC94gb/uLuYrWUV3GZzhUci1h0UA/aGpvPd5jamt/FW0t2HexbPeAQotrJ1DYcNqjZNkiB+8a5bcgjkx3IgcY4EzU/NdzbPeoO7kbo27CJI32G9aRDsYo90X7q3bhisaF4rPlVv+h0F7mJuHoq+8tyHsqkY+x4XVsQAAQ+yH7Q4ca6J9C1mMNffre0j2LbQ/Nj7q1p9Y1+Oh0UUV1cRUDPMCL1i7bP2lMe0bj41PooOGMjAkE7gkeo40Qp2aCNvgZpv23w4s4q4OCtDL/Mvi/wBU1S84zIqvhO5MbcR1rx8f+sPbNUxFuxOJtd3CLBPEzy6UvynJbDXNbzsOHI0us4gKYPX+586nWsV5+2p2esO0+dhXAUADlJgRSoZm167YLtq03EgAzCzvHoPhTqzcTWJRX5yVBjY1us5nqvIw0hUVmGlQASBHIb1ZhLGVztQ63GIDRyJB4eomKj4rOXu8dR9oP5VKxGfvv4h6AflSjFZszGC+x5f0qJiEGdXGUoy7HVsehOw/GpKYNHEnEXRHH9kDueP25rdewXe3LSCJLqPjV9yzJFs2H1LLtvAHooB+NazjxVNwGT4VyP2+J84VfwBphey/LrIGvEX2PJZCn4CrblGQJbswfCzeJyOp4Dy9KUXMgsLc1+FzvuWO24jly3pmp1+kr4fDE21tW2YuwBN1naAT5ECefGpOX5TYsl7zlUbvGRFCyIX93em+KwwF6yNtnB2ZieHQ7dKhvmCNCrZF66bjsqn7IO0kT0njTI1Y7NmVRo7tSZhlUTMchFRskwTm8TecOBa1ksi7GQFEt68I4U0xzQotsLWtjBCBQqTx3O5McT7qxwNpALulrcDQpIbbbUeISifUHMsY6ggOp25Ii/JjUbspeUi8rnZL6Nv5gfitZY5F3gj01H4mBS7s3gBdvYnU5RLaqxgSTttxMdaTxVjxfalQ5I0QDsBA367Ukxnasli/1m5bkx7BMVlhrOFukaLeJuCYkGNuH2Uit1rsrbY+J7ySdk0jZdSjctH3h7qsh4UYjtUXUh0LcdzAInzqDdzpjZS2sbMzEk8zsNh5RT212Uw5NsKzSyO5Y+Ik23gDSdgINMiLwUDCradJILAKu45bjf0nhWukyq2X4rENKorsWEDSrciD0jlTCzlWKua28CyZOq4sAjYjjx608xWYXbdlw72/q8LcniOsRVas3rfc2lFu7bR08VxZILj62xMcZ6caTtMImZ5Qy7tfttO0Kxb8q7Z9FeE7vLrXGWLtvzliAfcBXCksJduLbsJcdy2kFm4seGw2Hvr6cwOES1bS2ghUUKPYK66Y57n430UUVtyFFFFBSfpNwCm0t4oH0HSwP3W3meOzAe+uN4fFYEt47V1DMwHkfESK+lMZhkuo1txKsII8jXG8y7LrhHZLgDF503GGxB5A8j5f71x3Jjt329XWFcu4rLi8/t9+jA/ErJpgctwjLqF68siQPDw8wUmtt3stZdraW1AHF3HTbh58akZtk2HBBa4UCiAFAPsmfyrjmOpTlOQq6G4+IdAWIGwMgcyI41jmGVaSgtX2dmYIJWBBMTxpmMEq2lXvnBjVGkGNW8ECOXOlLYxrV5Coa9pMiEIMwQNgW4ca1LUNj2Tsrs9+5POAIpPc7PW3vW7dq8wmSzPGwUTsB/e9ScZm14nx23Xffwtz9orHLLD3by/s2YAMTJ0AyOM8YqS0bLmX27V6x3N1nIurqJAA49B61YcTfZWO9V3O8EbWhhbFvxqZFzVMMvLlVhx8D1qasrEJ8zfqa9s4gM0E+GJPKeFR7umo3dknjtUaN3xAW4lwNOkk+oBpOvajFLbZu7CoTBaIJOwE8zQ+HMbNE/31pjlWXqlsd49megAPvOnj5k1qYZwQlsTduWCwCh3ELMErPFucVOsWBhbTKdI1GYUmAfaRINMnvWFuo+7uDCgdSRvw3rDEYdrlsnEareoeG2CJP7zGPcPWrmeM/SOzmPeToQwoEn28Kk9lLkXMYo4taWOPKfxNN8bbsWcIi21VNQDN1LbDid/96r3ZjFKuIxDvAUWZPowqz/DK4LaW2gDX7gCpbWLYVRABgDY896SYnNrQJCsSZM6mJO/dxvAHI0mzbtEsEodW/M+2P78qh2syu211PhlBbfvGtb8hxI/KrxtSnwxilldldhF4BUk65bZWjgprS+HVlHeg2PFIt2yCY5zJIE8vjVebNL7lrveXFVR9iAIM7TIj2gGlZxj6iQx36ma1NFq5WXMsdYXwWxuftO5Pw2Ar27jRatoGuhiECi0jeECP+ow2O/2RtVTc77mrp2K+jzE40h2Bs2NiXYbsN5CAkHhz8xW+CXVhY/ocwDX8W2JYeG0p3Agd4+yqFiCAuskyDJXlNdpqBkmUWcLZWzZUKij3nmSeZPWp9akw4armiiiiqyKKKKAqHmuWWsRaa1eUMjCCOfkQRuCOII3FTKKDjeP+jfMcPrOEvJdtzOlmKuR0EgrPqKqOdW8fYDHEYe4ig7swOneI8YkbkjnX0lXjAEQdxWLoldJuV8unP2J34nj/ALU1wfaHQBpc12rMOwmXXvr4ZP5ZX/xIpXe+ijKyDFq4pIMML1yVJHEBmKyOO4I6g1P5xr+kc4XtSx31/Go1nE4687MjDSViWMQOPKrrd+hezPhxV0DlKKTHmdppHnX0W4+y0YV+/tkD7QRtXMFWbTHAyD6dc3a/GpuRVs6FxAddxWMcByI3G/pVnx+NGi2Z3Kg+8A0hxH0f5qN2w1w+x7bfJzW3GdnM2ZVH6LdARY2XoI61Lt1rnHr44cjXiY0daiHsVmZH/K3vd/WsB2FzP/2t7+/WrNqHOGJxgNaWzFZ4xFRB2FzL/wBpd9QPzoT6PczJ/wCUu+pT/wDVX+M/U5xMwWfi3dUqROoQfXbjUbMe1OokmSeHlW7C/RzmZZf+FYCRxe2OY/fqSn0V5mxP7FVEn611Ov7pNX+UZuqZIsZn4uKFdSwA2gxHqKwyYC5iAgOlXZB121qefGrbh/ocxx+s9hf5ifktM8H9DN8EE4q2p/dVifPeRWuMx0c4qXaPFWyxT9ILAMJU21A47iVPnSDMc2uXGY63CtyJ/AbV2nK/odwaAG9cu3WHEAhVPTYDVP8ANVyy3sxg7Ed1h7Sxz0gnnzO/M++k0yM3cj5oyzIMXfH7KzddeqoSN+pO1WjLfoozG6RqVLQ6u0/6VBNfQ1FaZ51Quy/0WYPDEPe/4i6OBaQo9iAwf5pq+KoAgCAOVe0UZttFFFFEFFFFAUUUUBRRRQFFFFAUUUUBRRRQFFFFAUUUUBRRRQFFFFAUUUUBRRRQFFFFAUUUUBRRRQFFFFB//9k="/>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90" name="Picture 10" descr="https://encrypted-tbn3.gstatic.com/images?q=tbn:ANd9GcS10N7u2_H28U5Lm6bxKK2mfmOGSMUOneu99hhTXTcogRX46r8S"/>
          <p:cNvPicPr>
            <a:picLocks noChangeAspect="1" noChangeArrowheads="1"/>
          </p:cNvPicPr>
          <p:nvPr/>
        </p:nvPicPr>
        <p:blipFill>
          <a:blip r:embed="rId2" cstate="print"/>
          <a:srcRect/>
          <a:stretch>
            <a:fillRect/>
          </a:stretch>
        </p:blipFill>
        <p:spPr bwMode="auto">
          <a:xfrm>
            <a:off x="6228184" y="116632"/>
            <a:ext cx="2695575" cy="2619375"/>
          </a:xfrm>
          <a:prstGeom prst="rect">
            <a:avLst/>
          </a:prstGeom>
          <a:noFill/>
        </p:spPr>
      </p:pic>
      <p:sp>
        <p:nvSpPr>
          <p:cNvPr id="9" name="Rectangle 8"/>
          <p:cNvSpPr/>
          <p:nvPr/>
        </p:nvSpPr>
        <p:spPr>
          <a:xfrm>
            <a:off x="251520" y="764704"/>
            <a:ext cx="5040560" cy="1754326"/>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fr-FR" dirty="0" smtClean="0"/>
              <a:t>La civilisation mésopotamienne aboutit ainsi à la constitution des premières sciences telles : la  </a:t>
            </a:r>
            <a:r>
              <a:rPr lang="fr-FR" dirty="0" smtClean="0">
                <a:solidFill>
                  <a:srgbClr val="FF0000"/>
                </a:solidFill>
              </a:rPr>
              <a:t>métrologie</a:t>
            </a:r>
            <a:r>
              <a:rPr lang="fr-FR" dirty="0" smtClean="0"/>
              <a:t>, très adaptée à la pratique</a:t>
            </a:r>
            <a:r>
              <a:rPr lang="fr-FR" baseline="30000" dirty="0" smtClean="0"/>
              <a:t> </a:t>
            </a:r>
            <a:r>
              <a:rPr lang="fr-FR" dirty="0" smtClean="0">
                <a:solidFill>
                  <a:srgbClr val="FF0000"/>
                </a:solidFill>
              </a:rPr>
              <a:t>l’arithmétique  </a:t>
            </a:r>
            <a:r>
              <a:rPr lang="fr-FR" dirty="0" smtClean="0"/>
              <a:t>(découvertes de </a:t>
            </a:r>
            <a:r>
              <a:rPr lang="fr-FR" i="1" dirty="0" smtClean="0"/>
              <a:t>planches à calculs</a:t>
            </a:r>
            <a:r>
              <a:rPr lang="fr-FR" dirty="0" smtClean="0"/>
              <a:t> permettant les opérations de multiplication et de division</a:t>
            </a:r>
            <a:endParaRPr lang="fr-FR" dirty="0"/>
          </a:p>
        </p:txBody>
      </p:sp>
      <p:sp>
        <p:nvSpPr>
          <p:cNvPr id="10" name="ZoneTexte 9"/>
          <p:cNvSpPr txBox="1"/>
          <p:nvPr/>
        </p:nvSpPr>
        <p:spPr>
          <a:xfrm>
            <a:off x="467544" y="3284984"/>
            <a:ext cx="640431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CARACTERISTIQUE DU SUMERIEN:   logogramme et phonogramme</a:t>
            </a:r>
            <a:endParaRPr lang="fr-FR" dirty="0"/>
          </a:p>
        </p:txBody>
      </p:sp>
      <p:sp>
        <p:nvSpPr>
          <p:cNvPr id="11" name="ZoneTexte 10"/>
          <p:cNvSpPr txBox="1"/>
          <p:nvPr/>
        </p:nvSpPr>
        <p:spPr>
          <a:xfrm>
            <a:off x="323528" y="4365104"/>
            <a:ext cx="1244251" cy="369332"/>
          </a:xfrm>
          <a:prstGeom prst="rect">
            <a:avLst/>
          </a:prstGeom>
          <a:noFill/>
        </p:spPr>
        <p:txBody>
          <a:bodyPr wrap="none" rtlCol="0">
            <a:spAutoFit/>
          </a:bodyPr>
          <a:lstStyle/>
          <a:p>
            <a:r>
              <a:rPr lang="fr-FR" dirty="0" smtClean="0"/>
              <a:t>SUMERIEN </a:t>
            </a:r>
            <a:endParaRPr lang="fr-FR" dirty="0"/>
          </a:p>
        </p:txBody>
      </p:sp>
      <p:cxnSp>
        <p:nvCxnSpPr>
          <p:cNvPr id="13" name="Connecteur droit avec flèche 12"/>
          <p:cNvCxnSpPr/>
          <p:nvPr/>
        </p:nvCxnSpPr>
        <p:spPr>
          <a:xfrm>
            <a:off x="1619672" y="4581128"/>
            <a:ext cx="64807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339752" y="4437112"/>
            <a:ext cx="1032655" cy="369332"/>
          </a:xfrm>
          <a:prstGeom prst="rect">
            <a:avLst/>
          </a:prstGeom>
          <a:noFill/>
        </p:spPr>
        <p:txBody>
          <a:bodyPr wrap="none" rtlCol="0">
            <a:spAutoFit/>
          </a:bodyPr>
          <a:lstStyle/>
          <a:p>
            <a:r>
              <a:rPr lang="fr-FR" dirty="0" smtClean="0"/>
              <a:t>AKADIEN</a:t>
            </a:r>
            <a:endParaRPr lang="fr-FR" dirty="0"/>
          </a:p>
        </p:txBody>
      </p:sp>
      <p:cxnSp>
        <p:nvCxnSpPr>
          <p:cNvPr id="17" name="Connecteur droit avec flèche 16"/>
          <p:cNvCxnSpPr/>
          <p:nvPr/>
        </p:nvCxnSpPr>
        <p:spPr>
          <a:xfrm>
            <a:off x="3419872" y="4581128"/>
            <a:ext cx="64807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211960" y="4437112"/>
            <a:ext cx="3489032" cy="369332"/>
          </a:xfrm>
          <a:prstGeom prst="rect">
            <a:avLst/>
          </a:prstGeom>
          <a:noFill/>
        </p:spPr>
        <p:txBody>
          <a:bodyPr wrap="none" rtlCol="0">
            <a:spAutoFit/>
          </a:bodyPr>
          <a:lstStyle/>
          <a:p>
            <a:r>
              <a:rPr lang="fr-FR" dirty="0" smtClean="0"/>
              <a:t>ARAMIEN ( Langue Afro –asiatique)</a:t>
            </a:r>
            <a:endParaRPr lang="fr-FR" dirty="0"/>
          </a:p>
        </p:txBody>
      </p:sp>
      <p:sp>
        <p:nvSpPr>
          <p:cNvPr id="46091" name="Rectangle 11"/>
          <p:cNvSpPr>
            <a:spLocks noChangeArrowheads="1"/>
          </p:cNvSpPr>
          <p:nvPr/>
        </p:nvSpPr>
        <p:spPr bwMode="auto">
          <a:xfrm>
            <a:off x="5364088" y="5666765"/>
            <a:ext cx="37799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err="1" smtClean="0">
                <a:ln>
                  <a:noFill/>
                </a:ln>
                <a:solidFill>
                  <a:schemeClr val="tx1"/>
                </a:solidFill>
                <a:effectLst/>
                <a:latin typeface="Arial" charset="0"/>
                <a:cs typeface="Arial" charset="0"/>
              </a:rPr>
              <a:t>Arāmît</a:t>
            </a:r>
            <a:r>
              <a:rPr kumimoji="0" lang="fr-FR" sz="1800" b="0" i="0" u="none" strike="noStrike" cap="none" normalizeH="0" baseline="0" dirty="0" smtClean="0">
                <a:ln>
                  <a:noFill/>
                </a:ln>
                <a:solidFill>
                  <a:schemeClr val="tx1"/>
                </a:solidFill>
                <a:effectLst/>
                <a:latin typeface="Arial" charset="0"/>
                <a:cs typeface="Arial" charset="0"/>
              </a:rPr>
              <a:t>, </a:t>
            </a:r>
            <a:r>
              <a:rPr kumimoji="0" lang="syr-SY" sz="1800" b="0" i="0" u="none" strike="noStrike" cap="none" normalizeH="0" baseline="0" dirty="0" smtClean="0">
                <a:ln>
                  <a:noFill/>
                </a:ln>
                <a:solidFill>
                  <a:schemeClr val="tx1"/>
                </a:solidFill>
                <a:effectLst/>
                <a:latin typeface="Arial" charset="0"/>
                <a:cs typeface="Estrangelo Edessa"/>
              </a:rPr>
              <a:t>ܐܪܡܝܐ</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800" b="0" i="1" u="none" strike="noStrike" cap="none" normalizeH="0" baseline="0" dirty="0" err="1" smtClean="0">
                <a:ln>
                  <a:noFill/>
                </a:ln>
                <a:solidFill>
                  <a:schemeClr val="tx1"/>
                </a:solidFill>
                <a:effectLst/>
                <a:latin typeface="Arial" charset="0"/>
                <a:cs typeface="Arial" charset="0"/>
              </a:rPr>
              <a:t>Oromoyo</a:t>
            </a:r>
            <a:r>
              <a:rPr kumimoji="0" lang="fr-FR" sz="1800" b="0" i="0" u="none" strike="noStrike" cap="none" normalizeH="0" baseline="0" dirty="0" smtClean="0">
                <a:ln>
                  <a:noFill/>
                </a:ln>
                <a:solidFill>
                  <a:schemeClr val="tx1"/>
                </a:solidFill>
                <a:effectLst/>
                <a:latin typeface="Arial" charset="0"/>
                <a:cs typeface="Arial" charset="0"/>
              </a:rPr>
              <a:t>, </a:t>
            </a:r>
            <a:r>
              <a:rPr kumimoji="0" lang="ar-SA" sz="1800" b="0" i="0" u="none" strike="noStrike" cap="none" normalizeH="0" baseline="0" dirty="0" smtClean="0">
                <a:ln>
                  <a:noFill/>
                </a:ln>
                <a:solidFill>
                  <a:schemeClr val="tx1"/>
                </a:solidFill>
                <a:effectLst/>
                <a:latin typeface="Arial" charset="0"/>
                <a:cs typeface="Arial" charset="0"/>
              </a:rPr>
              <a:t>آرامية</a:t>
            </a:r>
            <a:r>
              <a:rPr kumimoji="0" lang="fr-FR" sz="1800" b="0" i="0" u="none" strike="noStrike" cap="none" normalizeH="0" baseline="0" dirty="0" smtClean="0">
                <a:ln>
                  <a:noFill/>
                </a:ln>
                <a:solidFill>
                  <a:schemeClr val="tx1"/>
                </a:solidFill>
                <a:effectLst/>
                <a:latin typeface="Arial" charset="0"/>
                <a:cs typeface="Arial" charset="0"/>
              </a:rPr>
              <a:t> </a:t>
            </a:r>
            <a:r>
              <a:rPr kumimoji="0" lang="fr-FR" sz="1800" b="0" i="1" u="none" strike="noStrike" cap="none" normalizeH="0" baseline="0" dirty="0" err="1" smtClean="0">
                <a:ln>
                  <a:noFill/>
                </a:ln>
                <a:solidFill>
                  <a:schemeClr val="tx1"/>
                </a:solidFill>
                <a:effectLst/>
                <a:latin typeface="Arial" charset="0"/>
                <a:cs typeface="Arial" charset="0"/>
              </a:rPr>
              <a:t>Ārāmiya</a:t>
            </a:r>
            <a:r>
              <a:rPr kumimoji="0" lang="fr-FR" sz="1800" b="0" i="0" u="none" strike="noStrike" cap="none" normalizeH="0" baseline="0" dirty="0" smtClean="0">
                <a:ln>
                  <a:noFill/>
                </a:ln>
                <a:solidFill>
                  <a:schemeClr val="tx1"/>
                </a:solidFill>
                <a:effectLst/>
                <a:latin typeface="Arial" charset="0"/>
                <a:cs typeface="Arial" charset="0"/>
              </a:rPr>
              <a:t> </a:t>
            </a:r>
          </a:p>
        </p:txBody>
      </p:sp>
      <p:pic>
        <p:nvPicPr>
          <p:cNvPr id="46093" name="Picture 13" descr="https://upload.wikimedia.org/wikipedia/commons/thumb/5/5d/Stele_Salm_Louvre_AO5009.jpg/800px-Stele_Salm_Louvre_AO5009.jpg"/>
          <p:cNvPicPr>
            <a:picLocks noChangeAspect="1" noChangeArrowheads="1"/>
          </p:cNvPicPr>
          <p:nvPr/>
        </p:nvPicPr>
        <p:blipFill>
          <a:blip r:embed="rId3" cstate="print"/>
          <a:srcRect/>
          <a:stretch>
            <a:fillRect/>
          </a:stretch>
        </p:blipFill>
        <p:spPr bwMode="auto">
          <a:xfrm>
            <a:off x="1403648" y="5445224"/>
            <a:ext cx="3888432" cy="11247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476672"/>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rgbClr val="FFFF00"/>
                </a:solidFill>
              </a:rPr>
              <a:t>STADES DE DEVELOPPEMENT</a:t>
            </a:r>
            <a:br>
              <a:rPr lang="fr-FR" dirty="0" smtClean="0">
                <a:solidFill>
                  <a:srgbClr val="FFFF00"/>
                </a:solidFill>
              </a:rPr>
            </a:br>
            <a:r>
              <a:rPr lang="fr-FR" dirty="0" smtClean="0">
                <a:solidFill>
                  <a:srgbClr val="FFFF00"/>
                </a:solidFill>
              </a:rPr>
              <a:t>DE L’ECRITURE</a:t>
            </a:r>
            <a:endParaRPr lang="fr-FR" dirty="0">
              <a:solidFill>
                <a:srgbClr val="FFFF00"/>
              </a:solidFill>
            </a:endParaRPr>
          </a:p>
        </p:txBody>
      </p:sp>
      <p:sp>
        <p:nvSpPr>
          <p:cNvPr id="4" name="Rectangle 3"/>
          <p:cNvSpPr txBox="1">
            <a:spLocks noRot="1" noChangeArrowheads="1"/>
          </p:cNvSpPr>
          <p:nvPr/>
        </p:nvSpPr>
        <p:spPr>
          <a:xfrm>
            <a:off x="179512" y="2564904"/>
            <a:ext cx="8540750" cy="317423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smtClean="0">
                <a:ln>
                  <a:noFill/>
                </a:ln>
                <a:solidFill>
                  <a:schemeClr val="bg1"/>
                </a:solidFill>
                <a:effectLst/>
                <a:uLnTx/>
                <a:uFillTx/>
                <a:latin typeface="+mn-lt"/>
                <a:ea typeface="+mn-ea"/>
                <a:cs typeface="+mn-cs"/>
              </a:rPr>
              <a:t>1- Les pictogrammes - pictographique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smtClean="0">
                <a:ln>
                  <a:noFill/>
                </a:ln>
                <a:solidFill>
                  <a:schemeClr val="bg1"/>
                </a:solidFill>
                <a:effectLst/>
                <a:uLnTx/>
                <a:uFillTx/>
                <a:latin typeface="+mn-lt"/>
                <a:ea typeface="+mn-ea"/>
                <a:cs typeface="+mn-cs"/>
              </a:rPr>
              <a:t>2-	Les idéogrammes - idéographique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smtClean="0">
                <a:ln>
                  <a:noFill/>
                </a:ln>
                <a:solidFill>
                  <a:schemeClr val="bg1"/>
                </a:solidFill>
                <a:effectLst/>
                <a:uLnTx/>
                <a:uFillTx/>
                <a:latin typeface="+mn-lt"/>
                <a:ea typeface="+mn-ea"/>
                <a:cs typeface="+mn-cs"/>
              </a:rPr>
              <a:t>3- Les phonèmes – phonétique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sz="3200" dirty="0" smtClean="0">
                <a:solidFill>
                  <a:schemeClr val="bg1"/>
                </a:solidFill>
              </a:rPr>
              <a:t>Abandon du caractère idéographique et conservation du caractère </a:t>
            </a:r>
            <a:r>
              <a:rPr lang="fr-CA" sz="3200" dirty="0" err="1" smtClean="0">
                <a:solidFill>
                  <a:schemeClr val="bg1"/>
                </a:solidFill>
              </a:rPr>
              <a:t>phonetique</a:t>
            </a:r>
            <a:endParaRPr kumimoji="0" lang="fr-CA"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sz="3200" dirty="0" smtClean="0">
                <a:solidFill>
                  <a:srgbClr val="FF0000"/>
                </a:solidFill>
              </a:rPr>
              <a:t>déduction: </a:t>
            </a:r>
            <a:r>
              <a:rPr lang="fr-CA" sz="3200" dirty="0" smtClean="0">
                <a:solidFill>
                  <a:schemeClr val="bg1"/>
                </a:solidFill>
              </a:rPr>
              <a:t>passage de langue vernaculaire a une langue véhiculaire</a:t>
            </a:r>
            <a:endParaRPr kumimoji="0" lang="fr-CA"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ZoneTexte 4"/>
          <p:cNvSpPr txBox="1"/>
          <p:nvPr/>
        </p:nvSpPr>
        <p:spPr>
          <a:xfrm>
            <a:off x="2555776" y="6165304"/>
            <a:ext cx="36318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smtClean="0"/>
              <a:t> contribué a la Propagation du Savoir</a:t>
            </a:r>
            <a:endParaRPr lang="fr-FR" dirty="0"/>
          </a:p>
        </p:txBody>
      </p:sp>
      <p:sp>
        <p:nvSpPr>
          <p:cNvPr id="6" name="Flèche vers le bas 5"/>
          <p:cNvSpPr/>
          <p:nvPr/>
        </p:nvSpPr>
        <p:spPr>
          <a:xfrm>
            <a:off x="4067944" y="5733256"/>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548680"/>
            <a:ext cx="7772400" cy="1470025"/>
          </a:xfrm>
        </p:spPr>
        <p:style>
          <a:lnRef idx="2">
            <a:schemeClr val="dk1"/>
          </a:lnRef>
          <a:fillRef idx="1">
            <a:schemeClr val="lt1"/>
          </a:fillRef>
          <a:effectRef idx="0">
            <a:schemeClr val="dk1"/>
          </a:effectRef>
          <a:fontRef idx="minor">
            <a:schemeClr val="dk1"/>
          </a:fontRef>
        </p:style>
        <p:txBody>
          <a:bodyPr/>
          <a:lstStyle/>
          <a:p>
            <a:r>
              <a:rPr lang="fr-FR" dirty="0" smtClean="0"/>
              <a:t>UE SE DIVISE E 2 PARTIES</a:t>
            </a:r>
            <a:endParaRPr lang="fr-FR" dirty="0"/>
          </a:p>
        </p:txBody>
      </p:sp>
      <p:sp>
        <p:nvSpPr>
          <p:cNvPr id="4" name="Titre 1"/>
          <p:cNvSpPr txBox="1">
            <a:spLocks/>
          </p:cNvSpPr>
          <p:nvPr/>
        </p:nvSpPr>
        <p:spPr>
          <a:xfrm>
            <a:off x="683568" y="2276872"/>
            <a:ext cx="7772400" cy="147002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uLnTx/>
                <a:uFillTx/>
                <a:latin typeface="+mn-lt"/>
                <a:ea typeface="+mn-ea"/>
                <a:cs typeface="+mn-cs"/>
              </a:rPr>
              <a:t>HISTOIRE UNIVERSLLE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DES SCIENCES  ORIGINE &amp; TYPOLOGIE DES SCIENCES</a:t>
            </a:r>
            <a:endParaRPr kumimoji="0" lang="fr-FR"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Titre 1"/>
          <p:cNvSpPr txBox="1">
            <a:spLocks/>
          </p:cNvSpPr>
          <p:nvPr/>
        </p:nvSpPr>
        <p:spPr>
          <a:xfrm>
            <a:off x="683568" y="4365104"/>
            <a:ext cx="7772400" cy="147002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HISTOIRE DE LA BIOLOGIE</a:t>
            </a:r>
            <a:endParaRPr kumimoji="0" lang="fr-FR"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1026" name="Picture 2" descr="Table de multiplications"/>
          <p:cNvPicPr>
            <a:picLocks noChangeAspect="1" noChangeArrowheads="1"/>
          </p:cNvPicPr>
          <p:nvPr/>
        </p:nvPicPr>
        <p:blipFill>
          <a:blip r:embed="rId2" cstate="print"/>
          <a:srcRect/>
          <a:stretch>
            <a:fillRect/>
          </a:stretch>
        </p:blipFill>
        <p:spPr bwMode="auto">
          <a:xfrm>
            <a:off x="755576" y="1196752"/>
            <a:ext cx="7143750" cy="4581525"/>
          </a:xfrm>
          <a:prstGeom prst="rect">
            <a:avLst/>
          </a:prstGeom>
          <a:noFill/>
        </p:spPr>
      </p:pic>
      <p:sp>
        <p:nvSpPr>
          <p:cNvPr id="5" name="ZoneTexte 4"/>
          <p:cNvSpPr txBox="1"/>
          <p:nvPr/>
        </p:nvSpPr>
        <p:spPr>
          <a:xfrm>
            <a:off x="2483768" y="6309320"/>
            <a:ext cx="3554563" cy="369332"/>
          </a:xfrm>
          <a:prstGeom prst="rect">
            <a:avLst/>
          </a:prstGeom>
          <a:noFill/>
        </p:spPr>
        <p:txBody>
          <a:bodyPr wrap="none" rtlCol="0">
            <a:spAutoFit/>
          </a:bodyPr>
          <a:lstStyle/>
          <a:p>
            <a:r>
              <a:rPr lang="fr-FR" dirty="0" smtClean="0"/>
              <a:t>Table de Multiplication  </a:t>
            </a:r>
            <a:r>
              <a:rPr lang="fr-FR" dirty="0" err="1" smtClean="0"/>
              <a:t>sumerienne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5517232"/>
            <a:ext cx="6400800" cy="672480"/>
          </a:xfrm>
        </p:spPr>
        <p:style>
          <a:lnRef idx="2">
            <a:schemeClr val="dk1"/>
          </a:lnRef>
          <a:fillRef idx="1">
            <a:schemeClr val="lt1"/>
          </a:fillRef>
          <a:effectRef idx="0">
            <a:schemeClr val="dk1"/>
          </a:effectRef>
          <a:fontRef idx="minor">
            <a:schemeClr val="dk1"/>
          </a:fontRef>
        </p:style>
        <p:txBody>
          <a:bodyPr/>
          <a:lstStyle/>
          <a:p>
            <a:r>
              <a:rPr lang="fr-FR" dirty="0" smtClean="0">
                <a:solidFill>
                  <a:srgbClr val="FF0000"/>
                </a:solidFill>
              </a:rPr>
              <a:t>Ecriture Akkadienne</a:t>
            </a:r>
            <a:endParaRPr lang="fr-FR" dirty="0">
              <a:solidFill>
                <a:srgbClr val="FF0000"/>
              </a:solidFill>
            </a:endParaRPr>
          </a:p>
        </p:txBody>
      </p:sp>
      <p:pic>
        <p:nvPicPr>
          <p:cNvPr id="124930" name="Picture 2" descr="Résultat de recherche d'images pour &quot;ecriture akkadienne&quot;"/>
          <p:cNvPicPr>
            <a:picLocks noChangeAspect="1" noChangeArrowheads="1"/>
          </p:cNvPicPr>
          <p:nvPr/>
        </p:nvPicPr>
        <p:blipFill>
          <a:blip r:embed="rId2" cstate="print"/>
          <a:srcRect/>
          <a:stretch>
            <a:fillRect/>
          </a:stretch>
        </p:blipFill>
        <p:spPr bwMode="auto">
          <a:xfrm>
            <a:off x="1691680" y="1988840"/>
            <a:ext cx="5343525" cy="3024336"/>
          </a:xfrm>
          <a:prstGeom prst="rect">
            <a:avLst/>
          </a:prstGeom>
          <a:noFill/>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19672" y="5105400"/>
            <a:ext cx="6400800" cy="1131912"/>
          </a:xfrm>
        </p:spPr>
        <p:style>
          <a:lnRef idx="2">
            <a:schemeClr val="accent2"/>
          </a:lnRef>
          <a:fillRef idx="1">
            <a:schemeClr val="lt1"/>
          </a:fillRef>
          <a:effectRef idx="0">
            <a:schemeClr val="accent2"/>
          </a:effectRef>
          <a:fontRef idx="minor">
            <a:schemeClr val="dk1"/>
          </a:fontRef>
        </p:style>
        <p:txBody>
          <a:bodyPr/>
          <a:lstStyle/>
          <a:p>
            <a:r>
              <a:rPr lang="fr-FR" dirty="0" smtClean="0">
                <a:solidFill>
                  <a:schemeClr val="tx1"/>
                </a:solidFill>
              </a:rPr>
              <a:t>Araméen dans sa version syriaque</a:t>
            </a:r>
            <a:endParaRPr lang="fr-FR" dirty="0">
              <a:solidFill>
                <a:schemeClr val="tx1"/>
              </a:solidFill>
            </a:endParaRPr>
          </a:p>
        </p:txBody>
      </p:sp>
      <p:pic>
        <p:nvPicPr>
          <p:cNvPr id="125954" name="Picture 2" descr="Résultat de recherche d'images pour &quot;ecriture araméen&quot;"/>
          <p:cNvPicPr>
            <a:picLocks noChangeAspect="1" noChangeArrowheads="1"/>
          </p:cNvPicPr>
          <p:nvPr/>
        </p:nvPicPr>
        <p:blipFill>
          <a:blip r:embed="rId2" cstate="print"/>
          <a:srcRect/>
          <a:stretch>
            <a:fillRect/>
          </a:stretch>
        </p:blipFill>
        <p:spPr bwMode="auto">
          <a:xfrm>
            <a:off x="1259632" y="0"/>
            <a:ext cx="5667375" cy="3657600"/>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476672"/>
            <a:ext cx="3488432" cy="1752600"/>
          </a:xfrm>
        </p:spPr>
        <p:txBody>
          <a:bodyPr>
            <a:normAutofit fontScale="47500" lnSpcReduction="20000"/>
          </a:bodyPr>
          <a:lstStyle/>
          <a:p>
            <a:r>
              <a:rPr lang="fr-FR" dirty="0" smtClean="0"/>
              <a:t>Le Paléolithique:</a:t>
            </a:r>
          </a:p>
          <a:p>
            <a:r>
              <a:rPr lang="fr-FR" dirty="0" smtClean="0"/>
              <a:t>Signifie </a:t>
            </a:r>
            <a:r>
              <a:rPr lang="fr-FR" u="sng" dirty="0" smtClean="0"/>
              <a:t>l’</a:t>
            </a:r>
            <a:r>
              <a:rPr lang="fr-FR" u="sng" dirty="0" err="1" smtClean="0"/>
              <a:t>age</a:t>
            </a:r>
            <a:r>
              <a:rPr lang="fr-FR" u="sng" dirty="0" smtClean="0"/>
              <a:t> de « la pierre taillée</a:t>
            </a:r>
            <a:r>
              <a:rPr lang="fr-FR" dirty="0" smtClean="0"/>
              <a:t> » ,qui s’étend sur des centaines de milliers d’années, durant lesquelles l’homme va faire des découvertes capitales, et peaufiner différentes techniques, il est nomade, et vit des ressources que lui fournit  son milieu</a:t>
            </a:r>
            <a:endParaRPr lang="fr-FR" dirty="0"/>
          </a:p>
        </p:txBody>
      </p:sp>
      <p:pic>
        <p:nvPicPr>
          <p:cNvPr id="23554" name="Picture 2" descr="http://www.beaute-et-bien-etre.fr/wp-content/uploads/2011/09/homme-pal%C3%A9olithique.jpg"/>
          <p:cNvPicPr>
            <a:picLocks noChangeAspect="1" noChangeArrowheads="1"/>
          </p:cNvPicPr>
          <p:nvPr/>
        </p:nvPicPr>
        <p:blipFill>
          <a:blip r:embed="rId2" cstate="print"/>
          <a:srcRect/>
          <a:stretch>
            <a:fillRect/>
          </a:stretch>
        </p:blipFill>
        <p:spPr bwMode="auto">
          <a:xfrm>
            <a:off x="4391025" y="0"/>
            <a:ext cx="4752975" cy="4019550"/>
          </a:xfrm>
          <a:prstGeom prst="rect">
            <a:avLst/>
          </a:prstGeom>
          <a:noFill/>
        </p:spPr>
      </p:pic>
      <p:pic>
        <p:nvPicPr>
          <p:cNvPr id="23556" name="Picture 4" descr="https://encrypted-tbn0.gstatic.com/images?q=tbn:ANd9GcTMZZVqFr1BDhxFyHsVlVNqvC0xLtjvkEPjQr_BqrXss9jXlfxV"/>
          <p:cNvPicPr>
            <a:picLocks noChangeAspect="1" noChangeArrowheads="1"/>
          </p:cNvPicPr>
          <p:nvPr/>
        </p:nvPicPr>
        <p:blipFill>
          <a:blip r:embed="rId3" cstate="print"/>
          <a:srcRect/>
          <a:stretch>
            <a:fillRect/>
          </a:stretch>
        </p:blipFill>
        <p:spPr bwMode="auto">
          <a:xfrm>
            <a:off x="251520" y="3356992"/>
            <a:ext cx="2952328" cy="2933701"/>
          </a:xfrm>
          <a:prstGeom prst="rect">
            <a:avLst/>
          </a:prstGeom>
          <a:noFill/>
        </p:spPr>
      </p:pic>
      <p:sp>
        <p:nvSpPr>
          <p:cNvPr id="5" name="ZoneTexte 4"/>
          <p:cNvSpPr txBox="1"/>
          <p:nvPr/>
        </p:nvSpPr>
        <p:spPr>
          <a:xfrm>
            <a:off x="4499992" y="4437112"/>
            <a:ext cx="205639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LA    PROTOSCIENCE</a:t>
            </a:r>
            <a:endParaRPr lang="fr-FR" dirty="0"/>
          </a:p>
        </p:txBody>
      </p:sp>
      <p:sp>
        <p:nvSpPr>
          <p:cNvPr id="6" name="Rectangle 5"/>
          <p:cNvSpPr/>
          <p:nvPr/>
        </p:nvSpPr>
        <p:spPr>
          <a:xfrm>
            <a:off x="3563888" y="4797152"/>
            <a:ext cx="4572000" cy="923330"/>
          </a:xfrm>
          <a:prstGeom prst="rect">
            <a:avLst/>
          </a:prstGeom>
        </p:spPr>
        <p:txBody>
          <a:bodyPr>
            <a:spAutoFit/>
          </a:bodyPr>
          <a:lstStyle/>
          <a:p>
            <a:r>
              <a:rPr lang="fr-FR" dirty="0" smtClean="0"/>
              <a:t>est un nouveau domaine scientifique qui en est à l'étape de la formulation et de la spéculation</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260648"/>
            <a:ext cx="9069388" cy="1262063"/>
          </a:xfrm>
          <a:prstGeom prst="rect">
            <a:avLst/>
          </a:prstGeom>
        </p:spPr>
        <p:txBody>
          <a:bodyPr vert="horz" lIns="91440" tIns="38804" rIns="91440" bIns="45720" rtlCol="0" anchor="ctr">
            <a:normAutofit fontScale="92500" lnSpcReduction="20000"/>
          </a:bodyPr>
          <a:lstStyle/>
          <a:p>
            <a:pPr marL="0" marR="0" lvl="0" indent="0" algn="ctr" defTabSz="495300" rtl="0" eaLnBrk="1" fontAlgn="auto" latinLnBrk="0" hangingPunct="1">
              <a:lnSpc>
                <a:spcPct val="100000"/>
              </a:lnSpc>
              <a:spcBef>
                <a:spcPct val="0"/>
              </a:spcBef>
              <a:spcAft>
                <a:spcPts val="0"/>
              </a:spcAft>
              <a:buClrTx/>
              <a:buSzTx/>
              <a:buFontTx/>
              <a:buNone/>
              <a:tabLst>
                <a:tab pos="798513" algn="l"/>
                <a:tab pos="1595438" algn="l"/>
                <a:tab pos="2393950" algn="l"/>
                <a:tab pos="3192463" algn="l"/>
                <a:tab pos="3989388" algn="l"/>
                <a:tab pos="4787900" algn="l"/>
                <a:tab pos="5586413" algn="l"/>
                <a:tab pos="6383338" algn="l"/>
                <a:tab pos="7181850" algn="l"/>
                <a:tab pos="7978775" algn="l"/>
                <a:tab pos="8777288" algn="l"/>
                <a:tab pos="9575800" algn="l"/>
              </a:tabLst>
              <a:defRPr/>
            </a:pPr>
            <a:r>
              <a:rPr kumimoji="0" lang="fr-FR" sz="4900" b="0" i="0" u="none" strike="noStrike" kern="1200" cap="none" spc="0" normalizeH="0" baseline="0" noProof="0" dirty="0" smtClean="0">
                <a:ln>
                  <a:noFill/>
                </a:ln>
                <a:solidFill>
                  <a:srgbClr val="000000"/>
                </a:solidFill>
                <a:effectLst/>
                <a:uLnTx/>
                <a:uFillTx/>
                <a:latin typeface="+mj-lt"/>
                <a:ea typeface="+mj-ea"/>
                <a:cs typeface="+mj-cs"/>
              </a:rPr>
              <a:t>	</a:t>
            </a:r>
            <a:r>
              <a:rPr kumimoji="0" lang="fr-FR" sz="4400" b="0" i="0" u="none" strike="noStrike" kern="1200" cap="none" spc="0" normalizeH="0" baseline="0" noProof="0" dirty="0" smtClean="0">
                <a:ln>
                  <a:noFill/>
                </a:ln>
                <a:solidFill>
                  <a:srgbClr val="000000"/>
                </a:solidFill>
                <a:effectLst/>
                <a:uLnTx/>
                <a:uFillTx/>
                <a:latin typeface="+mj-lt"/>
                <a:ea typeface="+mj-ea"/>
                <a:cs typeface="+mj-cs"/>
              </a:rPr>
              <a:t>Correspondance biunivoque</a:t>
            </a:r>
          </a:p>
          <a:p>
            <a:pPr marL="0" marR="0" lvl="0" indent="0" algn="ctr" defTabSz="495300" rtl="0" eaLnBrk="1" fontAlgn="auto" latinLnBrk="0" hangingPunct="1">
              <a:lnSpc>
                <a:spcPct val="100000"/>
              </a:lnSpc>
              <a:spcBef>
                <a:spcPct val="0"/>
              </a:spcBef>
              <a:spcAft>
                <a:spcPts val="0"/>
              </a:spcAft>
              <a:buClrTx/>
              <a:buSzTx/>
              <a:buFontTx/>
              <a:buNone/>
              <a:tabLst>
                <a:tab pos="798513" algn="l"/>
                <a:tab pos="1595438" algn="l"/>
                <a:tab pos="2393950" algn="l"/>
                <a:tab pos="3192463" algn="l"/>
                <a:tab pos="3989388" algn="l"/>
                <a:tab pos="4787900" algn="l"/>
                <a:tab pos="5586413" algn="l"/>
                <a:tab pos="6383338" algn="l"/>
                <a:tab pos="7181850" algn="l"/>
                <a:tab pos="7978775" algn="l"/>
                <a:tab pos="8777288" algn="l"/>
                <a:tab pos="9575800" algn="l"/>
              </a:tabLst>
              <a:defRPr/>
            </a:pPr>
            <a:r>
              <a:rPr lang="fr-FR" sz="4400" noProof="0" dirty="0" smtClean="0">
                <a:solidFill>
                  <a:srgbClr val="000000"/>
                </a:solidFill>
                <a:latin typeface="+mj-lt"/>
                <a:ea typeface="+mj-ea"/>
                <a:cs typeface="+mj-cs"/>
              </a:rPr>
              <a:t>Relation équivalente</a:t>
            </a:r>
            <a:endParaRPr kumimoji="0" lang="fr-FR" sz="4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5" name="Rectangle 3"/>
          <p:cNvSpPr txBox="1">
            <a:spLocks noChangeArrowheads="1"/>
          </p:cNvSpPr>
          <p:nvPr/>
        </p:nvSpPr>
        <p:spPr>
          <a:xfrm>
            <a:off x="0" y="1644650"/>
            <a:ext cx="9070975" cy="4989513"/>
          </a:xfrm>
          <a:prstGeom prst="rect">
            <a:avLst/>
          </a:prstGeom>
        </p:spPr>
        <p:txBody>
          <a:bodyPr vert="horz" lIns="91440" tIns="28221" rIns="91440" bIns="45720" rtlCol="0" anchor="ctr">
            <a:normAutofit/>
          </a:bodyPr>
          <a:lstStyle/>
          <a:p>
            <a:pPr marL="0" marR="0" lvl="0" indent="0" algn="l" defTabSz="914400" rtl="0" eaLnBrk="1" fontAlgn="auto" latinLnBrk="0" hangingPunct="1">
              <a:lnSpc>
                <a:spcPct val="95000"/>
              </a:lnSpc>
              <a:spcBef>
                <a:spcPct val="20000"/>
              </a:spcBef>
              <a:spcAft>
                <a:spcPct val="0"/>
              </a:spcAft>
              <a:buClrTx/>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fr-FR" sz="3200" b="0" i="0" u="none" strike="noStrike" kern="1200" cap="none" spc="0" normalizeH="0" baseline="0" noProof="0" dirty="0" smtClean="0">
              <a:ln>
                <a:noFill/>
              </a:ln>
              <a:solidFill>
                <a:schemeClr val="tx1"/>
              </a:solidFill>
              <a:effectLst/>
              <a:uLnTx/>
              <a:uFillTx/>
              <a:latin typeface="Times New Roman" charset="0"/>
              <a:ea typeface="+mn-ea"/>
              <a:cs typeface="+mn-cs"/>
            </a:endParaRPr>
          </a:p>
          <a:p>
            <a:pPr marL="0" marR="0" lvl="0" indent="0" algn="l" defTabSz="914400" rtl="0" eaLnBrk="1" fontAlgn="auto" latinLnBrk="0" hangingPunct="1">
              <a:lnSpc>
                <a:spcPct val="95000"/>
              </a:lnSpc>
              <a:spcBef>
                <a:spcPct val="20000"/>
              </a:spcBef>
              <a:spcAft>
                <a:spcPct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fr-FR" sz="3200" b="0" i="0" u="none" strike="noStrike" kern="1200" cap="none" spc="0" normalizeH="0" baseline="0" noProof="0" dirty="0" smtClean="0">
              <a:ln>
                <a:noFill/>
              </a:ln>
              <a:solidFill>
                <a:schemeClr val="tx1"/>
              </a:solidFill>
              <a:effectLst/>
              <a:uLnTx/>
              <a:uFillTx/>
              <a:latin typeface="Times New Roman" charset="0"/>
              <a:ea typeface="+mn-ea"/>
              <a:cs typeface="+mn-cs"/>
            </a:endParaRPr>
          </a:p>
          <a:p>
            <a:pPr marL="0" marR="0" lvl="0" indent="0" algn="l" defTabSz="914400" rtl="0" eaLnBrk="1" fontAlgn="auto" latinLnBrk="0" hangingPunct="1">
              <a:lnSpc>
                <a:spcPct val="95000"/>
              </a:lnSpc>
              <a:spcBef>
                <a:spcPct val="20000"/>
              </a:spcBef>
              <a:spcAft>
                <a:spcPct val="0"/>
              </a:spcAft>
              <a:buClrTx/>
              <a:buSzTx/>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fr-FR" sz="3200" b="0" i="0" u="none" strike="noStrike" kern="1200" cap="none" spc="0" normalizeH="0" baseline="0" noProof="0" dirty="0" smtClean="0">
              <a:ln>
                <a:noFill/>
              </a:ln>
              <a:solidFill>
                <a:schemeClr val="tx1"/>
              </a:solidFill>
              <a:effectLst/>
              <a:uLnTx/>
              <a:uFillTx/>
              <a:latin typeface="Times New Roman" charset="0"/>
              <a:ea typeface="+mn-ea"/>
              <a:cs typeface="+mn-cs"/>
            </a:endParaRPr>
          </a:p>
        </p:txBody>
      </p:sp>
      <p:sp>
        <p:nvSpPr>
          <p:cNvPr id="7" name="Oval 9"/>
          <p:cNvSpPr>
            <a:spLocks noChangeArrowheads="1"/>
          </p:cNvSpPr>
          <p:nvPr/>
        </p:nvSpPr>
        <p:spPr bwMode="auto">
          <a:xfrm>
            <a:off x="1259632" y="2276872"/>
            <a:ext cx="2160588" cy="3060700"/>
          </a:xfrm>
          <a:prstGeom prst="ellipse">
            <a:avLst/>
          </a:prstGeom>
          <a:noFill/>
          <a:ln w="9525">
            <a:solidFill>
              <a:srgbClr val="000000"/>
            </a:solidFill>
            <a:round/>
            <a:headEnd/>
            <a:tailEnd/>
          </a:ln>
          <a:effectLst/>
        </p:spPr>
        <p:txBody>
          <a:bodyPr wrap="none" anchor="ctr"/>
          <a:lstStyle/>
          <a:p>
            <a:endParaRPr lang="fr-FR"/>
          </a:p>
        </p:txBody>
      </p:sp>
      <p:sp>
        <p:nvSpPr>
          <p:cNvPr id="8" name="AutoShape 7"/>
          <p:cNvSpPr>
            <a:spLocks noChangeArrowheads="1"/>
          </p:cNvSpPr>
          <p:nvPr/>
        </p:nvSpPr>
        <p:spPr bwMode="auto">
          <a:xfrm>
            <a:off x="2051720" y="2492896"/>
            <a:ext cx="539750" cy="541338"/>
          </a:xfrm>
          <a:prstGeom prst="star4">
            <a:avLst>
              <a:gd name="adj" fmla="val 12500"/>
            </a:avLst>
          </a:prstGeom>
          <a:solidFill>
            <a:srgbClr val="99CCFF"/>
          </a:solidFill>
          <a:ln w="9525">
            <a:solidFill>
              <a:srgbClr val="000000"/>
            </a:solidFill>
            <a:round/>
            <a:headEnd/>
            <a:tailEnd/>
          </a:ln>
          <a:effectLst/>
        </p:spPr>
        <p:txBody>
          <a:bodyPr wrap="none" anchor="ctr"/>
          <a:lstStyle/>
          <a:p>
            <a:endParaRPr lang="fr-FR"/>
          </a:p>
        </p:txBody>
      </p:sp>
      <p:sp>
        <p:nvSpPr>
          <p:cNvPr id="9" name="AutoShape 7"/>
          <p:cNvSpPr>
            <a:spLocks noChangeArrowheads="1"/>
          </p:cNvSpPr>
          <p:nvPr/>
        </p:nvSpPr>
        <p:spPr bwMode="auto">
          <a:xfrm>
            <a:off x="2123728" y="3212976"/>
            <a:ext cx="539750" cy="541338"/>
          </a:xfrm>
          <a:prstGeom prst="star4">
            <a:avLst>
              <a:gd name="adj" fmla="val 12500"/>
            </a:avLst>
          </a:prstGeom>
          <a:solidFill>
            <a:srgbClr val="99CCFF"/>
          </a:solidFill>
          <a:ln w="9525">
            <a:solidFill>
              <a:srgbClr val="000000"/>
            </a:solidFill>
            <a:round/>
            <a:headEnd/>
            <a:tailEnd/>
          </a:ln>
          <a:effectLst/>
        </p:spPr>
        <p:txBody>
          <a:bodyPr wrap="none" anchor="ctr"/>
          <a:lstStyle/>
          <a:p>
            <a:endParaRPr lang="fr-FR"/>
          </a:p>
        </p:txBody>
      </p:sp>
      <p:sp>
        <p:nvSpPr>
          <p:cNvPr id="10" name="AutoShape 7"/>
          <p:cNvSpPr>
            <a:spLocks noChangeArrowheads="1"/>
          </p:cNvSpPr>
          <p:nvPr/>
        </p:nvSpPr>
        <p:spPr bwMode="auto">
          <a:xfrm>
            <a:off x="2123728" y="4005064"/>
            <a:ext cx="539750" cy="541338"/>
          </a:xfrm>
          <a:prstGeom prst="star4">
            <a:avLst>
              <a:gd name="adj" fmla="val 12500"/>
            </a:avLst>
          </a:prstGeom>
          <a:solidFill>
            <a:srgbClr val="99CCFF"/>
          </a:solidFill>
          <a:ln w="9525">
            <a:solidFill>
              <a:srgbClr val="000000"/>
            </a:solidFill>
            <a:round/>
            <a:headEnd/>
            <a:tailEnd/>
          </a:ln>
          <a:effectLst/>
        </p:spPr>
        <p:txBody>
          <a:bodyPr wrap="none" anchor="ctr"/>
          <a:lstStyle/>
          <a:p>
            <a:endParaRPr lang="fr-FR"/>
          </a:p>
        </p:txBody>
      </p:sp>
      <p:cxnSp>
        <p:nvCxnSpPr>
          <p:cNvPr id="11" name="AutoShape 16"/>
          <p:cNvCxnSpPr>
            <a:cxnSpLocks noChangeShapeType="1"/>
          </p:cNvCxnSpPr>
          <p:nvPr/>
        </p:nvCxnSpPr>
        <p:spPr bwMode="auto">
          <a:xfrm flipV="1">
            <a:off x="2843808" y="2708920"/>
            <a:ext cx="4500563" cy="88900"/>
          </a:xfrm>
          <a:prstGeom prst="bentConnector3">
            <a:avLst>
              <a:gd name="adj1" fmla="val 50000"/>
            </a:avLst>
          </a:prstGeom>
          <a:noFill/>
          <a:ln w="9525">
            <a:solidFill>
              <a:srgbClr val="000000"/>
            </a:solidFill>
            <a:round/>
            <a:headEnd/>
            <a:tailEnd/>
          </a:ln>
          <a:effectLst/>
        </p:spPr>
      </p:cxnSp>
      <p:cxnSp>
        <p:nvCxnSpPr>
          <p:cNvPr id="12" name="AutoShape 16"/>
          <p:cNvCxnSpPr>
            <a:cxnSpLocks noChangeShapeType="1"/>
          </p:cNvCxnSpPr>
          <p:nvPr/>
        </p:nvCxnSpPr>
        <p:spPr bwMode="auto">
          <a:xfrm flipV="1">
            <a:off x="3200400" y="3581400"/>
            <a:ext cx="4500563" cy="88900"/>
          </a:xfrm>
          <a:prstGeom prst="bentConnector3">
            <a:avLst>
              <a:gd name="adj1" fmla="val 50000"/>
            </a:avLst>
          </a:prstGeom>
          <a:noFill/>
          <a:ln w="9525">
            <a:solidFill>
              <a:srgbClr val="000000"/>
            </a:solidFill>
            <a:round/>
            <a:headEnd/>
            <a:tailEnd/>
          </a:ln>
          <a:effectLst/>
        </p:spPr>
      </p:cxnSp>
      <p:cxnSp>
        <p:nvCxnSpPr>
          <p:cNvPr id="13" name="AutoShape 16"/>
          <p:cNvCxnSpPr>
            <a:cxnSpLocks noChangeShapeType="1"/>
          </p:cNvCxnSpPr>
          <p:nvPr/>
        </p:nvCxnSpPr>
        <p:spPr bwMode="auto">
          <a:xfrm flipV="1">
            <a:off x="2555776" y="4293096"/>
            <a:ext cx="4500563" cy="88900"/>
          </a:xfrm>
          <a:prstGeom prst="bentConnector3">
            <a:avLst>
              <a:gd name="adj1" fmla="val 50000"/>
            </a:avLst>
          </a:prstGeom>
          <a:noFill/>
          <a:ln w="9525">
            <a:solidFill>
              <a:srgbClr val="000000"/>
            </a:solidFill>
            <a:round/>
            <a:headEnd/>
            <a:tailEnd/>
          </a:ln>
          <a:effectLst/>
        </p:spPr>
      </p:cxnSp>
      <p:sp>
        <p:nvSpPr>
          <p:cNvPr id="15" name="Oval 9"/>
          <p:cNvSpPr>
            <a:spLocks noChangeArrowheads="1"/>
          </p:cNvSpPr>
          <p:nvPr/>
        </p:nvSpPr>
        <p:spPr bwMode="auto">
          <a:xfrm>
            <a:off x="6516216" y="2348880"/>
            <a:ext cx="2160588" cy="3060700"/>
          </a:xfrm>
          <a:prstGeom prst="ellipse">
            <a:avLst/>
          </a:prstGeom>
          <a:noFill/>
          <a:ln w="9525">
            <a:solidFill>
              <a:srgbClr val="000000"/>
            </a:solidFill>
            <a:round/>
            <a:headEnd/>
            <a:tailEnd/>
          </a:ln>
          <a:effectLst/>
        </p:spPr>
        <p:txBody>
          <a:bodyPr wrap="none" anchor="ctr"/>
          <a:lstStyle/>
          <a:p>
            <a:endParaRPr lang="fr-FR"/>
          </a:p>
        </p:txBody>
      </p:sp>
      <p:sp>
        <p:nvSpPr>
          <p:cNvPr id="16" name="AutoShape 13"/>
          <p:cNvSpPr>
            <a:spLocks noChangeArrowheads="1"/>
          </p:cNvSpPr>
          <p:nvPr/>
        </p:nvSpPr>
        <p:spPr bwMode="auto">
          <a:xfrm flipH="1">
            <a:off x="7452320" y="2420888"/>
            <a:ext cx="357187" cy="720725"/>
          </a:xfrm>
          <a:prstGeom prst="moon">
            <a:avLst>
              <a:gd name="adj" fmla="val 50000"/>
            </a:avLst>
          </a:prstGeom>
          <a:solidFill>
            <a:srgbClr val="99CCFF"/>
          </a:solidFill>
          <a:ln w="9525">
            <a:solidFill>
              <a:srgbClr val="000000"/>
            </a:solidFill>
            <a:round/>
            <a:headEnd/>
            <a:tailEnd/>
          </a:ln>
          <a:effectLst/>
        </p:spPr>
        <p:txBody>
          <a:bodyPr wrap="none" anchor="ctr"/>
          <a:lstStyle/>
          <a:p>
            <a:endParaRPr lang="fr-FR"/>
          </a:p>
        </p:txBody>
      </p:sp>
      <p:sp>
        <p:nvSpPr>
          <p:cNvPr id="17" name="AutoShape 13"/>
          <p:cNvSpPr>
            <a:spLocks noChangeArrowheads="1"/>
          </p:cNvSpPr>
          <p:nvPr/>
        </p:nvSpPr>
        <p:spPr bwMode="auto">
          <a:xfrm flipH="1">
            <a:off x="7561263" y="3240088"/>
            <a:ext cx="357187" cy="720725"/>
          </a:xfrm>
          <a:prstGeom prst="moon">
            <a:avLst>
              <a:gd name="adj" fmla="val 50000"/>
            </a:avLst>
          </a:prstGeom>
          <a:solidFill>
            <a:srgbClr val="99CCFF"/>
          </a:solidFill>
          <a:ln w="9525">
            <a:solidFill>
              <a:srgbClr val="000000"/>
            </a:solidFill>
            <a:round/>
            <a:headEnd/>
            <a:tailEnd/>
          </a:ln>
          <a:effectLst/>
        </p:spPr>
        <p:txBody>
          <a:bodyPr wrap="none" anchor="ctr"/>
          <a:lstStyle/>
          <a:p>
            <a:endParaRPr lang="fr-FR"/>
          </a:p>
        </p:txBody>
      </p:sp>
      <p:sp>
        <p:nvSpPr>
          <p:cNvPr id="18" name="AutoShape 13"/>
          <p:cNvSpPr>
            <a:spLocks noChangeArrowheads="1"/>
          </p:cNvSpPr>
          <p:nvPr/>
        </p:nvSpPr>
        <p:spPr bwMode="auto">
          <a:xfrm flipH="1">
            <a:off x="7092280" y="3861048"/>
            <a:ext cx="357187" cy="720725"/>
          </a:xfrm>
          <a:prstGeom prst="moon">
            <a:avLst>
              <a:gd name="adj" fmla="val 50000"/>
            </a:avLst>
          </a:prstGeom>
          <a:solidFill>
            <a:srgbClr val="99CCFF"/>
          </a:solidFill>
          <a:ln w="9525">
            <a:solidFill>
              <a:srgbClr val="000000"/>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lstStyle/>
          <a:p>
            <a:r>
              <a:rPr lang="fr-FR" dirty="0" smtClean="0"/>
              <a:t>LE 1 CODE DE LOI </a:t>
            </a:r>
            <a:br>
              <a:rPr lang="fr-FR" dirty="0" smtClean="0"/>
            </a:br>
            <a:r>
              <a:rPr lang="fr-FR" dirty="0" smtClean="0"/>
              <a:t>ECRIT DE L’HISTOIRE</a:t>
            </a:r>
            <a:endParaRPr lang="fr-FR" dirty="0"/>
          </a:p>
        </p:txBody>
      </p:sp>
      <p:sp>
        <p:nvSpPr>
          <p:cNvPr id="3" name="Sous-titre 2"/>
          <p:cNvSpPr>
            <a:spLocks noGrp="1"/>
          </p:cNvSpPr>
          <p:nvPr>
            <p:ph type="subTitle" idx="1"/>
          </p:nvPr>
        </p:nvSpPr>
        <p:spPr>
          <a:xfrm>
            <a:off x="1403648" y="2348880"/>
            <a:ext cx="6400800" cy="1752600"/>
          </a:xfrm>
        </p:spPr>
        <p:txBody>
          <a:bodyPr/>
          <a:lstStyle/>
          <a:p>
            <a:r>
              <a:rPr lang="fr-FR" dirty="0" smtClean="0"/>
              <a:t>LE CODE DE HAMMURABI</a:t>
            </a:r>
          </a:p>
          <a:p>
            <a:r>
              <a:rPr lang="fr-FR" dirty="0" smtClean="0"/>
              <a:t>(ROI DE BABYLONE)</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76672"/>
            <a:ext cx="7772400" cy="1728192"/>
          </a:xfrm>
        </p:spPr>
        <p:txBody>
          <a:bodyPr>
            <a:normAutofit fontScale="9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Mésolithique= période intermédiaire entre le paléolithique et néolithique</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ous-titre 2"/>
          <p:cNvSpPr>
            <a:spLocks noGrp="1"/>
          </p:cNvSpPr>
          <p:nvPr>
            <p:ph type="subTitle" idx="1"/>
          </p:nvPr>
        </p:nvSpPr>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fr-FR" dirty="0" smtClean="0">
                <a:solidFill>
                  <a:srgbClr val="FF0000"/>
                </a:solidFill>
              </a:rPr>
              <a:t>Le Néolithique</a:t>
            </a:r>
            <a:r>
              <a:rPr lang="fr-FR" dirty="0" smtClean="0"/>
              <a:t>:  l’</a:t>
            </a:r>
            <a:r>
              <a:rPr lang="fr-FR" dirty="0" err="1" smtClean="0"/>
              <a:t>age</a:t>
            </a:r>
            <a:r>
              <a:rPr lang="fr-FR" dirty="0" smtClean="0"/>
              <a:t>  de la pierre polie, débute avec </a:t>
            </a:r>
            <a:r>
              <a:rPr lang="fr-FR" dirty="0" smtClean="0">
                <a:solidFill>
                  <a:srgbClr val="FF0000"/>
                </a:solidFill>
              </a:rPr>
              <a:t>la révolution néolithique </a:t>
            </a:r>
            <a:r>
              <a:rPr lang="fr-FR" dirty="0" smtClean="0"/>
              <a:t>marqué surtout par de profondes mutations techniques, économiques et sociales, l’homme devient sédentaire et fonde les premiers villages</a:t>
            </a:r>
            <a:endParaRPr lang="fr-FR" dirty="0"/>
          </a:p>
        </p:txBody>
      </p:sp>
      <p:pic>
        <p:nvPicPr>
          <p:cNvPr id="26626" name="Picture 2" descr="https://encrypted-tbn2.gstatic.com/images?q=tbn:ANd9GcQT0y80GbwJyPcRY5P-8CkTygSgOIJ-eKKjclP5VyDo2lrgRJzeZ-XgGyQ"/>
          <p:cNvPicPr>
            <a:picLocks noChangeAspect="1" noChangeArrowheads="1"/>
          </p:cNvPicPr>
          <p:nvPr/>
        </p:nvPicPr>
        <p:blipFill>
          <a:blip r:embed="rId2" cstate="print"/>
          <a:srcRect/>
          <a:stretch>
            <a:fillRect/>
          </a:stretch>
        </p:blipFill>
        <p:spPr bwMode="auto">
          <a:xfrm>
            <a:off x="3419872" y="2564904"/>
            <a:ext cx="2381250" cy="1095376"/>
          </a:xfrm>
          <a:prstGeom prst="rect">
            <a:avLst/>
          </a:prstGeom>
          <a:noFill/>
        </p:spPr>
      </p:pic>
      <p:sp>
        <p:nvSpPr>
          <p:cNvPr id="5" name="Rectangle 4"/>
          <p:cNvSpPr/>
          <p:nvPr/>
        </p:nvSpPr>
        <p:spPr>
          <a:xfrm>
            <a:off x="2915816" y="5657671"/>
            <a:ext cx="4572000" cy="1200329"/>
          </a:xfrm>
          <a:prstGeom prst="rect">
            <a:avLst/>
          </a:prstGeom>
        </p:spPr>
        <p:txBody>
          <a:bodyPr>
            <a:spAutoFit/>
          </a:bodyPr>
          <a:lstStyle/>
          <a:p>
            <a:r>
              <a:rPr lang="fr-FR" dirty="0" smtClean="0"/>
              <a:t>le Néolithique débute vers </a:t>
            </a:r>
            <a:r>
              <a:rPr lang="fr-FR" dirty="0" smtClean="0">
                <a:hlinkClick r:id="rId3" tooltip="Xe millénaire av. J.-C."/>
              </a:rPr>
              <a:t>9 000 ans av. J.-C.</a:t>
            </a:r>
            <a:r>
              <a:rPr lang="fr-FR" dirty="0" smtClean="0"/>
              <a:t> Il prend fin avec la généralisation de la </a:t>
            </a:r>
            <a:r>
              <a:rPr lang="fr-FR" dirty="0" smtClean="0">
                <a:hlinkClick r:id="rId4" tooltip="Métallurgie"/>
              </a:rPr>
              <a:t>métallurgie</a:t>
            </a:r>
            <a:r>
              <a:rPr lang="fr-FR" dirty="0" smtClean="0"/>
              <a:t> et l’invention de l’</a:t>
            </a:r>
            <a:r>
              <a:rPr lang="fr-FR" dirty="0" smtClean="0">
                <a:hlinkClick r:id="rId5" tooltip="Écriture"/>
              </a:rPr>
              <a:t>écriture</a:t>
            </a:r>
            <a:r>
              <a:rPr lang="fr-FR" dirty="0" smtClean="0"/>
              <a:t>, vers </a:t>
            </a:r>
            <a:r>
              <a:rPr lang="fr-FR" dirty="0" smtClean="0">
                <a:hlinkClick r:id="rId6" tooltip="XXXIIIe siècle av. J.-C."/>
              </a:rPr>
              <a:t>3 300 ans av. J.-C.</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512" y="260648"/>
            <a:ext cx="2592288" cy="622920"/>
          </a:xfrm>
        </p:spPr>
        <p:txBody>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L’Antiquité:</a:t>
            </a:r>
            <a:endParaRPr lang="fr-FR" dirty="0"/>
          </a:p>
        </p:txBody>
      </p:sp>
      <p:sp>
        <p:nvSpPr>
          <p:cNvPr id="4" name="Sous-titre 2"/>
          <p:cNvSpPr txBox="1">
            <a:spLocks/>
          </p:cNvSpPr>
          <p:nvPr/>
        </p:nvSpPr>
        <p:spPr>
          <a:xfrm>
            <a:off x="611560" y="1340768"/>
            <a:ext cx="6400800" cy="1944216"/>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L’Antiquité</a:t>
            </a:r>
            <a:r>
              <a:rPr kumimoji="0" lang="fr-FR" sz="3200" b="0" i="0" u="none" strike="noStrike" kern="1200" cap="none" spc="0" normalizeH="0" noProof="0" dirty="0" smtClean="0">
                <a:ln>
                  <a:noFill/>
                </a:ln>
                <a:solidFill>
                  <a:schemeClr val="bg1"/>
                </a:solidFill>
                <a:effectLst/>
                <a:uLnTx/>
                <a:uFillTx/>
                <a:latin typeface="+mn-lt"/>
                <a:ea typeface="+mn-ea"/>
                <a:cs typeface="+mn-cs"/>
              </a:rPr>
              <a:t> commence avec la naissance de l’écriture vers 3500 </a:t>
            </a:r>
            <a:r>
              <a:rPr kumimoji="0" lang="fr-FR" sz="3200" b="0" i="0" u="none" strike="noStrike" kern="1200" cap="none" spc="0" normalizeH="0" noProof="0" dirty="0" err="1" smtClean="0">
                <a:ln>
                  <a:noFill/>
                </a:ln>
                <a:solidFill>
                  <a:schemeClr val="bg1"/>
                </a:solidFill>
                <a:effectLst/>
                <a:uLnTx/>
                <a:uFillTx/>
                <a:latin typeface="+mn-lt"/>
                <a:ea typeface="+mn-ea"/>
                <a:cs typeface="+mn-cs"/>
              </a:rPr>
              <a:t>av.J.C</a:t>
            </a:r>
            <a:r>
              <a:rPr kumimoji="0" lang="fr-FR" sz="3200" b="0" i="0" u="none" strike="noStrike" kern="1200" cap="none" spc="0" normalizeH="0" noProof="0" dirty="0" smtClean="0">
                <a:ln>
                  <a:noFill/>
                </a:ln>
                <a:solidFill>
                  <a:schemeClr val="bg1"/>
                </a:solidFill>
                <a:effectLst/>
                <a:uLnTx/>
                <a:uFillTx/>
                <a:latin typeface="+mn-lt"/>
                <a:ea typeface="+mn-ea"/>
                <a:cs typeface="+mn-cs"/>
              </a:rPr>
              <a:t>, et se termine en 476 avec la chute de l’empire Romain, c’est dans cette période , que la civilisation « Mésopotamienne et babylonienne  »se développe dans le croissant fertile, cette période a vue  également la  naissance de la civilisation  grecque et romaine</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Sous-titre 2"/>
          <p:cNvSpPr txBox="1">
            <a:spLocks/>
          </p:cNvSpPr>
          <p:nvPr/>
        </p:nvSpPr>
        <p:spPr>
          <a:xfrm>
            <a:off x="323528" y="4005064"/>
            <a:ext cx="2592288" cy="792088"/>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Moyen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Age</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2"/>
          <p:cNvSpPr txBox="1">
            <a:spLocks/>
          </p:cNvSpPr>
          <p:nvPr/>
        </p:nvSpPr>
        <p:spPr>
          <a:xfrm>
            <a:off x="1691680" y="4869160"/>
            <a:ext cx="5184576" cy="158417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schemeClr val="bg1"/>
                </a:solidFill>
                <a:effectLst/>
                <a:uLnTx/>
                <a:uFillTx/>
                <a:latin typeface="+mn-lt"/>
                <a:ea typeface="+mn-ea"/>
                <a:cs typeface="+mn-cs"/>
              </a:rPr>
              <a:t>Il</a:t>
            </a:r>
            <a:r>
              <a:rPr kumimoji="0" lang="fr-FR" sz="2000" b="0" i="0" u="none" strike="noStrike" kern="1200" cap="none" spc="0" normalizeH="0" noProof="0" dirty="0" smtClean="0">
                <a:ln>
                  <a:noFill/>
                </a:ln>
                <a:solidFill>
                  <a:schemeClr val="bg1"/>
                </a:solidFill>
                <a:effectLst/>
                <a:uLnTx/>
                <a:uFillTx/>
                <a:latin typeface="+mn-lt"/>
                <a:ea typeface="+mn-ea"/>
                <a:cs typeface="+mn-cs"/>
              </a:rPr>
              <a:t> débute avec la chute de l’empire Romain en 476 Cette période est celle de l’Age d’or de la Civilisation Arabo-musulmane</a:t>
            </a:r>
            <a:endParaRPr kumimoji="0" lang="fr-FR"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772816"/>
            <a:ext cx="6400800" cy="3168352"/>
          </a:xfrm>
        </p:spPr>
        <p:style>
          <a:lnRef idx="3">
            <a:schemeClr val="lt1"/>
          </a:lnRef>
          <a:fillRef idx="1">
            <a:schemeClr val="dk1"/>
          </a:fillRef>
          <a:effectRef idx="1">
            <a:schemeClr val="dk1"/>
          </a:effectRef>
          <a:fontRef idx="minor">
            <a:schemeClr val="lt1"/>
          </a:fontRef>
        </p:style>
        <p:txBody>
          <a:bodyPr>
            <a:normAutofit fontScale="85000" lnSpcReduction="20000"/>
          </a:bodyPr>
          <a:lstStyle/>
          <a:p>
            <a:r>
              <a:rPr lang="fr-FR" dirty="0" smtClean="0">
                <a:solidFill>
                  <a:schemeClr val="bg1"/>
                </a:solidFill>
              </a:rPr>
              <a:t>L’époque Contemporaine, débute en 1789, et continue jusqu’à nos jours, c’est durant cette période qu’a eu l’industrialisation, qui  va grandement modifier la Société, de même que des mouvements sociaux et politiques, l’expansion du monde industriel, alors que les puissances européennes colonisent de nouveau territoires en Asie et en Afrique</a:t>
            </a:r>
            <a:endParaRPr lang="fr-FR" dirty="0">
              <a:solidFill>
                <a:schemeClr val="bg1"/>
              </a:solidFill>
            </a:endParaRPr>
          </a:p>
        </p:txBody>
      </p:sp>
      <p:sp>
        <p:nvSpPr>
          <p:cNvPr id="4" name="Sous-titre 2"/>
          <p:cNvSpPr txBox="1">
            <a:spLocks/>
          </p:cNvSpPr>
          <p:nvPr/>
        </p:nvSpPr>
        <p:spPr>
          <a:xfrm>
            <a:off x="179512" y="260648"/>
            <a:ext cx="2592288" cy="792088"/>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L’Epoque</a:t>
            </a:r>
            <a:r>
              <a:rPr kumimoji="0" lang="fr-FR" sz="3200" b="1" i="0" u="none" strike="noStrike" kern="1200" cap="none" spc="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 Contemporaine</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772400" cy="1470025"/>
          </a:xfrm>
        </p:spPr>
        <p:txBody>
          <a:bodyPr>
            <a:normAutofit fontScale="9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1.1.1HISTOIRE DE L’UNIVERS</a:t>
            </a:r>
            <a:b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 DE LA NAISSANCE DE LA TERRE</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ous-titre 2"/>
          <p:cNvSpPr>
            <a:spLocks noGrp="1"/>
          </p:cNvSpPr>
          <p:nvPr>
            <p:ph type="subTitle" idx="1"/>
          </p:nvPr>
        </p:nvSpPr>
        <p:spPr>
          <a:xfrm>
            <a:off x="539552" y="1988840"/>
            <a:ext cx="7192888" cy="4464496"/>
          </a:xfrm>
        </p:spPr>
        <p:style>
          <a:lnRef idx="0">
            <a:schemeClr val="dk1"/>
          </a:lnRef>
          <a:fillRef idx="3">
            <a:schemeClr val="dk1"/>
          </a:fillRef>
          <a:effectRef idx="3">
            <a:schemeClr val="dk1"/>
          </a:effectRef>
          <a:fontRef idx="minor">
            <a:schemeClr val="lt1"/>
          </a:fontRef>
        </p:style>
        <p:txBody>
          <a:bodyPr>
            <a:normAutofit fontScale="70000" lnSpcReduction="20000"/>
          </a:bodyPr>
          <a:lstStyle/>
          <a:p>
            <a:r>
              <a:rPr lang="fr-FR" dirty="0" smtClean="0">
                <a:solidFill>
                  <a:schemeClr val="bg1"/>
                </a:solidFill>
              </a:rPr>
              <a:t>L'âge de l'Univers est estimé à approximativement 13,819 milliards d'années. La principale théorie sur la formation de l'Univers est le </a:t>
            </a:r>
            <a:r>
              <a:rPr lang="fr-FR" dirty="0" err="1" smtClean="0">
                <a:solidFill>
                  <a:schemeClr val="bg1"/>
                </a:solidFill>
              </a:rPr>
              <a:t>Big</a:t>
            </a:r>
            <a:r>
              <a:rPr lang="fr-FR" dirty="0" smtClean="0">
                <a:solidFill>
                  <a:schemeClr val="bg1"/>
                </a:solidFill>
              </a:rPr>
              <a:t> Bang : l'Univers était un point de haute énergie qui est brutalement entré en expansion. se refroidissant. En ralentissant (refroidissement) une partie de cette énergie est devenue de la matière sous forme d'atomes . Des nuages de gaz d'hydrogène se sont concentrés sous l'impulsion de la gravitation.</a:t>
            </a:r>
          </a:p>
          <a:p>
            <a:r>
              <a:rPr lang="fr-FR" dirty="0" smtClean="0">
                <a:solidFill>
                  <a:schemeClr val="bg1"/>
                </a:solidFill>
              </a:rPr>
              <a:t>Prenant la forme de galaxies et d'étoiles. Lorsqu'une sphère de gaz atteint une certaine densité, une réaction de fusion nucléaire</a:t>
            </a:r>
          </a:p>
          <a:p>
            <a:r>
              <a:rPr lang="fr-FR" dirty="0" smtClean="0">
                <a:solidFill>
                  <a:schemeClr val="bg1"/>
                </a:solidFill>
              </a:rPr>
              <a:t> devient possible, fusionnant deux atomes d'hydrogène pour former de l'hélium. Lorsque l'étoile devient plus âgée et que la quantité d'hélium produit augmente, la fusion nucléaire produit des atomes plus lourds  : </a:t>
            </a:r>
            <a:r>
              <a:rPr lang="fr-FR" dirty="0" smtClean="0">
                <a:solidFill>
                  <a:schemeClr val="bg1"/>
                </a:solidFill>
                <a:hlinkClick r:id="rId2" tooltip="Carbone"/>
              </a:rPr>
              <a:t>carbone</a:t>
            </a:r>
            <a:r>
              <a:rPr lang="fr-FR" dirty="0" smtClean="0">
                <a:solidFill>
                  <a:schemeClr val="bg1"/>
                </a:solidFill>
              </a:rPr>
              <a:t>, </a:t>
            </a:r>
            <a:r>
              <a:rPr lang="fr-FR" dirty="0" smtClean="0">
                <a:solidFill>
                  <a:schemeClr val="bg1"/>
                </a:solidFill>
                <a:hlinkClick r:id="rId3" tooltip="Oxygène"/>
              </a:rPr>
              <a:t>oxygène</a:t>
            </a:r>
            <a:r>
              <a:rPr lang="fr-FR" dirty="0" smtClean="0">
                <a:solidFill>
                  <a:schemeClr val="bg1"/>
                </a:solidFill>
              </a:rPr>
              <a:t> etc..</a:t>
            </a:r>
          </a:p>
          <a:p>
            <a:endParaRPr lang="fr-FR"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88641"/>
            <a:ext cx="7772400" cy="720079"/>
          </a:xfrm>
        </p:spPr>
        <p:txBody>
          <a:bodyPr>
            <a:normAutofit fontScale="90000"/>
          </a:bodyPr>
          <a:lstStyle/>
          <a:p>
            <a:r>
              <a:rPr lang="fr-FR" dirty="0" smtClean="0"/>
              <a:t>Présentation de la thématique….</a:t>
            </a:r>
            <a:endParaRPr lang="fr-FR" dirty="0"/>
          </a:p>
        </p:txBody>
      </p:sp>
      <p:sp>
        <p:nvSpPr>
          <p:cNvPr id="3" name="Sous-titre 2"/>
          <p:cNvSpPr>
            <a:spLocks noGrp="1"/>
          </p:cNvSpPr>
          <p:nvPr>
            <p:ph type="subTitle" idx="1"/>
          </p:nvPr>
        </p:nvSpPr>
        <p:spPr>
          <a:xfrm>
            <a:off x="1331640" y="836712"/>
            <a:ext cx="6400800" cy="720080"/>
          </a:xfrm>
        </p:spPr>
        <p:style>
          <a:lnRef idx="0">
            <a:schemeClr val="dk1"/>
          </a:lnRef>
          <a:fillRef idx="3">
            <a:schemeClr val="dk1"/>
          </a:fillRef>
          <a:effectRef idx="3">
            <a:schemeClr val="dk1"/>
          </a:effectRef>
          <a:fontRef idx="minor">
            <a:schemeClr val="lt1"/>
          </a:fontRef>
        </p:style>
        <p:txBody>
          <a:bodyPr/>
          <a:lstStyle/>
          <a:p>
            <a:r>
              <a:rPr lang="fr-FR" dirty="0" smtClean="0">
                <a:solidFill>
                  <a:srgbClr val="FF0000"/>
                </a:solidFill>
              </a:rPr>
              <a:t>Les Grandes lignes</a:t>
            </a:r>
            <a:endParaRPr lang="fr-FR" dirty="0">
              <a:solidFill>
                <a:srgbClr val="FF0000"/>
              </a:solidFill>
            </a:endParaRPr>
          </a:p>
        </p:txBody>
      </p:sp>
      <p:sp>
        <p:nvSpPr>
          <p:cNvPr id="4" name="Titre 1"/>
          <p:cNvSpPr txBox="1">
            <a:spLocks/>
          </p:cNvSpPr>
          <p:nvPr/>
        </p:nvSpPr>
        <p:spPr>
          <a:xfrm>
            <a:off x="323528" y="1844824"/>
            <a:ext cx="8496944" cy="446449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1.Définitions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uLnTx/>
                <a:uFillTx/>
                <a:latin typeface="+mn-lt"/>
                <a:ea typeface="+mn-ea"/>
                <a:cs typeface="+mn-cs"/>
              </a:rPr>
              <a:t>2.</a:t>
            </a:r>
            <a:r>
              <a:rPr kumimoji="0" lang="fr-FR" sz="4400" b="0" i="0" u="none" strike="noStrike" kern="1200" cap="none" spc="0" normalizeH="0" noProof="0" dirty="0" smtClean="0">
                <a:ln>
                  <a:noFill/>
                </a:ln>
                <a:solidFill>
                  <a:schemeClr val="dk1"/>
                </a:solidFill>
                <a:effectLst/>
                <a:uLnTx/>
                <a:uFillTx/>
                <a:latin typeface="+mn-lt"/>
                <a:ea typeface="+mn-ea"/>
                <a:cs typeface="+mn-cs"/>
              </a:rPr>
              <a:t> Rappel sur les Grandes Epoques de l’histoire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aseline="0" dirty="0" smtClean="0"/>
              <a:t>3. Origine</a:t>
            </a:r>
            <a:r>
              <a:rPr lang="fr-FR" sz="4400" dirty="0" smtClean="0"/>
              <a:t> des Sciences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uLnTx/>
                <a:uFillTx/>
                <a:latin typeface="+mn-lt"/>
                <a:ea typeface="+mn-ea"/>
                <a:cs typeface="+mn-cs"/>
              </a:rPr>
              <a:t>3.1</a:t>
            </a:r>
            <a:r>
              <a:rPr kumimoji="0" lang="fr-FR" sz="4400" b="0" i="0" u="none" strike="noStrike" kern="1200" cap="none" spc="0" normalizeH="0" noProof="0" dirty="0" smtClean="0">
                <a:ln>
                  <a:noFill/>
                </a:ln>
                <a:solidFill>
                  <a:schemeClr val="dk1"/>
                </a:solidFill>
                <a:effectLst/>
                <a:uLnTx/>
                <a:uFillTx/>
                <a:latin typeface="+mn-lt"/>
                <a:ea typeface="+mn-ea"/>
                <a:cs typeface="+mn-cs"/>
              </a:rPr>
              <a:t> la </a:t>
            </a:r>
            <a:r>
              <a:rPr kumimoji="0" lang="fr-FR" sz="4400" b="0" i="0" u="none" strike="noStrike" kern="1200" cap="none" spc="0" normalizeH="0" noProof="0" dirty="0" err="1" smtClean="0">
                <a:ln>
                  <a:noFill/>
                </a:ln>
                <a:solidFill>
                  <a:schemeClr val="dk1"/>
                </a:solidFill>
                <a:effectLst/>
                <a:uLnTx/>
                <a:uFillTx/>
                <a:latin typeface="+mn-lt"/>
                <a:ea typeface="+mn-ea"/>
                <a:cs typeface="+mn-cs"/>
              </a:rPr>
              <a:t>pré-Science</a:t>
            </a:r>
            <a:r>
              <a:rPr kumimoji="0" lang="fr-FR" sz="4400" b="0" i="0" u="none" strike="noStrike" kern="1200" cap="none" spc="0" normalizeH="0" noProof="0" dirty="0" smtClean="0">
                <a:ln>
                  <a:noFill/>
                </a:ln>
                <a:solidFill>
                  <a:schemeClr val="dk1"/>
                </a:solidFill>
                <a:effectLst/>
                <a:uLnTx/>
                <a:uFillTx/>
                <a:latin typeface="+mn-lt"/>
                <a:ea typeface="+mn-ea"/>
                <a:cs typeface="+mn-cs"/>
              </a:rPr>
              <a:t> Mésopotamienne et babylonienne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3.2 la Pré- Science de l’Antiquité (caractéristiques)</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3.3 les sciences médiévales ( Orient &amp; l’Occident)</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4. La Révolution Scientifique au ( XVII 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noProof="0" dirty="0" smtClean="0">
                <a:ln>
                  <a:noFill/>
                </a:ln>
                <a:solidFill>
                  <a:schemeClr val="dk1"/>
                </a:solidFill>
                <a:effectLst/>
                <a:uLnTx/>
                <a:uFillTx/>
                <a:latin typeface="+mn-lt"/>
                <a:ea typeface="+mn-ea"/>
                <a:cs typeface="+mn-cs"/>
              </a:rPr>
              <a:t>4.1  la philosophie mécaniste &amp; discours de la méthode (R. </a:t>
            </a:r>
            <a:r>
              <a:rPr lang="fr-FR" sz="4400" noProof="0" dirty="0" smtClean="0"/>
              <a:t>Descartes</a:t>
            </a:r>
            <a:r>
              <a:rPr lang="fr-FR" sz="4400" dirty="0" smtClean="0"/>
              <a:t>)</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5.  La Percée des SNV</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5.1 Notion de Fixisme ou Transformisme (  Darwinisme)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5.2  Génération et Reproduction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5.3 Reproduction Sexuée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5.4 Cytologie-Embryologie</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5.5 Le </a:t>
            </a:r>
            <a:r>
              <a:rPr lang="fr-FR" sz="4400" dirty="0" err="1" smtClean="0"/>
              <a:t>Neodarwinisme</a:t>
            </a:r>
            <a:endParaRPr lang="fr-FR" sz="44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6.Spécialisation et Professionnalisation des Sciences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noProof="0" dirty="0" smtClean="0">
              <a:ln>
                <a:noFill/>
              </a:ln>
              <a:solidFill>
                <a:schemeClr val="dk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noProof="0" dirty="0" smtClean="0">
              <a:ln>
                <a:noFill/>
              </a:ln>
              <a:solidFill>
                <a:schemeClr val="dk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6632"/>
            <a:ext cx="6400800" cy="1752600"/>
          </a:xfrm>
        </p:spPr>
        <p:txBody>
          <a:bodyPr>
            <a:normAutofit fontScale="55000" lnSpcReduction="20000"/>
          </a:bodyPr>
          <a:lstStyle/>
          <a:p>
            <a:r>
              <a:rPr lang="fr-FR" dirty="0" smtClean="0"/>
              <a:t>Arrivée à un certain âge, une étoile peut s'effondrer sur elle-même puis exploser en une supernova</a:t>
            </a:r>
          </a:p>
          <a:p>
            <a:r>
              <a:rPr lang="fr-FR" dirty="0" smtClean="0"/>
              <a:t>expulsant la matière qu'elle a produite Cette matière est à l'origine de la </a:t>
            </a:r>
            <a:r>
              <a:rPr lang="fr-FR" dirty="0" smtClean="0">
                <a:hlinkClick r:id="rId2" tooltip="Nébuleuse solaire"/>
              </a:rPr>
              <a:t>nébuleuse solaire</a:t>
            </a:r>
            <a:r>
              <a:rPr lang="fr-FR" dirty="0" smtClean="0"/>
              <a:t>, un nuage de gaz (ou </a:t>
            </a:r>
            <a:r>
              <a:rPr lang="fr-FR" dirty="0" smtClean="0">
                <a:hlinkClick r:id="rId3" tooltip="Disque d'accrétion"/>
              </a:rPr>
              <a:t>disque d'accrétion</a:t>
            </a:r>
            <a:r>
              <a:rPr lang="fr-FR" dirty="0" smtClean="0"/>
              <a:t>) à partir duquel le système solaire s'est formé. Ce dernier était alors un large nuage en rotation, constitué de </a:t>
            </a:r>
            <a:r>
              <a:rPr lang="fr-FR" dirty="0" smtClean="0">
                <a:hlinkClick r:id="rId4" tooltip="Poussière"/>
              </a:rPr>
              <a:t>poussière</a:t>
            </a:r>
            <a:r>
              <a:rPr lang="fr-FR" dirty="0" smtClean="0"/>
              <a:t>, de </a:t>
            </a:r>
            <a:r>
              <a:rPr lang="fr-FR" dirty="0" smtClean="0">
                <a:hlinkClick r:id="rId5" tooltip="Roche"/>
              </a:rPr>
              <a:t>roche</a:t>
            </a:r>
            <a:r>
              <a:rPr lang="fr-FR" dirty="0" smtClean="0"/>
              <a:t> et de </a:t>
            </a:r>
            <a:r>
              <a:rPr lang="fr-FR" dirty="0" smtClean="0">
                <a:hlinkClick r:id="rId6" tooltip="Gaz"/>
              </a:rPr>
              <a:t>gaz</a:t>
            </a:r>
            <a:r>
              <a:rPr lang="fr-FR" dirty="0" smtClean="0"/>
              <a:t>. (photo ci- contre)</a:t>
            </a:r>
            <a:endParaRPr lang="fr-FR" dirty="0"/>
          </a:p>
        </p:txBody>
      </p:sp>
      <p:pic>
        <p:nvPicPr>
          <p:cNvPr id="1026" name="Picture 2" descr="https://upload.wikimedia.org/wikipedia/commons/7/71/Protoplanetary-disk.jpg"/>
          <p:cNvPicPr>
            <a:picLocks noChangeAspect="1" noChangeArrowheads="1"/>
          </p:cNvPicPr>
          <p:nvPr/>
        </p:nvPicPr>
        <p:blipFill>
          <a:blip r:embed="rId7" cstate="print"/>
          <a:srcRect/>
          <a:stretch>
            <a:fillRect/>
          </a:stretch>
        </p:blipFill>
        <p:spPr bwMode="auto">
          <a:xfrm>
            <a:off x="5364088" y="2060848"/>
            <a:ext cx="3779912" cy="2971801"/>
          </a:xfrm>
          <a:prstGeom prst="rect">
            <a:avLst/>
          </a:prstGeom>
          <a:noFill/>
        </p:spPr>
      </p:pic>
      <p:sp>
        <p:nvSpPr>
          <p:cNvPr id="5" name="Rectangle 4"/>
          <p:cNvSpPr/>
          <p:nvPr/>
        </p:nvSpPr>
        <p:spPr>
          <a:xfrm>
            <a:off x="5220072" y="5085183"/>
            <a:ext cx="3816424" cy="1200329"/>
          </a:xfrm>
          <a:prstGeom prst="rect">
            <a:avLst/>
          </a:prstGeom>
        </p:spPr>
        <p:txBody>
          <a:bodyPr wrap="square">
            <a:spAutoFit/>
          </a:bodyPr>
          <a:lstStyle/>
          <a:p>
            <a:r>
              <a:rPr lang="fr-FR" dirty="0" smtClean="0"/>
              <a:t>« </a:t>
            </a:r>
            <a:r>
              <a:rPr lang="fr-FR" dirty="0" err="1" smtClean="0"/>
              <a:t>Protoplanetary</a:t>
            </a:r>
            <a:r>
              <a:rPr lang="fr-FR" dirty="0" smtClean="0"/>
              <a:t>-</a:t>
            </a:r>
            <a:r>
              <a:rPr lang="fr-FR" dirty="0" err="1" smtClean="0"/>
              <a:t>disk</a:t>
            </a:r>
            <a:r>
              <a:rPr lang="fr-FR" dirty="0" smtClean="0"/>
              <a:t> » par </a:t>
            </a:r>
            <a:r>
              <a:rPr lang="fr-FR" dirty="0" err="1" smtClean="0"/>
              <a:t>NASA.Une</a:t>
            </a:r>
            <a:r>
              <a:rPr lang="fr-FR" dirty="0" smtClean="0"/>
              <a:t> vue d'artiste du disque protoplanétaire.</a:t>
            </a:r>
          </a:p>
          <a:p>
            <a:endParaRPr lang="fr-FR" dirty="0"/>
          </a:p>
        </p:txBody>
      </p:sp>
      <p:sp>
        <p:nvSpPr>
          <p:cNvPr id="6" name="Rectangle 5"/>
          <p:cNvSpPr/>
          <p:nvPr/>
        </p:nvSpPr>
        <p:spPr>
          <a:xfrm>
            <a:off x="179512" y="3212976"/>
            <a:ext cx="4572000" cy="2862322"/>
          </a:xfrm>
          <a:prstGeom prst="rect">
            <a:avLst/>
          </a:prstGeom>
        </p:spPr>
        <p:txBody>
          <a:bodyPr>
            <a:spAutoFit/>
          </a:bodyPr>
          <a:lstStyle/>
          <a:p>
            <a:r>
              <a:rPr lang="fr-FR" dirty="0" smtClean="0"/>
              <a:t>Une théorie suggère qu'il y a environ 4,6 milliards d'années, une étoile proche a été détruite dans une supernova et l'explosion a envoyé une onde de choc à travers la nébuleuse solaire lui faisant gagner un moment angulaire Au fur et à mesure que le nuage accélérait sa rotation la </a:t>
            </a:r>
            <a:r>
              <a:rPr lang="fr-FR" dirty="0" smtClean="0">
                <a:hlinkClick r:id="rId8" tooltip="Gravitation"/>
              </a:rPr>
              <a:t>gravité</a:t>
            </a:r>
            <a:r>
              <a:rPr lang="fr-FR" dirty="0" smtClean="0"/>
              <a:t> et l'</a:t>
            </a:r>
            <a:r>
              <a:rPr lang="fr-FR" dirty="0" smtClean="0">
                <a:hlinkClick r:id="rId9" tooltip="Inertie"/>
              </a:rPr>
              <a:t>inertie</a:t>
            </a:r>
            <a:r>
              <a:rPr lang="fr-FR" dirty="0" smtClean="0"/>
              <a:t> l'ont aplati en un </a:t>
            </a:r>
            <a:r>
              <a:rPr lang="fr-FR" dirty="0" smtClean="0">
                <a:hlinkClick r:id="rId10" tooltip="Disque protoplanétaire"/>
              </a:rPr>
              <a:t>disque protoplanétaire</a:t>
            </a:r>
            <a:r>
              <a:rPr lang="fr-FR" dirty="0" smtClean="0"/>
              <a:t> orienté perpendiculairement par rapport à son axe de rotation</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548680"/>
            <a:ext cx="6400800" cy="4392488"/>
          </a:xfrm>
        </p:spPr>
        <p:txBody>
          <a:bodyPr>
            <a:normAutofit fontScale="70000" lnSpcReduction="20000"/>
          </a:bodyPr>
          <a:lstStyle/>
          <a:p>
            <a:r>
              <a:rPr lang="fr-FR" dirty="0" smtClean="0"/>
              <a:t>L'essentiel de la masse se concentre alors au centre et mais de petites perturbations dues aux collisions et au moment angulaire d'autres larges débris créent les conditions pour que des </a:t>
            </a:r>
            <a:r>
              <a:rPr lang="fr-FR" dirty="0" smtClean="0">
                <a:hlinkClick r:id="rId2" tooltip="Protoplanète"/>
              </a:rPr>
              <a:t>protoplanètes</a:t>
            </a:r>
            <a:r>
              <a:rPr lang="fr-FR" dirty="0" smtClean="0"/>
              <a:t> puissent commencer à se former. La chute de matériaux, l'augmentation de la vitesse de rotation et la compression liée à la gravité créent une énorme quantité d'</a:t>
            </a:r>
            <a:r>
              <a:rPr lang="fr-FR" dirty="0" smtClean="0">
                <a:hlinkClick r:id="rId3" tooltip="Énergie cinétique"/>
              </a:rPr>
              <a:t>énergie cinétique</a:t>
            </a:r>
            <a:r>
              <a:rPr lang="fr-FR" dirty="0" smtClean="0"/>
              <a:t> au centre. L'incapacité à transférer cette énergie suffisamment rapidement à l'extérieur occasionne une montée progressive de la température au centre du disque. Finalement, la </a:t>
            </a:r>
            <a:r>
              <a:rPr lang="fr-FR" dirty="0" smtClean="0">
                <a:hlinkClick r:id="rId4" tooltip="Fusion nucléaire"/>
              </a:rPr>
              <a:t>fusion nucléaire</a:t>
            </a:r>
            <a:r>
              <a:rPr lang="fr-FR" dirty="0" smtClean="0"/>
              <a:t> de l'</a:t>
            </a:r>
            <a:r>
              <a:rPr lang="fr-FR" dirty="0" smtClean="0">
                <a:hlinkClick r:id="rId5" tooltip="Hydrogène"/>
              </a:rPr>
              <a:t>hydrogène</a:t>
            </a:r>
            <a:r>
              <a:rPr lang="fr-FR" dirty="0" smtClean="0"/>
              <a:t> en </a:t>
            </a:r>
            <a:r>
              <a:rPr lang="fr-FR" dirty="0" smtClean="0">
                <a:hlinkClick r:id="rId6" tooltip="Hélium"/>
              </a:rPr>
              <a:t>hélium</a:t>
            </a:r>
            <a:r>
              <a:rPr lang="fr-FR" dirty="0" smtClean="0"/>
              <a:t> commence, et après contraction, une étoile devient notre jeune </a:t>
            </a:r>
            <a:r>
              <a:rPr lang="fr-FR" dirty="0" smtClean="0">
                <a:hlinkClick r:id="rId7" tooltip="Soleil"/>
              </a:rPr>
              <a:t>Soleil</a:t>
            </a:r>
            <a:r>
              <a:rPr lang="fr-FR" dirty="0" smtClean="0"/>
              <a:t> commence à s'échauffer.</a:t>
            </a:r>
            <a:endParaRPr lang="fr-FR" dirty="0"/>
          </a:p>
        </p:txBody>
      </p:sp>
      <p:pic>
        <p:nvPicPr>
          <p:cNvPr id="4" name="Picture 2" descr="https://upload.wikimedia.org/wikipedia/commons/7/71/Protoplanetary-disk.jpg"/>
          <p:cNvPicPr>
            <a:picLocks noChangeAspect="1" noChangeArrowheads="1"/>
          </p:cNvPicPr>
          <p:nvPr/>
        </p:nvPicPr>
        <p:blipFill>
          <a:blip r:embed="rId8" cstate="print"/>
          <a:srcRect/>
          <a:stretch>
            <a:fillRect/>
          </a:stretch>
        </p:blipFill>
        <p:spPr bwMode="auto">
          <a:xfrm>
            <a:off x="7020272" y="3886199"/>
            <a:ext cx="2123728" cy="29718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0"/>
            <a:ext cx="6400800" cy="2420888"/>
          </a:xfrm>
        </p:spPr>
        <p:txBody>
          <a:bodyPr>
            <a:normAutofit fontScale="70000" lnSpcReduction="20000"/>
          </a:bodyPr>
          <a:lstStyle/>
          <a:p>
            <a:r>
              <a:rPr lang="fr-FR" dirty="0" smtClean="0"/>
              <a:t>Pendant ce temps, alors que la gravité pousse la </a:t>
            </a:r>
            <a:r>
              <a:rPr lang="fr-FR" dirty="0" err="1" smtClean="0"/>
              <a:t>matièreà</a:t>
            </a:r>
            <a:r>
              <a:rPr lang="fr-FR" dirty="0" smtClean="0"/>
              <a:t> se condenser autour des objets précédemment perturbés, les particules de poussière et le reste du </a:t>
            </a:r>
            <a:r>
              <a:rPr lang="fr-FR" dirty="0" smtClean="0">
                <a:hlinkClick r:id="rId2" tooltip="Disque protoplanétaire"/>
              </a:rPr>
              <a:t>disque protoplanétaire</a:t>
            </a:r>
            <a:r>
              <a:rPr lang="fr-FR" dirty="0" smtClean="0"/>
              <a:t> commencent à se séparer en anneaux. Des fragments de plus en plus gros entrent en collision les uns avec les autres et deviennent de plus gros objets, ultimement destinés à devenir des protoplanètes. </a:t>
            </a:r>
            <a:endParaRPr lang="fr-FR" dirty="0"/>
          </a:p>
        </p:txBody>
      </p:sp>
      <p:sp>
        <p:nvSpPr>
          <p:cNvPr id="5" name="Rectangle 4"/>
          <p:cNvSpPr/>
          <p:nvPr/>
        </p:nvSpPr>
        <p:spPr>
          <a:xfrm>
            <a:off x="3995936" y="3718679"/>
            <a:ext cx="5148064" cy="2585323"/>
          </a:xfrm>
          <a:prstGeom prst="rect">
            <a:avLst/>
          </a:prstGeom>
        </p:spPr>
        <p:txBody>
          <a:bodyPr wrap="square">
            <a:spAutoFit/>
          </a:bodyPr>
          <a:lstStyle/>
          <a:p>
            <a:r>
              <a:rPr lang="fr-FR" dirty="0" smtClean="0"/>
              <a:t>Après plusieurs années d'impact, la Terre se forma. Suite à la naissance de celle-ci, les </a:t>
            </a:r>
            <a:r>
              <a:rPr lang="fr-FR" dirty="0" smtClean="0">
                <a:hlinkClick r:id="rId3" tooltip="Astéroïde"/>
              </a:rPr>
              <a:t>astéroïdes</a:t>
            </a:r>
            <a:r>
              <a:rPr lang="fr-FR" dirty="0" smtClean="0"/>
              <a:t> ont continué à entrer en collision avec la Terre, ce qui a produit une énergie sous forme de chaleur. La Terre a commencé à brûler de l'intérieur dû à la chaleur intense. Les éléments qui s'y trouvaient (fer et nickel) ont fondu et coulé vers le centre de la planète. C'est ainsi que le noyau se forma lors des quarante premiers millions d'années de la Terre. </a:t>
            </a:r>
            <a:endParaRPr lang="fr-FR" dirty="0"/>
          </a:p>
        </p:txBody>
      </p:sp>
      <p:pic>
        <p:nvPicPr>
          <p:cNvPr id="29698" name="Picture 2" descr="https://upload.wikimedia.org/wikipedia/commons/thumb/9/9d/HL_Tau_protoplanetary_disk.jpg/800px-HL_Tau_protoplanetary_disk.jpg"/>
          <p:cNvPicPr>
            <a:picLocks noChangeAspect="1" noChangeArrowheads="1"/>
          </p:cNvPicPr>
          <p:nvPr/>
        </p:nvPicPr>
        <p:blipFill>
          <a:blip r:embed="rId4" cstate="print"/>
          <a:srcRect/>
          <a:stretch>
            <a:fillRect/>
          </a:stretch>
        </p:blipFill>
        <p:spPr bwMode="auto">
          <a:xfrm>
            <a:off x="0" y="2624112"/>
            <a:ext cx="3890095" cy="3397176"/>
          </a:xfrm>
          <a:prstGeom prst="rect">
            <a:avLst/>
          </a:prstGeom>
          <a:noFill/>
        </p:spPr>
      </p:pic>
      <p:sp>
        <p:nvSpPr>
          <p:cNvPr id="7" name="Rectangle 6"/>
          <p:cNvSpPr/>
          <p:nvPr/>
        </p:nvSpPr>
        <p:spPr>
          <a:xfrm>
            <a:off x="-1260648" y="6211669"/>
            <a:ext cx="4572000" cy="646331"/>
          </a:xfrm>
          <a:prstGeom prst="rect">
            <a:avLst/>
          </a:prstGeom>
        </p:spPr>
        <p:txBody>
          <a:bodyPr wrap="square">
            <a:spAutoFit/>
          </a:bodyPr>
          <a:lstStyle/>
          <a:p>
            <a:r>
              <a:rPr lang="fr-FR" dirty="0" smtClean="0"/>
              <a:t>     « HL Tau </a:t>
            </a:r>
            <a:r>
              <a:rPr lang="fr-FR" dirty="0" err="1" smtClean="0"/>
              <a:t>protoplanetary</a:t>
            </a:r>
            <a:r>
              <a:rPr lang="fr-FR" dirty="0" smtClean="0"/>
              <a:t> </a:t>
            </a:r>
            <a:r>
              <a:rPr lang="fr-FR" dirty="0" err="1" smtClean="0"/>
              <a:t>disk</a:t>
            </a:r>
            <a:r>
              <a:rPr lang="fr-FR" dirty="0" smtClean="0"/>
              <a:t> » par ALMA      (ESO/NAOJ/NRAO)  2014</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55576" y="980728"/>
            <a:ext cx="6400800" cy="3505944"/>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t>Le fer liquide contenu dans le noyau crée un véritable champ magnétique autour de celle-ci. C'est en fait ce champ qui protège la planète de certaines particules cosmiques. Plusieurs années plus tard, une collision importante avec un astéroïde de la taille d'une planète changea la direction de la Terre. L'impact mélangea les couches externes des deux planètes ce qui provoqua l'agrandissement de la Terre et le reste des débris forma la Lune. Suite au chaos des premières années de vie de la planète, les collisions se firent plus rares et la Terre a pu se refroidir. C'est ainsi que le système solaire a pu s'établir</a:t>
            </a:r>
            <a:r>
              <a:rPr lang="fr-FR" baseline="30000" dirty="0" smtClean="0">
                <a:hlinkClick r:id="rId2"/>
              </a:rPr>
              <a:t>1</a:t>
            </a:r>
            <a:r>
              <a:rPr lang="fr-FR" dirty="0" smtClean="0"/>
              <a: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0"/>
            <a:ext cx="7772400" cy="1470025"/>
          </a:xfrm>
        </p:spPr>
        <p:txBody>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HISTOIRE</a:t>
            </a:r>
            <a:r>
              <a:rPr lang="fr-FR" dirty="0" smtClean="0"/>
              <a:t> </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a:t>
            </a:r>
            <a:r>
              <a:rPr lang="fr-FR" dirty="0" smtClean="0"/>
              <a:t> </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a:t>
            </a:r>
            <a:r>
              <a:rPr lang="fr-FR" dirty="0" smtClean="0"/>
              <a:t> </a:t>
            </a:r>
            <a:r>
              <a:rPr lang="fr-F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VIE</a:t>
            </a:r>
            <a:r>
              <a:rPr lang="fr-FR" dirty="0" smtClean="0"/>
              <a:t/>
            </a:r>
            <a:br>
              <a:rPr lang="fr-FR" dirty="0" smtClean="0"/>
            </a:b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a:t>
            </a:r>
            <a:r>
              <a:rPr lang="fr-FR" dirty="0" smtClean="0"/>
              <a:t>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TERRE</a:t>
            </a:r>
            <a:endParaRPr lang="fr-FR" dirty="0"/>
          </a:p>
        </p:txBody>
      </p:sp>
      <p:sp>
        <p:nvSpPr>
          <p:cNvPr id="3" name="Sous-titre 2"/>
          <p:cNvSpPr>
            <a:spLocks noGrp="1"/>
          </p:cNvSpPr>
          <p:nvPr>
            <p:ph type="subTitle" idx="1"/>
          </p:nvPr>
        </p:nvSpPr>
        <p:spPr>
          <a:xfrm>
            <a:off x="1475656" y="1484784"/>
            <a:ext cx="6400800" cy="1752600"/>
          </a:xfrm>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r>
              <a:rPr lang="fr-FR" dirty="0" smtClean="0">
                <a:solidFill>
                  <a:schemeClr val="bg1"/>
                </a:solidFill>
              </a:rPr>
              <a:t>L’ </a:t>
            </a:r>
            <a:r>
              <a:rPr lang="fr-FR" dirty="0" err="1" smtClean="0">
                <a:solidFill>
                  <a:schemeClr val="bg1"/>
                </a:solidFill>
              </a:rPr>
              <a:t>age</a:t>
            </a:r>
            <a:r>
              <a:rPr lang="fr-FR" dirty="0" smtClean="0">
                <a:solidFill>
                  <a:schemeClr val="bg1"/>
                </a:solidFill>
              </a:rPr>
              <a:t> de la terre est de 4.5 M d’années, la vie apparait sur terre il ya 3.8M d’années, a partir d’organismes procaryotiques  les </a:t>
            </a:r>
            <a:r>
              <a:rPr lang="fr-FR" dirty="0" smtClean="0">
                <a:solidFill>
                  <a:srgbClr val="FF0000"/>
                </a:solidFill>
              </a:rPr>
              <a:t>bactéries</a:t>
            </a:r>
            <a:r>
              <a:rPr lang="fr-FR" dirty="0" smtClean="0">
                <a:solidFill>
                  <a:schemeClr val="bg1"/>
                </a:solidFill>
              </a:rPr>
              <a:t> ,leurs  descendances existe toujours parmi nous, elles sont considérées comme les vieilles habitantes de la terre</a:t>
            </a:r>
            <a:endParaRPr lang="fr-FR" dirty="0">
              <a:solidFill>
                <a:schemeClr val="bg1"/>
              </a:solidFill>
            </a:endParaRPr>
          </a:p>
        </p:txBody>
      </p:sp>
      <p:sp>
        <p:nvSpPr>
          <p:cNvPr id="4" name="Sous-titre 2"/>
          <p:cNvSpPr txBox="1">
            <a:spLocks/>
          </p:cNvSpPr>
          <p:nvPr/>
        </p:nvSpPr>
        <p:spPr>
          <a:xfrm>
            <a:off x="755576" y="3717032"/>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2"/>
          <p:cNvSpPr txBox="1">
            <a:spLocks/>
          </p:cNvSpPr>
          <p:nvPr/>
        </p:nvSpPr>
        <p:spPr>
          <a:xfrm>
            <a:off x="1187624" y="3356992"/>
            <a:ext cx="6552728"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Il ya 2.1 M</a:t>
            </a:r>
            <a:r>
              <a:rPr kumimoji="0" lang="fr-FR" sz="3200" b="0" i="0" u="none" strike="noStrike" kern="1200" cap="none" spc="0" normalizeH="0" noProof="0" dirty="0" smtClean="0">
                <a:ln>
                  <a:noFill/>
                </a:ln>
                <a:solidFill>
                  <a:schemeClr val="tx1">
                    <a:tint val="75000"/>
                  </a:schemeClr>
                </a:solidFill>
                <a:effectLst/>
                <a:uLnTx/>
                <a:uFillTx/>
                <a:latin typeface="+mn-lt"/>
                <a:ea typeface="+mn-ea"/>
                <a:cs typeface="+mn-cs"/>
              </a:rPr>
              <a:t> d’années, des premières formes de vie complexe apparaissent(multicellulaires) semblent s’  être développées, comme l’atteste les découvertes en 2010 au Gabon</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Premiere trace d'organisme multicellulaire au Gabon, datés de - 2,1 milliard d'années"/>
          <p:cNvPicPr>
            <a:picLocks noChangeAspect="1" noChangeArrowheads="1"/>
          </p:cNvPicPr>
          <p:nvPr/>
        </p:nvPicPr>
        <p:blipFill>
          <a:blip r:embed="rId2" cstate="print"/>
          <a:srcRect/>
          <a:stretch>
            <a:fillRect/>
          </a:stretch>
        </p:blipFill>
        <p:spPr bwMode="auto">
          <a:xfrm>
            <a:off x="3707904" y="5229200"/>
            <a:ext cx="2016224" cy="136815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692696"/>
            <a:ext cx="6400800" cy="2232248"/>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t>Vers</a:t>
            </a:r>
            <a:r>
              <a:rPr lang="fr-FR" b="1" dirty="0" smtClean="0"/>
              <a:t> - 555 millions d'années</a:t>
            </a:r>
            <a:r>
              <a:rPr lang="fr-FR" dirty="0" smtClean="0"/>
              <a:t> la taille des organismes augmente. D'une cellule on passe à plusieurs...</a:t>
            </a:r>
            <a:r>
              <a:rPr lang="fr-FR" dirty="0" smtClean="0">
                <a:solidFill>
                  <a:srgbClr val="FF0000"/>
                </a:solidFill>
              </a:rPr>
              <a:t>On assiste à une véritable explosion de diversité :</a:t>
            </a:r>
            <a:r>
              <a:rPr lang="fr-FR" dirty="0" smtClean="0"/>
              <a:t> méduses, algues, éponges...</a:t>
            </a:r>
            <a:br>
              <a:rPr lang="fr-FR" dirty="0" smtClean="0"/>
            </a:br>
            <a:r>
              <a:rPr lang="fr-FR" dirty="0" smtClean="0"/>
              <a:t>Le rythme s'accélère : 20 millions d'années plus tard certains organismes fabriquent déjà des coquilles et on commence à trouver des invertébrés marins... La vie prend des formes dignes .</a:t>
            </a:r>
            <a:endParaRPr lang="fr-FR" dirty="0"/>
          </a:p>
        </p:txBody>
      </p:sp>
      <p:pic>
        <p:nvPicPr>
          <p:cNvPr id="33794" name="Picture 2" descr="http://www.hominides.com/data/images/illus/pikaia.jpg"/>
          <p:cNvPicPr>
            <a:picLocks noChangeAspect="1" noChangeArrowheads="1"/>
          </p:cNvPicPr>
          <p:nvPr/>
        </p:nvPicPr>
        <p:blipFill>
          <a:blip r:embed="rId2" cstate="print"/>
          <a:srcRect/>
          <a:stretch>
            <a:fillRect/>
          </a:stretch>
        </p:blipFill>
        <p:spPr bwMode="auto">
          <a:xfrm>
            <a:off x="3707904" y="2852936"/>
            <a:ext cx="1008112" cy="1198241"/>
          </a:xfrm>
          <a:prstGeom prst="rect">
            <a:avLst/>
          </a:prstGeom>
          <a:noFill/>
        </p:spPr>
      </p:pic>
      <p:sp>
        <p:nvSpPr>
          <p:cNvPr id="5" name="Sous-titre 2"/>
          <p:cNvSpPr txBox="1">
            <a:spLocks/>
          </p:cNvSpPr>
          <p:nvPr/>
        </p:nvSpPr>
        <p:spPr>
          <a:xfrm>
            <a:off x="1187624" y="4365104"/>
            <a:ext cx="6400800" cy="223224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10000"/>
          </a:bodyPr>
          <a:lstStyle/>
          <a:p>
            <a:pPr lvl="0" algn="ctr">
              <a:spcBef>
                <a:spcPct val="20000"/>
              </a:spcBef>
            </a:pPr>
            <a:r>
              <a:rPr lang="fr-FR" sz="3200" dirty="0" smtClean="0"/>
              <a:t>Les premiers mammifères</a:t>
            </a:r>
            <a:br>
              <a:rPr lang="fr-FR" sz="3200" dirty="0" smtClean="0"/>
            </a:br>
            <a:r>
              <a:rPr lang="fr-FR" sz="3200" dirty="0" smtClean="0"/>
              <a:t>C'est à partir des reptiles qu'émerge la branche des mammifères, vers </a:t>
            </a:r>
            <a:r>
              <a:rPr lang="fr-FR" sz="3200" b="1" dirty="0" smtClean="0"/>
              <a:t>- 200 millions d'années</a:t>
            </a:r>
            <a:r>
              <a:rPr lang="fr-FR" sz="3200" dirty="0" smtClean="0"/>
              <a:t>. Les caractéristiques principales sont le sang chaud et les poils</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476672"/>
            <a:ext cx="6400800" cy="2376264"/>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fr-FR" dirty="0" smtClean="0"/>
              <a:t>Les sauropsidés</a:t>
            </a:r>
          </a:p>
          <a:p>
            <a:r>
              <a:rPr lang="fr-FR" dirty="0" smtClean="0"/>
              <a:t/>
            </a:r>
            <a:br>
              <a:rPr lang="fr-FR" dirty="0" smtClean="0"/>
            </a:br>
            <a:r>
              <a:rPr lang="fr-FR" dirty="0" smtClean="0"/>
              <a:t> C’est enfin le temps des dinosaures... qui vont dominer la Terre jusqu'à</a:t>
            </a:r>
            <a:r>
              <a:rPr lang="fr-FR" b="1" dirty="0" smtClean="0"/>
              <a:t> - 65 millions d'années</a:t>
            </a:r>
            <a:r>
              <a:rPr lang="fr-FR" dirty="0" smtClean="0"/>
              <a:t>... Il occupent le terrain avec les crocodiles, les serpents et les lézards...</a:t>
            </a:r>
            <a:br>
              <a:rPr lang="fr-FR" dirty="0" smtClean="0"/>
            </a:br>
            <a:r>
              <a:rPr lang="fr-FR" dirty="0" smtClean="0"/>
              <a:t>Mais une intense activité volcanique et une météorite qui heurte la Terre vont avoir raison des dinosaures géants et d'un grand nombres d'espèces...</a:t>
            </a:r>
            <a:endParaRPr lang="fr-FR" dirty="0"/>
          </a:p>
        </p:txBody>
      </p:sp>
      <p:pic>
        <p:nvPicPr>
          <p:cNvPr id="34818" name="Picture 2" descr="https://encrypted-tbn1.gstatic.com/images?q=tbn:ANd9GcQnEnySITfrZdsoubgEMOlXUdc9e_yv3dRKNdFJQNqOVN5unt80Tw"/>
          <p:cNvPicPr>
            <a:picLocks noChangeAspect="1" noChangeArrowheads="1"/>
          </p:cNvPicPr>
          <p:nvPr/>
        </p:nvPicPr>
        <p:blipFill>
          <a:blip r:embed="rId2" cstate="print"/>
          <a:srcRect/>
          <a:stretch>
            <a:fillRect/>
          </a:stretch>
        </p:blipFill>
        <p:spPr bwMode="auto">
          <a:xfrm>
            <a:off x="323528" y="2780928"/>
            <a:ext cx="2736304" cy="1872208"/>
          </a:xfrm>
          <a:prstGeom prst="rect">
            <a:avLst/>
          </a:prstGeom>
          <a:noFill/>
        </p:spPr>
      </p:pic>
      <p:pic>
        <p:nvPicPr>
          <p:cNvPr id="34820" name="Picture 4" descr="https://encrypted-tbn0.gstatic.com/images?q=tbn:ANd9GcTVf4jMw3lJ0j2CKauS1dBRk0TBiSQlx-8UsFCgQzt2Km5N1KLK"/>
          <p:cNvPicPr>
            <a:picLocks noChangeAspect="1" noChangeArrowheads="1"/>
          </p:cNvPicPr>
          <p:nvPr/>
        </p:nvPicPr>
        <p:blipFill>
          <a:blip r:embed="rId3" cstate="print"/>
          <a:srcRect/>
          <a:stretch>
            <a:fillRect/>
          </a:stretch>
        </p:blipFill>
        <p:spPr bwMode="auto">
          <a:xfrm>
            <a:off x="4716016" y="2996952"/>
            <a:ext cx="3142506" cy="1800200"/>
          </a:xfrm>
          <a:prstGeom prst="rect">
            <a:avLst/>
          </a:prstGeom>
          <a:noFill/>
        </p:spPr>
      </p:pic>
      <p:sp>
        <p:nvSpPr>
          <p:cNvPr id="6" name="Flèche droite 5"/>
          <p:cNvSpPr/>
          <p:nvPr/>
        </p:nvSpPr>
        <p:spPr>
          <a:xfrm>
            <a:off x="3491880" y="37170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ous-titre 2"/>
          <p:cNvSpPr txBox="1">
            <a:spLocks/>
          </p:cNvSpPr>
          <p:nvPr/>
        </p:nvSpPr>
        <p:spPr>
          <a:xfrm>
            <a:off x="1043608" y="4481736"/>
            <a:ext cx="6400800" cy="237626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p>
            <a:pPr lvl="0" algn="ctr">
              <a:spcBef>
                <a:spcPct val="20000"/>
              </a:spcBef>
            </a:pPr>
            <a:r>
              <a:rPr lang="fr-FR" sz="3200" dirty="0" smtClean="0"/>
              <a:t>Le retour des mammifères</a:t>
            </a:r>
            <a:br>
              <a:rPr lang="fr-FR" sz="3200" dirty="0" smtClean="0"/>
            </a:br>
            <a:r>
              <a:rPr lang="fr-FR" sz="3200" dirty="0" smtClean="0"/>
              <a:t>Profitant de ce vide écologique, les mammifères vont prendre possession du terrain en 10 millions d'années...</a:t>
            </a:r>
            <a:br>
              <a:rPr lang="fr-FR" sz="3200" dirty="0" smtClean="0"/>
            </a:br>
            <a:r>
              <a:rPr lang="fr-FR" sz="3200" dirty="0" smtClean="0"/>
              <a:t>C'est vers</a:t>
            </a:r>
            <a:r>
              <a:rPr lang="fr-FR" sz="3200" b="1" dirty="0" smtClean="0"/>
              <a:t> - 55 millions d'années</a:t>
            </a:r>
            <a:r>
              <a:rPr lang="fr-FR" sz="3200" dirty="0" smtClean="0"/>
              <a:t> que nous allons retrouver les premières traces de primates...</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1403648" y="548680"/>
            <a:ext cx="6400800" cy="237626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p>
            <a:pPr lvl="0" algn="ctr">
              <a:spcBef>
                <a:spcPct val="20000"/>
              </a:spcBef>
            </a:pPr>
            <a:r>
              <a:rPr lang="fr-FR" sz="3200" dirty="0" smtClean="0"/>
              <a:t>Le retour des mammifères</a:t>
            </a:r>
            <a:br>
              <a:rPr lang="fr-FR" sz="3200" dirty="0" smtClean="0"/>
            </a:br>
            <a:r>
              <a:rPr lang="fr-FR" sz="3200" dirty="0" smtClean="0"/>
              <a:t>Profitant de ce vide écologique, les mammifères vont prendre possession du terrain en 10 millions d'années...</a:t>
            </a:r>
            <a:br>
              <a:rPr lang="fr-FR" sz="3200" dirty="0" smtClean="0"/>
            </a:br>
            <a:r>
              <a:rPr lang="fr-FR" sz="3200" dirty="0" smtClean="0"/>
              <a:t>C'est vers</a:t>
            </a:r>
            <a:r>
              <a:rPr lang="fr-FR" sz="3200" b="1" dirty="0" smtClean="0"/>
              <a:t> - 55 millions d'années</a:t>
            </a:r>
            <a:r>
              <a:rPr lang="fr-FR" sz="3200" dirty="0" smtClean="0"/>
              <a:t> que nous allons retrouver les premières traces de primates...</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2"/>
          <p:cNvSpPr txBox="1">
            <a:spLocks/>
          </p:cNvSpPr>
          <p:nvPr/>
        </p:nvSpPr>
        <p:spPr>
          <a:xfrm>
            <a:off x="1331640" y="3933056"/>
            <a:ext cx="6400800" cy="237626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77500" lnSpcReduction="20000"/>
          </a:bodyPr>
          <a:lstStyle/>
          <a:p>
            <a:pPr lvl="0" algn="ctr">
              <a:spcBef>
                <a:spcPct val="20000"/>
              </a:spcBef>
            </a:pPr>
            <a:r>
              <a:rPr lang="fr-FR" sz="3200" dirty="0" smtClean="0"/>
              <a:t>Et l'homme dans tout ça ???</a:t>
            </a:r>
            <a:br>
              <a:rPr lang="fr-FR" sz="3200" dirty="0" smtClean="0"/>
            </a:br>
            <a:r>
              <a:rPr lang="fr-FR" sz="3200" dirty="0" smtClean="0"/>
              <a:t>les premiers hominidés ne datent que de </a:t>
            </a:r>
            <a:r>
              <a:rPr lang="fr-FR" sz="3200" b="1" dirty="0" smtClean="0"/>
              <a:t>- 6 millions d'années</a:t>
            </a:r>
            <a:r>
              <a:rPr lang="fr-FR" sz="3200" dirty="0" smtClean="0"/>
              <a:t>..... et encore, pour qu'il soit visible, le trait est grossi...</a:t>
            </a:r>
            <a:br>
              <a:rPr lang="fr-FR" sz="3200" dirty="0" smtClean="0"/>
            </a:br>
            <a:r>
              <a:rPr lang="fr-FR" sz="3200" dirty="0" smtClean="0"/>
              <a:t>A noter, la récente découverte de </a:t>
            </a:r>
            <a:r>
              <a:rPr lang="fr-FR" sz="3200" dirty="0" err="1" smtClean="0">
                <a:hlinkClick r:id="rId2"/>
              </a:rPr>
              <a:t>Toumaï</a:t>
            </a:r>
            <a:r>
              <a:rPr lang="fr-FR" sz="3200" dirty="0" smtClean="0"/>
              <a:t> repousse les premiers hominidés à</a:t>
            </a:r>
            <a:r>
              <a:rPr lang="fr-FR" sz="3200" b="1" dirty="0" smtClean="0"/>
              <a:t> - 7 millions d'années</a:t>
            </a:r>
            <a:r>
              <a:rPr lang="fr-FR" sz="3200" dirty="0" smtClean="0"/>
              <a:t> ! </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5842" name="AutoShape 2" descr="Résultat de recherche d'images pour &quot;sahelanthropus tchadensis&quot;"/>
          <p:cNvSpPr>
            <a:spLocks noChangeAspect="1" noChangeArrowheads="1"/>
          </p:cNvSpPr>
          <p:nvPr/>
        </p:nvSpPr>
        <p:spPr bwMode="auto">
          <a:xfrm>
            <a:off x="155575" y="-769938"/>
            <a:ext cx="1905000" cy="16097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5844" name="AutoShape 4" descr="Résultat de recherche d'images pour &quot;sahelanthropus tchadensis&quot;"/>
          <p:cNvSpPr>
            <a:spLocks noChangeAspect="1" noChangeArrowheads="1"/>
          </p:cNvSpPr>
          <p:nvPr/>
        </p:nvSpPr>
        <p:spPr bwMode="auto">
          <a:xfrm>
            <a:off x="155575" y="-769938"/>
            <a:ext cx="1905000" cy="16097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5846" name="Picture 6" descr="http://t2.gstatic.com/images?q=tbn:ANd9GcSLAG2NRWNGuBfssK-9__nEHsDCyCLBlWOW0UjXdSRIK4SwELKB"/>
          <p:cNvPicPr>
            <a:picLocks noChangeAspect="1" noChangeArrowheads="1"/>
          </p:cNvPicPr>
          <p:nvPr/>
        </p:nvPicPr>
        <p:blipFill>
          <a:blip r:embed="rId3" cstate="print"/>
          <a:srcRect/>
          <a:stretch>
            <a:fillRect/>
          </a:stretch>
        </p:blipFill>
        <p:spPr bwMode="auto">
          <a:xfrm>
            <a:off x="155575" y="-2819399"/>
            <a:ext cx="6972300" cy="4880248"/>
          </a:xfrm>
          <a:prstGeom prst="rect">
            <a:avLst/>
          </a:prstGeom>
          <a:noFill/>
        </p:spPr>
      </p:pic>
      <p:sp>
        <p:nvSpPr>
          <p:cNvPr id="7" name="ZoneTexte 6"/>
          <p:cNvSpPr txBox="1"/>
          <p:nvPr/>
        </p:nvSpPr>
        <p:spPr>
          <a:xfrm>
            <a:off x="2915816" y="3212976"/>
            <a:ext cx="3028201" cy="369332"/>
          </a:xfrm>
          <a:prstGeom prst="rect">
            <a:avLst/>
          </a:prstGeom>
          <a:noFill/>
        </p:spPr>
        <p:txBody>
          <a:bodyPr wrap="non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a:t>
            </a:r>
            <a:r>
              <a:rPr lang="fr-FR" dirty="0" smtClean="0"/>
              <a:t>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PALEOANTHROPOLOGIE</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11760" y="5085184"/>
            <a:ext cx="6400800" cy="622920"/>
          </a:xfrm>
        </p:spPr>
        <p:txBody>
          <a:bodyPr/>
          <a:lstStyle/>
          <a:p>
            <a:r>
              <a:rPr lang="fr-FR" dirty="0" smtClean="0"/>
              <a:t>     </a:t>
            </a:r>
            <a:r>
              <a:rPr lang="fr-FR" dirty="0" err="1" smtClean="0"/>
              <a:t>Sahelanthropus</a:t>
            </a:r>
            <a:r>
              <a:rPr lang="fr-FR" dirty="0" smtClean="0"/>
              <a:t> </a:t>
            </a:r>
            <a:r>
              <a:rPr lang="fr-FR" dirty="0" err="1" smtClean="0"/>
              <a:t>tchadensis</a:t>
            </a:r>
            <a:endParaRPr lang="fr-FR" dirty="0"/>
          </a:p>
        </p:txBody>
      </p:sp>
      <p:pic>
        <p:nvPicPr>
          <p:cNvPr id="36866" name="Picture 2" descr="http://t2.gstatic.com/images?q=tbn:ANd9GcSLAG2NRWNGuBfssK-9__nEHsDCyCLBlWOW0UjXdSRIK4SwELKB"/>
          <p:cNvPicPr>
            <a:picLocks noChangeAspect="1" noChangeArrowheads="1"/>
          </p:cNvPicPr>
          <p:nvPr/>
        </p:nvPicPr>
        <p:blipFill>
          <a:blip r:embed="rId3" cstate="print"/>
          <a:srcRect/>
          <a:stretch>
            <a:fillRect/>
          </a:stretch>
        </p:blipFill>
        <p:spPr bwMode="auto">
          <a:xfrm>
            <a:off x="4691980" y="0"/>
            <a:ext cx="4452020" cy="4077072"/>
          </a:xfrm>
          <a:prstGeom prst="rect">
            <a:avLst/>
          </a:prstGeom>
          <a:noFill/>
        </p:spPr>
      </p:pic>
      <p:sp>
        <p:nvSpPr>
          <p:cNvPr id="5" name="Rectangle 4"/>
          <p:cNvSpPr/>
          <p:nvPr/>
        </p:nvSpPr>
        <p:spPr>
          <a:xfrm>
            <a:off x="0" y="692696"/>
            <a:ext cx="4067944" cy="1754326"/>
          </a:xfrm>
          <a:prstGeom prst="rect">
            <a:avLst/>
          </a:prstGeom>
        </p:spPr>
        <p:txBody>
          <a:bodyPr wrap="square">
            <a:spAutoFit/>
          </a:bodyPr>
          <a:lstStyle/>
          <a:p>
            <a:r>
              <a:rPr lang="fr-FR" dirty="0" err="1" smtClean="0"/>
              <a:t>Sahelanthropus</a:t>
            </a:r>
            <a:r>
              <a:rPr lang="fr-FR" dirty="0" smtClean="0"/>
              <a:t> </a:t>
            </a:r>
            <a:r>
              <a:rPr lang="fr-FR" dirty="0" err="1" smtClean="0"/>
              <a:t>tchadensis</a:t>
            </a:r>
            <a:r>
              <a:rPr lang="fr-FR" dirty="0" smtClean="0"/>
              <a:t> est le nom donné à un ensemble de fossiles appartenant à une espèce éteinte de primate, considérée par une partie seulement de la communauté scientifique comme un hominidé bipède.</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5733256"/>
            <a:ext cx="6400800" cy="553616"/>
          </a:xfrm>
        </p:spPr>
        <p:txBody>
          <a:bodyPr>
            <a:normAutofit lnSpcReduction="10000"/>
          </a:bodyPr>
          <a:lstStyle/>
          <a:p>
            <a:endParaRPr lang="fr-FR" dirty="0"/>
          </a:p>
        </p:txBody>
      </p:sp>
      <p:pic>
        <p:nvPicPr>
          <p:cNvPr id="37890" name="Picture 2" descr="http://www.hominides.com/data/images/illus/Chroterrenew.jpg"/>
          <p:cNvPicPr>
            <a:picLocks noChangeAspect="1" noChangeArrowheads="1"/>
          </p:cNvPicPr>
          <p:nvPr/>
        </p:nvPicPr>
        <p:blipFill>
          <a:blip r:embed="rId2" cstate="print"/>
          <a:srcRect/>
          <a:stretch>
            <a:fillRect/>
          </a:stretch>
        </p:blipFill>
        <p:spPr bwMode="auto">
          <a:xfrm>
            <a:off x="899592" y="692696"/>
            <a:ext cx="6858000" cy="51435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2400" cy="115212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FR" dirty="0" smtClean="0"/>
              <a:t>I/ DEFINITIONS ET </a:t>
            </a:r>
            <a:br>
              <a:rPr lang="fr-FR" dirty="0" smtClean="0"/>
            </a:br>
            <a:r>
              <a:rPr lang="fr-FR" dirty="0" smtClean="0"/>
              <a:t>GENERALITES</a:t>
            </a:r>
            <a:endParaRPr lang="fr-FR" dirty="0"/>
          </a:p>
        </p:txBody>
      </p:sp>
      <p:sp>
        <p:nvSpPr>
          <p:cNvPr id="3" name="Sous-titre 2"/>
          <p:cNvSpPr>
            <a:spLocks noGrp="1"/>
          </p:cNvSpPr>
          <p:nvPr>
            <p:ph type="subTitle" idx="1"/>
          </p:nvPr>
        </p:nvSpPr>
        <p:spPr>
          <a:xfrm rot="5400000">
            <a:off x="-508198" y="3036590"/>
            <a:ext cx="4305300" cy="2209800"/>
          </a:xfrm>
        </p:spPr>
        <p:style>
          <a:lnRef idx="3">
            <a:schemeClr val="lt1"/>
          </a:lnRef>
          <a:fillRef idx="1">
            <a:schemeClr val="accent3"/>
          </a:fillRef>
          <a:effectRef idx="1">
            <a:schemeClr val="accent3"/>
          </a:effectRef>
          <a:fontRef idx="minor">
            <a:schemeClr val="lt1"/>
          </a:fontRef>
        </p:style>
        <p:txBody>
          <a:bodyPr vert="vert270">
            <a:normAutofit/>
          </a:bodyPr>
          <a:lstStyle/>
          <a:p>
            <a:r>
              <a:rPr lang="fr-FR" dirty="0" smtClean="0"/>
              <a:t>1.1/ </a:t>
            </a:r>
            <a:r>
              <a:rPr lang="fr-FR" dirty="0" smtClean="0">
                <a:solidFill>
                  <a:schemeClr val="tx1"/>
                </a:solidFill>
              </a:rPr>
              <a:t>DEFINIR  L’HISTOIRE </a:t>
            </a:r>
            <a:endParaRPr lang="fr-FR" dirty="0">
              <a:solidFill>
                <a:schemeClr val="tx1"/>
              </a:solidFill>
            </a:endParaRPr>
          </a:p>
        </p:txBody>
      </p:sp>
      <p:sp>
        <p:nvSpPr>
          <p:cNvPr id="4" name="Sous-titre 2"/>
          <p:cNvSpPr txBox="1">
            <a:spLocks/>
          </p:cNvSpPr>
          <p:nvPr/>
        </p:nvSpPr>
        <p:spPr>
          <a:xfrm rot="5400000">
            <a:off x="3751498" y="1657214"/>
            <a:ext cx="4305300" cy="5256584"/>
          </a:xfrm>
          <a:prstGeom prst="rect">
            <a:avLst/>
          </a:prstGeom>
        </p:spPr>
        <p:style>
          <a:lnRef idx="3">
            <a:schemeClr val="lt1"/>
          </a:lnRef>
          <a:fillRef idx="1">
            <a:schemeClr val="accent3"/>
          </a:fillRef>
          <a:effectRef idx="1">
            <a:schemeClr val="accent3"/>
          </a:effectRef>
          <a:fontRef idx="minor">
            <a:schemeClr val="lt1"/>
          </a:fontRef>
        </p:style>
        <p:txBody>
          <a:bodyPr vert="vert270"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tx1"/>
                </a:solidFill>
              </a:rPr>
              <a:t>L’histoire est à la fois l’étude des faits, et des événements du </a:t>
            </a:r>
            <a:r>
              <a:rPr lang="fr-FR" sz="3200" u="sng" dirty="0" smtClean="0">
                <a:solidFill>
                  <a:schemeClr val="tx1"/>
                </a:solidFill>
              </a:rPr>
              <a:t>passé, et par compréhension simultanée leurs ensemble</a:t>
            </a:r>
            <a:endParaRPr kumimoji="0" lang="fr-FR" sz="3200" b="0"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572000" y="3356992"/>
            <a:ext cx="4352528" cy="478904"/>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r>
              <a:rPr lang="fr-FR" dirty="0" err="1" smtClean="0"/>
              <a:t>homohabilis</a:t>
            </a:r>
            <a:endParaRPr lang="fr-FR" dirty="0"/>
          </a:p>
        </p:txBody>
      </p:sp>
      <p:pic>
        <p:nvPicPr>
          <p:cNvPr id="39938" name="Picture 2" descr="https://encrypted-tbn0.gstatic.com/images?q=tbn:ANd9GcTvVywzcS3maUXAqluMK1WL-_xKcFeYYxt0rQVQj-mQlFWF-Seu"/>
          <p:cNvPicPr>
            <a:picLocks noChangeAspect="1" noChangeArrowheads="1"/>
          </p:cNvPicPr>
          <p:nvPr/>
        </p:nvPicPr>
        <p:blipFill>
          <a:blip r:embed="rId2" cstate="print"/>
          <a:srcRect/>
          <a:stretch>
            <a:fillRect/>
          </a:stretch>
        </p:blipFill>
        <p:spPr bwMode="auto">
          <a:xfrm>
            <a:off x="395537" y="0"/>
            <a:ext cx="3096344" cy="3505796"/>
          </a:xfrm>
          <a:prstGeom prst="rect">
            <a:avLst/>
          </a:prstGeom>
          <a:noFill/>
        </p:spPr>
      </p:pic>
      <p:pic>
        <p:nvPicPr>
          <p:cNvPr id="39940" name="Picture 4" descr="https://upload.wikimedia.org/wikipedia/commons/4/48/Homo_habilis.JPG"/>
          <p:cNvPicPr>
            <a:picLocks noChangeAspect="1" noChangeArrowheads="1"/>
          </p:cNvPicPr>
          <p:nvPr/>
        </p:nvPicPr>
        <p:blipFill>
          <a:blip r:embed="rId3" cstate="print"/>
          <a:srcRect/>
          <a:stretch>
            <a:fillRect/>
          </a:stretch>
        </p:blipFill>
        <p:spPr bwMode="auto">
          <a:xfrm>
            <a:off x="5724128" y="0"/>
            <a:ext cx="3419872" cy="2924944"/>
          </a:xfrm>
          <a:prstGeom prst="rect">
            <a:avLst/>
          </a:prstGeom>
          <a:noFill/>
        </p:spPr>
      </p:pic>
      <p:pic>
        <p:nvPicPr>
          <p:cNvPr id="39942" name="Picture 6" descr="http://www.fossiliraptor.be/campement.jpg"/>
          <p:cNvPicPr>
            <a:picLocks noChangeAspect="1" noChangeArrowheads="1"/>
          </p:cNvPicPr>
          <p:nvPr/>
        </p:nvPicPr>
        <p:blipFill>
          <a:blip r:embed="rId4" cstate="print"/>
          <a:srcRect/>
          <a:stretch>
            <a:fillRect/>
          </a:stretch>
        </p:blipFill>
        <p:spPr bwMode="auto">
          <a:xfrm>
            <a:off x="1" y="3600450"/>
            <a:ext cx="3347864" cy="2924894"/>
          </a:xfrm>
          <a:prstGeom prst="rect">
            <a:avLst/>
          </a:prstGeom>
          <a:noFill/>
        </p:spPr>
      </p:pic>
      <p:sp>
        <p:nvSpPr>
          <p:cNvPr id="7" name="Sous-titre 2"/>
          <p:cNvSpPr txBox="1">
            <a:spLocks/>
          </p:cNvSpPr>
          <p:nvPr/>
        </p:nvSpPr>
        <p:spPr>
          <a:xfrm>
            <a:off x="3779912" y="5013176"/>
            <a:ext cx="4352528" cy="478904"/>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Homo </a:t>
            </a:r>
            <a:r>
              <a:rPr kumimoji="0" lang="fr-FR" sz="3200" b="0" i="0" u="none" strike="noStrike" kern="1200" cap="none" spc="0" normalizeH="0" baseline="0" noProof="0" dirty="0" err="1" smtClean="0">
                <a:ln>
                  <a:noFill/>
                </a:ln>
                <a:solidFill>
                  <a:schemeClr val="tx1">
                    <a:tint val="75000"/>
                  </a:schemeClr>
                </a:solidFill>
                <a:effectLst/>
                <a:uLnTx/>
                <a:uFillTx/>
                <a:latin typeface="+mn-lt"/>
                <a:ea typeface="+mn-ea"/>
                <a:cs typeface="+mn-cs"/>
              </a:rPr>
              <a:t>érectus</a:t>
            </a: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effondrements.files.wordpress.com/2012/08/evolution-du-volume-du-cerveau2.gif?w=640"/>
          <p:cNvPicPr>
            <a:picLocks noChangeAspect="1" noChangeArrowheads="1"/>
          </p:cNvPicPr>
          <p:nvPr/>
        </p:nvPicPr>
        <p:blipFill>
          <a:blip r:embed="rId2" cstate="print"/>
          <a:srcRect/>
          <a:stretch>
            <a:fillRect/>
          </a:stretch>
        </p:blipFill>
        <p:spPr bwMode="auto">
          <a:xfrm>
            <a:off x="323528" y="1052736"/>
            <a:ext cx="8064896" cy="4680520"/>
          </a:xfrm>
          <a:prstGeom prst="rect">
            <a:avLst/>
          </a:prstGeom>
          <a:noFill/>
        </p:spPr>
      </p:pic>
      <p:sp>
        <p:nvSpPr>
          <p:cNvPr id="3" name="ZoneTexte 2"/>
          <p:cNvSpPr txBox="1"/>
          <p:nvPr/>
        </p:nvSpPr>
        <p:spPr>
          <a:xfrm>
            <a:off x="1763688" y="404664"/>
            <a:ext cx="5793702" cy="523220"/>
          </a:xfrm>
          <a:prstGeom prst="rect">
            <a:avLst/>
          </a:prstGeom>
          <a:noFill/>
        </p:spPr>
        <p:txBody>
          <a:bodyPr wrap="none" rtlCol="0">
            <a:spAutoFit/>
          </a:bodyPr>
          <a:lstStyle/>
          <a:p>
            <a:r>
              <a:rPr lang="fr-FR" dirty="0" smtClean="0"/>
              <a:t> </a:t>
            </a:r>
            <a:r>
              <a:rPr lang="fr-FR" sz="2800" b="1" dirty="0" smtClean="0"/>
              <a:t>CLASSIFICATION    DES      HOMINIDES</a:t>
            </a:r>
            <a:endParaRPr lang="fr-FR"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style>
          <a:lnRef idx="1">
            <a:schemeClr val="accent2"/>
          </a:lnRef>
          <a:fillRef idx="3">
            <a:schemeClr val="accent2"/>
          </a:fillRef>
          <a:effectRef idx="2">
            <a:schemeClr val="accent2"/>
          </a:effectRef>
          <a:fontRef idx="minor">
            <a:schemeClr val="lt1"/>
          </a:fontRef>
        </p:style>
        <p:txBody>
          <a:bodyPr/>
          <a:lstStyle/>
          <a:p>
            <a:r>
              <a:rPr lang="fr-FR" dirty="0" smtClean="0"/>
              <a:t>II/ LES SCIENCES</a:t>
            </a:r>
            <a:br>
              <a:rPr lang="fr-FR" dirty="0" smtClean="0"/>
            </a:br>
            <a:r>
              <a:rPr lang="fr-FR" dirty="0" smtClean="0"/>
              <a:t>DE L’ANTIQUITE</a:t>
            </a:r>
            <a:endParaRPr lang="fr-FR" dirty="0"/>
          </a:p>
        </p:txBody>
      </p:sp>
      <p:sp>
        <p:nvSpPr>
          <p:cNvPr id="3" name="Sous-titre 2"/>
          <p:cNvSpPr>
            <a:spLocks noGrp="1"/>
          </p:cNvSpPr>
          <p:nvPr>
            <p:ph type="subTitle" idx="1"/>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fr-FR" dirty="0" smtClean="0">
                <a:solidFill>
                  <a:schemeClr val="bg1"/>
                </a:solidFill>
              </a:rPr>
              <a:t>L’Antiquité est la première des époques de l’histoire(</a:t>
            </a:r>
            <a:r>
              <a:rPr lang="fr-FR" dirty="0" err="1" smtClean="0">
                <a:solidFill>
                  <a:schemeClr val="bg1"/>
                </a:solidFill>
              </a:rPr>
              <a:t>antiquus</a:t>
            </a:r>
            <a:r>
              <a:rPr lang="fr-FR" dirty="0" smtClean="0">
                <a:solidFill>
                  <a:schemeClr val="bg1"/>
                </a:solidFill>
              </a:rPr>
              <a:t>), le passage de la préhistoire à l’antiquité, s’est donc produit a différents peuples</a:t>
            </a:r>
          </a:p>
          <a:p>
            <a:endParaRPr lang="fr-FR" dirty="0"/>
          </a:p>
        </p:txBody>
      </p:sp>
      <p:sp>
        <p:nvSpPr>
          <p:cNvPr id="4" name="ZoneTexte 3"/>
          <p:cNvSpPr txBox="1"/>
          <p:nvPr/>
        </p:nvSpPr>
        <p:spPr>
          <a:xfrm>
            <a:off x="1259632" y="2348880"/>
            <a:ext cx="304993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INTRODUCTION A L’ANTIQUITE</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0"/>
            <a:ext cx="7772400" cy="1470025"/>
          </a:xfrm>
        </p:spPr>
        <p:txBody>
          <a:bodyPr>
            <a:normAutofit fontScale="90000"/>
          </a:bodyPr>
          <a:lstStyle/>
          <a:p>
            <a:r>
              <a:rPr lang="fr-CA" dirty="0" smtClean="0"/>
              <a:t>Les  caractéristiques communes aux 	premières civilisations antiques</a:t>
            </a:r>
            <a:endParaRPr lang="fr-FR" dirty="0"/>
          </a:p>
        </p:txBody>
      </p:sp>
      <p:sp>
        <p:nvSpPr>
          <p:cNvPr id="4" name="Flèche vers le bas 3"/>
          <p:cNvSpPr/>
          <p:nvPr/>
        </p:nvSpPr>
        <p:spPr>
          <a:xfrm>
            <a:off x="467544" y="908720"/>
            <a:ext cx="916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3"/>
          <p:cNvSpPr txBox="1">
            <a:spLocks noRot="1" noChangeArrowheads="1"/>
          </p:cNvSpPr>
          <p:nvPr/>
        </p:nvSpPr>
        <p:spPr>
          <a:xfrm>
            <a:off x="323528" y="1916832"/>
            <a:ext cx="8540750" cy="4498975"/>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CA" sz="3200" b="0" i="0" u="none" strike="noStrike" kern="1200" cap="none" spc="0" normalizeH="0" baseline="0" noProof="0" dirty="0" smtClean="0">
                <a:ln>
                  <a:noFill/>
                </a:ln>
                <a:solidFill>
                  <a:srgbClr val="FFFF00"/>
                </a:solidFill>
                <a:effectLst/>
                <a:uLnTx/>
                <a:uFillTx/>
                <a:latin typeface="+mn-lt"/>
                <a:ea typeface="+mn-ea"/>
                <a:cs typeface="+mn-cs"/>
              </a:rPr>
              <a:t>Installées le long d’un fleuve à crues</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CA" sz="3200" b="0" i="0" u="none" strike="noStrike" kern="1200" cap="none" spc="0" normalizeH="0" baseline="0" noProof="0" smtClean="0">
                <a:ln>
                  <a:noFill/>
                </a:ln>
                <a:solidFill>
                  <a:srgbClr val="FFFF00"/>
                </a:solidFill>
                <a:effectLst/>
                <a:uLnTx/>
                <a:uFillTx/>
                <a:latin typeface="+mn-lt"/>
                <a:ea typeface="+mn-ea"/>
                <a:cs typeface="+mn-cs"/>
              </a:rPr>
              <a:t>Développement </a:t>
            </a:r>
            <a:r>
              <a:rPr kumimoji="0" lang="fr-CA" sz="3200" b="0" i="0" u="none" strike="noStrike" kern="1200" cap="none" spc="0" normalizeH="0" baseline="0" noProof="0" dirty="0" smtClean="0">
                <a:ln>
                  <a:noFill/>
                </a:ln>
                <a:solidFill>
                  <a:srgbClr val="FFFF00"/>
                </a:solidFill>
                <a:effectLst/>
                <a:uLnTx/>
                <a:uFillTx/>
                <a:latin typeface="+mn-lt"/>
                <a:ea typeface="+mn-ea"/>
                <a:cs typeface="+mn-cs"/>
              </a:rPr>
              <a:t>l’agriculture </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CA" sz="3200" b="0" i="0" u="none" strike="noStrike" kern="1200" cap="none" spc="0" normalizeH="0" baseline="0" noProof="0" dirty="0" smtClean="0">
                <a:ln>
                  <a:noFill/>
                </a:ln>
                <a:solidFill>
                  <a:srgbClr val="FFFF00"/>
                </a:solidFill>
                <a:effectLst/>
                <a:uLnTx/>
                <a:uFillTx/>
                <a:latin typeface="+mn-lt"/>
                <a:ea typeface="+mn-ea"/>
                <a:cs typeface="+mn-cs"/>
              </a:rPr>
              <a:t>Développement l’élevage</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CA" sz="3200" b="0" i="0" u="none" strike="noStrike" kern="1200" cap="none" spc="0" normalizeH="0" baseline="0" noProof="0" dirty="0" smtClean="0">
                <a:ln>
                  <a:noFill/>
                </a:ln>
                <a:solidFill>
                  <a:srgbClr val="FFFF00"/>
                </a:solidFill>
                <a:effectLst/>
                <a:uLnTx/>
                <a:uFillTx/>
                <a:latin typeface="+mn-lt"/>
                <a:ea typeface="+mn-ea"/>
                <a:cs typeface="+mn-cs"/>
              </a:rPr>
              <a:t>Développement l’urbanisme</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CA" sz="3200" b="0" i="0" u="none" strike="noStrike" kern="1200" cap="none" spc="0" normalizeH="0" baseline="0" noProof="0" dirty="0" smtClean="0">
                <a:ln>
                  <a:noFill/>
                </a:ln>
                <a:solidFill>
                  <a:srgbClr val="FFFF00"/>
                </a:solidFill>
                <a:effectLst/>
                <a:uLnTx/>
                <a:uFillTx/>
                <a:latin typeface="+mn-lt"/>
                <a:ea typeface="+mn-ea"/>
                <a:cs typeface="+mn-cs"/>
              </a:rPr>
              <a:t>Développement l’écriture</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CA" sz="3200" b="0" i="0" u="none" strike="noStrike" kern="1200" cap="none" spc="0" normalizeH="0" baseline="0" noProof="0" dirty="0" smtClean="0">
                <a:ln>
                  <a:noFill/>
                </a:ln>
                <a:solidFill>
                  <a:srgbClr val="FFFF00"/>
                </a:solidFill>
                <a:effectLst/>
                <a:uLnTx/>
                <a:uFillTx/>
                <a:latin typeface="+mn-lt"/>
                <a:ea typeface="+mn-ea"/>
                <a:cs typeface="+mn-cs"/>
              </a:rPr>
              <a:t>Développement la métallurgie</a:t>
            </a:r>
            <a:endParaRPr kumimoji="0" lang="fr-CA" sz="32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4"/>
            <a:ext cx="7772400" cy="1470025"/>
          </a:xfrm>
        </p:spPr>
        <p:txBody>
          <a:bodyPr/>
          <a:lstStyle/>
          <a:p>
            <a:r>
              <a:rPr lang="fr-FR" dirty="0" smtClean="0"/>
              <a:t>2.1 / Caractéristiques</a:t>
            </a:r>
            <a:br>
              <a:rPr lang="fr-FR" dirty="0" smtClean="0"/>
            </a:br>
            <a:r>
              <a:rPr lang="fr-FR" dirty="0" smtClean="0"/>
              <a:t>de l’Antiquité….</a:t>
            </a:r>
            <a:endParaRPr lang="fr-FR" dirty="0"/>
          </a:p>
        </p:txBody>
      </p:sp>
      <p:sp>
        <p:nvSpPr>
          <p:cNvPr id="3" name="Sous-titre 2"/>
          <p:cNvSpPr>
            <a:spLocks noGrp="1"/>
          </p:cNvSpPr>
          <p:nvPr>
            <p:ph type="subTitle" idx="1"/>
          </p:nvPr>
        </p:nvSpPr>
        <p:spPr>
          <a:xfrm>
            <a:off x="1331640" y="1988840"/>
            <a:ext cx="6400800" cy="1752600"/>
          </a:xfrm>
        </p:spPr>
        <p:style>
          <a:lnRef idx="3">
            <a:schemeClr val="lt1"/>
          </a:lnRef>
          <a:fillRef idx="1">
            <a:schemeClr val="dk1"/>
          </a:fillRef>
          <a:effectRef idx="1">
            <a:schemeClr val="dk1"/>
          </a:effectRef>
          <a:fontRef idx="minor">
            <a:schemeClr val="lt1"/>
          </a:fontRef>
        </p:style>
        <p:txBody>
          <a:bodyPr>
            <a:normAutofit fontScale="77500" lnSpcReduction="20000"/>
          </a:bodyPr>
          <a:lstStyle/>
          <a:p>
            <a:r>
              <a:rPr lang="fr-FR" dirty="0" smtClean="0">
                <a:solidFill>
                  <a:schemeClr val="bg1"/>
                </a:solidFill>
              </a:rPr>
              <a:t>Un millénaire avant l’ère chrétienne a commencer a se former une véritable</a:t>
            </a:r>
          </a:p>
          <a:p>
            <a:r>
              <a:rPr lang="fr-FR" dirty="0" smtClean="0">
                <a:solidFill>
                  <a:srgbClr val="FF0000"/>
                </a:solidFill>
              </a:rPr>
              <a:t>Pensée Scientifique </a:t>
            </a:r>
            <a:r>
              <a:rPr lang="fr-FR" dirty="0" smtClean="0">
                <a:solidFill>
                  <a:schemeClr val="bg1"/>
                </a:solidFill>
              </a:rPr>
              <a:t>au croissement de diverses civilisations(grecque ,égyptienne, indienne ,chinoise et romaine)</a:t>
            </a:r>
            <a:endParaRPr lang="fr-FR" dirty="0">
              <a:solidFill>
                <a:schemeClr val="bg1"/>
              </a:solidFill>
            </a:endParaRPr>
          </a:p>
        </p:txBody>
      </p:sp>
      <p:sp>
        <p:nvSpPr>
          <p:cNvPr id="4" name="ZoneTexte 3"/>
          <p:cNvSpPr txBox="1"/>
          <p:nvPr/>
        </p:nvSpPr>
        <p:spPr>
          <a:xfrm>
            <a:off x="251520" y="4077072"/>
            <a:ext cx="373429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smtClean="0">
                <a:solidFill>
                  <a:srgbClr val="FF0000"/>
                </a:solidFill>
              </a:rPr>
              <a:t>2.1.1.  LES   SCIENCES   EGYPTIENNES</a:t>
            </a:r>
            <a:endParaRPr lang="fr-FR" dirty="0">
              <a:solidFill>
                <a:srgbClr val="FF0000"/>
              </a:solidFill>
            </a:endParaRPr>
          </a:p>
        </p:txBody>
      </p:sp>
      <p:sp>
        <p:nvSpPr>
          <p:cNvPr id="5" name="ZoneTexte 4"/>
          <p:cNvSpPr txBox="1"/>
          <p:nvPr/>
        </p:nvSpPr>
        <p:spPr>
          <a:xfrm>
            <a:off x="395536" y="4941168"/>
            <a:ext cx="8748464" cy="1754326"/>
          </a:xfrm>
          <a:prstGeom prst="rect">
            <a:avLst/>
          </a:prstGeom>
          <a:noFill/>
        </p:spPr>
        <p:txBody>
          <a:bodyPr wrap="square" rtlCol="0">
            <a:spAutoFit/>
          </a:bodyPr>
          <a:lstStyle/>
          <a:p>
            <a:r>
              <a:rPr lang="fr-FR" dirty="0" smtClean="0"/>
              <a:t>Durant cette période,  (+3000) ans, les connaissances égyptiennes </a:t>
            </a:r>
          </a:p>
          <a:p>
            <a:r>
              <a:rPr lang="fr-FR" dirty="0" smtClean="0"/>
              <a:t>étaient de l’Ordre de </a:t>
            </a:r>
            <a:r>
              <a:rPr lang="fr-FR" dirty="0" smtClean="0">
                <a:solidFill>
                  <a:srgbClr val="FF0000"/>
                </a:solidFill>
              </a:rPr>
              <a:t>l’empirisme</a:t>
            </a:r>
            <a:r>
              <a:rPr lang="fr-FR" dirty="0" smtClean="0"/>
              <a:t>, mais ne developpent pas</a:t>
            </a:r>
          </a:p>
          <a:p>
            <a:r>
              <a:rPr lang="fr-FR" dirty="0" smtClean="0"/>
              <a:t> </a:t>
            </a:r>
            <a:r>
              <a:rPr lang="fr-FR" dirty="0" smtClean="0">
                <a:solidFill>
                  <a:srgbClr val="FF0000"/>
                </a:solidFill>
              </a:rPr>
              <a:t>de raisonnement théorique</a:t>
            </a:r>
            <a:r>
              <a:rPr lang="fr-FR" dirty="0" smtClean="0"/>
              <a:t>, L’écriture permit à l’État de s’organiser à partir de nombreux fonctionnaires (</a:t>
            </a:r>
            <a:r>
              <a:rPr lang="fr-FR" dirty="0" smtClean="0">
                <a:hlinkClick r:id="rId2" tooltip="Scribe dans l'Égypte antique"/>
              </a:rPr>
              <a:t>scribes</a:t>
            </a:r>
            <a:r>
              <a:rPr lang="fr-FR" dirty="0" smtClean="0"/>
              <a:t>, </a:t>
            </a:r>
            <a:r>
              <a:rPr lang="fr-FR" dirty="0" smtClean="0">
                <a:hlinkClick r:id="rId3" tooltip="Clergé de l'Égypte antique"/>
              </a:rPr>
              <a:t>prêtres</a:t>
            </a:r>
            <a:r>
              <a:rPr lang="fr-FR" dirty="0" smtClean="0"/>
              <a:t>) </a:t>
            </a:r>
          </a:p>
          <a:p>
            <a:r>
              <a:rPr lang="fr-FR" dirty="0" smtClean="0"/>
              <a:t>formés dans des écoles (l'école d'élite du  ( </a:t>
            </a:r>
            <a:r>
              <a:rPr lang="fr-FR" i="1" dirty="0" err="1" smtClean="0"/>
              <a:t>kep</a:t>
            </a:r>
            <a:r>
              <a:rPr lang="fr-FR" i="1" dirty="0" smtClean="0"/>
              <a:t>) ,</a:t>
            </a:r>
            <a:r>
              <a:rPr lang="fr-FR" dirty="0" smtClean="0"/>
              <a:t> fournissait un enseignement de haut niveau). </a:t>
            </a:r>
            <a:r>
              <a:rPr lang="fr-FR" u="sng" dirty="0" smtClean="0"/>
              <a:t>Les Maisons de Vie ,  </a:t>
            </a:r>
            <a:r>
              <a:rPr lang="fr-FR" dirty="0" smtClean="0"/>
              <a:t>comptaient beaucoup de chercheurs pluridisciplinaires</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47664" y="836712"/>
            <a:ext cx="184731" cy="369332"/>
          </a:xfrm>
          <a:prstGeom prst="rect">
            <a:avLst/>
          </a:prstGeom>
          <a:noFill/>
        </p:spPr>
        <p:txBody>
          <a:bodyPr wrap="none" rtlCol="0">
            <a:spAutoFit/>
          </a:bodyPr>
          <a:lstStyle/>
          <a:p>
            <a:endParaRPr lang="fr-FR"/>
          </a:p>
        </p:txBody>
      </p:sp>
      <p:sp>
        <p:nvSpPr>
          <p:cNvPr id="3" name="ZoneTexte 2"/>
          <p:cNvSpPr txBox="1"/>
          <p:nvPr/>
        </p:nvSpPr>
        <p:spPr>
          <a:xfrm>
            <a:off x="1043608" y="548680"/>
            <a:ext cx="448077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t>CARACTERISTIQUES DES SCIENCES EGYPTIENNES</a:t>
            </a:r>
            <a:endParaRPr lang="fr-FR" dirty="0"/>
          </a:p>
        </p:txBody>
      </p:sp>
      <p:sp>
        <p:nvSpPr>
          <p:cNvPr id="5" name="ZoneTexte 4"/>
          <p:cNvSpPr txBox="1"/>
          <p:nvPr/>
        </p:nvSpPr>
        <p:spPr>
          <a:xfrm>
            <a:off x="1115616" y="1340768"/>
            <a:ext cx="8336706" cy="4524315"/>
          </a:xfrm>
          <a:prstGeom prst="rect">
            <a:avLst/>
          </a:prstGeom>
          <a:noFill/>
        </p:spPr>
        <p:txBody>
          <a:bodyPr wrap="none" rtlCol="0">
            <a:spAutoFit/>
          </a:bodyPr>
          <a:lstStyle/>
          <a:p>
            <a:r>
              <a:rPr lang="fr-FR" dirty="0" smtClean="0"/>
              <a:t>- Société concentrée sur le Nil, développement des techniques d’irrigation .</a:t>
            </a:r>
          </a:p>
          <a:p>
            <a:pPr>
              <a:buFontTx/>
              <a:buChar char="-"/>
            </a:pPr>
            <a:r>
              <a:rPr lang="fr-FR" dirty="0" smtClean="0"/>
              <a:t>Connaissances de l’Ordre de l’empirisme, aucune théorie émise</a:t>
            </a:r>
          </a:p>
          <a:p>
            <a:pPr>
              <a:buFontTx/>
              <a:buChar char="-"/>
            </a:pPr>
            <a:r>
              <a:rPr lang="fr-FR" dirty="0" smtClean="0"/>
              <a:t>Conceptualisation des  Problèmes , par les Scribes</a:t>
            </a:r>
          </a:p>
          <a:p>
            <a:pPr>
              <a:buFontTx/>
              <a:buChar char="-"/>
            </a:pPr>
            <a:r>
              <a:rPr lang="fr-FR" dirty="0" smtClean="0"/>
              <a:t> Apparition du nombre ∏(pi) = 3,141 592 653 589 793  (transcendance )</a:t>
            </a:r>
          </a:p>
          <a:p>
            <a:pPr>
              <a:buFontTx/>
              <a:buChar char="-"/>
            </a:pPr>
            <a:r>
              <a:rPr lang="fr-FR" dirty="0" smtClean="0"/>
              <a:t>Développement des Sciences , que dans une perspective pratique ( constructions</a:t>
            </a:r>
          </a:p>
          <a:p>
            <a:pPr>
              <a:buFontTx/>
              <a:buChar char="-"/>
            </a:pPr>
            <a:r>
              <a:rPr lang="fr-FR" dirty="0" smtClean="0"/>
              <a:t>Architecturales … mystère des pyramides). Orientés selon la course du soleil (équinoxe)</a:t>
            </a:r>
          </a:p>
          <a:p>
            <a:pPr>
              <a:buFontTx/>
              <a:buChar char="-"/>
            </a:pPr>
            <a:r>
              <a:rPr lang="fr-FR" dirty="0" smtClean="0"/>
              <a:t>Alexandrie: Centre Intellectuel  de l’Antiquité méditerranéenne</a:t>
            </a:r>
          </a:p>
          <a:p>
            <a:pPr>
              <a:buFontTx/>
              <a:buChar char="-"/>
            </a:pPr>
            <a:r>
              <a:rPr lang="fr-FR" dirty="0" smtClean="0"/>
              <a:t>Un  Calendrier Solaire de 360 j et 12 mois fut établie</a:t>
            </a:r>
          </a:p>
          <a:p>
            <a:pPr>
              <a:buFontTx/>
              <a:buChar char="-"/>
            </a:pPr>
            <a:r>
              <a:rPr lang="fr-FR" dirty="0" smtClean="0"/>
              <a:t>Définition des saisons de - l’</a:t>
            </a:r>
            <a:r>
              <a:rPr lang="fr-FR" dirty="0" err="1" smtClean="0"/>
              <a:t>innondation</a:t>
            </a:r>
            <a:r>
              <a:rPr lang="fr-FR" dirty="0" smtClean="0"/>
              <a:t> :( </a:t>
            </a:r>
            <a:r>
              <a:rPr lang="fr-FR" dirty="0" err="1" smtClean="0"/>
              <a:t>thot,Paophi,Athir,Khoiak</a:t>
            </a:r>
            <a:r>
              <a:rPr lang="fr-FR" dirty="0" smtClean="0"/>
              <a:t>)</a:t>
            </a:r>
          </a:p>
          <a:p>
            <a:pPr>
              <a:buFontTx/>
              <a:buChar char="-"/>
            </a:pPr>
            <a:r>
              <a:rPr lang="fr-FR" dirty="0" smtClean="0"/>
              <a:t>                                          de la Germination :</a:t>
            </a:r>
            <a:r>
              <a:rPr lang="fr-FR" dirty="0" err="1" smtClean="0"/>
              <a:t>Tybi</a:t>
            </a:r>
            <a:r>
              <a:rPr lang="fr-FR" dirty="0" smtClean="0"/>
              <a:t>, </a:t>
            </a:r>
            <a:r>
              <a:rPr lang="fr-FR" dirty="0" err="1" smtClean="0"/>
              <a:t>Mechir,Pharmouthi</a:t>
            </a:r>
            <a:endParaRPr lang="fr-FR" dirty="0" smtClean="0"/>
          </a:p>
          <a:p>
            <a:pPr>
              <a:buFontTx/>
              <a:buChar char="-"/>
            </a:pPr>
            <a:r>
              <a:rPr lang="fr-FR" dirty="0" smtClean="0"/>
              <a:t>                                          de la Récolte  :  </a:t>
            </a:r>
            <a:r>
              <a:rPr lang="fr-FR" dirty="0" err="1" smtClean="0"/>
              <a:t>Pachous</a:t>
            </a:r>
            <a:r>
              <a:rPr lang="fr-FR" dirty="0" smtClean="0"/>
              <a:t>, </a:t>
            </a:r>
            <a:r>
              <a:rPr lang="fr-FR" dirty="0" err="1" smtClean="0"/>
              <a:t>Payri</a:t>
            </a:r>
            <a:r>
              <a:rPr lang="fr-FR" dirty="0" smtClean="0"/>
              <a:t>, </a:t>
            </a:r>
            <a:r>
              <a:rPr lang="fr-FR" dirty="0" err="1" smtClean="0"/>
              <a:t>Epiphi,Mésori</a:t>
            </a:r>
            <a:endParaRPr lang="fr-FR" dirty="0" smtClean="0"/>
          </a:p>
          <a:p>
            <a:pPr>
              <a:buFontTx/>
              <a:buChar char="-"/>
            </a:pPr>
            <a:r>
              <a:rPr lang="fr-FR" dirty="0" smtClean="0"/>
              <a:t>Certains Papyrus ,(Cyperus papyrus), nous montrent plus les connaissances </a:t>
            </a:r>
          </a:p>
          <a:p>
            <a:pPr>
              <a:buFontTx/>
              <a:buChar char="-"/>
            </a:pPr>
            <a:r>
              <a:rPr lang="fr-FR" dirty="0" smtClean="0"/>
              <a:t>en médecine, &amp; en Pharmacie</a:t>
            </a:r>
          </a:p>
          <a:p>
            <a:endParaRPr lang="fr-FR" dirty="0" smtClean="0"/>
          </a:p>
          <a:p>
            <a:endParaRPr lang="fr-FR" dirty="0" smtClean="0"/>
          </a:p>
          <a:p>
            <a:pPr>
              <a:buFontTx/>
              <a:buChar char="-"/>
            </a:pPr>
            <a:endParaRPr lang="fr-FR" dirty="0"/>
          </a:p>
        </p:txBody>
      </p:sp>
      <p:pic>
        <p:nvPicPr>
          <p:cNvPr id="1026" name="Picture 2" descr="Description de cette image, également commentée ci-après"/>
          <p:cNvPicPr>
            <a:picLocks noChangeAspect="1" noChangeArrowheads="1"/>
          </p:cNvPicPr>
          <p:nvPr/>
        </p:nvPicPr>
        <p:blipFill>
          <a:blip r:embed="rId2" cstate="print"/>
          <a:srcRect/>
          <a:stretch>
            <a:fillRect/>
          </a:stretch>
        </p:blipFill>
        <p:spPr bwMode="auto">
          <a:xfrm>
            <a:off x="0" y="5489848"/>
            <a:ext cx="1296144" cy="1368152"/>
          </a:xfrm>
          <a:prstGeom prst="rect">
            <a:avLst/>
          </a:prstGeom>
          <a:noFill/>
        </p:spPr>
      </p:pic>
      <p:pic>
        <p:nvPicPr>
          <p:cNvPr id="1028" name="Picture 4" descr="http://www.egyptos.net/img/dico/Papyrus_Ani.jpg"/>
          <p:cNvPicPr>
            <a:picLocks noChangeAspect="1" noChangeArrowheads="1"/>
          </p:cNvPicPr>
          <p:nvPr/>
        </p:nvPicPr>
        <p:blipFill>
          <a:blip r:embed="rId3" cstate="print"/>
          <a:srcRect/>
          <a:stretch>
            <a:fillRect/>
          </a:stretch>
        </p:blipFill>
        <p:spPr bwMode="auto">
          <a:xfrm>
            <a:off x="5810250" y="4725144"/>
            <a:ext cx="3333750" cy="23050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16632"/>
            <a:ext cx="448077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t>CARACTERISTIQUES DES SCIENCES EGYPTIENNES</a:t>
            </a:r>
            <a:endParaRPr lang="fr-FR" dirty="0"/>
          </a:p>
        </p:txBody>
      </p:sp>
      <p:sp>
        <p:nvSpPr>
          <p:cNvPr id="5" name="Text Box 4"/>
          <p:cNvSpPr txBox="1">
            <a:spLocks noChangeArrowheads="1"/>
          </p:cNvSpPr>
          <p:nvPr/>
        </p:nvSpPr>
        <p:spPr bwMode="auto">
          <a:xfrm>
            <a:off x="683568" y="764704"/>
            <a:ext cx="6192688" cy="285787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90000" tIns="48276" rIns="90000" bIns="45000"/>
          <a:lstStyle/>
          <a:p>
            <a:pPr>
              <a:lnSpc>
                <a:spcPct val="99000"/>
              </a:lnSpc>
              <a:buSzPct val="45000"/>
              <a:buFont typeface="Wingdings" charset="2"/>
              <a:buChar char=""/>
              <a:tabLst>
                <a:tab pos="723900" algn="l"/>
                <a:tab pos="1447800" algn="l"/>
                <a:tab pos="2171700" algn="l"/>
                <a:tab pos="2895600" algn="l"/>
                <a:tab pos="3619500" algn="l"/>
                <a:tab pos="4343400" algn="l"/>
              </a:tabLst>
            </a:pPr>
            <a:r>
              <a:rPr lang="fr-CA" sz="2600" dirty="0">
                <a:solidFill>
                  <a:srgbClr val="FFFFFF"/>
                </a:solidFill>
                <a:latin typeface="Bell Gothic Std Black" pitchFamily="32" charset="0"/>
              </a:rPr>
              <a:t> </a:t>
            </a:r>
            <a:r>
              <a:rPr lang="fr-CA" dirty="0">
                <a:solidFill>
                  <a:schemeClr val="bg1"/>
                </a:solidFill>
                <a:latin typeface="Bell Gothic Std Black" pitchFamily="32" charset="0"/>
              </a:rPr>
              <a:t>Grandes constructions</a:t>
            </a:r>
          </a:p>
          <a:p>
            <a:pPr>
              <a:lnSpc>
                <a:spcPct val="99000"/>
              </a:lnSpc>
              <a:buSzPct val="45000"/>
              <a:buFont typeface="Wingdings" charset="2"/>
              <a:buChar char=""/>
              <a:tabLst>
                <a:tab pos="723900" algn="l"/>
                <a:tab pos="1447800" algn="l"/>
                <a:tab pos="2171700" algn="l"/>
                <a:tab pos="2895600" algn="l"/>
                <a:tab pos="3619500" algn="l"/>
                <a:tab pos="4343400" algn="l"/>
              </a:tabLst>
            </a:pPr>
            <a:r>
              <a:rPr lang="fr-CA" dirty="0">
                <a:solidFill>
                  <a:schemeClr val="bg1"/>
                </a:solidFill>
                <a:latin typeface="Bell Gothic Std Black" pitchFamily="32" charset="0"/>
              </a:rPr>
              <a:t> Beaucoup de vestiges</a:t>
            </a:r>
          </a:p>
          <a:p>
            <a:pPr>
              <a:lnSpc>
                <a:spcPct val="99000"/>
              </a:lnSpc>
              <a:buSzPct val="45000"/>
              <a:buFont typeface="Wingdings" charset="2"/>
              <a:buChar char=""/>
              <a:tabLst>
                <a:tab pos="723900" algn="l"/>
                <a:tab pos="1447800" algn="l"/>
                <a:tab pos="2171700" algn="l"/>
                <a:tab pos="2895600" algn="l"/>
                <a:tab pos="3619500" algn="l"/>
                <a:tab pos="4343400" algn="l"/>
              </a:tabLst>
            </a:pPr>
            <a:r>
              <a:rPr lang="fr-CA" dirty="0">
                <a:solidFill>
                  <a:schemeClr val="bg1"/>
                </a:solidFill>
                <a:latin typeface="Bell Gothic Std Black" pitchFamily="32" charset="0"/>
              </a:rPr>
              <a:t> Qualité de la conservation</a:t>
            </a:r>
          </a:p>
          <a:p>
            <a:pPr>
              <a:lnSpc>
                <a:spcPct val="99000"/>
              </a:lnSpc>
              <a:buSzPct val="45000"/>
              <a:buFont typeface="Wingdings" charset="2"/>
              <a:buChar char=""/>
              <a:tabLst>
                <a:tab pos="723900" algn="l"/>
                <a:tab pos="1447800" algn="l"/>
                <a:tab pos="2171700" algn="l"/>
                <a:tab pos="2895600" algn="l"/>
                <a:tab pos="3619500" algn="l"/>
                <a:tab pos="4343400" algn="l"/>
              </a:tabLst>
            </a:pPr>
            <a:r>
              <a:rPr lang="fr-CA" dirty="0">
                <a:solidFill>
                  <a:schemeClr val="bg1"/>
                </a:solidFill>
                <a:latin typeface="Bell Gothic Std Black" pitchFamily="32" charset="0"/>
              </a:rPr>
              <a:t> Écriture hiéroglyphique</a:t>
            </a:r>
          </a:p>
          <a:p>
            <a:pPr>
              <a:lnSpc>
                <a:spcPct val="99000"/>
              </a:lnSpc>
              <a:buSzPct val="45000"/>
              <a:buFont typeface="Wingdings" charset="2"/>
              <a:buChar char=""/>
              <a:tabLst>
                <a:tab pos="723900" algn="l"/>
                <a:tab pos="1447800" algn="l"/>
                <a:tab pos="2171700" algn="l"/>
                <a:tab pos="2895600" algn="l"/>
                <a:tab pos="3619500" algn="l"/>
                <a:tab pos="4343400" algn="l"/>
              </a:tabLst>
            </a:pPr>
            <a:r>
              <a:rPr lang="fr-CA" dirty="0">
                <a:solidFill>
                  <a:schemeClr val="bg1"/>
                </a:solidFill>
                <a:latin typeface="Bell Gothic Std Black" pitchFamily="32" charset="0"/>
              </a:rPr>
              <a:t> Aspect mystique des </a:t>
            </a:r>
            <a:r>
              <a:rPr lang="fr-CA" dirty="0" smtClean="0">
                <a:solidFill>
                  <a:schemeClr val="bg1"/>
                </a:solidFill>
                <a:latin typeface="Bell Gothic Std Black" pitchFamily="32" charset="0"/>
              </a:rPr>
              <a:t>vestiges</a:t>
            </a:r>
          </a:p>
          <a:p>
            <a:pPr>
              <a:lnSpc>
                <a:spcPct val="99000"/>
              </a:lnSpc>
              <a:buSzPct val="45000"/>
              <a:buFont typeface="Wingdings" charset="2"/>
              <a:buChar char=""/>
              <a:tabLst>
                <a:tab pos="723900" algn="l"/>
                <a:tab pos="1447800" algn="l"/>
                <a:tab pos="2171700" algn="l"/>
                <a:tab pos="2895600" algn="l"/>
                <a:tab pos="3619500" algn="l"/>
                <a:tab pos="4343400" algn="l"/>
              </a:tabLst>
            </a:pPr>
            <a:r>
              <a:rPr lang="fr-CA" dirty="0" smtClean="0">
                <a:solidFill>
                  <a:schemeClr val="bg1"/>
                </a:solidFill>
                <a:latin typeface="Bell Gothic Std Black" pitchFamily="32" charset="0"/>
              </a:rPr>
              <a:t> Société organisée, maitrise de la</a:t>
            </a:r>
          </a:p>
          <a:p>
            <a:pPr>
              <a:lnSpc>
                <a:spcPct val="99000"/>
              </a:lnSpc>
              <a:buSzPct val="45000"/>
              <a:buFont typeface="Wingdings" charset="2"/>
              <a:buChar char=""/>
              <a:tabLst>
                <a:tab pos="723900" algn="l"/>
                <a:tab pos="1447800" algn="l"/>
                <a:tab pos="2171700" algn="l"/>
                <a:tab pos="2895600" algn="l"/>
                <a:tab pos="3619500" algn="l"/>
                <a:tab pos="4343400" algn="l"/>
              </a:tabLst>
            </a:pPr>
            <a:r>
              <a:rPr lang="fr-CA" dirty="0" smtClean="0">
                <a:solidFill>
                  <a:schemeClr val="bg1"/>
                </a:solidFill>
                <a:latin typeface="Bell Gothic Std Black" pitchFamily="32" charset="0"/>
              </a:rPr>
              <a:t>Géométrie, trigoometrie,astronomie(construction des Pyramides)</a:t>
            </a:r>
          </a:p>
          <a:p>
            <a:pPr>
              <a:lnSpc>
                <a:spcPct val="99000"/>
              </a:lnSpc>
              <a:buSzPct val="45000"/>
              <a:buFont typeface="Wingdings" charset="2"/>
              <a:buChar char=""/>
              <a:tabLst>
                <a:tab pos="723900" algn="l"/>
                <a:tab pos="1447800" algn="l"/>
                <a:tab pos="2171700" algn="l"/>
                <a:tab pos="2895600" algn="l"/>
                <a:tab pos="3619500" algn="l"/>
                <a:tab pos="4343400" algn="l"/>
              </a:tabLst>
            </a:pPr>
            <a:endParaRPr lang="fr-CA" sz="2600" dirty="0" smtClean="0">
              <a:solidFill>
                <a:schemeClr val="bg1"/>
              </a:solidFill>
              <a:latin typeface="Bell Gothic Std Black" pitchFamily="32" charset="0"/>
            </a:endParaRPr>
          </a:p>
          <a:p>
            <a:pPr>
              <a:lnSpc>
                <a:spcPct val="99000"/>
              </a:lnSpc>
              <a:buSzPct val="45000"/>
              <a:buFont typeface="Wingdings" charset="2"/>
              <a:buChar char=""/>
              <a:tabLst>
                <a:tab pos="723900" algn="l"/>
                <a:tab pos="1447800" algn="l"/>
                <a:tab pos="2171700" algn="l"/>
                <a:tab pos="2895600" algn="l"/>
                <a:tab pos="3619500" algn="l"/>
                <a:tab pos="4343400" algn="l"/>
              </a:tabLst>
            </a:pPr>
            <a:endParaRPr lang="fr-CA" sz="2600" dirty="0">
              <a:solidFill>
                <a:srgbClr val="FFC000"/>
              </a:solidFill>
              <a:latin typeface="Bell Gothic Std Black" pitchFamily="32" charset="0"/>
            </a:endParaRPr>
          </a:p>
        </p:txBody>
      </p:sp>
      <p:pic>
        <p:nvPicPr>
          <p:cNvPr id="6" name="Picture 2"/>
          <p:cNvPicPr>
            <a:picLocks noChangeAspect="1" noChangeArrowheads="1"/>
          </p:cNvPicPr>
          <p:nvPr/>
        </p:nvPicPr>
        <p:blipFill>
          <a:blip r:embed="rId3" cstate="print"/>
          <a:srcRect/>
          <a:stretch>
            <a:fillRect/>
          </a:stretch>
        </p:blipFill>
        <p:spPr bwMode="auto">
          <a:xfrm>
            <a:off x="7164288" y="980728"/>
            <a:ext cx="1979712" cy="2420888"/>
          </a:xfrm>
          <a:prstGeom prst="rect">
            <a:avLst/>
          </a:prstGeom>
          <a:noFill/>
          <a:ln w="9525">
            <a:noFill/>
            <a:round/>
            <a:headEnd/>
            <a:tailEnd/>
          </a:ln>
          <a:effectLst/>
        </p:spPr>
      </p:pic>
      <p:sp>
        <p:nvSpPr>
          <p:cNvPr id="7" name="ZoneTexte 6"/>
          <p:cNvSpPr txBox="1"/>
          <p:nvPr/>
        </p:nvSpPr>
        <p:spPr>
          <a:xfrm>
            <a:off x="539552" y="3861048"/>
            <a:ext cx="448077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t>PAR QUI CONNAISSONS NOUS L’EGYPTE ANCIENNE  ?</a:t>
            </a:r>
            <a:endParaRPr lang="fr-FR" dirty="0"/>
          </a:p>
        </p:txBody>
      </p:sp>
      <p:sp>
        <p:nvSpPr>
          <p:cNvPr id="8" name="Flèche droite 7"/>
          <p:cNvSpPr/>
          <p:nvPr/>
        </p:nvSpPr>
        <p:spPr>
          <a:xfrm>
            <a:off x="5652120" y="4077072"/>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588224" y="4005064"/>
            <a:ext cx="324036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dirty="0" smtClean="0"/>
              <a:t>HERODOTE( Historien et géographe grec :484-420 av .</a:t>
            </a:r>
            <a:r>
              <a:rPr lang="fr-FR" dirty="0" err="1" smtClean="0"/>
              <a:t>jc</a:t>
            </a:r>
            <a:r>
              <a:rPr lang="fr-FR" dirty="0" smtClean="0"/>
              <a:t>)</a:t>
            </a:r>
            <a:endParaRPr lang="fr-FR" dirty="0"/>
          </a:p>
        </p:txBody>
      </p:sp>
      <p:pic>
        <p:nvPicPr>
          <p:cNvPr id="4098" name="Picture 2" descr="Hieroglyphic Numbers"/>
          <p:cNvPicPr>
            <a:picLocks noChangeAspect="1" noChangeArrowheads="1"/>
          </p:cNvPicPr>
          <p:nvPr/>
        </p:nvPicPr>
        <p:blipFill>
          <a:blip r:embed="rId4" cstate="print"/>
          <a:srcRect/>
          <a:stretch>
            <a:fillRect/>
          </a:stretch>
        </p:blipFill>
        <p:spPr bwMode="auto">
          <a:xfrm>
            <a:off x="1187624" y="4553744"/>
            <a:ext cx="2952750" cy="2304256"/>
          </a:xfrm>
          <a:prstGeom prst="rect">
            <a:avLst/>
          </a:prstGeom>
          <a:noFill/>
        </p:spPr>
      </p:pic>
      <p:pic>
        <p:nvPicPr>
          <p:cNvPr id="4100" name="Picture 4" descr="Eye of Horus"/>
          <p:cNvPicPr>
            <a:picLocks noChangeAspect="1" noChangeArrowheads="1"/>
          </p:cNvPicPr>
          <p:nvPr/>
        </p:nvPicPr>
        <p:blipFill>
          <a:blip r:embed="rId5" cstate="print"/>
          <a:srcRect/>
          <a:stretch>
            <a:fillRect/>
          </a:stretch>
        </p:blipFill>
        <p:spPr bwMode="auto">
          <a:xfrm>
            <a:off x="6886575" y="4733925"/>
            <a:ext cx="2257425" cy="2124075"/>
          </a:xfrm>
          <a:prstGeom prst="rect">
            <a:avLst/>
          </a:prstGeom>
          <a:noFill/>
        </p:spPr>
      </p:pic>
      <p:sp>
        <p:nvSpPr>
          <p:cNvPr id="10" name="Rectangle 9"/>
          <p:cNvSpPr/>
          <p:nvPr/>
        </p:nvSpPr>
        <p:spPr>
          <a:xfrm>
            <a:off x="4283968" y="5661248"/>
            <a:ext cx="2275110" cy="369332"/>
          </a:xfrm>
          <a:prstGeom prst="rect">
            <a:avLst/>
          </a:prstGeom>
        </p:spPr>
        <p:txBody>
          <a:bodyPr wrap="none">
            <a:spAutoFit/>
          </a:bodyPr>
          <a:lstStyle/>
          <a:p>
            <a:r>
              <a:rPr lang="fr-FR" b="1" dirty="0" smtClean="0"/>
              <a:t>hieroglyphic Fractions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3886200"/>
            <a:ext cx="6440760" cy="1752600"/>
          </a:xfrm>
        </p:spPr>
        <p:txBody>
          <a:bodyPr/>
          <a:lstStyle/>
          <a:p>
            <a:endParaRPr lang="fr-FR" dirty="0"/>
          </a:p>
        </p:txBody>
      </p:sp>
      <p:sp>
        <p:nvSpPr>
          <p:cNvPr id="4" name="Rectangle 3"/>
          <p:cNvSpPr/>
          <p:nvPr/>
        </p:nvSpPr>
        <p:spPr>
          <a:xfrm>
            <a:off x="539552" y="836712"/>
            <a:ext cx="4572000" cy="1754326"/>
          </a:xfrm>
          <a:prstGeom prst="rect">
            <a:avLst/>
          </a:prstGeom>
        </p:spPr>
        <p:txBody>
          <a:bodyPr>
            <a:spAutoFit/>
          </a:bodyPr>
          <a:lstStyle/>
          <a:p>
            <a:r>
              <a:rPr lang="en-US" dirty="0" smtClean="0"/>
              <a:t>The right side of the eye = 1/2</a:t>
            </a:r>
          </a:p>
          <a:p>
            <a:r>
              <a:rPr lang="en-US" dirty="0" smtClean="0"/>
              <a:t>    The pupil = 1/4</a:t>
            </a:r>
          </a:p>
          <a:p>
            <a:r>
              <a:rPr lang="en-US" dirty="0" smtClean="0"/>
              <a:t>    The eyebrow  (sourcil) = 1/8</a:t>
            </a:r>
          </a:p>
          <a:p>
            <a:r>
              <a:rPr lang="en-US" dirty="0" smtClean="0"/>
              <a:t>    The left side of the eye = 1/16</a:t>
            </a:r>
          </a:p>
          <a:p>
            <a:r>
              <a:rPr lang="en-US" dirty="0" smtClean="0"/>
              <a:t>    The curved tail = 1/32</a:t>
            </a:r>
          </a:p>
          <a:p>
            <a:r>
              <a:rPr lang="en-US" dirty="0" smtClean="0"/>
              <a:t>    The teardrop = 1/64</a:t>
            </a:r>
            <a:endParaRPr lang="en-US" dirty="0"/>
          </a:p>
        </p:txBody>
      </p:sp>
      <p:pic>
        <p:nvPicPr>
          <p:cNvPr id="5" name="Picture 4" descr="Eye of Horus"/>
          <p:cNvPicPr>
            <a:picLocks noChangeAspect="1" noChangeArrowheads="1"/>
          </p:cNvPicPr>
          <p:nvPr/>
        </p:nvPicPr>
        <p:blipFill>
          <a:blip r:embed="rId2" cstate="print"/>
          <a:srcRect/>
          <a:stretch>
            <a:fillRect/>
          </a:stretch>
        </p:blipFill>
        <p:spPr bwMode="auto">
          <a:xfrm>
            <a:off x="5436096" y="404664"/>
            <a:ext cx="3096344" cy="2664296"/>
          </a:xfrm>
          <a:prstGeom prst="rect">
            <a:avLst/>
          </a:prstGeom>
          <a:noFill/>
        </p:spPr>
      </p:pic>
      <p:sp>
        <p:nvSpPr>
          <p:cNvPr id="6" name="Rectangle 5"/>
          <p:cNvSpPr/>
          <p:nvPr/>
        </p:nvSpPr>
        <p:spPr>
          <a:xfrm>
            <a:off x="1907704" y="2564904"/>
            <a:ext cx="2275110" cy="369332"/>
          </a:xfrm>
          <a:prstGeom prst="rect">
            <a:avLst/>
          </a:prstGeom>
        </p:spPr>
        <p:txBody>
          <a:bodyPr wrap="none">
            <a:spAutoFit/>
          </a:bodyPr>
          <a:lstStyle/>
          <a:p>
            <a:r>
              <a:rPr lang="fr-FR" b="1" dirty="0" smtClean="0"/>
              <a:t>hieroglyphic Fractions</a:t>
            </a:r>
            <a:endParaRPr lang="fr-FR"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476672"/>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2.LES SCIENCES GRECQUES</a:t>
            </a:r>
            <a:endParaRPr lang="fr-FR" dirty="0"/>
          </a:p>
        </p:txBody>
      </p:sp>
      <p:sp>
        <p:nvSpPr>
          <p:cNvPr id="3" name="Sous-titre 2"/>
          <p:cNvSpPr>
            <a:spLocks noGrp="1"/>
          </p:cNvSpPr>
          <p:nvPr>
            <p:ph type="subTitle" idx="1"/>
          </p:nvPr>
        </p:nvSpPr>
        <p:spPr>
          <a:xfrm>
            <a:off x="1403648" y="2924944"/>
            <a:ext cx="6400800" cy="2016224"/>
          </a:xfrm>
        </p:spPr>
        <p:style>
          <a:lnRef idx="3">
            <a:schemeClr val="lt1"/>
          </a:lnRef>
          <a:fillRef idx="1">
            <a:schemeClr val="dk1"/>
          </a:fillRef>
          <a:effectRef idx="1">
            <a:schemeClr val="dk1"/>
          </a:effectRef>
          <a:fontRef idx="minor">
            <a:schemeClr val="lt1"/>
          </a:fontRef>
        </p:style>
        <p:txBody>
          <a:bodyPr>
            <a:normAutofit fontScale="70000" lnSpcReduction="20000"/>
          </a:bodyPr>
          <a:lstStyle/>
          <a:p>
            <a:r>
              <a:rPr lang="fr-FR" dirty="0" smtClean="0">
                <a:solidFill>
                  <a:schemeClr val="bg1"/>
                </a:solidFill>
              </a:rPr>
              <a:t>La science grecque doit beaucoup à la science orientale qui l'a précédée de plusieurs siècles. L'Egypte, la Phénicie, l'Inde et la Chine ont vu la naissance et l'essor des sciences. Mais ces sciences reposaient sur l'expérience concrète plus que sur une réflexion abstraite sur le rôle, la structure de la science ou les causes des phénomènes.</a:t>
            </a:r>
            <a:endParaRPr lang="fr-FR" dirty="0">
              <a:solidFill>
                <a:schemeClr val="bg1"/>
              </a:solidFill>
            </a:endParaRPr>
          </a:p>
        </p:txBody>
      </p:sp>
      <p:sp>
        <p:nvSpPr>
          <p:cNvPr id="4" name="ZoneTexte 3"/>
          <p:cNvSpPr txBox="1"/>
          <p:nvPr/>
        </p:nvSpPr>
        <p:spPr>
          <a:xfrm>
            <a:off x="1763688" y="2420888"/>
            <a:ext cx="1435008" cy="369332"/>
          </a:xfrm>
          <a:prstGeom prst="rect">
            <a:avLst/>
          </a:prstGeom>
          <a:noFill/>
        </p:spPr>
        <p:txBody>
          <a:bodyPr wrap="none" rtlCol="0">
            <a:spAutoFit/>
          </a:bodyPr>
          <a:lstStyle/>
          <a:p>
            <a:r>
              <a:rPr lang="fr-FR" dirty="0" smtClean="0"/>
              <a:t>2.1   ORIGINE</a:t>
            </a:r>
            <a:endParaRPr lang="fr-FR" dirty="0"/>
          </a:p>
        </p:txBody>
      </p:sp>
      <p:cxnSp>
        <p:nvCxnSpPr>
          <p:cNvPr id="6" name="Connecteur en angle 5"/>
          <p:cNvCxnSpPr/>
          <p:nvPr/>
        </p:nvCxnSpPr>
        <p:spPr>
          <a:xfrm>
            <a:off x="467544" y="2924944"/>
            <a:ext cx="914400" cy="914400"/>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55576" y="5103674"/>
            <a:ext cx="6012160" cy="1200329"/>
          </a:xfrm>
          <a:prstGeom prst="rect">
            <a:avLst/>
          </a:prstGeom>
        </p:spPr>
        <p:txBody>
          <a:bodyPr wrap="square">
            <a:spAutoFit/>
          </a:bodyPr>
          <a:lstStyle/>
          <a:p>
            <a:r>
              <a:rPr lang="fr-FR" dirty="0" smtClean="0"/>
              <a:t>  compréhension rationnelle des phénomènes scientifiques. </a:t>
            </a:r>
            <a:br>
              <a:rPr lang="fr-FR" dirty="0" smtClean="0"/>
            </a:br>
            <a:r>
              <a:rPr lang="fr-FR" dirty="0" smtClean="0"/>
              <a:t>Ils découvrent, par exemple, en géométrie un certain nombre de règles à partir des nécessités de l'architecture (construction des temples) ; ainsi, entre autres, le "théorème" de Pythagore. </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068961"/>
            <a:ext cx="7772400" cy="1440160"/>
          </a:xfrm>
        </p:spPr>
        <p:txBody>
          <a:bodyPr>
            <a:normAutofit/>
          </a:bodyPr>
          <a:lstStyle/>
          <a:p>
            <a:r>
              <a:rPr lang="fr-FR" dirty="0" smtClean="0"/>
              <a:t>  durant cette période , on assiste a une </a:t>
            </a:r>
            <a:r>
              <a:rPr lang="fr-FR" dirty="0" smtClean="0">
                <a:solidFill>
                  <a:srgbClr val="FF0000"/>
                </a:solidFill>
              </a:rPr>
              <a:t>prééminence de la raison</a:t>
            </a:r>
            <a:endParaRPr lang="fr-FR" dirty="0">
              <a:solidFill>
                <a:srgbClr val="FF0000"/>
              </a:solidFill>
            </a:endParaRPr>
          </a:p>
        </p:txBody>
      </p:sp>
      <p:sp>
        <p:nvSpPr>
          <p:cNvPr id="3" name="Sous-titre 2"/>
          <p:cNvSpPr>
            <a:spLocks noGrp="1"/>
          </p:cNvSpPr>
          <p:nvPr>
            <p:ph type="subTitle" idx="1"/>
          </p:nvPr>
        </p:nvSpPr>
        <p:spPr>
          <a:xfrm>
            <a:off x="1115616" y="260648"/>
            <a:ext cx="6400800" cy="1752600"/>
          </a:xfrm>
        </p:spPr>
        <p:txBody>
          <a:bodyPr>
            <a:normAutofit fontScale="70000" lnSpcReduction="20000"/>
          </a:bodyPr>
          <a:lstStyle/>
          <a:p>
            <a:r>
              <a:rPr lang="fr-FR" dirty="0" smtClean="0"/>
              <a:t>Dès cette époque, plusieurs théorèmes de géométrie plane étaient prouvés avec les mêmes raisonnements qu'aujourd'hui et nombre de mots utilisés encore en géométrie sont ceux-là mêmes que les Grecs ont inventés (hypoténuse, isocèle, polygone, ...)</a:t>
            </a:r>
            <a:endParaRPr lang="fr-FR" dirty="0"/>
          </a:p>
        </p:txBody>
      </p:sp>
      <p:sp>
        <p:nvSpPr>
          <p:cNvPr id="4" name="Flèche vers le bas 3"/>
          <p:cNvSpPr/>
          <p:nvPr/>
        </p:nvSpPr>
        <p:spPr>
          <a:xfrm>
            <a:off x="539552" y="1844824"/>
            <a:ext cx="916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555776" y="2348880"/>
            <a:ext cx="3153556" cy="369332"/>
          </a:xfrm>
          <a:prstGeom prst="rect">
            <a:avLst/>
          </a:prstGeom>
          <a:noFill/>
        </p:spPr>
        <p:txBody>
          <a:bodyPr wrap="none" rtlCol="0">
            <a:spAutoFit/>
          </a:bodyPr>
          <a:lstStyle/>
          <a:p>
            <a:r>
              <a:rPr lang="fr-FR" dirty="0" smtClean="0">
                <a:solidFill>
                  <a:srgbClr val="FF0000"/>
                </a:solidFill>
              </a:rPr>
              <a:t>PRINCIPALE  CARACTERISTIQUE </a:t>
            </a:r>
            <a:endParaRPr lang="fr-FR" dirty="0">
              <a:solidFill>
                <a:srgbClr val="FF0000"/>
              </a:solidFill>
            </a:endParaRPr>
          </a:p>
        </p:txBody>
      </p:sp>
      <p:sp>
        <p:nvSpPr>
          <p:cNvPr id="6" name="Flèche vers le bas 5"/>
          <p:cNvSpPr/>
          <p:nvPr/>
        </p:nvSpPr>
        <p:spPr>
          <a:xfrm rot="16200000">
            <a:off x="426400" y="4550264"/>
            <a:ext cx="916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cstate="print"/>
          <a:srcRect/>
          <a:stretch>
            <a:fillRect/>
          </a:stretch>
        </p:blipFill>
        <p:spPr>
          <a:xfrm>
            <a:off x="6732240" y="1988840"/>
            <a:ext cx="1095375" cy="1304925"/>
          </a:xfrm>
          <a:prstGeom prst="rect">
            <a:avLst/>
          </a:prstGeom>
          <a:noFill/>
        </p:spPr>
      </p:pic>
      <p:sp>
        <p:nvSpPr>
          <p:cNvPr id="8" name="ZoneTexte 7"/>
          <p:cNvSpPr txBox="1"/>
          <p:nvPr/>
        </p:nvSpPr>
        <p:spPr>
          <a:xfrm>
            <a:off x="1907704" y="6165304"/>
            <a:ext cx="4847353" cy="369332"/>
          </a:xfrm>
          <a:prstGeom prst="rect">
            <a:avLst/>
          </a:prstGeom>
          <a:noFill/>
        </p:spPr>
        <p:txBody>
          <a:bodyPr wrap="none" rtlCol="0">
            <a:spAutoFit/>
          </a:bodyPr>
          <a:lstStyle/>
          <a:p>
            <a:r>
              <a:rPr lang="fr-FR" dirty="0" smtClean="0"/>
              <a:t>MIEUX      APPREHENDER     LE   MONDE    CONNU</a:t>
            </a:r>
            <a:endParaRPr lang="fr-FR" dirty="0"/>
          </a:p>
        </p:txBody>
      </p:sp>
      <p:pic>
        <p:nvPicPr>
          <p:cNvPr id="9" name="Picture 2"/>
          <p:cNvPicPr>
            <a:picLocks noChangeAspect="1" noChangeArrowheads="1"/>
          </p:cNvPicPr>
          <p:nvPr/>
        </p:nvPicPr>
        <p:blipFill>
          <a:blip r:embed="rId2" cstate="print"/>
          <a:srcRect/>
          <a:stretch>
            <a:fillRect/>
          </a:stretch>
        </p:blipFill>
        <p:spPr>
          <a:xfrm>
            <a:off x="3995936" y="4293096"/>
            <a:ext cx="1095375" cy="1304925"/>
          </a:xfrm>
          <a:prstGeom prst="rect">
            <a:avLst/>
          </a:prstGeom>
          <a:noFill/>
        </p:spPr>
      </p:pic>
      <p:sp>
        <p:nvSpPr>
          <p:cNvPr id="10" name="ZoneTexte 9"/>
          <p:cNvSpPr txBox="1"/>
          <p:nvPr/>
        </p:nvSpPr>
        <p:spPr>
          <a:xfrm>
            <a:off x="1835696" y="5661248"/>
            <a:ext cx="732187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FR" dirty="0" smtClean="0"/>
              <a:t>A L’ORIGINE DE LA  PENSEE  MATHEMATIQUE  ET SCIENTIFIQUE (VII .S. av </a:t>
            </a:r>
            <a:r>
              <a:rPr lang="fr-FR" dirty="0" err="1" smtClean="0"/>
              <a:t>j.c</a:t>
            </a:r>
            <a:r>
              <a:rPr lang="fr-FR" dirty="0" smtClean="0"/>
              <a:t>)</a:t>
            </a:r>
            <a:endParaRPr lang="fr-FR" dirty="0"/>
          </a:p>
        </p:txBody>
      </p:sp>
      <p:cxnSp>
        <p:nvCxnSpPr>
          <p:cNvPr id="12" name="Connecteur en angle 11"/>
          <p:cNvCxnSpPr/>
          <p:nvPr/>
        </p:nvCxnSpPr>
        <p:spPr>
          <a:xfrm>
            <a:off x="827584" y="5661248"/>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0"/>
            <a:ext cx="7772400" cy="1470025"/>
          </a:xfrm>
        </p:spPr>
        <p:txBody>
          <a:bodyPr/>
          <a:lstStyle/>
          <a:p>
            <a:r>
              <a:rPr lang="fr-FR" dirty="0" smtClean="0">
                <a:hlinkClick r:id=""/>
              </a:rPr>
              <a:t>L’histoire des Sciences :</a:t>
            </a:r>
            <a:endParaRPr lang="fr-FR" dirty="0">
              <a:hlinkClick r:id=""/>
            </a:endParaRPr>
          </a:p>
        </p:txBody>
      </p:sp>
      <p:sp>
        <p:nvSpPr>
          <p:cNvPr id="3" name="Sous-titre 2"/>
          <p:cNvSpPr>
            <a:spLocks noGrp="1"/>
          </p:cNvSpPr>
          <p:nvPr>
            <p:ph type="subTitle" idx="1"/>
          </p:nvPr>
        </p:nvSpPr>
        <p:spPr>
          <a:xfrm>
            <a:off x="1691680" y="1700808"/>
            <a:ext cx="6400800" cy="1752600"/>
          </a:xfrm>
        </p:spPr>
        <p:style>
          <a:lnRef idx="1">
            <a:schemeClr val="accent1"/>
          </a:lnRef>
          <a:fillRef idx="2">
            <a:schemeClr val="accent1"/>
          </a:fillRef>
          <a:effectRef idx="1">
            <a:schemeClr val="accent1"/>
          </a:effectRef>
          <a:fontRef idx="minor">
            <a:schemeClr val="dk1"/>
          </a:fontRef>
        </p:style>
        <p:txBody>
          <a:bodyPr/>
          <a:lstStyle/>
          <a:p>
            <a:r>
              <a:rPr lang="fr-FR" dirty="0" smtClean="0">
                <a:solidFill>
                  <a:schemeClr val="tx1"/>
                </a:solidFill>
              </a:rPr>
              <a:t>Cependant</a:t>
            </a:r>
            <a:r>
              <a:rPr lang="fr-FR" dirty="0" smtClean="0"/>
              <a:t> </a:t>
            </a:r>
            <a:r>
              <a:rPr lang="fr-FR" dirty="0" smtClean="0">
                <a:solidFill>
                  <a:srgbClr val="FF0000"/>
                </a:solidFill>
              </a:rPr>
              <a:t>l’histoire des Sciences</a:t>
            </a:r>
            <a:r>
              <a:rPr lang="fr-FR" dirty="0" smtClean="0"/>
              <a:t>, </a:t>
            </a:r>
            <a:r>
              <a:rPr lang="fr-FR" dirty="0" smtClean="0">
                <a:solidFill>
                  <a:schemeClr val="tx1"/>
                </a:solidFill>
              </a:rPr>
              <a:t>se</a:t>
            </a:r>
            <a:r>
              <a:rPr lang="fr-FR" dirty="0" smtClean="0"/>
              <a:t> </a:t>
            </a:r>
            <a:r>
              <a:rPr lang="fr-FR" dirty="0" smtClean="0">
                <a:solidFill>
                  <a:schemeClr val="tx1"/>
                </a:solidFill>
              </a:rPr>
              <a:t>consacre à l’étude de </a:t>
            </a:r>
            <a:r>
              <a:rPr lang="fr-FR" dirty="0" smtClean="0">
                <a:solidFill>
                  <a:srgbClr val="FF0000"/>
                </a:solidFill>
              </a:rPr>
              <a:t>l’évolution de la connaissance scientifique</a:t>
            </a:r>
            <a:endParaRPr lang="fr-FR" dirty="0">
              <a:solidFill>
                <a:srgbClr val="FF0000"/>
              </a:solidFill>
            </a:endParaRPr>
          </a:p>
        </p:txBody>
      </p:sp>
      <p:sp>
        <p:nvSpPr>
          <p:cNvPr id="4" name="Flèche droite 3"/>
          <p:cNvSpPr/>
          <p:nvPr/>
        </p:nvSpPr>
        <p:spPr>
          <a:xfrm>
            <a:off x="323528" y="2132856"/>
            <a:ext cx="978408" cy="62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en angle 5"/>
          <p:cNvCxnSpPr/>
          <p:nvPr/>
        </p:nvCxnSpPr>
        <p:spPr>
          <a:xfrm rot="10800000" flipH="1" flipV="1">
            <a:off x="1907704" y="2132856"/>
            <a:ext cx="770384" cy="2256260"/>
          </a:xfrm>
          <a:prstGeom prst="bentConnector4">
            <a:avLst>
              <a:gd name="adj1" fmla="val -29674"/>
              <a:gd name="adj2" fmla="val 56966"/>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ous-titre 2"/>
          <p:cNvSpPr txBox="1">
            <a:spLocks/>
          </p:cNvSpPr>
          <p:nvPr/>
        </p:nvSpPr>
        <p:spPr>
          <a:xfrm>
            <a:off x="0" y="4437112"/>
            <a:ext cx="6400800" cy="17526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La Science en tant que corpus de connaissances, mais également comme manière d’aborder et de comprendre le monde………</a:t>
            </a:r>
            <a:endParaRPr kumimoji="0" lang="fr-FR" sz="32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96752"/>
            <a:ext cx="7772400" cy="1470025"/>
          </a:xfrm>
        </p:spPr>
        <p:txBody>
          <a:bodyPr/>
          <a:lstStyle/>
          <a:p>
            <a:r>
              <a:rPr lang="fr-FR" dirty="0" smtClean="0"/>
              <a:t>ASTRONOMIE</a:t>
            </a:r>
            <a:br>
              <a:rPr lang="fr-FR" dirty="0" smtClean="0"/>
            </a:br>
            <a:r>
              <a:rPr lang="fr-FR" dirty="0" smtClean="0"/>
              <a:t>MESOPOTAMIENNE </a:t>
            </a:r>
            <a:r>
              <a:rPr lang="fr-FR" dirty="0" smtClean="0">
                <a:solidFill>
                  <a:srgbClr val="FF0000"/>
                </a:solidFill>
              </a:rPr>
              <a:t>EMPIRIQUE</a:t>
            </a:r>
            <a:endParaRPr lang="fr-FR" dirty="0">
              <a:solidFill>
                <a:srgbClr val="FF0000"/>
              </a:solidFill>
            </a:endParaRPr>
          </a:p>
        </p:txBody>
      </p:sp>
      <p:sp>
        <p:nvSpPr>
          <p:cNvPr id="3" name="Sous-titre 2"/>
          <p:cNvSpPr>
            <a:spLocks noGrp="1"/>
          </p:cNvSpPr>
          <p:nvPr>
            <p:ph type="subTitle" idx="1"/>
          </p:nvPr>
        </p:nvSpPr>
        <p:spPr>
          <a:xfrm>
            <a:off x="1259632" y="3140968"/>
            <a:ext cx="6400800" cy="1752600"/>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smtClean="0">
                <a:solidFill>
                  <a:schemeClr val="bg1"/>
                </a:solidFill>
              </a:rPr>
              <a:t>ASTRONOMIE GRECQUE</a:t>
            </a:r>
          </a:p>
          <a:p>
            <a:r>
              <a:rPr lang="fr-FR" dirty="0" smtClean="0">
                <a:solidFill>
                  <a:schemeClr val="bg1"/>
                </a:solidFill>
              </a:rPr>
              <a:t>BASEE SUR LES MATHEMATIQUES</a:t>
            </a:r>
            <a:endParaRPr lang="fr-FR" dirty="0">
              <a:solidFill>
                <a:schemeClr val="bg1"/>
              </a:solidFill>
            </a:endParaRPr>
          </a:p>
        </p:txBody>
      </p:sp>
      <p:sp>
        <p:nvSpPr>
          <p:cNvPr id="4" name="ZoneTexte 3"/>
          <p:cNvSpPr txBox="1"/>
          <p:nvPr/>
        </p:nvSpPr>
        <p:spPr>
          <a:xfrm>
            <a:off x="899592" y="620688"/>
            <a:ext cx="2899192" cy="369332"/>
          </a:xfrm>
          <a:prstGeom prst="rect">
            <a:avLst/>
          </a:prstGeom>
          <a:noFill/>
        </p:spPr>
        <p:txBody>
          <a:bodyPr wrap="none" rtlCol="0">
            <a:spAutoFit/>
          </a:bodyPr>
          <a:lstStyle/>
          <a:p>
            <a:r>
              <a:rPr lang="fr-FR" dirty="0" smtClean="0"/>
              <a:t>UN PAS EN AVANT ………………</a:t>
            </a:r>
            <a:endParaRPr lang="fr-FR" dirty="0"/>
          </a:p>
        </p:txBody>
      </p:sp>
      <p:sp>
        <p:nvSpPr>
          <p:cNvPr id="5" name="ZoneTexte 4"/>
          <p:cNvSpPr txBox="1"/>
          <p:nvPr/>
        </p:nvSpPr>
        <p:spPr>
          <a:xfrm>
            <a:off x="1475656" y="5517232"/>
            <a:ext cx="6351354" cy="369332"/>
          </a:xfrm>
          <a:prstGeom prst="rect">
            <a:avLst/>
          </a:prstGeom>
          <a:noFill/>
        </p:spPr>
        <p:txBody>
          <a:bodyPr wrap="none" rtlCol="0">
            <a:spAutoFit/>
          </a:bodyPr>
          <a:lstStyle/>
          <a:p>
            <a:r>
              <a:rPr lang="fr-FR" dirty="0" smtClean="0"/>
              <a:t>LA METHODE SCIENTIFIQUE S’ETABLIT  PROGRESSIVEMENT…………</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0"/>
            <a:ext cx="7772400" cy="864096"/>
          </a:xfrm>
        </p:spPr>
        <p:txBody>
          <a:bodyPr/>
          <a:lstStyle/>
          <a:p>
            <a:r>
              <a:rPr lang="fr-FR" dirty="0" smtClean="0">
                <a:solidFill>
                  <a:srgbClr val="FF0000"/>
                </a:solidFill>
              </a:rPr>
              <a:t>CAUSES……</a:t>
            </a:r>
            <a:endParaRPr lang="fr-FR" dirty="0">
              <a:solidFill>
                <a:srgbClr val="FF0000"/>
              </a:solidFill>
            </a:endParaRPr>
          </a:p>
        </p:txBody>
      </p:sp>
      <p:sp>
        <p:nvSpPr>
          <p:cNvPr id="3" name="Sous-titre 2"/>
          <p:cNvSpPr>
            <a:spLocks noGrp="1"/>
          </p:cNvSpPr>
          <p:nvPr>
            <p:ph type="subTitle" idx="1"/>
          </p:nvPr>
        </p:nvSpPr>
        <p:spPr>
          <a:xfrm>
            <a:off x="467544" y="1196752"/>
            <a:ext cx="7776864" cy="2088232"/>
          </a:xfrm>
        </p:spPr>
        <p:txBody>
          <a:bodyPr>
            <a:normAutofit fontScale="85000" lnSpcReduction="20000"/>
          </a:bodyPr>
          <a:lstStyle/>
          <a:p>
            <a:pPr>
              <a:buFontTx/>
              <a:buChar char="-"/>
            </a:pPr>
            <a:r>
              <a:rPr lang="fr-FR" dirty="0" smtClean="0">
                <a:solidFill>
                  <a:schemeClr val="tx1"/>
                </a:solidFill>
              </a:rPr>
              <a:t>Apport des philosophes « présocratiques »</a:t>
            </a:r>
          </a:p>
          <a:p>
            <a:pPr>
              <a:buFontTx/>
              <a:buChar char="-"/>
            </a:pPr>
            <a:r>
              <a:rPr lang="fr-FR" dirty="0" smtClean="0">
                <a:solidFill>
                  <a:schemeClr val="tx1"/>
                </a:solidFill>
              </a:rPr>
              <a:t>L’apport certain des «  physilogoi », discours rationnel &amp; logique sur la nature. </a:t>
            </a:r>
          </a:p>
          <a:p>
            <a:pPr>
              <a:buFontTx/>
              <a:buChar char="-"/>
            </a:pPr>
            <a:r>
              <a:rPr lang="fr-FR" dirty="0" smtClean="0">
                <a:solidFill>
                  <a:schemeClr val="tx1"/>
                </a:solidFill>
              </a:rPr>
              <a:t> précurseurs de la démonstration (</a:t>
            </a:r>
            <a:r>
              <a:rPr lang="fr-FR" dirty="0" err="1" smtClean="0">
                <a:solidFill>
                  <a:schemeClr val="tx1"/>
                </a:solidFill>
              </a:rPr>
              <a:t>phytagoriciens</a:t>
            </a:r>
            <a:r>
              <a:rPr lang="fr-FR" dirty="0" smtClean="0">
                <a:solidFill>
                  <a:schemeClr val="tx1"/>
                </a:solidFill>
              </a:rPr>
              <a:t>)</a:t>
            </a:r>
          </a:p>
          <a:p>
            <a:pPr>
              <a:buFontTx/>
              <a:buChar char="-"/>
            </a:pPr>
            <a:r>
              <a:rPr lang="fr-FR" dirty="0" smtClean="0">
                <a:solidFill>
                  <a:schemeClr val="tx1"/>
                </a:solidFill>
              </a:rPr>
              <a:t>Syllogisme d’Aristote</a:t>
            </a:r>
            <a:endParaRPr lang="fr-FR" dirty="0">
              <a:solidFill>
                <a:schemeClr val="tx1"/>
              </a:solidFill>
            </a:endParaRPr>
          </a:p>
        </p:txBody>
      </p:sp>
      <p:pic>
        <p:nvPicPr>
          <p:cNvPr id="1026" name="Picture 2" descr="https://upload.wikimedia.org/wikipedia/commons/thumb/f/fb/Raffaello_Scuola_di_Atene_numbered.svg/770px-Raffaello_Scuola_di_Atene_numbered.svg.png"/>
          <p:cNvPicPr>
            <a:picLocks noChangeAspect="1" noChangeArrowheads="1"/>
          </p:cNvPicPr>
          <p:nvPr/>
        </p:nvPicPr>
        <p:blipFill>
          <a:blip r:embed="rId2" cstate="print"/>
          <a:srcRect/>
          <a:stretch>
            <a:fillRect/>
          </a:stretch>
        </p:blipFill>
        <p:spPr bwMode="auto">
          <a:xfrm>
            <a:off x="251520" y="3789040"/>
            <a:ext cx="7334250" cy="2571751"/>
          </a:xfrm>
          <a:prstGeom prst="rect">
            <a:avLst/>
          </a:prstGeom>
          <a:noFill/>
        </p:spPr>
      </p:pic>
      <p:sp>
        <p:nvSpPr>
          <p:cNvPr id="5" name="ZoneTexte 4"/>
          <p:cNvSpPr txBox="1"/>
          <p:nvPr/>
        </p:nvSpPr>
        <p:spPr>
          <a:xfrm>
            <a:off x="1835696" y="6309320"/>
            <a:ext cx="3661836" cy="369332"/>
          </a:xfrm>
          <a:prstGeom prst="rect">
            <a:avLst/>
          </a:prstGeom>
          <a:noFill/>
        </p:spPr>
        <p:txBody>
          <a:bodyPr wrap="none" rtlCol="0">
            <a:spAutoFit/>
          </a:bodyPr>
          <a:lstStyle/>
          <a:p>
            <a:r>
              <a:rPr lang="fr-FR" dirty="0" smtClean="0"/>
              <a:t>L’Ecole  d’</a:t>
            </a:r>
            <a:r>
              <a:rPr lang="fr-FR" dirty="0" err="1" smtClean="0"/>
              <a:t>Athenes</a:t>
            </a:r>
            <a:r>
              <a:rPr lang="fr-FR" dirty="0" smtClean="0"/>
              <a:t> des présocratiques</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620688"/>
            <a:ext cx="7772400" cy="1470025"/>
          </a:xfrm>
        </p:spPr>
        <p:txBody>
          <a:bodyPr/>
          <a:lstStyle/>
          <a:p>
            <a:r>
              <a:rPr lang="fr-FR" dirty="0" smtClean="0"/>
              <a:t>Le Syllogisme</a:t>
            </a:r>
            <a:endParaRPr lang="fr-FR" dirty="0"/>
          </a:p>
        </p:txBody>
      </p:sp>
      <p:sp>
        <p:nvSpPr>
          <p:cNvPr id="3" name="Sous-titre 2"/>
          <p:cNvSpPr>
            <a:spLocks noGrp="1"/>
          </p:cNvSpPr>
          <p:nvPr>
            <p:ph type="subTitle" idx="1"/>
          </p:nvPr>
        </p:nvSpPr>
        <p:spPr>
          <a:xfrm>
            <a:off x="1331640" y="3501008"/>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fr-FR" dirty="0" smtClean="0">
                <a:solidFill>
                  <a:schemeClr val="bg1"/>
                </a:solidFill>
              </a:rPr>
              <a:t>raisonnement à trois propositions dont la troisième (la conclusion) est déduite de la première par l'intermédiaire de la seconde</a:t>
            </a:r>
          </a:p>
          <a:p>
            <a:r>
              <a:rPr lang="fr-FR" dirty="0" smtClean="0"/>
              <a:t>Ex: si tout B est A ,et si tout C est B </a:t>
            </a:r>
            <a:r>
              <a:rPr lang="fr-FR" dirty="0" smtClean="0">
                <a:solidFill>
                  <a:srgbClr val="FF0000"/>
                </a:solidFill>
              </a:rPr>
              <a:t>ALORS </a:t>
            </a:r>
            <a:r>
              <a:rPr lang="fr-FR" dirty="0" smtClean="0">
                <a:solidFill>
                  <a:schemeClr val="bg2"/>
                </a:solidFill>
              </a:rPr>
              <a:t>tout C est A</a:t>
            </a:r>
            <a:endParaRPr lang="fr-FR" dirty="0">
              <a:solidFill>
                <a:schemeClr val="bg2"/>
              </a:solidFill>
            </a:endParaRPr>
          </a:p>
        </p:txBody>
      </p:sp>
      <p:sp>
        <p:nvSpPr>
          <p:cNvPr id="4" name="Flèche vers le bas 3"/>
          <p:cNvSpPr/>
          <p:nvPr/>
        </p:nvSpPr>
        <p:spPr>
          <a:xfrm>
            <a:off x="4211960" y="206084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
            <a:ext cx="7772400" cy="1124744"/>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LES SCIENCES GRECQUES</a:t>
            </a:r>
            <a:endParaRPr lang="fr-FR" dirty="0"/>
          </a:p>
        </p:txBody>
      </p:sp>
      <p:sp>
        <p:nvSpPr>
          <p:cNvPr id="3" name="Sous-titre 2"/>
          <p:cNvSpPr>
            <a:spLocks noGrp="1"/>
          </p:cNvSpPr>
          <p:nvPr>
            <p:ph type="subTitle" idx="1"/>
          </p:nvPr>
        </p:nvSpPr>
        <p:spPr>
          <a:xfrm>
            <a:off x="1619672" y="1340768"/>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r>
              <a:rPr lang="fr-FR" dirty="0" smtClean="0">
                <a:solidFill>
                  <a:schemeClr val="bg1"/>
                </a:solidFill>
              </a:rPr>
              <a:t>Certains historiens des Sciences considèrent « </a:t>
            </a:r>
            <a:r>
              <a:rPr lang="fr-FR" dirty="0" err="1" smtClean="0">
                <a:solidFill>
                  <a:schemeClr val="bg1"/>
                </a:solidFill>
              </a:rPr>
              <a:t>thales</a:t>
            </a:r>
            <a:r>
              <a:rPr lang="fr-FR" dirty="0" smtClean="0">
                <a:solidFill>
                  <a:schemeClr val="bg1"/>
                </a:solidFill>
              </a:rPr>
              <a:t> », comme fondateur de la chimie, car il fait de l’eau</a:t>
            </a:r>
          </a:p>
          <a:p>
            <a:r>
              <a:rPr lang="fr-FR" dirty="0" smtClean="0">
                <a:solidFill>
                  <a:schemeClr val="bg1"/>
                </a:solidFill>
              </a:rPr>
              <a:t>Le principe explicatif de l’Univers</a:t>
            </a:r>
            <a:endParaRPr lang="fr-FR" dirty="0">
              <a:solidFill>
                <a:schemeClr val="bg1"/>
              </a:solidFill>
            </a:endParaRPr>
          </a:p>
        </p:txBody>
      </p:sp>
      <p:sp>
        <p:nvSpPr>
          <p:cNvPr id="4" name="Sous-titre 2"/>
          <p:cNvSpPr txBox="1">
            <a:spLocks/>
          </p:cNvSpPr>
          <p:nvPr/>
        </p:nvSpPr>
        <p:spPr>
          <a:xfrm>
            <a:off x="2051720" y="3212976"/>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ANAXIMENE</a:t>
            </a:r>
            <a:r>
              <a:rPr kumimoji="0" lang="fr-FR" sz="3200" b="0" i="0" u="none" strike="noStrike" kern="1200" cap="none" spc="0" normalizeH="0" noProof="0" dirty="0" smtClean="0">
                <a:ln>
                  <a:noFill/>
                </a:ln>
                <a:solidFill>
                  <a:schemeClr val="bg1"/>
                </a:solidFill>
                <a:effectLst/>
                <a:uLnTx/>
                <a:uFillTx/>
                <a:latin typeface="+mn-lt"/>
                <a:ea typeface="+mn-ea"/>
                <a:cs typeface="+mn-cs"/>
              </a:rPr>
              <a:t> : l’élément primordial est l’air qui devient </a:t>
            </a:r>
            <a:r>
              <a:rPr kumimoji="0" lang="fr-FR" sz="3200" b="0" i="0" u="none" strike="noStrike" kern="1200" cap="none" spc="0" normalizeH="0" noProof="0" dirty="0" err="1" smtClean="0">
                <a:ln>
                  <a:noFill/>
                </a:ln>
                <a:solidFill>
                  <a:schemeClr val="bg1"/>
                </a:solidFill>
                <a:effectLst/>
                <a:uLnTx/>
                <a:uFillTx/>
                <a:latin typeface="+mn-lt"/>
                <a:ea typeface="+mn-ea"/>
                <a:cs typeface="+mn-cs"/>
              </a:rPr>
              <a:t>feu,par</a:t>
            </a:r>
            <a:r>
              <a:rPr kumimoji="0" lang="fr-FR" sz="3200" b="0" i="0" u="none" strike="noStrike" kern="1200" cap="none" spc="0" normalizeH="0" noProof="0" dirty="0" smtClean="0">
                <a:ln>
                  <a:noFill/>
                </a:ln>
                <a:solidFill>
                  <a:schemeClr val="bg1"/>
                </a:solidFill>
                <a:effectLst/>
                <a:uLnTx/>
                <a:uFillTx/>
                <a:latin typeface="+mn-lt"/>
                <a:ea typeface="+mn-ea"/>
                <a:cs typeface="+mn-cs"/>
              </a:rPr>
              <a:t> dilatation , puis vent</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descr="Illustrerad Verldshistoria band I Ill 107.jpg"/>
          <p:cNvPicPr>
            <a:picLocks noChangeAspect="1" noChangeArrowheads="1"/>
          </p:cNvPicPr>
          <p:nvPr/>
        </p:nvPicPr>
        <p:blipFill>
          <a:blip r:embed="rId2" cstate="print"/>
          <a:srcRect/>
          <a:stretch>
            <a:fillRect/>
          </a:stretch>
        </p:blipFill>
        <p:spPr bwMode="auto">
          <a:xfrm>
            <a:off x="0" y="1268760"/>
            <a:ext cx="1532459" cy="2232248"/>
          </a:xfrm>
          <a:prstGeom prst="rect">
            <a:avLst/>
          </a:prstGeom>
          <a:noFill/>
        </p:spPr>
      </p:pic>
      <p:sp>
        <p:nvSpPr>
          <p:cNvPr id="6" name="Sous-titre 2"/>
          <p:cNvSpPr txBox="1">
            <a:spLocks/>
          </p:cNvSpPr>
          <p:nvPr/>
        </p:nvSpPr>
        <p:spPr>
          <a:xfrm>
            <a:off x="2483768" y="5105400"/>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Pour « Héraclite »: le feu est a l’origine des choses…</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2050" name="Picture 2" descr="Anaximenes"/>
          <p:cNvPicPr>
            <a:picLocks noChangeAspect="1" noChangeArrowheads="1"/>
          </p:cNvPicPr>
          <p:nvPr/>
        </p:nvPicPr>
        <p:blipFill>
          <a:blip r:embed="rId3" cstate="print"/>
          <a:srcRect/>
          <a:stretch>
            <a:fillRect/>
          </a:stretch>
        </p:blipFill>
        <p:spPr bwMode="auto">
          <a:xfrm>
            <a:off x="0" y="3861048"/>
            <a:ext cx="2057847" cy="272415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332656"/>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 Empédocle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solidFill>
                  <a:schemeClr val="bg1"/>
                </a:solidFill>
              </a:rPr>
              <a:t>Il existe 4 éléments de base: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L’eau, l’air, le feu ,la terre </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Ellipse 4"/>
          <p:cNvSpPr/>
          <p:nvPr/>
        </p:nvSpPr>
        <p:spPr>
          <a:xfrm>
            <a:off x="6876256" y="404664"/>
            <a:ext cx="216024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ATTRACTION</a:t>
            </a:r>
            <a:endParaRPr lang="fr-FR" dirty="0"/>
          </a:p>
        </p:txBody>
      </p:sp>
      <p:sp>
        <p:nvSpPr>
          <p:cNvPr id="6" name="Ellipse 5"/>
          <p:cNvSpPr/>
          <p:nvPr/>
        </p:nvSpPr>
        <p:spPr>
          <a:xfrm>
            <a:off x="6983760" y="1412776"/>
            <a:ext cx="2160240" cy="14401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REPULSION</a:t>
            </a:r>
            <a:endParaRPr lang="fr-FR" dirty="0"/>
          </a:p>
        </p:txBody>
      </p:sp>
      <p:sp>
        <p:nvSpPr>
          <p:cNvPr id="7" name="Sous-titre 2"/>
          <p:cNvSpPr txBox="1">
            <a:spLocks/>
          </p:cNvSpPr>
          <p:nvPr/>
        </p:nvSpPr>
        <p:spPr>
          <a:xfrm>
            <a:off x="467544" y="3429000"/>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Théorie Atomiste initiée par « DEMOCRITE », développée par « Epicure »</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ZoneTexte 7"/>
          <p:cNvSpPr txBox="1"/>
          <p:nvPr/>
        </p:nvSpPr>
        <p:spPr>
          <a:xfrm>
            <a:off x="611560" y="5934670"/>
            <a:ext cx="8309711" cy="923330"/>
          </a:xfrm>
          <a:prstGeom prst="rect">
            <a:avLst/>
          </a:prstGeom>
          <a:noFill/>
        </p:spPr>
        <p:txBody>
          <a:bodyPr wrap="none" rtlCol="0">
            <a:spAutoFit/>
          </a:bodyPr>
          <a:lstStyle/>
          <a:p>
            <a:r>
              <a:rPr lang="fr-FR" dirty="0" smtClean="0"/>
              <a:t>Matière est formée d’entités dénombrables et insécables : les atomes qui s’assemblent</a:t>
            </a:r>
          </a:p>
          <a:p>
            <a:r>
              <a:rPr lang="fr-FR" dirty="0" smtClean="0"/>
              <a:t> pour former la matière</a:t>
            </a:r>
          </a:p>
          <a:p>
            <a:r>
              <a:rPr lang="fr-FR" dirty="0" smtClean="0"/>
              <a:t>Comme les lettres pour former les mots</a:t>
            </a:r>
            <a:endParaRPr lang="fr-FR" dirty="0"/>
          </a:p>
        </p:txBody>
      </p:sp>
      <p:sp>
        <p:nvSpPr>
          <p:cNvPr id="9" name="Flèche vers le bas 8"/>
          <p:cNvSpPr/>
          <p:nvPr/>
        </p:nvSpPr>
        <p:spPr>
          <a:xfrm>
            <a:off x="1403648" y="5229200"/>
            <a:ext cx="916680" cy="648072"/>
          </a:xfrm>
          <a:prstGeom prst="downArrow">
            <a:avLst>
              <a:gd name="adj1" fmla="val 551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Epikouros BM 1843.jpg"/>
          <p:cNvPicPr>
            <a:picLocks noChangeAspect="1" noChangeArrowheads="1"/>
          </p:cNvPicPr>
          <p:nvPr/>
        </p:nvPicPr>
        <p:blipFill>
          <a:blip r:embed="rId2" cstate="print"/>
          <a:srcRect/>
          <a:stretch>
            <a:fillRect/>
          </a:stretch>
        </p:blipFill>
        <p:spPr bwMode="auto">
          <a:xfrm>
            <a:off x="-2052736" y="3573016"/>
            <a:ext cx="2533650" cy="328498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9672" y="404664"/>
            <a:ext cx="3312368" cy="175805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r-FR" dirty="0" smtClean="0"/>
              <a:t>PHYSIQUE ET COSMOLOGIE</a:t>
            </a:r>
            <a:br>
              <a:rPr lang="fr-FR" dirty="0" smtClean="0"/>
            </a:br>
            <a:r>
              <a:rPr lang="fr-FR" dirty="0" smtClean="0"/>
              <a:t>D’ARISTOTE</a:t>
            </a:r>
            <a:endParaRPr lang="fr-FR" dirty="0"/>
          </a:p>
        </p:txBody>
      </p:sp>
      <p:sp>
        <p:nvSpPr>
          <p:cNvPr id="3" name="Sous-titre 2"/>
          <p:cNvSpPr>
            <a:spLocks noGrp="1"/>
          </p:cNvSpPr>
          <p:nvPr>
            <p:ph type="subTitle" idx="1"/>
          </p:nvPr>
        </p:nvSpPr>
        <p:spPr>
          <a:xfrm>
            <a:off x="1043608" y="4650904"/>
            <a:ext cx="6872808" cy="2207096"/>
          </a:xfrm>
        </p:spPr>
        <p:txBody>
          <a:bodyPr>
            <a:normAutofit/>
          </a:bodyPr>
          <a:lstStyle/>
          <a:p>
            <a:r>
              <a:rPr lang="fr-FR" u="sng" dirty="0" smtClean="0">
                <a:solidFill>
                  <a:srgbClr val="FF0000"/>
                </a:solidFill>
              </a:rPr>
              <a:t>Monde sublunaire</a:t>
            </a:r>
            <a:r>
              <a:rPr lang="fr-FR" dirty="0" smtClean="0"/>
              <a:t>: </a:t>
            </a:r>
            <a:r>
              <a:rPr lang="fr-FR" dirty="0" smtClean="0">
                <a:solidFill>
                  <a:schemeClr val="tx1"/>
                </a:solidFill>
              </a:rPr>
              <a:t>terre sphérique immobile au centre de l’univers</a:t>
            </a:r>
          </a:p>
          <a:p>
            <a:r>
              <a:rPr lang="fr-FR" u="sng" dirty="0" smtClean="0">
                <a:solidFill>
                  <a:srgbClr val="FF0000"/>
                </a:solidFill>
              </a:rPr>
              <a:t>Monde supra lunaire</a:t>
            </a:r>
            <a:r>
              <a:rPr lang="fr-FR" dirty="0" smtClean="0"/>
              <a:t>: </a:t>
            </a:r>
            <a:r>
              <a:rPr lang="fr-FR" dirty="0" smtClean="0">
                <a:solidFill>
                  <a:schemeClr val="tx1"/>
                </a:solidFill>
              </a:rPr>
              <a:t>Univers sphérique pas de vide</a:t>
            </a:r>
            <a:endParaRPr lang="fr-FR" dirty="0">
              <a:solidFill>
                <a:schemeClr val="tx1"/>
              </a:solidFill>
            </a:endParaRPr>
          </a:p>
        </p:txBody>
      </p:sp>
      <p:sp>
        <p:nvSpPr>
          <p:cNvPr id="4" name="Rectangle 3"/>
          <p:cNvSpPr/>
          <p:nvPr/>
        </p:nvSpPr>
        <p:spPr>
          <a:xfrm>
            <a:off x="539552" y="2636912"/>
            <a:ext cx="8100392" cy="2308324"/>
          </a:xfrm>
          <a:prstGeom prst="rect">
            <a:avLst/>
          </a:prstGeom>
        </p:spPr>
        <p:txBody>
          <a:bodyPr wrap="square">
            <a:spAutoFit/>
          </a:bodyPr>
          <a:lstStyle/>
          <a:p>
            <a:pPr>
              <a:buFont typeface="Wingdings" pitchFamily="2" charset="2"/>
              <a:buChar char="q"/>
            </a:pPr>
            <a:r>
              <a:rPr lang="fr-FR" sz="2400" dirty="0" smtClean="0"/>
              <a:t>Cosmologie appuyée sur la physique, elle-même fondée sur la logique</a:t>
            </a:r>
          </a:p>
          <a:p>
            <a:pPr>
              <a:buFont typeface="Wingdings" pitchFamily="2" charset="2"/>
              <a:buChar char="q"/>
            </a:pPr>
            <a:r>
              <a:rPr lang="fr-FR" sz="2400" dirty="0" smtClean="0"/>
              <a:t>Distinction fondamentale entre le monde sublunaire et supra lunaire</a:t>
            </a:r>
          </a:p>
          <a:p>
            <a:pPr>
              <a:buFont typeface="Wingdings" pitchFamily="2" charset="2"/>
              <a:buChar char="q"/>
            </a:pPr>
            <a:r>
              <a:rPr lang="fr-FR" sz="2400" dirty="0" smtClean="0"/>
              <a:t>Notion de Mouvement et Repos</a:t>
            </a:r>
          </a:p>
          <a:p>
            <a:pPr>
              <a:buFont typeface="Wingdings" pitchFamily="2" charset="2"/>
              <a:buChar char="q"/>
            </a:pPr>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5868144" y="0"/>
            <a:ext cx="3024336"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332656"/>
            <a:ext cx="684076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Science abstraite, mais argumentative et rigoureuse( </a:t>
            </a:r>
            <a:r>
              <a:rPr kumimoji="0" lang="fr-FR" sz="3200" b="0" i="0" u="none" strike="noStrike" kern="1200" cap="none" spc="0" normalizeH="0" baseline="0" noProof="0" dirty="0" err="1" smtClean="0">
                <a:ln>
                  <a:noFill/>
                </a:ln>
                <a:solidFill>
                  <a:schemeClr val="bg1"/>
                </a:solidFill>
                <a:effectLst/>
                <a:uLnTx/>
                <a:uFillTx/>
                <a:latin typeface="+mn-lt"/>
                <a:ea typeface="+mn-ea"/>
                <a:cs typeface="+mn-cs"/>
              </a:rPr>
              <a:t>modele</a:t>
            </a:r>
            <a:r>
              <a:rPr kumimoji="0" lang="fr-FR" sz="3200" b="0" i="0" u="none" strike="noStrike" kern="1200" cap="none" spc="0" normalizeH="0" baseline="0" noProof="0" dirty="0" smtClean="0">
                <a:ln>
                  <a:noFill/>
                </a:ln>
                <a:solidFill>
                  <a:schemeClr val="bg1"/>
                </a:solidFill>
                <a:effectLst/>
                <a:uLnTx/>
                <a:uFillTx/>
                <a:latin typeface="+mn-lt"/>
                <a:ea typeface="+mn-ea"/>
                <a:cs typeface="+mn-cs"/>
              </a:rPr>
              <a:t> </a:t>
            </a:r>
            <a:r>
              <a:rPr kumimoji="0" lang="fr-FR" sz="3200" b="0" i="0" u="none" strike="noStrike" kern="1200" cap="none" spc="0" normalizeH="0" noProof="0" dirty="0" smtClean="0">
                <a:ln>
                  <a:noFill/>
                </a:ln>
                <a:solidFill>
                  <a:schemeClr val="bg1"/>
                </a:solidFill>
                <a:effectLst/>
                <a:uLnTx/>
                <a:uFillTx/>
                <a:latin typeface="+mn-lt"/>
                <a:ea typeface="+mn-ea"/>
                <a:cs typeface="+mn-cs"/>
              </a:rPr>
              <a:t> de la géométrie)</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64514" name="Picture 2"/>
          <p:cNvPicPr>
            <a:picLocks noChangeAspect="1" noChangeArrowheads="1"/>
          </p:cNvPicPr>
          <p:nvPr/>
        </p:nvPicPr>
        <p:blipFill>
          <a:blip r:embed="rId2" cstate="print"/>
          <a:srcRect/>
          <a:stretch>
            <a:fillRect/>
          </a:stretch>
        </p:blipFill>
        <p:spPr bwMode="auto">
          <a:xfrm>
            <a:off x="3923928" y="2924944"/>
            <a:ext cx="4669532" cy="3030091"/>
          </a:xfrm>
          <a:prstGeom prst="rect">
            <a:avLst/>
          </a:prstGeom>
          <a:noFill/>
          <a:ln w="9525">
            <a:noFill/>
            <a:miter lim="800000"/>
            <a:headEnd/>
            <a:tailEnd/>
          </a:ln>
        </p:spPr>
      </p:pic>
      <p:sp>
        <p:nvSpPr>
          <p:cNvPr id="6" name="ZoneTexte 5"/>
          <p:cNvSpPr txBox="1"/>
          <p:nvPr/>
        </p:nvSpPr>
        <p:spPr>
          <a:xfrm>
            <a:off x="827584" y="3068960"/>
            <a:ext cx="2094741" cy="1200329"/>
          </a:xfrm>
          <a:prstGeom prst="rect">
            <a:avLst/>
          </a:prstGeom>
          <a:noFill/>
        </p:spPr>
        <p:txBody>
          <a:bodyPr wrap="none" rtlCol="0">
            <a:spAutoFit/>
          </a:bodyPr>
          <a:lstStyle/>
          <a:p>
            <a:r>
              <a:rPr lang="fr-FR" dirty="0" smtClean="0"/>
              <a:t>Développement  de:</a:t>
            </a:r>
          </a:p>
          <a:p>
            <a:pPr>
              <a:buFontTx/>
              <a:buChar char="-"/>
            </a:pPr>
            <a:r>
              <a:rPr lang="fr-FR" dirty="0" smtClean="0"/>
              <a:t>l’alphabet</a:t>
            </a:r>
          </a:p>
          <a:p>
            <a:pPr>
              <a:buFontTx/>
              <a:buChar char="-"/>
            </a:pPr>
            <a:r>
              <a:rPr lang="fr-FR" dirty="0" smtClean="0"/>
              <a:t>La monnaie</a:t>
            </a:r>
          </a:p>
          <a:p>
            <a:pPr>
              <a:buFontTx/>
              <a:buChar char="-"/>
            </a:pP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04665"/>
            <a:ext cx="7772400" cy="936104"/>
          </a:xfrm>
        </p:spPr>
        <p:txBody>
          <a:bodyPr/>
          <a:lstStyle/>
          <a:p>
            <a:r>
              <a:rPr lang="fr-FR" dirty="0" smtClean="0"/>
              <a:t>les écoles des sciences grecques</a:t>
            </a:r>
            <a:endParaRPr lang="fr-FR" dirty="0"/>
          </a:p>
        </p:txBody>
      </p:sp>
      <p:sp>
        <p:nvSpPr>
          <p:cNvPr id="3" name="Sous-titre 2"/>
          <p:cNvSpPr>
            <a:spLocks noGrp="1"/>
          </p:cNvSpPr>
          <p:nvPr>
            <p:ph type="subTitle" idx="1"/>
          </p:nvPr>
        </p:nvSpPr>
        <p:spPr>
          <a:xfrm>
            <a:off x="683568" y="1340768"/>
            <a:ext cx="7488832" cy="4536504"/>
          </a:xfrm>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pPr>
              <a:buFontTx/>
              <a:buChar char="-"/>
            </a:pPr>
            <a:r>
              <a:rPr lang="fr-FR" dirty="0" smtClean="0">
                <a:solidFill>
                  <a:schemeClr val="bg1"/>
                </a:solidFill>
              </a:rPr>
              <a:t>Les présocratiques (fondateurs de la spéculation philosophique)</a:t>
            </a:r>
          </a:p>
          <a:p>
            <a:pPr>
              <a:buFontTx/>
              <a:buChar char="-"/>
            </a:pPr>
            <a:r>
              <a:rPr lang="fr-FR" dirty="0" smtClean="0">
                <a:solidFill>
                  <a:schemeClr val="bg1"/>
                </a:solidFill>
              </a:rPr>
              <a:t>Les ioniens (compte les physiciens  dynamistes et les mécanistes)  : Thalès ,Anaximène</a:t>
            </a:r>
          </a:p>
          <a:p>
            <a:pPr>
              <a:buFontTx/>
              <a:buChar char="-"/>
            </a:pPr>
            <a:r>
              <a:rPr lang="fr-FR" dirty="0" smtClean="0">
                <a:solidFill>
                  <a:schemeClr val="bg1"/>
                </a:solidFill>
              </a:rPr>
              <a:t>Les pythagoriciens (influence de Pythagore)</a:t>
            </a:r>
          </a:p>
          <a:p>
            <a:pPr>
              <a:buFontTx/>
              <a:buChar char="-"/>
            </a:pPr>
            <a:r>
              <a:rPr lang="fr-FR" dirty="0" smtClean="0">
                <a:solidFill>
                  <a:schemeClr val="bg1"/>
                </a:solidFill>
              </a:rPr>
              <a:t>Les Pluralistes (Empédocle et Anaxagore):  définit les 4 éléments</a:t>
            </a:r>
          </a:p>
          <a:p>
            <a:pPr>
              <a:buFontTx/>
              <a:buChar char="-"/>
            </a:pPr>
            <a:r>
              <a:rPr lang="fr-FR" dirty="0" smtClean="0">
                <a:solidFill>
                  <a:schemeClr val="bg1"/>
                </a:solidFill>
              </a:rPr>
              <a:t>Anaxagore: monde en perpétuel changement</a:t>
            </a:r>
          </a:p>
          <a:p>
            <a:pPr>
              <a:buFontTx/>
              <a:buChar char="-"/>
            </a:pPr>
            <a:r>
              <a:rPr lang="fr-FR" dirty="0" smtClean="0">
                <a:solidFill>
                  <a:schemeClr val="bg1"/>
                </a:solidFill>
              </a:rPr>
              <a:t>Les Atomistes ( Démocrite)</a:t>
            </a:r>
          </a:p>
          <a:p>
            <a:pPr>
              <a:buFontTx/>
              <a:buChar char="-"/>
            </a:pPr>
            <a:r>
              <a:rPr lang="fr-FR" dirty="0" smtClean="0">
                <a:solidFill>
                  <a:schemeClr val="bg1"/>
                </a:solidFill>
              </a:rPr>
              <a:t>Les Sophistes : influence de Protagoras, prodicos  (l’homme est tout ) .</a:t>
            </a:r>
          </a:p>
          <a:p>
            <a:pPr>
              <a:buFontTx/>
              <a:buChar char="-"/>
            </a:pPr>
            <a:r>
              <a:rPr lang="fr-FR" dirty="0" smtClean="0">
                <a:solidFill>
                  <a:schemeClr val="bg1"/>
                </a:solidFill>
              </a:rPr>
              <a:t> L’école hippocratique: école de médecins de cos</a:t>
            </a:r>
          </a:p>
          <a:p>
            <a:endParaRPr lang="fr-FR" dirty="0" smtClean="0"/>
          </a:p>
          <a:p>
            <a:pPr>
              <a:buFontTx/>
              <a:buChar char="-"/>
            </a:pP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052736"/>
            <a:ext cx="7772400" cy="1470025"/>
          </a:xfrm>
        </p:spPr>
        <p:txBody>
          <a:bodyPr/>
          <a:lstStyle/>
          <a:p>
            <a:r>
              <a:rPr lang="fr-FR" dirty="0" smtClean="0"/>
              <a:t>Les écoles grecques</a:t>
            </a:r>
            <a:endParaRPr lang="fr-FR" dirty="0"/>
          </a:p>
        </p:txBody>
      </p:sp>
      <p:sp>
        <p:nvSpPr>
          <p:cNvPr id="3" name="Sous-titre 2"/>
          <p:cNvSpPr>
            <a:spLocks noGrp="1"/>
          </p:cNvSpPr>
          <p:nvPr>
            <p:ph type="subTitle" idx="1"/>
          </p:nvPr>
        </p:nvSpPr>
        <p:spPr>
          <a:xfrm>
            <a:off x="1371600" y="3886200"/>
            <a:ext cx="6400800" cy="1054968"/>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dirty="0" smtClean="0">
                <a:solidFill>
                  <a:srgbClr val="FF0000"/>
                </a:solidFill>
              </a:rPr>
              <a:t>Précurseurs de la Démarche déductive</a:t>
            </a:r>
            <a:r>
              <a:rPr lang="fr-FR" dirty="0" smtClean="0">
                <a:solidFill>
                  <a:schemeClr val="tx1"/>
                </a:solidFill>
              </a:rPr>
              <a:t>:( démonstration &amp; logique)</a:t>
            </a:r>
            <a:endParaRPr lang="fr-FR" dirty="0">
              <a:solidFill>
                <a:schemeClr val="tx1"/>
              </a:solidFill>
            </a:endParaRPr>
          </a:p>
        </p:txBody>
      </p:sp>
      <p:sp>
        <p:nvSpPr>
          <p:cNvPr id="4" name="Flèche vers le bas 3"/>
          <p:cNvSpPr/>
          <p:nvPr/>
        </p:nvSpPr>
        <p:spPr>
          <a:xfrm>
            <a:off x="4067944" y="227687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dirty="0" smtClean="0"/>
              <a:t>Institutions</a:t>
            </a:r>
            <a:endParaRPr lang="fr-FR" dirty="0"/>
          </a:p>
        </p:txBody>
      </p:sp>
      <p:sp>
        <p:nvSpPr>
          <p:cNvPr id="3" name="Sous-titre 2"/>
          <p:cNvSpPr>
            <a:spLocks noGrp="1"/>
          </p:cNvSpPr>
          <p:nvPr>
            <p:ph type="subTitle" idx="1"/>
          </p:nvPr>
        </p:nvSpPr>
        <p:spPr>
          <a:xfrm>
            <a:off x="755576" y="2132856"/>
            <a:ext cx="7704856" cy="350594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dirty="0" smtClean="0">
                <a:solidFill>
                  <a:schemeClr val="tx1"/>
                </a:solidFill>
              </a:rPr>
              <a:t>-387 Fondation de l'Académie par Platon</a:t>
            </a:r>
          </a:p>
          <a:p>
            <a:r>
              <a:rPr lang="fr-FR" dirty="0" smtClean="0">
                <a:solidFill>
                  <a:schemeClr val="tx1"/>
                </a:solidFill>
              </a:rPr>
              <a:t>-335 Fondation du Lycée par Aristote; ses successeurs : Théophraste (-</a:t>
            </a:r>
          </a:p>
          <a:p>
            <a:r>
              <a:rPr lang="fr-FR" dirty="0" smtClean="0">
                <a:solidFill>
                  <a:schemeClr val="tx1"/>
                </a:solidFill>
              </a:rPr>
              <a:t>373, -287), Straton</a:t>
            </a:r>
          </a:p>
          <a:p>
            <a:r>
              <a:rPr lang="fr-FR" dirty="0" smtClean="0">
                <a:solidFill>
                  <a:schemeClr val="tx1"/>
                </a:solidFill>
              </a:rPr>
              <a:t>-305 Fondation de la Bibliothèque et du Musée d'Alexandrie par Ptolémée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764704"/>
            <a:ext cx="7772400" cy="1656184"/>
          </a:xfrm>
        </p:spPr>
        <p:txBody>
          <a:bodyPr>
            <a:normAutofit fontScale="90000"/>
          </a:bodyPr>
          <a:lstStyle/>
          <a:p>
            <a:r>
              <a:rPr lang="fr-FR" dirty="0" smtClean="0"/>
              <a:t>Le corpus  des connaissances s’est constitué d’une </a:t>
            </a:r>
            <a:r>
              <a:rPr lang="fr-FR" dirty="0" smtClean="0">
                <a:solidFill>
                  <a:srgbClr val="FF0000"/>
                </a:solidFill>
              </a:rPr>
              <a:t>manière progressive </a:t>
            </a:r>
            <a:r>
              <a:rPr lang="fr-FR" dirty="0" smtClean="0"/>
              <a:t>depuis </a:t>
            </a:r>
            <a:r>
              <a:rPr lang="fr-FR" dirty="0" smtClean="0">
                <a:solidFill>
                  <a:srgbClr val="FF0000"/>
                </a:solidFill>
              </a:rPr>
              <a:t>des millénaires</a:t>
            </a:r>
            <a:endParaRPr lang="fr-FR" dirty="0">
              <a:solidFill>
                <a:srgbClr val="FF0000"/>
              </a:solidFill>
            </a:endParaRPr>
          </a:p>
        </p:txBody>
      </p:sp>
      <p:sp>
        <p:nvSpPr>
          <p:cNvPr id="3" name="Sous-titre 2"/>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lstStyle/>
          <a:p>
            <a:r>
              <a:rPr lang="fr-FR" dirty="0" smtClean="0">
                <a:solidFill>
                  <a:schemeClr val="tx1"/>
                </a:solidFill>
              </a:rPr>
              <a:t>La compréhension des mystères de l’univers, est née  a partir des </a:t>
            </a:r>
            <a:r>
              <a:rPr lang="fr-FR" dirty="0" smtClean="0">
                <a:solidFill>
                  <a:srgbClr val="FF0000"/>
                </a:solidFill>
              </a:rPr>
              <a:t>spéculations intellectuelles</a:t>
            </a:r>
            <a:endParaRPr lang="fr-FR" dirty="0">
              <a:solidFill>
                <a:srgbClr val="FF0000"/>
              </a:solidFill>
            </a:endParaRPr>
          </a:p>
        </p:txBody>
      </p:sp>
      <p:sp>
        <p:nvSpPr>
          <p:cNvPr id="4" name="ZoneTexte 3"/>
          <p:cNvSpPr txBox="1"/>
          <p:nvPr/>
        </p:nvSpPr>
        <p:spPr>
          <a:xfrm>
            <a:off x="395536" y="2492896"/>
            <a:ext cx="513410" cy="2720040"/>
          </a:xfrm>
          <a:prstGeom prst="rect">
            <a:avLst/>
          </a:prstGeom>
          <a:noFill/>
        </p:spPr>
        <p:txBody>
          <a:bodyPr vert="wordArtVert" wrap="non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POURQUOI</a:t>
            </a:r>
            <a:endParaRPr lang="fr-FR" dirty="0"/>
          </a:p>
        </p:txBody>
      </p:sp>
      <p:sp>
        <p:nvSpPr>
          <p:cNvPr id="5" name="Flèche courbée vers le bas 4"/>
          <p:cNvSpPr/>
          <p:nvPr/>
        </p:nvSpPr>
        <p:spPr>
          <a:xfrm>
            <a:off x="3347864" y="2564904"/>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dirty="0" smtClean="0"/>
              <a:t>Quelques Savants……</a:t>
            </a:r>
            <a:endParaRPr lang="fr-FR" dirty="0"/>
          </a:p>
        </p:txBody>
      </p:sp>
      <p:sp>
        <p:nvSpPr>
          <p:cNvPr id="3" name="Sous-titre 2"/>
          <p:cNvSpPr>
            <a:spLocks noGrp="1"/>
          </p:cNvSpPr>
          <p:nvPr>
            <p:ph type="subTitle" idx="1"/>
          </p:nvPr>
        </p:nvSpPr>
        <p:spPr>
          <a:xfrm>
            <a:off x="1331640" y="1844824"/>
            <a:ext cx="6400800" cy="324036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r>
              <a:rPr lang="fr-FR" dirty="0" smtClean="0">
                <a:solidFill>
                  <a:schemeClr val="bg1"/>
                </a:solidFill>
              </a:rPr>
              <a:t>- En (-388):  Héraclide du Pont (-388,-310) hypothèse de la rotation diurne de la</a:t>
            </a:r>
          </a:p>
          <a:p>
            <a:r>
              <a:rPr lang="fr-FR" dirty="0" smtClean="0">
                <a:solidFill>
                  <a:schemeClr val="bg1"/>
                </a:solidFill>
              </a:rPr>
              <a:t>Terre; Mercure et Vénus autour du Soleil</a:t>
            </a:r>
          </a:p>
          <a:p>
            <a:r>
              <a:rPr lang="fr-FR" dirty="0" smtClean="0">
                <a:solidFill>
                  <a:schemeClr val="bg1"/>
                </a:solidFill>
              </a:rPr>
              <a:t>-En (-284) Ératosthène (-284,-192) mesure de la circonférence terrestre</a:t>
            </a:r>
          </a:p>
          <a:p>
            <a:r>
              <a:rPr lang="fr-FR" dirty="0" smtClean="0">
                <a:solidFill>
                  <a:schemeClr val="bg1"/>
                </a:solidFill>
              </a:rPr>
              <a:t>En (90) Ptolémée (90,168) l'</a:t>
            </a:r>
            <a:r>
              <a:rPr lang="fr-FR" i="1" dirty="0" smtClean="0">
                <a:solidFill>
                  <a:schemeClr val="bg1"/>
                </a:solidFill>
              </a:rPr>
              <a:t>Almageste; aussi géographie, optique</a:t>
            </a:r>
            <a:endParaRPr lang="fr-FR" dirty="0" smtClean="0">
              <a:solidFill>
                <a:schemeClr val="bg1"/>
              </a:solidFill>
            </a:endParaRPr>
          </a:p>
          <a:p>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20688"/>
            <a:ext cx="7772400" cy="1470025"/>
          </a:xfrm>
        </p:spPr>
        <p:txBody>
          <a:bodyPr/>
          <a:lstStyle/>
          <a:p>
            <a:r>
              <a:rPr lang="fr-FR" dirty="0" smtClean="0"/>
              <a:t>Almageste de C. </a:t>
            </a:r>
            <a:r>
              <a:rPr lang="fr-FR" dirty="0" err="1" smtClean="0"/>
              <a:t>Ptolemée</a:t>
            </a:r>
            <a:endParaRPr lang="fr-FR" dirty="0"/>
          </a:p>
        </p:txBody>
      </p:sp>
      <p:sp>
        <p:nvSpPr>
          <p:cNvPr id="3" name="Sous-titre 2"/>
          <p:cNvSpPr>
            <a:spLocks noGrp="1"/>
          </p:cNvSpPr>
          <p:nvPr>
            <p:ph type="subTitle" idx="1"/>
          </p:nvPr>
        </p:nvSpPr>
        <p:spPr>
          <a:xfrm>
            <a:off x="1403648" y="2924944"/>
            <a:ext cx="6400800" cy="1752600"/>
          </a:xfrm>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r>
              <a:rPr lang="fr-FR" dirty="0" smtClean="0">
                <a:solidFill>
                  <a:srgbClr val="FF0000"/>
                </a:solidFill>
              </a:rPr>
              <a:t>L’Almageste</a:t>
            </a:r>
            <a:r>
              <a:rPr lang="fr-FR" dirty="0" smtClean="0"/>
              <a:t> </a:t>
            </a:r>
            <a:r>
              <a:rPr lang="fr-FR" dirty="0" smtClean="0">
                <a:solidFill>
                  <a:schemeClr val="bg1"/>
                </a:solidFill>
              </a:rPr>
              <a:t>est une œuvre de Claude Ptolémée datant du IIᵉ siècle. Elle constitue la somme des connaissances les plus avancées de l'Antiquité en mathématiques et en astronomie</a:t>
            </a:r>
            <a:r>
              <a:rPr lang="fr-FR" dirty="0" smtClean="0"/>
              <a:t>.</a:t>
            </a:r>
          </a:p>
          <a:p>
            <a:r>
              <a:rPr lang="fr-FR" dirty="0" smtClean="0"/>
              <a:t>- </a:t>
            </a:r>
            <a:r>
              <a:rPr lang="fr-FR" dirty="0" smtClean="0">
                <a:solidFill>
                  <a:schemeClr val="bg1"/>
                </a:solidFill>
              </a:rPr>
              <a:t>Défenseur du </a:t>
            </a:r>
            <a:r>
              <a:rPr lang="fr-FR" dirty="0" smtClean="0">
                <a:solidFill>
                  <a:srgbClr val="FF0000"/>
                </a:solidFill>
              </a:rPr>
              <a:t>GEOCENTRISME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mageste"/>
          <p:cNvPicPr>
            <a:picLocks noChangeAspect="1" noChangeArrowheads="1"/>
          </p:cNvPicPr>
          <p:nvPr/>
        </p:nvPicPr>
        <p:blipFill>
          <a:blip r:embed="rId2" cstate="print"/>
          <a:srcRect/>
          <a:stretch>
            <a:fillRect/>
          </a:stretch>
        </p:blipFill>
        <p:spPr bwMode="auto">
          <a:xfrm>
            <a:off x="971600" y="1196752"/>
            <a:ext cx="6336704" cy="460851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04664"/>
            <a:ext cx="7772400" cy="1470025"/>
          </a:xfrm>
        </p:spPr>
        <p:style>
          <a:lnRef idx="3">
            <a:schemeClr val="lt1"/>
          </a:lnRef>
          <a:fillRef idx="1">
            <a:schemeClr val="dk1"/>
          </a:fillRef>
          <a:effectRef idx="1">
            <a:schemeClr val="dk1"/>
          </a:effectRef>
          <a:fontRef idx="minor">
            <a:schemeClr val="lt1"/>
          </a:fontRef>
        </p:style>
        <p:txBody>
          <a:bodyPr/>
          <a:lstStyle/>
          <a:p>
            <a:r>
              <a:rPr lang="fr-FR" dirty="0" smtClean="0"/>
              <a:t>La Fin de la Science grecque</a:t>
            </a:r>
            <a:endParaRPr lang="fr-FR" dirty="0"/>
          </a:p>
        </p:txBody>
      </p:sp>
      <p:sp>
        <p:nvSpPr>
          <p:cNvPr id="3" name="Sous-titre 2"/>
          <p:cNvSpPr>
            <a:spLocks noGrp="1"/>
          </p:cNvSpPr>
          <p:nvPr>
            <p:ph type="subTitle" idx="1"/>
          </p:nvPr>
        </p:nvSpPr>
        <p:spPr>
          <a:xfrm>
            <a:off x="1371600" y="2636912"/>
            <a:ext cx="6400800" cy="30018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fr-FR" dirty="0" smtClean="0"/>
              <a:t> </a:t>
            </a:r>
            <a:r>
              <a:rPr lang="fr-FR" dirty="0" smtClean="0">
                <a:solidFill>
                  <a:schemeClr val="bg1"/>
                </a:solidFill>
              </a:rPr>
              <a:t>- En (412):  Meurtre d’Hypatie à Alexandrie (370,412)</a:t>
            </a:r>
          </a:p>
          <a:p>
            <a:r>
              <a:rPr lang="fr-FR" dirty="0" smtClean="0">
                <a:solidFill>
                  <a:schemeClr val="bg1"/>
                </a:solidFill>
              </a:rPr>
              <a:t>- En (529): fermeture de l’école païenne d’Athènes par Justinien</a:t>
            </a:r>
            <a:endParaRPr lang="fr-FR" dirty="0">
              <a:solidFill>
                <a:schemeClr val="bg1"/>
              </a:solidFill>
            </a:endParaRPr>
          </a:p>
        </p:txBody>
      </p:sp>
      <p:cxnSp>
        <p:nvCxnSpPr>
          <p:cNvPr id="6" name="Connecteur en angle 5"/>
          <p:cNvCxnSpPr/>
          <p:nvPr/>
        </p:nvCxnSpPr>
        <p:spPr>
          <a:xfrm>
            <a:off x="395536" y="2996952"/>
            <a:ext cx="914400" cy="91440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descr="http://t1.gstatic.com/images?q=tbn:ANd9GcTNscnidcETiPWd6rWSoci5Bp5m0vJjefdDq6LzTZ7A1PkfbqVVpg"/>
          <p:cNvPicPr>
            <a:picLocks noChangeAspect="1" noChangeArrowheads="1"/>
          </p:cNvPicPr>
          <p:nvPr/>
        </p:nvPicPr>
        <p:blipFill>
          <a:blip r:embed="rId2" cstate="print"/>
          <a:srcRect/>
          <a:stretch>
            <a:fillRect/>
          </a:stretch>
        </p:blipFill>
        <p:spPr bwMode="auto">
          <a:xfrm>
            <a:off x="0" y="4581128"/>
            <a:ext cx="1905000" cy="2505076"/>
          </a:xfrm>
          <a:prstGeom prst="rect">
            <a:avLst/>
          </a:prstGeom>
          <a:noFill/>
        </p:spPr>
      </p:pic>
      <p:pic>
        <p:nvPicPr>
          <p:cNvPr id="12292" name="Picture 4" descr="http://img.over-blog-kiwi.com/0/69/86/50/201307/ob_8e14d2ab0f9dc5dce8c6620d37588246_hypatie.png"/>
          <p:cNvPicPr>
            <a:picLocks noChangeAspect="1" noChangeArrowheads="1"/>
          </p:cNvPicPr>
          <p:nvPr/>
        </p:nvPicPr>
        <p:blipFill>
          <a:blip r:embed="rId3" cstate="print"/>
          <a:srcRect/>
          <a:stretch>
            <a:fillRect/>
          </a:stretch>
        </p:blipFill>
        <p:spPr bwMode="auto">
          <a:xfrm>
            <a:off x="7668344" y="4337720"/>
            <a:ext cx="2295525" cy="252028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3.Les Sciences Romaines</a:t>
            </a:r>
            <a:endParaRPr lang="fr-FR" dirty="0"/>
          </a:p>
        </p:txBody>
      </p:sp>
      <p:sp>
        <p:nvSpPr>
          <p:cNvPr id="4" name="ZoneTexte 3"/>
          <p:cNvSpPr txBox="1"/>
          <p:nvPr/>
        </p:nvSpPr>
        <p:spPr>
          <a:xfrm>
            <a:off x="1115616" y="2060848"/>
            <a:ext cx="3109954" cy="523220"/>
          </a:xfrm>
          <a:prstGeom prst="rect">
            <a:avLst/>
          </a:prstGeom>
          <a:noFill/>
        </p:spPr>
        <p:txBody>
          <a:bodyPr wrap="none" rtlCol="0">
            <a:spAutoFit/>
          </a:bodyPr>
          <a:lstStyle/>
          <a:p>
            <a:r>
              <a:rPr lang="fr-FR" sz="2800" dirty="0" smtClean="0"/>
              <a:t>3.1 INTRODUCTION </a:t>
            </a:r>
            <a:endParaRPr lang="fr-FR" sz="2800" dirty="0"/>
          </a:p>
        </p:txBody>
      </p:sp>
      <p:sp>
        <p:nvSpPr>
          <p:cNvPr id="5" name="Flèche vers le bas 4"/>
          <p:cNvSpPr/>
          <p:nvPr/>
        </p:nvSpPr>
        <p:spPr>
          <a:xfrm>
            <a:off x="4211960" y="1772816"/>
            <a:ext cx="7726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259632" y="2780928"/>
            <a:ext cx="2736304" cy="2585323"/>
          </a:xfrm>
          <a:prstGeom prst="rect">
            <a:avLst/>
          </a:prstGeom>
        </p:spPr>
        <p:txBody>
          <a:bodyPr wrap="square">
            <a:spAutoFit/>
          </a:bodyPr>
          <a:lstStyle/>
          <a:p>
            <a:r>
              <a:rPr lang="en-US" dirty="0" smtClean="0"/>
              <a:t>Rome </a:t>
            </a:r>
            <a:r>
              <a:rPr lang="en-US" dirty="0" err="1" smtClean="0"/>
              <a:t>était</a:t>
            </a:r>
            <a:r>
              <a:rPr lang="en-US" dirty="0" smtClean="0"/>
              <a:t> le plus puissant Empire </a:t>
            </a:r>
            <a:r>
              <a:rPr lang="en-US" dirty="0" err="1" smtClean="0"/>
              <a:t>que</a:t>
            </a:r>
            <a:r>
              <a:rPr lang="en-US" dirty="0" smtClean="0"/>
              <a:t> le monde </a:t>
            </a:r>
            <a:r>
              <a:rPr lang="en-US" dirty="0" err="1" smtClean="0"/>
              <a:t>ait</a:t>
            </a:r>
            <a:r>
              <a:rPr lang="en-US" dirty="0" smtClean="0"/>
              <a:t> </a:t>
            </a:r>
            <a:r>
              <a:rPr lang="en-US" dirty="0" err="1" smtClean="0"/>
              <a:t>jamais</a:t>
            </a:r>
            <a:r>
              <a:rPr lang="en-US" dirty="0" smtClean="0"/>
              <a:t> vu.</a:t>
            </a:r>
          </a:p>
          <a:p>
            <a:r>
              <a:rPr lang="en-US" dirty="0" smtClean="0"/>
              <a:t>Son architecture </a:t>
            </a:r>
            <a:r>
              <a:rPr lang="en-US" dirty="0" err="1" smtClean="0"/>
              <a:t>était</a:t>
            </a:r>
            <a:r>
              <a:rPr lang="en-US" dirty="0" smtClean="0"/>
              <a:t> </a:t>
            </a:r>
            <a:r>
              <a:rPr lang="en-US" dirty="0" err="1" smtClean="0"/>
              <a:t>hellénistique</a:t>
            </a:r>
            <a:r>
              <a:rPr lang="en-US" dirty="0" smtClean="0"/>
              <a:t> et son </a:t>
            </a:r>
            <a:r>
              <a:rPr lang="en-US" dirty="0" err="1" smtClean="0"/>
              <a:t>réseau</a:t>
            </a:r>
            <a:r>
              <a:rPr lang="en-US" dirty="0" smtClean="0"/>
              <a:t> </a:t>
            </a:r>
            <a:r>
              <a:rPr lang="en-US" dirty="0" err="1" smtClean="0"/>
              <a:t>routier</a:t>
            </a:r>
            <a:r>
              <a:rPr lang="en-US" dirty="0" smtClean="0"/>
              <a:t> </a:t>
            </a:r>
            <a:r>
              <a:rPr lang="en-US" dirty="0" err="1" smtClean="0"/>
              <a:t>était</a:t>
            </a:r>
            <a:r>
              <a:rPr lang="en-US" dirty="0" smtClean="0"/>
              <a:t> </a:t>
            </a:r>
            <a:r>
              <a:rPr lang="en-US" dirty="0" err="1" smtClean="0"/>
              <a:t>aussi</a:t>
            </a:r>
            <a:r>
              <a:rPr lang="en-US" dirty="0" smtClean="0"/>
              <a:t> </a:t>
            </a:r>
            <a:r>
              <a:rPr lang="en-US" dirty="0" err="1" smtClean="0"/>
              <a:t>impressionnant</a:t>
            </a:r>
            <a:r>
              <a:rPr lang="en-US" dirty="0" smtClean="0"/>
              <a:t> </a:t>
            </a:r>
            <a:r>
              <a:rPr lang="en-US" dirty="0" err="1" smtClean="0"/>
              <a:t>que</a:t>
            </a:r>
            <a:r>
              <a:rPr lang="en-US" dirty="0" smtClean="0"/>
              <a:t> </a:t>
            </a:r>
            <a:r>
              <a:rPr lang="en-US" dirty="0" err="1" smtClean="0"/>
              <a:t>celui</a:t>
            </a:r>
            <a:r>
              <a:rPr lang="en-US" dirty="0" smtClean="0"/>
              <a:t> de </a:t>
            </a:r>
            <a:r>
              <a:rPr lang="en-US" dirty="0" err="1" smtClean="0"/>
              <a:t>l’Inca</a:t>
            </a:r>
            <a:r>
              <a:rPr lang="en-US" dirty="0" smtClean="0"/>
              <a:t> en </a:t>
            </a:r>
            <a:r>
              <a:rPr lang="en-US" dirty="0" err="1" smtClean="0"/>
              <a:t>Amérique</a:t>
            </a:r>
            <a:r>
              <a:rPr lang="en-US" dirty="0" smtClean="0"/>
              <a:t> du </a:t>
            </a:r>
            <a:r>
              <a:rPr lang="en-US" dirty="0" err="1" smtClean="0"/>
              <a:t>Sud</a:t>
            </a:r>
            <a:endParaRPr lang="fr-FR" dirty="0"/>
          </a:p>
        </p:txBody>
      </p:sp>
      <p:pic>
        <p:nvPicPr>
          <p:cNvPr id="9" name="Picture 6" descr="romelogo"/>
          <p:cNvPicPr>
            <a:picLocks noChangeAspect="1" noChangeArrowheads="1"/>
          </p:cNvPicPr>
          <p:nvPr/>
        </p:nvPicPr>
        <p:blipFill>
          <a:blip r:embed="rId2" cstate="print"/>
          <a:srcRect/>
          <a:stretch>
            <a:fillRect/>
          </a:stretch>
        </p:blipFill>
        <p:spPr>
          <a:xfrm>
            <a:off x="5022850" y="2479675"/>
            <a:ext cx="3808413" cy="2687638"/>
          </a:xfrm>
          <a:prstGeom prst="rect">
            <a:avLst/>
          </a:prstGeom>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mempire"/>
          <p:cNvPicPr>
            <a:picLocks noChangeAspect="1" noChangeArrowheads="1"/>
          </p:cNvPicPr>
          <p:nvPr/>
        </p:nvPicPr>
        <p:blipFill>
          <a:blip r:embed="rId2" cstate="print"/>
          <a:srcRect/>
          <a:stretch>
            <a:fillRect/>
          </a:stretch>
        </p:blipFill>
        <p:spPr bwMode="auto">
          <a:xfrm>
            <a:off x="0" y="0"/>
            <a:ext cx="8801100" cy="7591425"/>
          </a:xfrm>
          <a:prstGeom prst="rect">
            <a:avLst/>
          </a:prstGeom>
          <a:noFill/>
        </p:spPr>
      </p:pic>
      <p:sp>
        <p:nvSpPr>
          <p:cNvPr id="5" name="ZoneTexte 4"/>
          <p:cNvSpPr txBox="1"/>
          <p:nvPr/>
        </p:nvSpPr>
        <p:spPr>
          <a:xfrm>
            <a:off x="6012160" y="548680"/>
            <a:ext cx="1714893" cy="369332"/>
          </a:xfrm>
          <a:prstGeom prst="rect">
            <a:avLst/>
          </a:prstGeom>
          <a:noFill/>
        </p:spPr>
        <p:txBody>
          <a:bodyPr wrap="none" rtlCol="0">
            <a:spAutoFit/>
          </a:bodyPr>
          <a:lstStyle/>
          <a:p>
            <a:r>
              <a:rPr lang="fr-FR" dirty="0" smtClean="0"/>
              <a:t>ROMAN EMPIRE</a:t>
            </a: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sp>
        <p:nvSpPr>
          <p:cNvPr id="4" name="ZoneTexte 3"/>
          <p:cNvSpPr txBox="1"/>
          <p:nvPr/>
        </p:nvSpPr>
        <p:spPr>
          <a:xfrm>
            <a:off x="251520" y="1844824"/>
            <a:ext cx="3960439" cy="523220"/>
          </a:xfrm>
          <a:prstGeom prst="rect">
            <a:avLst/>
          </a:prstGeom>
          <a:noFill/>
        </p:spPr>
        <p:txBody>
          <a:bodyPr wrap="square" rtlCol="0">
            <a:spAutoFit/>
          </a:bodyPr>
          <a:lstStyle/>
          <a:p>
            <a:r>
              <a:rPr lang="fr-FR" sz="2800" dirty="0" smtClean="0"/>
              <a:t>3.1  Quelques Repères:</a:t>
            </a:r>
            <a:endParaRPr lang="fr-FR" sz="2800" dirty="0"/>
          </a:p>
        </p:txBody>
      </p:sp>
      <p:sp>
        <p:nvSpPr>
          <p:cNvPr id="5" name="Titre 1"/>
          <p:cNvSpPr>
            <a:spLocks noGrp="1"/>
          </p:cNvSpPr>
          <p:nvPr>
            <p:ph type="ctrTitle"/>
          </p:nvPr>
        </p:nvSpPr>
        <p:spPr>
          <a:xfrm>
            <a:off x="755576" y="332656"/>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3.Les Sciences Romaines</a:t>
            </a:r>
            <a:endParaRPr lang="fr-FR" dirty="0"/>
          </a:p>
        </p:txBody>
      </p:sp>
      <p:sp>
        <p:nvSpPr>
          <p:cNvPr id="6" name="Sous-titre 2"/>
          <p:cNvSpPr txBox="1">
            <a:spLocks/>
          </p:cNvSpPr>
          <p:nvPr/>
        </p:nvSpPr>
        <p:spPr>
          <a:xfrm>
            <a:off x="1187624" y="2780928"/>
            <a:ext cx="6984776" cy="31683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En (– 754) : Fondation de Rome</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En ( - 264) début des guerres puniques</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En (-146) destruction de Carthage</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En (-58): début de la guerre des gaules..</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En (14) : mort d’Auguste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 En( 395):  dislocation de l’empire Romain</a:t>
            </a:r>
            <a:r>
              <a:rPr kumimoji="0" lang="fr-FR" sz="5100" b="0" i="0" u="none" strike="noStrike" kern="1200" cap="none" spc="0" normalizeH="0" baseline="0" noProof="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 En (472):  fin de l’Empire d’Occident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5100" b="0" i="0" u="none" strike="noStrike" kern="1200" cap="none" spc="0" normalizeH="0" baseline="0" noProof="0" smtClean="0">
                <a:ln>
                  <a:noFill/>
                </a:ln>
                <a:solidFill>
                  <a:schemeClr val="bg1"/>
                </a:solidFill>
                <a:effectLst/>
                <a:uLnTx/>
                <a:uFillTx/>
                <a:latin typeface="+mn-lt"/>
                <a:ea typeface="+mn-ea"/>
                <a:cs typeface="+mn-cs"/>
              </a:rPr>
              <a:t>- En (527) :  Justinien empereur (527,565)</a:t>
            </a: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ZoneTexte 6"/>
          <p:cNvSpPr txBox="1"/>
          <p:nvPr/>
        </p:nvSpPr>
        <p:spPr>
          <a:xfrm>
            <a:off x="1115616" y="6021288"/>
            <a:ext cx="7056616" cy="830997"/>
          </a:xfrm>
          <a:prstGeom prst="rect">
            <a:avLst/>
          </a:prstGeom>
          <a:noFill/>
        </p:spPr>
        <p:txBody>
          <a:bodyPr wrap="square" rtlCol="0">
            <a:spAutoFit/>
          </a:bodyPr>
          <a:lstStyle/>
          <a:p>
            <a:pPr>
              <a:buFont typeface="Wingdings" pitchFamily="2" charset="2"/>
              <a:buChar char="ü"/>
            </a:pPr>
            <a:r>
              <a:rPr lang="fr-FR" dirty="0" smtClean="0">
                <a:solidFill>
                  <a:srgbClr val="FF0000"/>
                </a:solidFill>
              </a:rPr>
              <a:t> </a:t>
            </a:r>
            <a:r>
              <a:rPr lang="fr-FR" sz="2400" dirty="0" smtClean="0">
                <a:solidFill>
                  <a:srgbClr val="FF0000"/>
                </a:solidFill>
              </a:rPr>
              <a:t>Prélude à un Constat sombre pour le développement de la Pré science………….</a:t>
            </a:r>
            <a:endParaRPr lang="fr-FR" sz="2400" dirty="0">
              <a:solidFill>
                <a:srgbClr val="FF0000"/>
              </a:solidFill>
            </a:endParaRPr>
          </a:p>
        </p:txBody>
      </p:sp>
      <p:sp>
        <p:nvSpPr>
          <p:cNvPr id="8" name="Flèche vers le bas 7"/>
          <p:cNvSpPr/>
          <p:nvPr/>
        </p:nvSpPr>
        <p:spPr>
          <a:xfrm>
            <a:off x="4211960" y="1772816"/>
            <a:ext cx="7726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0"/>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3.2: Caractéristiques des Sciences Romaines</a:t>
            </a:r>
            <a:endParaRPr lang="fr-FR" dirty="0"/>
          </a:p>
        </p:txBody>
      </p:sp>
      <p:sp>
        <p:nvSpPr>
          <p:cNvPr id="3" name="Sous-titre 2"/>
          <p:cNvSpPr>
            <a:spLocks noGrp="1"/>
          </p:cNvSpPr>
          <p:nvPr>
            <p:ph type="subTitle" idx="1"/>
          </p:nvPr>
        </p:nvSpPr>
        <p:spPr>
          <a:xfrm>
            <a:off x="1547664" y="1916832"/>
            <a:ext cx="6400800" cy="2088232"/>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r>
              <a:rPr lang="fr-FR" dirty="0" smtClean="0">
                <a:solidFill>
                  <a:schemeClr val="bg1"/>
                </a:solidFill>
              </a:rPr>
              <a:t>Peu de contributions « romaines » aux sciences, sauf:</a:t>
            </a:r>
          </a:p>
          <a:p>
            <a:r>
              <a:rPr lang="fr-FR" dirty="0" smtClean="0">
                <a:solidFill>
                  <a:schemeClr val="bg1"/>
                </a:solidFill>
              </a:rPr>
              <a:t>- en médecine : Galien (immense influence)</a:t>
            </a:r>
          </a:p>
          <a:p>
            <a:r>
              <a:rPr lang="fr-FR" dirty="0" smtClean="0">
                <a:solidFill>
                  <a:schemeClr val="bg1"/>
                </a:solidFill>
              </a:rPr>
              <a:t>en géographie : Strabon</a:t>
            </a:r>
          </a:p>
          <a:p>
            <a:r>
              <a:rPr lang="fr-FR" dirty="0" smtClean="0">
                <a:solidFill>
                  <a:schemeClr val="bg1"/>
                </a:solidFill>
              </a:rPr>
              <a:t>Pline l’ancien : Naturaliste; Encyclopédiste</a:t>
            </a:r>
            <a:endParaRPr lang="fr-FR" dirty="0">
              <a:solidFill>
                <a:schemeClr val="bg1"/>
              </a:solidFill>
            </a:endParaRPr>
          </a:p>
        </p:txBody>
      </p:sp>
      <p:sp>
        <p:nvSpPr>
          <p:cNvPr id="4" name="Flèche courbée vers la droite 3"/>
          <p:cNvSpPr/>
          <p:nvPr/>
        </p:nvSpPr>
        <p:spPr>
          <a:xfrm>
            <a:off x="467544" y="234888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395536" y="4293096"/>
            <a:ext cx="6274346" cy="646331"/>
          </a:xfrm>
          <a:prstGeom prst="rect">
            <a:avLst/>
          </a:prstGeom>
          <a:noFill/>
        </p:spPr>
        <p:txBody>
          <a:bodyPr wrap="none" rtlCol="0">
            <a:spAutoFit/>
          </a:bodyPr>
          <a:lstStyle/>
          <a:p>
            <a:r>
              <a:rPr lang="fr-FR" b="1" u="sng" dirty="0" smtClean="0"/>
              <a:t>DURANT CETTE PERIODE: FORT DESINTERET POUR LA   SCIENCE </a:t>
            </a:r>
          </a:p>
          <a:p>
            <a:r>
              <a:rPr lang="fr-FR" b="1" u="sng" dirty="0" smtClean="0"/>
              <a:t> </a:t>
            </a:r>
            <a:endParaRPr lang="fr-FR" b="1" u="sng" dirty="0"/>
          </a:p>
        </p:txBody>
      </p:sp>
      <p:sp>
        <p:nvSpPr>
          <p:cNvPr id="6" name="Rectangle 5"/>
          <p:cNvSpPr/>
          <p:nvPr/>
        </p:nvSpPr>
        <p:spPr>
          <a:xfrm>
            <a:off x="2195736" y="5085184"/>
            <a:ext cx="5904656" cy="923330"/>
          </a:xfrm>
          <a:prstGeom prst="rect">
            <a:avLst/>
          </a:prstGeom>
        </p:spPr>
        <p:txBody>
          <a:bodyPr wrap="square">
            <a:spAutoFit/>
          </a:bodyPr>
          <a:lstStyle/>
          <a:p>
            <a:r>
              <a:rPr lang="fr-FR" dirty="0" smtClean="0"/>
              <a:t>- fuite des philosophes en Perse</a:t>
            </a:r>
          </a:p>
          <a:p>
            <a:r>
              <a:rPr lang="fr-FR" dirty="0" smtClean="0"/>
              <a:t>A Byzance: théologie, droit, mais peu de sciences naturelles ou mathématiques.</a:t>
            </a:r>
            <a:endParaRPr lang="fr-FR" dirty="0"/>
          </a:p>
        </p:txBody>
      </p:sp>
      <p:sp>
        <p:nvSpPr>
          <p:cNvPr id="7" name="Flèche droite 6"/>
          <p:cNvSpPr/>
          <p:nvPr/>
        </p:nvSpPr>
        <p:spPr>
          <a:xfrm>
            <a:off x="395536" y="55172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ccolade ouvrante 7"/>
          <p:cNvSpPr/>
          <p:nvPr/>
        </p:nvSpPr>
        <p:spPr>
          <a:xfrm>
            <a:off x="2051720" y="5085184"/>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Accolade fermante 8"/>
          <p:cNvSpPr/>
          <p:nvPr/>
        </p:nvSpPr>
        <p:spPr>
          <a:xfrm>
            <a:off x="7956376" y="52292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836712"/>
            <a:ext cx="7772400" cy="1470025"/>
          </a:xfrm>
        </p:spPr>
        <p:style>
          <a:lnRef idx="2">
            <a:schemeClr val="accent3">
              <a:shade val="50000"/>
            </a:schemeClr>
          </a:lnRef>
          <a:fillRef idx="1">
            <a:schemeClr val="accent3"/>
          </a:fillRef>
          <a:effectRef idx="0">
            <a:schemeClr val="accent3"/>
          </a:effectRef>
          <a:fontRef idx="minor">
            <a:schemeClr val="lt1"/>
          </a:fontRef>
        </p:style>
        <p:txBody>
          <a:bodyPr/>
          <a:lstStyle/>
          <a:p>
            <a:r>
              <a:rPr lang="fr-FR" dirty="0" smtClean="0"/>
              <a:t>4.LES SCIENCES</a:t>
            </a:r>
            <a:br>
              <a:rPr lang="fr-FR" dirty="0" smtClean="0"/>
            </a:br>
            <a:r>
              <a:rPr lang="fr-FR" dirty="0" smtClean="0"/>
              <a:t>MEDIEVALES</a:t>
            </a:r>
            <a:endParaRPr lang="fr-FR" dirty="0"/>
          </a:p>
        </p:txBody>
      </p:sp>
      <p:sp>
        <p:nvSpPr>
          <p:cNvPr id="3" name="Sous-titre 2"/>
          <p:cNvSpPr>
            <a:spLocks noGrp="1"/>
          </p:cNvSpPr>
          <p:nvPr>
            <p:ph type="subTitle" idx="1"/>
          </p:nvPr>
        </p:nvSpPr>
        <p:spPr>
          <a:xfrm>
            <a:off x="1403648" y="2564904"/>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4.1 SCIENCES MEDIEVALES</a:t>
            </a:r>
          </a:p>
          <a:p>
            <a:r>
              <a:rPr lang="fr-FR" dirty="0" smtClean="0">
                <a:solidFill>
                  <a:schemeClr val="bg1"/>
                </a:solidFill>
              </a:rPr>
              <a:t>EUROPEENNES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2060848"/>
            <a:ext cx="8280920" cy="1584176"/>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pPr>
              <a:buFontTx/>
              <a:buChar char="-"/>
            </a:pPr>
            <a:r>
              <a:rPr lang="fr-FR" dirty="0" smtClean="0">
                <a:solidFill>
                  <a:schemeClr val="bg1"/>
                </a:solidFill>
              </a:rPr>
              <a:t>Période de l’histoire qui s’étend du V –XV e Siècle</a:t>
            </a:r>
          </a:p>
          <a:p>
            <a:pPr>
              <a:buFontTx/>
              <a:buChar char="-"/>
            </a:pPr>
            <a:r>
              <a:rPr lang="fr-FR" dirty="0" smtClean="0">
                <a:solidFill>
                  <a:schemeClr val="bg1"/>
                </a:solidFill>
              </a:rPr>
              <a:t>Débute avec la chute de Rome en 476</a:t>
            </a:r>
          </a:p>
          <a:p>
            <a:pPr>
              <a:buFontTx/>
              <a:buChar char="-"/>
            </a:pPr>
            <a:r>
              <a:rPr lang="fr-FR" dirty="0" smtClean="0">
                <a:solidFill>
                  <a:schemeClr val="bg1"/>
                </a:solidFill>
              </a:rPr>
              <a:t>La Période est subdivisée en:</a:t>
            </a:r>
          </a:p>
          <a:p>
            <a:endParaRPr lang="fr-FR" dirty="0"/>
          </a:p>
        </p:txBody>
      </p:sp>
      <p:sp>
        <p:nvSpPr>
          <p:cNvPr id="4" name="Sous-titre 2"/>
          <p:cNvSpPr txBox="1">
            <a:spLocks/>
          </p:cNvSpPr>
          <p:nvPr/>
        </p:nvSpPr>
        <p:spPr>
          <a:xfrm>
            <a:off x="1331640" y="548680"/>
            <a:ext cx="6400800"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rgbClr val="FF0000"/>
                </a:solidFill>
                <a:effectLst/>
                <a:uLnTx/>
                <a:uFillTx/>
                <a:latin typeface="+mn-lt"/>
                <a:ea typeface="+mn-ea"/>
                <a:cs typeface="+mn-cs"/>
              </a:rPr>
              <a:t>4.1.1  </a:t>
            </a:r>
            <a:r>
              <a:rPr kumimoji="0" lang="fr-FR" sz="3200" b="0" i="0" u="none" strike="noStrike" kern="1200" cap="none" spc="0" normalizeH="0" noProof="0" dirty="0" smtClean="0">
                <a:ln>
                  <a:noFill/>
                </a:ln>
                <a:solidFill>
                  <a:srgbClr val="FF0000"/>
                </a:solidFill>
                <a:effectLst/>
                <a:uLnTx/>
                <a:uFillTx/>
                <a:latin typeface="+mn-lt"/>
                <a:ea typeface="+mn-ea"/>
                <a:cs typeface="+mn-cs"/>
              </a:rPr>
              <a:t> LE MOYEN AGE</a:t>
            </a:r>
            <a:endParaRPr kumimoji="0" lang="fr-FR"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5" name="ZoneTexte 4"/>
          <p:cNvSpPr txBox="1"/>
          <p:nvPr/>
        </p:nvSpPr>
        <p:spPr>
          <a:xfrm>
            <a:off x="3059832" y="1628800"/>
            <a:ext cx="2952328" cy="369332"/>
          </a:xfrm>
          <a:prstGeom prst="rect">
            <a:avLst/>
          </a:prstGeom>
          <a:noFill/>
        </p:spPr>
        <p:txBody>
          <a:bodyPr wrap="square" rtlCol="0">
            <a:spAutoFit/>
          </a:bodyPr>
          <a:lstStyle/>
          <a:p>
            <a:r>
              <a:rPr lang="fr-FR" dirty="0" smtClean="0"/>
              <a:t>        DE   476   A   1492</a:t>
            </a:r>
            <a:endParaRPr lang="fr-FR" dirty="0"/>
          </a:p>
        </p:txBody>
      </p:sp>
      <p:sp>
        <p:nvSpPr>
          <p:cNvPr id="6" name="ZoneTexte 5"/>
          <p:cNvSpPr txBox="1"/>
          <p:nvPr/>
        </p:nvSpPr>
        <p:spPr>
          <a:xfrm>
            <a:off x="1259632" y="4149080"/>
            <a:ext cx="691276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buFontTx/>
              <a:buChar char="-"/>
            </a:pPr>
            <a:r>
              <a:rPr lang="fr-FR" sz="2400" dirty="0" smtClean="0"/>
              <a:t>Haut Moyen Age:        V    AU   X    Siècle</a:t>
            </a:r>
          </a:p>
          <a:p>
            <a:pPr>
              <a:buFontTx/>
              <a:buChar char="-"/>
            </a:pPr>
            <a:r>
              <a:rPr lang="fr-FR" sz="2400" dirty="0" smtClean="0"/>
              <a:t>Moyen Age Central:    XI   AU  XIII  Siècle</a:t>
            </a:r>
          </a:p>
          <a:p>
            <a:pPr>
              <a:buFontTx/>
              <a:buChar char="-"/>
            </a:pPr>
            <a:r>
              <a:rPr lang="fr-FR" sz="2400" dirty="0" smtClean="0"/>
              <a:t>Moyen Age Tardif:       XIV  AU   XV Siècle</a:t>
            </a:r>
            <a:endParaRPr lang="fr-F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980728"/>
            <a:ext cx="7772400" cy="1902073"/>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FR" dirty="0" smtClean="0"/>
              <a:t>Il est clair que </a:t>
            </a: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l’histoire des sciences </a:t>
            </a:r>
            <a:r>
              <a:rPr lang="fr-FR" dirty="0" smtClean="0"/>
              <a:t>étudie, le mouvement </a:t>
            </a:r>
            <a:r>
              <a:rPr lang="fr-FR" b="1" u="sng" dirty="0" smtClean="0"/>
              <a:t>progressif</a:t>
            </a:r>
            <a:r>
              <a:rPr lang="fr-FR" dirty="0" smtClean="0"/>
              <a:t> de </a:t>
            </a:r>
            <a:r>
              <a:rPr lang="fr-FR" b="1" u="sng" dirty="0" smtClean="0"/>
              <a:t>transformation</a:t>
            </a:r>
            <a:r>
              <a:rPr lang="fr-FR" dirty="0" smtClean="0"/>
              <a:t> de ces </a:t>
            </a:r>
            <a:r>
              <a:rPr lang="fr-FR" dirty="0" smtClean="0">
                <a:solidFill>
                  <a:srgbClr val="FF0000"/>
                </a:solidFill>
              </a:rPr>
              <a:t>spéculations</a:t>
            </a:r>
            <a:endParaRPr lang="fr-FR" dirty="0">
              <a:solidFill>
                <a:srgbClr val="FF0000"/>
              </a:solidFill>
            </a:endParaRPr>
          </a:p>
        </p:txBody>
      </p:sp>
      <p:sp>
        <p:nvSpPr>
          <p:cNvPr id="3" name="Sous-titre 2"/>
          <p:cNvSpPr>
            <a:spLocks noGrp="1"/>
          </p:cNvSpPr>
          <p:nvPr>
            <p:ph type="subTitle" idx="1"/>
          </p:nvPr>
        </p:nvSpPr>
        <p:spPr>
          <a:xfrm>
            <a:off x="1371600" y="3886200"/>
            <a:ext cx="6400800" cy="2971800"/>
          </a:xfrm>
        </p:spPr>
        <p:txBody>
          <a:bodyPr>
            <a:normAutofit/>
          </a:bodyPr>
          <a:lstStyle/>
          <a:p>
            <a:r>
              <a:rPr lang="fr-FR" dirty="0" smtClean="0"/>
              <a:t>A travers ce module, Nous présentons quelques grandes lignes de cette évolution de la connaissance scientifique et qui constitue l’histoire des Sciences</a:t>
            </a:r>
            <a:endParaRPr lang="fr-FR" dirty="0"/>
          </a:p>
        </p:txBody>
      </p:sp>
      <p:sp>
        <p:nvSpPr>
          <p:cNvPr id="4" name="ZoneTexte 3"/>
          <p:cNvSpPr txBox="1"/>
          <p:nvPr/>
        </p:nvSpPr>
        <p:spPr>
          <a:xfrm>
            <a:off x="395536" y="188640"/>
            <a:ext cx="1368152" cy="584775"/>
          </a:xfrm>
          <a:prstGeom prst="rect">
            <a:avLst/>
          </a:prstGeom>
          <a:noFill/>
        </p:spPr>
        <p:txBody>
          <a:bodyPr wrap="square" rtlCol="0">
            <a:spAutoFit/>
          </a:bodyPr>
          <a:lstStyle/>
          <a:p>
            <a:r>
              <a:rPr lang="fr-FR" sz="3200" dirty="0" smtClean="0"/>
              <a:t>…………</a:t>
            </a:r>
            <a:endParaRPr lang="fr-FR" sz="3200" dirty="0"/>
          </a:p>
        </p:txBody>
      </p:sp>
      <p:sp>
        <p:nvSpPr>
          <p:cNvPr id="5" name="ZoneTexte 4"/>
          <p:cNvSpPr txBox="1"/>
          <p:nvPr/>
        </p:nvSpPr>
        <p:spPr>
          <a:xfrm>
            <a:off x="1907704" y="3284984"/>
            <a:ext cx="616072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dirty="0" smtClean="0"/>
              <a:t>Progression  &amp;  Transformation  des  Spéculations intellectuelles</a:t>
            </a:r>
            <a:endParaRPr lang="fr-FR" dirty="0"/>
          </a:p>
        </p:txBody>
      </p:sp>
      <p:sp>
        <p:nvSpPr>
          <p:cNvPr id="6" name="Flèche droite 5"/>
          <p:cNvSpPr/>
          <p:nvPr/>
        </p:nvSpPr>
        <p:spPr>
          <a:xfrm>
            <a:off x="539552" y="3284984"/>
            <a:ext cx="978408"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minique\Documents\My Scans\2008-09 (Sep)\scan0001.jpg"/>
          <p:cNvPicPr>
            <a:picLocks noChangeAspect="1" noChangeArrowheads="1"/>
          </p:cNvPicPr>
          <p:nvPr/>
        </p:nvPicPr>
        <p:blipFill>
          <a:blip cstate="print"/>
          <a:srcRect/>
          <a:stretch>
            <a:fillRect/>
          </a:stretch>
        </p:blipFill>
        <p:spPr bwMode="auto">
          <a:xfrm>
            <a:off x="971550" y="260350"/>
            <a:ext cx="7285038" cy="6151563"/>
          </a:xfrm>
          <a:prstGeom prst="rect">
            <a:avLst/>
          </a:prstGeom>
          <a:noFill/>
          <a:ln w="9525">
            <a:noFill/>
            <a:miter lim="800000"/>
            <a:headEnd/>
            <a:tailEnd/>
          </a:ln>
        </p:spPr>
      </p:pic>
      <p:sp>
        <p:nvSpPr>
          <p:cNvPr id="5" name="ZoneTexte 4"/>
          <p:cNvSpPr txBox="1"/>
          <p:nvPr/>
        </p:nvSpPr>
        <p:spPr>
          <a:xfrm>
            <a:off x="2267744" y="6237312"/>
            <a:ext cx="508940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fr-FR" dirty="0" smtClean="0">
                <a:solidFill>
                  <a:srgbClr val="FF0000"/>
                </a:solidFill>
              </a:rPr>
              <a:t> CARTE GEOGRAPHIQUE DE L’EUROPE AU  X e SIECLE</a:t>
            </a:r>
            <a:endParaRPr lang="fr-FR" dirty="0">
              <a:solidFill>
                <a:srgbClr val="FF0000"/>
              </a:solidFill>
            </a:endParaRPr>
          </a:p>
        </p:txBody>
      </p:sp>
      <p:sp>
        <p:nvSpPr>
          <p:cNvPr id="6" name="TextBox 4"/>
          <p:cNvSpPr txBox="1">
            <a:spLocks noChangeArrowheads="1"/>
          </p:cNvSpPr>
          <p:nvPr/>
        </p:nvSpPr>
        <p:spPr bwMode="auto">
          <a:xfrm>
            <a:off x="3214688" y="3214688"/>
            <a:ext cx="1131887" cy="338137"/>
          </a:xfrm>
          <a:prstGeom prst="rect">
            <a:avLst/>
          </a:prstGeom>
          <a:noFill/>
          <a:ln w="9525">
            <a:noFill/>
            <a:miter lim="800000"/>
            <a:headEnd/>
            <a:tailEnd/>
          </a:ln>
        </p:spPr>
        <p:txBody>
          <a:bodyPr wrap="none">
            <a:spAutoFit/>
          </a:bodyPr>
          <a:lstStyle/>
          <a:p>
            <a:pPr algn="l">
              <a:spcBef>
                <a:spcPct val="0"/>
              </a:spcBef>
            </a:pPr>
            <a:r>
              <a:rPr lang="en-CA" sz="1600" b="1" dirty="0" err="1">
                <a:latin typeface="Arial" charset="0"/>
              </a:rPr>
              <a:t>Germanie</a:t>
            </a:r>
            <a:endParaRPr lang="en-CA" sz="1600" b="1" dirty="0">
              <a:latin typeface="Arial" charset="0"/>
            </a:endParaRPr>
          </a:p>
        </p:txBody>
      </p:sp>
      <p:sp>
        <p:nvSpPr>
          <p:cNvPr id="7" name="TextBox 3"/>
          <p:cNvSpPr txBox="1">
            <a:spLocks noChangeArrowheads="1"/>
          </p:cNvSpPr>
          <p:nvPr/>
        </p:nvSpPr>
        <p:spPr bwMode="auto">
          <a:xfrm>
            <a:off x="2123728" y="3717032"/>
            <a:ext cx="771525" cy="307975"/>
          </a:xfrm>
          <a:prstGeom prst="rect">
            <a:avLst/>
          </a:prstGeom>
          <a:noFill/>
          <a:ln w="9525">
            <a:noFill/>
            <a:miter lim="800000"/>
            <a:headEnd/>
            <a:tailEnd/>
          </a:ln>
        </p:spPr>
        <p:txBody>
          <a:bodyPr wrap="none">
            <a:spAutoFit/>
          </a:bodyPr>
          <a:lstStyle/>
          <a:p>
            <a:pPr algn="l">
              <a:spcBef>
                <a:spcPct val="0"/>
              </a:spcBef>
            </a:pPr>
            <a:r>
              <a:rPr lang="en-CA" sz="1400" b="1" dirty="0">
                <a:latin typeface="Arial" charset="0"/>
              </a:rPr>
              <a:t>France</a:t>
            </a:r>
          </a:p>
        </p:txBody>
      </p:sp>
      <p:sp>
        <p:nvSpPr>
          <p:cNvPr id="8" name="TextBox 8"/>
          <p:cNvSpPr txBox="1">
            <a:spLocks noChangeArrowheads="1"/>
          </p:cNvSpPr>
          <p:nvPr/>
        </p:nvSpPr>
        <p:spPr bwMode="auto">
          <a:xfrm>
            <a:off x="3357563" y="3857625"/>
            <a:ext cx="654050" cy="338138"/>
          </a:xfrm>
          <a:prstGeom prst="rect">
            <a:avLst/>
          </a:prstGeom>
          <a:noFill/>
          <a:ln w="9525">
            <a:noFill/>
            <a:miter lim="800000"/>
            <a:headEnd/>
            <a:tailEnd/>
          </a:ln>
        </p:spPr>
        <p:txBody>
          <a:bodyPr wrap="none">
            <a:spAutoFit/>
          </a:bodyPr>
          <a:lstStyle/>
          <a:p>
            <a:pPr algn="l">
              <a:spcBef>
                <a:spcPct val="0"/>
              </a:spcBef>
            </a:pPr>
            <a:r>
              <a:rPr lang="en-CA" sz="1600" b="1" dirty="0" err="1">
                <a:latin typeface="Arial" charset="0"/>
              </a:rPr>
              <a:t>Italie</a:t>
            </a:r>
            <a:endParaRPr lang="en-CA" sz="1600" b="1" dirty="0">
              <a:latin typeface="Arial" charset="0"/>
            </a:endParaRPr>
          </a:p>
        </p:txBody>
      </p:sp>
      <p:sp>
        <p:nvSpPr>
          <p:cNvPr id="9" name="TextBox 7"/>
          <p:cNvSpPr txBox="1">
            <a:spLocks noChangeArrowheads="1"/>
          </p:cNvSpPr>
          <p:nvPr/>
        </p:nvSpPr>
        <p:spPr bwMode="auto">
          <a:xfrm>
            <a:off x="1214438" y="4357688"/>
            <a:ext cx="1095375" cy="369887"/>
          </a:xfrm>
          <a:prstGeom prst="rect">
            <a:avLst/>
          </a:prstGeom>
          <a:noFill/>
          <a:ln w="9525">
            <a:noFill/>
            <a:miter lim="800000"/>
            <a:headEnd/>
            <a:tailEnd/>
          </a:ln>
        </p:spPr>
        <p:txBody>
          <a:bodyPr wrap="none">
            <a:spAutoFit/>
          </a:bodyPr>
          <a:lstStyle/>
          <a:p>
            <a:pPr algn="l">
              <a:spcBef>
                <a:spcPct val="0"/>
              </a:spcBef>
            </a:pPr>
            <a:r>
              <a:rPr lang="en-CA" sz="1800" dirty="0" err="1">
                <a:latin typeface="Arial" charset="0"/>
              </a:rPr>
              <a:t>Espagne</a:t>
            </a:r>
            <a:endParaRPr lang="en-CA" sz="1800" dirty="0">
              <a:latin typeface="Arial" charset="0"/>
            </a:endParaRPr>
          </a:p>
        </p:txBody>
      </p:sp>
      <p:sp>
        <p:nvSpPr>
          <p:cNvPr id="10" name="TextBox 6"/>
          <p:cNvSpPr txBox="1">
            <a:spLocks noChangeArrowheads="1"/>
          </p:cNvSpPr>
          <p:nvPr/>
        </p:nvSpPr>
        <p:spPr bwMode="auto">
          <a:xfrm>
            <a:off x="6357938" y="4572000"/>
            <a:ext cx="1326004" cy="646331"/>
          </a:xfrm>
          <a:prstGeom prst="rect">
            <a:avLst/>
          </a:prstGeom>
          <a:noFill/>
          <a:ln w="9525">
            <a:noFill/>
            <a:miter lim="800000"/>
            <a:headEnd/>
            <a:tailEnd/>
          </a:ln>
        </p:spPr>
        <p:txBody>
          <a:bodyPr wrap="none">
            <a:spAutoFit/>
          </a:bodyPr>
          <a:lstStyle/>
          <a:p>
            <a:pPr algn="l">
              <a:spcBef>
                <a:spcPct val="0"/>
              </a:spcBef>
            </a:pPr>
            <a:r>
              <a:rPr lang="en-CA" sz="1800" dirty="0" smtClean="0">
                <a:latin typeface="Arial" charset="0"/>
              </a:rPr>
              <a:t>Empire</a:t>
            </a:r>
          </a:p>
          <a:p>
            <a:pPr algn="l">
              <a:spcBef>
                <a:spcPct val="0"/>
              </a:spcBef>
            </a:pPr>
            <a:r>
              <a:rPr lang="en-CA" dirty="0" smtClean="0">
                <a:latin typeface="Arial" charset="0"/>
              </a:rPr>
              <a:t>BYZANTIN</a:t>
            </a:r>
            <a:endParaRPr lang="en-CA" sz="1800" dirty="0">
              <a:latin typeface="Arial" charset="0"/>
            </a:endParaRPr>
          </a:p>
        </p:txBody>
      </p:sp>
      <p:sp>
        <p:nvSpPr>
          <p:cNvPr id="11" name="TextBox 13"/>
          <p:cNvSpPr txBox="1">
            <a:spLocks noChangeArrowheads="1"/>
          </p:cNvSpPr>
          <p:nvPr/>
        </p:nvSpPr>
        <p:spPr bwMode="auto">
          <a:xfrm>
            <a:off x="7429500" y="5857875"/>
            <a:ext cx="1198563" cy="369888"/>
          </a:xfrm>
          <a:prstGeom prst="rect">
            <a:avLst/>
          </a:prstGeom>
          <a:noFill/>
          <a:ln w="9525">
            <a:noFill/>
            <a:miter lim="800000"/>
            <a:headEnd/>
            <a:tailEnd/>
          </a:ln>
        </p:spPr>
        <p:txBody>
          <a:bodyPr wrap="none">
            <a:spAutoFit/>
          </a:bodyPr>
          <a:lstStyle/>
          <a:p>
            <a:pPr algn="l">
              <a:spcBef>
                <a:spcPct val="0"/>
              </a:spcBef>
            </a:pPr>
            <a:r>
              <a:rPr lang="en-CA" sz="1800" b="1" dirty="0">
                <a:latin typeface="Arial" charset="0"/>
              </a:rPr>
              <a:t>Palestine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1470025"/>
          </a:xfrm>
        </p:spPr>
        <p:txBody>
          <a:bodyPr/>
          <a:lstStyle/>
          <a:p>
            <a:r>
              <a:rPr lang="fr-FR" dirty="0" smtClean="0"/>
              <a:t>CARACTERISTIQUES </a:t>
            </a:r>
            <a:br>
              <a:rPr lang="fr-FR" dirty="0" smtClean="0"/>
            </a:br>
            <a:r>
              <a:rPr lang="fr-FR" dirty="0" smtClean="0"/>
              <a:t>DES SCIENCES MEDIEVALES</a:t>
            </a:r>
            <a:endParaRPr lang="fr-FR" dirty="0"/>
          </a:p>
        </p:txBody>
      </p:sp>
      <p:sp>
        <p:nvSpPr>
          <p:cNvPr id="3" name="Sous-titre 2"/>
          <p:cNvSpPr>
            <a:spLocks noGrp="1"/>
          </p:cNvSpPr>
          <p:nvPr>
            <p:ph type="subTitle" idx="1"/>
          </p:nvPr>
        </p:nvSpPr>
        <p:spPr>
          <a:xfrm>
            <a:off x="1331640" y="2924944"/>
            <a:ext cx="6400800" cy="1752600"/>
          </a:xfrm>
        </p:spPr>
        <p:txBody>
          <a:bodyPr/>
          <a:lstStyle/>
          <a:p>
            <a:r>
              <a:rPr lang="fr-FR" dirty="0" smtClean="0">
                <a:solidFill>
                  <a:srgbClr val="FF0000"/>
                </a:solidFill>
              </a:rPr>
              <a:t>IMPORTANCE  DU XIII SIECLE</a:t>
            </a:r>
            <a:r>
              <a:rPr lang="fr-FR" dirty="0" smtClean="0"/>
              <a:t>:</a:t>
            </a:r>
          </a:p>
          <a:p>
            <a:pPr>
              <a:buFontTx/>
              <a:buChar char="-"/>
            </a:pPr>
            <a:r>
              <a:rPr lang="fr-FR" dirty="0" smtClean="0"/>
              <a:t>Apogée du Pouvoir ecclésiastique</a:t>
            </a:r>
          </a:p>
          <a:p>
            <a:pPr>
              <a:buFontTx/>
              <a:buChar char="-"/>
            </a:pPr>
            <a:r>
              <a:rPr lang="fr-FR" dirty="0" smtClean="0"/>
              <a:t>Apogée de la Scolastique</a:t>
            </a:r>
          </a:p>
          <a:p>
            <a:endParaRPr lang="fr-FR" dirty="0"/>
          </a:p>
        </p:txBody>
      </p:sp>
      <p:sp>
        <p:nvSpPr>
          <p:cNvPr id="4" name="Flèche vers le bas 3"/>
          <p:cNvSpPr/>
          <p:nvPr/>
        </p:nvSpPr>
        <p:spPr>
          <a:xfrm>
            <a:off x="323528" y="1196752"/>
            <a:ext cx="77266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548680"/>
            <a:ext cx="7772400" cy="147002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Raisonnement Médiéval:</a:t>
            </a:r>
            <a:br>
              <a:rPr lang="fr-FR" dirty="0" smtClean="0"/>
            </a:br>
            <a:r>
              <a:rPr lang="fr-FR" dirty="0" smtClean="0"/>
              <a:t>4 formes de la Similitude</a:t>
            </a:r>
            <a:endParaRPr lang="fr-FR" dirty="0"/>
          </a:p>
        </p:txBody>
      </p:sp>
      <p:sp>
        <p:nvSpPr>
          <p:cNvPr id="3" name="Sous-titre 2"/>
          <p:cNvSpPr>
            <a:spLocks noGrp="1"/>
          </p:cNvSpPr>
          <p:nvPr>
            <p:ph type="subTitle" idx="1"/>
          </p:nvPr>
        </p:nvSpPr>
        <p:spPr>
          <a:xfrm>
            <a:off x="1403648" y="3501008"/>
            <a:ext cx="6400800" cy="1752600"/>
          </a:xfrm>
        </p:spPr>
        <p:txBody>
          <a:bodyPr/>
          <a:lstStyle/>
          <a:p>
            <a:r>
              <a:rPr lang="fr-FR" dirty="0" smtClean="0"/>
              <a:t>- </a:t>
            </a:r>
            <a:endParaRPr lang="fr-FR" dirty="0"/>
          </a:p>
        </p:txBody>
      </p:sp>
      <p:sp>
        <p:nvSpPr>
          <p:cNvPr id="4" name="Flèche vers le bas 3"/>
          <p:cNvSpPr/>
          <p:nvPr/>
        </p:nvSpPr>
        <p:spPr>
          <a:xfrm>
            <a:off x="3779912" y="1988840"/>
            <a:ext cx="9886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3"/>
          <p:cNvSpPr txBox="1">
            <a:spLocks noChangeArrowheads="1"/>
          </p:cNvSpPr>
          <p:nvPr/>
        </p:nvSpPr>
        <p:spPr>
          <a:xfrm>
            <a:off x="1066800" y="2924944"/>
            <a:ext cx="7769225" cy="347426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rPr>
              <a:t>1. Convenance : </a:t>
            </a:r>
            <a:r>
              <a:rPr kumimoji="0" lang="fr-FR" sz="3600" b="0" i="1" u="none" strike="noStrike" kern="1200" cap="none" spc="0" normalizeH="0" baseline="0" noProof="0" dirty="0" err="1" smtClean="0">
                <a:ln>
                  <a:noFill/>
                </a:ln>
                <a:solidFill>
                  <a:srgbClr val="000000"/>
                </a:solidFill>
                <a:effectLst/>
                <a:uLnTx/>
                <a:uFillTx/>
                <a:latin typeface="Comic Sans MS" pitchFamily="66" charset="0"/>
                <a:ea typeface="+mn-ea"/>
                <a:cs typeface="+mn-cs"/>
              </a:rPr>
              <a:t>convenentia</a:t>
            </a:r>
            <a:endParaRPr kumimoji="0" lang="fr-FR" sz="3600" b="0" i="1"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rPr>
              <a:t>2. Émulation : </a:t>
            </a:r>
            <a:r>
              <a:rPr kumimoji="0" lang="fr-FR" sz="3600" b="0" i="1" u="none" strike="noStrike" kern="1200" cap="none" spc="0" normalizeH="0" baseline="0" noProof="0" dirty="0" err="1" smtClean="0">
                <a:ln>
                  <a:noFill/>
                </a:ln>
                <a:solidFill>
                  <a:srgbClr val="000000"/>
                </a:solidFill>
                <a:effectLst/>
                <a:uLnTx/>
                <a:uFillTx/>
                <a:latin typeface="Comic Sans MS" pitchFamily="66" charset="0"/>
                <a:ea typeface="+mn-ea"/>
                <a:cs typeface="+mn-cs"/>
              </a:rPr>
              <a:t>aemulatio</a:t>
            </a:r>
            <a:endPar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rPr>
              <a:t>3. analogie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rPr>
              <a:t>4. Sympathie</a:t>
            </a:r>
            <a:br>
              <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rPr>
            </a:br>
            <a:endParaRPr kumimoji="0" lang="fr-FR" sz="36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04664"/>
            <a:ext cx="7772400" cy="1470025"/>
          </a:xfrm>
        </p:spPr>
        <p:txBody>
          <a:bodyPr>
            <a:normAutofit fontScale="90000"/>
          </a:bodyPr>
          <a:lstStyle/>
          <a:p>
            <a:r>
              <a:rPr lang="fr-FR" dirty="0" smtClean="0"/>
              <a:t> la Scolastique: un courant philosophique qui vise a concilier l’apport de la philosophie grecque avec la théologie chrétienne</a:t>
            </a:r>
            <a:endParaRPr lang="fr-FR" dirty="0"/>
          </a:p>
        </p:txBody>
      </p:sp>
      <p:sp>
        <p:nvSpPr>
          <p:cNvPr id="3" name="Sous-titre 2"/>
          <p:cNvSpPr>
            <a:spLocks noGrp="1"/>
          </p:cNvSpPr>
          <p:nvPr>
            <p:ph type="subTitle" idx="1"/>
          </p:nvPr>
        </p:nvSpPr>
        <p:spPr>
          <a:xfrm>
            <a:off x="971600" y="2924944"/>
            <a:ext cx="7160840" cy="3096344"/>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a:buFontTx/>
              <a:buChar char="-"/>
            </a:pPr>
            <a:r>
              <a:rPr lang="fr-FR" dirty="0" smtClean="0">
                <a:solidFill>
                  <a:schemeClr val="bg1"/>
                </a:solidFill>
              </a:rPr>
              <a:t>Indifférence par apport au réel</a:t>
            </a:r>
          </a:p>
          <a:p>
            <a:pPr>
              <a:buFontTx/>
              <a:buChar char="-"/>
            </a:pPr>
            <a:r>
              <a:rPr lang="fr-FR" dirty="0" smtClean="0">
                <a:solidFill>
                  <a:schemeClr val="bg1"/>
                </a:solidFill>
              </a:rPr>
              <a:t>Accumulation ,compilation, commentaire exégèse (commentaire  des textes bibliques)</a:t>
            </a:r>
          </a:p>
          <a:p>
            <a:pPr>
              <a:buFontTx/>
              <a:buChar char="-"/>
            </a:pPr>
            <a:r>
              <a:rPr lang="fr-FR" dirty="0" smtClean="0">
                <a:solidFill>
                  <a:schemeClr val="bg1"/>
                </a:solidFill>
              </a:rPr>
              <a:t>Classification des Objets et des Concepts selon des catégories  extrêmement subtiles et floues </a:t>
            </a:r>
          </a:p>
          <a:p>
            <a:pPr>
              <a:buFontTx/>
              <a:buChar char="-"/>
            </a:pPr>
            <a:endParaRPr lang="fr-FR" dirty="0"/>
          </a:p>
        </p:txBody>
      </p:sp>
      <p:sp>
        <p:nvSpPr>
          <p:cNvPr id="4" name="Flèche vers le bas 3"/>
          <p:cNvSpPr/>
          <p:nvPr/>
        </p:nvSpPr>
        <p:spPr>
          <a:xfrm>
            <a:off x="3923928" y="2348880"/>
            <a:ext cx="916680" cy="40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92696"/>
            <a:ext cx="7772400" cy="1470025"/>
          </a:xfrm>
        </p:spPr>
        <p:txBody>
          <a:bodyPr/>
          <a:lstStyle/>
          <a:p>
            <a:r>
              <a:rPr lang="fr-FR" dirty="0" smtClean="0"/>
              <a:t>1. Convenance: « corps &amp; âme » :  Aldrovandi  </a:t>
            </a:r>
            <a:endParaRPr lang="fr-FR" dirty="0"/>
          </a:p>
        </p:txBody>
      </p:sp>
      <p:sp>
        <p:nvSpPr>
          <p:cNvPr id="4" name="Rectangle 3"/>
          <p:cNvSpPr/>
          <p:nvPr/>
        </p:nvSpPr>
        <p:spPr>
          <a:xfrm>
            <a:off x="1907704" y="2348880"/>
            <a:ext cx="4572000" cy="646331"/>
          </a:xfrm>
          <a:prstGeom prst="rect">
            <a:avLst/>
          </a:prstGeom>
        </p:spPr>
        <p:txBody>
          <a:bodyPr>
            <a:spAutoFit/>
          </a:bodyPr>
          <a:lstStyle/>
          <a:p>
            <a:r>
              <a:rPr lang="fr-FR" i="1" dirty="0" smtClean="0">
                <a:solidFill>
                  <a:srgbClr val="000000"/>
                </a:solidFill>
                <a:latin typeface="Comic Sans MS" pitchFamily="66" charset="0"/>
              </a:rPr>
              <a:t>« Le corps s'altère et se corrompt par les passions de l'âme »</a:t>
            </a:r>
            <a:endParaRPr lang="fr-FR" dirty="0"/>
          </a:p>
        </p:txBody>
      </p:sp>
      <p:sp>
        <p:nvSpPr>
          <p:cNvPr id="5" name="Rectangle 4"/>
          <p:cNvSpPr/>
          <p:nvPr/>
        </p:nvSpPr>
        <p:spPr>
          <a:xfrm>
            <a:off x="1979712" y="3284984"/>
            <a:ext cx="3978974" cy="369332"/>
          </a:xfrm>
          <a:prstGeom prst="rect">
            <a:avLst/>
          </a:prstGeom>
        </p:spPr>
        <p:txBody>
          <a:bodyPr wrap="none">
            <a:spAutoFit/>
          </a:bodyPr>
          <a:lstStyle/>
          <a:p>
            <a:pPr>
              <a:buFont typeface="Wingdings" pitchFamily="2" charset="2"/>
              <a:buChar char="ü"/>
            </a:pPr>
            <a:r>
              <a:rPr lang="fr-FR" dirty="0" smtClean="0">
                <a:solidFill>
                  <a:srgbClr val="000000"/>
                </a:solidFill>
                <a:latin typeface="Comic Sans MS" pitchFamily="66" charset="0"/>
              </a:rPr>
              <a:t>la plante communique avec la bête</a:t>
            </a:r>
            <a:endParaRPr lang="fr-FR" dirty="0"/>
          </a:p>
        </p:txBody>
      </p:sp>
      <p:sp>
        <p:nvSpPr>
          <p:cNvPr id="6" name="Rectangle 5"/>
          <p:cNvSpPr/>
          <p:nvPr/>
        </p:nvSpPr>
        <p:spPr>
          <a:xfrm>
            <a:off x="2123728" y="3933056"/>
            <a:ext cx="4572000" cy="646331"/>
          </a:xfrm>
          <a:prstGeom prst="rect">
            <a:avLst/>
          </a:prstGeom>
        </p:spPr>
        <p:txBody>
          <a:bodyPr>
            <a:spAutoFit/>
          </a:bodyPr>
          <a:lstStyle/>
          <a:p>
            <a:pPr>
              <a:buFont typeface="Wingdings" pitchFamily="2" charset="2"/>
              <a:buChar char="ü"/>
            </a:pPr>
            <a:r>
              <a:rPr lang="fr-FR" dirty="0" smtClean="0">
                <a:solidFill>
                  <a:srgbClr val="000000"/>
                </a:solidFill>
                <a:latin typeface="Comic Sans MS" pitchFamily="66" charset="0"/>
              </a:rPr>
              <a:t>Ressemblance </a:t>
            </a:r>
            <a:r>
              <a:rPr lang="fr-FR" i="1" dirty="0" smtClean="0">
                <a:solidFill>
                  <a:srgbClr val="000000"/>
                </a:solidFill>
                <a:latin typeface="Comic Sans MS" pitchFamily="66" charset="0"/>
              </a:rPr>
              <a:t>liée à l'espace</a:t>
            </a:r>
            <a:r>
              <a:rPr lang="fr-FR" dirty="0" smtClean="0">
                <a:solidFill>
                  <a:srgbClr val="000000"/>
                </a:solidFill>
                <a:latin typeface="Comic Sans MS" pitchFamily="66" charset="0"/>
              </a:rPr>
              <a:t> dans la forme du </a:t>
            </a:r>
            <a:r>
              <a:rPr lang="fr-FR" i="1" dirty="0" smtClean="0">
                <a:solidFill>
                  <a:srgbClr val="000000"/>
                </a:solidFill>
                <a:latin typeface="Comic Sans MS" pitchFamily="66" charset="0"/>
              </a:rPr>
              <a:t>proche en proche</a:t>
            </a:r>
            <a:r>
              <a:rPr lang="fr-FR" dirty="0" smtClean="0">
                <a:solidFill>
                  <a:srgbClr val="000000"/>
                </a:solidFill>
                <a:latin typeface="Comic Sans MS" pitchFamily="66" charset="0"/>
              </a:rPr>
              <a:t>.</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60648"/>
            <a:ext cx="7772400" cy="1470025"/>
          </a:xfrm>
        </p:spPr>
        <p:txBody>
          <a:bodyPr>
            <a:normAutofit fontScale="90000"/>
          </a:bodyPr>
          <a:lstStyle/>
          <a:p>
            <a:r>
              <a:rPr lang="fr-FR" dirty="0" smtClean="0"/>
              <a:t>2. Emulation: C’est la Convenance</a:t>
            </a:r>
            <a:br>
              <a:rPr lang="fr-FR" dirty="0" smtClean="0"/>
            </a:br>
            <a:r>
              <a:rPr lang="fr-FR" dirty="0" smtClean="0"/>
              <a:t>à distance</a:t>
            </a:r>
            <a:endParaRPr lang="fr-FR" dirty="0"/>
          </a:p>
        </p:txBody>
      </p:sp>
      <p:sp>
        <p:nvSpPr>
          <p:cNvPr id="4" name="Rectangle 3"/>
          <p:cNvSpPr txBox="1">
            <a:spLocks noChangeArrowheads="1"/>
          </p:cNvSpPr>
          <p:nvPr/>
        </p:nvSpPr>
        <p:spPr>
          <a:xfrm>
            <a:off x="611560" y="1556792"/>
            <a:ext cx="7769225" cy="1014040"/>
          </a:xfrm>
          <a:prstGeom prst="rect">
            <a:avLst/>
          </a:prstGeom>
        </p:spPr>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err="1" smtClean="0">
                <a:ln>
                  <a:noFill/>
                </a:ln>
                <a:solidFill>
                  <a:srgbClr val="000000"/>
                </a:solidFill>
                <a:effectLst/>
                <a:uLnTx/>
                <a:uFillTx/>
                <a:latin typeface="Comic Sans MS" pitchFamily="66" charset="0"/>
                <a:ea typeface="+mn-ea"/>
                <a:cs typeface="+mn-cs"/>
              </a:rPr>
              <a:t>Crollius</a:t>
            </a:r>
            <a:r>
              <a:rPr kumimoji="0" lang="fr-FR" sz="3200" b="0" i="0" u="none" strike="noStrike" kern="1200" cap="none" spc="0" normalizeH="0" baseline="0" noProof="0" dirty="0" smtClean="0">
                <a:ln>
                  <a:noFill/>
                </a:ln>
                <a:solidFill>
                  <a:srgbClr val="000000"/>
                </a:solidFill>
                <a:effectLst/>
                <a:uLnTx/>
                <a:uFillTx/>
                <a:latin typeface="Comic Sans MS" pitchFamily="66" charset="0"/>
                <a:ea typeface="+mn-ea"/>
                <a:cs typeface="+mn-cs"/>
              </a:rPr>
              <a:t> (alchimiste) : « les étoiles sont la matrice de toutes les herbes.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Titre 1"/>
          <p:cNvSpPr txBox="1">
            <a:spLocks/>
          </p:cNvSpPr>
          <p:nvPr/>
        </p:nvSpPr>
        <p:spPr>
          <a:xfrm>
            <a:off x="611560" y="2852936"/>
            <a:ext cx="7772400" cy="1470025"/>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3. Analogie: plus</a:t>
            </a:r>
            <a:r>
              <a:rPr kumimoji="0" lang="fr-FR" sz="4400" b="0" i="0" u="none" strike="noStrike" kern="1200" cap="none" spc="0" normalizeH="0" noProof="0" dirty="0" smtClean="0">
                <a:ln>
                  <a:noFill/>
                </a:ln>
                <a:solidFill>
                  <a:schemeClr val="tx1"/>
                </a:solidFill>
                <a:effectLst/>
                <a:uLnTx/>
                <a:uFillTx/>
                <a:latin typeface="+mj-lt"/>
                <a:ea typeface="+mj-ea"/>
                <a:cs typeface="+mj-cs"/>
              </a:rPr>
              <a:t> </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laxiste. Elle superpose convenance et Emulation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Flèche vers le bas 5"/>
          <p:cNvSpPr/>
          <p:nvPr/>
        </p:nvSpPr>
        <p:spPr>
          <a:xfrm>
            <a:off x="3995936" y="4221088"/>
            <a:ext cx="106069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691680" y="5373216"/>
            <a:ext cx="5731377" cy="523220"/>
          </a:xfrm>
          <a:prstGeom prst="rect">
            <a:avLst/>
          </a:prstGeom>
          <a:noFill/>
        </p:spPr>
        <p:txBody>
          <a:bodyPr wrap="none" rtlCol="0">
            <a:spAutoFit/>
          </a:bodyPr>
          <a:lstStyle/>
          <a:p>
            <a:pPr>
              <a:buFont typeface="Wingdings" pitchFamily="2" charset="2"/>
              <a:buChar char="q"/>
            </a:pPr>
            <a:r>
              <a:rPr lang="fr-FR" sz="2800" dirty="0" smtClean="0"/>
              <a:t>Il ya de multiples  sortes d’ Analogie</a:t>
            </a:r>
            <a:endParaRPr lang="fr-FR" sz="2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806744"/>
            <a:ext cx="7416824" cy="5410712"/>
          </a:xfrm>
          <a:prstGeom prst="rect">
            <a:avLst/>
          </a:prstGeom>
        </p:spPr>
        <p:txBody>
          <a:bodyPr wrap="square">
            <a:spAutoFit/>
          </a:bodyPr>
          <a:lstStyle/>
          <a:p>
            <a:pPr>
              <a:lnSpc>
                <a:spcPct val="90000"/>
              </a:lnSpc>
            </a:pPr>
            <a:r>
              <a:rPr lang="fr-FR" sz="2400" dirty="0" smtClean="0">
                <a:solidFill>
                  <a:srgbClr val="000000"/>
                </a:solidFill>
                <a:latin typeface="Comic Sans MS" pitchFamily="66" charset="0"/>
              </a:rPr>
              <a:t>Il y a donc de multiples sortes d'analogie.</a:t>
            </a:r>
          </a:p>
          <a:p>
            <a:pPr lvl="1">
              <a:lnSpc>
                <a:spcPct val="90000"/>
              </a:lnSpc>
            </a:pPr>
            <a:r>
              <a:rPr lang="fr-FR" sz="2000" dirty="0" smtClean="0">
                <a:solidFill>
                  <a:srgbClr val="000000"/>
                </a:solidFill>
                <a:latin typeface="Comic Sans MS" pitchFamily="66" charset="0"/>
              </a:rPr>
              <a:t>	</a:t>
            </a:r>
            <a:r>
              <a:rPr lang="fr-FR" sz="2400" dirty="0" smtClean="0">
                <a:solidFill>
                  <a:srgbClr val="000000"/>
                </a:solidFill>
                <a:latin typeface="Comic Sans MS" pitchFamily="66" charset="0"/>
              </a:rPr>
              <a:t>1 objet / substrat : </a:t>
            </a:r>
          </a:p>
          <a:p>
            <a:pPr lvl="3">
              <a:lnSpc>
                <a:spcPct val="90000"/>
              </a:lnSpc>
            </a:pPr>
            <a:r>
              <a:rPr lang="fr-FR" sz="2400" dirty="0" smtClean="0">
                <a:solidFill>
                  <a:srgbClr val="000000"/>
                </a:solidFill>
                <a:latin typeface="Comic Sans MS" pitchFamily="66" charset="0"/>
              </a:rPr>
              <a:t>Étoiles – ciel</a:t>
            </a:r>
          </a:p>
          <a:p>
            <a:pPr lvl="3">
              <a:lnSpc>
                <a:spcPct val="90000"/>
              </a:lnSpc>
            </a:pPr>
            <a:r>
              <a:rPr lang="fr-FR" sz="2400" dirty="0" smtClean="0">
                <a:solidFill>
                  <a:srgbClr val="000000"/>
                </a:solidFill>
                <a:latin typeface="Comic Sans MS" pitchFamily="66" charset="0"/>
              </a:rPr>
              <a:t>sol - herbe</a:t>
            </a:r>
          </a:p>
          <a:p>
            <a:pPr lvl="3">
              <a:lnSpc>
                <a:spcPct val="90000"/>
              </a:lnSpc>
            </a:pPr>
            <a:r>
              <a:rPr lang="fr-FR" sz="2400" dirty="0" smtClean="0">
                <a:solidFill>
                  <a:srgbClr val="000000"/>
                </a:solidFill>
                <a:latin typeface="Comic Sans MS" pitchFamily="66" charset="0"/>
              </a:rPr>
              <a:t>roche - diamants</a:t>
            </a:r>
          </a:p>
          <a:p>
            <a:pPr lvl="1">
              <a:lnSpc>
                <a:spcPct val="90000"/>
              </a:lnSpc>
            </a:pPr>
            <a:r>
              <a:rPr lang="fr-FR" sz="2400" dirty="0" smtClean="0">
                <a:solidFill>
                  <a:srgbClr val="000000"/>
                </a:solidFill>
                <a:latin typeface="Comic Sans MS" pitchFamily="66" charset="0"/>
              </a:rPr>
              <a:t>	2 inversions / rotations. </a:t>
            </a:r>
          </a:p>
          <a:p>
            <a:pPr lvl="3">
              <a:lnSpc>
                <a:spcPct val="90000"/>
              </a:lnSpc>
            </a:pPr>
            <a:r>
              <a:rPr lang="fr-FR" sz="2400" dirty="0" smtClean="0">
                <a:solidFill>
                  <a:srgbClr val="000000"/>
                </a:solidFill>
                <a:latin typeface="Comic Sans MS" pitchFamily="66" charset="0"/>
              </a:rPr>
              <a:t>Césalpin : « la plante est analogue à l'animal inversé »</a:t>
            </a:r>
          </a:p>
          <a:p>
            <a:pPr lvl="1">
              <a:lnSpc>
                <a:spcPct val="90000"/>
              </a:lnSpc>
            </a:pPr>
            <a:r>
              <a:rPr lang="fr-FR" sz="2400" dirty="0" smtClean="0">
                <a:solidFill>
                  <a:srgbClr val="000000"/>
                </a:solidFill>
                <a:latin typeface="Comic Sans MS" pitchFamily="66" charset="0"/>
              </a:rPr>
              <a:t>	3 correspondances :</a:t>
            </a:r>
          </a:p>
          <a:p>
            <a:pPr lvl="3">
              <a:lnSpc>
                <a:spcPct val="90000"/>
              </a:lnSpc>
            </a:pPr>
            <a:r>
              <a:rPr lang="fr-FR" sz="2400" dirty="0" smtClean="0">
                <a:solidFill>
                  <a:srgbClr val="000000"/>
                </a:solidFill>
                <a:latin typeface="Comic Sans MS" pitchFamily="66" charset="0"/>
              </a:rPr>
              <a:t>Pierre Belon (renaissance) squelette de l’homme et de l’oiseau : pure analogie et non anatomie comparée (dixit Foucault)</a:t>
            </a:r>
          </a:p>
          <a:p>
            <a:pPr lvl="1">
              <a:lnSpc>
                <a:spcPct val="90000"/>
              </a:lnSpc>
            </a:pPr>
            <a:r>
              <a:rPr lang="fr-FR" sz="2400" dirty="0" smtClean="0">
                <a:solidFill>
                  <a:srgbClr val="000000"/>
                </a:solidFill>
                <a:latin typeface="Comic Sans MS" pitchFamily="66" charset="0"/>
              </a:rPr>
              <a:t>	4 correspondances symboliques. </a:t>
            </a:r>
          </a:p>
          <a:p>
            <a:pPr lvl="3">
              <a:lnSpc>
                <a:spcPct val="90000"/>
              </a:lnSpc>
            </a:pPr>
            <a:r>
              <a:rPr lang="fr-FR" sz="2400" dirty="0" smtClean="0">
                <a:solidFill>
                  <a:srgbClr val="000000"/>
                </a:solidFill>
                <a:latin typeface="Comic Sans MS" pitchFamily="66" charset="0"/>
              </a:rPr>
              <a:t>Corps humain -&gt; cosmos. Aldrovandi (renaissance) : les parties basses de l'homme analogues de l'enfer !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470025"/>
          </a:xfrm>
        </p:spPr>
        <p:txBody>
          <a:bodyPr/>
          <a:lstStyle/>
          <a:p>
            <a:r>
              <a:rPr lang="fr-FR" dirty="0" smtClean="0"/>
              <a:t>4. Sympathie</a:t>
            </a:r>
            <a:endParaRPr lang="fr-FR" dirty="0"/>
          </a:p>
        </p:txBody>
      </p:sp>
      <p:sp>
        <p:nvSpPr>
          <p:cNvPr id="4" name="Rectangle 3"/>
          <p:cNvSpPr txBox="1">
            <a:spLocks noChangeArrowheads="1"/>
          </p:cNvSpPr>
          <p:nvPr/>
        </p:nvSpPr>
        <p:spPr>
          <a:xfrm>
            <a:off x="1062038" y="1766888"/>
            <a:ext cx="4524375" cy="411321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smtClean="0">
                <a:ln>
                  <a:noFill/>
                </a:ln>
                <a:solidFill>
                  <a:srgbClr val="000000"/>
                </a:solidFill>
                <a:effectLst/>
                <a:uLnTx/>
                <a:uFillTx/>
                <a:latin typeface="Comic Sans MS" pitchFamily="66" charset="0"/>
                <a:ea typeface="+mn-ea"/>
                <a:cs typeface="+mn-cs"/>
              </a:rPr>
              <a:t>Entre interaction et résonance.</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smtClean="0">
                <a:ln>
                  <a:noFill/>
                </a:ln>
                <a:solidFill>
                  <a:srgbClr val="000000"/>
                </a:solidFill>
                <a:effectLst/>
                <a:uLnTx/>
                <a:uFillTx/>
                <a:latin typeface="Comic Sans MS" pitchFamily="66" charset="0"/>
                <a:ea typeface="+mn-ea"/>
                <a:cs typeface="+mn-cs"/>
              </a:rPr>
              <a:t>La terre attire les corps pesants par sympathie. C'est leur lieu naturel.</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smtClean="0">
                <a:ln>
                  <a:noFill/>
                </a:ln>
                <a:solidFill>
                  <a:srgbClr val="000000"/>
                </a:solidFill>
                <a:effectLst/>
                <a:uLnTx/>
                <a:uFillTx/>
                <a:latin typeface="Comic Sans MS" pitchFamily="66" charset="0"/>
                <a:ea typeface="+mn-ea"/>
                <a:cs typeface="+mn-cs"/>
              </a:rPr>
              <a:t>Racine / eau. Tournesol /soleil.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smtClean="0">
                <a:ln>
                  <a:noFill/>
                </a:ln>
                <a:solidFill>
                  <a:srgbClr val="000000"/>
                </a:solidFill>
                <a:effectLst/>
                <a:uLnTx/>
                <a:uFillTx/>
                <a:latin typeface="Comic Sans MS" pitchFamily="66" charset="0"/>
                <a:ea typeface="+mn-ea"/>
                <a:cs typeface="+mn-cs"/>
              </a:rPr>
              <a:t>compensée par antipathie qui isole exclut.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fr-FR"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5" descr="http://www.andrebarbault.com/images/pa002.jpg"/>
          <p:cNvPicPr>
            <a:picLocks noChangeAspect="1" noChangeArrowheads="1"/>
          </p:cNvPicPr>
          <p:nvPr/>
        </p:nvPicPr>
        <p:blipFill>
          <a:blip cstate="print"/>
          <a:srcRect/>
          <a:stretch>
            <a:fillRect/>
          </a:stretch>
        </p:blipFill>
        <p:spPr bwMode="auto">
          <a:xfrm>
            <a:off x="5800725" y="1890713"/>
            <a:ext cx="3298825" cy="406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04664"/>
            <a:ext cx="7772400" cy="1470025"/>
          </a:xfrm>
        </p:spPr>
        <p:txBody>
          <a:bodyPr/>
          <a:lstStyle/>
          <a:p>
            <a:r>
              <a:rPr lang="fr-FR" dirty="0" smtClean="0"/>
              <a:t>Les Sciences Médiévales européennes…..</a:t>
            </a:r>
            <a:endParaRPr lang="fr-FR" dirty="0"/>
          </a:p>
        </p:txBody>
      </p:sp>
      <p:sp>
        <p:nvSpPr>
          <p:cNvPr id="3" name="Sous-titre 2"/>
          <p:cNvSpPr>
            <a:spLocks noGrp="1"/>
          </p:cNvSpPr>
          <p:nvPr>
            <p:ph type="subTitle" idx="1"/>
          </p:nvPr>
        </p:nvSpPr>
        <p:spPr>
          <a:xfrm>
            <a:off x="1371600" y="2996952"/>
            <a:ext cx="6944816" cy="2641848"/>
          </a:xfrm>
        </p:spPr>
        <p:style>
          <a:lnRef idx="3">
            <a:schemeClr val="lt1"/>
          </a:lnRef>
          <a:fillRef idx="1">
            <a:schemeClr val="dk1"/>
          </a:fillRef>
          <a:effectRef idx="1">
            <a:schemeClr val="dk1"/>
          </a:effectRef>
          <a:fontRef idx="minor">
            <a:schemeClr val="lt1"/>
          </a:fontRef>
        </p:style>
        <p:txBody>
          <a:bodyPr>
            <a:normAutofit fontScale="85000" lnSpcReduction="20000"/>
          </a:bodyPr>
          <a:lstStyle/>
          <a:p>
            <a:pPr>
              <a:buFontTx/>
              <a:buChar char="-"/>
            </a:pPr>
            <a:r>
              <a:rPr lang="fr-FR" dirty="0" smtClean="0">
                <a:solidFill>
                  <a:schemeClr val="bg1"/>
                </a:solidFill>
              </a:rPr>
              <a:t>Durant cette période la science en Europe s’est estompée.</a:t>
            </a:r>
          </a:p>
          <a:p>
            <a:pPr>
              <a:buFontTx/>
              <a:buChar char="-"/>
            </a:pPr>
            <a:r>
              <a:rPr lang="fr-FR" dirty="0" smtClean="0">
                <a:solidFill>
                  <a:schemeClr val="bg1"/>
                </a:solidFill>
              </a:rPr>
              <a:t>L’Activité intellectuelle est sous l’emprise de l’église.(lieux d étude, de contemplation ,et documentation).</a:t>
            </a:r>
          </a:p>
          <a:p>
            <a:pPr>
              <a:buFontTx/>
              <a:buChar char="-"/>
            </a:pPr>
            <a:r>
              <a:rPr lang="fr-FR" dirty="0" smtClean="0">
                <a:solidFill>
                  <a:schemeClr val="bg1"/>
                </a:solidFill>
              </a:rPr>
              <a:t>Tout ce qui pouvait être connu sur le monde provenait de la bible</a:t>
            </a:r>
          </a:p>
          <a:p>
            <a:pPr>
              <a:buFontTx/>
              <a:buChar char="-"/>
            </a:pPr>
            <a:endParaRPr lang="fr-FR" dirty="0" smtClean="0"/>
          </a:p>
          <a:p>
            <a:pPr>
              <a:buFontTx/>
              <a:buChar char="-"/>
            </a:pPr>
            <a:endParaRPr lang="fr-FR" dirty="0" smtClean="0"/>
          </a:p>
          <a:p>
            <a:pPr>
              <a:buFontTx/>
              <a:buChar char="-"/>
            </a:pPr>
            <a:endParaRPr lang="fr-FR" dirty="0"/>
          </a:p>
        </p:txBody>
      </p:sp>
      <p:sp>
        <p:nvSpPr>
          <p:cNvPr id="4" name="ZoneTexte 3"/>
          <p:cNvSpPr txBox="1"/>
          <p:nvPr/>
        </p:nvSpPr>
        <p:spPr>
          <a:xfrm>
            <a:off x="1187624" y="2276872"/>
            <a:ext cx="151105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FR" b="1" dirty="0" smtClean="0">
                <a:solidFill>
                  <a:schemeClr val="tx1"/>
                </a:solidFill>
              </a:rPr>
              <a:t>CONCLUSON:</a:t>
            </a:r>
            <a:r>
              <a:rPr lang="fr-FR" dirty="0" smtClean="0"/>
              <a:t> </a:t>
            </a: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32656"/>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t> 5.LES SCIENCES MEDIEVALES</a:t>
            </a:r>
            <a:br>
              <a:rPr lang="fr-FR" dirty="0" smtClean="0"/>
            </a:br>
            <a:r>
              <a:rPr lang="fr-FR" dirty="0" smtClean="0"/>
              <a:t>DE L’ORIENT</a:t>
            </a:r>
            <a:endParaRPr lang="fr-FR" dirty="0"/>
          </a:p>
        </p:txBody>
      </p:sp>
      <p:sp>
        <p:nvSpPr>
          <p:cNvPr id="3" name="Sous-titre 2"/>
          <p:cNvSpPr>
            <a:spLocks noGrp="1"/>
          </p:cNvSpPr>
          <p:nvPr>
            <p:ph type="subTitle" idx="1"/>
          </p:nvPr>
        </p:nvSpPr>
        <p:spPr>
          <a:xfrm>
            <a:off x="1259632" y="3068960"/>
            <a:ext cx="6400800" cy="1270992"/>
          </a:xfrm>
        </p:spPr>
        <p:txBody>
          <a:bodyPr/>
          <a:lstStyle/>
          <a:p>
            <a:r>
              <a:rPr lang="fr-FR" dirty="0" smtClean="0">
                <a:solidFill>
                  <a:srgbClr val="FF0000"/>
                </a:solidFill>
              </a:rPr>
              <a:t>POUR L’HONNEUR</a:t>
            </a:r>
          </a:p>
          <a:p>
            <a:r>
              <a:rPr lang="fr-FR" dirty="0" smtClean="0">
                <a:solidFill>
                  <a:srgbClr val="FF0000"/>
                </a:solidFill>
              </a:rPr>
              <a:t>DE L’ESPRIT HUMAIN</a:t>
            </a:r>
            <a:endParaRPr lang="fr-FR" dirty="0">
              <a:solidFill>
                <a:srgbClr val="FF0000"/>
              </a:solidFill>
            </a:endParaRPr>
          </a:p>
        </p:txBody>
      </p:sp>
      <p:sp>
        <p:nvSpPr>
          <p:cNvPr id="4" name="ZoneTexte 3"/>
          <p:cNvSpPr txBox="1"/>
          <p:nvPr/>
        </p:nvSpPr>
        <p:spPr>
          <a:xfrm>
            <a:off x="1115616" y="2708920"/>
            <a:ext cx="1130374" cy="369332"/>
          </a:xfrm>
          <a:prstGeom prst="rect">
            <a:avLst/>
          </a:prstGeom>
          <a:noFill/>
        </p:spPr>
        <p:txBody>
          <a:bodyPr wrap="none" rtlCol="0">
            <a:spAutoFit/>
          </a:bodyPr>
          <a:lstStyle/>
          <a:p>
            <a:r>
              <a:rPr lang="fr-FR" dirty="0" smtClean="0"/>
              <a:t>DEDICACE</a:t>
            </a:r>
            <a:endParaRPr lang="fr-FR" dirty="0"/>
          </a:p>
        </p:txBody>
      </p:sp>
      <p:sp>
        <p:nvSpPr>
          <p:cNvPr id="5" name="Titre 1"/>
          <p:cNvSpPr txBox="1">
            <a:spLocks/>
          </p:cNvSpPr>
          <p:nvPr/>
        </p:nvSpPr>
        <p:spPr>
          <a:xfrm>
            <a:off x="683568" y="4653136"/>
            <a:ext cx="7772400" cy="147002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lt1"/>
                </a:solidFill>
                <a:effectLst/>
                <a:uLnTx/>
                <a:uFillTx/>
                <a:latin typeface="+mn-lt"/>
                <a:ea typeface="+mn-ea"/>
                <a:cs typeface="+mn-cs"/>
              </a:rPr>
              <a:t> 5.1LES SCIENCES ARABO-PERSO</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t>MUSULMANES</a:t>
            </a:r>
            <a:endParaRPr kumimoji="0" lang="fr-FR"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636912"/>
            <a:ext cx="7772400" cy="1470025"/>
          </a:xfrm>
        </p:spPr>
        <p:txBody>
          <a:bodyPr/>
          <a:lstStyle/>
          <a:p>
            <a:r>
              <a:rPr lang="fr-FR" dirty="0" smtClean="0"/>
              <a:t>1.1 Rappel préliminaire</a:t>
            </a:r>
            <a:br>
              <a:rPr lang="fr-FR" dirty="0" smtClean="0"/>
            </a:br>
            <a:r>
              <a:rPr lang="fr-FR" dirty="0" smtClean="0"/>
              <a:t>sur les époques historiques..</a:t>
            </a:r>
            <a:endParaRPr lang="fr-FR" dirty="0"/>
          </a:p>
        </p:txBody>
      </p:sp>
      <p:sp>
        <p:nvSpPr>
          <p:cNvPr id="4" name="Titre 1"/>
          <p:cNvSpPr txBox="1">
            <a:spLocks/>
          </p:cNvSpPr>
          <p:nvPr/>
        </p:nvSpPr>
        <p:spPr>
          <a:xfrm>
            <a:off x="827584" y="119675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1. </a:t>
            </a:r>
            <a:r>
              <a:rPr kumimoji="0" lang="fr-FR" sz="44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j-lt"/>
                <a:ea typeface="+mj-ea"/>
                <a:cs typeface="+mj-cs"/>
              </a:rPr>
              <a:t>ORIGINE</a:t>
            </a:r>
            <a:r>
              <a:rPr kumimoji="0" lang="fr-FR" sz="4400" b="0" i="0" u="none" strike="noStrike" kern="1200" cap="none" spc="0" normalizeH="0" noProof="0" dirty="0" smtClean="0">
                <a:ln>
                  <a:noFill/>
                </a:ln>
                <a:solidFill>
                  <a:schemeClr val="tx1"/>
                </a:solidFill>
                <a:effectLst/>
                <a:uLnTx/>
                <a:uFillTx/>
                <a:latin typeface="+mj-lt"/>
                <a:ea typeface="+mj-ea"/>
                <a:cs typeface="+mj-cs"/>
              </a:rPr>
              <a:t> DES </a:t>
            </a:r>
            <a:r>
              <a:rPr kumimoji="0" lang="fr-FR" sz="4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rPr>
              <a:t>SCIENCES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re 1"/>
          <p:cNvSpPr>
            <a:spLocks noGrp="1"/>
          </p:cNvSpPr>
          <p:nvPr>
            <p:ph type="subTitle" idx="1"/>
          </p:nvPr>
        </p:nvSpPr>
        <p:spPr>
          <a:xfrm>
            <a:off x="1403648" y="4293096"/>
            <a:ext cx="6400800" cy="1752600"/>
          </a:xfrm>
        </p:spPr>
        <p:txBody>
          <a:bodyPr/>
          <a:lstStyle/>
          <a:p>
            <a:r>
              <a:rPr lang="fr-FR" dirty="0" smtClean="0"/>
              <a:t> </a:t>
            </a:r>
            <a:endParaRPr lang="fr-FR" dirty="0"/>
          </a:p>
        </p:txBody>
      </p:sp>
      <p:sp>
        <p:nvSpPr>
          <p:cNvPr id="6" name="Titre 1"/>
          <p:cNvSpPr txBox="1">
            <a:spLocks/>
          </p:cNvSpPr>
          <p:nvPr/>
        </p:nvSpPr>
        <p:spPr>
          <a:xfrm>
            <a:off x="827584" y="18864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4400" b="1" i="0" u="none" strike="noStrike" kern="1200" normalizeH="0" baseline="0" noProof="0" dirty="0" smtClean="0">
                <a:ln w="18415" cmpd="sng">
                  <a:solidFill>
                    <a:srgbClr val="FFFFFF"/>
                  </a:solidFill>
                  <a:prstDash val="solid"/>
                </a:ln>
                <a:effectLst>
                  <a:outerShdw blurRad="63500" dir="3600000" algn="tl" rotWithShape="0">
                    <a:srgbClr val="000000">
                      <a:alpha val="70000"/>
                    </a:srgbClr>
                  </a:outerShdw>
                </a:effectLst>
                <a:uLnTx/>
                <a:uFillTx/>
                <a:latin typeface="+mj-lt"/>
                <a:ea typeface="+mj-ea"/>
                <a:cs typeface="+mj-cs"/>
              </a:rPr>
              <a:t>CHAPITRE 1</a:t>
            </a:r>
            <a:endParaRPr kumimoji="0" lang="fr-FR" sz="4400" b="1" i="0" u="none" strike="noStrike" kern="1200" normalizeH="0" baseline="0" noProof="0" dirty="0">
              <a:ln w="18415" cmpd="sng">
                <a:solidFill>
                  <a:srgbClr val="FFFFFF"/>
                </a:solidFill>
                <a:prstDash val="solid"/>
              </a:ln>
              <a:effectLst>
                <a:outerShdw blurRad="63500" dir="3600000" algn="tl" rotWithShape="0">
                  <a:srgbClr val="000000">
                    <a:alpha val="70000"/>
                  </a:srgbClr>
                </a:outerShdw>
              </a:effectLst>
              <a:uLnTx/>
              <a:uFillTx/>
              <a:latin typeface="+mj-lt"/>
              <a:ea typeface="+mj-ea"/>
              <a:cs typeface="+mj-cs"/>
            </a:endParaRPr>
          </a:p>
        </p:txBody>
      </p:sp>
      <p:sp>
        <p:nvSpPr>
          <p:cNvPr id="7" name="Titre 1"/>
          <p:cNvSpPr txBox="1">
            <a:spLocks/>
          </p:cNvSpPr>
          <p:nvPr/>
        </p:nvSpPr>
        <p:spPr>
          <a:xfrm>
            <a:off x="467544" y="4293096"/>
            <a:ext cx="7772400" cy="147002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L’histoire de l’humanité est </a:t>
            </a:r>
            <a:r>
              <a:rPr kumimoji="0" lang="fr-FR" sz="4400" b="0" i="0" u="none" strike="noStrike" kern="1200" cap="none" spc="0" normalizeH="0" baseline="0" noProof="0" dirty="0" err="1" smtClean="0">
                <a:ln>
                  <a:noFill/>
                </a:ln>
                <a:solidFill>
                  <a:schemeClr val="tx1"/>
                </a:solidFill>
                <a:effectLst/>
                <a:uLnTx/>
                <a:uFillTx/>
                <a:latin typeface="+mj-lt"/>
                <a:ea typeface="+mj-ea"/>
                <a:cs typeface="+mj-cs"/>
              </a:rPr>
              <a:t>tres</a:t>
            </a:r>
            <a:r>
              <a:rPr kumimoji="0" lang="fr-FR" sz="4400" b="0" i="0" u="none" strike="noStrike" kern="1200" cap="none" spc="0" normalizeH="0" baseline="0" noProof="0" dirty="0" smtClean="0">
                <a:ln>
                  <a:noFill/>
                </a:ln>
                <a:solidFill>
                  <a:schemeClr val="tx1"/>
                </a:solidFill>
                <a:effectLst/>
                <a:uLnTx/>
                <a:uFillTx/>
                <a:latin typeface="+mj-lt"/>
                <a:ea typeface="+mj-ea"/>
                <a:cs typeface="+mj-cs"/>
              </a:rPr>
              <a:t>  étendue dans le</a:t>
            </a:r>
            <a:r>
              <a:rPr kumimoji="0" lang="fr-FR" sz="4400" b="0" i="0" u="none" strike="noStrike" kern="1200" cap="none" spc="0" normalizeH="0" noProof="0" dirty="0" smtClean="0">
                <a:ln>
                  <a:noFill/>
                </a:ln>
                <a:solidFill>
                  <a:schemeClr val="tx1"/>
                </a:solidFill>
                <a:effectLst/>
                <a:uLnTx/>
                <a:uFillTx/>
                <a:latin typeface="+mj-lt"/>
                <a:ea typeface="+mj-ea"/>
                <a:cs typeface="+mj-cs"/>
              </a:rPr>
              <a:t> temps, c’est pourquoi les historiens l’ont découpée</a:t>
            </a:r>
            <a:r>
              <a:rPr lang="fr-FR" sz="4400" dirty="0" smtClean="0">
                <a:solidFill>
                  <a:schemeClr val="tx1"/>
                </a:solidFill>
                <a:latin typeface="+mj-lt"/>
                <a:ea typeface="+mj-ea"/>
                <a:cs typeface="+mj-cs"/>
              </a:rPr>
              <a:t>e en plusieurs parties qui sont devenues </a:t>
            </a:r>
            <a:r>
              <a:rPr lang="fr-FR" sz="4400" u="sng" dirty="0" smtClean="0">
                <a:solidFill>
                  <a:schemeClr val="tx1"/>
                </a:solidFill>
                <a:latin typeface="+mj-lt"/>
                <a:ea typeface="+mj-ea"/>
                <a:cs typeface="+mj-cs"/>
              </a:rPr>
              <a:t>les époques historiques. On </a:t>
            </a:r>
            <a:r>
              <a:rPr lang="fr-FR" sz="4400" u="sng" dirty="0" err="1" smtClean="0">
                <a:solidFill>
                  <a:schemeClr val="tx1"/>
                </a:solidFill>
                <a:latin typeface="+mj-lt"/>
                <a:ea typeface="+mj-ea"/>
                <a:cs typeface="+mj-cs"/>
              </a:rPr>
              <a:t>distigue</a:t>
            </a:r>
            <a:r>
              <a:rPr lang="fr-FR" sz="4400" u="sng" dirty="0" smtClean="0">
                <a:solidFill>
                  <a:schemeClr val="tx1"/>
                </a:solidFill>
                <a:latin typeface="+mj-lt"/>
                <a:ea typeface="+mj-ea"/>
                <a:cs typeface="+mj-cs"/>
              </a:rPr>
              <a:t> </a:t>
            </a:r>
            <a:r>
              <a:rPr lang="fr-FR" sz="4400" u="sng" dirty="0" err="1" smtClean="0">
                <a:solidFill>
                  <a:schemeClr val="tx1"/>
                </a:solidFill>
                <a:latin typeface="+mj-lt"/>
                <a:ea typeface="+mj-ea"/>
                <a:cs typeface="+mj-cs"/>
              </a:rPr>
              <a:t>premierement</a:t>
            </a:r>
            <a:endParaRPr lang="fr-FR" sz="4400" u="sng" dirty="0" smtClean="0">
              <a:solidFill>
                <a:schemeClr val="tx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u="sng" dirty="0" smtClean="0">
                <a:solidFill>
                  <a:schemeClr val="tx1"/>
                </a:solidFill>
                <a:latin typeface="+mj-lt"/>
                <a:ea typeface="+mj-ea"/>
                <a:cs typeface="+mj-cs"/>
              </a:rPr>
              <a:t>La </a:t>
            </a:r>
            <a:r>
              <a:rPr lang="fr-FR" sz="4400" u="sng" dirty="0" err="1" smtClean="0">
                <a:solidFill>
                  <a:schemeClr val="tx1"/>
                </a:solidFill>
                <a:latin typeface="+mj-lt"/>
                <a:ea typeface="+mj-ea"/>
                <a:cs typeface="+mj-cs"/>
              </a:rPr>
              <a:t>Prehistoire</a:t>
            </a:r>
            <a:endParaRPr lang="fr-FR" sz="4400" u="sng" dirty="0" smtClean="0">
              <a:solidFill>
                <a:schemeClr val="tx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u="sng" dirty="0" smtClean="0">
                <a:solidFill>
                  <a:schemeClr val="tx1"/>
                </a:solidFill>
                <a:latin typeface="+mj-lt"/>
                <a:ea typeface="+mj-ea"/>
                <a:cs typeface="+mj-cs"/>
              </a:rPr>
              <a:t>L’histoire </a:t>
            </a:r>
            <a:endParaRPr kumimoji="0" lang="fr-FR" sz="4400" b="0" i="0" u="sng"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135" y="332656"/>
            <a:ext cx="3438250" cy="523220"/>
          </a:xfrm>
          <a:prstGeom prst="rect">
            <a:avLst/>
          </a:prstGeom>
          <a:noFill/>
        </p:spPr>
        <p:txBody>
          <a:bodyPr wrap="none" rtlCol="0">
            <a:spAutoFit/>
          </a:bodyPr>
          <a:lstStyle/>
          <a:p>
            <a:pPr algn="ctr"/>
            <a:r>
              <a:rPr lang="fr-FR" sz="2800" b="1" u="sng" dirty="0" smtClean="0">
                <a:solidFill>
                  <a:srgbClr val="FF0000"/>
                </a:solidFill>
              </a:rPr>
              <a:t>QUELQUES   REPERES:</a:t>
            </a:r>
            <a:endParaRPr lang="fr-FR" sz="2800" b="1" u="sng" dirty="0">
              <a:solidFill>
                <a:srgbClr val="FF0000"/>
              </a:solidFill>
            </a:endParaRPr>
          </a:p>
        </p:txBody>
      </p:sp>
      <p:sp>
        <p:nvSpPr>
          <p:cNvPr id="5" name="ZoneTexte 4"/>
          <p:cNvSpPr txBox="1"/>
          <p:nvPr/>
        </p:nvSpPr>
        <p:spPr>
          <a:xfrm>
            <a:off x="1619672" y="836712"/>
            <a:ext cx="6789807" cy="523220"/>
          </a:xfrm>
          <a:prstGeom prst="rect">
            <a:avLst/>
          </a:prstGeom>
          <a:noFill/>
        </p:spPr>
        <p:txBody>
          <a:bodyPr wrap="none" rtlCol="0">
            <a:spAutoFit/>
          </a:bodyPr>
          <a:lstStyle/>
          <a:p>
            <a:r>
              <a:rPr lang="fr-FR" sz="2800" b="1" dirty="0" smtClean="0"/>
              <a:t>MOHAMED (QSSL) :  Mort en 632 de l’</a:t>
            </a:r>
            <a:r>
              <a:rPr lang="fr-FR" sz="2800" b="1" dirty="0" err="1" smtClean="0"/>
              <a:t>hegire</a:t>
            </a:r>
            <a:endParaRPr lang="fr-FR" sz="2800" b="1" dirty="0"/>
          </a:p>
        </p:txBody>
      </p:sp>
      <p:sp>
        <p:nvSpPr>
          <p:cNvPr id="6" name="ZoneTexte 5"/>
          <p:cNvSpPr txBox="1"/>
          <p:nvPr/>
        </p:nvSpPr>
        <p:spPr>
          <a:xfrm>
            <a:off x="1115616" y="1268760"/>
            <a:ext cx="7368684" cy="3416320"/>
          </a:xfrm>
          <a:prstGeom prst="rect">
            <a:avLst/>
          </a:prstGeom>
          <a:noFill/>
        </p:spPr>
        <p:txBody>
          <a:bodyPr wrap="square" rtlCol="0">
            <a:spAutoFit/>
          </a:bodyPr>
          <a:lstStyle/>
          <a:p>
            <a:pPr algn="ctr"/>
            <a:r>
              <a:rPr lang="fr-FR" sz="2400" dirty="0" smtClean="0">
                <a:solidFill>
                  <a:srgbClr val="FF0000"/>
                </a:solidFill>
              </a:rPr>
              <a:t>EXPANSION :</a:t>
            </a:r>
            <a:r>
              <a:rPr lang="fr-FR" sz="2400" dirty="0" smtClean="0"/>
              <a:t> </a:t>
            </a:r>
          </a:p>
          <a:p>
            <a:pPr>
              <a:buFontTx/>
              <a:buChar char="-"/>
            </a:pPr>
            <a:r>
              <a:rPr lang="fr-FR" sz="2400" dirty="0" smtClean="0"/>
              <a:t>635 / PRISE DE DAMAS</a:t>
            </a:r>
          </a:p>
          <a:p>
            <a:pPr>
              <a:buFontTx/>
              <a:buChar char="-"/>
            </a:pPr>
            <a:r>
              <a:rPr lang="fr-FR" sz="2400" dirty="0" smtClean="0"/>
              <a:t>638 / PRISE DE JERUSALEM</a:t>
            </a:r>
          </a:p>
          <a:p>
            <a:pPr>
              <a:buFontTx/>
              <a:buChar char="-"/>
            </a:pPr>
            <a:r>
              <a:rPr lang="fr-FR" sz="2400" dirty="0" smtClean="0"/>
              <a:t>673/ PRISE D’ALEXANDRIE</a:t>
            </a:r>
          </a:p>
          <a:p>
            <a:pPr>
              <a:buFontTx/>
              <a:buChar char="-"/>
            </a:pPr>
            <a:r>
              <a:rPr lang="fr-FR" sz="2400" dirty="0" smtClean="0"/>
              <a:t>693/ CONQUETE DE L’AFRIQUE</a:t>
            </a:r>
          </a:p>
          <a:p>
            <a:pPr>
              <a:buFontTx/>
              <a:buChar char="-"/>
            </a:pPr>
            <a:r>
              <a:rPr lang="fr-FR" sz="2400" dirty="0" smtClean="0"/>
              <a:t>711 / CONQUETE D’ESPAGNE (EL ANDALOUS)</a:t>
            </a:r>
          </a:p>
          <a:p>
            <a:pPr>
              <a:buFontTx/>
              <a:buChar char="-"/>
            </a:pPr>
            <a:r>
              <a:rPr lang="fr-FR" sz="2400" dirty="0" smtClean="0"/>
              <a:t>DYNASTIE DES OMMEYADES (650- 750):DAMAQ</a:t>
            </a:r>
          </a:p>
          <a:p>
            <a:pPr>
              <a:buFontTx/>
              <a:buChar char="-"/>
            </a:pPr>
            <a:r>
              <a:rPr lang="fr-FR" sz="2400" dirty="0" smtClean="0"/>
              <a:t>DYNASTIE DES ABASSIDES(a partir de 750)</a:t>
            </a:r>
          </a:p>
          <a:p>
            <a:pPr>
              <a:buFontTx/>
              <a:buChar char="-"/>
            </a:pPr>
            <a:r>
              <a:rPr lang="fr-FR" sz="2400" dirty="0" smtClean="0"/>
              <a:t>DESTRUCTION DE BAGHDAD PAR LES MONGOLS EN 1258</a:t>
            </a:r>
            <a:endParaRPr lang="fr-FR" sz="2400" dirty="0"/>
          </a:p>
        </p:txBody>
      </p:sp>
      <p:sp>
        <p:nvSpPr>
          <p:cNvPr id="7" name="Rectangle 6"/>
          <p:cNvSpPr/>
          <p:nvPr/>
        </p:nvSpPr>
        <p:spPr>
          <a:xfrm>
            <a:off x="-756592" y="4869160"/>
            <a:ext cx="9900592"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buFont typeface="Wingdings" pitchFamily="2" charset="2"/>
              <a:buChar char="q"/>
            </a:pPr>
            <a:r>
              <a:rPr lang="fr-FR" sz="2800" dirty="0" smtClean="0"/>
              <a:t>Sur les traces de la conquête, assimilation extrêmement rapide puis enrichissement de la science et de la philosophie</a:t>
            </a:r>
          </a:p>
          <a:p>
            <a:r>
              <a:rPr lang="fr-FR" sz="2800" dirty="0" smtClean="0"/>
              <a:t>grecques (+ contacts avec l’Inde – astronomie, mathématiques</a:t>
            </a:r>
            <a:r>
              <a:rPr lang="fr-FR" dirty="0" smtClean="0"/>
              <a:t>)</a:t>
            </a: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dirty="0" smtClean="0"/>
              <a:t>DU VIII AU XIII e </a:t>
            </a:r>
            <a:r>
              <a:rPr lang="fr-FR" dirty="0" err="1" smtClean="0"/>
              <a:t>Siecle</a:t>
            </a:r>
            <a:endParaRPr lang="fr-FR" dirty="0"/>
          </a:p>
        </p:txBody>
      </p:sp>
      <p:sp>
        <p:nvSpPr>
          <p:cNvPr id="3" name="Sous-titre 2"/>
          <p:cNvSpPr>
            <a:spLocks noGrp="1"/>
          </p:cNvSpPr>
          <p:nvPr>
            <p:ph type="subTitle" idx="1"/>
          </p:nvPr>
        </p:nvSpPr>
        <p:spPr>
          <a:xfrm>
            <a:off x="1331640" y="2204864"/>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r>
              <a:rPr lang="fr-FR" b="1" dirty="0" smtClean="0">
                <a:solidFill>
                  <a:schemeClr val="bg1"/>
                </a:solidFill>
              </a:rPr>
              <a:t>Les Arabes à la pointe de la modernité</a:t>
            </a:r>
          </a:p>
          <a:p>
            <a:r>
              <a:rPr lang="fr-FR" b="1" dirty="0" smtClean="0">
                <a:solidFill>
                  <a:schemeClr val="bg1"/>
                </a:solidFill>
              </a:rPr>
              <a:t>Miracle grec &amp; Miracle Arabe</a:t>
            </a:r>
          </a:p>
          <a:p>
            <a:r>
              <a:rPr lang="fr-FR" b="1" dirty="0" smtClean="0">
                <a:solidFill>
                  <a:schemeClr val="bg1"/>
                </a:solidFill>
              </a:rPr>
              <a:t>Assimilation parallèle des techniques &amp; du Savoir</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5"/>
            <a:ext cx="7772400" cy="2835746"/>
          </a:xfrm>
        </p:spPr>
        <p:txBody>
          <a:bodyPr>
            <a:normAutofit/>
          </a:bodyPr>
          <a:lstStyle/>
          <a:p>
            <a:r>
              <a:rPr lang="fr-FR" dirty="0" smtClean="0"/>
              <a:t>La Civilisation arabe est devenue le centre de développement intellectuel (mathématiques, optique, médecine</a:t>
            </a:r>
            <a:endParaRPr lang="fr-FR" dirty="0"/>
          </a:p>
        </p:txBody>
      </p:sp>
      <p:sp>
        <p:nvSpPr>
          <p:cNvPr id="3" name="Sous-titre 2"/>
          <p:cNvSpPr>
            <a:spLocks noGrp="1"/>
          </p:cNvSpPr>
          <p:nvPr>
            <p:ph type="subTitle" idx="1"/>
          </p:nvPr>
        </p:nvSpPr>
        <p:spPr/>
        <p:style>
          <a:lnRef idx="2">
            <a:schemeClr val="dk1">
              <a:shade val="50000"/>
            </a:schemeClr>
          </a:lnRef>
          <a:fillRef idx="1">
            <a:schemeClr val="dk1"/>
          </a:fillRef>
          <a:effectRef idx="0">
            <a:schemeClr val="dk1"/>
          </a:effectRef>
          <a:fontRef idx="minor">
            <a:schemeClr val="lt1"/>
          </a:fontRef>
        </p:style>
        <p:txBody>
          <a:bodyPr/>
          <a:lstStyle/>
          <a:p>
            <a:pPr>
              <a:buFontTx/>
              <a:buChar char="-"/>
            </a:pPr>
            <a:r>
              <a:rPr lang="fr-FR" dirty="0" smtClean="0">
                <a:solidFill>
                  <a:schemeClr val="bg1"/>
                </a:solidFill>
              </a:rPr>
              <a:t>Classification des Sciences</a:t>
            </a:r>
          </a:p>
          <a:p>
            <a:pPr>
              <a:buFontTx/>
              <a:buChar char="-"/>
            </a:pPr>
            <a:r>
              <a:rPr lang="fr-FR" dirty="0" smtClean="0">
                <a:solidFill>
                  <a:schemeClr val="bg1"/>
                </a:solidFill>
              </a:rPr>
              <a:t>Sciences pratiques</a:t>
            </a:r>
          </a:p>
          <a:p>
            <a:pPr>
              <a:buFontTx/>
              <a:buChar char="-"/>
            </a:pPr>
            <a:r>
              <a:rPr lang="fr-FR" dirty="0" smtClean="0">
                <a:solidFill>
                  <a:schemeClr val="bg1"/>
                </a:solidFill>
              </a:rPr>
              <a:t>Sciences théoriques</a:t>
            </a:r>
            <a:endParaRPr lang="fr-FR" dirty="0">
              <a:solidFill>
                <a:schemeClr val="bg1"/>
              </a:solidFill>
            </a:endParaRPr>
          </a:p>
        </p:txBody>
      </p:sp>
      <p:sp>
        <p:nvSpPr>
          <p:cNvPr id="4" name="ZoneTexte 3"/>
          <p:cNvSpPr txBox="1"/>
          <p:nvPr/>
        </p:nvSpPr>
        <p:spPr>
          <a:xfrm>
            <a:off x="755576" y="332656"/>
            <a:ext cx="4158639" cy="369332"/>
          </a:xfrm>
          <a:prstGeom prst="rect">
            <a:avLst/>
          </a:prstGeom>
          <a:noFill/>
        </p:spPr>
        <p:txBody>
          <a:bodyPr wrap="none" rtlCol="0">
            <a:spAutoFit/>
          </a:bodyPr>
          <a:lstStyle/>
          <a:p>
            <a:r>
              <a:rPr lang="fr-FR" dirty="0" smtClean="0"/>
              <a:t>CARACTERISTIQUES DES SCIENCES ARABES</a:t>
            </a:r>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83768" y="0"/>
            <a:ext cx="6400800" cy="17526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fr-FR" dirty="0" smtClean="0"/>
              <a:t>- </a:t>
            </a:r>
            <a:r>
              <a:rPr lang="fr-FR" dirty="0" smtClean="0">
                <a:solidFill>
                  <a:schemeClr val="bg1"/>
                </a:solidFill>
              </a:rPr>
              <a:t>Aspect pratique des Sciences astronomiques: détermination du calendrier lunaire , plage horaire des prières</a:t>
            </a:r>
            <a:endParaRPr lang="fr-FR" dirty="0">
              <a:solidFill>
                <a:schemeClr val="bg1"/>
              </a:solidFill>
            </a:endParaRPr>
          </a:p>
        </p:txBody>
      </p:sp>
      <p:sp>
        <p:nvSpPr>
          <p:cNvPr id="4" name="Sous-titre 2"/>
          <p:cNvSpPr txBox="1">
            <a:spLocks/>
          </p:cNvSpPr>
          <p:nvPr/>
        </p:nvSpPr>
        <p:spPr>
          <a:xfrm>
            <a:off x="1907704" y="1844824"/>
            <a:ext cx="6400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Aspect théorique: Sciences hellénistiques  (Almageste de Ptolémée)</a:t>
            </a:r>
          </a:p>
          <a:p>
            <a:pPr marL="0" marR="0" lvl="0" indent="0" algn="ctr" defTabSz="914400" rtl="0" eaLnBrk="1" fontAlgn="auto" latinLnBrk="0" hangingPunct="1">
              <a:lnSpc>
                <a:spcPct val="100000"/>
              </a:lnSpc>
              <a:spcBef>
                <a:spcPct val="20000"/>
              </a:spcBef>
              <a:spcAft>
                <a:spcPts val="0"/>
              </a:spcAft>
              <a:buClrTx/>
              <a:buSzTx/>
              <a:tabLst/>
              <a:defRPr/>
            </a:pPr>
            <a:r>
              <a:rPr lang="fr-FR" sz="3200" dirty="0" smtClean="0">
                <a:solidFill>
                  <a:schemeClr val="bg1"/>
                </a:solidFill>
              </a:rPr>
              <a:t>- Retour a Aristote</a:t>
            </a:r>
            <a:endParaRPr kumimoji="0" lang="fr-FR"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Sous-titre 2"/>
          <p:cNvSpPr txBox="1">
            <a:spLocks/>
          </p:cNvSpPr>
          <p:nvPr/>
        </p:nvSpPr>
        <p:spPr>
          <a:xfrm>
            <a:off x="2123728" y="3933056"/>
            <a:ext cx="64008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Perfectionnement des Observations et des instruments (Astrolabe</a:t>
            </a:r>
            <a:r>
              <a:rPr lang="fr-FR" sz="3200" noProof="0" dirty="0" smtClean="0">
                <a:solidFill>
                  <a:schemeClr val="bg1"/>
                </a:solidFill>
              </a:rPr>
              <a:t>)</a:t>
            </a:r>
            <a:endParaRPr kumimoji="0" lang="fr-FR"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Char char="-"/>
              <a:tabLst/>
              <a:defRPr/>
            </a:pP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Flèche courbée vers la droite 5"/>
          <p:cNvSpPr/>
          <p:nvPr/>
        </p:nvSpPr>
        <p:spPr>
          <a:xfrm>
            <a:off x="971600" y="5013176"/>
            <a:ext cx="731520" cy="121615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1907704" y="6093296"/>
            <a:ext cx="5741444" cy="369332"/>
          </a:xfrm>
          <a:prstGeom prst="rect">
            <a:avLst/>
          </a:prstGeom>
          <a:noFill/>
        </p:spPr>
        <p:txBody>
          <a:bodyPr wrap="none" rtlCol="0">
            <a:spAutoFit/>
          </a:bodyPr>
          <a:lstStyle/>
          <a:p>
            <a:r>
              <a:rPr lang="fr-FR" dirty="0" smtClean="0">
                <a:solidFill>
                  <a:srgbClr val="FF0000"/>
                </a:solidFill>
              </a:rPr>
              <a:t> STIMULATION DU DEVELOPPEMENT DES MATHEMATIQUES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624" y="548680"/>
            <a:ext cx="6400800" cy="766936"/>
          </a:xfrm>
        </p:spPr>
        <p:txBody>
          <a:bodyPr/>
          <a:lstStyle/>
          <a:p>
            <a:r>
              <a:rPr lang="fr-FR" dirty="0" smtClean="0">
                <a:solidFill>
                  <a:srgbClr val="FF0000"/>
                </a:solidFill>
              </a:rPr>
              <a:t>Techniques </a:t>
            </a:r>
            <a:endParaRPr lang="fr-FR" dirty="0">
              <a:solidFill>
                <a:srgbClr val="FF0000"/>
              </a:solidFill>
            </a:endParaRPr>
          </a:p>
        </p:txBody>
      </p:sp>
      <p:sp>
        <p:nvSpPr>
          <p:cNvPr id="4" name="Sous-titre 2"/>
          <p:cNvSpPr txBox="1">
            <a:spLocks/>
          </p:cNvSpPr>
          <p:nvPr/>
        </p:nvSpPr>
        <p:spPr>
          <a:xfrm>
            <a:off x="2483768" y="1268760"/>
            <a:ext cx="6400800" cy="76693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rPr>
              <a:t>-Techniques d’Optique (BIROUNI:</a:t>
            </a:r>
            <a:r>
              <a:rPr kumimoji="0" lang="fr-FR" sz="2000" b="0" i="0" u="none" strike="noStrike" kern="1200" cap="none" spc="0" normalizeH="0" noProof="0" dirty="0" smtClean="0">
                <a:ln>
                  <a:noFill/>
                </a:ln>
                <a:solidFill>
                  <a:schemeClr val="tx1">
                    <a:tint val="75000"/>
                  </a:schemeClr>
                </a:solidFill>
                <a:effectLst/>
                <a:uLnTx/>
                <a:uFillTx/>
                <a:latin typeface="+mn-lt"/>
                <a:ea typeface="+mn-ea"/>
                <a:cs typeface="+mn-cs"/>
              </a:rPr>
              <a:t> 973-1050)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baseline="0" dirty="0" smtClean="0">
                <a:solidFill>
                  <a:schemeClr val="tx1">
                    <a:tint val="75000"/>
                  </a:schemeClr>
                </a:solidFill>
              </a:rPr>
              <a:t>Techniques de Vol</a:t>
            </a:r>
            <a:r>
              <a:rPr lang="fr-FR" sz="2000" dirty="0" smtClean="0">
                <a:solidFill>
                  <a:schemeClr val="tx1">
                    <a:tint val="75000"/>
                  </a:schemeClr>
                </a:solidFill>
              </a:rPr>
              <a:t> en  Aéronautique (Abbes </a:t>
            </a:r>
            <a:r>
              <a:rPr lang="fr-FR" sz="2000" dirty="0" err="1" smtClean="0">
                <a:solidFill>
                  <a:schemeClr val="tx1">
                    <a:tint val="75000"/>
                  </a:schemeClr>
                </a:solidFill>
              </a:rPr>
              <a:t>Ibou</a:t>
            </a:r>
            <a:r>
              <a:rPr lang="fr-FR" sz="2000" dirty="0" smtClean="0">
                <a:solidFill>
                  <a:schemeClr val="tx1">
                    <a:tint val="75000"/>
                  </a:schemeClr>
                </a:solidFill>
              </a:rPr>
              <a:t> </a:t>
            </a:r>
            <a:r>
              <a:rPr lang="fr-FR" sz="2000" dirty="0" err="1" smtClean="0">
                <a:solidFill>
                  <a:schemeClr val="tx1">
                    <a:tint val="75000"/>
                  </a:schemeClr>
                </a:solidFill>
              </a:rPr>
              <a:t>Ferness</a:t>
            </a:r>
            <a:r>
              <a:rPr lang="fr-FR" sz="2000" dirty="0" smtClean="0">
                <a:solidFill>
                  <a:schemeClr val="tx1">
                    <a:tint val="75000"/>
                  </a:schemeClr>
                </a:solidFill>
              </a:rPr>
              <a:t>: 810-887)</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rPr>
              <a:t>Techniques liées</a:t>
            </a:r>
            <a:r>
              <a:rPr kumimoji="0" lang="fr-FR" sz="2000" b="0" i="0" u="none" strike="noStrike" kern="1200" cap="none" spc="0" normalizeH="0" noProof="0" dirty="0" smtClean="0">
                <a:ln>
                  <a:noFill/>
                </a:ln>
                <a:solidFill>
                  <a:schemeClr val="tx1">
                    <a:tint val="75000"/>
                  </a:schemeClr>
                </a:solidFill>
                <a:effectLst/>
                <a:uLnTx/>
                <a:uFillTx/>
                <a:latin typeface="+mn-lt"/>
                <a:ea typeface="+mn-ea"/>
                <a:cs typeface="+mn-cs"/>
              </a:rPr>
              <a:t> a la Chimie: (Jabir Ibn </a:t>
            </a:r>
            <a:r>
              <a:rPr kumimoji="0" lang="fr-FR" sz="2000" b="0" i="0" u="none" strike="noStrike" kern="1200" cap="none" spc="0" normalizeH="0" noProof="0" dirty="0" err="1" smtClean="0">
                <a:ln>
                  <a:noFill/>
                </a:ln>
                <a:solidFill>
                  <a:schemeClr val="tx1">
                    <a:tint val="75000"/>
                  </a:schemeClr>
                </a:solidFill>
                <a:effectLst/>
                <a:uLnTx/>
                <a:uFillTx/>
                <a:latin typeface="+mn-lt"/>
                <a:ea typeface="+mn-ea"/>
                <a:cs typeface="+mn-cs"/>
              </a:rPr>
              <a:t>Hayen</a:t>
            </a:r>
            <a:r>
              <a:rPr kumimoji="0" lang="fr-FR" sz="2000" b="0" i="0" u="none" strike="noStrike" kern="1200" cap="none" spc="0" normalizeH="0" noProof="0" dirty="0" smtClean="0">
                <a:ln>
                  <a:noFill/>
                </a:ln>
                <a:solidFill>
                  <a:schemeClr val="tx1">
                    <a:tint val="75000"/>
                  </a:schemeClr>
                </a:solidFill>
                <a:effectLst/>
                <a:uLnTx/>
                <a:uFillTx/>
                <a:latin typeface="+mn-lt"/>
                <a:ea typeface="+mn-ea"/>
                <a:cs typeface="+mn-cs"/>
              </a:rPr>
              <a:t>:721-815</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baseline="0" dirty="0" smtClean="0">
                <a:solidFill>
                  <a:schemeClr val="tx1">
                    <a:tint val="75000"/>
                  </a:schemeClr>
                </a:solidFill>
              </a:rPr>
              <a:t>Automate des machines (EL</a:t>
            </a:r>
            <a:r>
              <a:rPr lang="fr-FR" sz="2000" dirty="0" smtClean="0">
                <a:solidFill>
                  <a:schemeClr val="tx1">
                    <a:tint val="75000"/>
                  </a:schemeClr>
                </a:solidFill>
              </a:rPr>
              <a:t> Djazari: 1136-1206)</a:t>
            </a:r>
            <a:endPar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dirty="0" smtClean="0">
                <a:solidFill>
                  <a:schemeClr val="tx1">
                    <a:tint val="75000"/>
                  </a:schemeClr>
                </a:solidFill>
              </a:rPr>
              <a:t>-</a:t>
            </a:r>
            <a:endParaRPr kumimoji="0" lang="fr-F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https://upload.wikimedia.org/wikipedia/commons/4/42/Al_biruni_28-02-2010.jpg"/>
          <p:cNvPicPr>
            <a:picLocks noChangeAspect="1" noChangeArrowheads="1"/>
          </p:cNvPicPr>
          <p:nvPr/>
        </p:nvPicPr>
        <p:blipFill>
          <a:blip cstate="print"/>
          <a:srcRect/>
          <a:stretch>
            <a:fillRect/>
          </a:stretch>
        </p:blipFill>
        <p:spPr bwMode="auto">
          <a:xfrm>
            <a:off x="0" y="0"/>
            <a:ext cx="2076450" cy="2733676"/>
          </a:xfrm>
          <a:prstGeom prst="rect">
            <a:avLst/>
          </a:prstGeom>
          <a:noFill/>
        </p:spPr>
      </p:pic>
      <p:pic>
        <p:nvPicPr>
          <p:cNvPr id="1028" name="Picture 4" descr="http://d.gr-assets.com/authors/1338888732p5/1809338.jpg"/>
          <p:cNvPicPr>
            <a:picLocks noChangeAspect="1" noChangeArrowheads="1"/>
          </p:cNvPicPr>
          <p:nvPr/>
        </p:nvPicPr>
        <p:blipFill>
          <a:blip cstate="print"/>
          <a:srcRect/>
          <a:stretch>
            <a:fillRect/>
          </a:stretch>
        </p:blipFill>
        <p:spPr bwMode="auto">
          <a:xfrm>
            <a:off x="0" y="4581128"/>
            <a:ext cx="1428750" cy="1943101"/>
          </a:xfrm>
          <a:prstGeom prst="rect">
            <a:avLst/>
          </a:prstGeom>
          <a:noFill/>
        </p:spPr>
      </p:pic>
      <p:sp>
        <p:nvSpPr>
          <p:cNvPr id="8" name="ZoneTexte 7"/>
          <p:cNvSpPr txBox="1"/>
          <p:nvPr/>
        </p:nvSpPr>
        <p:spPr>
          <a:xfrm>
            <a:off x="395536" y="4149080"/>
            <a:ext cx="816249" cy="369332"/>
          </a:xfrm>
          <a:prstGeom prst="rect">
            <a:avLst/>
          </a:prstGeom>
          <a:noFill/>
        </p:spPr>
        <p:txBody>
          <a:bodyPr wrap="none" rtlCol="0">
            <a:spAutoFit/>
          </a:bodyPr>
          <a:lstStyle/>
          <a:p>
            <a:r>
              <a:rPr lang="fr-FR" dirty="0" smtClean="0"/>
              <a:t>Geber </a:t>
            </a:r>
            <a:endParaRPr lang="fr-FR" dirty="0"/>
          </a:p>
        </p:txBody>
      </p:sp>
      <p:pic>
        <p:nvPicPr>
          <p:cNvPr id="1030" name="Picture 6" descr="http://idata.over-blog.com/3/77/84/03/diver/Al-Jazari_portrait.jpg"/>
          <p:cNvPicPr>
            <a:picLocks noChangeAspect="1" noChangeArrowheads="1"/>
          </p:cNvPicPr>
          <p:nvPr/>
        </p:nvPicPr>
        <p:blipFill>
          <a:blip cstate="print"/>
          <a:srcRect/>
          <a:stretch>
            <a:fillRect/>
          </a:stretch>
        </p:blipFill>
        <p:spPr bwMode="auto">
          <a:xfrm>
            <a:off x="7800975" y="4725144"/>
            <a:ext cx="1343025" cy="1905000"/>
          </a:xfrm>
          <a:prstGeom prst="rect">
            <a:avLst/>
          </a:prstGeom>
          <a:noFill/>
        </p:spPr>
      </p:pic>
      <p:sp>
        <p:nvSpPr>
          <p:cNvPr id="10" name="ZoneTexte 9"/>
          <p:cNvSpPr txBox="1"/>
          <p:nvPr/>
        </p:nvSpPr>
        <p:spPr>
          <a:xfrm>
            <a:off x="7740352" y="4293096"/>
            <a:ext cx="1147430" cy="369332"/>
          </a:xfrm>
          <a:prstGeom prst="rect">
            <a:avLst/>
          </a:prstGeom>
          <a:noFill/>
        </p:spPr>
        <p:txBody>
          <a:bodyPr wrap="none" rtlCol="0">
            <a:spAutoFit/>
          </a:bodyPr>
          <a:lstStyle/>
          <a:p>
            <a:r>
              <a:rPr lang="fr-FR" dirty="0" smtClean="0"/>
              <a:t>El Djazarii </a:t>
            </a:r>
            <a:endParaRPr lang="fr-FR" dirty="0"/>
          </a:p>
        </p:txBody>
      </p:sp>
      <p:sp>
        <p:nvSpPr>
          <p:cNvPr id="1032" name="AutoShape 8" descr="Résultat de recherche d'images pour &quot;el idrissi&quot;"/>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el idrissi&quot;"/>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6" name="Picture 12" descr="http://idata.over-blog.com/3/77/84/03/diver/Al-Idrisi.jpg"/>
          <p:cNvPicPr>
            <a:picLocks noChangeAspect="1" noChangeArrowheads="1"/>
          </p:cNvPicPr>
          <p:nvPr/>
        </p:nvPicPr>
        <p:blipFill>
          <a:blip cstate="print"/>
          <a:srcRect/>
          <a:stretch>
            <a:fillRect/>
          </a:stretch>
        </p:blipFill>
        <p:spPr bwMode="auto">
          <a:xfrm>
            <a:off x="1691680" y="4869160"/>
            <a:ext cx="2160240" cy="1732756"/>
          </a:xfrm>
          <a:prstGeom prst="rect">
            <a:avLst/>
          </a:prstGeom>
          <a:noFill/>
        </p:spPr>
      </p:pic>
      <p:sp>
        <p:nvSpPr>
          <p:cNvPr id="14" name="ZoneTexte 13"/>
          <p:cNvSpPr txBox="1"/>
          <p:nvPr/>
        </p:nvSpPr>
        <p:spPr>
          <a:xfrm>
            <a:off x="2555776" y="4365104"/>
            <a:ext cx="1080120" cy="369332"/>
          </a:xfrm>
          <a:prstGeom prst="rect">
            <a:avLst/>
          </a:prstGeom>
          <a:noFill/>
        </p:spPr>
        <p:txBody>
          <a:bodyPr wrap="square" rtlCol="0">
            <a:spAutoFit/>
          </a:bodyPr>
          <a:lstStyle/>
          <a:p>
            <a:r>
              <a:rPr lang="fr-FR" dirty="0" smtClean="0"/>
              <a:t>El Idrisi </a:t>
            </a:r>
            <a:endParaRPr lang="fr-FR" dirty="0"/>
          </a:p>
        </p:txBody>
      </p:sp>
      <p:sp>
        <p:nvSpPr>
          <p:cNvPr id="15" name="ZoneTexte 14"/>
          <p:cNvSpPr txBox="1"/>
          <p:nvPr/>
        </p:nvSpPr>
        <p:spPr>
          <a:xfrm>
            <a:off x="467544" y="3068960"/>
            <a:ext cx="1010213" cy="369332"/>
          </a:xfrm>
          <a:prstGeom prst="rect">
            <a:avLst/>
          </a:prstGeom>
          <a:noFill/>
        </p:spPr>
        <p:txBody>
          <a:bodyPr wrap="none" rtlCol="0">
            <a:spAutoFit/>
          </a:bodyPr>
          <a:lstStyle/>
          <a:p>
            <a:r>
              <a:rPr lang="fr-FR" dirty="0" smtClean="0"/>
              <a:t>El Biruni </a:t>
            </a:r>
            <a:endParaRPr lang="fr-FR" dirty="0"/>
          </a:p>
        </p:txBody>
      </p:sp>
      <p:pic>
        <p:nvPicPr>
          <p:cNvPr id="1038" name="Picture 14" descr="http://www.welovebuzz.com/wp-content/uploads/2013/09/Ibn_Battuta.jpg"/>
          <p:cNvPicPr>
            <a:picLocks noChangeAspect="1" noChangeArrowheads="1"/>
          </p:cNvPicPr>
          <p:nvPr/>
        </p:nvPicPr>
        <p:blipFill>
          <a:blip cstate="print"/>
          <a:srcRect/>
          <a:stretch>
            <a:fillRect/>
          </a:stretch>
        </p:blipFill>
        <p:spPr bwMode="auto">
          <a:xfrm>
            <a:off x="4067944" y="4725144"/>
            <a:ext cx="1800200" cy="1700808"/>
          </a:xfrm>
          <a:prstGeom prst="rect">
            <a:avLst/>
          </a:prstGeom>
          <a:noFill/>
        </p:spPr>
      </p:pic>
      <p:pic>
        <p:nvPicPr>
          <p:cNvPr id="1040" name="Picture 16" descr="https://encrypted-tbn0.gstatic.com/images?q=tbn:ANd9GcQwNy2dfGprzNOiQHFkXZbY1AnKlJXpSx1O7AXba_9o4ePVLZ8ULc1t"/>
          <p:cNvPicPr>
            <a:picLocks noChangeAspect="1" noChangeArrowheads="1"/>
          </p:cNvPicPr>
          <p:nvPr/>
        </p:nvPicPr>
        <p:blipFill>
          <a:blip cstate="print"/>
          <a:srcRect/>
          <a:stretch>
            <a:fillRect/>
          </a:stretch>
        </p:blipFill>
        <p:spPr bwMode="auto">
          <a:xfrm>
            <a:off x="6300192" y="5445224"/>
            <a:ext cx="1095375" cy="1095376"/>
          </a:xfrm>
          <a:prstGeom prst="rect">
            <a:avLst/>
          </a:prstGeom>
          <a:noFill/>
        </p:spPr>
      </p:pic>
      <p:sp>
        <p:nvSpPr>
          <p:cNvPr id="18" name="ZoneTexte 17"/>
          <p:cNvSpPr txBox="1"/>
          <p:nvPr/>
        </p:nvSpPr>
        <p:spPr>
          <a:xfrm>
            <a:off x="6084168" y="4941168"/>
            <a:ext cx="1488549" cy="369332"/>
          </a:xfrm>
          <a:prstGeom prst="rect">
            <a:avLst/>
          </a:prstGeom>
          <a:noFill/>
        </p:spPr>
        <p:txBody>
          <a:bodyPr wrap="none" rtlCol="0">
            <a:spAutoFit/>
          </a:bodyPr>
          <a:lstStyle/>
          <a:p>
            <a:r>
              <a:rPr lang="fr-FR" dirty="0" smtClean="0"/>
              <a:t>El Khawarizmi</a:t>
            </a:r>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Résultat de recherche d'images pour &quot;ibn sina&quot;"/>
          <p:cNvSpPr>
            <a:spLocks noChangeAspect="1" noChangeArrowheads="1"/>
          </p:cNvSpPr>
          <p:nvPr/>
        </p:nvSpPr>
        <p:spPr bwMode="auto">
          <a:xfrm>
            <a:off x="155575" y="-731838"/>
            <a:ext cx="1276350" cy="1524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4" name="AutoShape 4" descr="Résultat de recherche d'images pour &quot;ibn sina&quot;"/>
          <p:cNvSpPr>
            <a:spLocks noChangeAspect="1" noChangeArrowheads="1"/>
          </p:cNvSpPr>
          <p:nvPr/>
        </p:nvSpPr>
        <p:spPr bwMode="auto">
          <a:xfrm>
            <a:off x="155575" y="-731838"/>
            <a:ext cx="1276350" cy="1524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6" name="AutoShape 6" descr="Résultat de recherche d'images pour &quot;ibn sina&quot;"/>
          <p:cNvSpPr>
            <a:spLocks noChangeAspect="1" noChangeArrowheads="1"/>
          </p:cNvSpPr>
          <p:nvPr/>
        </p:nvSpPr>
        <p:spPr bwMode="auto">
          <a:xfrm>
            <a:off x="155575" y="-731838"/>
            <a:ext cx="1276350" cy="1524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2168" name="Picture 8" descr="http://www.philo5.com/images/philo200/Avicenne200.jpg"/>
          <p:cNvPicPr>
            <a:picLocks noChangeAspect="1" noChangeArrowheads="1"/>
          </p:cNvPicPr>
          <p:nvPr/>
        </p:nvPicPr>
        <p:blipFill>
          <a:blip r:embed="rId2" cstate="print"/>
          <a:srcRect/>
          <a:stretch>
            <a:fillRect/>
          </a:stretch>
        </p:blipFill>
        <p:spPr bwMode="auto">
          <a:xfrm>
            <a:off x="0" y="476672"/>
            <a:ext cx="1600200" cy="1905000"/>
          </a:xfrm>
          <a:prstGeom prst="rect">
            <a:avLst/>
          </a:prstGeom>
          <a:noFill/>
        </p:spPr>
      </p:pic>
      <p:sp>
        <p:nvSpPr>
          <p:cNvPr id="8" name="ZoneTexte 7"/>
          <p:cNvSpPr txBox="1"/>
          <p:nvPr/>
        </p:nvSpPr>
        <p:spPr>
          <a:xfrm>
            <a:off x="179512" y="188640"/>
            <a:ext cx="1095685" cy="369332"/>
          </a:xfrm>
          <a:prstGeom prst="rect">
            <a:avLst/>
          </a:prstGeom>
          <a:noFill/>
        </p:spPr>
        <p:txBody>
          <a:bodyPr wrap="none" rtlCol="0">
            <a:spAutoFit/>
          </a:bodyPr>
          <a:lstStyle/>
          <a:p>
            <a:r>
              <a:rPr lang="fr-FR" dirty="0" smtClean="0"/>
              <a:t>Avicenne </a:t>
            </a:r>
            <a:endParaRPr lang="fr-FR" dirty="0"/>
          </a:p>
        </p:txBody>
      </p:sp>
      <p:pic>
        <p:nvPicPr>
          <p:cNvPr id="92170" name="Picture 10" descr="https://nicomaque.files.wordpress.com/2015/04/big_artfichier_779041_4040357_201408240142945.jpeg"/>
          <p:cNvPicPr>
            <a:picLocks noChangeAspect="1" noChangeArrowheads="1"/>
          </p:cNvPicPr>
          <p:nvPr/>
        </p:nvPicPr>
        <p:blipFill>
          <a:blip r:embed="rId3" cstate="print"/>
          <a:srcRect/>
          <a:stretch>
            <a:fillRect/>
          </a:stretch>
        </p:blipFill>
        <p:spPr bwMode="auto">
          <a:xfrm>
            <a:off x="4139952" y="764704"/>
            <a:ext cx="5004048" cy="5876925"/>
          </a:xfrm>
          <a:prstGeom prst="rect">
            <a:avLst/>
          </a:prstGeom>
          <a:noFill/>
        </p:spPr>
      </p:pic>
      <p:sp>
        <p:nvSpPr>
          <p:cNvPr id="10" name="ZoneTexte 9"/>
          <p:cNvSpPr txBox="1"/>
          <p:nvPr/>
        </p:nvSpPr>
        <p:spPr>
          <a:xfrm>
            <a:off x="5148064" y="-171400"/>
            <a:ext cx="2589299" cy="923330"/>
          </a:xfrm>
          <a:prstGeom prst="rect">
            <a:avLst/>
          </a:prstGeom>
          <a:noFill/>
        </p:spPr>
        <p:txBody>
          <a:bodyPr wrap="none" rtlCol="0">
            <a:spAutoFit/>
          </a:bodyPr>
          <a:lstStyle/>
          <a:p>
            <a:r>
              <a:rPr lang="fr-FR" dirty="0" smtClean="0"/>
              <a:t>AVEROES</a:t>
            </a:r>
          </a:p>
          <a:p>
            <a:r>
              <a:rPr lang="fr-FR" dirty="0" smtClean="0"/>
              <a:t>Fait connaitre ARISTOTE :</a:t>
            </a:r>
          </a:p>
          <a:p>
            <a:r>
              <a:rPr lang="fr-FR" dirty="0" smtClean="0"/>
              <a:t>      </a:t>
            </a:r>
            <a:r>
              <a:rPr lang="fr-FR" b="1" dirty="0" smtClean="0">
                <a:solidFill>
                  <a:srgbClr val="FF0000"/>
                </a:solidFill>
              </a:rPr>
              <a:t>ARISTOTELISME </a:t>
            </a:r>
            <a:endParaRPr lang="fr-FR" b="1" dirty="0">
              <a:solidFill>
                <a:srgbClr val="FF0000"/>
              </a:solidFill>
            </a:endParaRPr>
          </a:p>
        </p:txBody>
      </p:sp>
      <p:pic>
        <p:nvPicPr>
          <p:cNvPr id="92172" name="Picture 12" descr="http://t3.gstatic.com/images?q=tbn:ANd9GcQAd608oPFZugGHhe05SA0LazJsXpBhY5hL0ROP0WwbdpiemERSgg"/>
          <p:cNvPicPr>
            <a:picLocks noChangeAspect="1" noChangeArrowheads="1"/>
          </p:cNvPicPr>
          <p:nvPr/>
        </p:nvPicPr>
        <p:blipFill>
          <a:blip r:embed="rId4" cstate="print"/>
          <a:srcRect/>
          <a:stretch>
            <a:fillRect/>
          </a:stretch>
        </p:blipFill>
        <p:spPr bwMode="auto">
          <a:xfrm>
            <a:off x="0" y="4005064"/>
            <a:ext cx="2339752" cy="2718395"/>
          </a:xfrm>
          <a:prstGeom prst="rect">
            <a:avLst/>
          </a:prstGeom>
          <a:noFill/>
        </p:spPr>
      </p:pic>
      <p:sp>
        <p:nvSpPr>
          <p:cNvPr id="13" name="Rectangle 12"/>
          <p:cNvSpPr/>
          <p:nvPr/>
        </p:nvSpPr>
        <p:spPr>
          <a:xfrm>
            <a:off x="0" y="2420888"/>
            <a:ext cx="3347864" cy="1477328"/>
          </a:xfrm>
          <a:prstGeom prst="rect">
            <a:avLst/>
          </a:prstGeom>
        </p:spPr>
        <p:txBody>
          <a:bodyPr wrap="square">
            <a:spAutoFit/>
          </a:bodyPr>
          <a:lstStyle/>
          <a:p>
            <a:r>
              <a:rPr lang="fr-FR" dirty="0" smtClean="0"/>
              <a:t>la démarche scientifique dans le </a:t>
            </a:r>
            <a:r>
              <a:rPr lang="fr-FR" dirty="0" smtClean="0">
                <a:hlinkClick r:id="rId5" tooltip="Diagnostic (médecine)"/>
              </a:rPr>
              <a:t>diagnostic</a:t>
            </a:r>
            <a:r>
              <a:rPr lang="fr-FR" dirty="0" smtClean="0"/>
              <a:t> et la </a:t>
            </a:r>
            <a:r>
              <a:rPr lang="fr-FR" dirty="0" smtClean="0">
                <a:hlinkClick r:id="rId6" tooltip="Thérapeutique"/>
              </a:rPr>
              <a:t>thérapeutique</a:t>
            </a:r>
            <a:endParaRPr lang="fr-FR" dirty="0" smtClean="0"/>
          </a:p>
          <a:p>
            <a:r>
              <a:rPr lang="fr-FR" dirty="0" smtClean="0"/>
              <a:t>UTILISATION MEDICALE DE L’ETHANOL </a:t>
            </a:r>
            <a:r>
              <a:rPr lang="fr-FR" b="1" dirty="0" smtClean="0">
                <a:solidFill>
                  <a:srgbClr val="FF0000"/>
                </a:solidFill>
              </a:rPr>
              <a:t>OPPOSITION  A ARISTOLTELISME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www.summagallicana.it/lessico/a/Albucasis%20Chirurgia%20tradotta%20da%20Gherardo%20da%20Cremona.jpg"/>
          <p:cNvPicPr>
            <a:picLocks noChangeAspect="1" noChangeArrowheads="1"/>
          </p:cNvPicPr>
          <p:nvPr/>
        </p:nvPicPr>
        <p:blipFill>
          <a:blip r:embed="rId2" cstate="print"/>
          <a:srcRect/>
          <a:stretch>
            <a:fillRect/>
          </a:stretch>
        </p:blipFill>
        <p:spPr bwMode="auto">
          <a:xfrm>
            <a:off x="0" y="2204864"/>
            <a:ext cx="5210175" cy="3924301"/>
          </a:xfrm>
          <a:prstGeom prst="rect">
            <a:avLst/>
          </a:prstGeom>
          <a:noFill/>
        </p:spPr>
      </p:pic>
      <p:pic>
        <p:nvPicPr>
          <p:cNvPr id="93188" name="Picture 4" descr="http://muslimheritage.com/uploads/Al-Zahrawi/Fig01.JPG"/>
          <p:cNvPicPr>
            <a:picLocks noChangeAspect="1" noChangeArrowheads="1"/>
          </p:cNvPicPr>
          <p:nvPr/>
        </p:nvPicPr>
        <p:blipFill>
          <a:blip r:embed="rId3" cstate="print"/>
          <a:srcRect/>
          <a:stretch>
            <a:fillRect/>
          </a:stretch>
        </p:blipFill>
        <p:spPr bwMode="auto">
          <a:xfrm>
            <a:off x="6029325" y="0"/>
            <a:ext cx="3114675" cy="3924301"/>
          </a:xfrm>
          <a:prstGeom prst="rect">
            <a:avLst/>
          </a:prstGeom>
          <a:noFill/>
        </p:spPr>
      </p:pic>
      <p:sp>
        <p:nvSpPr>
          <p:cNvPr id="6" name="ZoneTexte 5"/>
          <p:cNvSpPr txBox="1"/>
          <p:nvPr/>
        </p:nvSpPr>
        <p:spPr>
          <a:xfrm>
            <a:off x="1115616" y="620688"/>
            <a:ext cx="3957494" cy="646331"/>
          </a:xfrm>
          <a:prstGeom prst="rect">
            <a:avLst/>
          </a:prstGeom>
          <a:noFill/>
        </p:spPr>
        <p:txBody>
          <a:bodyPr wrap="none" rtlCol="0">
            <a:spAutoFit/>
          </a:bodyPr>
          <a:lstStyle/>
          <a:p>
            <a:r>
              <a:rPr lang="fr-FR" dirty="0" smtClean="0"/>
              <a:t>ALBUCASIS : ABUL QASSIM  EL ZAHRAWI</a:t>
            </a:r>
          </a:p>
          <a:p>
            <a:r>
              <a:rPr lang="fr-FR" dirty="0" smtClean="0"/>
              <a:t>  </a:t>
            </a:r>
            <a:endParaRPr lang="fr-FR" dirty="0"/>
          </a:p>
        </p:txBody>
      </p:sp>
      <p:sp>
        <p:nvSpPr>
          <p:cNvPr id="7" name="ZoneTexte 6"/>
          <p:cNvSpPr txBox="1"/>
          <p:nvPr/>
        </p:nvSpPr>
        <p:spPr>
          <a:xfrm>
            <a:off x="1835696" y="6165304"/>
            <a:ext cx="2664296" cy="369332"/>
          </a:xfrm>
          <a:prstGeom prst="rect">
            <a:avLst/>
          </a:prstGeom>
          <a:noFill/>
        </p:spPr>
        <p:txBody>
          <a:bodyPr wrap="square" rtlCol="0">
            <a:spAutoFit/>
          </a:bodyPr>
          <a:lstStyle/>
          <a:p>
            <a:r>
              <a:rPr lang="fr-FR" dirty="0" smtClean="0"/>
              <a:t>           Kiteb etesrif </a:t>
            </a:r>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fontScale="85000" lnSpcReduction="20000"/>
          </a:bodyPr>
          <a:lstStyle/>
          <a:p>
            <a:r>
              <a:rPr lang="fr-FR" dirty="0" smtClean="0">
                <a:solidFill>
                  <a:srgbClr val="FF0000"/>
                </a:solidFill>
              </a:rPr>
              <a:t>En 1154 El –Idrissi acheva un ouvrage, sur les traces de Ptolémée de 70 cartes orientées vers le sud, l’ensemble forme la </a:t>
            </a:r>
            <a:r>
              <a:rPr lang="fr-FR" dirty="0" err="1" smtClean="0">
                <a:solidFill>
                  <a:srgbClr val="FF0000"/>
                </a:solidFill>
              </a:rPr>
              <a:t>mapemonde</a:t>
            </a:r>
            <a:r>
              <a:rPr lang="fr-FR" dirty="0" smtClean="0">
                <a:solidFill>
                  <a:srgbClr val="FF0000"/>
                </a:solidFill>
              </a:rPr>
              <a:t> ainsi que les </a:t>
            </a:r>
            <a:r>
              <a:rPr lang="fr-FR" dirty="0" err="1" smtClean="0">
                <a:solidFill>
                  <a:srgbClr val="FF0000"/>
                </a:solidFill>
              </a:rPr>
              <a:t>differents</a:t>
            </a:r>
            <a:r>
              <a:rPr lang="fr-FR" dirty="0" smtClean="0">
                <a:solidFill>
                  <a:srgbClr val="FF0000"/>
                </a:solidFill>
              </a:rPr>
              <a:t> climats de la terre</a:t>
            </a:r>
            <a:endParaRPr lang="fr-FR"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252536" y="1"/>
            <a:ext cx="2838450" cy="3501007"/>
          </a:xfrm>
          <a:prstGeom prst="rect">
            <a:avLst/>
          </a:prstGeom>
          <a:noFill/>
          <a:ln w="9525">
            <a:noFill/>
            <a:miter lim="800000"/>
            <a:headEnd/>
            <a:tailEnd/>
          </a:ln>
        </p:spPr>
      </p:pic>
      <p:pic>
        <p:nvPicPr>
          <p:cNvPr id="1028" name="Picture 4" descr="http://idata.over-blog.com/3/77/84/03/diver/Al-Idrisi.jpg"/>
          <p:cNvPicPr>
            <a:picLocks noChangeAspect="1" noChangeArrowheads="1"/>
          </p:cNvPicPr>
          <p:nvPr/>
        </p:nvPicPr>
        <p:blipFill>
          <a:blip cstate="print"/>
          <a:srcRect/>
          <a:stretch>
            <a:fillRect/>
          </a:stretch>
        </p:blipFill>
        <p:spPr bwMode="auto">
          <a:xfrm>
            <a:off x="5868144" y="260648"/>
            <a:ext cx="2857500" cy="28575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1470025"/>
          </a:xfrm>
        </p:spPr>
        <p:txBody>
          <a:bodyPr/>
          <a:lstStyle/>
          <a:p>
            <a:r>
              <a:rPr lang="fr-FR" dirty="0" smtClean="0"/>
              <a:t>Chronologie des Sciences Arabes</a:t>
            </a:r>
            <a:endParaRPr lang="fr-FR" dirty="0"/>
          </a:p>
        </p:txBody>
      </p:sp>
      <p:sp>
        <p:nvSpPr>
          <p:cNvPr id="3" name="Sous-titre 2"/>
          <p:cNvSpPr>
            <a:spLocks noGrp="1"/>
          </p:cNvSpPr>
          <p:nvPr>
            <p:ph type="subTitle" idx="1"/>
          </p:nvPr>
        </p:nvSpPr>
        <p:spPr>
          <a:xfrm>
            <a:off x="683568" y="1412776"/>
            <a:ext cx="7920880" cy="3600400"/>
          </a:xfrm>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fr-FR" dirty="0" smtClean="0">
                <a:solidFill>
                  <a:srgbClr val="FF0000"/>
                </a:solidFill>
              </a:rPr>
              <a:t>-IX Siècle: Emergence des Sciences Arabes</a:t>
            </a:r>
          </a:p>
          <a:p>
            <a:endParaRPr lang="fr-FR" dirty="0" smtClean="0">
              <a:solidFill>
                <a:srgbClr val="FF0000"/>
              </a:solidFill>
            </a:endParaRPr>
          </a:p>
          <a:p>
            <a:r>
              <a:rPr lang="fr-FR" dirty="0" smtClean="0">
                <a:solidFill>
                  <a:schemeClr val="bg1"/>
                </a:solidFill>
              </a:rPr>
              <a:t>  - 813-833:Khawarizmi: Publication du premier livre arabe sur le calcul contenant les  chiffres et le </a:t>
            </a:r>
            <a:r>
              <a:rPr lang="fr-FR" dirty="0" err="1" smtClean="0">
                <a:solidFill>
                  <a:schemeClr val="bg1"/>
                </a:solidFill>
              </a:rPr>
              <a:t>zero</a:t>
            </a:r>
            <a:r>
              <a:rPr lang="fr-FR" dirty="0" smtClean="0">
                <a:solidFill>
                  <a:schemeClr val="bg1"/>
                </a:solidFill>
              </a:rPr>
              <a:t>.</a:t>
            </a:r>
          </a:p>
          <a:p>
            <a:pPr>
              <a:buFontTx/>
              <a:buChar char="-"/>
            </a:pPr>
            <a:r>
              <a:rPr lang="fr-FR" dirty="0" smtClean="0">
                <a:solidFill>
                  <a:schemeClr val="bg1"/>
                </a:solidFill>
              </a:rPr>
              <a:t>Publication du 1 livre d’</a:t>
            </a:r>
            <a:r>
              <a:rPr lang="fr-FR" dirty="0" err="1" smtClean="0">
                <a:solidFill>
                  <a:schemeClr val="bg1"/>
                </a:solidFill>
              </a:rPr>
              <a:t>Algebre</a:t>
            </a:r>
            <a:endParaRPr lang="fr-FR" dirty="0" smtClean="0">
              <a:solidFill>
                <a:schemeClr val="bg1"/>
              </a:solidFill>
            </a:endParaRPr>
          </a:p>
          <a:p>
            <a:pPr>
              <a:buFontTx/>
              <a:buChar char="-"/>
            </a:pPr>
            <a:r>
              <a:rPr lang="fr-FR" dirty="0" smtClean="0">
                <a:solidFill>
                  <a:schemeClr val="bg1"/>
                </a:solidFill>
              </a:rPr>
              <a:t>Programme Astronomique financé par le calife « El </a:t>
            </a:r>
            <a:r>
              <a:rPr lang="fr-FR" dirty="0" err="1" smtClean="0">
                <a:solidFill>
                  <a:schemeClr val="bg1"/>
                </a:solidFill>
              </a:rPr>
              <a:t>Mamun</a:t>
            </a:r>
            <a:r>
              <a:rPr lang="fr-FR" dirty="0" smtClean="0">
                <a:solidFill>
                  <a:schemeClr val="bg1"/>
                </a:solidFill>
              </a:rPr>
              <a:t> »</a:t>
            </a:r>
          </a:p>
          <a:p>
            <a:pPr>
              <a:buFontTx/>
              <a:buChar char="-"/>
            </a:pPr>
            <a:r>
              <a:rPr lang="fr-FR" dirty="0" smtClean="0">
                <a:solidFill>
                  <a:schemeClr val="bg1"/>
                </a:solidFill>
              </a:rPr>
              <a:t>‘Elaboration de la 1 carte du Monde</a:t>
            </a:r>
          </a:p>
          <a:p>
            <a:pPr>
              <a:buFontTx/>
              <a:buChar char="-"/>
            </a:pPr>
            <a:r>
              <a:rPr lang="fr-FR" dirty="0" smtClean="0">
                <a:solidFill>
                  <a:schemeClr val="bg1"/>
                </a:solidFill>
              </a:rPr>
              <a:t>Vérification  &amp; Correction des mesures de Claude Ptolémée</a:t>
            </a:r>
          </a:p>
          <a:p>
            <a:pPr>
              <a:buFontTx/>
              <a:buChar char="-"/>
            </a:pPr>
            <a:endParaRPr lang="fr-FR" dirty="0" smtClean="0"/>
          </a:p>
          <a:p>
            <a:endParaRPr lang="fr-FR" dirty="0"/>
          </a:p>
        </p:txBody>
      </p:sp>
      <p:sp>
        <p:nvSpPr>
          <p:cNvPr id="4" name="Sous-titre 2"/>
          <p:cNvSpPr txBox="1">
            <a:spLocks/>
          </p:cNvSpPr>
          <p:nvPr/>
        </p:nvSpPr>
        <p:spPr>
          <a:xfrm>
            <a:off x="827584" y="4193704"/>
            <a:ext cx="7920880" cy="266429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404664"/>
            <a:ext cx="7772400" cy="1470025"/>
          </a:xfrm>
        </p:spPr>
        <p:txBody>
          <a:bodyPr/>
          <a:lstStyle/>
          <a:p>
            <a:r>
              <a:rPr lang="fr-FR" dirty="0" smtClean="0"/>
              <a:t>Chronologie des Sciences Arabes</a:t>
            </a:r>
            <a:endParaRPr lang="fr-FR" dirty="0"/>
          </a:p>
        </p:txBody>
      </p:sp>
      <p:sp>
        <p:nvSpPr>
          <p:cNvPr id="3" name="Sous-titre 2"/>
          <p:cNvSpPr>
            <a:spLocks noGrp="1"/>
          </p:cNvSpPr>
          <p:nvPr>
            <p:ph type="subTitle" idx="1"/>
          </p:nvPr>
        </p:nvSpPr>
        <p:spPr>
          <a:xfrm>
            <a:off x="539552" y="1772816"/>
            <a:ext cx="7920880" cy="3528392"/>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u="sng" dirty="0" smtClean="0">
                <a:solidFill>
                  <a:srgbClr val="FF0000"/>
                </a:solidFill>
              </a:rPr>
              <a:t>X – XIII e Siècle: Apogée des Sciences Arabes:</a:t>
            </a:r>
          </a:p>
          <a:p>
            <a:endParaRPr lang="fr-FR" u="sng" dirty="0" smtClean="0">
              <a:solidFill>
                <a:srgbClr val="FF0000"/>
              </a:solidFill>
            </a:endParaRPr>
          </a:p>
          <a:p>
            <a:pPr>
              <a:buFontTx/>
              <a:buChar char="-"/>
            </a:pPr>
            <a:r>
              <a:rPr lang="fr-FR" dirty="0" smtClean="0">
                <a:solidFill>
                  <a:schemeClr val="bg1"/>
                </a:solidFill>
              </a:rPr>
              <a:t>Livre d’</a:t>
            </a:r>
            <a:r>
              <a:rPr lang="fr-FR" dirty="0" err="1" smtClean="0">
                <a:solidFill>
                  <a:schemeClr val="bg1"/>
                </a:solidFill>
              </a:rPr>
              <a:t>Algebre</a:t>
            </a:r>
            <a:r>
              <a:rPr lang="fr-FR" dirty="0" smtClean="0">
                <a:solidFill>
                  <a:schemeClr val="bg1"/>
                </a:solidFill>
              </a:rPr>
              <a:t> (Abu el Kamil), mort en 933</a:t>
            </a:r>
          </a:p>
          <a:p>
            <a:pPr>
              <a:buFontTx/>
              <a:buChar char="-"/>
            </a:pPr>
            <a:r>
              <a:rPr lang="fr-FR" dirty="0" smtClean="0">
                <a:solidFill>
                  <a:schemeClr val="bg1"/>
                </a:solidFill>
              </a:rPr>
              <a:t>972 Fondation au Caire de l’Université « el Azhar »</a:t>
            </a:r>
          </a:p>
          <a:p>
            <a:pPr>
              <a:buFontTx/>
              <a:buChar char="-"/>
            </a:pPr>
            <a:r>
              <a:rPr lang="fr-FR" dirty="0" smtClean="0">
                <a:solidFill>
                  <a:schemeClr val="bg1"/>
                </a:solidFill>
              </a:rPr>
              <a:t>Essor de l’</a:t>
            </a:r>
            <a:r>
              <a:rPr lang="fr-FR" dirty="0" err="1" smtClean="0">
                <a:solidFill>
                  <a:schemeClr val="bg1"/>
                </a:solidFill>
              </a:rPr>
              <a:t>hopital</a:t>
            </a:r>
            <a:r>
              <a:rPr lang="fr-FR" dirty="0" smtClean="0">
                <a:solidFill>
                  <a:schemeClr val="bg1"/>
                </a:solidFill>
              </a:rPr>
              <a:t> –école de médecine (Bimaristan) de Damas</a:t>
            </a:r>
          </a:p>
          <a:p>
            <a:pPr>
              <a:buFontTx/>
              <a:buChar char="-"/>
            </a:pPr>
            <a:r>
              <a:rPr lang="fr-FR" dirty="0" smtClean="0">
                <a:solidFill>
                  <a:schemeClr val="bg1"/>
                </a:solidFill>
              </a:rPr>
              <a:t>991 fondation a Bagdad de « Dar el Ilm » (10 000 Volumes)</a:t>
            </a:r>
          </a:p>
          <a:p>
            <a:pPr>
              <a:buFontTx/>
              <a:buChar char="-"/>
            </a:pPr>
            <a:r>
              <a:rPr lang="fr-FR" dirty="0" smtClean="0">
                <a:solidFill>
                  <a:schemeClr val="bg1"/>
                </a:solidFill>
              </a:rPr>
              <a:t>Traite de Mathématique par le Roi de Saragosse « El- Moutamin »</a:t>
            </a:r>
          </a:p>
          <a:p>
            <a:pPr>
              <a:buFontTx/>
              <a:buChar char="-"/>
            </a:pPr>
            <a:r>
              <a:rPr lang="fr-FR" dirty="0" smtClean="0">
                <a:solidFill>
                  <a:schemeClr val="bg1"/>
                </a:solidFill>
              </a:rPr>
              <a:t>1206 Publication par « El-</a:t>
            </a:r>
            <a:r>
              <a:rPr lang="fr-FR" dirty="0" err="1" smtClean="0">
                <a:solidFill>
                  <a:schemeClr val="bg1"/>
                </a:solidFill>
              </a:rPr>
              <a:t>Djazari</a:t>
            </a:r>
            <a:r>
              <a:rPr lang="fr-FR" dirty="0" smtClean="0">
                <a:solidFill>
                  <a:schemeClr val="bg1"/>
                </a:solidFill>
              </a:rPr>
              <a:t> », sur la théorie et pratique des Automates</a:t>
            </a:r>
          </a:p>
          <a:p>
            <a:pPr>
              <a:buFontTx/>
              <a:buChar char="-"/>
            </a:pP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7237312" y="-387424"/>
            <a:ext cx="5543550" cy="830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60648"/>
            <a:ext cx="6400800" cy="1752600"/>
          </a:xfrm>
        </p:spPr>
        <p:style>
          <a:lnRef idx="0">
            <a:schemeClr val="accent3"/>
          </a:lnRef>
          <a:fillRef idx="3">
            <a:schemeClr val="accent3"/>
          </a:fillRef>
          <a:effectRef idx="3">
            <a:schemeClr val="accent3"/>
          </a:effectRef>
          <a:fontRef idx="minor">
            <a:schemeClr val="lt1"/>
          </a:fontRef>
        </p:style>
        <p:txBody>
          <a:bodyPr/>
          <a:lstStyle/>
          <a:p>
            <a:r>
              <a:rPr lang="fr-FR" dirty="0" smtClean="0">
                <a:solidFill>
                  <a:schemeClr val="tx1"/>
                </a:solidFill>
              </a:rPr>
              <a:t>C’est suite à l’apparition de l’écriture, vers (3500 av J-C), qui est utilisée pour marquer le début de l’histoire</a:t>
            </a:r>
            <a:endParaRPr lang="fr-FR" dirty="0">
              <a:solidFill>
                <a:schemeClr val="tx1"/>
              </a:solidFill>
            </a:endParaRPr>
          </a:p>
        </p:txBody>
      </p:sp>
      <p:pic>
        <p:nvPicPr>
          <p:cNvPr id="1026" name="Picture 2" descr="http://www.clg-epineguyon-franconville.ac-versailles.fr/local/cache-vignettes/L500xH322/les20diffC3A769c-92098.png"/>
          <p:cNvPicPr>
            <a:picLocks noChangeAspect="1" noChangeArrowheads="1"/>
          </p:cNvPicPr>
          <p:nvPr/>
        </p:nvPicPr>
        <p:blipFill>
          <a:blip r:embed="rId2" cstate="print"/>
          <a:srcRect/>
          <a:stretch>
            <a:fillRect/>
          </a:stretch>
        </p:blipFill>
        <p:spPr bwMode="auto">
          <a:xfrm>
            <a:off x="0" y="2132856"/>
            <a:ext cx="9144000" cy="4219178"/>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65618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r-FR" dirty="0" smtClean="0"/>
              <a:t>XIV-XV Siècle :Amorce d’un processus de déclin de l’Activité Scientifique</a:t>
            </a:r>
            <a:endParaRPr lang="fr-FR" dirty="0"/>
          </a:p>
        </p:txBody>
      </p:sp>
      <p:sp>
        <p:nvSpPr>
          <p:cNvPr id="3" name="Sous-titre 2"/>
          <p:cNvSpPr>
            <a:spLocks noGrp="1"/>
          </p:cNvSpPr>
          <p:nvPr>
            <p:ph type="subTitle" idx="1"/>
          </p:nvPr>
        </p:nvSpPr>
        <p:spPr>
          <a:xfrm>
            <a:off x="1475656" y="2996952"/>
            <a:ext cx="6400800" cy="3024336"/>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fr-FR" dirty="0" smtClean="0">
                <a:solidFill>
                  <a:srgbClr val="FFFF00"/>
                </a:solidFill>
              </a:rPr>
              <a:t>-1198 : mort d’Ibn </a:t>
            </a:r>
            <a:r>
              <a:rPr lang="fr-FR" dirty="0" err="1" smtClean="0">
                <a:solidFill>
                  <a:srgbClr val="FFFF00"/>
                </a:solidFill>
              </a:rPr>
              <a:t>Rochd</a:t>
            </a:r>
            <a:r>
              <a:rPr lang="fr-FR" dirty="0" smtClean="0">
                <a:solidFill>
                  <a:srgbClr val="FFFF00"/>
                </a:solidFill>
              </a:rPr>
              <a:t> (</a:t>
            </a:r>
            <a:r>
              <a:rPr lang="fr-FR" dirty="0" err="1" smtClean="0">
                <a:solidFill>
                  <a:srgbClr val="FFFF00"/>
                </a:solidFill>
              </a:rPr>
              <a:t>Averroes</a:t>
            </a:r>
            <a:r>
              <a:rPr lang="fr-FR" dirty="0" smtClean="0">
                <a:solidFill>
                  <a:srgbClr val="FFFF00"/>
                </a:solidFill>
              </a:rPr>
              <a:t>) philosophe, imminent arabe.</a:t>
            </a:r>
          </a:p>
          <a:p>
            <a:r>
              <a:rPr lang="fr-FR" dirty="0" smtClean="0">
                <a:solidFill>
                  <a:srgbClr val="FFFF00"/>
                </a:solidFill>
              </a:rPr>
              <a:t>- 1228: Mort    «  d’Ibn </a:t>
            </a:r>
            <a:r>
              <a:rPr lang="fr-FR" dirty="0" err="1" smtClean="0">
                <a:solidFill>
                  <a:srgbClr val="FFFF00"/>
                </a:solidFill>
              </a:rPr>
              <a:t>Mounim</a:t>
            </a:r>
            <a:r>
              <a:rPr lang="fr-FR" dirty="0" smtClean="0">
                <a:solidFill>
                  <a:srgbClr val="FFFF00"/>
                </a:solidFill>
              </a:rPr>
              <a:t> »: mathématicien maghrébin , introduction du modèle Combinatoire , comme chapitre des mathématiques</a:t>
            </a:r>
          </a:p>
          <a:p>
            <a:endParaRPr lang="fr-FR" dirty="0" smtClean="0">
              <a:solidFill>
                <a:srgbClr val="FFFF00"/>
              </a:solidFill>
            </a:endParaRPr>
          </a:p>
          <a:p>
            <a:r>
              <a:rPr lang="fr-FR" dirty="0" smtClean="0">
                <a:solidFill>
                  <a:srgbClr val="FFFF00"/>
                </a:solidFill>
              </a:rPr>
              <a:t>1375: mort « d’Ibn shattir »,grand astronome de Damas, il a élaboré un nouveau modèle de mouvement des planètes, qui ont inspiré plus tard   « Copernic »</a:t>
            </a:r>
            <a:endParaRPr lang="fr-FR" dirty="0">
              <a:solidFill>
                <a:srgbClr val="FFFF00"/>
              </a:solidFill>
            </a:endParaRPr>
          </a:p>
        </p:txBody>
      </p:sp>
      <p:sp>
        <p:nvSpPr>
          <p:cNvPr id="4" name="Flèche vers le bas 3"/>
          <p:cNvSpPr/>
          <p:nvPr/>
        </p:nvSpPr>
        <p:spPr>
          <a:xfrm>
            <a:off x="611560" y="2132856"/>
            <a:ext cx="9886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624" y="2564904"/>
            <a:ext cx="6400800" cy="4293096"/>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buFontTx/>
              <a:buChar char="-"/>
            </a:pPr>
            <a:r>
              <a:rPr lang="fr-FR" dirty="0" smtClean="0">
                <a:solidFill>
                  <a:srgbClr val="FFFF00"/>
                </a:solidFill>
              </a:rPr>
              <a:t>- </a:t>
            </a:r>
            <a:r>
              <a:rPr lang="fr-FR" dirty="0" err="1" smtClean="0">
                <a:solidFill>
                  <a:srgbClr val="FFFF00"/>
                </a:solidFill>
              </a:rPr>
              <a:t>fevrier</a:t>
            </a:r>
            <a:r>
              <a:rPr lang="fr-FR" dirty="0" smtClean="0">
                <a:solidFill>
                  <a:srgbClr val="FFFF00"/>
                </a:solidFill>
              </a:rPr>
              <a:t> 1258 / Chute du centre Culturel mondial « Bagdad »,aux mains des Mongoles (Hulagu Khan)</a:t>
            </a:r>
          </a:p>
          <a:p>
            <a:pPr>
              <a:buFontTx/>
              <a:buChar char="-"/>
            </a:pPr>
            <a:endParaRPr lang="fr-FR" dirty="0" smtClean="0">
              <a:solidFill>
                <a:srgbClr val="FFFF00"/>
              </a:solidFill>
            </a:endParaRPr>
          </a:p>
          <a:p>
            <a:pPr>
              <a:buFontTx/>
              <a:buChar char="-"/>
            </a:pPr>
            <a:r>
              <a:rPr lang="fr-FR" dirty="0" smtClean="0">
                <a:solidFill>
                  <a:srgbClr val="FFFF00"/>
                </a:solidFill>
              </a:rPr>
              <a:t>1486 : Traduction de l’</a:t>
            </a:r>
            <a:r>
              <a:rPr lang="fr-FR" dirty="0" err="1" smtClean="0">
                <a:solidFill>
                  <a:srgbClr val="FFFF00"/>
                </a:solidFill>
              </a:rPr>
              <a:t>encyclopedie</a:t>
            </a:r>
            <a:r>
              <a:rPr lang="fr-FR" dirty="0" smtClean="0">
                <a:solidFill>
                  <a:srgbClr val="FFFF00"/>
                </a:solidFill>
              </a:rPr>
              <a:t> de Médecine  de « Er -Razzi » ,en latin</a:t>
            </a:r>
          </a:p>
          <a:p>
            <a:pPr>
              <a:buFontTx/>
              <a:buChar char="-"/>
            </a:pPr>
            <a:endParaRPr lang="fr-FR" dirty="0" smtClean="0">
              <a:solidFill>
                <a:srgbClr val="FFFF00"/>
              </a:solidFill>
            </a:endParaRPr>
          </a:p>
          <a:p>
            <a:r>
              <a:rPr lang="fr-FR" dirty="0" smtClean="0">
                <a:solidFill>
                  <a:srgbClr val="FFFF00"/>
                </a:solidFill>
              </a:rPr>
              <a:t>1486:  Traduction du livre d’Abou </a:t>
            </a:r>
            <a:r>
              <a:rPr lang="fr-FR" dirty="0" err="1" smtClean="0">
                <a:solidFill>
                  <a:srgbClr val="FFFF00"/>
                </a:solidFill>
              </a:rPr>
              <a:t>kamil</a:t>
            </a:r>
            <a:r>
              <a:rPr lang="fr-FR" dirty="0" smtClean="0">
                <a:solidFill>
                  <a:srgbClr val="FFFF00"/>
                </a:solidFill>
              </a:rPr>
              <a:t> ( mort en 933),en hébreu par Mordechai fenzi</a:t>
            </a:r>
            <a:endParaRPr lang="fr-FR" dirty="0">
              <a:solidFill>
                <a:srgbClr val="FFFF00"/>
              </a:solidFill>
            </a:endParaRPr>
          </a:p>
        </p:txBody>
      </p:sp>
      <p:sp>
        <p:nvSpPr>
          <p:cNvPr id="5" name="Titre 1"/>
          <p:cNvSpPr>
            <a:spLocks noGrp="1"/>
          </p:cNvSpPr>
          <p:nvPr>
            <p:ph type="ctrTitle"/>
          </p:nvPr>
        </p:nvSpPr>
        <p:spPr>
          <a:xfrm>
            <a:off x="683568" y="476672"/>
            <a:ext cx="7772400" cy="165618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fr-FR" dirty="0" smtClean="0"/>
              <a:t>XIV-XV Siècle :Amorce d’un processus de déclin de l’Activité Scientifique</a:t>
            </a:r>
            <a:endParaRPr lang="fr-FR" dirty="0"/>
          </a:p>
        </p:txBody>
      </p:sp>
      <p:pic>
        <p:nvPicPr>
          <p:cNvPr id="2050" name="Picture 2" descr="Description de cette image, également commentée ci-après"/>
          <p:cNvPicPr>
            <a:picLocks noChangeAspect="1" noChangeArrowheads="1"/>
          </p:cNvPicPr>
          <p:nvPr/>
        </p:nvPicPr>
        <p:blipFill>
          <a:blip r:embed="rId2" cstate="print"/>
          <a:srcRect/>
          <a:stretch>
            <a:fillRect/>
          </a:stretch>
        </p:blipFill>
        <p:spPr bwMode="auto">
          <a:xfrm>
            <a:off x="-4212976" y="1268760"/>
            <a:ext cx="4896544" cy="4392488"/>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764704"/>
            <a:ext cx="7772400" cy="1470025"/>
          </a:xfrm>
        </p:spPr>
        <p:txBody>
          <a:bodyPr/>
          <a:lstStyle/>
          <a:p>
            <a:r>
              <a:rPr lang="fr-FR" dirty="0" smtClean="0"/>
              <a:t>CARACTERISTIQUES</a:t>
            </a:r>
            <a:br>
              <a:rPr lang="fr-FR" dirty="0" smtClean="0"/>
            </a:br>
            <a:r>
              <a:rPr lang="fr-FR" dirty="0" smtClean="0"/>
              <a:t>DES SCIENCES ARABES</a:t>
            </a:r>
            <a:endParaRPr lang="fr-FR" dirty="0"/>
          </a:p>
        </p:txBody>
      </p:sp>
      <p:sp>
        <p:nvSpPr>
          <p:cNvPr id="3" name="Sous-titre 2"/>
          <p:cNvSpPr>
            <a:spLocks noGrp="1"/>
          </p:cNvSpPr>
          <p:nvPr>
            <p:ph type="subTitle" idx="1"/>
          </p:nvPr>
        </p:nvSpPr>
        <p:spPr>
          <a:xfrm>
            <a:off x="1403648" y="2420888"/>
            <a:ext cx="6400800" cy="3096344"/>
          </a:xfrm>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buFontTx/>
              <a:buChar char="-"/>
            </a:pPr>
            <a:r>
              <a:rPr lang="fr-FR" dirty="0" smtClean="0">
                <a:solidFill>
                  <a:schemeClr val="tx1"/>
                </a:solidFill>
              </a:rPr>
              <a:t>Sciences basées sur l’Observation et l’expérimentation)</a:t>
            </a:r>
          </a:p>
          <a:p>
            <a:pPr>
              <a:buFontTx/>
              <a:buChar char="-"/>
            </a:pPr>
            <a:r>
              <a:rPr lang="fr-FR" dirty="0" smtClean="0">
                <a:solidFill>
                  <a:schemeClr val="tx1"/>
                </a:solidFill>
              </a:rPr>
              <a:t>Sciences théoriques &amp; Pratiques</a:t>
            </a:r>
          </a:p>
          <a:p>
            <a:pPr>
              <a:buFontTx/>
              <a:buChar char="-"/>
            </a:pPr>
            <a:r>
              <a:rPr lang="fr-FR" dirty="0" smtClean="0">
                <a:solidFill>
                  <a:schemeClr val="tx1"/>
                </a:solidFill>
              </a:rPr>
              <a:t>Mise en place de bibliothèques, de laboratoires, d’université (Cordoue, Tolède, le Caire)</a:t>
            </a:r>
          </a:p>
          <a:p>
            <a:pPr>
              <a:buFontTx/>
              <a:buChar char="-"/>
            </a:pPr>
            <a:r>
              <a:rPr lang="fr-FR" dirty="0" smtClean="0">
                <a:solidFill>
                  <a:schemeClr val="tx1"/>
                </a:solidFill>
              </a:rPr>
              <a:t>70 bibliothèques en Espagne </a:t>
            </a:r>
          </a:p>
          <a:p>
            <a:pPr>
              <a:buFontTx/>
              <a:buChar char="-"/>
            </a:pPr>
            <a:r>
              <a:rPr lang="fr-FR" dirty="0" smtClean="0">
                <a:solidFill>
                  <a:schemeClr val="tx1"/>
                </a:solidFill>
              </a:rPr>
              <a:t>600 OO0 Ouvrages (44 Catalogues) a Cordoue</a:t>
            </a:r>
          </a:p>
          <a:p>
            <a:pPr>
              <a:buFontTx/>
              <a:buChar char="-"/>
            </a:pPr>
            <a:endParaRPr lang="fr-FR" dirty="0" smtClean="0">
              <a:solidFill>
                <a:schemeClr val="tx1"/>
              </a:solidFill>
            </a:endParaRPr>
          </a:p>
          <a:p>
            <a:pPr>
              <a:buFontTx/>
              <a:buChar char="-"/>
            </a:pPr>
            <a:endParaRPr lang="fr-FR"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3356992"/>
            <a:ext cx="7772400" cy="1470025"/>
          </a:xfrm>
        </p:spPr>
        <p:txBody>
          <a:bodyPr/>
          <a:lstStyle/>
          <a:p>
            <a:r>
              <a:rPr lang="fr-FR" dirty="0" smtClean="0"/>
              <a:t>146O : fin des Sciences arabes</a:t>
            </a:r>
            <a:endParaRPr lang="fr-FR" dirty="0"/>
          </a:p>
        </p:txBody>
      </p:sp>
      <p:sp>
        <p:nvSpPr>
          <p:cNvPr id="3" name="Sous-titre 2"/>
          <p:cNvSpPr>
            <a:spLocks noGrp="1"/>
          </p:cNvSpPr>
          <p:nvPr>
            <p:ph type="subTitle" idx="1"/>
          </p:nvPr>
        </p:nvSpPr>
        <p:spPr>
          <a:xfrm>
            <a:off x="1187624" y="4725144"/>
            <a:ext cx="6400800" cy="1512168"/>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r>
              <a:rPr lang="fr-FR" dirty="0" smtClean="0"/>
              <a:t>- </a:t>
            </a:r>
            <a:r>
              <a:rPr lang="fr-FR" dirty="0" smtClean="0">
                <a:solidFill>
                  <a:schemeClr val="bg1"/>
                </a:solidFill>
              </a:rPr>
              <a:t>Destruction de l’Observatoire astronomique de Samarkand (inauguré en 1429) par « </a:t>
            </a:r>
            <a:r>
              <a:rPr lang="fr-FR" dirty="0" err="1" smtClean="0">
                <a:solidFill>
                  <a:schemeClr val="bg1"/>
                </a:solidFill>
              </a:rPr>
              <a:t>ulug</a:t>
            </a:r>
            <a:r>
              <a:rPr lang="fr-FR" dirty="0" smtClean="0">
                <a:solidFill>
                  <a:schemeClr val="bg1"/>
                </a:solidFill>
              </a:rPr>
              <a:t> beg »</a:t>
            </a:r>
            <a:endParaRPr lang="fr-FR" dirty="0">
              <a:solidFill>
                <a:schemeClr val="bg1"/>
              </a:solidFill>
            </a:endParaRPr>
          </a:p>
        </p:txBody>
      </p:sp>
      <p:pic>
        <p:nvPicPr>
          <p:cNvPr id="94210" name="Picture 2" descr="&amp;Ocy;&amp;bcy;&amp;scy;&amp;iecy;&amp;rcy;&amp;vcy;&amp;acy;&amp;tcy;&amp;ocy;&amp;rcy;&amp;icy;&amp;yacy; &amp;Ucy;&amp;lcy;&amp;ucy;&amp;gcy;&amp;bcy;&amp;iecy;&amp;kcy;&amp;acy;.jpg"/>
          <p:cNvPicPr>
            <a:picLocks noChangeAspect="1" noChangeArrowheads="1"/>
          </p:cNvPicPr>
          <p:nvPr/>
        </p:nvPicPr>
        <p:blipFill>
          <a:blip r:embed="rId2" cstate="print"/>
          <a:srcRect/>
          <a:stretch>
            <a:fillRect/>
          </a:stretch>
        </p:blipFill>
        <p:spPr bwMode="auto">
          <a:xfrm>
            <a:off x="1115616" y="0"/>
            <a:ext cx="6804298" cy="2478312"/>
          </a:xfrm>
          <a:prstGeom prst="rect">
            <a:avLst/>
          </a:prstGeom>
          <a:noFill/>
        </p:spPr>
      </p:pic>
      <p:sp>
        <p:nvSpPr>
          <p:cNvPr id="5" name="Rectangle 4"/>
          <p:cNvSpPr/>
          <p:nvPr/>
        </p:nvSpPr>
        <p:spPr>
          <a:xfrm>
            <a:off x="1043608" y="2636912"/>
            <a:ext cx="7128792" cy="923330"/>
          </a:xfrm>
          <a:prstGeom prst="rect">
            <a:avLst/>
          </a:prstGeom>
        </p:spPr>
        <p:txBody>
          <a:bodyPr wrap="square">
            <a:spAutoFit/>
          </a:bodyPr>
          <a:lstStyle/>
          <a:p>
            <a:r>
              <a:rPr lang="fr-FR" dirty="0" smtClean="0"/>
              <a:t> Source : </a:t>
            </a:r>
            <a:r>
              <a:rPr lang="az-Cyrl-AZ" dirty="0" smtClean="0"/>
              <a:t>« Обсерватория Улугбека » </a:t>
            </a:r>
            <a:r>
              <a:rPr lang="fr-FR" dirty="0" smtClean="0"/>
              <a:t>par Oleg </a:t>
            </a:r>
            <a:r>
              <a:rPr lang="fr-FR" dirty="0" err="1" smtClean="0"/>
              <a:t>Brovko</a:t>
            </a:r>
            <a:r>
              <a:rPr lang="fr-FR" dirty="0" smtClean="0"/>
              <a:t> — </a:t>
            </a:r>
            <a:r>
              <a:rPr lang="fr-FR" dirty="0" err="1" smtClean="0"/>
              <a:t>originally</a:t>
            </a:r>
            <a:r>
              <a:rPr lang="fr-FR" dirty="0" smtClean="0"/>
              <a:t> </a:t>
            </a:r>
            <a:r>
              <a:rPr lang="fr-FR" dirty="0" err="1" smtClean="0"/>
              <a:t>posted</a:t>
            </a:r>
            <a:r>
              <a:rPr lang="fr-FR" dirty="0" smtClean="0"/>
              <a:t> to </a:t>
            </a:r>
            <a:r>
              <a:rPr lang="fr-FR" dirty="0" err="1" smtClean="0"/>
              <a:t>Flickr</a:t>
            </a:r>
            <a:r>
              <a:rPr lang="fr-FR" dirty="0" smtClean="0"/>
              <a:t> as </a:t>
            </a:r>
            <a:r>
              <a:rPr lang="az-Cyrl-AZ" dirty="0" smtClean="0"/>
              <a:t>Обсерватория Улугбека. </a:t>
            </a:r>
            <a:r>
              <a:rPr lang="fr-FR" dirty="0" smtClean="0"/>
              <a:t>Sous licence CC BY 2.0 via </a:t>
            </a:r>
            <a:r>
              <a:rPr lang="fr-FR" dirty="0" err="1" smtClean="0"/>
              <a:t>Wikimedia</a:t>
            </a:r>
            <a:r>
              <a:rPr lang="fr-FR" dirty="0" smtClean="0"/>
              <a:t> Commons</a:t>
            </a:r>
            <a:endParaRPr lang="fr-FR" dirty="0"/>
          </a:p>
        </p:txBody>
      </p:sp>
      <p:pic>
        <p:nvPicPr>
          <p:cNvPr id="94212" name="Picture 4" descr="Ulugh Beg.jpg"/>
          <p:cNvPicPr>
            <a:picLocks noChangeAspect="1" noChangeArrowheads="1"/>
          </p:cNvPicPr>
          <p:nvPr/>
        </p:nvPicPr>
        <p:blipFill>
          <a:blip r:embed="rId3" cstate="print"/>
          <a:srcRect/>
          <a:stretch>
            <a:fillRect/>
          </a:stretch>
        </p:blipFill>
        <p:spPr bwMode="auto">
          <a:xfrm>
            <a:off x="-1692696" y="188640"/>
            <a:ext cx="1896145" cy="54483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style>
          <a:lnRef idx="3">
            <a:schemeClr val="lt1"/>
          </a:lnRef>
          <a:fillRef idx="1">
            <a:schemeClr val="dk1"/>
          </a:fillRef>
          <a:effectRef idx="1">
            <a:schemeClr val="dk1"/>
          </a:effectRef>
          <a:fontRef idx="minor">
            <a:schemeClr val="lt1"/>
          </a:fontRef>
        </p:style>
        <p:txBody>
          <a:bodyPr/>
          <a:lstStyle/>
          <a:p>
            <a:r>
              <a:rPr lang="fr-FR" dirty="0" smtClean="0">
                <a:solidFill>
                  <a:srgbClr val="FFFF00"/>
                </a:solidFill>
              </a:rPr>
              <a:t>1492 : DECOUVERTE </a:t>
            </a:r>
            <a:br>
              <a:rPr lang="fr-FR" dirty="0" smtClean="0">
                <a:solidFill>
                  <a:srgbClr val="FFFF00"/>
                </a:solidFill>
              </a:rPr>
            </a:br>
            <a:r>
              <a:rPr lang="fr-FR" dirty="0" smtClean="0">
                <a:solidFill>
                  <a:srgbClr val="FFFF00"/>
                </a:solidFill>
              </a:rPr>
              <a:t>DE L’AMERIQUE</a:t>
            </a:r>
            <a:endParaRPr lang="fr-FR" dirty="0">
              <a:solidFill>
                <a:srgbClr val="FFFF00"/>
              </a:solidFill>
            </a:endParaRPr>
          </a:p>
        </p:txBody>
      </p:sp>
      <p:sp>
        <p:nvSpPr>
          <p:cNvPr id="5" name="Titre 1"/>
          <p:cNvSpPr txBox="1">
            <a:spLocks/>
          </p:cNvSpPr>
          <p:nvPr/>
        </p:nvSpPr>
        <p:spPr>
          <a:xfrm>
            <a:off x="683568" y="4941168"/>
            <a:ext cx="7772400" cy="1470025"/>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FF00"/>
                </a:solidFill>
                <a:effectLst/>
                <a:uLnTx/>
                <a:uFillTx/>
                <a:latin typeface="+mn-lt"/>
                <a:ea typeface="+mn-ea"/>
                <a:cs typeface="+mn-cs"/>
              </a:rPr>
              <a:t>1500-1600: LA</a:t>
            </a:r>
            <a:r>
              <a:rPr kumimoji="0" lang="fr-FR" sz="4400" b="0" i="0" u="none" strike="noStrike" kern="1200" cap="none" spc="0" normalizeH="0" noProof="0" dirty="0" smtClean="0">
                <a:ln>
                  <a:noFill/>
                </a:ln>
                <a:solidFill>
                  <a:srgbClr val="FFFF00"/>
                </a:solidFill>
                <a:effectLst/>
                <a:uLnTx/>
                <a:uFillTx/>
                <a:latin typeface="+mn-lt"/>
                <a:ea typeface="+mn-ea"/>
                <a:cs typeface="+mn-cs"/>
              </a:rPr>
              <a:t> RENAISSANCE</a:t>
            </a:r>
            <a:endParaRPr kumimoji="0" lang="fr-FR" sz="4400" b="0" i="0" u="none" strike="noStrike" kern="1200" cap="none" spc="0" normalizeH="0" baseline="0" noProof="0" dirty="0">
              <a:ln>
                <a:noFill/>
              </a:ln>
              <a:solidFill>
                <a:srgbClr val="FFFF00"/>
              </a:solidFill>
              <a:effectLst/>
              <a:uLnTx/>
              <a:uFillTx/>
              <a:latin typeface="+mn-lt"/>
              <a:ea typeface="+mn-ea"/>
              <a:cs typeface="+mn-cs"/>
            </a:endParaRPr>
          </a:p>
        </p:txBody>
      </p:sp>
      <p:sp>
        <p:nvSpPr>
          <p:cNvPr id="6" name="Flèche vers le bas 5"/>
          <p:cNvSpPr/>
          <p:nvPr/>
        </p:nvSpPr>
        <p:spPr>
          <a:xfrm>
            <a:off x="2555776" y="2132856"/>
            <a:ext cx="120471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539552" y="3140968"/>
            <a:ext cx="7772400" cy="1470025"/>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solidFill>
                  <a:srgbClr val="FFFF00"/>
                </a:solidFill>
              </a:rPr>
              <a:t>DECISIVE POUR LA SCHOLASTIQUE</a:t>
            </a:r>
            <a:r>
              <a:rPr kumimoji="0" lang="fr-FR" sz="4400" b="0" i="0" u="none" strike="noStrike" kern="1200" cap="none" spc="0" normalizeH="0" noProof="0" dirty="0" smtClean="0">
                <a:ln>
                  <a:noFill/>
                </a:ln>
                <a:solidFill>
                  <a:srgbClr val="FFFF00"/>
                </a:solidFill>
                <a:effectLst/>
                <a:uLnTx/>
                <a:uFillTx/>
                <a:latin typeface="+mn-lt"/>
                <a:ea typeface="+mn-ea"/>
                <a:cs typeface="+mn-cs"/>
              </a:rPr>
              <a:t> </a:t>
            </a:r>
            <a:endParaRPr kumimoji="0" lang="fr-FR" sz="44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3131840" cy="1268760"/>
          </a:xfrm>
        </p:spPr>
        <p:txBody>
          <a:bodyPr/>
          <a:lstStyle/>
          <a:p>
            <a:r>
              <a:rPr lang="fr-FR" dirty="0" smtClean="0">
                <a:solidFill>
                  <a:srgbClr val="FF0000"/>
                </a:solidFill>
              </a:rPr>
              <a:t>CAUSES</a:t>
            </a:r>
            <a:endParaRPr lang="fr-FR" dirty="0">
              <a:solidFill>
                <a:srgbClr val="FF0000"/>
              </a:solidFill>
            </a:endParaRPr>
          </a:p>
        </p:txBody>
      </p:sp>
      <p:sp>
        <p:nvSpPr>
          <p:cNvPr id="3" name="Sous-titre 2"/>
          <p:cNvSpPr>
            <a:spLocks noGrp="1"/>
          </p:cNvSpPr>
          <p:nvPr>
            <p:ph type="subTitle" idx="1"/>
          </p:nvPr>
        </p:nvSpPr>
        <p:spPr>
          <a:xfrm>
            <a:off x="1403648" y="1556792"/>
            <a:ext cx="6400800" cy="17526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buFontTx/>
              <a:buChar char="-"/>
            </a:pPr>
            <a:r>
              <a:rPr lang="fr-FR" dirty="0" smtClean="0">
                <a:solidFill>
                  <a:srgbClr val="FFFF00"/>
                </a:solidFill>
              </a:rPr>
              <a:t>Circulation des Connaissances scientifiques vers l’Occident(Espagne et Italie)</a:t>
            </a:r>
          </a:p>
          <a:p>
            <a:pPr>
              <a:buFontTx/>
              <a:buChar char="-"/>
            </a:pPr>
            <a:r>
              <a:rPr lang="fr-FR" smtClean="0">
                <a:solidFill>
                  <a:srgbClr val="FFFF00"/>
                </a:solidFill>
              </a:rPr>
              <a:t> </a:t>
            </a:r>
            <a:endParaRPr lang="fr-FR" dirty="0">
              <a:solidFill>
                <a:srgbClr val="FFFF00"/>
              </a:solidFill>
            </a:endParaRPr>
          </a:p>
        </p:txBody>
      </p:sp>
      <p:cxnSp>
        <p:nvCxnSpPr>
          <p:cNvPr id="5" name="Connecteur droit avec flèche 4"/>
          <p:cNvCxnSpPr/>
          <p:nvPr/>
        </p:nvCxnSpPr>
        <p:spPr>
          <a:xfrm>
            <a:off x="3059832" y="764704"/>
            <a:ext cx="1368152"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569350" y="548680"/>
            <a:ext cx="3891082" cy="707886"/>
          </a:xfrm>
          <a:prstGeom prst="rect">
            <a:avLst/>
          </a:prstGeom>
          <a:noFill/>
        </p:spPr>
        <p:txBody>
          <a:bodyPr wrap="square" rtlCol="0">
            <a:spAutoFit/>
          </a:bodyPr>
          <a:lstStyle/>
          <a:p>
            <a:r>
              <a:rPr lang="fr-FR" sz="2000" b="1" dirty="0" smtClean="0"/>
              <a:t>APOGEE DES MOUVEMENTS DE TRADUCTION</a:t>
            </a:r>
            <a:endParaRPr lang="fr-FR" sz="2000" b="1" dirty="0"/>
          </a:p>
        </p:txBody>
      </p:sp>
      <p:sp>
        <p:nvSpPr>
          <p:cNvPr id="8" name="ZoneTexte 7"/>
          <p:cNvSpPr txBox="1"/>
          <p:nvPr/>
        </p:nvSpPr>
        <p:spPr>
          <a:xfrm>
            <a:off x="971600" y="3789040"/>
            <a:ext cx="5688632" cy="1631216"/>
          </a:xfrm>
          <a:prstGeom prst="rect">
            <a:avLst/>
          </a:prstGeom>
          <a:noFill/>
        </p:spPr>
        <p:txBody>
          <a:bodyPr wrap="square" rtlCol="0">
            <a:spAutoFit/>
          </a:bodyPr>
          <a:lstStyle/>
          <a:p>
            <a:pPr>
              <a:buFont typeface="Wingdings" pitchFamily="2" charset="2"/>
              <a:buChar char="ü"/>
            </a:pPr>
            <a:r>
              <a:rPr lang="fr-FR" sz="2000" b="1" dirty="0" smtClean="0"/>
              <a:t>QUEQUES TRADUCTEURS CELEBRES:</a:t>
            </a:r>
          </a:p>
          <a:p>
            <a:pPr>
              <a:buFontTx/>
              <a:buChar char="-"/>
            </a:pPr>
            <a:r>
              <a:rPr lang="fr-FR" sz="2000" b="1" dirty="0" smtClean="0"/>
              <a:t>Marc de </a:t>
            </a:r>
            <a:r>
              <a:rPr lang="fr-FR" sz="2000" b="1" dirty="0" err="1" smtClean="0"/>
              <a:t>tolede</a:t>
            </a:r>
            <a:endParaRPr lang="fr-FR" sz="2000" b="1" dirty="0" smtClean="0"/>
          </a:p>
          <a:p>
            <a:pPr>
              <a:buFontTx/>
              <a:buChar char="-"/>
            </a:pPr>
            <a:r>
              <a:rPr lang="fr-FR" sz="2000" b="1" dirty="0" smtClean="0"/>
              <a:t>Jean de </a:t>
            </a:r>
            <a:r>
              <a:rPr lang="fr-FR" sz="2000" b="1" dirty="0" err="1" smtClean="0"/>
              <a:t>seville</a:t>
            </a:r>
            <a:endParaRPr lang="fr-FR" sz="2000" b="1" dirty="0" smtClean="0"/>
          </a:p>
          <a:p>
            <a:pPr>
              <a:buFontTx/>
              <a:buChar char="-"/>
            </a:pPr>
            <a:r>
              <a:rPr lang="fr-FR" sz="2000" b="1" dirty="0" smtClean="0"/>
              <a:t>Hermann le </a:t>
            </a:r>
            <a:r>
              <a:rPr lang="fr-FR" sz="2000" b="1" dirty="0" err="1" smtClean="0"/>
              <a:t>Delmate</a:t>
            </a:r>
            <a:r>
              <a:rPr lang="fr-FR" sz="2000" b="1" dirty="0" smtClean="0"/>
              <a:t> (1 a introduire les Sciences Arabes en Angleterre)</a:t>
            </a:r>
            <a:endParaRPr lang="fr-FR" sz="2000" b="1" dirty="0"/>
          </a:p>
        </p:txBody>
      </p:sp>
      <p:pic>
        <p:nvPicPr>
          <p:cNvPr id="103426" name="Picture 2"/>
          <p:cNvPicPr>
            <a:picLocks noChangeAspect="1" noChangeArrowheads="1"/>
          </p:cNvPicPr>
          <p:nvPr/>
        </p:nvPicPr>
        <p:blipFill>
          <a:blip r:embed="rId2" cstate="print"/>
          <a:srcRect/>
          <a:stretch>
            <a:fillRect/>
          </a:stretch>
        </p:blipFill>
        <p:spPr bwMode="auto">
          <a:xfrm>
            <a:off x="7956376" y="332656"/>
            <a:ext cx="438512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772816"/>
            <a:ext cx="7772400" cy="1470025"/>
          </a:xfrm>
        </p:spPr>
        <p:txBody>
          <a:bodyPr/>
          <a:lstStyle/>
          <a:p>
            <a:r>
              <a:rPr lang="fr-FR" dirty="0" smtClean="0"/>
              <a:t>RETOUR AU RATIONALISME</a:t>
            </a:r>
            <a:endParaRPr lang="fr-FR" dirty="0"/>
          </a:p>
        </p:txBody>
      </p:sp>
      <p:sp>
        <p:nvSpPr>
          <p:cNvPr id="3" name="Sous-titre 2"/>
          <p:cNvSpPr>
            <a:spLocks noGrp="1"/>
          </p:cNvSpPr>
          <p:nvPr>
            <p:ph type="subTitle" idx="1"/>
          </p:nvPr>
        </p:nvSpPr>
        <p:spPr>
          <a:xfrm>
            <a:off x="2743200" y="332656"/>
            <a:ext cx="6400800" cy="980728"/>
          </a:xfrm>
        </p:spPr>
        <p:txBody>
          <a:bodyPr/>
          <a:lstStyle/>
          <a:p>
            <a:r>
              <a:rPr lang="fr-FR" dirty="0" smtClean="0"/>
              <a:t>INFLUENCE D’IBN ROCHD (Averroès)</a:t>
            </a:r>
            <a:endParaRPr lang="fr-FR" dirty="0"/>
          </a:p>
        </p:txBody>
      </p:sp>
      <p:sp>
        <p:nvSpPr>
          <p:cNvPr id="4" name="Titre 1"/>
          <p:cNvSpPr txBox="1">
            <a:spLocks/>
          </p:cNvSpPr>
          <p:nvPr/>
        </p:nvSpPr>
        <p:spPr>
          <a:xfrm>
            <a:off x="0" y="1"/>
            <a:ext cx="2627784" cy="12687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0000"/>
                </a:solidFill>
                <a:effectLst/>
                <a:uLnTx/>
                <a:uFillTx/>
                <a:latin typeface="+mj-lt"/>
                <a:ea typeface="+mj-ea"/>
                <a:cs typeface="+mj-cs"/>
              </a:rPr>
              <a:t>CAUSES:</a:t>
            </a:r>
            <a:endParaRPr kumimoji="0" lang="fr-FR"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Rectangle 4"/>
          <p:cNvSpPr/>
          <p:nvPr/>
        </p:nvSpPr>
        <p:spPr>
          <a:xfrm>
            <a:off x="1187624" y="1196752"/>
            <a:ext cx="7128792" cy="646331"/>
          </a:xfrm>
          <a:prstGeom prst="rect">
            <a:avLst/>
          </a:prstGeom>
        </p:spPr>
        <p:txBody>
          <a:bodyPr wrap="square">
            <a:spAutoFit/>
          </a:bodyPr>
          <a:lstStyle/>
          <a:p>
            <a:r>
              <a:rPr lang="fr-FR" dirty="0" err="1" smtClean="0"/>
              <a:t>Abū</a:t>
            </a:r>
            <a:r>
              <a:rPr lang="fr-FR" dirty="0" smtClean="0"/>
              <a:t> l-</a:t>
            </a:r>
            <a:r>
              <a:rPr lang="fr-FR" dirty="0" err="1" smtClean="0"/>
              <a:t>Walīd</a:t>
            </a:r>
            <a:r>
              <a:rPr lang="fr-FR" dirty="0" smtClean="0"/>
              <a:t> Muhammad ibn Ahmad ibn Muhammad ibn Ahmad ibn Ahmad ibn </a:t>
            </a:r>
            <a:r>
              <a:rPr lang="fr-FR" dirty="0" err="1" smtClean="0"/>
              <a:t>Rušd</a:t>
            </a:r>
            <a:endParaRPr lang="fr-FR" dirty="0"/>
          </a:p>
        </p:txBody>
      </p:sp>
      <p:sp>
        <p:nvSpPr>
          <p:cNvPr id="104450" name="AutoShape 2" descr="data:image/jpeg;base64,/9j/4AAQSkZJRgABAQAAAQABAAD/2wCEAAkGBxQTEhUUEhQWFhUXGCIbGBgYGRodHhweHxkeIBwdIBscICghHh4oGyAcITEhJSorLi4uHSAzODMtNygtLisBCgoKDg0OGhAQGiwlICY0Ly8sLDQsLCwsLywsLCwsNDQ0LCwsLCwsLCwsLCwsLCwsLCwsLCwsLCwsLCwsLCwsLP/AABEIAMAAqAMBIgACEQEDEQH/xAAbAAACAgMBAAAAAAAAAAAAAAAFBgMEAAIHAf/EAD4QAAECBAQDBgQFAwMEAwEAAAECEQADITEEEkFRBWFxBhMigZHwMqGxwSNCUtHhFGLxB4KSFTNDcmOywhb/xAAbAQADAQEBAQEAAAAAAAAAAAADBAUCAQYAB//EAC0RAAICAQQBAwMDBQEBAAAAAAECAAMRBBIhMUETIlFhcYEjMpEFFKGx0fBC/9oADAMBAAIRAxEAPwA7isOFKzFRCm90B5xSQof3FhY5W0pZwIscLx6B4FEnZ35N059I3xOD8V9/dr36x4h8rxPVow6MrSlkkJsd2D8q+2gpKCUi1fJ/P3VzA19wOVa66Rawxehv1geTNWAGTTsiaEO1nauwoN4oYkEpZNM1VXr11i6JKVVetx0iGZKUpSUILFRZyKdf43giKSQBMAhefiVMBwozFZUJBNXew63vtU05uGfAdmpbfiHvG3DJ6AOR/wDY84JcMwKZcsJT8PPV9+ZuT0EWklWYbejffypFmrSonLcmTL9ZY/RwJSPZnClnko/4ivrrGuJ7O4dTMhKVbood9CKvBaZN8vfT7x4Jj6vDLVp8RQWWd5MWsRwYofKVKGoLPeh03bygdMTSgdg1mJelvlXaHMqf9vdoVeJAImAgUJboTamuxHSJ2q0wA3LHtNezHBkQRQAMBox9KbfvFafh835lc2LBtok75XVrttyiDEJoS9Bz2/n7wiQJQUSVsjfE25DgNUbN/EX5RSc2VtjSAs7EpYZvDR2J5fzFVfFUuwSqm3LSNZImjSzQ6ZWQlz1L+u52jUKN2PQvbozxR4dxbMFZgEhqH1pz/iLuEmpdipLAVIIp7v5Rg/EGysvYkiE6AUOxDNpFbEzUINRmYWb22vXSK3F+KoluU1LMB9ftALEcTYgzKlny5htUqJFBzLxxaWY9TaVk9y7xPiSQhU1asiNhdW2xMZC73wJ7yYXUn/t6BzcsTfzpGQ4KFUYIJ/OI2tFn/wAxuxuABSQmiwPAq5c1HXWmoMbcNnkixZRIu5SRoXr587RZxU0FWUPmajOK3u9Nb38miKRLaaMhUc9GYhiK5mcs463Eb1FPE8/ptUTw03VLc+JOXnvTk7VjSXLdto1xHEVoGXu+TlTAudmp0eIpPFFKUU5By8V/MA7fzrE01nMqDdiEClqigZ30odvSsb8IliZOJJokAX3ofqD5RArFKBslmrd219PfPbg2OfETEKCUhSBkYu7Egn5po0N6XG+BtDbDiNi5jhyWGVz51FzSjwNxPE8utTyrySlJOm5LB4r8c4kBIJALtXl4Hpv/ADCVwfFTVpM7LnUoUzLZIHNTWFaBtah3NR3PiJU0bgS3iOUxKrKmITyUDMUW1LlKX6BrwMxaVDxpKCRoZZT6KQsEHmAYWRx+crFSsP3mHWkqZXdBToIoUklt9Odo0ncQnmZMROmYhSkTMiJOGyS6VZZUr4iWqAzU3Ya9NvPcKqgLnsR64Nx7vswstArLUQSH5/nSdFMCNRWN+OeJIA3SQTr4vvX1hJxWGmYbEYaYUssqykFTnKRVyLlnV5XN4LcS4zlADiqgEuXHgLrLCrA5R6wJ8lcGbFOLAVhTGMkML6Cvvb5wPmKLWfRmdqMb6ejwC4p2tmpWpkoo7gJULf7/ACq3nEeD7ZzRQoQNGyqZ6vUEgVHS+zwidNYeRHVVgOpdxMk5ns7jxD3WL2LwCkhyoOfiYGmrvp5iBsrtVOWQAUsC4IBtqb29frF8cdmkBKciruch/evO9NYG1RXgwxNvGBIpckqS9W1/xGuNxaUq/MAzEO71uxNv3MDePdpMQ+VCknK4cABxyrVhAzDTsQsKWVpzbkNUkuH6C30jaaVsZJGJsZ7YQ2vElZLBtAFdK0+XKBc9YKiRrYC5NKl9B8y+zxFMxpEvxqXzKWrelaPV/OxeMlSgR8TKqDlZwKU9fT6nSvYMmGSvJg/FEOoDe9auK+t/KMiTHYcpQXcml6v10poYyGkGRxG/UCcGdanSQaFzybltA3iEkoQqtQHB2Umov0MEp01qs5Ffe/SKHEcMVygFHKoVIBo9Wezjlp9C3Vdz87rbma4rLMZSSSlYzDTz+u0U5GECQGACjzrQ8w8e8KWFSnLOlVDyVVtNXD8vKJMRMUgOpAJTqNaff9o866lWKielqYkASzNSW15F/SBMzPLUiYA6kOVMLg3y7kCLJxGZOgVcCtKVvWJMMnPRQq9RlqTGayUOYYrwcybHlKx4SCiYCnNRkqrlJAsCCtPKnkn9k8TIKUCcgKXLpVqKTUM4poXi/wBoeHDKoyypD0WUqYHw6uCHPl5wI7aYfL3eIkggd2klqgUAZXTzi1U62KAO4rt9IZPUOY0YYKTNkJCSL5iQXJG9BQ6kfKGBU9KcQoylIUtaAslJcaBibVoR7dC4BxCbMkkgglSkoZT6m4VoA9T94K4TgMycrun7tCarKJYDGrnMtyouLsHvrBCCDhu5rCkZB4/7AHbziUybiQlTjIC4IbrTyuYu9muDnEIBlzFGbKAFWI1IALOB4SPSJsWmSy5GJyOmsucA5JBIYtRI1tUnVq2v9PB3XeldEhC3rqCgM+7lo7Yf0uO5kEqSRCGB7OqnJK8yUkKy5Sl/E9i/WrdY2T2Mm3dAcVADB/KGHgwaUJhVWYZWZ9SlVT5hvSDonF2Ia5TzHv6wjkkcGfWay1WInLMRwNUnxKsKAhrV8J2HOthEczCT0hwsEWBFz736Q+9oCCnxFKQbltLP8/pHO5ixLmGWtXhdrlga2A028o4rM55j+msNi5IkczBgJJWoJJ+FZLtoaNoLDWoeka51Jko8SS1EMWKjozXqWfaLnGMOFSUJSoAmgJOUGoAcbXbrYxTw9EAqHw+G4alFFtdQ5Bo+9WF5XJP4hgxY4EjxGDmEMWIupSrE08+g2j2TMykBJBoGLXf6XMWlpzJammzGh/c+cU1pLAEUI5O9uep+cZDbhgx+tccStxmeVK635bOPWPInxWCGYCj5SQOrUv515xkHRwFEE4y06l3the1+XT6NEc5ipqgauBuGveMwpKgQxDHm170iDOCVKCalhod6+TH52huwz87ToQTwCTkXPlhTJBDvQu5ruRz1peK3afFscoJF6a067uPT1uopjAn4e8lEml2Kdd9DTaKeMCVqWlRzVIDtQ2enxVtpEW1ALcmem0pyBKnCcYTUu9ba+URyuNLUpUrDhJJLFRq3TQklnUaddNOLLThpBCABMmkoltRgwzKZ6sn0JEQ8Iw/dS2SKqHp/Md2IF9THfUfQeoT8CMeG7MoUlJnLKlcq1PPz9vEn9E0gpDHIopWNxoS+4qehd2jThmKcHvDf11tziTDzgjEhL7JYPS7PTYKHlyMYqYsxBi9oYE5PUWV8GOEAS5Mls6FB6KP5SSaMQDS5Ae0ZK4niJiFGY5SxcJJFHDspugoAzjpDr2m4aJmGmJy/CxSLDKLgMQzhxCzgMWqZIm90kJUiW4zBxRVyXFAKkkXOlSaXLdxVX44E24XwALwjkZV1zKPidySRkplYZbn6QI4XiClXc0KS4NLMXUObqCNrEQZ7MYlSMsqa+WcHFHIToXOpzOA2l7vRXLWidMHjWprmpPw5iANGLXfzjLE44h9MPeQ0OT+JKTJwyQB4jmPRLN9YNYXixWNGG/lCpO4d/UJE3OUpCRLkgAkrUTVg4N2r+zxtiuHTMKgKmTU1FUk286fKEHobaCDzD7KXG3POTCvHXmAFxR6O70EJfG8ISnMNy5fXcV+m4g9JxwWUJNKG3k5EaTU5lLzAmWk0obOQ7Hr8ozSzI3MbpX0xtilw3HTGEpAqSAWYPW7sdtoJ4mRMUwSAkWyvoLB/m/ygFjEKkzErQS24o/J/IwWSCqxzA+JJBJ0p5v8AtFKwDhhCUn3lT2JdkzwlOUIIUEsSpr6nZoim4lmJBcF6e/fyjWch6Ka1xfzPrFXiCwgJCdyfKnyvAVAYxzaFGZ6rFOoHLSz9Nb7kfOMjwymTmBZ7g0fWnIb8/TI2yg9QCgnxOpzVAgEJJzN8yG0t76xSlklDNvcfmtpalPbbqSxqqlAB5Hr9L9WiPh/jWALAFw3oH238ooMuZ+bK+DKnEcKEzpUx2UAzg6KzAg+9BA7F4YqKlOFeNxSiRSnPT66wQ44ppklxXxtXYIenOjDkYqS+IJlSJi5oZKQVVo7BkoGtS21xEXUFt4UT02lOK9wirx2cJ+MyIZSZaQlI5qLmp5n5wXwuHAvpyFfOFPgkw5iqYoFUxWdRJAckuTyd7QfkYjOSiSO8V/aqlNzsYLqayCFXoSxRhahmQcPxau+yOpwxTlDkmx+xeG7hfC5iZappAKyoTE0+JIQy0hq6lhuBd497M8GTKDkJM7vClczbXKOTOPIbweOI7rOhRdSPEj+5J05sqnpGPUAbKydqbi/sWDeI8WShLLUcpD5j8JSbMoXDVceYrC/JWvuvw8qmUdKFJJqwDvkyv1pz841g0TDmQU90UvlWsJEvUjmkFyG6Wihh8XQ5Sw0LVLFgfSvpGi527hDU6cMuPMJYrAJ7tIVnJSAU5TVyGKX5qy7Rpwvgk3FpJ70ISCSFpBdRIbMNkkh2F7uIq4iYnKpAYOQDTeiR1bOf9vOHzsujLLApvTV/e8ZVyoA+YO/KKTABkTpCn7tLpTkQR8CElsxAuS9D/wCt6x5gFlzkHiJ/ExM4tR6gBnr+mjDUw2T8AkHMnwnkB9IGYzh4KsykgqA+Jq0f2+ld2jj3FOxF1sDjEXOMyJQmLVIWlU1CSlYAYAqs3MsX8oq8JBVIKs7ku6XuXVq28RiQmRjKuJU1ORVfhJsa6vXXpSBA4VNQhKksvwihoQoHxBiQ/ieNMqOuc9ynXwNhP5lnjOATMlzMgDoIILit3oNGYtygX2Xn5V5JhGUmhJPhO3Qhy0XeHrTLWP6hAShSSKgpJ5MaOOe0De0GACCFoVmG4058tOkGrHBrbowxHOQeofxkkBlBT0er2owhUx5L5tHYWvy9/SDmExYxEoEqYihA/UL0cUINrQLxOGLsK1NDSz/Y+9fqBtJVo0DvryDLUsEpb9Qo4AG+/wBd49isgUAs4o2tn6j94yNniaE6i5NXVXlYJNb8ozh8ood0sNj191iSZKYApd2qdH1o9vVmMSJSEhS5iglAqrYNboNYpWHauJ+X1VlmBgzjklLy1TFfnyvr4mBHI6wqdr8d3ykyQvLLSTMWxfMt2SA+l6fK0GeL8RQrDibKUGQsKICWWPCQnNUuHyl6WtCBwLCLQe9W7ZwCS1CoGvW3rE1EGTYexPWaWpuEIhzhXZ1M1WVTIS4pdanO5sGc0+UPfD8MlPdd0gIBIDCjeEiu5f6Qt8Jn91NPJTCuht8oYP8Aq4SUgCynHzeJmptsZseJRvpbPtEJS5qUqWlTstIKWoXTcjbfygB2o4kG8YqLPQ1vXR6aaCNZ3ERMTnScqpZqbsFWNL1Bp+8Ivanjsxb5VMl6JA15Eaa+cb01D2kD4gVrFP6jDruQpPeTgPEJaWzJUXD7Ea+e0NuBkoyJKavqFAAF9eTNfeEiROaSFAjMFV1JdiDzqPmIK8JlqnTSKpkIVny8q5QWvs2zxSvpyM5wBGEcFfbyTyYWSVJCCScyUrnr/tJTlRfYE9CI6R2XKRKQGZgA3vpHOpM/MnELLAeBA/5Oa7R0XgiCEXr7+7wi7HcsV1i/pnPzDClUPIQH4oSzdffveCwHnAbi9ASdPo9Yzqj7ZP0490S+0yAmWSaLyujRlA8tQGIiHgvEBNkpWb5i/Iu50825iLfbJbypC2+GZX/cn9wIXOxc/KZ8p3DhQ+Yp5N8o6ibtMT5llM+0n7S9x6bmTNSC+QpmIetj4hz0ipxDByyFrkAozMQkfDWjEf8AtEkhf4oCywWClRDMxDezAmXOPd92tnScoGo3p1aGaQQoAPUb9Fd2JX7OT1ImTJZcAhyOabvBbiCAoKUl2e4at/fnzgLgg2JJu7/MPfrB3BzC6gzjmSHqeXyg2o4fdO6JcIR8EwesBIdyagU6dfe0ZBYUBAZQ/tO9/wB/OMgXqjzGOo7T0OqtcoZruom2zwN/1A4oZOGThkq/EnE5j/YPiU2jk5edf0wwijkkBKSSomyQBVR+fpHGe0nF1YueqcXAJypBulI+EHnqeZO8P53HM8H/AE/Te/7SXBYoolrTdCwzcgSWGxqaxBgMSz+EKJGtn5h/WK6ObWg32e4dJJVmrQslrlTAMX9BuYG5VQcz0pRgQyyzwriQUQJrhQAqNtPQiLuI4kkFw5awrvQchavKKGPly5UrwqZQZgS7kl2BDaNen2ADETZnglpr+b+SYWGnWw7+hCnVKgwe4YmcTUSUIGYqZIDVUo1NKMBU7dIE8SwypMzu5pzZkpJIdmJJYE3q/Uw3cI4YiSkJd5pHiXYAXLcmb0B5RH22UFnDhTD466sMlK2BKqfzHar1FmxRx8/aAs3sQT/EVsPh0Z2lip1Om/Tbyg5hUkJEtHwk1UB8ZNG3YO0WeHcGCfidBa5ud2T9y0b4tQQiZ3YCRkIu5L0v9hGbLw7bY8qqo9o6/iRYIgYNBZhNnktuljQ10cR0/g6lFIOv7jnHPeLYbu/6KSnRBLDctX5Q/cMLJSEhyyQQaefzMJWvl1b5z/uIavHor+Ya9+/ekBOKKIQehp6+kFZk6nWAvE1fhmvt4zqTkSdp19wibxcEyF08ILmvMaN1gFwkgYiSpy0wFLk2JHP+4CGfHSM2HmsC5S8J885pIKVMUkkG1QQx3MMaTlCv4/kS/wDuUj4h3jGHyyyyXAWyiBbLVLbawA40gJm5tZgC/wDlq/V4bZ06VMRMMtXimozKqWoKC2hcUb5wp8aDyZUwf+NRlmmh8ST0uPKC6bOdpmfVIQNB3BU5sRXYk76QdR4QwFWBvp723hf4NigjEoejKyl+e/nDLjGzOwcDp9v4vB9SCHA+k3/T7NwbHzIUrWw/Ma/mcaab/vGRF3zHbf2ep9YyAEfSUcCNH+pfF+5kIw6D4ptVMLS9f+SqDkk7huYkPa8FOOcQ/qcRNmflKmSCzhIcJ/c8zFAILxRA2jE8xpKAqSTDyS5eoa/u8XsDiu7fMCxFnItaIgjU8tnfakTYDAHETkyk3UakaD8yvIV9IE2D+7qUsCtCYd4XwuXOkTMRPcqWsplA86Amla1o3w86EkcOShgMoYNTld2+u/SL2NmpCkolnKiSMiU35KUdy4amy/1RBMmtW1b7b35MPXlEu25mOItSCfcfMkwuGSkOaqUelHZhzb7Qv8SXMTOPiBJIZetdm+GhAJGwgqMSlzMmuEuzCr0oBvTTnpFJEwLVnKvEVF09SNegHWkfVZXLGMKuW5kyJKlXJ3IuWev1jadhU5pcsD41urVwkHw11cj0iZdwM2XMDofX5+6xa4HhArEhWYeFNtXfMR0AKa8oxu4LTdz4WRcfrjUC+VIDbFg5+Y9IfJEsB25RzgHPxCaS3xgA1oxbatjHSZCjmZtIy4AZQfiTtXkVoPpMxK6HpvAfHYh5NCLkA/SDeMXVvWA2MLoWK3/iB6g4i9HiLeFlqKlgkMpJBf5dd3hI4eCtE5JuEuL+npSHqWomcSAS1r+h2u3WFPh0pSMUtFQ6iLHf9i7c4b0pwG/Es4JbAkfZlRVRHxy3dtUqZvRWb1Eb4Zs05BN094kCxUjxJ+4gdmVJnk6VSrob+l+oiMzilTFwpJdG3MP7+cPlMtuEwpwhQ/8AhBzuxCa1q5d6V8mPrDViEBSEqGwIFLED1YvC/OQlJVlfYEWY/WlIZ+zWEMyWUihS3xEjwk6D19Y7qCMAzuk/SYk9QdNKkpfKQAWJ9i3KMgrxXh5l5kvo6Q7tWoHy9iMgKspGZTDbuV6idhUU0ixJl1a7RYxmDMpZQliNDy6afxzjEgippDLPkZEn6aroGaqW1Xhx7GYNcmRMxJT45n4cl9NSrnY+SDvC1w7BqnTUSkXUb/U+Qr8tY6hhcMlSglCWRIQZUtPVu8U2tkp3GVf6oUvsCriKf1GzpB57gSdhVJqxJoAXdmBJc77ndzGvEFJlgZ1BDmpO+7bVPKsW+0HaKThjkyibOH5EsyTWq1VareGphbxEibMV3mJqJgKS35UlrVoRT0hRa2/dbx/uZqLOPaOoH4rxkTiQhxLQlgT+YkhyS7sG63e8W+HzSClzlKRUnV9fkH8o3m4VMtSkMD4Q7WUncdQ/sRWw0tvA7lI9QWI+jNyBh07WTCiOUoV7MbcGsEMBceE0b1Ai72STm72a11qaun+AG6wsSZ2SWo5iPCWrqabaQ2cCmCXg1qFQAadB/iJdqbVIHkiC1QwDj7RX4KvNiZiiHJm/e8dKkzPES9BeOb9j0/iZmoZn3/aHdeJaYsvS3m8Z1R22iC1q7iB9IRxEwbj1MUVyvCrfTk/sRkrEFdFDSv3j0KcqGvv1hW6zdE1QrxFjhk0DEs5GYkU57nW0B+NhCcSSt6t06e+cGOJyAieCCkMxryJ13gN21wh79JDkqFgCbM/2ijp8M457Eqqw3hh5ErcXwiDXxumxA9Xf6xWlYZCimVUqAdCqJzC2V979fKLeJSheGCgxIFeRLu9b0ewhSRJMyiCHTWtNrGKNCllIz1PrnAxgZhbuRLmBK0ZTo5en6qARYk8YXLmZiwLMptiKHT0iKZiiUZcSnxse7mPXMCLna/qYpmWSoFXiKhvWnOsE25/dNLYSMYxDXFc9QS40awrpTfT5xkZw7Gd4BKBc5aHXmGJ0tTSMhfds4MdrZdskxssqDKIcOaCxt8RLs3KAeJLGtDq/vSGvH4JUqaULOYXSrdL+GmmxG8BJ2CM6YEIubq0bU+QfrSO1NzgxZXX09wjD2G4eqXKViSAmZMOSSVflvmXWjAOrnk5xvxPjyylEjBJUiSxSJjkqWBlqkmoFfiuSYq9oVpWtGHlMEISQWr4SQ4fmUi36TvQ9wnhzy8qhmSGy3YVq56NAbrVT3Ecn/Ek7NzerZ1AvD+zxCAUgEVqNw1X+/KJZ6ABkX8CgHbrce94ZeI4hGHAcEm4BJo1TzhJ4px3Ofwpai+1ufi9YVrNlzZjtduRzwJYnIMuWEKZcohgpDBSOh/8AyaFoDz5JDqQpKnL2ynf4Tbe5jxImTHzKCQbhiq+9h/iN/wD+cBDCac1yAB56/fSH1wnDNN4PYEhlzytSUM3iuxsKsSbw+4kCVgCTqPqdYQ+GcMMqenvFCtqa9D9ecNnbmc2FlJTUKIavKn1hfUgNYijqBsYttB+YM7DylGYMvwoOdajYJr9T6w38KSuYVKKWBLnW7/R4k4JwiXKwglTFBGdQMw6rOiaX6QaTxLDy0vnYDdCx9oFaotfI6id+rLEgD6D7QMuQMzNX0uzv8vnF7h0n8QpcGhOu/wDmJFtNT30tylVmd+VLg0tECZBIWp2UgOk82Pvz5Qk1ZD4xBGzcp+YB7Wy2Ulf6afv9oGdt5aAmSsuwfMoCpHhZvL3uY42pU6WFAfEgfR4E9qpWfApKbj4g9mhjTkB1++I+jEInyOIr4DG92plAd2r4SdCPzP1rFPE8BmFSjKDpckEUo5aIsRPMxKGHhBbkHb6tEeF4rNlUTM1t0+nSLQRxkp3N2shxu/Etf9PnylhKsqjoHCoix+G8X55Y9OtNPOCUjtYf/IKvp9a3/iLON7XSVIy5VObjKGFBqXc6ORaMbrgw9s6bEC4JzFPEr/U+4O33MZBEzJE2ikkAn8or+0ZDHqAfuzBPS7NlMETrnFOE9+llEA3lkCod3B5QKw/Cf6eUsqS81YypfxABz4gBU0rYfCN4YkYokFnoNSBQeVW3iySCn4rvQ0+TdYiLafERNtgXZ4iZwbhoXiF0y+JQA2ysgB6uzGvWH+VgkJSwHv7XMKstHd4qakC0wqqalM1lA00zZx5DeGiVigRdjqN9/YjFzD1SGmL3ZlUjqLfG+DrnLVlT4UgPutWiH/SLnz5Nvhuz2SWoHKXLKU1Vaq6AkMEvZ7kwbXiDmFXH7632iKdNBavzgP8Ac4GAZ8GswBEjHcMEstUU2++wilOmBvFW9/lB3tDjUbuBt9Ov0hXlTQpbqOQVID31NL6Xg9IZxuMv6d8plpqEGcXBy5SCGYkVcNfr/mD+IxHfLw4LfhJ7xZ/KFCjnYUdhU0AvQaiflKRLSSFuGqGLhmDeJ4YOH8IJWmQ7KU0ycQPhq6U+TvW5baDk9Z/EU1br355jJwCWVMssQqgzNnI3N8r1ZIsHesEcXw9JIJFjTz+UeTuNYLC+Bc6VLIplcOOoFfWNuHdosLiKSJ0tZ/SDX0MMf2uE5E84bH3FlBgDFYoSVgSz3a1UqBkUdEq1BOhPOJcRxRP9NNmqQZak+FaK/E2h1BBin2nkhYIXYBnG1Wryu3M7QicWxilZUFZWEFrkgtWg6NprCdQDkgeJXo0wtCt58xw7Ifi4QouUrOz/AOWjTtfK7rAUDGx8+cL/AGW4oJOIYnKmYGrZ3/lobP8AUGa+CUQaONNcw9dY+NeLQftCWK1d4Hgmcflz1yl8qU0Ib9omXh0TfhTlPt6aV+kS4jEBkugEClr19a9YkwKQr/tyy+pDsH3ct/jyiqW4yJRVAPa3UX8bglINfWMwGGzry6Cqqwc4xNygoU2c0yuCXpUnZrR5wnCZUWdSjVg7AVtsz8qGDeqRXkxI6ZDfhT7fM2VhmWCQKDZun7xkFZuZC7AaMqh+dbMW6RkIPY0qBU8YjfwztAlRCZo7tWxND0Jbaxg0uU9QSD726QkSc6pEuYtMsZmzJWWzAgOcwq9j5nlBbCTDLQChZSkqYJmAEC/OnIuAdoTu0uD7ZD4YZEJ8WlLWqXMlglctJQqXQd4hxY6LSajrpFHhmOWQQgGYgWUm6dGUklwoajlE0jipLJUgjmKg+V/IP11OuKEmYpw6VlmIKklgd6an5DlAWbcMWL+Z1EKcYmTeIzXI7ibe+Ul2sbU/iB+I4tPKayFpAP5hp5iCEvDzvyYmZWwZKwCA9w3torzcDiUgqONOYAl+7IBAf/5KHkY+rrq+n+ZtXA+Iszp82aok+Fq7aUI3f6RekYBjLSE1VlJLsSVlgH3YAfvp5ipKgAFEZj8ShYquWbTbyghx5OTEDLdCZZA5gln9IbLj9ojTMcgfP/Ic4ZwoJWZ8wBpb5AU3LX5JF6j6Qs8f4/Mk4eYuUo5sRMUFL1CAKAEWUX+R2hv40CvCug5s7JF6JJr5tCNx7AmZJTlHiCnb+1m+tfIwLTOA4LxStTaGZvt/E513aiWAHP1+sFsKvu8tWPKlRqDcMdoYOz3ZTvpolrWZSWJ8IzGgcOLVY6mGvjXZKXhZBTJRnIUMy1iqmCtXs+WgixZepHEzWVotC9sZDP7R5sGlU2q1pINLsSn5/vCdhVuorepoH+p6mCUzBzJhGfalGDbAaDlBnhPZkqu13sxiabKqsnyZQQJSvJxARkKWHykkaszc+cM3GsSr/paO98KiWY9ac4Z5fCJWHSZk0gJSHrYNqekc57Wcd/q5oYNLQ4QHqpwz7gU+cZqJtIOOBAet/cOAg4HOZUwkuWQZisooSMxYEu50jTE4qapJQlaEJYEpljRrZj7pGiMFNUoKUAltDp5N1i4cKVAhgKBzSje/86M7lB7jzANyYETJSnxAO/5j7eCHZieRMUtCAVMyS7JQ91EcmDA0qTox8mYUAq7yqZV6kFWhFTQWG5+UecVxJSD3bXQCEjwsc1L0D0et+cMctwPMTtdMEDofEaeyksf0+IVNJEuVMUpRfMSqgIY/mJ1O4MZA7swibOWvDIYS+/KzV8xDZA36UAFZAu4dnEZGGCqesxL1UUncxHwB8fxP/9k="/>
          <p:cNvSpPr>
            <a:spLocks noChangeAspect="1" noChangeArrowheads="1"/>
          </p:cNvSpPr>
          <p:nvPr/>
        </p:nvSpPr>
        <p:spPr bwMode="auto">
          <a:xfrm>
            <a:off x="155575" y="-1096963"/>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452" name="AutoShape 4" descr="data:image/jpeg;base64,/9j/4AAQSkZJRgABAQAAAQABAAD/2wCEAAkGBxQTEhUUEhQWFhUXGCIbGBgYGRodHhweHxkeIBwdIBscICghHh4oGyAcITEhJSorLi4uHSAzODMtNygtLisBCgoKDg0OGhAQGiwlICY0Ly8sLDQsLCwsLywsLCwsNDQ0LCwsLCwsLCwsLCwsLCwsLCwsLCwsLCwsLCwsLCwsLP/AABEIAMAAqAMBIgACEQEDEQH/xAAbAAACAgMBAAAAAAAAAAAAAAAFBgMEAAIHAf/EAD4QAAECBAQDBgQFAwMEAwEAAAECEQADITEEEkFRBWFxBhMigZHwMqGxwSNCUtHhFGLxB4KSFTNDcmOywhb/xAAbAQADAQEBAQEAAAAAAAAAAAADBAUCAQYAB//EAC0RAAICAQQBAwMDBQEBAAAAAAECAAMRBBIhMUETIlFhcYEjMpEFFKGx0fBC/9oADAMBAAIRAxEAPwA7isOFKzFRCm90B5xSQof3FhY5W0pZwIscLx6B4FEnZ35N059I3xOD8V9/dr36x4h8rxPVow6MrSlkkJsd2D8q+2gpKCUi1fJ/P3VzA19wOVa66Rawxehv1geTNWAGTTsiaEO1nauwoN4oYkEpZNM1VXr11i6JKVVetx0iGZKUpSUILFRZyKdf43giKSQBMAhefiVMBwozFZUJBNXew63vtU05uGfAdmpbfiHvG3DJ6AOR/wDY84JcMwKZcsJT8PPV9+ZuT0EWklWYbejffypFmrSonLcmTL9ZY/RwJSPZnClnko/4ivrrGuJ7O4dTMhKVbood9CKvBaZN8vfT7x4Jj6vDLVp8RQWWd5MWsRwYofKVKGoLPeh03bygdMTSgdg1mJelvlXaHMqf9vdoVeJAImAgUJboTamuxHSJ2q0wA3LHtNezHBkQRQAMBox9KbfvFafh835lc2LBtok75XVrttyiDEJoS9Bz2/n7wiQJQUSVsjfE25DgNUbN/EX5RSc2VtjSAs7EpYZvDR2J5fzFVfFUuwSqm3LSNZImjSzQ6ZWQlz1L+u52jUKN2PQvbozxR4dxbMFZgEhqH1pz/iLuEmpdipLAVIIp7v5Rg/EGysvYkiE6AUOxDNpFbEzUINRmYWb22vXSK3F+KoluU1LMB9ftALEcTYgzKlny5htUqJFBzLxxaWY9TaVk9y7xPiSQhU1asiNhdW2xMZC73wJ7yYXUn/t6BzcsTfzpGQ4KFUYIJ/OI2tFn/wAxuxuABSQmiwPAq5c1HXWmoMbcNnkixZRIu5SRoXr587RZxU0FWUPmajOK3u9Nb38miKRLaaMhUc9GYhiK5mcs463Eb1FPE8/ptUTw03VLc+JOXnvTk7VjSXLdto1xHEVoGXu+TlTAudmp0eIpPFFKUU5By8V/MA7fzrE01nMqDdiEClqigZ30odvSsb8IliZOJJokAX3ofqD5RArFKBslmrd219PfPbg2OfETEKCUhSBkYu7Egn5po0N6XG+BtDbDiNi5jhyWGVz51FzSjwNxPE8utTyrySlJOm5LB4r8c4kBIJALtXl4Hpv/ADCVwfFTVpM7LnUoUzLZIHNTWFaBtah3NR3PiJU0bgS3iOUxKrKmITyUDMUW1LlKX6BrwMxaVDxpKCRoZZT6KQsEHmAYWRx+crFSsP3mHWkqZXdBToIoUklt9Odo0ncQnmZMROmYhSkTMiJOGyS6VZZUr4iWqAzU3Ya9NvPcKqgLnsR64Nx7vswstArLUQSH5/nSdFMCNRWN+OeJIA3SQTr4vvX1hJxWGmYbEYaYUssqykFTnKRVyLlnV5XN4LcS4zlADiqgEuXHgLrLCrA5R6wJ8lcGbFOLAVhTGMkML6Cvvb5wPmKLWfRmdqMb6ejwC4p2tmpWpkoo7gJULf7/ACq3nEeD7ZzRQoQNGyqZ6vUEgVHS+zwidNYeRHVVgOpdxMk5ns7jxD3WL2LwCkhyoOfiYGmrvp5iBsrtVOWQAUsC4IBtqb29frF8cdmkBKciruch/evO9NYG1RXgwxNvGBIpckqS9W1/xGuNxaUq/MAzEO71uxNv3MDePdpMQ+VCknK4cABxyrVhAzDTsQsKWVpzbkNUkuH6C30jaaVsZJGJsZ7YQ2vElZLBtAFdK0+XKBc9YKiRrYC5NKl9B8y+zxFMxpEvxqXzKWrelaPV/OxeMlSgR8TKqDlZwKU9fT6nSvYMmGSvJg/FEOoDe9auK+t/KMiTHYcpQXcml6v10poYyGkGRxG/UCcGdanSQaFzybltA3iEkoQqtQHB2Umov0MEp01qs5Ffe/SKHEcMVygFHKoVIBo9Wezjlp9C3Vdz87rbma4rLMZSSSlYzDTz+u0U5GECQGACjzrQ8w8e8KWFSnLOlVDyVVtNXD8vKJMRMUgOpAJTqNaff9o866lWKielqYkASzNSW15F/SBMzPLUiYA6kOVMLg3y7kCLJxGZOgVcCtKVvWJMMnPRQq9RlqTGayUOYYrwcybHlKx4SCiYCnNRkqrlJAsCCtPKnkn9k8TIKUCcgKXLpVqKTUM4poXi/wBoeHDKoyypD0WUqYHw6uCHPl5wI7aYfL3eIkggd2klqgUAZXTzi1U62KAO4rt9IZPUOY0YYKTNkJCSL5iQXJG9BQ6kfKGBU9KcQoylIUtaAslJcaBibVoR7dC4BxCbMkkgglSkoZT6m4VoA9T94K4TgMycrun7tCarKJYDGrnMtyouLsHvrBCCDhu5rCkZB4/7AHbziUybiQlTjIC4IbrTyuYu9muDnEIBlzFGbKAFWI1IALOB4SPSJsWmSy5GJyOmsucA5JBIYtRI1tUnVq2v9PB3XeldEhC3rqCgM+7lo7Yf0uO5kEqSRCGB7OqnJK8yUkKy5Sl/E9i/WrdY2T2Mm3dAcVADB/KGHgwaUJhVWYZWZ9SlVT5hvSDonF2Ia5TzHv6wjkkcGfWay1WInLMRwNUnxKsKAhrV8J2HOthEczCT0hwsEWBFz736Q+9oCCnxFKQbltLP8/pHO5ixLmGWtXhdrlga2A028o4rM55j+msNi5IkczBgJJWoJJ+FZLtoaNoLDWoeka51Jko8SS1EMWKjozXqWfaLnGMOFSUJSoAmgJOUGoAcbXbrYxTw9EAqHw+G4alFFtdQ5Bo+9WF5XJP4hgxY4EjxGDmEMWIupSrE08+g2j2TMykBJBoGLXf6XMWlpzJammzGh/c+cU1pLAEUI5O9uep+cZDbhgx+tccStxmeVK635bOPWPInxWCGYCj5SQOrUv515xkHRwFEE4y06l3the1+XT6NEc5ipqgauBuGveMwpKgQxDHm170iDOCVKCalhod6+TH52huwz87ToQTwCTkXPlhTJBDvQu5ruRz1peK3afFscoJF6a067uPT1uopjAn4e8lEml2Kdd9DTaKeMCVqWlRzVIDtQ2enxVtpEW1ALcmem0pyBKnCcYTUu9ba+URyuNLUpUrDhJJLFRq3TQklnUaddNOLLThpBCABMmkoltRgwzKZ6sn0JEQ8Iw/dS2SKqHp/Md2IF9THfUfQeoT8CMeG7MoUlJnLKlcq1PPz9vEn9E0gpDHIopWNxoS+4qehd2jThmKcHvDf11tziTDzgjEhL7JYPS7PTYKHlyMYqYsxBi9oYE5PUWV8GOEAS5Mls6FB6KP5SSaMQDS5Ae0ZK4niJiFGY5SxcJJFHDspugoAzjpDr2m4aJmGmJy/CxSLDKLgMQzhxCzgMWqZIm90kJUiW4zBxRVyXFAKkkXOlSaXLdxVX44E24XwALwjkZV1zKPidySRkplYZbn6QI4XiClXc0KS4NLMXUObqCNrEQZ7MYlSMsqa+WcHFHIToXOpzOA2l7vRXLWidMHjWprmpPw5iANGLXfzjLE44h9MPeQ0OT+JKTJwyQB4jmPRLN9YNYXixWNGG/lCpO4d/UJE3OUpCRLkgAkrUTVg4N2r+zxtiuHTMKgKmTU1FUk286fKEHobaCDzD7KXG3POTCvHXmAFxR6O70EJfG8ISnMNy5fXcV+m4g9JxwWUJNKG3k5EaTU5lLzAmWk0obOQ7Hr8ozSzI3MbpX0xtilw3HTGEpAqSAWYPW7sdtoJ4mRMUwSAkWyvoLB/m/ygFjEKkzErQS24o/J/IwWSCqxzA+JJBJ0p5v8AtFKwDhhCUn3lT2JdkzwlOUIIUEsSpr6nZoim4lmJBcF6e/fyjWch6Ka1xfzPrFXiCwgJCdyfKnyvAVAYxzaFGZ6rFOoHLSz9Nb7kfOMjwymTmBZ7g0fWnIb8/TI2yg9QCgnxOpzVAgEJJzN8yG0t76xSlklDNvcfmtpalPbbqSxqqlAB5Hr9L9WiPh/jWALAFw3oH238ooMuZ+bK+DKnEcKEzpUx2UAzg6KzAg+9BA7F4YqKlOFeNxSiRSnPT66wQ44ppklxXxtXYIenOjDkYqS+IJlSJi5oZKQVVo7BkoGtS21xEXUFt4UT02lOK9wirx2cJ+MyIZSZaQlI5qLmp5n5wXwuHAvpyFfOFPgkw5iqYoFUxWdRJAckuTyd7QfkYjOSiSO8V/aqlNzsYLqayCFXoSxRhahmQcPxau+yOpwxTlDkmx+xeG7hfC5iZappAKyoTE0+JIQy0hq6lhuBd497M8GTKDkJM7vClczbXKOTOPIbweOI7rOhRdSPEj+5J05sqnpGPUAbKydqbi/sWDeI8WShLLUcpD5j8JSbMoXDVceYrC/JWvuvw8qmUdKFJJqwDvkyv1pz841g0TDmQU90UvlWsJEvUjmkFyG6Wihh8XQ5Sw0LVLFgfSvpGi527hDU6cMuPMJYrAJ7tIVnJSAU5TVyGKX5qy7Rpwvgk3FpJ70ISCSFpBdRIbMNkkh2F7uIq4iYnKpAYOQDTeiR1bOf9vOHzsujLLApvTV/e8ZVyoA+YO/KKTABkTpCn7tLpTkQR8CElsxAuS9D/wCt6x5gFlzkHiJ/ExM4tR6gBnr+mjDUw2T8AkHMnwnkB9IGYzh4KsykgqA+Jq0f2+ld2jj3FOxF1sDjEXOMyJQmLVIWlU1CSlYAYAqs3MsX8oq8JBVIKs7ku6XuXVq28RiQmRjKuJU1ORVfhJsa6vXXpSBA4VNQhKksvwihoQoHxBiQ/ieNMqOuc9ynXwNhP5lnjOATMlzMgDoIILit3oNGYtygX2Xn5V5JhGUmhJPhO3Qhy0XeHrTLWP6hAShSSKgpJ5MaOOe0De0GACCFoVmG4058tOkGrHBrbowxHOQeofxkkBlBT0er2owhUx5L5tHYWvy9/SDmExYxEoEqYihA/UL0cUINrQLxOGLsK1NDSz/Y+9fqBtJVo0DvryDLUsEpb9Qo4AG+/wBd49isgUAs4o2tn6j94yNniaE6i5NXVXlYJNb8ozh8ood0sNj191iSZKYApd2qdH1o9vVmMSJSEhS5iglAqrYNboNYpWHauJ+X1VlmBgzjklLy1TFfnyvr4mBHI6wqdr8d3ykyQvLLSTMWxfMt2SA+l6fK0GeL8RQrDibKUGQsKICWWPCQnNUuHyl6WtCBwLCLQe9W7ZwCS1CoGvW3rE1EGTYexPWaWpuEIhzhXZ1M1WVTIS4pdanO5sGc0+UPfD8MlPdd0gIBIDCjeEiu5f6Qt8Jn91NPJTCuht8oYP8Aq4SUgCynHzeJmptsZseJRvpbPtEJS5qUqWlTstIKWoXTcjbfygB2o4kG8YqLPQ1vXR6aaCNZ3ERMTnScqpZqbsFWNL1Bp+8Ivanjsxb5VMl6JA15Eaa+cb01D2kD4gVrFP6jDruQpPeTgPEJaWzJUXD7Ea+e0NuBkoyJKavqFAAF9eTNfeEiROaSFAjMFV1JdiDzqPmIK8JlqnTSKpkIVny8q5QWvs2zxSvpyM5wBGEcFfbyTyYWSVJCCScyUrnr/tJTlRfYE9CI6R2XKRKQGZgA3vpHOpM/MnELLAeBA/5Oa7R0XgiCEXr7+7wi7HcsV1i/pnPzDClUPIQH4oSzdffveCwHnAbi9ASdPo9Yzqj7ZP0490S+0yAmWSaLyujRlA8tQGIiHgvEBNkpWb5i/Iu50825iLfbJbypC2+GZX/cn9wIXOxc/KZ8p3DhQ+Yp5N8o6ibtMT5llM+0n7S9x6bmTNSC+QpmIetj4hz0ipxDByyFrkAozMQkfDWjEf8AtEkhf4oCywWClRDMxDezAmXOPd92tnScoGo3p1aGaQQoAPUb9Fd2JX7OT1ImTJZcAhyOabvBbiCAoKUl2e4at/fnzgLgg2JJu7/MPfrB3BzC6gzjmSHqeXyg2o4fdO6JcIR8EwesBIdyagU6dfe0ZBYUBAZQ/tO9/wB/OMgXqjzGOo7T0OqtcoZruom2zwN/1A4oZOGThkq/EnE5j/YPiU2jk5edf0wwijkkBKSSomyQBVR+fpHGe0nF1YueqcXAJypBulI+EHnqeZO8P53HM8H/AE/Te/7SXBYoolrTdCwzcgSWGxqaxBgMSz+EKJGtn5h/WK6ObWg32e4dJJVmrQslrlTAMX9BuYG5VQcz0pRgQyyzwriQUQJrhQAqNtPQiLuI4kkFw5awrvQchavKKGPly5UrwqZQZgS7kl2BDaNen2ADETZnglpr+b+SYWGnWw7+hCnVKgwe4YmcTUSUIGYqZIDVUo1NKMBU7dIE8SwypMzu5pzZkpJIdmJJYE3q/Uw3cI4YiSkJd5pHiXYAXLcmb0B5RH22UFnDhTD466sMlK2BKqfzHar1FmxRx8/aAs3sQT/EVsPh0Z2lip1Om/Tbyg5hUkJEtHwk1UB8ZNG3YO0WeHcGCfidBa5ud2T9y0b4tQQiZ3YCRkIu5L0v9hGbLw7bY8qqo9o6/iRYIgYNBZhNnktuljQ10cR0/g6lFIOv7jnHPeLYbu/6KSnRBLDctX5Q/cMLJSEhyyQQaefzMJWvl1b5z/uIavHor+Ya9+/ekBOKKIQehp6+kFZk6nWAvE1fhmvt4zqTkSdp19wibxcEyF08ILmvMaN1gFwkgYiSpy0wFLk2JHP+4CGfHSM2HmsC5S8J885pIKVMUkkG1QQx3MMaTlCv4/kS/wDuUj4h3jGHyyyyXAWyiBbLVLbawA40gJm5tZgC/wDlq/V4bZ06VMRMMtXimozKqWoKC2hcUb5wp8aDyZUwf+NRlmmh8ST0uPKC6bOdpmfVIQNB3BU5sRXYk76QdR4QwFWBvp723hf4NigjEoejKyl+e/nDLjGzOwcDp9v4vB9SCHA+k3/T7NwbHzIUrWw/Ma/mcaab/vGRF3zHbf2ep9YyAEfSUcCNH+pfF+5kIw6D4ptVMLS9f+SqDkk7huYkPa8FOOcQ/qcRNmflKmSCzhIcJ/c8zFAILxRA2jE8xpKAqSTDyS5eoa/u8XsDiu7fMCxFnItaIgjU8tnfakTYDAHETkyk3UakaD8yvIV9IE2D+7qUsCtCYd4XwuXOkTMRPcqWsplA86Amla1o3w86EkcOShgMoYNTld2+u/SL2NmpCkolnKiSMiU35KUdy4amy/1RBMmtW1b7b35MPXlEu25mOItSCfcfMkwuGSkOaqUelHZhzb7Qv8SXMTOPiBJIZetdm+GhAJGwgqMSlzMmuEuzCr0oBvTTnpFJEwLVnKvEVF09SNegHWkfVZXLGMKuW5kyJKlXJ3IuWev1jadhU5pcsD41urVwkHw11cj0iZdwM2XMDofX5+6xa4HhArEhWYeFNtXfMR0AKa8oxu4LTdz4WRcfrjUC+VIDbFg5+Y9IfJEsB25RzgHPxCaS3xgA1oxbatjHSZCjmZtIy4AZQfiTtXkVoPpMxK6HpvAfHYh5NCLkA/SDeMXVvWA2MLoWK3/iB6g4i9HiLeFlqKlgkMpJBf5dd3hI4eCtE5JuEuL+npSHqWomcSAS1r+h2u3WFPh0pSMUtFQ6iLHf9i7c4b0pwG/Es4JbAkfZlRVRHxy3dtUqZvRWb1Eb4Zs05BN094kCxUjxJ+4gdmVJnk6VSrob+l+oiMzilTFwpJdG3MP7+cPlMtuEwpwhQ/8AhBzuxCa1q5d6V8mPrDViEBSEqGwIFLED1YvC/OQlJVlfYEWY/WlIZ+zWEMyWUihS3xEjwk6D19Y7qCMAzuk/SYk9QdNKkpfKQAWJ9i3KMgrxXh5l5kvo6Q7tWoHy9iMgKspGZTDbuV6idhUU0ixJl1a7RYxmDMpZQliNDy6afxzjEgippDLPkZEn6aroGaqW1Xhx7GYNcmRMxJT45n4cl9NSrnY+SDvC1w7BqnTUSkXUb/U+Qr8tY6hhcMlSglCWRIQZUtPVu8U2tkp3GVf6oUvsCriKf1GzpB57gSdhVJqxJoAXdmBJc77ndzGvEFJlgZ1BDmpO+7bVPKsW+0HaKThjkyibOH5EsyTWq1VareGphbxEibMV3mJqJgKS35UlrVoRT0hRa2/dbx/uZqLOPaOoH4rxkTiQhxLQlgT+YkhyS7sG63e8W+HzSClzlKRUnV9fkH8o3m4VMtSkMD4Q7WUncdQ/sRWw0tvA7lI9QWI+jNyBh07WTCiOUoV7MbcGsEMBceE0b1Ai72STm72a11qaun+AG6wsSZ2SWo5iPCWrqabaQ2cCmCXg1qFQAadB/iJdqbVIHkiC1QwDj7RX4KvNiZiiHJm/e8dKkzPES9BeOb9j0/iZmoZn3/aHdeJaYsvS3m8Z1R22iC1q7iB9IRxEwbj1MUVyvCrfTk/sRkrEFdFDSv3j0KcqGvv1hW6zdE1QrxFjhk0DEs5GYkU57nW0B+NhCcSSt6t06e+cGOJyAieCCkMxryJ13gN21wh79JDkqFgCbM/2ijp8M457Eqqw3hh5ErcXwiDXxumxA9Xf6xWlYZCimVUqAdCqJzC2V979fKLeJSheGCgxIFeRLu9b0ewhSRJMyiCHTWtNrGKNCllIz1PrnAxgZhbuRLmBK0ZTo5en6qARYk8YXLmZiwLMptiKHT0iKZiiUZcSnxse7mPXMCLna/qYpmWSoFXiKhvWnOsE25/dNLYSMYxDXFc9QS40awrpTfT5xkZw7Gd4BKBc5aHXmGJ0tTSMhfds4MdrZdskxssqDKIcOaCxt8RLs3KAeJLGtDq/vSGvH4JUqaULOYXSrdL+GmmxG8BJ2CM6YEIubq0bU+QfrSO1NzgxZXX09wjD2G4eqXKViSAmZMOSSVflvmXWjAOrnk5xvxPjyylEjBJUiSxSJjkqWBlqkmoFfiuSYq9oVpWtGHlMEISQWr4SQ4fmUi36TvQ9wnhzy8qhmSGy3YVq56NAbrVT3Ecn/Ek7NzerZ1AvD+zxCAUgEVqNw1X+/KJZ6ABkX8CgHbrce94ZeI4hGHAcEm4BJo1TzhJ4px3Ofwpai+1ufi9YVrNlzZjtduRzwJYnIMuWEKZcohgpDBSOh/8AyaFoDz5JDqQpKnL2ynf4Tbe5jxImTHzKCQbhiq+9h/iN/wD+cBDCac1yAB56/fSH1wnDNN4PYEhlzytSUM3iuxsKsSbw+4kCVgCTqPqdYQ+GcMMqenvFCtqa9D9ecNnbmc2FlJTUKIavKn1hfUgNYijqBsYttB+YM7DylGYMvwoOdajYJr9T6w38KSuYVKKWBLnW7/R4k4JwiXKwglTFBGdQMw6rOiaX6QaTxLDy0vnYDdCx9oFaotfI6id+rLEgD6D7QMuQMzNX0uzv8vnF7h0n8QpcGhOu/wDmJFtNT30tylVmd+VLg0tECZBIWp2UgOk82Pvz5Qk1ZD4xBGzcp+YB7Wy2Ulf6afv9oGdt5aAmSsuwfMoCpHhZvL3uY42pU6WFAfEgfR4E9qpWfApKbj4g9mhjTkB1++I+jEInyOIr4DG92plAd2r4SdCPzP1rFPE8BmFSjKDpckEUo5aIsRPMxKGHhBbkHb6tEeF4rNlUTM1t0+nSLQRxkp3N2shxu/Etf9PnylhKsqjoHCoix+G8X55Y9OtNPOCUjtYf/IKvp9a3/iLON7XSVIy5VObjKGFBqXc6ORaMbrgw9s6bEC4JzFPEr/U+4O33MZBEzJE2ikkAn8or+0ZDHqAfuzBPS7NlMETrnFOE9+llEA3lkCod3B5QKw/Cf6eUsqS81YypfxABz4gBU0rYfCN4YkYokFnoNSBQeVW3iySCn4rvQ0+TdYiLafERNtgXZ4iZwbhoXiF0y+JQA2ysgB6uzGvWH+VgkJSwHv7XMKstHd4qakC0wqqalM1lA00zZx5DeGiVigRdjqN9/YjFzD1SGmL3ZlUjqLfG+DrnLVlT4UgPutWiH/SLnz5Nvhuz2SWoHKXLKU1Vaq6AkMEvZ7kwbXiDmFXH7632iKdNBavzgP8Ac4GAZ8GswBEjHcMEstUU2++wilOmBvFW9/lB3tDjUbuBt9Ov0hXlTQpbqOQVID31NL6Xg9IZxuMv6d8plpqEGcXBy5SCGYkVcNfr/mD+IxHfLw4LfhJ7xZ/KFCjnYUdhU0AvQaiflKRLSSFuGqGLhmDeJ4YOH8IJWmQ7KU0ycQPhq6U+TvW5baDk9Z/EU1br355jJwCWVMssQqgzNnI3N8r1ZIsHesEcXw9JIJFjTz+UeTuNYLC+Bc6VLIplcOOoFfWNuHdosLiKSJ0tZ/SDX0MMf2uE5E84bH3FlBgDFYoSVgSz3a1UqBkUdEq1BOhPOJcRxRP9NNmqQZak+FaK/E2h1BBin2nkhYIXYBnG1Wryu3M7QicWxilZUFZWEFrkgtWg6NprCdQDkgeJXo0wtCt58xw7Ifi4QouUrOz/AOWjTtfK7rAUDGx8+cL/AGW4oJOIYnKmYGrZ3/lobP8AUGa+CUQaONNcw9dY+NeLQftCWK1d4Hgmcflz1yl8qU0Ib9omXh0TfhTlPt6aV+kS4jEBkugEClr19a9YkwKQr/tyy+pDsH3ct/jyiqW4yJRVAPa3UX8bglINfWMwGGzry6Cqqwc4xNygoU2c0yuCXpUnZrR5wnCZUWdSjVg7AVtsz8qGDeqRXkxI6ZDfhT7fM2VhmWCQKDZun7xkFZuZC7AaMqh+dbMW6RkIPY0qBU8YjfwztAlRCZo7tWxND0Jbaxg0uU9QSD726QkSc6pEuYtMsZmzJWWzAgOcwq9j5nlBbCTDLQChZSkqYJmAEC/OnIuAdoTu0uD7ZD4YZEJ8WlLWqXMlglctJQqXQd4hxY6LSajrpFHhmOWQQgGYgWUm6dGUklwoajlE0jipLJUgjmKg+V/IP11OuKEmYpw6VlmIKklgd6an5DlAWbcMWL+Z1EKcYmTeIzXI7ibe+Ul2sbU/iB+I4tPKayFpAP5hp5iCEvDzvyYmZWwZKwCA9w3torzcDiUgqONOYAl+7IBAf/5KHkY+rrq+n+ZtXA+Iszp82aok+Fq7aUI3f6RekYBjLSE1VlJLsSVlgH3YAfvp5ipKgAFEZj8ShYquWbTbyghx5OTEDLdCZZA5gln9IbLj9ojTMcgfP/Ic4ZwoJWZ8wBpb5AU3LX5JF6j6Qs8f4/Mk4eYuUo5sRMUFL1CAKAEWUX+R2hv40CvCug5s7JF6JJr5tCNx7AmZJTlHiCnb+1m+tfIwLTOA4LxStTaGZvt/E513aiWAHP1+sFsKvu8tWPKlRqDcMdoYOz3ZTvpolrWZSWJ8IzGgcOLVY6mGvjXZKXhZBTJRnIUMy1iqmCtXs+WgixZepHEzWVotC9sZDP7R5sGlU2q1pINLsSn5/vCdhVuorepoH+p6mCUzBzJhGfalGDbAaDlBnhPZkqu13sxiabKqsnyZQQJSvJxARkKWHykkaszc+cM3GsSr/paO98KiWY9ac4Z5fCJWHSZk0gJSHrYNqekc57Wcd/q5oYNLQ4QHqpwz7gU+cZqJtIOOBAet/cOAg4HOZUwkuWQZisooSMxYEu50jTE4qapJQlaEJYEpljRrZj7pGiMFNUoKUAltDp5N1i4cKVAhgKBzSje/86M7lB7jzANyYETJSnxAO/5j7eCHZieRMUtCAVMyS7JQ91EcmDA0qTox8mYUAq7yqZV6kFWhFTQWG5+UecVxJSD3bXQCEjwsc1L0D0et+cMctwPMTtdMEDofEaeyksf0+IVNJEuVMUpRfMSqgIY/mJ1O4MZA7swibOWvDIYS+/KzV8xDZA36UAFZAu4dnEZGGCqesxL1UUncxHwB8fxP/9k="/>
          <p:cNvSpPr>
            <a:spLocks noChangeAspect="1" noChangeArrowheads="1"/>
          </p:cNvSpPr>
          <p:nvPr/>
        </p:nvSpPr>
        <p:spPr bwMode="auto">
          <a:xfrm>
            <a:off x="155575" y="-1096963"/>
            <a:ext cx="2000250" cy="2286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454" name="AutoShape 6" descr="data:image/jpeg;base64,/9j/4AAQSkZJRgABAQAAAQABAAD/2wCEAAkGBxQTEhUUExQWFhUVGR4bFxgYGBwXGBYdGBsYGRcZGBwcHCghGB0lHRwYITEhJykrLi4uGCAzODMsNygtLisBCgoKDg0OGhAQGiwcHCQrLCwrLCwsLCwsLCwsLCwsLCwsLCwsLCwsLCwsLDc3LCwsLDcsKyw3NywrKysrKysrK//AABEIAMABBwMBIgACEQEDEQH/xAAbAAABBQEBAAAAAAAAAAAAAAAFAAIDBAYBB//EAD4QAAIBAgQDBQUHBAIBBAMAAAECEQADBBIhMQVBUQYTImFxMoGRofAUI0KxwdHxB1Ji4RVyshYzgqIkY5L/xAAaAQEAAwEBAQAAAAAAAAAAAAAAAgMEAQUG/8QAIREAAgIDAAMAAwEAAAAAAAAAAAECEQMSIQQxQRMiUTL/2gAMAwEAAhEDEQA/APcaVNc6Vn+G9rLV50S2l2X70glIEWHFtmOugLGF6+VAaKlQDs/2otYzObIuRbc22LJlAdfaXfUj4U632iVkuulu64tXe6bIklmBAYrrqqzqfI0AdpVGtynBqAdSpuelmoB1Km5qWagHUqbmpZ6AdSpuakWoB1Kq9+6RMCT06+UnaarcJx7XUDMjWyR4keAyHYqYJBg8xoaAI0qbmpZqAdSNcmmXHjU0A5moRxTj1izo9xc39s6+p6ChPGe0RJyWOW7dY5L+9Ym9YaSza67+1PP1NZsmenSL8eHbrNPiO2hb2XtoPezb+lC7nHiSZuu3WJHpGwoX9m9kMsSCeRPw3HKmB+vhn3/6rO8rZf8AiigiMUram4YPxqTD4wr7D3dP8219ZMChWkasPWY+Y/KprV/pDdNJ9+sioKTJUg/hu1d9DBUXAeR0J9COfrWn4R2js3zAOV/7W0PuOxrz0YhnMNPlpqZ942qNMMRHXqPz3+dWLPKPv0QeBSPYA1PrDcA7TFCLd6SNg06gDr1Hzra2rgIkGQdq148kZrhlnBxfSSlSpVaQFSpUqAY4oLj0t4WyzpbMokKEUsx3KqAAT7R+Zo250oYmLuG86G2QoAKvMhtpBG6EE+8a0Bjv6dMcNgbFlkunEXrhe6DbdcrOxZ2uMVyhVUDnrGm9XePWGXGYHu7dwWluXHuvbVyJIgIyrOjFmYlh+EaijnajjYwdkXSjXAbiW8qkAzcYKsTvqdqK5ARE7jUetAeV8QxV98KVuC6uNxGLW2rDMEW33oIFlxCle6Uzl13JiiOL4ZdZuLOEvMAirYt57gFxltS1xBIk5mjTTw1r+GdnMNh8vdWwoQsbYJJFvPo3dgk5ARppFFxFAef8PW9nwgvC++GTC6go+a5iASpF1cub2QMswCTVPAcJxbXOHJe74Ed+94hyO7RoFmxcIOUmDB3Pg3r0wBZn9a7C0B57h8DdsYlbFz7RiMPbsTYaC/eXizFu9KjQqIC5oA86HcEwN9/+LDriVYPfuYpmNxI0IFtiTqCWEcoU16lC/Rp2QUB5a1jFW7eMFpcQs4xSUGdiuGGQXDZYzmLDMYUyJ01q5xEXUa3cw4xBwtzEBr6tbeURbcKEtgC4UL6tpJI6HX0bJXO7HSgM3wLAi1hWX71gS7AXJD+LMcqrui8gm4AHOshwrhWJNvhQb7Qrtee5fOZ/u7cMy2nPIGVWDXqgQdKXdigPKrFvGJZv92l8TjpuIQ7FcPoPujMuDAY5DME1b4jwt8tkWDiib2NR8xzILNsCbgVN7Vshcvi5tXpRWkLY6UB5lj8Li7d/ihwq3g5tWxhgSzI0AG5dVm8HeSSAJ/D51o+x2FGd7wN/xoikOr20BUakLc8TOebnQ6VqytKKAazRWR7QcWLeBNV5x+LyHQCiPaLiWX7tfaYanoP3P6VlHIAkfz+9ZM2X4jRixpq2RsgGrD9v9DzpJauPqFWdwToB7idat4bCzJffpyX16mr1iwZ0ggc2BgamMo+t6rjC+sm5/EDbfCMxlizx00A8ulXk4ainRAD5ka1auADRiSeg0HwFcskf2fEVcoJFcpNlU4BZ9lJ6z+1SrgVA9g+5jVggGPAN/wB9ulPCjoR9eVdcUctsHXsGvlruHH6gTVHEcJjVTHl7Se6NRR87a+IVVNnmhjyOx9RUJRiyak0ZxsOyEZxC8mHiUz5gact49TR3gHGTZbI5+7J5/gJ2PpXYBldAx3B9k0LxuGypmAJUe0kar5r1HlVKho7iWWpqmelpcqSsd2O4vmHdMZj2D1H9p8xpp5GtclboS2VmSUdXQ+lSpVMiU+KhzZud1HeZTknbNByz7686wnCr5HDA+HvhrdzNjH8Od7mQyWIaXQ3CT0GmleoMKYFFAZTtrhLt25gQtp7llMQLl7JlJARSU0JEjPlnyrM8a4bjHw2OVrFx8U9093cUrAslhlFglpUhd101B9a9S7sUu7FAYX+o9tWwCWgjZrl2zbtKR4lOdSSNdGCAmetVMfwPEG5iL2CU2ScKbaz4Wv3iQQ7A6yokZm5t0ra8S4FYxDI15M5tmUJZhkPUQRB896vi0OlAec4ngLPhcS9rDXPtD4buglzKgZlmIUMc7SxOdj01ipcLwy6cVgS9i8bOHwbW/FlY94wtg5/FOoWJ516F3Y6Uu7FAecdj+y/dYbDX71u4uIsm8/dq+3elvu+kAEQJAnU1ueBcRF+xauZGTOoOVozL5GND6jSrOJwysCrAEHcHY1IqAeUUBJSpubzpwoBUqVcJoDtKuA12gEaqcQxQtoWOw+fQVaast2oxcsLc+z4mHnyH61XlnrEnCO0qA1+5nJc7t9RVbCjM0jzC6bf3NXcY5iF0O01PhLY5SFgR1Cr+5/KsGLrtm2f6qkFLNoADoPZHXzPqalcaa/Cm2Aemp2/xEactK4x6fHma2Iyjbm52HrUVqZOpPuqV4AkwPOqv/IWxs0+mtcs7RbWf8vgKcX849RHxod9uTq37fKplxQ5PPqJrjkjtMsYh4WSD0ka/lVBbmuhJA57/ABFXBeHPT8qbZUTpAY/BvSoNnUqHtbzaHfkaivWyROgYf/YDkakLgdY6f2mpic2vMb+dds4Z3F2u6fvE0EhveDJP7j316BwnGi7bVxzGvkedZHHJ7QiZBZfP+4e/9ak7H4/I5tE+FhK+un51yD1lR2a2RuJpVBhcQriVZWGuoII0MHbodPdSrYZiW5tWJ7OcXxOI4jjrRuD7NhWVUGRQWZhLKW3hTpO+tbLFTl8JAPKRI8pE6isdwXsriMMuIyYq2XxV1rr3DYIIL8gO9gxymgDWM7T2LXe5ixFhc18qpYWRlzeI9Y1yiT5VJje0Vq1hvtTZ+6yZ5CEtlImSu4EUBxnYdmtY2yuJZbWNOZpth7isQit4y/iQhR4YB1OtQ/1CtXP+PGGVblx7pt2mNuy7BUzDO5VM2UBQdJ8qA0CdqbBui0S6M1s3ELoUW4igFijHeAQTNRWe1+HZso7w/cm+pCEh7Y0zL+gMTuJFVcX2UGIcvect9y1m2EGUW0uAZmEkkuYUSTpG29dwfZZkwzYY39DZ7lXS0ttgoTIrOczZ2A56DUwBQFyx2rsP9mKlj9rBNmFMkKpckj8PhFQYXtvhbjIim5me69kA22EXLYJdTpAPhNUuHdkHt3cHcN8McJba2FFkIrBgASBnJVtBrJHpRTsz2e+y2e7Zu8Y3HuM5WCWuszMRqY3jegH4rtNZt3/s7C53pQ3FAtswdV9rKQIJHSqmH7a4a4MPlLximK2ibbAZlmUYkeFtDoelSYvs6z4xsT3mpw5sIuSe7zNmZ82bWYXSBtvQ/DdiTbXh4W/rgVYa28wum4AHeM4KNvBkxmNASXOO2hirZ792S6WsqgTNaN23LHIwGYNuG3XwxoRUy9u8L3YufehDc7ok2nGRw3d5X008Wmk1H2f7KPhJRLoNoM7IDaHeA3GZirXM3iUE9ATG9Vh2Fb7HZwwvjPavi+1w2pF1hcNwhkz7E/5UAY4l2qsWSwcscjIjlRmCNdIFtWjmSRoJIkEwDVnjXEktW5diuchFy6uzPoqoI1aaEYPskbWIvXkujLffvXVrQZ1uQFlLhbwqQDplJE6EcrfaDs+cQ2HuLc7u5hrneISveKSVKsGXMJ0JgyNaAXZziisWw5d3v2AvelkysMwlM0eEsVgnLpz02rQis7wDs62Hv4q8bvefaXDlTbClSFVdwxlYGgj31ohQEd54BJ2FYTF3M7M5/EZ91antFiMtlvOB8d/lWR+v2FYvJl3U04I/StihBA5/Hyn50UsqM31sP9zQzEGXXf8Agqatp+I6TlUfEsTUMapFsy69yBG5fX3clqK7d1yrqeZ0geXupxaGbqIRfXTX3CgWPx+Zu6tE5fxsN2+GwqblRBRLGLxFoNBz3rn9qyQPI65RPnXLNu5Mi0iSebe7kDSweHygZRA8hHzq6bZHy/1UVKyetDR322S1H/Yz/wCNQ3UI1eyR1ZCG/Iz8qsq0b/mf2pxxJOmsfH8qbIalTBCJ7t82vssdR8vzq4l4MCsQw5bH1HSquKRW8iNARoaqtifEFbl+Lb4fsd9abIOH0N2nJEmCRE6RmHIx161PZOVsszppPT6mheFxHjE65zlJ5a7H661eusYBjXY+41MraI8SfCJ3Vt/UgflFCkPd3QZ1Vt/TxD5UUxpIZv8AJJ6xE/6odxFiXEbkjynwn691QZKK+Gh7GYjN38d53a3DkDoqhZLFghT212MnmSPKlQv+nPDijYm61tFZngMjE94vtSwJMa/Mmu1uj6MklTo3VwVhOz/H8hxt69cdrTYs2MMntElPDlQbmWDb7AdAa3VwaaVj7PYNVt2rYv3Js32v2nKpmVnLFg2kODmI1+VdOBnhvaJL165YFt1uWlVnDBYXvPZGZWILRrArMcU7SGxj8U5N58PhMKjXLduCM7sTMMQAQg2nXNWh4R2d7i/iL4uu7YgqXDBYBVcoIIAIEDb31QxvYpLqY1WuXJxrhnIyygUBVVZEFdOfWgCP/qG2Li20VndrYulVgFLZ9lnzEROwG5g6aGhmK7V2r1vD92cRbGMuFLVxESQySTmDHQEIwmDU57I/fPeW/cVrtpbV0KqQ4TMFZZHgMMRpyj3xYTsSLYwYW/cnAgrblUh1YZYYRoY0zDXU9aA5d7eWUtYi6bOIK4W53d4BFlPZ8Xtww8QMAz5Vc4r2ysWM8q9w2kR7ioAWRbpIt6MRmYwfCJOm1VLnYhDhr+H7x/v7/fvcAGbNnVgI1BUBVWDyBqZOyWXEPiEv3Fe8qLehU8fdyFZSQTbME7abUBpbN3MAdpAOuh16+dSRQXh+Hu/abrm4xs5FVLbAQGWczKRqQRA1/wBk0KAUUortKgFFKlSoBVw12mtQGT7ZY9VZELRz9eVZ0cQtz7XyO3Wl24ctjDlIAVAOXOCR66igaM2gmB/0mT7q8nNP92elhj+iDd7GIzDKdmnYgRsdYqw2K3jmoJ/+Lb/OhdwEqAQuvMDQQfM+nPrSwmLzpzzgkEE7gjUfCu48l8OzhStBDimKy27p1mWA111I2900KwNmFB2J+vlS4nfD2zrrpIPlp8x85q5wVgVA61Y3ZCP9E3DWf2buUdTcj4AGP4qjjlxmHIZbmdNtfGPfOuvkaK8S7J23OZRrvpA+HWhuIwTooSAgWAQPxRsSJjNPMRUvSCtsv2Mc9y01wrlInTcSB50It9o7s5e6E84Op/atE1gLhlXUlgSffrWTD3bZY2soYkQWUGeoM7VW10Bi3xYkjvLT6xqp1HuMT7ppYvKRmUyPTURqJHI13DY241rNfCM+sqisrDoRujT0lYqG5ilbkwJ08Qyk+oMa11xokpWNwOKlo6EfEkkEddj8a1KYkFW/7H/yisdgh98R6fIkn86Oi94R/k2nnqzafEVOLpFclbCWJuSx5gW3198fpQPimIIdcsmNYG5iKKH8Q5CF9ebevM0EZs11mO0QNOU/xpUJTJQXQx/Te4wfEgqqm4wceFrZb2vEwO7QQDE7UqHdi8WPtDnNOV3BlywWS0AZvZOmw0pVpWWlRmnjbZ6o5pou+lOevNv6b4e0bvEccURA+JdUaAAqW9NDyk6n31pKD0uahxGIVBLEADmSAB6k7Vhcf2zuDC4rFWlt5LF7uLSvmzXnzW1JJDDIJcgCD7MzBoh/UDGtb4XfJjvHthABsXuwoAmeZ50Bq7GIDgFSCp1BBBB9IqWa87sdo2wX2mxcS2bGAwtppthg2Y+EWySSDMAyANxRG1x7EDE4XDv3Ra/ae9cyhvulULCg5vGJYCSBMHSgNel4EkAiRuJ1HSRyp7GvNMJ2kuiwmKt2sOLuKxfcmEdTfRXNtXHiJUhVY6zttV3FdsrthuIG6tt0waWyhthkLPczxbYsWmIUlhETtrQG9VYp01n+DYzENddbot91kVkZZVyzCXBUsfCOTaE66UMHaO9efEfZ0Qphr62WDkgvqvetmkZAobwiCSQeUUBs5pTWBPbO42HXFoim0+JFi3aM94473ui+YHwtIZssbCoMT2uxS2eI3B9njBXciHLcPekKpyFc+jSwXNMSdtKA9Cu3QPraosLjFuCUZWG0qwYekisunaG4+IewAifZ7C3sQzAsAzglbaCRpAJLHbQQazXYriN2xZ4dbRbZ/wCQu3r10EEMqmbmdIYAADKIIO4oD1G5ciuBwwkEEdRqPjWA4j2tvHBYy+q2TkxBsWFZWIujMtvKfHqxYkToPKp1t3BxKzhrDrasYXDZ2tKpyA3GCopGfXRWjp50YB/HcpxN0xJLRsdY0jpy+VUQmsZcvPWTWnxWEUPdeNST58/lUHELQCTpHM868TIns2erjktUkZzGtCAKJ30jX86gGAuZS0BTEkjafIkamaO8MwknvCPT86q8afKgEwYLn1mFHzJ+FRx37JSa9GbeZYMZ1jwka+vWfjpVnhGJKtB1+uUe+oHYE6nQ7mNDMbxyO/nXcIktrOm502H5CK1r0ZzbW8eYE+nvqtfWSBzJ57/CocHdRRLMPIbx6/tUX20rcFxTmWPECDP/AMeg8q6yT56CHGHhVHT+KoYXDqW8Q9P5pnEeI96Mq2yYB1BAKnSJHP4055CjbXryNdbCsvHuxoBH5UNxwXUfR9arFoOpB9Ko3cRm0Xc1H2PQ/AeK8xHp6Tpp7qNhw10AAlbSgDpm+v1oPhAbMExLiZ5A/ryq/axi21OsknXzkfL08qNnGuljF3siSTJ8uZJ/UkCqeHtkbk856amf9VIAzkMw29kbxykjrHwqdxpsPryqmUrlwthGkCuA3WV7pIMd4xGmhJnMdzO49NBA59pcDdR3y582V4MqywSWJ3Jk76iBp1mlU5vojG0eu4uyHUq0wd4JGnPUGRWfwXAsEM1i1bUd2VZrQd4Vj4gSmaNTrPlRzieLFq09wyQiloAknKJgR6VhbHaO4zcNuDuO8x5BZcsm1YKG5lVswJb2QZkSToK9U8oP8X4Pw9A7X7VhVvMM5eFV20IPTNIGu+gopiOEWriKjoGRCrKvIFDKEQeRg1nP6iOHODwpIAxGKQtJ/DZ+9by/CKG8V7ZXVw2MxKNbQWbzWbNtgSXZSEm5qCJYmAI0iZoDZ3eA4d7j3Hsoz3FyXGK6usRlbqIJGvWq9rsvhEKMlhA1uQhjVQdxMzGmxqh234rdwuAe/bdBdTIBmXMrM7KkGCIUsd+VUON8ev2ftT57Ys2cKLisFLlbpmUPi8U6ctAR1oA1wzgOChTYtWstu4XXJslzUMVjQHVh765xPB4K0z3Ly2VN8BHLwBd5BWnRjGm1BuG8Vud5h8KBas5sN9ovuqjKCW2ticoOeWaZOvnNBMXxh8ba4bbuqB9oxZcmQA9rCnMtwA8nPdnTr0oD0ThXC7VkEWkCKeQ/3JqM8Aw/em93Sd6d3jViNierDkTqKy/D+0GIxTZrXdW0XFPacXInIkjQZsxuFtQIAAJmhb9rMX9iu4gPalcabFn7vS6ou92M/igSJ1HSgN/b4LYVswtrIYsNNAx3ZRsrGTJAkyetRHs9hzbuWjaTu7zM1xSJV2cyzGeZPOs5jePX7l3F27BtIcKECi5ot13AYlm5JBgZRJPOo8Dx/EYhmNg27S2sV3LC5ztpoxjNmLsfZ0AiN6A0x7N4YsrGymZUyAka5P7Tr4h6zTF7K4QC2Bh7YFkk2tP/AG82hy9B5bU612iw2UN39vK1zulbMIa5JGQdW0OnlV7CcSt3WdEdWa2YuAGShIkBhyMcjQFBuy2EKPbOHt927Z2XLoXmc3kZ1kVJb7PYdbovC0ouKuUPzCjYefPfqaL01hXH6BluK7XPf+dD+JKXW2B+KJohxZYN0e+oLDzbBG4FeNl/0z0MfEmU7TzeyjZRA5fzQbtAPFptkUGTGhZvyq3dxOS5mjz9235VDxyzLjXQ2lIjnDMOe+jCoY38Lpr6Z7C2M2gPz1PP8+tHnS3ZWGVix1BOsacgPIDnyoVYuC2cwnNIgQZPnoOQ193Opb+dypuHNlkwBoN49nblz099a0ymSJDh7tw/dkAQPaGmnKBTsObyiJRxsQCAR5QRV7huLUHLoNdefPrzqXH4RXIKkAknflE8/rlSmySlXAXexG0o1sjZhqPiNtafir7G2GK+FuY20/KiLWoVpJOkRJ05ddP4oWADaybAkkE6RGu+wJE/UUq+BsFXcRrA5/P0qxwyzqsbnpBn51R7pi+VQCZjymYJ85126Vp8JgVtganbfqRHKJFHJRVHIxb6RcZQEIBv5R+tRYKwqnUE7GSZ0P19TTuJ4glgZAI2zdOkb1yzihOoM9ZBHoNjMVmyyZfCPAlseg+cb1y4hiRtz9KgwmKUmPxDyg+8H60qy66Tr5/wari+oNAXAYglrskiLhAzW8m0jQg+PQLrpoR5ilUfZ7CHvb0qVzOQBnzK0SxIE6fuTSrXOPeEFOuHsj2wRB2ocvZ7CjLGHs+Bs6/dr4WMyw00Op186KE01nr1Dyiri+GWruXvLavkOZc6hsp5MJGh896hvcBwz589i0xue2Wtqc//AG01ogGpF6Ar3cBbZO7ZVNsiChAykdCNiKht8HsrbNtbaC2RBQKAsREZRpHlVo4lYmdBuZED1rqXQRI2O3n6UBTXglgKqCzbCoIRQigKDuFAGg8tqdiuEWbmUXLaMEMpmUHIdB4ZGlWhfExz6aT+dNu4oKJOg6kwPjQFYcGsi4botWxcIgvkGY+piTz+NcPBcP3Xc9zb7qZ7vIuSSZJyxEzrNX1eadQA1uCWCyubVsuohWKDMoGwDRIFPThFkXO9Fq2LhEZ8oz//ANRNEK4TQA9eDWQAO7TKr5wMogOSSXGmjSTrvqasYbAojMyqoLkFyAAWIES0bmOZqcNTqAVcNdprGgMt2hMOehH80L4VflSPr0ot2sA8LbiNf0rM4TS4RI1+vjXheQ9crR6uCO2ND8SJYCOoPM7aflQ9sTISPwAp10PiQid9mFEsXbhxrt8/KhOOtEOYAgTE6afxFVwdSLoq10is2TMxMa+fvk6CNPlzNF7WEB1fQ++ddNvjB8x0qnwxGLHSI084mdIPSjumUZj4fkSDHqDNejBcMc3TozDWAtx1nY6RprsP119anu4owMsGOsDQ8zPWT7gKdftT+LoY3K6EjUco01+O9WXwpyqQdTB/6kiQOek1yjtg1cbmaBOsab85H6aeVdvE25K6gn2Z8MkSGPlrHuiuYpAkzqJ6jxRrPznlofSrmBsBzPQ8hp/MAVxAZgeHlFzajNty2+Z579aJYO0Zn+P91PilJgDXWPrSorlwICJ5fzUH1lidRorZcztOywPmZHwqV8Kp20+VMwzFVA5nU+ra1Nm/Kss+ssQNxmCM9Z5/EVUXGOgKsMyxBJmRzOvTajOJxIAP19a0OxtoMgI0nf0n+KjGX7ImvRN2JKXMQyqLYhmkpILQCJuAxDaefrtXak/pPgct7EtnYhPDBBEE6nX8W29cr1litWeXkm9menX0BEESDoR1mvNuwoyXeJYQ+J0xBCBiXPduMyjXXKB9a16Y4kUNw3A7Nu9dvogW7fy96+stkAVdzAgDlWsoM1/zYsDFW8NbTu8BbzXWYk5mKm4baxqDA1czqdtKWG439rxWEttYGV7H2tSWYPZPsrnUeEyHI35VoMT2csXC5dATcAFwSctzL7OdZh4215U652fsm+MQU+9VMmYFhKf2sAYYeoNAYXsxxVEsl1tqzcTxl0WUOlvIPDmbT2MiM0AalgNJJrSdkMWe8xOFW2i28IyWwysSCWQXCoU+wqZgoWTERpEVatdi8IttbS2yER89uHuTbb/9bZpQbiFIEEirnDuz1iw9x7SZGvHNchmIZhAzQSQD1IGtAZXD4bv+KY90he6w6YcMOTuGdmJESQGX3AVHcvqyNhMPhhfXAvatsl0tFxoBYliMoCiGJaZPLQVr8H2fs2rty9bXLcumbhDNDECM2WYnzApj9nLButdyeN4zEMwDwIBdQ2VyOpBoALi+1TLbxd62idzgiyvmJzXGVQzKkDwKJjNrJB0ETT8H2munELauWlUfZBiHKsWNs80MqNN4P+Mx0p9ruyPfI64a2iPeuI14tcdEYIys3gEqWYKFmNq0Fzs1h3uG89sd41vu28TQyR7LAGGAkxINABeF9r7l63gwLai/jVZ1Uk5LdtDq7Hc+ErCiJJ3G9DuN9rL74PFm0FtvbxAwtq4stnclULqPwkOYgz7J1M1qF7I4ULaUWyBYnuiHcMk7gMGzZT/bMUx+xmENt7fdQj3O9IDPpcBkOpzShnXSKAE4vHEYuxhcSqXBastiDdUuGRrULJWTM5iNTvNLD9sLhXBXe6Hd465ktqDNxQwYrcY6AjSSBsCTrEE+/ZqwbovFPvVTu82ZtU3ysJhxPWa7g+zti2VKoPuwRb1Yi0G3FsE+D3dKAyjdtsR9lOI7iycuJ7jKLjE3fvO7HdeCQdzr0rZ8Q8du5bRgGKlZ3Kll0JA1B1mqR7J4buFw/d/dK+dRmcFXzF8wYMGnMSd+dWsBwWzZe7ctpla8QbhkkuVEKTJ5CgMliey4sWrjIzEratIm58NkQZk7sSxJ8x0rPXbLqVcBid9QQYJjpHv5TXrV63Ig6zWOvAMXtN7Skjz8iOun7V5/lYdpbG3xstLUF4m5Kgzvt5evSquNOZQQYMQf3Guu+9S3S4bu4BMb8iOR0193lVfFWWGVJBzbQIYQPXbyrB+Np2bVJDuG4ZzAABVttem8gb+/rRHGXpzQpbQgEGSI1OnI/PT0iDhrZQdSGBgiYkRqZ6R0qpiiWuAgmQY5gkT8/dt0rcpJRMrVyKVy/DZgJywPZyxEEDrqOfL30WS4e7VyuST4o8LAiNDEeGJOsneoeJ2QCIIJMyJy6aSI3Gmk76CrDwUCgTziDoDt0g/48oqMZHZIoYy8hEEZtDoAAJ2U7tGni66UV4Tb+6nnpzn3/XlQYYQ5h4SBrMwAZPTcDU1ocEIWB9HbalihWDM/X6UMx6yYA8yTG3p8vfRi44GkD9Kz+KtsboUE+NXOnVBmBPXp76jJ0ia9l7DA7ldOflp6UrrQTB0jf8vSquBvgrrzGxBgH4U69eOZgdhEfr75/SsbZfrbK91q6DHw+NMd5189PP1qWxbLOqjmwHXeorrRKXIthr+l6gLiJILG5LAMzZdNhmAyjeBrO812rnYEn/8AJAH3QvMEbMrqxBIYqQJ00EGYIgbVyvooriPDk7Zs6VKlXTgqUUqVAKlSpUAopUqVAcKilFdpUAqVKuTQHaVKuTQHaVKlQHGrK9rcAZW8phl0/wC3+M/lWqqrxHC94hXr9A/GDVeSOyJwlq7PPMY63EBBy3AREatrE6fi3B84FV0S5acl1NwREjdR5Dka02GwQtyrEFsxO0Qd9PL9zXb9gZYrzJxZ6EciZlGxG5XUDTNEiDuDtsJ94q5hcHlJkyBGUDQ9ZMb7xMchUOIshHzbI3tgcupH11qbBMSsEyy+E7axGVvQiDVLm6os1+jMaPxb/wCJIM/KdffPTnXLF9mOpbSSevUaQI8vdU968pWNfhMeZ+fwpJbA9Tuevn6RXd0onNbZTuGbyrplWJPMkgkfkfyoklzbZeonn6/A++hd+63jKRJynboI06VFh8Vm3kdSDMenWuxyJHXBsN6Hc/qT7vhVfAyzPeIERktiZgA+JvMlgPctcunwhEJz3DlnSRPtH0ABoo1oKAqiAoAHuGld3tcIPhnxYAznYBoaOc9Y2qvjQFBcHXz0B22/etHirYOUbAmXEQSRGs+6g3GeFEg5AdTOUEaelUvnsvjPgKwIkLrtqfM9K2vZPh03DdI0Uaacz+cCsdw60c4tx4yYAjn+1escKwfd21Xpuep5mtPjYnOVmfy8tR1KnZ/gNvChhbnxsWcwBJLMdhp+KJA1jWTSoyBSr1zzDtKlSoBUqVKgFSpUqAVKlSoBVwmu0y4sigBHGuN9y1hVXOb93uwA4EHKWJM8gATVThvay2/fd4Vtd01wavOZLTZGueyNJ0O8dadc7N2bd61dSLS2mZwiKioz3AVZ20ksRz0quOxlgo6FnOZHtgyJRLzd5dUaa5juTJgUAZwXGLV0uLVxXKEBwrTlkBhPSQZoJwvtgLxX7ohWe4mYXFbILRYG5cA9i2cphvMUTw3Alttfe27Kb5BOxyZUCAJI0AAGlDrXYmytsW875TZaxciFN620/wDuEDVlJYhhtmPWgC1vjlhlJW6hAIB15sJXTc5hqOo2ob/6utC+Ez2u6a0jrd7zQm4+REHhgzrBzcq6vZG1o2d+8Do4uSJBtIbaDLGXKFJERzJ3pl3s1Zd3ljmZrLmCNPs5zW1iIyTmMetAWMX2kAxNixbC3O8Z1uNnjuu7Usx9khoMKRIgmjoYH6msxh+yti3cXVmAW8BbchlIxFwXboIIlvEN99YrRYPBpaVUtqERRCqohVA2AA0AoCtxDBg+MAZh+WtCXGlaWhHEsHElRpz8qx58fLRdinTpmV4hb1Y9dPjpr5TFCsG0NsRBCNOuuptn0IOWfSjfFDlVjHsj3aa8qC3CBeNs7XF05SV8Sn16eleXL+HqR6iyXIkCfyqBLxAMCIP1865hr5Oh9qSCOhGh+cfGmOCNJ+v3qlplySOXLkkj+4aGdyon5gn4VWZ0mdQdioHteYHWu4kHQgkFdiDsd6fY42DoyKrjScvrtA2qcfRCSphfhlgIDdf2iIUH8C9PU7miGHuhiOm/lWcv8TETI/Kr1nFysJz2H6+m/rXVNohKASQ57k8ht+9OdCpkwQTp5fXyk0sH4V/OiPC8Cbj529gbf5H9vOrseNzdFE56C4NwQC8cQw1iEEbf5eprToKaFqSvYxY9FR505uTtipUqVWERUqVKgFSpUqAVKlSoBUqVKgFTWOlOrhFAY3iGJcY9i1t2VLK/ZwoLA3HdhdaBzUBB1AJPOhfd461cxndpcJuPh3V1GZSZKYmM+4CBTlG+sSa9CazNOFugMdfXH97kDnun7wrdVFzWzmXukdemXP0Gupmo7zY42r7q1zP3jLYt5FJykoq3G01UQ7RzU9a2vd1wWvOgMjxL7erlLTFgVlLhVYztd1W4OVtbcRzOvlUGJ+2lr1xVKOhdLeW2LitbMd00mMwBlioM6wAK2vd0hboDCOMReXDW3DC+MT3jEwTZtWy0sSoBAcaAHxRcg7Gt4lN7mpAKAUU1lp9I1xqwZrtBwglG7sTPL9qwnEmOWzdO9uJ+MFfga9eK0H4vwG1fUhxBiJHL9/8AVYs3ibdia8Xka8Z53xFSrhxs+h8mEc/Mae6rSopmdWmd4Efvvzo1i+y1xUCgi4BEHZvDBGm06fOg2MVg5Bs3EIOhKkhpg8tOZ+FYpYpL2jas8H6I8VZACsPQ/COfnFBeKWI8XT50R4ljYXKABBkb6nrt9RVZcPduEBbTtMbKY2M61SovbhbfOlXB3LcEkLI3Pu89N/0o1gMTOo59NT0g13hnY3EOwz5baHeTLGfIc9Tzrd8E7NWcPqoLP/c2p9w2FaYeM5sz5PJjBUuso8G4MzgNd0XcLsT/ANq01u3AgbDauhKfFenjxKCpHmzm5u2IV2lSq0gKlSpUB//Z"/>
          <p:cNvSpPr>
            <a:spLocks noChangeAspect="1" noChangeArrowheads="1"/>
          </p:cNvSpPr>
          <p:nvPr/>
        </p:nvSpPr>
        <p:spPr bwMode="auto">
          <a:xfrm>
            <a:off x="155575" y="-1150938"/>
            <a:ext cx="3295650" cy="2409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456" name="AutoShape 8" descr="data:image/jpeg;base64,/9j/4AAQSkZJRgABAQAAAQABAAD/2wCEAAkGBxQTEhUUExQWFhUVGR4bFxgYGBwXGBYdGBsYGRcZGBwcHCghGB0lHRwYITEhJykrLi4uGCAzODMsNygtLisBCgoKDg0OGhAQGiwcHCQrLCwrLCwsLCwsLCwsLCwsLCwsLCwsLCwsLCwsLDc3LCwsLDcsKyw3NywrKysrKysrK//AABEIAMABBwMBIgACEQEDEQH/xAAbAAABBQEBAAAAAAAAAAAAAAAFAAIDBAYBB//EAD4QAAIBAgQDBQUHBAIBBAMAAAECEQADBBIhMQVBUQYTImFxMoGRofAUI0KxwdHxB1Ji4RVyshYzgqIkY5L/xAAaAQEAAwEBAQAAAAAAAAAAAAAAAgMEAQUG/8QAIREAAgIDAAMAAwEAAAAAAAAAAAECEQMSIQQxQRMiUTL/2gAMAwEAAhEDEQA/APcaVNc6Vn+G9rLV50S2l2X70glIEWHFtmOugLGF6+VAaKlQDs/2otYzObIuRbc22LJlAdfaXfUj4U632iVkuulu64tXe6bIklmBAYrrqqzqfI0AdpVGtynBqAdSpuelmoB1Km5qWagHUqbmpZ6AdSpuakWoB1Kq9+6RMCT06+UnaarcJx7XUDMjWyR4keAyHYqYJBg8xoaAI0qbmpZqAdSNcmmXHjU0A5moRxTj1izo9xc39s6+p6ChPGe0RJyWOW7dY5L+9Ym9YaSza67+1PP1NZsmenSL8eHbrNPiO2hb2XtoPezb+lC7nHiSZuu3WJHpGwoX9m9kMsSCeRPw3HKmB+vhn3/6rO8rZf8AiigiMUram4YPxqTD4wr7D3dP8219ZMChWkasPWY+Y/KprV/pDdNJ9+sioKTJUg/hu1d9DBUXAeR0J9COfrWn4R2js3zAOV/7W0PuOxrz0YhnMNPlpqZ942qNMMRHXqPz3+dWLPKPv0QeBSPYA1PrDcA7TFCLd6SNg06gDr1Hzra2rgIkGQdq148kZrhlnBxfSSlSpVaQFSpUqAY4oLj0t4WyzpbMokKEUsx3KqAAT7R+Zo250oYmLuG86G2QoAKvMhtpBG6EE+8a0Bjv6dMcNgbFlkunEXrhe6DbdcrOxZ2uMVyhVUDnrGm9XePWGXGYHu7dwWluXHuvbVyJIgIyrOjFmYlh+EaijnajjYwdkXSjXAbiW8qkAzcYKsTvqdqK5ARE7jUetAeV8QxV98KVuC6uNxGLW2rDMEW33oIFlxCle6Uzl13JiiOL4ZdZuLOEvMAirYt57gFxltS1xBIk5mjTTw1r+GdnMNh8vdWwoQsbYJJFvPo3dgk5ARppFFxFAef8PW9nwgvC++GTC6go+a5iASpF1cub2QMswCTVPAcJxbXOHJe74Ed+94hyO7RoFmxcIOUmDB3Pg3r0wBZn9a7C0B57h8DdsYlbFz7RiMPbsTYaC/eXizFu9KjQqIC5oA86HcEwN9/+LDriVYPfuYpmNxI0IFtiTqCWEcoU16lC/Rp2QUB5a1jFW7eMFpcQs4xSUGdiuGGQXDZYzmLDMYUyJ01q5xEXUa3cw4xBwtzEBr6tbeURbcKEtgC4UL6tpJI6HX0bJXO7HSgM3wLAi1hWX71gS7AXJD+LMcqrui8gm4AHOshwrhWJNvhQb7Qrtee5fOZ/u7cMy2nPIGVWDXqgQdKXdigPKrFvGJZv92l8TjpuIQ7FcPoPujMuDAY5DME1b4jwt8tkWDiib2NR8xzILNsCbgVN7Vshcvi5tXpRWkLY6UB5lj8Li7d/ihwq3g5tWxhgSzI0AG5dVm8HeSSAJ/D51o+x2FGd7wN/xoikOr20BUakLc8TOebnQ6VqytKKAazRWR7QcWLeBNV5x+LyHQCiPaLiWX7tfaYanoP3P6VlHIAkfz+9ZM2X4jRixpq2RsgGrD9v9DzpJauPqFWdwToB7idat4bCzJffpyX16mr1iwZ0ggc2BgamMo+t6rjC+sm5/EDbfCMxlizx00A8ulXk4ainRAD5ka1auADRiSeg0HwFcskf2fEVcoJFcpNlU4BZ9lJ6z+1SrgVA9g+5jVggGPAN/wB9ulPCjoR9eVdcUctsHXsGvlruHH6gTVHEcJjVTHl7Se6NRR87a+IVVNnmhjyOx9RUJRiyak0ZxsOyEZxC8mHiUz5gact49TR3gHGTZbI5+7J5/gJ2PpXYBldAx3B9k0LxuGypmAJUe0kar5r1HlVKho7iWWpqmelpcqSsd2O4vmHdMZj2D1H9p8xpp5GtclboS2VmSUdXQ+lSpVMiU+KhzZud1HeZTknbNByz7686wnCr5HDA+HvhrdzNjH8Od7mQyWIaXQ3CT0GmleoMKYFFAZTtrhLt25gQtp7llMQLl7JlJARSU0JEjPlnyrM8a4bjHw2OVrFx8U9093cUrAslhlFglpUhd101B9a9S7sUu7FAYX+o9tWwCWgjZrl2zbtKR4lOdSSNdGCAmetVMfwPEG5iL2CU2ScKbaz4Wv3iQQ7A6yokZm5t0ra8S4FYxDI15M5tmUJZhkPUQRB896vi0OlAec4ngLPhcS9rDXPtD4buglzKgZlmIUMc7SxOdj01ipcLwy6cVgS9i8bOHwbW/FlY94wtg5/FOoWJ516F3Y6Uu7FAecdj+y/dYbDX71u4uIsm8/dq+3elvu+kAEQJAnU1ueBcRF+xauZGTOoOVozL5GND6jSrOJwysCrAEHcHY1IqAeUUBJSpubzpwoBUqVcJoDtKuA12gEaqcQxQtoWOw+fQVaast2oxcsLc+z4mHnyH61XlnrEnCO0qA1+5nJc7t9RVbCjM0jzC6bf3NXcY5iF0O01PhLY5SFgR1Cr+5/KsGLrtm2f6qkFLNoADoPZHXzPqalcaa/Cm2Aemp2/xEactK4x6fHma2Iyjbm52HrUVqZOpPuqV4AkwPOqv/IWxs0+mtcs7RbWf8vgKcX849RHxod9uTq37fKplxQ5PPqJrjkjtMsYh4WSD0ka/lVBbmuhJA57/ABFXBeHPT8qbZUTpAY/BvSoNnUqHtbzaHfkaivWyROgYf/YDkakLgdY6f2mpic2vMb+dds4Z3F2u6fvE0EhveDJP7j316BwnGi7bVxzGvkedZHHJ7QiZBZfP+4e/9ak7H4/I5tE+FhK+un51yD1lR2a2RuJpVBhcQriVZWGuoII0MHbodPdSrYZiW5tWJ7OcXxOI4jjrRuD7NhWVUGRQWZhLKW3hTpO+tbLFTl8JAPKRI8pE6isdwXsriMMuIyYq2XxV1rr3DYIIL8gO9gxymgDWM7T2LXe5ixFhc18qpYWRlzeI9Y1yiT5VJje0Vq1hvtTZ+6yZ5CEtlImSu4EUBxnYdmtY2yuJZbWNOZpth7isQit4y/iQhR4YB1OtQ/1CtXP+PGGVblx7pt2mNuy7BUzDO5VM2UBQdJ8qA0CdqbBui0S6M1s3ELoUW4igFijHeAQTNRWe1+HZso7w/cm+pCEh7Y0zL+gMTuJFVcX2UGIcvect9y1m2EGUW0uAZmEkkuYUSTpG29dwfZZkwzYY39DZ7lXS0ttgoTIrOczZ2A56DUwBQFyx2rsP9mKlj9rBNmFMkKpckj8PhFQYXtvhbjIim5me69kA22EXLYJdTpAPhNUuHdkHt3cHcN8McJba2FFkIrBgASBnJVtBrJHpRTsz2e+y2e7Zu8Y3HuM5WCWuszMRqY3jegH4rtNZt3/s7C53pQ3FAtswdV9rKQIJHSqmH7a4a4MPlLximK2ibbAZlmUYkeFtDoelSYvs6z4xsT3mpw5sIuSe7zNmZ82bWYXSBtvQ/DdiTbXh4W/rgVYa28wum4AHeM4KNvBkxmNASXOO2hirZ792S6WsqgTNaN23LHIwGYNuG3XwxoRUy9u8L3YufehDc7ok2nGRw3d5X008Wmk1H2f7KPhJRLoNoM7IDaHeA3GZirXM3iUE9ATG9Vh2Fb7HZwwvjPavi+1w2pF1hcNwhkz7E/5UAY4l2qsWSwcscjIjlRmCNdIFtWjmSRoJIkEwDVnjXEktW5diuchFy6uzPoqoI1aaEYPskbWIvXkujLffvXVrQZ1uQFlLhbwqQDplJE6EcrfaDs+cQ2HuLc7u5hrneISveKSVKsGXMJ0JgyNaAXZziisWw5d3v2AvelkysMwlM0eEsVgnLpz02rQis7wDs62Hv4q8bvefaXDlTbClSFVdwxlYGgj31ohQEd54BJ2FYTF3M7M5/EZ91antFiMtlvOB8d/lWR+v2FYvJl3U04I/StihBA5/Hyn50UsqM31sP9zQzEGXXf8Agqatp+I6TlUfEsTUMapFsy69yBG5fX3clqK7d1yrqeZ0geXupxaGbqIRfXTX3CgWPx+Zu6tE5fxsN2+GwqblRBRLGLxFoNBz3rn9qyQPI65RPnXLNu5Mi0iSebe7kDSweHygZRA8hHzq6bZHy/1UVKyetDR322S1H/Yz/wCNQ3UI1eyR1ZCG/Iz8qsq0b/mf2pxxJOmsfH8qbIalTBCJ7t82vssdR8vzq4l4MCsQw5bH1HSquKRW8iNARoaqtifEFbl+Lb4fsd9abIOH0N2nJEmCRE6RmHIx161PZOVsszppPT6mheFxHjE65zlJ5a7H661eusYBjXY+41MraI8SfCJ3Vt/UgflFCkPd3QZ1Vt/TxD5UUxpIZv8AJJ6xE/6odxFiXEbkjynwn691QZKK+Gh7GYjN38d53a3DkDoqhZLFghT212MnmSPKlQv+nPDijYm61tFZngMjE94vtSwJMa/Mmu1uj6MklTo3VwVhOz/H8hxt69cdrTYs2MMntElPDlQbmWDb7AdAa3VwaaVj7PYNVt2rYv3Js32v2nKpmVnLFg2kODmI1+VdOBnhvaJL165YFt1uWlVnDBYXvPZGZWILRrArMcU7SGxj8U5N58PhMKjXLduCM7sTMMQAQg2nXNWh4R2d7i/iL4uu7YgqXDBYBVcoIIAIEDb31QxvYpLqY1WuXJxrhnIyygUBVVZEFdOfWgCP/qG2Li20VndrYulVgFLZ9lnzEROwG5g6aGhmK7V2r1vD92cRbGMuFLVxESQySTmDHQEIwmDU57I/fPeW/cVrtpbV0KqQ4TMFZZHgMMRpyj3xYTsSLYwYW/cnAgrblUh1YZYYRoY0zDXU9aA5d7eWUtYi6bOIK4W53d4BFlPZ8Xtww8QMAz5Vc4r2ysWM8q9w2kR7ioAWRbpIt6MRmYwfCJOm1VLnYhDhr+H7x/v7/fvcAGbNnVgI1BUBVWDyBqZOyWXEPiEv3Fe8qLehU8fdyFZSQTbME7abUBpbN3MAdpAOuh16+dSRQXh+Hu/abrm4xs5FVLbAQGWczKRqQRA1/wBk0KAUUortKgFFKlSoBVw12mtQGT7ZY9VZELRz9eVZ0cQtz7XyO3Wl24ctjDlIAVAOXOCR66igaM2gmB/0mT7q8nNP92elhj+iDd7GIzDKdmnYgRsdYqw2K3jmoJ/+Lb/OhdwEqAQuvMDQQfM+nPrSwmLzpzzgkEE7gjUfCu48l8OzhStBDimKy27p1mWA111I2900KwNmFB2J+vlS4nfD2zrrpIPlp8x85q5wVgVA61Y3ZCP9E3DWf2buUdTcj4AGP4qjjlxmHIZbmdNtfGPfOuvkaK8S7J23OZRrvpA+HWhuIwTooSAgWAQPxRsSJjNPMRUvSCtsv2Mc9y01wrlInTcSB50It9o7s5e6E84Op/atE1gLhlXUlgSffrWTD3bZY2soYkQWUGeoM7VW10Bi3xYkjvLT6xqp1HuMT7ppYvKRmUyPTURqJHI13DY241rNfCM+sqisrDoRujT0lYqG5ilbkwJ08Qyk+oMa11xokpWNwOKlo6EfEkkEddj8a1KYkFW/7H/yisdgh98R6fIkn86Oi94R/k2nnqzafEVOLpFclbCWJuSx5gW3198fpQPimIIdcsmNYG5iKKH8Q5CF9ebevM0EZs11mO0QNOU/xpUJTJQXQx/Te4wfEgqqm4wceFrZb2vEwO7QQDE7UqHdi8WPtDnNOV3BlywWS0AZvZOmw0pVpWWlRmnjbZ6o5pou+lOevNv6b4e0bvEccURA+JdUaAAqW9NDyk6n31pKD0uahxGIVBLEADmSAB6k7Vhcf2zuDC4rFWlt5LF7uLSvmzXnzW1JJDDIJcgCD7MzBoh/UDGtb4XfJjvHthABsXuwoAmeZ50Bq7GIDgFSCp1BBBB9IqWa87sdo2wX2mxcS2bGAwtppthg2Y+EWySSDMAyANxRG1x7EDE4XDv3Ra/ae9cyhvulULCg5vGJYCSBMHSgNel4EkAiRuJ1HSRyp7GvNMJ2kuiwmKt2sOLuKxfcmEdTfRXNtXHiJUhVY6zttV3FdsrthuIG6tt0waWyhthkLPczxbYsWmIUlhETtrQG9VYp01n+DYzENddbot91kVkZZVyzCXBUsfCOTaE66UMHaO9efEfZ0Qphr62WDkgvqvetmkZAobwiCSQeUUBs5pTWBPbO42HXFoim0+JFi3aM94473ui+YHwtIZssbCoMT2uxS2eI3B9njBXciHLcPekKpyFc+jSwXNMSdtKA9Cu3QPraosLjFuCUZWG0qwYekisunaG4+IewAifZ7C3sQzAsAzglbaCRpAJLHbQQazXYriN2xZ4dbRbZ/wCQu3r10EEMqmbmdIYAADKIIO4oD1G5ciuBwwkEEdRqPjWA4j2tvHBYy+q2TkxBsWFZWIujMtvKfHqxYkToPKp1t3BxKzhrDrasYXDZ2tKpyA3GCopGfXRWjp50YB/HcpxN0xJLRsdY0jpy+VUQmsZcvPWTWnxWEUPdeNST58/lUHELQCTpHM868TIns2erjktUkZzGtCAKJ30jX86gGAuZS0BTEkjafIkamaO8MwknvCPT86q8afKgEwYLn1mFHzJ+FRx37JSa9GbeZYMZ1jwka+vWfjpVnhGJKtB1+uUe+oHYE6nQ7mNDMbxyO/nXcIktrOm502H5CK1r0ZzbW8eYE+nvqtfWSBzJ57/CocHdRRLMPIbx6/tUX20rcFxTmWPECDP/AMeg8q6yT56CHGHhVHT+KoYXDqW8Q9P5pnEeI96Mq2yYB1BAKnSJHP4055CjbXryNdbCsvHuxoBH5UNxwXUfR9arFoOpB9Ko3cRm0Xc1H2PQ/AeK8xHp6Tpp7qNhw10AAlbSgDpm+v1oPhAbMExLiZ5A/ryq/axi21OsknXzkfL08qNnGuljF3siSTJ8uZJ/UkCqeHtkbk856amf9VIAzkMw29kbxykjrHwqdxpsPryqmUrlwthGkCuA3WV7pIMd4xGmhJnMdzO49NBA59pcDdR3y582V4MqywSWJ3Jk76iBp1mlU5vojG0eu4uyHUq0wd4JGnPUGRWfwXAsEM1i1bUd2VZrQd4Vj4gSmaNTrPlRzieLFq09wyQiloAknKJgR6VhbHaO4zcNuDuO8x5BZcsm1YKG5lVswJb2QZkSToK9U8oP8X4Pw9A7X7VhVvMM5eFV20IPTNIGu+gopiOEWriKjoGRCrKvIFDKEQeRg1nP6iOHODwpIAxGKQtJ/DZ+9by/CKG8V7ZXVw2MxKNbQWbzWbNtgSXZSEm5qCJYmAI0iZoDZ3eA4d7j3Hsoz3FyXGK6usRlbqIJGvWq9rsvhEKMlhA1uQhjVQdxMzGmxqh234rdwuAe/bdBdTIBmXMrM7KkGCIUsd+VUON8ev2ftT57Ys2cKLisFLlbpmUPi8U6ctAR1oA1wzgOChTYtWstu4XXJslzUMVjQHVh765xPB4K0z3Ly2VN8BHLwBd5BWnRjGm1BuG8Vud5h8KBas5sN9ovuqjKCW2ticoOeWaZOvnNBMXxh8ba4bbuqB9oxZcmQA9rCnMtwA8nPdnTr0oD0ThXC7VkEWkCKeQ/3JqM8Aw/em93Sd6d3jViNierDkTqKy/D+0GIxTZrXdW0XFPacXInIkjQZsxuFtQIAAJmhb9rMX9iu4gPalcabFn7vS6ou92M/igSJ1HSgN/b4LYVswtrIYsNNAx3ZRsrGTJAkyetRHs9hzbuWjaTu7zM1xSJV2cyzGeZPOs5jePX7l3F27BtIcKECi5ot13AYlm5JBgZRJPOo8Dx/EYhmNg27S2sV3LC5ztpoxjNmLsfZ0AiN6A0x7N4YsrGymZUyAka5P7Tr4h6zTF7K4QC2Bh7YFkk2tP/AG82hy9B5bU612iw2UN39vK1zulbMIa5JGQdW0OnlV7CcSt3WdEdWa2YuAGShIkBhyMcjQFBuy2EKPbOHt927Z2XLoXmc3kZ1kVJb7PYdbovC0ouKuUPzCjYefPfqaL01hXH6BluK7XPf+dD+JKXW2B+KJohxZYN0e+oLDzbBG4FeNl/0z0MfEmU7TzeyjZRA5fzQbtAPFptkUGTGhZvyq3dxOS5mjz9235VDxyzLjXQ2lIjnDMOe+jCoY38Lpr6Z7C2M2gPz1PP8+tHnS3ZWGVix1BOsacgPIDnyoVYuC2cwnNIgQZPnoOQ193Opb+dypuHNlkwBoN49nblz099a0ymSJDh7tw/dkAQPaGmnKBTsObyiJRxsQCAR5QRV7huLUHLoNdefPrzqXH4RXIKkAknflE8/rlSmySlXAXexG0o1sjZhqPiNtafir7G2GK+FuY20/KiLWoVpJOkRJ05ddP4oWADaybAkkE6RGu+wJE/UUq+BsFXcRrA5/P0qxwyzqsbnpBn51R7pi+VQCZjymYJ85126Vp8JgVtganbfqRHKJFHJRVHIxb6RcZQEIBv5R+tRYKwqnUE7GSZ0P19TTuJ4glgZAI2zdOkb1yzihOoM9ZBHoNjMVmyyZfCPAlseg+cb1y4hiRtz9KgwmKUmPxDyg+8H60qy66Tr5/wari+oNAXAYglrskiLhAzW8m0jQg+PQLrpoR5ilUfZ7CHvb0qVzOQBnzK0SxIE6fuTSrXOPeEFOuHsj2wRB2ocvZ7CjLGHs+Bs6/dr4WMyw00Op186KE01nr1Dyiri+GWruXvLavkOZc6hsp5MJGh896hvcBwz589i0xue2Wtqc//AG01ogGpF6Ar3cBbZO7ZVNsiChAykdCNiKht8HsrbNtbaC2RBQKAsREZRpHlVo4lYmdBuZED1rqXQRI2O3n6UBTXglgKqCzbCoIRQigKDuFAGg8tqdiuEWbmUXLaMEMpmUHIdB4ZGlWhfExz6aT+dNu4oKJOg6kwPjQFYcGsi4botWxcIgvkGY+piTz+NcPBcP3Xc9zb7qZ7vIuSSZJyxEzrNX1eadQA1uCWCyubVsuohWKDMoGwDRIFPThFkXO9Fq2LhEZ8oz//ANRNEK4TQA9eDWQAO7TKr5wMogOSSXGmjSTrvqasYbAojMyqoLkFyAAWIES0bmOZqcNTqAVcNdprGgMt2hMOehH80L4VflSPr0ot2sA8LbiNf0rM4TS4RI1+vjXheQ9crR6uCO2ND8SJYCOoPM7aflQ9sTISPwAp10PiQid9mFEsXbhxrt8/KhOOtEOYAgTE6afxFVwdSLoq10is2TMxMa+fvk6CNPlzNF7WEB1fQ++ddNvjB8x0qnwxGLHSI084mdIPSjumUZj4fkSDHqDNejBcMc3TozDWAtx1nY6RprsP119anu4owMsGOsDQ8zPWT7gKdftT+LoY3K6EjUco01+O9WXwpyqQdTB/6kiQOek1yjtg1cbmaBOsab85H6aeVdvE25K6gn2Z8MkSGPlrHuiuYpAkzqJ6jxRrPznlofSrmBsBzPQ8hp/MAVxAZgeHlFzajNty2+Z579aJYO0Zn+P91PilJgDXWPrSorlwICJ5fzUH1lidRorZcztOywPmZHwqV8Kp20+VMwzFVA5nU+ra1Nm/Kss+ssQNxmCM9Z5/EVUXGOgKsMyxBJmRzOvTajOJxIAP19a0OxtoMgI0nf0n+KjGX7ImvRN2JKXMQyqLYhmkpILQCJuAxDaefrtXak/pPgct7EtnYhPDBBEE6nX8W29cr1litWeXkm9menX0BEESDoR1mvNuwoyXeJYQ+J0xBCBiXPduMyjXXKB9a16Y4kUNw3A7Nu9dvogW7fy96+stkAVdzAgDlWsoM1/zYsDFW8NbTu8BbzXWYk5mKm4baxqDA1czqdtKWG439rxWEttYGV7H2tSWYPZPsrnUeEyHI35VoMT2csXC5dATcAFwSctzL7OdZh4215U652fsm+MQU+9VMmYFhKf2sAYYeoNAYXsxxVEsl1tqzcTxl0WUOlvIPDmbT2MiM0AalgNJJrSdkMWe8xOFW2i28IyWwysSCWQXCoU+wqZgoWTERpEVatdi8IttbS2yER89uHuTbb/9bZpQbiFIEEirnDuz1iw9x7SZGvHNchmIZhAzQSQD1IGtAZXD4bv+KY90he6w6YcMOTuGdmJESQGX3AVHcvqyNhMPhhfXAvatsl0tFxoBYliMoCiGJaZPLQVr8H2fs2rty9bXLcumbhDNDECM2WYnzApj9nLButdyeN4zEMwDwIBdQ2VyOpBoALi+1TLbxd62idzgiyvmJzXGVQzKkDwKJjNrJB0ETT8H2munELauWlUfZBiHKsWNs80MqNN4P+Mx0p9ruyPfI64a2iPeuI14tcdEYIys3gEqWYKFmNq0Fzs1h3uG89sd41vu28TQyR7LAGGAkxINABeF9r7l63gwLai/jVZ1Uk5LdtDq7Hc+ErCiJJ3G9DuN9rL74PFm0FtvbxAwtq4stnclULqPwkOYgz7J1M1qF7I4ULaUWyBYnuiHcMk7gMGzZT/bMUx+xmENt7fdQj3O9IDPpcBkOpzShnXSKAE4vHEYuxhcSqXBastiDdUuGRrULJWTM5iNTvNLD9sLhXBXe6Hd465ktqDNxQwYrcY6AjSSBsCTrEE+/ZqwbovFPvVTu82ZtU3ysJhxPWa7g+zti2VKoPuwRb1Yi0G3FsE+D3dKAyjdtsR9lOI7iycuJ7jKLjE3fvO7HdeCQdzr0rZ8Q8du5bRgGKlZ3Kll0JA1B1mqR7J4buFw/d/dK+dRmcFXzF8wYMGnMSd+dWsBwWzZe7ctpla8QbhkkuVEKTJ5CgMliey4sWrjIzEratIm58NkQZk7sSxJ8x0rPXbLqVcBid9QQYJjpHv5TXrV63Ig6zWOvAMXtN7Skjz8iOun7V5/lYdpbG3xstLUF4m5Kgzvt5evSquNOZQQYMQf3Guu+9S3S4bu4BMb8iOR0193lVfFWWGVJBzbQIYQPXbyrB+Np2bVJDuG4ZzAABVttem8gb+/rRHGXpzQpbQgEGSI1OnI/PT0iDhrZQdSGBgiYkRqZ6R0qpiiWuAgmQY5gkT8/dt0rcpJRMrVyKVy/DZgJywPZyxEEDrqOfL30WS4e7VyuST4o8LAiNDEeGJOsneoeJ2QCIIJMyJy6aSI3Gmk76CrDwUCgTziDoDt0g/48oqMZHZIoYy8hEEZtDoAAJ2U7tGni66UV4Tb+6nnpzn3/XlQYYQ5h4SBrMwAZPTcDU1ocEIWB9HbalihWDM/X6UMx6yYA8yTG3p8vfRi44GkD9Kz+KtsboUE+NXOnVBmBPXp76jJ0ia9l7DA7ldOflp6UrrQTB0jf8vSquBvgrrzGxBgH4U69eOZgdhEfr75/SsbZfrbK91q6DHw+NMd5189PP1qWxbLOqjmwHXeorrRKXIthr+l6gLiJILG5LAMzZdNhmAyjeBrO812rnYEn/8AJAH3QvMEbMrqxBIYqQJ00EGYIgbVyvooriPDk7Zs6VKlXTgqUUqVAKlSpUAopUqVAcKilFdpUAqVKuTQHaVKuTQHaVKlQHGrK9rcAZW8phl0/wC3+M/lWqqrxHC94hXr9A/GDVeSOyJwlq7PPMY63EBBy3AREatrE6fi3B84FV0S5acl1NwREjdR5Dka02GwQtyrEFsxO0Qd9PL9zXb9gZYrzJxZ6EciZlGxG5XUDTNEiDuDtsJ94q5hcHlJkyBGUDQ9ZMb7xMchUOIshHzbI3tgcupH11qbBMSsEyy+E7axGVvQiDVLm6os1+jMaPxb/wCJIM/KdffPTnXLF9mOpbSSevUaQI8vdU968pWNfhMeZ+fwpJbA9Tuevn6RXd0onNbZTuGbyrplWJPMkgkfkfyoklzbZeonn6/A++hd+63jKRJynboI06VFh8Vm3kdSDMenWuxyJHXBsN6Hc/qT7vhVfAyzPeIERktiZgA+JvMlgPctcunwhEJz3DlnSRPtH0ABoo1oKAqiAoAHuGld3tcIPhnxYAznYBoaOc9Y2qvjQFBcHXz0B22/etHirYOUbAmXEQSRGs+6g3GeFEg5AdTOUEaelUvnsvjPgKwIkLrtqfM9K2vZPh03DdI0Uaacz+cCsdw60c4tx4yYAjn+1escKwfd21Xpuep5mtPjYnOVmfy8tR1KnZ/gNvChhbnxsWcwBJLMdhp+KJA1jWTSoyBSr1zzDtKlSoBUqVKgFSpUqAVKlSoBVwmu0y4sigBHGuN9y1hVXOb93uwA4EHKWJM8gATVThvay2/fd4Vtd01wavOZLTZGueyNJ0O8dadc7N2bd61dSLS2mZwiKioz3AVZ20ksRz0quOxlgo6FnOZHtgyJRLzd5dUaa5juTJgUAZwXGLV0uLVxXKEBwrTlkBhPSQZoJwvtgLxX7ohWe4mYXFbILRYG5cA9i2cphvMUTw3Alttfe27Kb5BOxyZUCAJI0AAGlDrXYmytsW875TZaxciFN620/wDuEDVlJYhhtmPWgC1vjlhlJW6hAIB15sJXTc5hqOo2ob/6utC+Ez2u6a0jrd7zQm4+REHhgzrBzcq6vZG1o2d+8Do4uSJBtIbaDLGXKFJERzJ3pl3s1Zd3ljmZrLmCNPs5zW1iIyTmMetAWMX2kAxNixbC3O8Z1uNnjuu7Usx9khoMKRIgmjoYH6msxh+yti3cXVmAW8BbchlIxFwXboIIlvEN99YrRYPBpaVUtqERRCqohVA2AA0AoCtxDBg+MAZh+WtCXGlaWhHEsHElRpz8qx58fLRdinTpmV4hb1Y9dPjpr5TFCsG0NsRBCNOuuptn0IOWfSjfFDlVjHsj3aa8qC3CBeNs7XF05SV8Sn16eleXL+HqR6iyXIkCfyqBLxAMCIP1865hr5Oh9qSCOhGh+cfGmOCNJ+v3qlplySOXLkkj+4aGdyon5gn4VWZ0mdQdioHteYHWu4kHQgkFdiDsd6fY42DoyKrjScvrtA2qcfRCSphfhlgIDdf2iIUH8C9PU7miGHuhiOm/lWcv8TETI/Kr1nFysJz2H6+m/rXVNohKASQ57k8ht+9OdCpkwQTp5fXyk0sH4V/OiPC8Cbj529gbf5H9vOrseNzdFE56C4NwQC8cQw1iEEbf5eprToKaFqSvYxY9FR505uTtipUqVWERUqVKgFSpUqAVKlSoBUqVKgFTWOlOrhFAY3iGJcY9i1t2VLK/ZwoLA3HdhdaBzUBB1AJPOhfd461cxndpcJuPh3V1GZSZKYmM+4CBTlG+sSa9CazNOFugMdfXH97kDnun7wrdVFzWzmXukdemXP0Gupmo7zY42r7q1zP3jLYt5FJykoq3G01UQ7RzU9a2vd1wWvOgMjxL7erlLTFgVlLhVYztd1W4OVtbcRzOvlUGJ+2lr1xVKOhdLeW2LitbMd00mMwBlioM6wAK2vd0hboDCOMReXDW3DC+MT3jEwTZtWy0sSoBAcaAHxRcg7Gt4lN7mpAKAUU1lp9I1xqwZrtBwglG7sTPL9qwnEmOWzdO9uJ+MFfga9eK0H4vwG1fUhxBiJHL9/8AVYs3ibdia8Xka8Z53xFSrhxs+h8mEc/Mae6rSopmdWmd4Efvvzo1i+y1xUCgi4BEHZvDBGm06fOg2MVg5Bs3EIOhKkhpg8tOZ+FYpYpL2jas8H6I8VZACsPQ/COfnFBeKWI8XT50R4ljYXKABBkb6nrt9RVZcPduEBbTtMbKY2M61SovbhbfOlXB3LcEkLI3Pu89N/0o1gMTOo59NT0g13hnY3EOwz5baHeTLGfIc9Tzrd8E7NWcPqoLP/c2p9w2FaYeM5sz5PJjBUuso8G4MzgNd0XcLsT/ANq01u3AgbDauhKfFenjxKCpHmzm5u2IV2lSq0gKlSpUB//Z"/>
          <p:cNvSpPr>
            <a:spLocks noChangeAspect="1" noChangeArrowheads="1"/>
          </p:cNvSpPr>
          <p:nvPr/>
        </p:nvSpPr>
        <p:spPr bwMode="auto">
          <a:xfrm>
            <a:off x="155575" y="-1150938"/>
            <a:ext cx="3295650" cy="2409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458" name="AutoShape 10" descr="data:image/jpeg;base64,/9j/4AAQSkZJRgABAQAAAQABAAD/2wCEAAkGBxQTEhUUExQWFhUVGR4bFxgYGBwXGBYdGBsYGRcZGBwcHCghGB0lHRwYITEhJykrLi4uGCAzODMsNygtLisBCgoKDg0OGhAQGiwcHCQrLCwrLCwsLCwsLCwsLCwsLCwsLCwsLCwsLCwsLDc3LCwsLDcsKyw3NywrKysrKysrK//AABEIAMABBwMBIgACEQEDEQH/xAAbAAABBQEBAAAAAAAAAAAAAAAFAAIDBAYBB//EAD4QAAIBAgQDBQUHBAIBBAMAAAECEQADBBIhMQVBUQYTImFxMoGRofAUI0KxwdHxB1Ji4RVyshYzgqIkY5L/xAAaAQEAAwEBAQAAAAAAAAAAAAAAAgMEAQUG/8QAIREAAgIDAAMAAwEAAAAAAAAAAAECEQMSIQQxQRMiUTL/2gAMAwEAAhEDEQA/APcaVNc6Vn+G9rLV50S2l2X70glIEWHFtmOugLGF6+VAaKlQDs/2otYzObIuRbc22LJlAdfaXfUj4U632iVkuulu64tXe6bIklmBAYrrqqzqfI0AdpVGtynBqAdSpuelmoB1Km5qWagHUqbmpZ6AdSpuakWoB1Kq9+6RMCT06+UnaarcJx7XUDMjWyR4keAyHYqYJBg8xoaAI0qbmpZqAdSNcmmXHjU0A5moRxTj1izo9xc39s6+p6ChPGe0RJyWOW7dY5L+9Ym9YaSza67+1PP1NZsmenSL8eHbrNPiO2hb2XtoPezb+lC7nHiSZuu3WJHpGwoX9m9kMsSCeRPw3HKmB+vhn3/6rO8rZf8AiigiMUram4YPxqTD4wr7D3dP8219ZMChWkasPWY+Y/KprV/pDdNJ9+sioKTJUg/hu1d9DBUXAeR0J9COfrWn4R2js3zAOV/7W0PuOxrz0YhnMNPlpqZ942qNMMRHXqPz3+dWLPKPv0QeBSPYA1PrDcA7TFCLd6SNg06gDr1Hzra2rgIkGQdq148kZrhlnBxfSSlSpVaQFSpUqAY4oLj0t4WyzpbMokKEUsx3KqAAT7R+Zo250oYmLuG86G2QoAKvMhtpBG6EE+8a0Bjv6dMcNgbFlkunEXrhe6DbdcrOxZ2uMVyhVUDnrGm9XePWGXGYHu7dwWluXHuvbVyJIgIyrOjFmYlh+EaijnajjYwdkXSjXAbiW8qkAzcYKsTvqdqK5ARE7jUetAeV8QxV98KVuC6uNxGLW2rDMEW33oIFlxCle6Uzl13JiiOL4ZdZuLOEvMAirYt57gFxltS1xBIk5mjTTw1r+GdnMNh8vdWwoQsbYJJFvPo3dgk5ARppFFxFAef8PW9nwgvC++GTC6go+a5iASpF1cub2QMswCTVPAcJxbXOHJe74Ed+94hyO7RoFmxcIOUmDB3Pg3r0wBZn9a7C0B57h8DdsYlbFz7RiMPbsTYaC/eXizFu9KjQqIC5oA86HcEwN9/+LDriVYPfuYpmNxI0IFtiTqCWEcoU16lC/Rp2QUB5a1jFW7eMFpcQs4xSUGdiuGGQXDZYzmLDMYUyJ01q5xEXUa3cw4xBwtzEBr6tbeURbcKEtgC4UL6tpJI6HX0bJXO7HSgM3wLAi1hWX71gS7AXJD+LMcqrui8gm4AHOshwrhWJNvhQb7Qrtee5fOZ/u7cMy2nPIGVWDXqgQdKXdigPKrFvGJZv92l8TjpuIQ7FcPoPujMuDAY5DME1b4jwt8tkWDiib2NR8xzILNsCbgVN7Vshcvi5tXpRWkLY6UB5lj8Li7d/ihwq3g5tWxhgSzI0AG5dVm8HeSSAJ/D51o+x2FGd7wN/xoikOr20BUakLc8TOebnQ6VqytKKAazRWR7QcWLeBNV5x+LyHQCiPaLiWX7tfaYanoP3P6VlHIAkfz+9ZM2X4jRixpq2RsgGrD9v9DzpJauPqFWdwToB7idat4bCzJffpyX16mr1iwZ0ggc2BgamMo+t6rjC+sm5/EDbfCMxlizx00A8ulXk4ainRAD5ka1auADRiSeg0HwFcskf2fEVcoJFcpNlU4BZ9lJ6z+1SrgVA9g+5jVggGPAN/wB9ulPCjoR9eVdcUctsHXsGvlruHH6gTVHEcJjVTHl7Se6NRR87a+IVVNnmhjyOx9RUJRiyak0ZxsOyEZxC8mHiUz5gact49TR3gHGTZbI5+7J5/gJ2PpXYBldAx3B9k0LxuGypmAJUe0kar5r1HlVKho7iWWpqmelpcqSsd2O4vmHdMZj2D1H9p8xpp5GtclboS2VmSUdXQ+lSpVMiU+KhzZud1HeZTknbNByz7686wnCr5HDA+HvhrdzNjH8Od7mQyWIaXQ3CT0GmleoMKYFFAZTtrhLt25gQtp7llMQLl7JlJARSU0JEjPlnyrM8a4bjHw2OVrFx8U9093cUrAslhlFglpUhd101B9a9S7sUu7FAYX+o9tWwCWgjZrl2zbtKR4lOdSSNdGCAmetVMfwPEG5iL2CU2ScKbaz4Wv3iQQ7A6yokZm5t0ra8S4FYxDI15M5tmUJZhkPUQRB896vi0OlAec4ngLPhcS9rDXPtD4buglzKgZlmIUMc7SxOdj01ipcLwy6cVgS9i8bOHwbW/FlY94wtg5/FOoWJ516F3Y6Uu7FAecdj+y/dYbDX71u4uIsm8/dq+3elvu+kAEQJAnU1ueBcRF+xauZGTOoOVozL5GND6jSrOJwysCrAEHcHY1IqAeUUBJSpubzpwoBUqVcJoDtKuA12gEaqcQxQtoWOw+fQVaast2oxcsLc+z4mHnyH61XlnrEnCO0qA1+5nJc7t9RVbCjM0jzC6bf3NXcY5iF0O01PhLY5SFgR1Cr+5/KsGLrtm2f6qkFLNoADoPZHXzPqalcaa/Cm2Aemp2/xEactK4x6fHma2Iyjbm52HrUVqZOpPuqV4AkwPOqv/IWxs0+mtcs7RbWf8vgKcX849RHxod9uTq37fKplxQ5PPqJrjkjtMsYh4WSD0ka/lVBbmuhJA57/ABFXBeHPT8qbZUTpAY/BvSoNnUqHtbzaHfkaivWyROgYf/YDkakLgdY6f2mpic2vMb+dds4Z3F2u6fvE0EhveDJP7j316BwnGi7bVxzGvkedZHHJ7QiZBZfP+4e/9ak7H4/I5tE+FhK+un51yD1lR2a2RuJpVBhcQriVZWGuoII0MHbodPdSrYZiW5tWJ7OcXxOI4jjrRuD7NhWVUGRQWZhLKW3hTpO+tbLFTl8JAPKRI8pE6isdwXsriMMuIyYq2XxV1rr3DYIIL8gO9gxymgDWM7T2LXe5ixFhc18qpYWRlzeI9Y1yiT5VJje0Vq1hvtTZ+6yZ5CEtlImSu4EUBxnYdmtY2yuJZbWNOZpth7isQit4y/iQhR4YB1OtQ/1CtXP+PGGVblx7pt2mNuy7BUzDO5VM2UBQdJ8qA0CdqbBui0S6M1s3ELoUW4igFijHeAQTNRWe1+HZso7w/cm+pCEh7Y0zL+gMTuJFVcX2UGIcvect9y1m2EGUW0uAZmEkkuYUSTpG29dwfZZkwzYY39DZ7lXS0ttgoTIrOczZ2A56DUwBQFyx2rsP9mKlj9rBNmFMkKpckj8PhFQYXtvhbjIim5me69kA22EXLYJdTpAPhNUuHdkHt3cHcN8McJba2FFkIrBgASBnJVtBrJHpRTsz2e+y2e7Zu8Y3HuM5WCWuszMRqY3jegH4rtNZt3/s7C53pQ3FAtswdV9rKQIJHSqmH7a4a4MPlLximK2ibbAZlmUYkeFtDoelSYvs6z4xsT3mpw5sIuSe7zNmZ82bWYXSBtvQ/DdiTbXh4W/rgVYa28wum4AHeM4KNvBkxmNASXOO2hirZ792S6WsqgTNaN23LHIwGYNuG3XwxoRUy9u8L3YufehDc7ok2nGRw3d5X008Wmk1H2f7KPhJRLoNoM7IDaHeA3GZirXM3iUE9ATG9Vh2Fb7HZwwvjPavi+1w2pF1hcNwhkz7E/5UAY4l2qsWSwcscjIjlRmCNdIFtWjmSRoJIkEwDVnjXEktW5diuchFy6uzPoqoI1aaEYPskbWIvXkujLffvXVrQZ1uQFlLhbwqQDplJE6EcrfaDs+cQ2HuLc7u5hrneISveKSVKsGXMJ0JgyNaAXZziisWw5d3v2AvelkysMwlM0eEsVgnLpz02rQis7wDs62Hv4q8bvefaXDlTbClSFVdwxlYGgj31ohQEd54BJ2FYTF3M7M5/EZ91antFiMtlvOB8d/lWR+v2FYvJl3U04I/StihBA5/Hyn50UsqM31sP9zQzEGXXf8Agqatp+I6TlUfEsTUMapFsy69yBG5fX3clqK7d1yrqeZ0geXupxaGbqIRfXTX3CgWPx+Zu6tE5fxsN2+GwqblRBRLGLxFoNBz3rn9qyQPI65RPnXLNu5Mi0iSebe7kDSweHygZRA8hHzq6bZHy/1UVKyetDR322S1H/Yz/wCNQ3UI1eyR1ZCG/Iz8qsq0b/mf2pxxJOmsfH8qbIalTBCJ7t82vssdR8vzq4l4MCsQw5bH1HSquKRW8iNARoaqtifEFbl+Lb4fsd9abIOH0N2nJEmCRE6RmHIx161PZOVsszppPT6mheFxHjE65zlJ5a7H661eusYBjXY+41MraI8SfCJ3Vt/UgflFCkPd3QZ1Vt/TxD5UUxpIZv8AJJ6xE/6odxFiXEbkjynwn691QZKK+Gh7GYjN38d53a3DkDoqhZLFghT212MnmSPKlQv+nPDijYm61tFZngMjE94vtSwJMa/Mmu1uj6MklTo3VwVhOz/H8hxt69cdrTYs2MMntElPDlQbmWDb7AdAa3VwaaVj7PYNVt2rYv3Js32v2nKpmVnLFg2kODmI1+VdOBnhvaJL165YFt1uWlVnDBYXvPZGZWILRrArMcU7SGxj8U5N58PhMKjXLduCM7sTMMQAQg2nXNWh4R2d7i/iL4uu7YgqXDBYBVcoIIAIEDb31QxvYpLqY1WuXJxrhnIyygUBVVZEFdOfWgCP/qG2Li20VndrYulVgFLZ9lnzEROwG5g6aGhmK7V2r1vD92cRbGMuFLVxESQySTmDHQEIwmDU57I/fPeW/cVrtpbV0KqQ4TMFZZHgMMRpyj3xYTsSLYwYW/cnAgrblUh1YZYYRoY0zDXU9aA5d7eWUtYi6bOIK4W53d4BFlPZ8Xtww8QMAz5Vc4r2ysWM8q9w2kR7ioAWRbpIt6MRmYwfCJOm1VLnYhDhr+H7x/v7/fvcAGbNnVgI1BUBVWDyBqZOyWXEPiEv3Fe8qLehU8fdyFZSQTbME7abUBpbN3MAdpAOuh16+dSRQXh+Hu/abrm4xs5FVLbAQGWczKRqQRA1/wBk0KAUUortKgFFKlSoBVw12mtQGT7ZY9VZELRz9eVZ0cQtz7XyO3Wl24ctjDlIAVAOXOCR66igaM2gmB/0mT7q8nNP92elhj+iDd7GIzDKdmnYgRsdYqw2K3jmoJ/+Lb/OhdwEqAQuvMDQQfM+nPrSwmLzpzzgkEE7gjUfCu48l8OzhStBDimKy27p1mWA111I2900KwNmFB2J+vlS4nfD2zrrpIPlp8x85q5wVgVA61Y3ZCP9E3DWf2buUdTcj4AGP4qjjlxmHIZbmdNtfGPfOuvkaK8S7J23OZRrvpA+HWhuIwTooSAgWAQPxRsSJjNPMRUvSCtsv2Mc9y01wrlInTcSB50It9o7s5e6E84Op/atE1gLhlXUlgSffrWTD3bZY2soYkQWUGeoM7VW10Bi3xYkjvLT6xqp1HuMT7ppYvKRmUyPTURqJHI13DY241rNfCM+sqisrDoRujT0lYqG5ilbkwJ08Qyk+oMa11xokpWNwOKlo6EfEkkEddj8a1KYkFW/7H/yisdgh98R6fIkn86Oi94R/k2nnqzafEVOLpFclbCWJuSx5gW3198fpQPimIIdcsmNYG5iKKH8Q5CF9ebevM0EZs11mO0QNOU/xpUJTJQXQx/Te4wfEgqqm4wceFrZb2vEwO7QQDE7UqHdi8WPtDnNOV3BlywWS0AZvZOmw0pVpWWlRmnjbZ6o5pou+lOevNv6b4e0bvEccURA+JdUaAAqW9NDyk6n31pKD0uahxGIVBLEADmSAB6k7Vhcf2zuDC4rFWlt5LF7uLSvmzXnzW1JJDDIJcgCD7MzBoh/UDGtb4XfJjvHthABsXuwoAmeZ50Bq7GIDgFSCp1BBBB9IqWa87sdo2wX2mxcS2bGAwtppthg2Y+EWySSDMAyANxRG1x7EDE4XDv3Ra/ae9cyhvulULCg5vGJYCSBMHSgNel4EkAiRuJ1HSRyp7GvNMJ2kuiwmKt2sOLuKxfcmEdTfRXNtXHiJUhVY6zttV3FdsrthuIG6tt0waWyhthkLPczxbYsWmIUlhETtrQG9VYp01n+DYzENddbot91kVkZZVyzCXBUsfCOTaE66UMHaO9efEfZ0Qphr62WDkgvqvetmkZAobwiCSQeUUBs5pTWBPbO42HXFoim0+JFi3aM94473ui+YHwtIZssbCoMT2uxS2eI3B9njBXciHLcPekKpyFc+jSwXNMSdtKA9Cu3QPraosLjFuCUZWG0qwYekisunaG4+IewAifZ7C3sQzAsAzglbaCRpAJLHbQQazXYriN2xZ4dbRbZ/wCQu3r10EEMqmbmdIYAADKIIO4oD1G5ciuBwwkEEdRqPjWA4j2tvHBYy+q2TkxBsWFZWIujMtvKfHqxYkToPKp1t3BxKzhrDrasYXDZ2tKpyA3GCopGfXRWjp50YB/HcpxN0xJLRsdY0jpy+VUQmsZcvPWTWnxWEUPdeNST58/lUHELQCTpHM868TIns2erjktUkZzGtCAKJ30jX86gGAuZS0BTEkjafIkamaO8MwknvCPT86q8afKgEwYLn1mFHzJ+FRx37JSa9GbeZYMZ1jwka+vWfjpVnhGJKtB1+uUe+oHYE6nQ7mNDMbxyO/nXcIktrOm502H5CK1r0ZzbW8eYE+nvqtfWSBzJ57/CocHdRRLMPIbx6/tUX20rcFxTmWPECDP/AMeg8q6yT56CHGHhVHT+KoYXDqW8Q9P5pnEeI96Mq2yYB1BAKnSJHP4055CjbXryNdbCsvHuxoBH5UNxwXUfR9arFoOpB9Ko3cRm0Xc1H2PQ/AeK8xHp6Tpp7qNhw10AAlbSgDpm+v1oPhAbMExLiZ5A/ryq/axi21OsknXzkfL08qNnGuljF3siSTJ8uZJ/UkCqeHtkbk856amf9VIAzkMw29kbxykjrHwqdxpsPryqmUrlwthGkCuA3WV7pIMd4xGmhJnMdzO49NBA59pcDdR3y582V4MqywSWJ3Jk76iBp1mlU5vojG0eu4uyHUq0wd4JGnPUGRWfwXAsEM1i1bUd2VZrQd4Vj4gSmaNTrPlRzieLFq09wyQiloAknKJgR6VhbHaO4zcNuDuO8x5BZcsm1YKG5lVswJb2QZkSToK9U8oP8X4Pw9A7X7VhVvMM5eFV20IPTNIGu+gopiOEWriKjoGRCrKvIFDKEQeRg1nP6iOHODwpIAxGKQtJ/DZ+9by/CKG8V7ZXVw2MxKNbQWbzWbNtgSXZSEm5qCJYmAI0iZoDZ3eA4d7j3Hsoz3FyXGK6usRlbqIJGvWq9rsvhEKMlhA1uQhjVQdxMzGmxqh234rdwuAe/bdBdTIBmXMrM7KkGCIUsd+VUON8ev2ftT57Ys2cKLisFLlbpmUPi8U6ctAR1oA1wzgOChTYtWstu4XXJslzUMVjQHVh765xPB4K0z3Ly2VN8BHLwBd5BWnRjGm1BuG8Vud5h8KBas5sN9ovuqjKCW2ticoOeWaZOvnNBMXxh8ba4bbuqB9oxZcmQA9rCnMtwA8nPdnTr0oD0ThXC7VkEWkCKeQ/3JqM8Aw/em93Sd6d3jViNierDkTqKy/D+0GIxTZrXdW0XFPacXInIkjQZsxuFtQIAAJmhb9rMX9iu4gPalcabFn7vS6ou92M/igSJ1HSgN/b4LYVswtrIYsNNAx3ZRsrGTJAkyetRHs9hzbuWjaTu7zM1xSJV2cyzGeZPOs5jePX7l3F27BtIcKECi5ot13AYlm5JBgZRJPOo8Dx/EYhmNg27S2sV3LC5ztpoxjNmLsfZ0AiN6A0x7N4YsrGymZUyAka5P7Tr4h6zTF7K4QC2Bh7YFkk2tP/AG82hy9B5bU612iw2UN39vK1zulbMIa5JGQdW0OnlV7CcSt3WdEdWa2YuAGShIkBhyMcjQFBuy2EKPbOHt927Z2XLoXmc3kZ1kVJb7PYdbovC0ouKuUPzCjYefPfqaL01hXH6BluK7XPf+dD+JKXW2B+KJohxZYN0e+oLDzbBG4FeNl/0z0MfEmU7TzeyjZRA5fzQbtAPFptkUGTGhZvyq3dxOS5mjz9235VDxyzLjXQ2lIjnDMOe+jCoY38Lpr6Z7C2M2gPz1PP8+tHnS3ZWGVix1BOsacgPIDnyoVYuC2cwnNIgQZPnoOQ193Opb+dypuHNlkwBoN49nblz099a0ymSJDh7tw/dkAQPaGmnKBTsObyiJRxsQCAR5QRV7huLUHLoNdefPrzqXH4RXIKkAknflE8/rlSmySlXAXexG0o1sjZhqPiNtafir7G2GK+FuY20/KiLWoVpJOkRJ05ddP4oWADaybAkkE6RGu+wJE/UUq+BsFXcRrA5/P0qxwyzqsbnpBn51R7pi+VQCZjymYJ85126Vp8JgVtganbfqRHKJFHJRVHIxb6RcZQEIBv5R+tRYKwqnUE7GSZ0P19TTuJ4glgZAI2zdOkb1yzihOoM9ZBHoNjMVmyyZfCPAlseg+cb1y4hiRtz9KgwmKUmPxDyg+8H60qy66Tr5/wari+oNAXAYglrskiLhAzW8m0jQg+PQLrpoR5ilUfZ7CHvb0qVzOQBnzK0SxIE6fuTSrXOPeEFOuHsj2wRB2ocvZ7CjLGHs+Bs6/dr4WMyw00Op186KE01nr1Dyiri+GWruXvLavkOZc6hsp5MJGh896hvcBwz589i0xue2Wtqc//AG01ogGpF6Ar3cBbZO7ZVNsiChAykdCNiKht8HsrbNtbaC2RBQKAsREZRpHlVo4lYmdBuZED1rqXQRI2O3n6UBTXglgKqCzbCoIRQigKDuFAGg8tqdiuEWbmUXLaMEMpmUHIdB4ZGlWhfExz6aT+dNu4oKJOg6kwPjQFYcGsi4botWxcIgvkGY+piTz+NcPBcP3Xc9zb7qZ7vIuSSZJyxEzrNX1eadQA1uCWCyubVsuohWKDMoGwDRIFPThFkXO9Fq2LhEZ8oz//ANRNEK4TQA9eDWQAO7TKr5wMogOSSXGmjSTrvqasYbAojMyqoLkFyAAWIES0bmOZqcNTqAVcNdprGgMt2hMOehH80L4VflSPr0ot2sA8LbiNf0rM4TS4RI1+vjXheQ9crR6uCO2ND8SJYCOoPM7aflQ9sTISPwAp10PiQid9mFEsXbhxrt8/KhOOtEOYAgTE6afxFVwdSLoq10is2TMxMa+fvk6CNPlzNF7WEB1fQ++ddNvjB8x0qnwxGLHSI084mdIPSjumUZj4fkSDHqDNejBcMc3TozDWAtx1nY6RprsP119anu4owMsGOsDQ8zPWT7gKdftT+LoY3K6EjUco01+O9WXwpyqQdTB/6kiQOek1yjtg1cbmaBOsab85H6aeVdvE25K6gn2Z8MkSGPlrHuiuYpAkzqJ6jxRrPznlofSrmBsBzPQ8hp/MAVxAZgeHlFzajNty2+Z579aJYO0Zn+P91PilJgDXWPrSorlwICJ5fzUH1lidRorZcztOywPmZHwqV8Kp20+VMwzFVA5nU+ra1Nm/Kss+ssQNxmCM9Z5/EVUXGOgKsMyxBJmRzOvTajOJxIAP19a0OxtoMgI0nf0n+KjGX7ImvRN2JKXMQyqLYhmkpILQCJuAxDaefrtXak/pPgct7EtnYhPDBBEE6nX8W29cr1litWeXkm9menX0BEESDoR1mvNuwoyXeJYQ+J0xBCBiXPduMyjXXKB9a16Y4kUNw3A7Nu9dvogW7fy96+stkAVdzAgDlWsoM1/zYsDFW8NbTu8BbzXWYk5mKm4baxqDA1czqdtKWG439rxWEttYGV7H2tSWYPZPsrnUeEyHI35VoMT2csXC5dATcAFwSctzL7OdZh4215U652fsm+MQU+9VMmYFhKf2sAYYeoNAYXsxxVEsl1tqzcTxl0WUOlvIPDmbT2MiM0AalgNJJrSdkMWe8xOFW2i28IyWwysSCWQXCoU+wqZgoWTERpEVatdi8IttbS2yER89uHuTbb/9bZpQbiFIEEirnDuz1iw9x7SZGvHNchmIZhAzQSQD1IGtAZXD4bv+KY90he6w6YcMOTuGdmJESQGX3AVHcvqyNhMPhhfXAvatsl0tFxoBYliMoCiGJaZPLQVr8H2fs2rty9bXLcumbhDNDECM2WYnzApj9nLButdyeN4zEMwDwIBdQ2VyOpBoALi+1TLbxd62idzgiyvmJzXGVQzKkDwKJjNrJB0ETT8H2munELauWlUfZBiHKsWNs80MqNN4P+Mx0p9ruyPfI64a2iPeuI14tcdEYIys3gEqWYKFmNq0Fzs1h3uG89sd41vu28TQyR7LAGGAkxINABeF9r7l63gwLai/jVZ1Uk5LdtDq7Hc+ErCiJJ3G9DuN9rL74PFm0FtvbxAwtq4stnclULqPwkOYgz7J1M1qF7I4ULaUWyBYnuiHcMk7gMGzZT/bMUx+xmENt7fdQj3O9IDPpcBkOpzShnXSKAE4vHEYuxhcSqXBastiDdUuGRrULJWTM5iNTvNLD9sLhXBXe6Hd465ktqDNxQwYrcY6AjSSBsCTrEE+/ZqwbovFPvVTu82ZtU3ysJhxPWa7g+zti2VKoPuwRb1Yi0G3FsE+D3dKAyjdtsR9lOI7iycuJ7jKLjE3fvO7HdeCQdzr0rZ8Q8du5bRgGKlZ3Kll0JA1B1mqR7J4buFw/d/dK+dRmcFXzF8wYMGnMSd+dWsBwWzZe7ctpla8QbhkkuVEKTJ5CgMliey4sWrjIzEratIm58NkQZk7sSxJ8x0rPXbLqVcBid9QQYJjpHv5TXrV63Ig6zWOvAMXtN7Skjz8iOun7V5/lYdpbG3xstLUF4m5Kgzvt5evSquNOZQQYMQf3Guu+9S3S4bu4BMb8iOR0193lVfFWWGVJBzbQIYQPXbyrB+Np2bVJDuG4ZzAABVttem8gb+/rRHGXpzQpbQgEGSI1OnI/PT0iDhrZQdSGBgiYkRqZ6R0qpiiWuAgmQY5gkT8/dt0rcpJRMrVyKVy/DZgJywPZyxEEDrqOfL30WS4e7VyuST4o8LAiNDEeGJOsneoeJ2QCIIJMyJy6aSI3Gmk76CrDwUCgTziDoDt0g/48oqMZHZIoYy8hEEZtDoAAJ2U7tGni66UV4Tb+6nnpzn3/XlQYYQ5h4SBrMwAZPTcDU1ocEIWB9HbalihWDM/X6UMx6yYA8yTG3p8vfRi44GkD9Kz+KtsboUE+NXOnVBmBPXp76jJ0ia9l7DA7ldOflp6UrrQTB0jf8vSquBvgrrzGxBgH4U69eOZgdhEfr75/SsbZfrbK91q6DHw+NMd5189PP1qWxbLOqjmwHXeorrRKXIthr+l6gLiJILG5LAMzZdNhmAyjeBrO812rnYEn/8AJAH3QvMEbMrqxBIYqQJ00EGYIgbVyvooriPDk7Zs6VKlXTgqUUqVAKlSpUAopUqVAcKilFdpUAqVKuTQHaVKuTQHaVKlQHGrK9rcAZW8phl0/wC3+M/lWqqrxHC94hXr9A/GDVeSOyJwlq7PPMY63EBBy3AREatrE6fi3B84FV0S5acl1NwREjdR5Dka02GwQtyrEFsxO0Qd9PL9zXb9gZYrzJxZ6EciZlGxG5XUDTNEiDuDtsJ94q5hcHlJkyBGUDQ9ZMb7xMchUOIshHzbI3tgcupH11qbBMSsEyy+E7axGVvQiDVLm6os1+jMaPxb/wCJIM/KdffPTnXLF9mOpbSSevUaQI8vdU968pWNfhMeZ+fwpJbA9Tuevn6RXd0onNbZTuGbyrplWJPMkgkfkfyoklzbZeonn6/A++hd+63jKRJynboI06VFh8Vm3kdSDMenWuxyJHXBsN6Hc/qT7vhVfAyzPeIERktiZgA+JvMlgPctcunwhEJz3DlnSRPtH0ABoo1oKAqiAoAHuGld3tcIPhnxYAznYBoaOc9Y2qvjQFBcHXz0B22/etHirYOUbAmXEQSRGs+6g3GeFEg5AdTOUEaelUvnsvjPgKwIkLrtqfM9K2vZPh03DdI0Uaacz+cCsdw60c4tx4yYAjn+1escKwfd21Xpuep5mtPjYnOVmfy8tR1KnZ/gNvChhbnxsWcwBJLMdhp+KJA1jWTSoyBSr1zzDtKlSoBUqVKgFSpUqAVKlSoBVwmu0y4sigBHGuN9y1hVXOb93uwA4EHKWJM8gATVThvay2/fd4Vtd01wavOZLTZGueyNJ0O8dadc7N2bd61dSLS2mZwiKioz3AVZ20ksRz0quOxlgo6FnOZHtgyJRLzd5dUaa5juTJgUAZwXGLV0uLVxXKEBwrTlkBhPSQZoJwvtgLxX7ohWe4mYXFbILRYG5cA9i2cphvMUTw3Alttfe27Kb5BOxyZUCAJI0AAGlDrXYmytsW875TZaxciFN620/wDuEDVlJYhhtmPWgC1vjlhlJW6hAIB15sJXTc5hqOo2ob/6utC+Ez2u6a0jrd7zQm4+REHhgzrBzcq6vZG1o2d+8Do4uSJBtIbaDLGXKFJERzJ3pl3s1Zd3ljmZrLmCNPs5zW1iIyTmMetAWMX2kAxNixbC3O8Z1uNnjuu7Usx9khoMKRIgmjoYH6msxh+yti3cXVmAW8BbchlIxFwXboIIlvEN99YrRYPBpaVUtqERRCqohVA2AA0AoCtxDBg+MAZh+WtCXGlaWhHEsHElRpz8qx58fLRdinTpmV4hb1Y9dPjpr5TFCsG0NsRBCNOuuptn0IOWfSjfFDlVjHsj3aa8qC3CBeNs7XF05SV8Sn16eleXL+HqR6iyXIkCfyqBLxAMCIP1865hr5Oh9qSCOhGh+cfGmOCNJ+v3qlplySOXLkkj+4aGdyon5gn4VWZ0mdQdioHteYHWu4kHQgkFdiDsd6fY42DoyKrjScvrtA2qcfRCSphfhlgIDdf2iIUH8C9PU7miGHuhiOm/lWcv8TETI/Kr1nFysJz2H6+m/rXVNohKASQ57k8ht+9OdCpkwQTp5fXyk0sH4V/OiPC8Cbj529gbf5H9vOrseNzdFE56C4NwQC8cQw1iEEbf5eprToKaFqSvYxY9FR505uTtipUqVWERUqVKgFSpUqAVKlSoBUqVKgFTWOlOrhFAY3iGJcY9i1t2VLK/ZwoLA3HdhdaBzUBB1AJPOhfd461cxndpcJuPh3V1GZSZKYmM+4CBTlG+sSa9CazNOFugMdfXH97kDnun7wrdVFzWzmXukdemXP0Gupmo7zY42r7q1zP3jLYt5FJykoq3G01UQ7RzU9a2vd1wWvOgMjxL7erlLTFgVlLhVYztd1W4OVtbcRzOvlUGJ+2lr1xVKOhdLeW2LitbMd00mMwBlioM6wAK2vd0hboDCOMReXDW3DC+MT3jEwTZtWy0sSoBAcaAHxRcg7Gt4lN7mpAKAUU1lp9I1xqwZrtBwglG7sTPL9qwnEmOWzdO9uJ+MFfga9eK0H4vwG1fUhxBiJHL9/8AVYs3ibdia8Xka8Z53xFSrhxs+h8mEc/Mae6rSopmdWmd4Efvvzo1i+y1xUCgi4BEHZvDBGm06fOg2MVg5Bs3EIOhKkhpg8tOZ+FYpYpL2jas8H6I8VZACsPQ/COfnFBeKWI8XT50R4ljYXKABBkb6nrt9RVZcPduEBbTtMbKY2M61SovbhbfOlXB3LcEkLI3Pu89N/0o1gMTOo59NT0g13hnY3EOwz5baHeTLGfIc9Tzrd8E7NWcPqoLP/c2p9w2FaYeM5sz5PJjBUuso8G4MzgNd0XcLsT/ANq01u3AgbDauhKfFenjxKCpHmzm5u2IV2lSq0gKlSpUB//Z"/>
          <p:cNvSpPr>
            <a:spLocks noChangeAspect="1" noChangeArrowheads="1"/>
          </p:cNvSpPr>
          <p:nvPr/>
        </p:nvSpPr>
        <p:spPr bwMode="auto">
          <a:xfrm>
            <a:off x="155575" y="-1150938"/>
            <a:ext cx="3295650" cy="24098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Titre 1"/>
          <p:cNvSpPr txBox="1">
            <a:spLocks/>
          </p:cNvSpPr>
          <p:nvPr/>
        </p:nvSpPr>
        <p:spPr>
          <a:xfrm>
            <a:off x="539552" y="4941168"/>
            <a:ext cx="7772400" cy="1470025"/>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solidFill>
                  <a:srgbClr val="FFFF00"/>
                </a:solidFill>
              </a:rPr>
              <a:t>La Renaissance va se nourrir de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FF00"/>
                </a:solidFill>
                <a:effectLst/>
                <a:uLnTx/>
                <a:uFillTx/>
                <a:latin typeface="+mn-lt"/>
                <a:ea typeface="+mn-ea"/>
                <a:cs typeface="+mn-cs"/>
              </a:rPr>
              <a:t>Son</a:t>
            </a:r>
            <a:r>
              <a:rPr kumimoji="0" lang="fr-FR" sz="4400" b="0" i="0" u="none" strike="noStrike" kern="1200" cap="none" spc="0" normalizeH="0" noProof="0" dirty="0" smtClean="0">
                <a:ln>
                  <a:noFill/>
                </a:ln>
                <a:solidFill>
                  <a:srgbClr val="FFFF00"/>
                </a:solidFill>
                <a:effectLst/>
                <a:uLnTx/>
                <a:uFillTx/>
                <a:latin typeface="+mn-lt"/>
                <a:ea typeface="+mn-ea"/>
                <a:cs typeface="+mn-cs"/>
              </a:rPr>
              <a:t> influence et plus tard par</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aseline="0" dirty="0" smtClean="0">
                <a:solidFill>
                  <a:srgbClr val="FFFF00"/>
                </a:solidFill>
              </a:rPr>
              <a:t>René</a:t>
            </a:r>
            <a:r>
              <a:rPr lang="fr-FR" sz="4400" dirty="0" smtClean="0">
                <a:solidFill>
                  <a:srgbClr val="FFFF00"/>
                </a:solidFill>
              </a:rPr>
              <a:t> Descartes au XVII e S.</a:t>
            </a:r>
            <a:endParaRPr kumimoji="0" lang="fr-FR" sz="4400" b="0" i="0" u="none" strike="noStrike" kern="1200" cap="none" spc="0" normalizeH="0" baseline="0" noProof="0" dirty="0">
              <a:ln>
                <a:noFill/>
              </a:ln>
              <a:solidFill>
                <a:srgbClr val="FFFF00"/>
              </a:solidFill>
              <a:effectLst/>
              <a:uLnTx/>
              <a:uFillTx/>
              <a:latin typeface="+mn-lt"/>
              <a:ea typeface="+mn-ea"/>
              <a:cs typeface="+mn-cs"/>
            </a:endParaRPr>
          </a:p>
        </p:txBody>
      </p:sp>
      <p:sp>
        <p:nvSpPr>
          <p:cNvPr id="12" name="Flèche vers le bas 11"/>
          <p:cNvSpPr/>
          <p:nvPr/>
        </p:nvSpPr>
        <p:spPr>
          <a:xfrm>
            <a:off x="1475656" y="2852936"/>
            <a:ext cx="98868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txBox="1">
            <a:spLocks/>
          </p:cNvSpPr>
          <p:nvPr/>
        </p:nvSpPr>
        <p:spPr>
          <a:xfrm>
            <a:off x="683568" y="350100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dirty="0" smtClean="0">
                <a:latin typeface="+mj-lt"/>
                <a:ea typeface="+mj-ea"/>
                <a:cs typeface="+mj-cs"/>
              </a:rPr>
              <a:t>SEPARATION DES MAGISTERES DE LA FOI &amp; LA RAISON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lstStyle/>
          <a:p>
            <a:r>
              <a:rPr lang="fr-FR" dirty="0" smtClean="0"/>
              <a:t>NAISSANCE DES UNIVERSITES</a:t>
            </a:r>
            <a:endParaRPr lang="fr-FR" dirty="0"/>
          </a:p>
        </p:txBody>
      </p:sp>
      <p:sp>
        <p:nvSpPr>
          <p:cNvPr id="3" name="Sous-titre 2"/>
          <p:cNvSpPr>
            <a:spLocks noGrp="1"/>
          </p:cNvSpPr>
          <p:nvPr>
            <p:ph type="subTitle" idx="1"/>
          </p:nvPr>
        </p:nvSpPr>
        <p:spPr>
          <a:xfrm>
            <a:off x="1331640" y="2204864"/>
            <a:ext cx="6400800" cy="1752600"/>
          </a:xfrm>
        </p:spPr>
        <p:txBody>
          <a:bodyPr/>
          <a:lstStyle/>
          <a:p>
            <a:r>
              <a:rPr lang="fr-FR" dirty="0" smtClean="0"/>
              <a:t>PARIS OXFORD</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2381250" y="2071688"/>
            <a:ext cx="4381500" cy="2714625"/>
          </a:xfrm>
          <a:prstGeom prst="rect">
            <a:avLst/>
          </a:prstGeom>
          <a:noFill/>
          <a:ln w="9525">
            <a:noFill/>
            <a:miter lim="800000"/>
            <a:headEnd/>
            <a:tailEnd/>
          </a:ln>
        </p:spPr>
      </p:pic>
      <p:sp>
        <p:nvSpPr>
          <p:cNvPr id="5" name="ZoneTexte 4"/>
          <p:cNvSpPr txBox="1"/>
          <p:nvPr/>
        </p:nvSpPr>
        <p:spPr>
          <a:xfrm>
            <a:off x="2411760" y="5157192"/>
            <a:ext cx="2757743" cy="369332"/>
          </a:xfrm>
          <a:prstGeom prst="rect">
            <a:avLst/>
          </a:prstGeom>
          <a:noFill/>
        </p:spPr>
        <p:txBody>
          <a:bodyPr wrap="none" rtlCol="0">
            <a:spAutoFit/>
          </a:bodyPr>
          <a:lstStyle/>
          <a:p>
            <a:r>
              <a:rPr lang="fr-FR" dirty="0" smtClean="0"/>
              <a:t>Bologne la </a:t>
            </a:r>
            <a:r>
              <a:rPr lang="fr-FR" dirty="0" err="1" smtClean="0"/>
              <a:t>Sorbone</a:t>
            </a:r>
            <a:r>
              <a:rPr lang="fr-FR" dirty="0" smtClean="0"/>
              <a:t>, Oxford</a:t>
            </a:r>
            <a:endParaRPr lang="fr-FR" dirty="0"/>
          </a:p>
        </p:txBody>
      </p:sp>
      <p:sp>
        <p:nvSpPr>
          <p:cNvPr id="6" name="ZoneTexte 5"/>
          <p:cNvSpPr txBox="1"/>
          <p:nvPr/>
        </p:nvSpPr>
        <p:spPr>
          <a:xfrm>
            <a:off x="1115616" y="5733256"/>
            <a:ext cx="7379071" cy="1200329"/>
          </a:xfrm>
          <a:prstGeom prst="rect">
            <a:avLst/>
          </a:prstGeom>
          <a:noFill/>
        </p:spPr>
        <p:txBody>
          <a:bodyPr wrap="none" rtlCol="0">
            <a:spAutoFit/>
          </a:bodyPr>
          <a:lstStyle/>
          <a:p>
            <a:r>
              <a:rPr lang="fr-FR" dirty="0" smtClean="0"/>
              <a:t>Enseignement:   </a:t>
            </a:r>
            <a:r>
              <a:rPr lang="fr-FR" b="1" dirty="0" smtClean="0"/>
              <a:t>TRIVIUM</a:t>
            </a:r>
            <a:r>
              <a:rPr lang="fr-FR" dirty="0" smtClean="0"/>
              <a:t>:  Syntaxe, rhétorique, Logique</a:t>
            </a:r>
          </a:p>
          <a:p>
            <a:r>
              <a:rPr lang="fr-FR" dirty="0" smtClean="0"/>
              <a:t>  </a:t>
            </a:r>
          </a:p>
          <a:p>
            <a:r>
              <a:rPr lang="fr-FR" dirty="0" smtClean="0"/>
              <a:t>Enseignement:  </a:t>
            </a:r>
            <a:r>
              <a:rPr lang="fr-FR" b="1" dirty="0" smtClean="0"/>
              <a:t>QUADRIVIUM</a:t>
            </a:r>
            <a:r>
              <a:rPr lang="fr-FR" dirty="0" smtClean="0"/>
              <a:t>: </a:t>
            </a:r>
            <a:r>
              <a:rPr lang="fr-FR" dirty="0" err="1" smtClean="0"/>
              <a:t>géometrie,Astronomie,arithmetique,Musique</a:t>
            </a:r>
            <a:endParaRPr lang="fr-FR" dirty="0" smtClean="0"/>
          </a:p>
          <a:p>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332656"/>
            <a:ext cx="6400800" cy="1752600"/>
          </a:xfrm>
        </p:spPr>
        <p:style>
          <a:lnRef idx="2">
            <a:schemeClr val="dk1">
              <a:shade val="50000"/>
            </a:schemeClr>
          </a:lnRef>
          <a:fillRef idx="1">
            <a:schemeClr val="dk1"/>
          </a:fillRef>
          <a:effectRef idx="0">
            <a:schemeClr val="dk1"/>
          </a:effectRef>
          <a:fontRef idx="minor">
            <a:schemeClr val="lt1"/>
          </a:fontRef>
        </p:style>
        <p:txBody>
          <a:bodyPr/>
          <a:lstStyle/>
          <a:p>
            <a:r>
              <a:rPr lang="fr-FR" dirty="0" smtClean="0">
                <a:solidFill>
                  <a:schemeClr val="bg1"/>
                </a:solidFill>
              </a:rPr>
              <a:t>Conséquences de l’Influence d’</a:t>
            </a:r>
            <a:r>
              <a:rPr lang="fr-FR" dirty="0" err="1" smtClean="0">
                <a:solidFill>
                  <a:schemeClr val="bg1"/>
                </a:solidFill>
              </a:rPr>
              <a:t>Averoès</a:t>
            </a:r>
            <a:endParaRPr lang="fr-FR" dirty="0">
              <a:solidFill>
                <a:schemeClr val="bg1"/>
              </a:solidFill>
            </a:endParaRPr>
          </a:p>
        </p:txBody>
      </p:sp>
      <p:sp>
        <p:nvSpPr>
          <p:cNvPr id="4" name="Sous-titre 2"/>
          <p:cNvSpPr txBox="1">
            <a:spLocks/>
          </p:cNvSpPr>
          <p:nvPr/>
        </p:nvSpPr>
        <p:spPr>
          <a:xfrm>
            <a:off x="1619672" y="3573016"/>
            <a:ext cx="64008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3200" b="0" i="0" u="none" strike="noStrike" kern="1200" cap="none" spc="0" normalizeH="0" baseline="0" noProof="0" dirty="0" smtClean="0">
                <a:ln>
                  <a:noFill/>
                </a:ln>
                <a:solidFill>
                  <a:srgbClr val="FF0000"/>
                </a:solidFill>
                <a:effectLst/>
                <a:uLnTx/>
                <a:uFillTx/>
                <a:latin typeface="+mn-lt"/>
                <a:ea typeface="+mn-ea"/>
                <a:cs typeface="+mn-cs"/>
              </a:rPr>
              <a:t>Criticisme</a:t>
            </a: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fr-FR" sz="3200" b="0" i="0" u="none" strike="noStrike" kern="1200" cap="none" spc="0" normalizeH="0" baseline="0" noProof="0" dirty="0" smtClean="0">
                <a:ln>
                  <a:noFill/>
                </a:ln>
                <a:solidFill>
                  <a:schemeClr val="bg1"/>
                </a:solidFill>
                <a:effectLst/>
                <a:uLnTx/>
                <a:uFillTx/>
                <a:latin typeface="+mn-lt"/>
                <a:ea typeface="+mn-ea"/>
                <a:cs typeface="+mn-cs"/>
              </a:rPr>
              <a:t>la Raison ne soutient</a:t>
            </a:r>
            <a:r>
              <a:rPr kumimoji="0" lang="fr-FR" sz="3200" b="0" i="0" u="none" strike="noStrike" kern="1200" cap="none" spc="0" normalizeH="0" noProof="0" dirty="0" smtClean="0">
                <a:ln>
                  <a:noFill/>
                </a:ln>
                <a:solidFill>
                  <a:schemeClr val="bg1"/>
                </a:solidFill>
                <a:effectLst/>
                <a:uLnTx/>
                <a:uFillTx/>
                <a:latin typeface="+mn-lt"/>
                <a:ea typeface="+mn-ea"/>
                <a:cs typeface="+mn-cs"/>
              </a:rPr>
              <a:t> plus la foi</a:t>
            </a:r>
            <a:r>
              <a:rPr kumimoji="0" lang="fr-FR"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lang="fr-FR" sz="3200" dirty="0" smtClean="0">
                <a:solidFill>
                  <a:srgbClr val="FF0000"/>
                </a:solidFill>
              </a:rPr>
              <a:t>Empirisme:</a:t>
            </a:r>
            <a:r>
              <a:rPr lang="fr-FR" sz="3200" dirty="0" smtClean="0">
                <a:solidFill>
                  <a:schemeClr val="tx1">
                    <a:tint val="75000"/>
                  </a:schemeClr>
                </a:solidFill>
              </a:rPr>
              <a:t> </a:t>
            </a:r>
            <a:r>
              <a:rPr lang="fr-FR" sz="3200" dirty="0" smtClean="0">
                <a:solidFill>
                  <a:schemeClr val="bg1"/>
                </a:solidFill>
              </a:rPr>
              <a:t>(Oxford)</a:t>
            </a:r>
          </a:p>
          <a:p>
            <a:pPr marL="0" marR="0" lvl="0" indent="0" algn="ctr" defTabSz="914400" rtl="0" eaLnBrk="1" fontAlgn="auto" latinLnBrk="0" hangingPunct="1">
              <a:lnSpc>
                <a:spcPct val="100000"/>
              </a:lnSpc>
              <a:spcBef>
                <a:spcPct val="20000"/>
              </a:spcBef>
              <a:spcAft>
                <a:spcPts val="0"/>
              </a:spcAft>
              <a:buClrTx/>
              <a:buSzTx/>
              <a:buFontTx/>
              <a:buChar char="-"/>
              <a:tabLst/>
              <a:defRPr/>
            </a:pPr>
            <a:r>
              <a:rPr kumimoji="0" lang="fr-FR" sz="3200" b="0" i="0" u="none" strike="noStrike" kern="1200" cap="none" spc="0" normalizeH="0" baseline="0" noProof="0" dirty="0" smtClean="0">
                <a:ln>
                  <a:noFill/>
                </a:ln>
                <a:solidFill>
                  <a:schemeClr val="bg1"/>
                </a:solidFill>
                <a:effectLst/>
                <a:uLnTx/>
                <a:uFillTx/>
                <a:latin typeface="+mn-lt"/>
                <a:ea typeface="+mn-ea"/>
                <a:cs typeface="+mn-cs"/>
              </a:rPr>
              <a:t>Libérer</a:t>
            </a:r>
            <a:r>
              <a:rPr kumimoji="0" lang="fr-FR" sz="3200" b="0" i="0" u="none" strike="noStrike" kern="1200" cap="none" spc="0" normalizeH="0" noProof="0" dirty="0" smtClean="0">
                <a:ln>
                  <a:noFill/>
                </a:ln>
                <a:solidFill>
                  <a:schemeClr val="bg1"/>
                </a:solidFill>
                <a:effectLst/>
                <a:uLnTx/>
                <a:uFillTx/>
                <a:latin typeface="+mn-lt"/>
                <a:ea typeface="+mn-ea"/>
                <a:cs typeface="+mn-cs"/>
              </a:rPr>
              <a:t> la réflexion sortant des carcans aristotéliciens</a:t>
            </a: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4778</Words>
  <Application>Microsoft Office PowerPoint</Application>
  <PresentationFormat>Affichage à l'écran (4:3)</PresentationFormat>
  <Paragraphs>661</Paragraphs>
  <Slides>119</Slides>
  <Notes>3</Notes>
  <HiddenSlides>0</HiddenSlides>
  <MMClips>0</MMClips>
  <ScaleCrop>false</ScaleCrop>
  <HeadingPairs>
    <vt:vector size="4" baseType="variant">
      <vt:variant>
        <vt:lpstr>Thème</vt:lpstr>
      </vt:variant>
      <vt:variant>
        <vt:i4>1</vt:i4>
      </vt:variant>
      <vt:variant>
        <vt:lpstr>Titres des diapositives</vt:lpstr>
      </vt:variant>
      <vt:variant>
        <vt:i4>119</vt:i4>
      </vt:variant>
    </vt:vector>
  </HeadingPairs>
  <TitlesOfParts>
    <vt:vector size="120" baseType="lpstr">
      <vt:lpstr>Thème Office</vt:lpstr>
      <vt:lpstr>Histoire Universelle des Sciences</vt:lpstr>
      <vt:lpstr>UE SE DIVISE E 2 PARTIES</vt:lpstr>
      <vt:lpstr>Présentation de la thématique….</vt:lpstr>
      <vt:lpstr>I/ DEFINITIONS ET  GENERALITES</vt:lpstr>
      <vt:lpstr>L’histoire des Sciences :</vt:lpstr>
      <vt:lpstr>Le corpus  des connaissances s’est constitué d’une manière progressive depuis des millénaires</vt:lpstr>
      <vt:lpstr>Il est clair que l’histoire des sciences étudie, le mouvement progressif de transformation de ces spéculations</vt:lpstr>
      <vt:lpstr>1.1 Rappel préliminaire sur les époques historiques..</vt:lpstr>
      <vt:lpstr>Présentation PowerPoint</vt:lpstr>
      <vt:lpstr>Présentation PowerPoint</vt:lpstr>
      <vt:lpstr>Les périodes de l’histoire</vt:lpstr>
      <vt:lpstr>Hominides….</vt:lpstr>
      <vt:lpstr>Présentation PowerPoint</vt:lpstr>
      <vt:lpstr>Caractéristiques du Néolithique:</vt:lpstr>
      <vt:lpstr>POURQUOI</vt:lpstr>
      <vt:lpstr>1.1.1 :SCIENCES MESOPOTAMIENNES &amp; BABYLONIENNES</vt:lpstr>
      <vt:lpstr>Présentation PowerPoint</vt:lpstr>
      <vt:lpstr>Présentation PowerPoint</vt:lpstr>
      <vt:lpstr>STADES DE DEVELOPPEMENT DE L’ECRITURE</vt:lpstr>
      <vt:lpstr>Présentation PowerPoint</vt:lpstr>
      <vt:lpstr>Présentation PowerPoint</vt:lpstr>
      <vt:lpstr>Présentation PowerPoint</vt:lpstr>
      <vt:lpstr>Présentation PowerPoint</vt:lpstr>
      <vt:lpstr>Présentation PowerPoint</vt:lpstr>
      <vt:lpstr>LE 1 CODE DE LOI  ECRIT DE L’HISTOIRE</vt:lpstr>
      <vt:lpstr>Mésolithique= période intermédiaire entre le paléolithique et néolithique</vt:lpstr>
      <vt:lpstr>Présentation PowerPoint</vt:lpstr>
      <vt:lpstr>Présentation PowerPoint</vt:lpstr>
      <vt:lpstr>1.1.1HISTOIRE DE L’UNIVERS ET DE LA NAISSANCE DE LA TERRE</vt:lpstr>
      <vt:lpstr>Présentation PowerPoint</vt:lpstr>
      <vt:lpstr>Présentation PowerPoint</vt:lpstr>
      <vt:lpstr>Présentation PowerPoint</vt:lpstr>
      <vt:lpstr>Présentation PowerPoint</vt:lpstr>
      <vt:lpstr>HISTOIRE DE LA VIE SUR TERRE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LES SCIENCES DE L’ANTIQUITE</vt:lpstr>
      <vt:lpstr>Les  caractéristiques communes aux  premières civilisations antiques</vt:lpstr>
      <vt:lpstr>2.1 / Caractéristiques de l’Antiquité….</vt:lpstr>
      <vt:lpstr>Présentation PowerPoint</vt:lpstr>
      <vt:lpstr>Présentation PowerPoint</vt:lpstr>
      <vt:lpstr>Présentation PowerPoint</vt:lpstr>
      <vt:lpstr>2.LES SCIENCES GRECQUES</vt:lpstr>
      <vt:lpstr>  durant cette période , on assiste a une prééminence de la raison</vt:lpstr>
      <vt:lpstr>ASTRONOMIE MESOPOTAMIENNE EMPIRIQUE</vt:lpstr>
      <vt:lpstr>CAUSES……</vt:lpstr>
      <vt:lpstr>Le Syllogisme</vt:lpstr>
      <vt:lpstr>LES SCIENCES GRECQUES</vt:lpstr>
      <vt:lpstr>Présentation PowerPoint</vt:lpstr>
      <vt:lpstr>PHYSIQUE ET COSMOLOGIE D’ARISTOTE</vt:lpstr>
      <vt:lpstr>Présentation PowerPoint</vt:lpstr>
      <vt:lpstr>les écoles des sciences grecques</vt:lpstr>
      <vt:lpstr>Les écoles grecques</vt:lpstr>
      <vt:lpstr>Institutions</vt:lpstr>
      <vt:lpstr>Quelques Savants……</vt:lpstr>
      <vt:lpstr>Almageste de C. Ptolemée</vt:lpstr>
      <vt:lpstr>Présentation PowerPoint</vt:lpstr>
      <vt:lpstr>La Fin de la Science grecque</vt:lpstr>
      <vt:lpstr>3.Les Sciences Romaines</vt:lpstr>
      <vt:lpstr>Présentation PowerPoint</vt:lpstr>
      <vt:lpstr>3.Les Sciences Romaines</vt:lpstr>
      <vt:lpstr>3.2: Caractéristiques des Sciences Romaines</vt:lpstr>
      <vt:lpstr>4.LES SCIENCES MEDIEVALES</vt:lpstr>
      <vt:lpstr>Présentation PowerPoint</vt:lpstr>
      <vt:lpstr>Présentation PowerPoint</vt:lpstr>
      <vt:lpstr>CARACTERISTIQUES  DES SCIENCES MEDIEVALES</vt:lpstr>
      <vt:lpstr>Raisonnement Médiéval: 4 formes de la Similitude</vt:lpstr>
      <vt:lpstr> la Scolastique: un courant philosophique qui vise a concilier l’apport de la philosophie grecque avec la théologie chrétienne</vt:lpstr>
      <vt:lpstr>1. Convenance: « corps &amp; âme » :  Aldrovandi  </vt:lpstr>
      <vt:lpstr>2. Emulation: C’est la Convenance à distance</vt:lpstr>
      <vt:lpstr>Présentation PowerPoint</vt:lpstr>
      <vt:lpstr>4. Sympathie</vt:lpstr>
      <vt:lpstr>Les Sciences Médiévales européennes…..</vt:lpstr>
      <vt:lpstr> 5.LES SCIENCES MEDIEVALES DE L’ORIENT</vt:lpstr>
      <vt:lpstr>Présentation PowerPoint</vt:lpstr>
      <vt:lpstr>DU VIII AU XIII e Siecle</vt:lpstr>
      <vt:lpstr>La Civilisation arabe est devenue le centre de développement intellectuel (mathématiques, optique, médecine</vt:lpstr>
      <vt:lpstr>Présentation PowerPoint</vt:lpstr>
      <vt:lpstr>Présentation PowerPoint</vt:lpstr>
      <vt:lpstr>Présentation PowerPoint</vt:lpstr>
      <vt:lpstr>Présentation PowerPoint</vt:lpstr>
      <vt:lpstr>Présentation PowerPoint</vt:lpstr>
      <vt:lpstr>Chronologie des Sciences Arabes</vt:lpstr>
      <vt:lpstr>Chronologie des Sciences Arabes</vt:lpstr>
      <vt:lpstr>XIV-XV Siècle :Amorce d’un processus de déclin de l’Activité Scientifique</vt:lpstr>
      <vt:lpstr>XIV-XV Siècle :Amorce d’un processus de déclin de l’Activité Scientifique</vt:lpstr>
      <vt:lpstr>CARACTERISTIQUES DES SCIENCES ARABES</vt:lpstr>
      <vt:lpstr>Présentation PowerPoint</vt:lpstr>
      <vt:lpstr>146O : fin des Sciences arabes</vt:lpstr>
      <vt:lpstr>1492 : DECOUVERTE  DE L’AMERIQUE</vt:lpstr>
      <vt:lpstr>CAUSES</vt:lpstr>
      <vt:lpstr>RETOUR AU RATIONALISME</vt:lpstr>
      <vt:lpstr>NAISSANCE DES UNIVERSITES</vt:lpstr>
      <vt:lpstr>Présentation PowerPoint</vt:lpstr>
      <vt:lpstr>LA RENAISSANCE=  EPOQUE INTERMEDIARE</vt:lpstr>
      <vt:lpstr>LA REVOLUTION COPERNICIENNE Copernic:(1473-1543)</vt:lpstr>
      <vt:lpstr>La Révolution Scientifique Au XVII e Siècle</vt:lpstr>
      <vt:lpstr>La Philosophie mécaniste (R. Descartes)</vt:lpstr>
      <vt:lpstr>PRINCIPES DU DISCOURS DE LA METHODE (R.DESCARTES)</vt:lpstr>
      <vt:lpstr>Les sciences au XIII </vt:lpstr>
      <vt:lpstr>Le Siècle d’inventaire des connaissances scientifiques…</vt:lpstr>
      <vt:lpstr>La Science au XIX</vt:lpstr>
      <vt:lpstr>Les nouveaux mondes La percée des SNV</vt:lpstr>
      <vt:lpstr>     R. Hooke: structure cellulaire Anton Van Leeuwenhoek:(protozoaires, spz, bacteries)  .M. Malpighi: histologie N. Grew: sexualité des plantes</vt:lpstr>
      <vt:lpstr>FIXISME OU TRANSFORMISME</vt:lpstr>
      <vt:lpstr> LE DARWINISME</vt:lpstr>
      <vt:lpstr>GENERATION &amp; REPRODUCTION AU XVII-XVIII e.s</vt:lpstr>
      <vt:lpstr>LA REPRODUCTION SEXUEE</vt:lpstr>
      <vt:lpstr> CYTOLOGIE-EMBRYOLOGIE  AU XIX .S</vt:lpstr>
      <vt:lpstr> Le néodarwinisme</vt:lpstr>
      <vt:lpstr>C.v.Linné: « Nomina si nescis perit cognito rerum » « la connaissance des choses perit par l’ignorance des noms »</vt:lpstr>
      <vt:lpstr>Présentation PowerPoint</vt:lpstr>
      <vt:lpstr>Présentation PowerPoint</vt:lpstr>
      <vt:lpstr>La Professionnalisation des Sciences au XIX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Universelle des Sciences</dc:title>
  <dc:creator>Utilisateur</dc:creator>
  <cp:lastModifiedBy>Utilisateur</cp:lastModifiedBy>
  <cp:revision>1</cp:revision>
  <dcterms:modified xsi:type="dcterms:W3CDTF">2021-01-19T21:17:18Z</dcterms:modified>
</cp:coreProperties>
</file>