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layout1.xml" ContentType="application/vnd.openxmlformats-officedocument.drawingml.diagramLayout+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1" d="100"/>
          <a:sy n="61" d="100"/>
        </p:scale>
        <p:origin x="-139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E1085B8-8947-4E78-A70F-0D69B9C0C6B9}" type="doc">
      <dgm:prSet loTypeId="urn:microsoft.com/office/officeart/2005/8/layout/gear1" loCatId="process" qsTypeId="urn:microsoft.com/office/officeart/2005/8/quickstyle/simple1" qsCatId="simple" csTypeId="urn:microsoft.com/office/officeart/2005/8/colors/colorful2" csCatId="colorful" phldr="1"/>
      <dgm:spPr/>
    </dgm:pt>
    <dgm:pt modelId="{8A955FC0-3C1B-4685-A1D9-6B154A36FA91}">
      <dgm:prSet phldrT="[Texte]" custT="1"/>
      <dgm:spPr/>
      <dgm:t>
        <a:bodyPr/>
        <a:lstStyle/>
        <a:p>
          <a:r>
            <a:rPr lang="fr-FR" sz="3200" b="1" dirty="0" err="1" smtClean="0"/>
            <a:t>Clarity</a:t>
          </a:r>
          <a:r>
            <a:rPr lang="fr-FR" sz="3200" b="1" dirty="0" smtClean="0"/>
            <a:t> </a:t>
          </a:r>
          <a:r>
            <a:rPr lang="ar-DZ" sz="3200" b="1" dirty="0" smtClean="0"/>
            <a:t>وضوح</a:t>
          </a:r>
          <a:r>
            <a:rPr lang="fr-FR" sz="3200" b="1" dirty="0" smtClean="0"/>
            <a:t> </a:t>
          </a:r>
          <a:endParaRPr lang="fr-FR" sz="3200" b="1" dirty="0"/>
        </a:p>
      </dgm:t>
    </dgm:pt>
    <dgm:pt modelId="{24E2657E-1EA9-4920-A3CB-838E9D5520A7}" type="parTrans" cxnId="{B433A6D3-91C2-4C36-AB5D-84481F152210}">
      <dgm:prSet/>
      <dgm:spPr/>
      <dgm:t>
        <a:bodyPr/>
        <a:lstStyle/>
        <a:p>
          <a:endParaRPr lang="fr-FR" sz="3200" b="1"/>
        </a:p>
      </dgm:t>
    </dgm:pt>
    <dgm:pt modelId="{AE95758B-BE05-4A7D-8FBA-8CDB745EF5EE}" type="sibTrans" cxnId="{B433A6D3-91C2-4C36-AB5D-84481F152210}">
      <dgm:prSet/>
      <dgm:spPr/>
      <dgm:t>
        <a:bodyPr/>
        <a:lstStyle/>
        <a:p>
          <a:endParaRPr lang="fr-FR" sz="3200" b="1"/>
        </a:p>
      </dgm:t>
    </dgm:pt>
    <dgm:pt modelId="{2286432B-1253-4BE2-9DE3-E0498AB00EC4}">
      <dgm:prSet phldrT="[Texte]" custT="1"/>
      <dgm:spPr/>
      <dgm:t>
        <a:bodyPr/>
        <a:lstStyle/>
        <a:p>
          <a:r>
            <a:rPr lang="fr-FR" sz="3200" b="1" dirty="0" smtClean="0"/>
            <a:t>Concision </a:t>
          </a:r>
          <a:r>
            <a:rPr lang="ar-DZ" sz="3200" b="1" dirty="0" smtClean="0"/>
            <a:t>الإيجاز</a:t>
          </a:r>
          <a:endParaRPr lang="fr-FR" sz="3200" b="1" dirty="0"/>
        </a:p>
      </dgm:t>
    </dgm:pt>
    <dgm:pt modelId="{BD39507E-A8EE-45AE-A7D4-EE715DBDD230}" type="parTrans" cxnId="{290AC3C4-57C0-4F78-A2A8-FDBAFAF4BC2A}">
      <dgm:prSet/>
      <dgm:spPr/>
      <dgm:t>
        <a:bodyPr/>
        <a:lstStyle/>
        <a:p>
          <a:endParaRPr lang="fr-FR" sz="3200" b="1"/>
        </a:p>
      </dgm:t>
    </dgm:pt>
    <dgm:pt modelId="{9988D6CC-BEB7-4D1B-A784-E15B1696EA83}" type="sibTrans" cxnId="{290AC3C4-57C0-4F78-A2A8-FDBAFAF4BC2A}">
      <dgm:prSet/>
      <dgm:spPr/>
      <dgm:t>
        <a:bodyPr/>
        <a:lstStyle/>
        <a:p>
          <a:endParaRPr lang="fr-FR" sz="3200" b="1"/>
        </a:p>
      </dgm:t>
    </dgm:pt>
    <dgm:pt modelId="{4944FFFD-4567-4700-8E9F-F1A731ED58E9}">
      <dgm:prSet phldrT="[Texte]" custT="1"/>
      <dgm:spPr/>
      <dgm:t>
        <a:bodyPr/>
        <a:lstStyle/>
        <a:p>
          <a:r>
            <a:rPr lang="fr-FR" sz="3200" b="1" dirty="0" err="1" smtClean="0"/>
            <a:t>Accuracy</a:t>
          </a:r>
          <a:r>
            <a:rPr lang="fr-FR" sz="3200" b="1" dirty="0" smtClean="0"/>
            <a:t> </a:t>
          </a:r>
          <a:r>
            <a:rPr lang="ar-DZ" sz="3200" b="1" dirty="0" smtClean="0"/>
            <a:t>دقة</a:t>
          </a:r>
          <a:r>
            <a:rPr lang="fr-FR" sz="3200" b="1" dirty="0" smtClean="0"/>
            <a:t> </a:t>
          </a:r>
          <a:endParaRPr lang="fr-FR" sz="3200" b="1" dirty="0"/>
        </a:p>
      </dgm:t>
    </dgm:pt>
    <dgm:pt modelId="{72C72698-2E04-41CC-90EE-0A58B78C81B1}" type="parTrans" cxnId="{65841ABF-8D3D-4AC0-8708-29E8E871CE20}">
      <dgm:prSet/>
      <dgm:spPr/>
      <dgm:t>
        <a:bodyPr/>
        <a:lstStyle/>
        <a:p>
          <a:endParaRPr lang="fr-FR" sz="3200" b="1"/>
        </a:p>
      </dgm:t>
    </dgm:pt>
    <dgm:pt modelId="{35F1EEBD-4BDE-4DB6-8447-57C2193A1300}" type="sibTrans" cxnId="{65841ABF-8D3D-4AC0-8708-29E8E871CE20}">
      <dgm:prSet/>
      <dgm:spPr/>
      <dgm:t>
        <a:bodyPr/>
        <a:lstStyle/>
        <a:p>
          <a:endParaRPr lang="fr-FR" sz="3200" b="1"/>
        </a:p>
      </dgm:t>
    </dgm:pt>
    <dgm:pt modelId="{F836950D-0484-4B29-8960-3AB08BA97436}" type="pres">
      <dgm:prSet presAssocID="{5E1085B8-8947-4E78-A70F-0D69B9C0C6B9}" presName="composite" presStyleCnt="0">
        <dgm:presLayoutVars>
          <dgm:chMax val="3"/>
          <dgm:animLvl val="lvl"/>
          <dgm:resizeHandles val="exact"/>
        </dgm:presLayoutVars>
      </dgm:prSet>
      <dgm:spPr/>
    </dgm:pt>
    <dgm:pt modelId="{9E52F825-B268-48A5-BBD3-A87A2D7372CC}" type="pres">
      <dgm:prSet presAssocID="{8A955FC0-3C1B-4685-A1D9-6B154A36FA91}" presName="gear1" presStyleLbl="node1" presStyleIdx="0" presStyleCnt="3">
        <dgm:presLayoutVars>
          <dgm:chMax val="1"/>
          <dgm:bulletEnabled val="1"/>
        </dgm:presLayoutVars>
      </dgm:prSet>
      <dgm:spPr/>
      <dgm:t>
        <a:bodyPr/>
        <a:lstStyle/>
        <a:p>
          <a:endParaRPr lang="fr-FR"/>
        </a:p>
      </dgm:t>
    </dgm:pt>
    <dgm:pt modelId="{24DDFF65-3B1C-48BF-A949-C1C0658A586E}" type="pres">
      <dgm:prSet presAssocID="{8A955FC0-3C1B-4685-A1D9-6B154A36FA91}" presName="gear1srcNode" presStyleLbl="node1" presStyleIdx="0" presStyleCnt="3"/>
      <dgm:spPr/>
      <dgm:t>
        <a:bodyPr/>
        <a:lstStyle/>
        <a:p>
          <a:endParaRPr lang="fr-FR"/>
        </a:p>
      </dgm:t>
    </dgm:pt>
    <dgm:pt modelId="{35BB9097-A843-40E0-9839-E0B1A46ED7EF}" type="pres">
      <dgm:prSet presAssocID="{8A955FC0-3C1B-4685-A1D9-6B154A36FA91}" presName="gear1dstNode" presStyleLbl="node1" presStyleIdx="0" presStyleCnt="3"/>
      <dgm:spPr/>
      <dgm:t>
        <a:bodyPr/>
        <a:lstStyle/>
        <a:p>
          <a:endParaRPr lang="fr-FR"/>
        </a:p>
      </dgm:t>
    </dgm:pt>
    <dgm:pt modelId="{9E5844A4-8CCF-4CCE-8927-FB69E6A01410}" type="pres">
      <dgm:prSet presAssocID="{2286432B-1253-4BE2-9DE3-E0498AB00EC4}" presName="gear2" presStyleLbl="node1" presStyleIdx="1" presStyleCnt="3" custScaleX="172869" custScaleY="149125" custLinFactNeighborX="-28415" custLinFactNeighborY="16884">
        <dgm:presLayoutVars>
          <dgm:chMax val="1"/>
          <dgm:bulletEnabled val="1"/>
        </dgm:presLayoutVars>
      </dgm:prSet>
      <dgm:spPr/>
      <dgm:t>
        <a:bodyPr/>
        <a:lstStyle/>
        <a:p>
          <a:endParaRPr lang="fr-FR"/>
        </a:p>
      </dgm:t>
    </dgm:pt>
    <dgm:pt modelId="{FCB0D8E1-EE1D-402A-831F-A9854C200029}" type="pres">
      <dgm:prSet presAssocID="{2286432B-1253-4BE2-9DE3-E0498AB00EC4}" presName="gear2srcNode" presStyleLbl="node1" presStyleIdx="1" presStyleCnt="3"/>
      <dgm:spPr/>
      <dgm:t>
        <a:bodyPr/>
        <a:lstStyle/>
        <a:p>
          <a:endParaRPr lang="fr-FR"/>
        </a:p>
      </dgm:t>
    </dgm:pt>
    <dgm:pt modelId="{C7DAD4BB-2211-4440-B80D-C711962CC1BF}" type="pres">
      <dgm:prSet presAssocID="{2286432B-1253-4BE2-9DE3-E0498AB00EC4}" presName="gear2dstNode" presStyleLbl="node1" presStyleIdx="1" presStyleCnt="3"/>
      <dgm:spPr/>
      <dgm:t>
        <a:bodyPr/>
        <a:lstStyle/>
        <a:p>
          <a:endParaRPr lang="fr-FR"/>
        </a:p>
      </dgm:t>
    </dgm:pt>
    <dgm:pt modelId="{74D51945-EBA0-4474-A2F4-46E5EDD0BAAC}" type="pres">
      <dgm:prSet presAssocID="{4944FFFD-4567-4700-8E9F-F1A731ED58E9}" presName="gear3" presStyleLbl="node1" presStyleIdx="2" presStyleCnt="3" custScaleX="145065" custScaleY="112389" custLinFactNeighborX="24661" custLinFactNeighborY="-24453"/>
      <dgm:spPr/>
      <dgm:t>
        <a:bodyPr/>
        <a:lstStyle/>
        <a:p>
          <a:endParaRPr lang="fr-FR"/>
        </a:p>
      </dgm:t>
    </dgm:pt>
    <dgm:pt modelId="{465107A7-92A3-46F6-8788-46B2E74ABA7A}" type="pres">
      <dgm:prSet presAssocID="{4944FFFD-4567-4700-8E9F-F1A731ED58E9}" presName="gear3tx" presStyleLbl="node1" presStyleIdx="2" presStyleCnt="3">
        <dgm:presLayoutVars>
          <dgm:chMax val="1"/>
          <dgm:bulletEnabled val="1"/>
        </dgm:presLayoutVars>
      </dgm:prSet>
      <dgm:spPr/>
      <dgm:t>
        <a:bodyPr/>
        <a:lstStyle/>
        <a:p>
          <a:endParaRPr lang="fr-FR"/>
        </a:p>
      </dgm:t>
    </dgm:pt>
    <dgm:pt modelId="{BFDC5118-B853-498A-8D11-E30F0DC8D4D2}" type="pres">
      <dgm:prSet presAssocID="{4944FFFD-4567-4700-8E9F-F1A731ED58E9}" presName="gear3srcNode" presStyleLbl="node1" presStyleIdx="2" presStyleCnt="3"/>
      <dgm:spPr/>
      <dgm:t>
        <a:bodyPr/>
        <a:lstStyle/>
        <a:p>
          <a:endParaRPr lang="fr-FR"/>
        </a:p>
      </dgm:t>
    </dgm:pt>
    <dgm:pt modelId="{D00FA9DB-B044-4C59-89EB-0222D09BB5BB}" type="pres">
      <dgm:prSet presAssocID="{4944FFFD-4567-4700-8E9F-F1A731ED58E9}" presName="gear3dstNode" presStyleLbl="node1" presStyleIdx="2" presStyleCnt="3"/>
      <dgm:spPr/>
      <dgm:t>
        <a:bodyPr/>
        <a:lstStyle/>
        <a:p>
          <a:endParaRPr lang="fr-FR"/>
        </a:p>
      </dgm:t>
    </dgm:pt>
    <dgm:pt modelId="{9DA768AA-D173-4D10-A2A0-6256A308E3DF}" type="pres">
      <dgm:prSet presAssocID="{AE95758B-BE05-4A7D-8FBA-8CDB745EF5EE}" presName="connector1" presStyleLbl="sibTrans2D1" presStyleIdx="0" presStyleCnt="3"/>
      <dgm:spPr/>
      <dgm:t>
        <a:bodyPr/>
        <a:lstStyle/>
        <a:p>
          <a:endParaRPr lang="fr-FR"/>
        </a:p>
      </dgm:t>
    </dgm:pt>
    <dgm:pt modelId="{CA133067-5369-4021-BEC1-9E53A2F6093D}" type="pres">
      <dgm:prSet presAssocID="{9988D6CC-BEB7-4D1B-A784-E15B1696EA83}" presName="connector2" presStyleLbl="sibTrans2D1" presStyleIdx="1" presStyleCnt="3" custLinFactNeighborX="9672" custLinFactNeighborY="-42801"/>
      <dgm:spPr/>
      <dgm:t>
        <a:bodyPr/>
        <a:lstStyle/>
        <a:p>
          <a:endParaRPr lang="fr-FR"/>
        </a:p>
      </dgm:t>
    </dgm:pt>
    <dgm:pt modelId="{6B3CB722-CB11-4B68-BCF6-7B3FF3B7BA39}" type="pres">
      <dgm:prSet presAssocID="{35F1EEBD-4BDE-4DB6-8447-57C2193A1300}" presName="connector3" presStyleLbl="sibTrans2D1" presStyleIdx="2" presStyleCnt="3" custLinFactNeighborX="5509" custLinFactNeighborY="33837"/>
      <dgm:spPr/>
      <dgm:t>
        <a:bodyPr/>
        <a:lstStyle/>
        <a:p>
          <a:endParaRPr lang="fr-FR"/>
        </a:p>
      </dgm:t>
    </dgm:pt>
  </dgm:ptLst>
  <dgm:cxnLst>
    <dgm:cxn modelId="{55DC0A74-648E-491A-A0A4-85921392A482}" type="presOf" srcId="{4944FFFD-4567-4700-8E9F-F1A731ED58E9}" destId="{74D51945-EBA0-4474-A2F4-46E5EDD0BAAC}" srcOrd="0" destOrd="0" presId="urn:microsoft.com/office/officeart/2005/8/layout/gear1"/>
    <dgm:cxn modelId="{2815C8B5-3798-46FF-BCDD-E3F717BC4BF1}" type="presOf" srcId="{9988D6CC-BEB7-4D1B-A784-E15B1696EA83}" destId="{CA133067-5369-4021-BEC1-9E53A2F6093D}" srcOrd="0" destOrd="0" presId="urn:microsoft.com/office/officeart/2005/8/layout/gear1"/>
    <dgm:cxn modelId="{76F2F247-BCC8-427C-89AF-9D26CE8C5C34}" type="presOf" srcId="{AE95758B-BE05-4A7D-8FBA-8CDB745EF5EE}" destId="{9DA768AA-D173-4D10-A2A0-6256A308E3DF}" srcOrd="0" destOrd="0" presId="urn:microsoft.com/office/officeart/2005/8/layout/gear1"/>
    <dgm:cxn modelId="{D7FEDEE2-E0A5-4CBF-9667-FB634AACAB70}" type="presOf" srcId="{2286432B-1253-4BE2-9DE3-E0498AB00EC4}" destId="{C7DAD4BB-2211-4440-B80D-C711962CC1BF}" srcOrd="2" destOrd="0" presId="urn:microsoft.com/office/officeart/2005/8/layout/gear1"/>
    <dgm:cxn modelId="{9E9ED83A-CDC2-4355-89F7-25DF716E8D7C}" type="presOf" srcId="{8A955FC0-3C1B-4685-A1D9-6B154A36FA91}" destId="{24DDFF65-3B1C-48BF-A949-C1C0658A586E}" srcOrd="1" destOrd="0" presId="urn:microsoft.com/office/officeart/2005/8/layout/gear1"/>
    <dgm:cxn modelId="{B433A6D3-91C2-4C36-AB5D-84481F152210}" srcId="{5E1085B8-8947-4E78-A70F-0D69B9C0C6B9}" destId="{8A955FC0-3C1B-4685-A1D9-6B154A36FA91}" srcOrd="0" destOrd="0" parTransId="{24E2657E-1EA9-4920-A3CB-838E9D5520A7}" sibTransId="{AE95758B-BE05-4A7D-8FBA-8CDB745EF5EE}"/>
    <dgm:cxn modelId="{0F2DA06F-412A-4616-9792-340953556907}" type="presOf" srcId="{4944FFFD-4567-4700-8E9F-F1A731ED58E9}" destId="{465107A7-92A3-46F6-8788-46B2E74ABA7A}" srcOrd="1" destOrd="0" presId="urn:microsoft.com/office/officeart/2005/8/layout/gear1"/>
    <dgm:cxn modelId="{65841ABF-8D3D-4AC0-8708-29E8E871CE20}" srcId="{5E1085B8-8947-4E78-A70F-0D69B9C0C6B9}" destId="{4944FFFD-4567-4700-8E9F-F1A731ED58E9}" srcOrd="2" destOrd="0" parTransId="{72C72698-2E04-41CC-90EE-0A58B78C81B1}" sibTransId="{35F1EEBD-4BDE-4DB6-8447-57C2193A1300}"/>
    <dgm:cxn modelId="{7C9304E0-E203-48E8-B137-D360D33BE939}" type="presOf" srcId="{8A955FC0-3C1B-4685-A1D9-6B154A36FA91}" destId="{35BB9097-A843-40E0-9839-E0B1A46ED7EF}" srcOrd="2" destOrd="0" presId="urn:microsoft.com/office/officeart/2005/8/layout/gear1"/>
    <dgm:cxn modelId="{86F9BA15-FE53-4BCC-8E00-F529C9BE3884}" type="presOf" srcId="{2286432B-1253-4BE2-9DE3-E0498AB00EC4}" destId="{9E5844A4-8CCF-4CCE-8927-FB69E6A01410}" srcOrd="0" destOrd="0" presId="urn:microsoft.com/office/officeart/2005/8/layout/gear1"/>
    <dgm:cxn modelId="{766329CC-E74F-4E07-A097-325290DB83DA}" type="presOf" srcId="{5E1085B8-8947-4E78-A70F-0D69B9C0C6B9}" destId="{F836950D-0484-4B29-8960-3AB08BA97436}" srcOrd="0" destOrd="0" presId="urn:microsoft.com/office/officeart/2005/8/layout/gear1"/>
    <dgm:cxn modelId="{C03ACC3B-13D0-435D-8291-E2C9D9715296}" type="presOf" srcId="{4944FFFD-4567-4700-8E9F-F1A731ED58E9}" destId="{D00FA9DB-B044-4C59-89EB-0222D09BB5BB}" srcOrd="3" destOrd="0" presId="urn:microsoft.com/office/officeart/2005/8/layout/gear1"/>
    <dgm:cxn modelId="{2064CBEC-D782-443B-81FB-0100B6488D5B}" type="presOf" srcId="{8A955FC0-3C1B-4685-A1D9-6B154A36FA91}" destId="{9E52F825-B268-48A5-BBD3-A87A2D7372CC}" srcOrd="0" destOrd="0" presId="urn:microsoft.com/office/officeart/2005/8/layout/gear1"/>
    <dgm:cxn modelId="{11503F3F-DEAB-44C3-9E4A-939F7B3AAE34}" type="presOf" srcId="{4944FFFD-4567-4700-8E9F-F1A731ED58E9}" destId="{BFDC5118-B853-498A-8D11-E30F0DC8D4D2}" srcOrd="2" destOrd="0" presId="urn:microsoft.com/office/officeart/2005/8/layout/gear1"/>
    <dgm:cxn modelId="{290AC3C4-57C0-4F78-A2A8-FDBAFAF4BC2A}" srcId="{5E1085B8-8947-4E78-A70F-0D69B9C0C6B9}" destId="{2286432B-1253-4BE2-9DE3-E0498AB00EC4}" srcOrd="1" destOrd="0" parTransId="{BD39507E-A8EE-45AE-A7D4-EE715DBDD230}" sibTransId="{9988D6CC-BEB7-4D1B-A784-E15B1696EA83}"/>
    <dgm:cxn modelId="{99819038-1303-49B1-BB83-657DE3E542AC}" type="presOf" srcId="{35F1EEBD-4BDE-4DB6-8447-57C2193A1300}" destId="{6B3CB722-CB11-4B68-BCF6-7B3FF3B7BA39}" srcOrd="0" destOrd="0" presId="urn:microsoft.com/office/officeart/2005/8/layout/gear1"/>
    <dgm:cxn modelId="{06438599-F6D3-41DD-8C97-13654B927EAE}" type="presOf" srcId="{2286432B-1253-4BE2-9DE3-E0498AB00EC4}" destId="{FCB0D8E1-EE1D-402A-831F-A9854C200029}" srcOrd="1" destOrd="0" presId="urn:microsoft.com/office/officeart/2005/8/layout/gear1"/>
    <dgm:cxn modelId="{518D14E7-46FD-4C77-B5C3-EF4AE0063C31}" type="presParOf" srcId="{F836950D-0484-4B29-8960-3AB08BA97436}" destId="{9E52F825-B268-48A5-BBD3-A87A2D7372CC}" srcOrd="0" destOrd="0" presId="urn:microsoft.com/office/officeart/2005/8/layout/gear1"/>
    <dgm:cxn modelId="{611E54BD-806B-4FF7-9CBF-1AE7B49C2BB2}" type="presParOf" srcId="{F836950D-0484-4B29-8960-3AB08BA97436}" destId="{24DDFF65-3B1C-48BF-A949-C1C0658A586E}" srcOrd="1" destOrd="0" presId="urn:microsoft.com/office/officeart/2005/8/layout/gear1"/>
    <dgm:cxn modelId="{183B75AE-90E9-4692-8426-8CDE8B97EC12}" type="presParOf" srcId="{F836950D-0484-4B29-8960-3AB08BA97436}" destId="{35BB9097-A843-40E0-9839-E0B1A46ED7EF}" srcOrd="2" destOrd="0" presId="urn:microsoft.com/office/officeart/2005/8/layout/gear1"/>
    <dgm:cxn modelId="{31F71B6D-A360-4B24-9D53-337323FD6F34}" type="presParOf" srcId="{F836950D-0484-4B29-8960-3AB08BA97436}" destId="{9E5844A4-8CCF-4CCE-8927-FB69E6A01410}" srcOrd="3" destOrd="0" presId="urn:microsoft.com/office/officeart/2005/8/layout/gear1"/>
    <dgm:cxn modelId="{3C5CFE85-C42E-4040-8CB0-03BDB39E229E}" type="presParOf" srcId="{F836950D-0484-4B29-8960-3AB08BA97436}" destId="{FCB0D8E1-EE1D-402A-831F-A9854C200029}" srcOrd="4" destOrd="0" presId="urn:microsoft.com/office/officeart/2005/8/layout/gear1"/>
    <dgm:cxn modelId="{2F286F5F-2CDB-40AF-8FD9-E82514C580E2}" type="presParOf" srcId="{F836950D-0484-4B29-8960-3AB08BA97436}" destId="{C7DAD4BB-2211-4440-B80D-C711962CC1BF}" srcOrd="5" destOrd="0" presId="urn:microsoft.com/office/officeart/2005/8/layout/gear1"/>
    <dgm:cxn modelId="{8DD0F561-161A-4CD9-B42D-911B79E6EA2C}" type="presParOf" srcId="{F836950D-0484-4B29-8960-3AB08BA97436}" destId="{74D51945-EBA0-4474-A2F4-46E5EDD0BAAC}" srcOrd="6" destOrd="0" presId="urn:microsoft.com/office/officeart/2005/8/layout/gear1"/>
    <dgm:cxn modelId="{C16DCEA2-8472-4533-A7AD-1A3AA012E3E3}" type="presParOf" srcId="{F836950D-0484-4B29-8960-3AB08BA97436}" destId="{465107A7-92A3-46F6-8788-46B2E74ABA7A}" srcOrd="7" destOrd="0" presId="urn:microsoft.com/office/officeart/2005/8/layout/gear1"/>
    <dgm:cxn modelId="{529E05F6-45B1-415D-BB7F-173156E3402E}" type="presParOf" srcId="{F836950D-0484-4B29-8960-3AB08BA97436}" destId="{BFDC5118-B853-498A-8D11-E30F0DC8D4D2}" srcOrd="8" destOrd="0" presId="urn:microsoft.com/office/officeart/2005/8/layout/gear1"/>
    <dgm:cxn modelId="{ADA00ED8-6EFE-4495-9180-C5E4A382706D}" type="presParOf" srcId="{F836950D-0484-4B29-8960-3AB08BA97436}" destId="{D00FA9DB-B044-4C59-89EB-0222D09BB5BB}" srcOrd="9" destOrd="0" presId="urn:microsoft.com/office/officeart/2005/8/layout/gear1"/>
    <dgm:cxn modelId="{5B843BCD-1BF1-4F0B-A401-7DEBD1BDE15C}" type="presParOf" srcId="{F836950D-0484-4B29-8960-3AB08BA97436}" destId="{9DA768AA-D173-4D10-A2A0-6256A308E3DF}" srcOrd="10" destOrd="0" presId="urn:microsoft.com/office/officeart/2005/8/layout/gear1"/>
    <dgm:cxn modelId="{2DBCDD52-05BB-49E8-8217-B6B8BF3847CD}" type="presParOf" srcId="{F836950D-0484-4B29-8960-3AB08BA97436}" destId="{CA133067-5369-4021-BEC1-9E53A2F6093D}" srcOrd="11" destOrd="0" presId="urn:microsoft.com/office/officeart/2005/8/layout/gear1"/>
    <dgm:cxn modelId="{B100376F-DD27-4F7B-B9D0-E0D0056631F9}" type="presParOf" srcId="{F836950D-0484-4B29-8960-3AB08BA97436}" destId="{6B3CB722-CB11-4B68-BCF6-7B3FF3B7BA39}" srcOrd="12" destOrd="0" presId="urn:microsoft.com/office/officeart/2005/8/layout/gear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E52F825-B268-48A5-BBD3-A87A2D7372CC}">
      <dsp:nvSpPr>
        <dsp:cNvPr id="0" name=""/>
        <dsp:cNvSpPr/>
      </dsp:nvSpPr>
      <dsp:spPr>
        <a:xfrm>
          <a:off x="4342587" y="2531303"/>
          <a:ext cx="2994873" cy="2994873"/>
        </a:xfrm>
        <a:prstGeom prst="gear9">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lang="fr-FR" sz="3200" b="1" kern="1200" dirty="0" err="1" smtClean="0"/>
            <a:t>Clarity</a:t>
          </a:r>
          <a:r>
            <a:rPr lang="fr-FR" sz="3200" b="1" kern="1200" dirty="0" smtClean="0"/>
            <a:t> </a:t>
          </a:r>
          <a:r>
            <a:rPr lang="ar-DZ" sz="3200" b="1" kern="1200" dirty="0" smtClean="0"/>
            <a:t>وضوح</a:t>
          </a:r>
          <a:r>
            <a:rPr lang="fr-FR" sz="3200" b="1" kern="1200" dirty="0" smtClean="0"/>
            <a:t> </a:t>
          </a:r>
          <a:endParaRPr lang="fr-FR" sz="3200" b="1" kern="1200" dirty="0"/>
        </a:p>
      </dsp:txBody>
      <dsp:txXfrm>
        <a:off x="4342587" y="2531303"/>
        <a:ext cx="2994873" cy="2994873"/>
      </dsp:txXfrm>
    </dsp:sp>
    <dsp:sp modelId="{9E5844A4-8CCF-4CCE-8927-FB69E6A01410}">
      <dsp:nvSpPr>
        <dsp:cNvPr id="0" name=""/>
        <dsp:cNvSpPr/>
      </dsp:nvSpPr>
      <dsp:spPr>
        <a:xfrm>
          <a:off x="1187635" y="1656180"/>
          <a:ext cx="3765241" cy="3248076"/>
        </a:xfrm>
        <a:prstGeom prst="gear6">
          <a:avLst/>
        </a:prstGeom>
        <a:solidFill>
          <a:schemeClr val="accent2">
            <a:hueOff val="2340759"/>
            <a:satOff val="-2919"/>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lang="fr-FR" sz="3200" b="1" kern="1200" dirty="0" smtClean="0"/>
            <a:t>Concision </a:t>
          </a:r>
          <a:r>
            <a:rPr lang="ar-DZ" sz="3200" b="1" kern="1200" dirty="0" smtClean="0"/>
            <a:t>الإيجاز</a:t>
          </a:r>
          <a:endParaRPr lang="fr-FR" sz="3200" b="1" kern="1200" dirty="0"/>
        </a:p>
      </dsp:txBody>
      <dsp:txXfrm>
        <a:off x="1187635" y="1656180"/>
        <a:ext cx="3765241" cy="3248076"/>
      </dsp:txXfrm>
    </dsp:sp>
    <dsp:sp modelId="{74D51945-EBA0-4474-A2F4-46E5EDD0BAAC}">
      <dsp:nvSpPr>
        <dsp:cNvPr id="0" name=""/>
        <dsp:cNvSpPr/>
      </dsp:nvSpPr>
      <dsp:spPr>
        <a:xfrm rot="20700000">
          <a:off x="3856151" y="316190"/>
          <a:ext cx="3351049" cy="2143233"/>
        </a:xfrm>
        <a:prstGeom prst="gear6">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lang="fr-FR" sz="3200" b="1" kern="1200" dirty="0" err="1" smtClean="0"/>
            <a:t>Accuracy</a:t>
          </a:r>
          <a:r>
            <a:rPr lang="fr-FR" sz="3200" b="1" kern="1200" dirty="0" smtClean="0"/>
            <a:t> </a:t>
          </a:r>
          <a:r>
            <a:rPr lang="ar-DZ" sz="3200" b="1" kern="1200" dirty="0" smtClean="0"/>
            <a:t>دقة</a:t>
          </a:r>
          <a:r>
            <a:rPr lang="fr-FR" sz="3200" b="1" kern="1200" dirty="0" smtClean="0"/>
            <a:t> </a:t>
          </a:r>
          <a:endParaRPr lang="fr-FR" sz="3200" b="1" kern="1200" dirty="0"/>
        </a:p>
      </dsp:txBody>
      <dsp:txXfrm>
        <a:off x="4662773" y="714625"/>
        <a:ext cx="1737805" cy="1346363"/>
      </dsp:txXfrm>
    </dsp:sp>
    <dsp:sp modelId="{9DA768AA-D173-4D10-A2A0-6256A308E3DF}">
      <dsp:nvSpPr>
        <dsp:cNvPr id="0" name=""/>
        <dsp:cNvSpPr/>
      </dsp:nvSpPr>
      <dsp:spPr>
        <a:xfrm>
          <a:off x="4126276" y="2071390"/>
          <a:ext cx="3833437" cy="3833437"/>
        </a:xfrm>
        <a:prstGeom prst="circularArrow">
          <a:avLst>
            <a:gd name="adj1" fmla="val 4687"/>
            <a:gd name="adj2" fmla="val 299029"/>
            <a:gd name="adj3" fmla="val 2539692"/>
            <a:gd name="adj4" fmla="val 15811496"/>
            <a:gd name="adj5" fmla="val 5469"/>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A133067-5369-4021-BEC1-9E53A2F6093D}">
      <dsp:nvSpPr>
        <dsp:cNvPr id="0" name=""/>
        <dsp:cNvSpPr/>
      </dsp:nvSpPr>
      <dsp:spPr>
        <a:xfrm>
          <a:off x="2483767" y="144020"/>
          <a:ext cx="2785232" cy="2785232"/>
        </a:xfrm>
        <a:prstGeom prst="leftCircularArrow">
          <a:avLst>
            <a:gd name="adj1" fmla="val 6452"/>
            <a:gd name="adj2" fmla="val 429999"/>
            <a:gd name="adj3" fmla="val 10489124"/>
            <a:gd name="adj4" fmla="val 14837806"/>
            <a:gd name="adj5" fmla="val 7527"/>
          </a:avLst>
        </a:prstGeom>
        <a:solidFill>
          <a:schemeClr val="accent2">
            <a:hueOff val="2340759"/>
            <a:satOff val="-2919"/>
            <a:lumOff val="686"/>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B3CB722-CB11-4B68-BCF6-7B3FF3B7BA39}">
      <dsp:nvSpPr>
        <dsp:cNvPr id="0" name=""/>
        <dsp:cNvSpPr/>
      </dsp:nvSpPr>
      <dsp:spPr>
        <a:xfrm>
          <a:off x="3491870" y="864091"/>
          <a:ext cx="3003041" cy="3003041"/>
        </a:xfrm>
        <a:prstGeom prst="circularArrow">
          <a:avLst>
            <a:gd name="adj1" fmla="val 5984"/>
            <a:gd name="adj2" fmla="val 394124"/>
            <a:gd name="adj3" fmla="val 13313824"/>
            <a:gd name="adj4" fmla="val 10508221"/>
            <a:gd name="adj5" fmla="val 6981"/>
          </a:avLst>
        </a:prstGeom>
        <a:solidFill>
          <a:schemeClr val="accent2">
            <a:hueOff val="4681519"/>
            <a:satOff val="-5839"/>
            <a:lumOff val="1373"/>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95623CF-8BD6-45C4-9448-2B018FB588BF}" type="datetimeFigureOut">
              <a:rPr lang="fr-FR" smtClean="0"/>
              <a:t>18/11/2017</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89DCE00-95A2-4843-9820-CA6B6E1CBD22}" type="slidenum">
              <a:rPr lang="fr-FR" smtClean="0"/>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393B123D-923F-45BA-9CB2-90C9A6FBA05F}" type="slidenum">
              <a:rPr lang="fr-FR" smtClean="0"/>
              <a:pPr/>
              <a:t>1</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40D2D168-10E1-4646-A659-3A15C6DA1F32}" type="slidenum">
              <a:rPr lang="en-GB" smtClean="0"/>
              <a:pPr/>
              <a:t>11</a:t>
            </a:fld>
            <a:endParaRPr lang="en-GB" smtClean="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pPr eaLnBrk="1" hangingPunct="1"/>
            <a:endParaRPr lang="it-IT"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4F6E76B0-DD0D-4DF7-9896-49345DCB09E9}" type="slidenum">
              <a:rPr lang="en-GB" smtClean="0"/>
              <a:pPr/>
              <a:t>2</a:t>
            </a:fld>
            <a:endParaRPr lang="en-GB" smtClean="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it-IT"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E8BFBBBD-E841-496B-A60F-7BD09229796A}" type="slidenum">
              <a:rPr lang="en-GB" smtClean="0"/>
              <a:pPr/>
              <a:t>3</a:t>
            </a:fld>
            <a:endParaRPr lang="en-GB"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endParaRPr lang="it-IT"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5586B689-2CC6-424C-9D3C-4AC2AAC031C9}" type="slidenum">
              <a:rPr lang="en-GB" smtClean="0"/>
              <a:pPr/>
              <a:t>4</a:t>
            </a:fld>
            <a:endParaRPr lang="en-GB" smtClean="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endParaRPr lang="it-IT"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326160FF-471E-4E49-B392-9E86696A4218}" type="slidenum">
              <a:rPr lang="en-GB" smtClean="0"/>
              <a:pPr/>
              <a:t>5</a:t>
            </a:fld>
            <a:endParaRPr lang="en-GB" smtClea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it-IT"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E075677F-C1DE-4D72-B3B7-858BCC8560F7}" type="slidenum">
              <a:rPr lang="en-GB" smtClean="0"/>
              <a:pPr/>
              <a:t>6</a:t>
            </a:fld>
            <a:endParaRPr lang="en-GB" smtClean="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endParaRPr lang="it-IT"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C27E3FD4-D6E2-4F58-9E07-288EE85232BE}" type="slidenum">
              <a:rPr lang="en-GB" smtClean="0"/>
              <a:pPr/>
              <a:t>7</a:t>
            </a:fld>
            <a:endParaRPr lang="en-GB" smtClean="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it-IT"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FD4E6744-CFA1-4265-B0B4-97444010120B}" type="slidenum">
              <a:rPr lang="en-GB" smtClean="0"/>
              <a:pPr/>
              <a:t>9</a:t>
            </a:fld>
            <a:endParaRPr lang="en-GB"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endParaRPr lang="it-IT"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00B25442-E981-4E25-A4DC-592C7228DD4C}" type="slidenum">
              <a:rPr lang="en-GB" smtClean="0"/>
              <a:pPr/>
              <a:t>10</a:t>
            </a:fld>
            <a:endParaRPr lang="en-GB" smtClean="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eaLnBrk="1" hangingPunct="1"/>
            <a:endParaRPr lang="it-IT"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6FC326BA-0912-4CC0-AA0B-13A61A9B1A64}" type="datetimeFigureOut">
              <a:rPr lang="fr-FR" smtClean="0"/>
              <a:t>18/11/2017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666D71D-A57D-4C7B-BEEE-0C72CBC34C8E}"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FC326BA-0912-4CC0-AA0B-13A61A9B1A64}" type="datetimeFigureOut">
              <a:rPr lang="fr-FR" smtClean="0"/>
              <a:t>18/11/2017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666D71D-A57D-4C7B-BEEE-0C72CBC34C8E}"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FC326BA-0912-4CC0-AA0B-13A61A9B1A64}" type="datetimeFigureOut">
              <a:rPr lang="fr-FR" smtClean="0"/>
              <a:t>18/11/2017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666D71D-A57D-4C7B-BEEE-0C72CBC34C8E}"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FC326BA-0912-4CC0-AA0B-13A61A9B1A64}" type="datetimeFigureOut">
              <a:rPr lang="fr-FR" smtClean="0"/>
              <a:t>18/11/2017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666D71D-A57D-4C7B-BEEE-0C72CBC34C8E}"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6FC326BA-0912-4CC0-AA0B-13A61A9B1A64}" type="datetimeFigureOut">
              <a:rPr lang="fr-FR" smtClean="0"/>
              <a:t>18/11/2017</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666D71D-A57D-4C7B-BEEE-0C72CBC34C8E}"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6FC326BA-0912-4CC0-AA0B-13A61A9B1A64}" type="datetimeFigureOut">
              <a:rPr lang="fr-FR" smtClean="0"/>
              <a:t>18/11/2017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666D71D-A57D-4C7B-BEEE-0C72CBC34C8E}"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6FC326BA-0912-4CC0-AA0B-13A61A9B1A64}" type="datetimeFigureOut">
              <a:rPr lang="fr-FR" smtClean="0"/>
              <a:t>18/11/2017</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666D71D-A57D-4C7B-BEEE-0C72CBC34C8E}"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6FC326BA-0912-4CC0-AA0B-13A61A9B1A64}" type="datetimeFigureOut">
              <a:rPr lang="fr-FR" smtClean="0"/>
              <a:t>18/11/2017</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666D71D-A57D-4C7B-BEEE-0C72CBC34C8E}"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FC326BA-0912-4CC0-AA0B-13A61A9B1A64}" type="datetimeFigureOut">
              <a:rPr lang="fr-FR" smtClean="0"/>
              <a:t>18/11/2017</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666D71D-A57D-4C7B-BEEE-0C72CBC34C8E}"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6FC326BA-0912-4CC0-AA0B-13A61A9B1A64}" type="datetimeFigureOut">
              <a:rPr lang="fr-FR" smtClean="0"/>
              <a:t>18/11/2017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666D71D-A57D-4C7B-BEEE-0C72CBC34C8E}"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6FC326BA-0912-4CC0-AA0B-13A61A9B1A64}" type="datetimeFigureOut">
              <a:rPr lang="fr-FR" smtClean="0"/>
              <a:t>18/11/2017</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666D71D-A57D-4C7B-BEEE-0C72CBC34C8E}"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C326BA-0912-4CC0-AA0B-13A61A9B1A64}" type="datetimeFigureOut">
              <a:rPr lang="fr-FR" smtClean="0"/>
              <a:t>18/11/2017</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66D71D-A57D-4C7B-BEEE-0C72CBC34C8E}"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 7" descr="logo univ khmiss meliana.jpg"/>
          <p:cNvPicPr>
            <a:picLocks noChangeAspect="1"/>
          </p:cNvPicPr>
          <p:nvPr/>
        </p:nvPicPr>
        <p:blipFill>
          <a:blip r:embed="rId3" cstate="print"/>
          <a:stretch>
            <a:fillRect/>
          </a:stretch>
        </p:blipFill>
        <p:spPr>
          <a:xfrm>
            <a:off x="0" y="95344"/>
            <a:ext cx="1619671" cy="1334463"/>
          </a:xfrm>
          <a:prstGeom prst="rect">
            <a:avLst/>
          </a:prstGeom>
        </p:spPr>
      </p:pic>
      <p:sp>
        <p:nvSpPr>
          <p:cNvPr id="2" name="Titre 1"/>
          <p:cNvSpPr>
            <a:spLocks noGrp="1"/>
          </p:cNvSpPr>
          <p:nvPr>
            <p:ph type="ctrTitle"/>
          </p:nvPr>
        </p:nvSpPr>
        <p:spPr>
          <a:xfrm>
            <a:off x="714348" y="0"/>
            <a:ext cx="7772400" cy="4786322"/>
          </a:xfrm>
        </p:spPr>
        <p:txBody>
          <a:bodyPr>
            <a:noAutofit/>
          </a:bodyPr>
          <a:lstStyle/>
          <a:p>
            <a:r>
              <a:rPr lang="fr-FR" sz="3600" b="1" dirty="0" smtClean="0"/>
              <a:t/>
            </a:r>
            <a:br>
              <a:rPr lang="fr-FR" sz="3600" b="1" dirty="0" smtClean="0"/>
            </a:br>
            <a:r>
              <a:rPr lang="fr-FR" sz="3600" b="1" dirty="0"/>
              <a:t/>
            </a:r>
            <a:br>
              <a:rPr lang="fr-FR" sz="3600" b="1" dirty="0"/>
            </a:br>
            <a:r>
              <a:rPr lang="fr-FR" sz="3600" b="1" dirty="0" smtClean="0"/>
              <a:t/>
            </a:r>
            <a:br>
              <a:rPr lang="fr-FR" sz="3600" b="1" dirty="0" smtClean="0"/>
            </a:br>
            <a:r>
              <a:rPr lang="fr-FR" sz="3600" b="1" dirty="0" err="1" smtClean="0"/>
              <a:t>University</a:t>
            </a:r>
            <a:r>
              <a:rPr lang="fr-FR" sz="3600" b="1" dirty="0" smtClean="0"/>
              <a:t> of </a:t>
            </a:r>
            <a:r>
              <a:rPr lang="fr-FR" sz="3600" b="1" dirty="0" err="1" smtClean="0"/>
              <a:t>Khemis</a:t>
            </a:r>
            <a:r>
              <a:rPr lang="fr-FR" sz="3600" b="1" dirty="0" smtClean="0"/>
              <a:t> Miliana </a:t>
            </a:r>
            <a:br>
              <a:rPr lang="fr-FR" sz="3600" b="1" dirty="0" smtClean="0"/>
            </a:br>
            <a:r>
              <a:rPr lang="fr-FR" sz="3600" b="1" dirty="0" smtClean="0"/>
              <a:t> </a:t>
            </a:r>
            <a:r>
              <a:rPr lang="fr-FR" sz="3600" b="1" dirty="0" err="1" smtClean="0"/>
              <a:t>Faculty</a:t>
            </a:r>
            <a:r>
              <a:rPr lang="fr-FR" sz="3600" b="1" dirty="0"/>
              <a:t> </a:t>
            </a:r>
            <a:r>
              <a:rPr lang="fr-FR" sz="3600" b="1" dirty="0" smtClean="0"/>
              <a:t>of Law &amp; </a:t>
            </a:r>
            <a:r>
              <a:rPr lang="fr-FR" sz="3600" b="1" dirty="0" err="1" smtClean="0"/>
              <a:t>Political</a:t>
            </a:r>
            <a:r>
              <a:rPr lang="fr-FR" sz="3600" b="1" dirty="0" smtClean="0"/>
              <a:t> Science</a:t>
            </a:r>
            <a:br>
              <a:rPr lang="fr-FR" sz="3600" b="1" dirty="0" smtClean="0"/>
            </a:br>
            <a:r>
              <a:rPr lang="fr-FR" sz="3600" b="1" dirty="0" smtClean="0"/>
              <a:t> </a:t>
            </a:r>
            <a:r>
              <a:rPr lang="fr-FR" sz="3600" b="1" dirty="0" err="1" smtClean="0"/>
              <a:t>Department</a:t>
            </a:r>
            <a:r>
              <a:rPr lang="fr-FR" sz="3600" b="1" dirty="0" smtClean="0"/>
              <a:t> of </a:t>
            </a:r>
            <a:r>
              <a:rPr lang="fr-FR" sz="3600" b="1" dirty="0" err="1" smtClean="0"/>
              <a:t>Political</a:t>
            </a:r>
            <a:r>
              <a:rPr lang="fr-FR" sz="3600" b="1" dirty="0" smtClean="0"/>
              <a:t> Science </a:t>
            </a:r>
            <a:r>
              <a:rPr lang="fr-FR" sz="3600" b="1" dirty="0"/>
              <a:t/>
            </a:r>
            <a:br>
              <a:rPr lang="fr-FR" sz="3600" b="1" dirty="0"/>
            </a:br>
            <a:r>
              <a:rPr lang="fr-FR" sz="3600" b="1" dirty="0" smtClean="0"/>
              <a:t/>
            </a:r>
            <a:br>
              <a:rPr lang="fr-FR" sz="3600" b="1" dirty="0" smtClean="0"/>
            </a:br>
            <a:r>
              <a:rPr lang="en-GB" sz="3600" b="1" dirty="0" smtClean="0"/>
              <a:t>HOW TO WRITE AN ABSTRACT</a:t>
            </a:r>
            <a:r>
              <a:rPr lang="fr-FR" sz="3600" b="1" dirty="0" smtClean="0"/>
              <a:t/>
            </a:r>
            <a:br>
              <a:rPr lang="fr-FR" sz="3600" b="1" dirty="0" smtClean="0"/>
            </a:br>
            <a:r>
              <a:rPr lang="fr-FR" sz="3600" b="1" dirty="0" smtClean="0"/>
              <a:t>BY</a:t>
            </a:r>
            <a:r>
              <a:rPr lang="fr-FR" sz="3600" b="1" dirty="0"/>
              <a:t/>
            </a:r>
            <a:br>
              <a:rPr lang="fr-FR" sz="3600" b="1" dirty="0"/>
            </a:br>
            <a:r>
              <a:rPr lang="fr-FR" sz="2800" b="1" dirty="0" smtClean="0"/>
              <a:t>MESTEK YAHIA MOHAMED LAMINE</a:t>
            </a:r>
            <a:br>
              <a:rPr lang="fr-FR" sz="2800" b="1" dirty="0" smtClean="0"/>
            </a:br>
            <a:r>
              <a:rPr lang="fr-FR" sz="3600" b="1" dirty="0"/>
              <a:t/>
            </a:r>
            <a:br>
              <a:rPr lang="fr-FR" sz="3600" b="1" dirty="0"/>
            </a:br>
            <a:r>
              <a:rPr lang="fr-FR" sz="3600" b="1" dirty="0" smtClean="0"/>
              <a:t/>
            </a:r>
            <a:br>
              <a:rPr lang="fr-FR" sz="3600" b="1" dirty="0" smtClean="0"/>
            </a:br>
            <a:endParaRPr lang="fr-FR" sz="3600" b="1" dirty="0"/>
          </a:p>
        </p:txBody>
      </p:sp>
      <p:sp>
        <p:nvSpPr>
          <p:cNvPr id="3" name="Sous-titre 2"/>
          <p:cNvSpPr>
            <a:spLocks noGrp="1"/>
          </p:cNvSpPr>
          <p:nvPr>
            <p:ph type="subTitle" idx="1"/>
          </p:nvPr>
        </p:nvSpPr>
        <p:spPr>
          <a:xfrm>
            <a:off x="357158" y="4357694"/>
            <a:ext cx="8786842" cy="2500306"/>
          </a:xfrm>
        </p:spPr>
        <p:txBody>
          <a:bodyPr>
            <a:noAutofit/>
          </a:bodyPr>
          <a:lstStyle/>
          <a:p>
            <a:pPr algn="l"/>
            <a:r>
              <a:rPr lang="fr-FR" dirty="0" smtClean="0"/>
              <a:t>                                   m.mestek-yahia@univ-dbkm.dz</a:t>
            </a:r>
          </a:p>
          <a:p>
            <a:r>
              <a:rPr lang="fr-FR" dirty="0"/>
              <a:t> </a:t>
            </a:r>
            <a:r>
              <a:rPr lang="fr-FR" dirty="0" smtClean="0"/>
              <a:t>     @</a:t>
            </a:r>
            <a:r>
              <a:rPr lang="fr-FR" dirty="0" err="1" smtClean="0"/>
              <a:t>laminemestek</a:t>
            </a:r>
            <a:endParaRPr lang="fr-FR" dirty="0" smtClean="0"/>
          </a:p>
          <a:p>
            <a:r>
              <a:rPr lang="fr-FR" dirty="0" smtClean="0"/>
              <a:t>       </a:t>
            </a:r>
            <a:r>
              <a:rPr lang="fr-FR" dirty="0" err="1" smtClean="0"/>
              <a:t>lamine.mestek</a:t>
            </a:r>
            <a:endParaRPr lang="fr-FR" dirty="0" smtClean="0"/>
          </a:p>
          <a:p>
            <a:r>
              <a:rPr lang="fr-FR" dirty="0" smtClean="0"/>
              <a:t>        </a:t>
            </a:r>
            <a:r>
              <a:rPr lang="fr-FR" dirty="0" err="1" smtClean="0"/>
              <a:t>Lamine.mestek</a:t>
            </a:r>
            <a:endParaRPr lang="fr-FR" dirty="0" smtClean="0"/>
          </a:p>
          <a:p>
            <a:endParaRPr lang="fr-FR" dirty="0" smtClean="0"/>
          </a:p>
          <a:p>
            <a:pPr rtl="1"/>
            <a:endParaRPr lang="ar-DZ" dirty="0" smtClean="0"/>
          </a:p>
          <a:p>
            <a:endParaRPr lang="fr-FR" dirty="0"/>
          </a:p>
        </p:txBody>
      </p:sp>
      <p:pic>
        <p:nvPicPr>
          <p:cNvPr id="9" name="Image 8" descr="logo_twitter_withbird_1000_allblue.png"/>
          <p:cNvPicPr>
            <a:picLocks noChangeAspect="1"/>
          </p:cNvPicPr>
          <p:nvPr/>
        </p:nvPicPr>
        <p:blipFill>
          <a:blip r:embed="rId4" cstate="print"/>
          <a:stretch>
            <a:fillRect/>
          </a:stretch>
        </p:blipFill>
        <p:spPr>
          <a:xfrm>
            <a:off x="1857356" y="5000636"/>
            <a:ext cx="1804386" cy="335616"/>
          </a:xfrm>
          <a:prstGeom prst="rect">
            <a:avLst/>
          </a:prstGeom>
        </p:spPr>
      </p:pic>
      <p:pic>
        <p:nvPicPr>
          <p:cNvPr id="10" name="Image 9" descr="images (1).jpg"/>
          <p:cNvPicPr>
            <a:picLocks noChangeAspect="1"/>
          </p:cNvPicPr>
          <p:nvPr/>
        </p:nvPicPr>
        <p:blipFill>
          <a:blip r:embed="rId5" cstate="print"/>
          <a:stretch>
            <a:fillRect/>
          </a:stretch>
        </p:blipFill>
        <p:spPr>
          <a:xfrm>
            <a:off x="1714480" y="5429264"/>
            <a:ext cx="1976437" cy="576262"/>
          </a:xfrm>
          <a:prstGeom prst="rect">
            <a:avLst/>
          </a:prstGeom>
        </p:spPr>
      </p:pic>
      <p:pic>
        <p:nvPicPr>
          <p:cNvPr id="11" name="Image 10" descr="logo-linkedin.png"/>
          <p:cNvPicPr>
            <a:picLocks noChangeAspect="1"/>
          </p:cNvPicPr>
          <p:nvPr/>
        </p:nvPicPr>
        <p:blipFill>
          <a:blip r:embed="rId6" cstate="print"/>
          <a:stretch>
            <a:fillRect/>
          </a:stretch>
        </p:blipFill>
        <p:spPr>
          <a:xfrm>
            <a:off x="1714480" y="6000768"/>
            <a:ext cx="2008543" cy="567385"/>
          </a:xfrm>
          <a:prstGeom prst="rect">
            <a:avLst/>
          </a:prstGeom>
        </p:spPr>
      </p:pic>
      <p:pic>
        <p:nvPicPr>
          <p:cNvPr id="12" name="Image 11" descr="gmail-icon-100633817-large.png"/>
          <p:cNvPicPr>
            <a:picLocks noChangeAspect="1"/>
          </p:cNvPicPr>
          <p:nvPr/>
        </p:nvPicPr>
        <p:blipFill>
          <a:blip r:embed="rId7" cstate="print"/>
          <a:stretch>
            <a:fillRect/>
          </a:stretch>
        </p:blipFill>
        <p:spPr>
          <a:xfrm>
            <a:off x="2051720" y="4437112"/>
            <a:ext cx="1080120" cy="623714"/>
          </a:xfrm>
          <a:prstGeom prst="rect">
            <a:avLst/>
          </a:prstGeom>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GB" b="1" dirty="0" smtClean="0"/>
              <a:t>WHAT TO INCLUDE (continued)</a:t>
            </a:r>
          </a:p>
        </p:txBody>
      </p:sp>
      <p:sp>
        <p:nvSpPr>
          <p:cNvPr id="17411" name="Rectangle 3"/>
          <p:cNvSpPr>
            <a:spLocks noGrp="1" noChangeArrowheads="1"/>
          </p:cNvSpPr>
          <p:nvPr>
            <p:ph type="body" idx="1"/>
          </p:nvPr>
        </p:nvSpPr>
        <p:spPr/>
        <p:txBody>
          <a:bodyPr>
            <a:normAutofit/>
          </a:bodyPr>
          <a:lstStyle/>
          <a:p>
            <a:pPr eaLnBrk="1" hangingPunct="1"/>
            <a:r>
              <a:rPr lang="en-GB" b="1" i="1" dirty="0" smtClean="0"/>
              <a:t>Methodology</a:t>
            </a:r>
            <a:r>
              <a:rPr lang="en-GB" i="1" dirty="0" smtClean="0"/>
              <a:t>:</a:t>
            </a:r>
            <a:r>
              <a:rPr lang="en-GB" dirty="0" smtClean="0"/>
              <a:t/>
            </a:r>
            <a:br>
              <a:rPr lang="en-GB" dirty="0" smtClean="0"/>
            </a:br>
            <a:r>
              <a:rPr lang="en-GB" dirty="0" smtClean="0"/>
              <a:t>An abstract may include specific models or approaches used in the larger study.</a:t>
            </a:r>
          </a:p>
          <a:p>
            <a:pPr>
              <a:lnSpc>
                <a:spcPct val="90000"/>
              </a:lnSpc>
            </a:pPr>
            <a:r>
              <a:rPr lang="en-GB" b="1" i="1" dirty="0" smtClean="0"/>
              <a:t>Results:</a:t>
            </a:r>
            <a:r>
              <a:rPr lang="en-GB" dirty="0" smtClean="0"/>
              <a:t/>
            </a:r>
            <a:br>
              <a:rPr lang="en-GB" dirty="0" smtClean="0"/>
            </a:br>
            <a:r>
              <a:rPr lang="en-GB" dirty="0" smtClean="0"/>
              <a:t>Again, an abstract may include specific data that indicates the results of the project. Other abstracts may discuss the findings in a more general way.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GB" b="1" dirty="0" smtClean="0"/>
              <a:t>WHAT NOT TO INCLUDE</a:t>
            </a:r>
          </a:p>
        </p:txBody>
      </p:sp>
      <p:sp>
        <p:nvSpPr>
          <p:cNvPr id="20483" name="Rectangle 3"/>
          <p:cNvSpPr>
            <a:spLocks noGrp="1" noChangeArrowheads="1"/>
          </p:cNvSpPr>
          <p:nvPr>
            <p:ph type="body" idx="1"/>
          </p:nvPr>
        </p:nvSpPr>
        <p:spPr/>
        <p:txBody>
          <a:bodyPr/>
          <a:lstStyle/>
          <a:p>
            <a:pPr eaLnBrk="1" hangingPunct="1"/>
            <a:r>
              <a:rPr lang="en-GB" sz="2800" dirty="0" smtClean="0"/>
              <a:t>Information not contained in the original work;</a:t>
            </a:r>
          </a:p>
          <a:p>
            <a:pPr eaLnBrk="1" hangingPunct="1"/>
            <a:r>
              <a:rPr lang="en-GB" sz="2800" dirty="0" smtClean="0"/>
              <a:t>References to other work;</a:t>
            </a:r>
          </a:p>
          <a:p>
            <a:pPr eaLnBrk="1" hangingPunct="1"/>
            <a:r>
              <a:rPr lang="en-GB" sz="2800" dirty="0" smtClean="0"/>
              <a:t>Quotations from the original work or from other works;</a:t>
            </a:r>
          </a:p>
          <a:p>
            <a:pPr eaLnBrk="1" hangingPunct="1"/>
            <a:r>
              <a:rPr lang="en-GB" sz="2800" dirty="0" smtClean="0"/>
              <a:t>Lengthy explanations of words and concepts;</a:t>
            </a:r>
          </a:p>
          <a:p>
            <a:pPr eaLnBrk="1" hangingPunct="1"/>
            <a:r>
              <a:rPr lang="en-GB" sz="2800" dirty="0" smtClean="0"/>
              <a:t>Unexplained acronyms or abbreviations;</a:t>
            </a:r>
          </a:p>
          <a:p>
            <a:pPr eaLnBrk="1" hangingPunct="1"/>
            <a:r>
              <a:rPr lang="en-GB" sz="2800" dirty="0" smtClean="0"/>
              <a:t>Tables and maps.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Abstract </a:t>
            </a:r>
            <a:r>
              <a:rPr lang="fr-FR" b="1" dirty="0" err="1" smtClean="0"/>
              <a:t>Language</a:t>
            </a:r>
            <a:r>
              <a:rPr lang="fr-FR" b="1" dirty="0" smtClean="0"/>
              <a:t> </a:t>
            </a:r>
            <a:endParaRPr lang="fr-FR" b="1" dirty="0"/>
          </a:p>
        </p:txBody>
      </p:sp>
      <p:sp>
        <p:nvSpPr>
          <p:cNvPr id="3" name="Espace réservé du contenu 2"/>
          <p:cNvSpPr>
            <a:spLocks noGrp="1"/>
          </p:cNvSpPr>
          <p:nvPr>
            <p:ph idx="1"/>
          </p:nvPr>
        </p:nvSpPr>
        <p:spPr>
          <a:xfrm>
            <a:off x="0" y="1340768"/>
            <a:ext cx="9144000" cy="5517232"/>
          </a:xfrm>
        </p:spPr>
        <p:txBody>
          <a:bodyPr>
            <a:normAutofit fontScale="85000" lnSpcReduction="10000"/>
          </a:bodyPr>
          <a:lstStyle/>
          <a:p>
            <a:pPr>
              <a:buNone/>
            </a:pPr>
            <a:r>
              <a:rPr lang="en-US" b="1" dirty="0" smtClean="0"/>
              <a:t>	Introduction (usually in present, could also be in present perfect or simple past tense): </a:t>
            </a:r>
          </a:p>
          <a:p>
            <a:pPr>
              <a:buNone/>
            </a:pPr>
            <a:r>
              <a:rPr lang="en-US" dirty="0" smtClean="0"/>
              <a:t>The purpose of this study is to investigate the effects of ... on ... </a:t>
            </a:r>
          </a:p>
          <a:p>
            <a:pPr>
              <a:buNone/>
            </a:pPr>
            <a:r>
              <a:rPr lang="en-US" dirty="0" smtClean="0"/>
              <a:t>The goals of this study are to determine … </a:t>
            </a:r>
          </a:p>
          <a:p>
            <a:pPr>
              <a:buNone/>
            </a:pPr>
            <a:r>
              <a:rPr lang="en-US" dirty="0" smtClean="0"/>
              <a:t>The primary purpose of this study is to determine … </a:t>
            </a:r>
          </a:p>
          <a:p>
            <a:pPr>
              <a:buNone/>
            </a:pPr>
            <a:r>
              <a:rPr lang="en-US" dirty="0" smtClean="0"/>
              <a:t>This study is specifically concerned with the effect of … on …</a:t>
            </a:r>
          </a:p>
          <a:p>
            <a:pPr>
              <a:buNone/>
            </a:pPr>
            <a:r>
              <a:rPr lang="en-US" dirty="0" smtClean="0"/>
              <a:t>This study is an initial attempt to investigate the relationship … </a:t>
            </a:r>
          </a:p>
          <a:p>
            <a:pPr>
              <a:buNone/>
            </a:pPr>
            <a:r>
              <a:rPr lang="en-US" dirty="0" smtClean="0"/>
              <a:t>This study has two major purposes: (1) to investigate ... (2) to demonstrate … </a:t>
            </a:r>
          </a:p>
          <a:p>
            <a:pPr>
              <a:buNone/>
            </a:pPr>
            <a:r>
              <a:rPr lang="en-US" dirty="0" smtClean="0"/>
              <a:t>This thesis discusses/describes/analyses/studies/focuses on/deals with … </a:t>
            </a:r>
          </a:p>
          <a:p>
            <a:pPr>
              <a:buNone/>
            </a:pP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Abstract </a:t>
            </a:r>
            <a:r>
              <a:rPr lang="fr-FR" b="1" dirty="0" err="1" smtClean="0"/>
              <a:t>Language</a:t>
            </a:r>
            <a:r>
              <a:rPr lang="fr-FR" b="1" dirty="0" smtClean="0"/>
              <a:t> </a:t>
            </a:r>
            <a:endParaRPr lang="fr-FR" b="1" dirty="0"/>
          </a:p>
        </p:txBody>
      </p:sp>
      <p:sp>
        <p:nvSpPr>
          <p:cNvPr id="3" name="Espace réservé du contenu 2"/>
          <p:cNvSpPr>
            <a:spLocks noGrp="1"/>
          </p:cNvSpPr>
          <p:nvPr>
            <p:ph idx="1"/>
          </p:nvPr>
        </p:nvSpPr>
        <p:spPr>
          <a:xfrm>
            <a:off x="0" y="1340768"/>
            <a:ext cx="9144000" cy="5517232"/>
          </a:xfrm>
        </p:spPr>
        <p:txBody>
          <a:bodyPr>
            <a:normAutofit fontScale="85000" lnSpcReduction="10000"/>
          </a:bodyPr>
          <a:lstStyle/>
          <a:p>
            <a:pPr>
              <a:buNone/>
            </a:pPr>
            <a:r>
              <a:rPr lang="en-US" b="1" dirty="0" smtClean="0"/>
              <a:t>	Materials and Methods (in past tense): </a:t>
            </a:r>
          </a:p>
          <a:p>
            <a:pPr>
              <a:buNone/>
            </a:pPr>
            <a:r>
              <a:rPr lang="en-US" dirty="0" smtClean="0"/>
              <a:t>The subjects of this study were … </a:t>
            </a:r>
          </a:p>
          <a:p>
            <a:pPr>
              <a:buNone/>
            </a:pPr>
            <a:r>
              <a:rPr lang="en-US" dirty="0" smtClean="0"/>
              <a:t>This study was conducted in </a:t>
            </a:r>
            <a:r>
              <a:rPr lang="en-US" dirty="0" err="1" smtClean="0"/>
              <a:t>Khemis</a:t>
            </a:r>
            <a:r>
              <a:rPr lang="en-US" dirty="0" smtClean="0"/>
              <a:t> </a:t>
            </a:r>
            <a:r>
              <a:rPr lang="en-US" dirty="0" err="1" smtClean="0"/>
              <a:t>Miliana</a:t>
            </a:r>
            <a:r>
              <a:rPr lang="en-US" dirty="0" smtClean="0"/>
              <a:t>/ at Emir Abdel Kader High School.</a:t>
            </a:r>
          </a:p>
          <a:p>
            <a:pPr>
              <a:buNone/>
            </a:pPr>
            <a:r>
              <a:rPr lang="en-US" dirty="0" smtClean="0"/>
              <a:t>Data for this study/research were collected/gathered/obtained from/by/through/with the help of/among … </a:t>
            </a:r>
          </a:p>
          <a:p>
            <a:pPr>
              <a:buNone/>
            </a:pPr>
            <a:r>
              <a:rPr lang="en-US" dirty="0" smtClean="0"/>
              <a:t>A questionnaire was distributed/mailed/sent to … </a:t>
            </a:r>
          </a:p>
          <a:p>
            <a:pPr>
              <a:buNone/>
            </a:pPr>
            <a:r>
              <a:rPr lang="en-US" dirty="0" smtClean="0"/>
              <a:t>Interviews were conducted by/with … </a:t>
            </a:r>
          </a:p>
          <a:p>
            <a:pPr>
              <a:buNone/>
            </a:pPr>
            <a:r>
              <a:rPr lang="en-US" dirty="0" smtClean="0"/>
              <a:t>The interviews were recorded on audiotape. </a:t>
            </a:r>
          </a:p>
          <a:p>
            <a:pPr>
              <a:buNone/>
            </a:pPr>
            <a:r>
              <a:rPr lang="en-US" dirty="0" smtClean="0"/>
              <a:t>Using local and national data, this study was designed to investigate. </a:t>
            </a:r>
          </a:p>
          <a:p>
            <a:pPr>
              <a:buNone/>
            </a:pPr>
            <a:r>
              <a:rPr lang="en-US" dirty="0" smtClean="0"/>
              <a:t>The empirical part of this study was conducted in May 2017. </a:t>
            </a:r>
          </a:p>
          <a:p>
            <a:pPr>
              <a:buNone/>
            </a:pPr>
            <a:endParaRPr lang="fr-FR"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Abstract </a:t>
            </a:r>
            <a:r>
              <a:rPr lang="fr-FR" b="1" dirty="0" err="1" smtClean="0"/>
              <a:t>Language</a:t>
            </a:r>
            <a:r>
              <a:rPr lang="fr-FR" b="1" dirty="0" smtClean="0"/>
              <a:t> </a:t>
            </a:r>
            <a:endParaRPr lang="fr-FR" b="1" dirty="0"/>
          </a:p>
        </p:txBody>
      </p:sp>
      <p:sp>
        <p:nvSpPr>
          <p:cNvPr id="3" name="Espace réservé du contenu 2"/>
          <p:cNvSpPr>
            <a:spLocks noGrp="1"/>
          </p:cNvSpPr>
          <p:nvPr>
            <p:ph idx="1"/>
          </p:nvPr>
        </p:nvSpPr>
        <p:spPr>
          <a:xfrm>
            <a:off x="0" y="1340768"/>
            <a:ext cx="9144000" cy="5517232"/>
          </a:xfrm>
        </p:spPr>
        <p:txBody>
          <a:bodyPr>
            <a:normAutofit fontScale="92500" lnSpcReduction="10000"/>
          </a:bodyPr>
          <a:lstStyle/>
          <a:p>
            <a:pPr>
              <a:buNone/>
            </a:pPr>
            <a:r>
              <a:rPr lang="en-US" b="1" dirty="0" smtClean="0"/>
              <a:t>Conclusions (in simple present or past tense): </a:t>
            </a:r>
          </a:p>
          <a:p>
            <a:pPr>
              <a:buNone/>
            </a:pPr>
            <a:r>
              <a:rPr lang="en-US" dirty="0" smtClean="0"/>
              <a:t>These results suggest that … </a:t>
            </a:r>
          </a:p>
          <a:p>
            <a:pPr>
              <a:buNone/>
            </a:pPr>
            <a:r>
              <a:rPr lang="en-US" dirty="0" smtClean="0"/>
              <a:t>The results show that/reveal …</a:t>
            </a:r>
          </a:p>
          <a:p>
            <a:pPr>
              <a:buNone/>
            </a:pPr>
            <a:r>
              <a:rPr lang="en-US" dirty="0" smtClean="0"/>
              <a:t> It was concluded that … </a:t>
            </a:r>
          </a:p>
          <a:p>
            <a:pPr>
              <a:buNone/>
            </a:pPr>
            <a:r>
              <a:rPr lang="en-US" dirty="0" smtClean="0"/>
              <a:t>This study/survey shows/supports/questions/implies/indicates … </a:t>
            </a:r>
          </a:p>
          <a:p>
            <a:pPr>
              <a:buNone/>
            </a:pPr>
            <a:r>
              <a:rPr lang="en-US" dirty="0" smtClean="0"/>
              <a:t>On the basis of the results of this research, it can be concluded that … </a:t>
            </a:r>
          </a:p>
          <a:p>
            <a:pPr>
              <a:buNone/>
            </a:pPr>
            <a:r>
              <a:rPr lang="en-US" dirty="0" smtClean="0"/>
              <a:t>The results provide some support for …(</a:t>
            </a:r>
            <a:r>
              <a:rPr lang="en-US" dirty="0" err="1" smtClean="0"/>
              <a:t>ing</a:t>
            </a:r>
            <a:r>
              <a:rPr lang="en-US" dirty="0" smtClean="0"/>
              <a:t>)… </a:t>
            </a:r>
          </a:p>
          <a:p>
            <a:pPr>
              <a:buNone/>
            </a:pPr>
            <a:r>
              <a:rPr lang="en-US" dirty="0" smtClean="0"/>
              <a:t>The results did not support the expectations that … </a:t>
            </a:r>
          </a:p>
          <a:p>
            <a:pPr>
              <a:buNone/>
            </a:pPr>
            <a:r>
              <a:rPr lang="en-US" dirty="0" smtClean="0"/>
              <a:t>These data support the view that … </a:t>
            </a:r>
            <a:endParaRPr lang="fr-FR"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err="1" smtClean="0"/>
              <a:t>Sample</a:t>
            </a:r>
            <a:r>
              <a:rPr lang="fr-FR" b="1" dirty="0" smtClean="0"/>
              <a:t> abstracts for </a:t>
            </a:r>
            <a:r>
              <a:rPr lang="fr-FR" b="1" dirty="0" err="1" smtClean="0"/>
              <a:t>paper</a:t>
            </a:r>
            <a:endParaRPr lang="fr-FR" b="1" dirty="0"/>
          </a:p>
        </p:txBody>
      </p:sp>
      <p:sp>
        <p:nvSpPr>
          <p:cNvPr id="3" name="Espace réservé du contenu 2"/>
          <p:cNvSpPr>
            <a:spLocks noGrp="1"/>
          </p:cNvSpPr>
          <p:nvPr>
            <p:ph idx="1"/>
          </p:nvPr>
        </p:nvSpPr>
        <p:spPr>
          <a:xfrm>
            <a:off x="0" y="1412776"/>
            <a:ext cx="9144000" cy="5445224"/>
          </a:xfrm>
        </p:spPr>
        <p:txBody>
          <a:bodyPr>
            <a:normAutofit fontScale="92500"/>
          </a:bodyPr>
          <a:lstStyle/>
          <a:p>
            <a:pPr algn="just">
              <a:buNone/>
            </a:pPr>
            <a:r>
              <a:rPr lang="en-US" b="1" dirty="0" smtClean="0"/>
              <a:t>Abstract : </a:t>
            </a:r>
            <a:r>
              <a:rPr lang="en-US" dirty="0" smtClean="0"/>
              <a:t>The study is to show how the French occupation in Algeria exercised all kinds of crimes such as: genocide, murder, and torture against the Algerian defenseless people, even in the eve of its independence the occupation committed the most heinous crimes on Algerian territory since 1832, The </a:t>
            </a:r>
            <a:r>
              <a:rPr lang="en-US" dirty="0" err="1" smtClean="0"/>
              <a:t>Reggan’s</a:t>
            </a:r>
            <a:r>
              <a:rPr lang="en-US" dirty="0" smtClean="0"/>
              <a:t> nuclear test on February 13th1960, This case example shows how French occupation surpassed the rules of the international law and ignored the Geneva conventions. </a:t>
            </a:r>
          </a:p>
          <a:p>
            <a:pPr algn="just">
              <a:buNone/>
            </a:pPr>
            <a:r>
              <a:rPr lang="en-US" b="1" dirty="0" smtClean="0"/>
              <a:t>The key words:</a:t>
            </a:r>
            <a:r>
              <a:rPr lang="en-US" dirty="0" smtClean="0"/>
              <a:t> The French occupation – The </a:t>
            </a:r>
            <a:r>
              <a:rPr lang="en-US" dirty="0" err="1" smtClean="0"/>
              <a:t>Reggan’s</a:t>
            </a:r>
            <a:r>
              <a:rPr lang="en-US" dirty="0" smtClean="0"/>
              <a:t> nuclear test – Humanitarian Law</a:t>
            </a:r>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b="1" dirty="0" smtClean="0"/>
              <a:t>Further vocabulary</a:t>
            </a:r>
            <a:endParaRPr lang="fr-FR" b="1" dirty="0"/>
          </a:p>
        </p:txBody>
      </p:sp>
      <p:sp>
        <p:nvSpPr>
          <p:cNvPr id="3" name="Espace réservé du contenu 2"/>
          <p:cNvSpPr>
            <a:spLocks noGrp="1"/>
          </p:cNvSpPr>
          <p:nvPr>
            <p:ph idx="1"/>
          </p:nvPr>
        </p:nvSpPr>
        <p:spPr>
          <a:xfrm>
            <a:off x="0" y="1600200"/>
            <a:ext cx="9144000" cy="5257800"/>
          </a:xfrm>
        </p:spPr>
        <p:txBody>
          <a:bodyPr>
            <a:normAutofit fontScale="92500" lnSpcReduction="10000"/>
          </a:bodyPr>
          <a:lstStyle/>
          <a:p>
            <a:r>
              <a:rPr lang="en-US" b="1" dirty="0" smtClean="0"/>
              <a:t>1. Verbs: </a:t>
            </a:r>
            <a:r>
              <a:rPr lang="en-US" dirty="0" smtClean="0"/>
              <a:t>show, demonstrate, illustrate, prove, argue, examine, explore, look into, consider, deal with, address, involve, relate to, refer to, draw on, explain, investigate, highlight, outline, provide an overview of, define, distinguish between, indicate, support, reveal, suggest, conclude, recommend </a:t>
            </a:r>
          </a:p>
          <a:p>
            <a:r>
              <a:rPr lang="en-US" b="1" dirty="0" smtClean="0"/>
              <a:t>2. Nouns: </a:t>
            </a:r>
            <a:r>
              <a:rPr lang="en-US" dirty="0" smtClean="0"/>
              <a:t>intention, purpose, aim, objective, thesis, argument, issue, assumptions, methods, premises, results, conclusions, outcome, recommendations </a:t>
            </a:r>
          </a:p>
          <a:p>
            <a:r>
              <a:rPr lang="en-US" b="1" dirty="0" smtClean="0"/>
              <a:t>3. Connecting words: </a:t>
            </a:r>
            <a:r>
              <a:rPr lang="en-US" dirty="0" smtClean="0"/>
              <a:t>however, first, second, then, finally, thus, for example, furthermore, in addition, in conclusion, by contrast, nonetheless, consequently, etc.</a:t>
            </a:r>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634082"/>
          </a:xfrm>
        </p:spPr>
        <p:txBody>
          <a:bodyPr>
            <a:normAutofit fontScale="90000"/>
          </a:bodyPr>
          <a:lstStyle/>
          <a:p>
            <a:r>
              <a:rPr lang="fr-FR" b="1" dirty="0" err="1" smtClean="0"/>
              <a:t>Sample</a:t>
            </a:r>
            <a:r>
              <a:rPr lang="fr-FR" b="1" dirty="0" smtClean="0"/>
              <a:t> abstracts for </a:t>
            </a:r>
            <a:r>
              <a:rPr lang="fr-FR" b="1" dirty="0" err="1" smtClean="0"/>
              <a:t>thesis</a:t>
            </a:r>
            <a:endParaRPr lang="fr-FR" b="1" dirty="0"/>
          </a:p>
        </p:txBody>
      </p:sp>
      <p:sp>
        <p:nvSpPr>
          <p:cNvPr id="3" name="Espace réservé du contenu 2"/>
          <p:cNvSpPr>
            <a:spLocks noGrp="1"/>
          </p:cNvSpPr>
          <p:nvPr>
            <p:ph idx="1"/>
          </p:nvPr>
        </p:nvSpPr>
        <p:spPr>
          <a:xfrm>
            <a:off x="0" y="1052736"/>
            <a:ext cx="9144000" cy="5805264"/>
          </a:xfrm>
        </p:spPr>
        <p:txBody>
          <a:bodyPr>
            <a:normAutofit fontScale="70000" lnSpcReduction="20000"/>
          </a:bodyPr>
          <a:lstStyle/>
          <a:p>
            <a:pPr>
              <a:buNone/>
            </a:pPr>
            <a:r>
              <a:rPr lang="en-US" dirty="0" smtClean="0"/>
              <a:t>The aim of this thesis is to investigate and identify the present status of abstract writing in English for bachelor’s and master’s theses at the DBKM, and to make recommendations for students who are required to produce abstracts in English. </a:t>
            </a:r>
          </a:p>
          <a:p>
            <a:pPr>
              <a:buNone/>
            </a:pPr>
            <a:r>
              <a:rPr lang="en-US" dirty="0" smtClean="0"/>
              <a:t>In the first part, results of a short empirical survey of the university faculties and degree programs are presented. These show that there is growing demand for student abstracts in English, but at present students receive very little guidance in this matter. </a:t>
            </a:r>
          </a:p>
          <a:p>
            <a:pPr>
              <a:buNone/>
            </a:pPr>
            <a:r>
              <a:rPr lang="en-US" dirty="0" smtClean="0"/>
              <a:t>The thesis then identifies the uses of an English abstract, and further outlines the structure of an abstract. In a detailed central section the thesis provides students with useful practical tips on the language of abstracts, including rules for creating headings and titles, and giving lists of phrases and vocabulary that are commonly used in abstracts. Here, the thesis draws on a number of sources from other universities and books on academic writing in English.</a:t>
            </a:r>
          </a:p>
          <a:p>
            <a:pPr>
              <a:buNone/>
            </a:pPr>
            <a:r>
              <a:rPr lang="en-US" dirty="0" smtClean="0"/>
              <a:t> In conclusion, the thesis argues that abstract writing in English is essential but that students should not be expected to be able to write good abstracts without assistance. This thesis hopes to offer all DBKM students useful tips on writing abstracts in English, and thus make a small contribution to improving the general standard of bachelor’s and master’s theses.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611188" y="836613"/>
            <a:ext cx="7772400" cy="1470025"/>
          </a:xfrm>
        </p:spPr>
        <p:txBody>
          <a:bodyPr/>
          <a:lstStyle/>
          <a:p>
            <a:pPr eaLnBrk="1" hangingPunct="1"/>
            <a:r>
              <a:rPr lang="en-GB" b="1" dirty="0" smtClean="0"/>
              <a:t>HOW TO WRITE AN ABSTRACT</a:t>
            </a:r>
          </a:p>
        </p:txBody>
      </p:sp>
      <p:pic>
        <p:nvPicPr>
          <p:cNvPr id="4099" name="Picture 3"/>
          <p:cNvPicPr>
            <a:picLocks noGrp="1" noChangeAspect="1" noChangeArrowheads="1"/>
          </p:cNvPicPr>
          <p:nvPr>
            <p:ph type="subTitle" idx="1"/>
          </p:nvPr>
        </p:nvPicPr>
        <p:blipFill>
          <a:blip r:embed="rId3" cstate="print"/>
          <a:srcRect/>
          <a:stretch>
            <a:fillRect/>
          </a:stretch>
        </p:blipFill>
        <p:spPr>
          <a:xfrm>
            <a:off x="1371600" y="2492375"/>
            <a:ext cx="6400800" cy="3744913"/>
          </a:xfr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GB" b="1" dirty="0" smtClean="0"/>
              <a:t>IN THIS LESSON</a:t>
            </a:r>
          </a:p>
        </p:txBody>
      </p:sp>
      <p:sp>
        <p:nvSpPr>
          <p:cNvPr id="5123" name="Rectangle 3"/>
          <p:cNvSpPr>
            <a:spLocks noGrp="1" noChangeArrowheads="1"/>
          </p:cNvSpPr>
          <p:nvPr>
            <p:ph type="body" idx="1"/>
          </p:nvPr>
        </p:nvSpPr>
        <p:spPr/>
        <p:txBody>
          <a:bodyPr/>
          <a:lstStyle/>
          <a:p>
            <a:pPr eaLnBrk="1" hangingPunct="1">
              <a:lnSpc>
                <a:spcPct val="90000"/>
              </a:lnSpc>
            </a:pPr>
            <a:r>
              <a:rPr lang="en-GB" dirty="0" smtClean="0"/>
              <a:t>WHAT IS AN ABSTRACT</a:t>
            </a:r>
          </a:p>
          <a:p>
            <a:pPr eaLnBrk="1" hangingPunct="1">
              <a:lnSpc>
                <a:spcPct val="90000"/>
              </a:lnSpc>
            </a:pPr>
            <a:r>
              <a:rPr lang="en-GB" dirty="0" smtClean="0"/>
              <a:t>FOR WHAT PURPOSES</a:t>
            </a:r>
          </a:p>
          <a:p>
            <a:pPr eaLnBrk="1" hangingPunct="1">
              <a:lnSpc>
                <a:spcPct val="90000"/>
              </a:lnSpc>
            </a:pPr>
            <a:r>
              <a:rPr lang="en-GB" dirty="0" smtClean="0"/>
              <a:t>DIFFERENT TYPES OF ABSTRACT</a:t>
            </a:r>
          </a:p>
          <a:p>
            <a:pPr eaLnBrk="1" hangingPunct="1">
              <a:lnSpc>
                <a:spcPct val="90000"/>
              </a:lnSpc>
            </a:pPr>
            <a:r>
              <a:rPr lang="en-GB" dirty="0" smtClean="0"/>
              <a:t>WHAT TO INCLUDE</a:t>
            </a:r>
          </a:p>
          <a:p>
            <a:pPr eaLnBrk="1" hangingPunct="1">
              <a:lnSpc>
                <a:spcPct val="90000"/>
              </a:lnSpc>
            </a:pPr>
            <a:r>
              <a:rPr lang="en-GB" dirty="0" smtClean="0"/>
              <a:t>WHAT NOT TO INCLUDE</a:t>
            </a:r>
          </a:p>
          <a:p>
            <a:pPr eaLnBrk="1" hangingPunct="1">
              <a:lnSpc>
                <a:spcPct val="90000"/>
              </a:lnSpc>
            </a:pPr>
            <a:r>
              <a:rPr lang="en-GB" dirty="0" smtClean="0"/>
              <a:t>SOME EXAMPLES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GB" b="1" dirty="0" smtClean="0"/>
              <a:t>WHAT IS AN ABSTRACT?</a:t>
            </a:r>
          </a:p>
        </p:txBody>
      </p:sp>
      <p:sp>
        <p:nvSpPr>
          <p:cNvPr id="6147" name="Rectangle 3"/>
          <p:cNvSpPr>
            <a:spLocks noGrp="1" noChangeArrowheads="1"/>
          </p:cNvSpPr>
          <p:nvPr>
            <p:ph type="body" idx="1"/>
          </p:nvPr>
        </p:nvSpPr>
        <p:spPr/>
        <p:txBody>
          <a:bodyPr/>
          <a:lstStyle/>
          <a:p>
            <a:pPr eaLnBrk="1" hangingPunct="1"/>
            <a:r>
              <a:rPr lang="en-GB" dirty="0" smtClean="0"/>
              <a:t>A short, self-contained, powerful summary of an article, paper or thesis;</a:t>
            </a:r>
          </a:p>
          <a:p>
            <a:pPr eaLnBrk="1" hangingPunct="1"/>
            <a:r>
              <a:rPr lang="en-GB" dirty="0" smtClean="0"/>
              <a:t>Length: between 150 and 250 words;</a:t>
            </a:r>
          </a:p>
          <a:p>
            <a:pPr eaLnBrk="1" hangingPunct="1"/>
            <a:r>
              <a:rPr lang="en-GB" dirty="0" smtClean="0"/>
              <a:t>Layout: usually one single paragraph; font size is different from the main text;</a:t>
            </a:r>
          </a:p>
          <a:p>
            <a:pPr eaLnBrk="1" hangingPunct="1"/>
            <a:r>
              <a:rPr lang="en-GB" dirty="0" smtClean="0"/>
              <a:t>Position: usually at the beginning of the paper</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GB" b="1" dirty="0" smtClean="0"/>
              <a:t>FOR WHAT PURPOSES?</a:t>
            </a:r>
          </a:p>
        </p:txBody>
      </p:sp>
      <p:sp>
        <p:nvSpPr>
          <p:cNvPr id="9219" name="Rectangle 3"/>
          <p:cNvSpPr>
            <a:spLocks noGrp="1" noChangeArrowheads="1"/>
          </p:cNvSpPr>
          <p:nvPr>
            <p:ph type="body" idx="1"/>
          </p:nvPr>
        </p:nvSpPr>
        <p:spPr/>
        <p:txBody>
          <a:bodyPr/>
          <a:lstStyle/>
          <a:p>
            <a:pPr eaLnBrk="1" hangingPunct="1">
              <a:lnSpc>
                <a:spcPct val="90000"/>
              </a:lnSpc>
            </a:pPr>
            <a:endParaRPr lang="ar-DZ" sz="2800" dirty="0" smtClean="0"/>
          </a:p>
          <a:p>
            <a:pPr algn="just" eaLnBrk="1" hangingPunct="1">
              <a:lnSpc>
                <a:spcPct val="90000"/>
              </a:lnSpc>
            </a:pPr>
            <a:endParaRPr lang="ar-DZ" sz="2800" dirty="0" smtClean="0"/>
          </a:p>
          <a:p>
            <a:pPr algn="just" eaLnBrk="1" hangingPunct="1">
              <a:lnSpc>
                <a:spcPct val="90000"/>
              </a:lnSpc>
            </a:pPr>
            <a:r>
              <a:rPr lang="en-GB" sz="2800" dirty="0" smtClean="0"/>
              <a:t>TO PERSUADE THE READER TO SEE THE FULL TEXT</a:t>
            </a:r>
          </a:p>
          <a:p>
            <a:pPr algn="just" eaLnBrk="1" hangingPunct="1">
              <a:lnSpc>
                <a:spcPct val="90000"/>
              </a:lnSpc>
            </a:pPr>
            <a:r>
              <a:rPr lang="en-GB" sz="2800" dirty="0" smtClean="0"/>
              <a:t>TO HELP READERS DECIDE IF THE ARTICLE IS RELEVANT FOR THEIR PURPOSES</a:t>
            </a:r>
          </a:p>
          <a:p>
            <a:pPr algn="just" eaLnBrk="1" hangingPunct="1">
              <a:lnSpc>
                <a:spcPct val="90000"/>
              </a:lnSpc>
            </a:pPr>
            <a:r>
              <a:rPr lang="en-GB" sz="2800" dirty="0" smtClean="0"/>
              <a:t>TO ANSWER A CALL OF PAPER IN A CONFERENCE</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a:bodyPr>
          <a:lstStyle/>
          <a:p>
            <a:pPr eaLnBrk="1" hangingPunct="1"/>
            <a:r>
              <a:rPr lang="en-GB" sz="3800" b="1" dirty="0" smtClean="0"/>
              <a:t>DIFFERENT TYPES OF ABSTRACT</a:t>
            </a:r>
          </a:p>
        </p:txBody>
      </p:sp>
      <p:sp>
        <p:nvSpPr>
          <p:cNvPr id="12291" name="Rectangle 3"/>
          <p:cNvSpPr>
            <a:spLocks noGrp="1" noChangeArrowheads="1"/>
          </p:cNvSpPr>
          <p:nvPr>
            <p:ph type="body" idx="1"/>
          </p:nvPr>
        </p:nvSpPr>
        <p:spPr/>
        <p:txBody>
          <a:bodyPr/>
          <a:lstStyle/>
          <a:p>
            <a:pPr eaLnBrk="1" hangingPunct="1"/>
            <a:r>
              <a:rPr lang="en-GB" dirty="0" smtClean="0"/>
              <a:t>Abstracts are usually divided into two main categories:</a:t>
            </a:r>
          </a:p>
          <a:p>
            <a:pPr eaLnBrk="1" hangingPunct="1"/>
            <a:r>
              <a:rPr lang="en-GB" dirty="0" smtClean="0"/>
              <a:t>DESCRIPTIVE   AND   INFORMATIVE</a:t>
            </a:r>
          </a:p>
          <a:p>
            <a:pPr eaLnBrk="1" hangingPunct="1">
              <a:buNone/>
            </a:pPr>
            <a:r>
              <a:rPr lang="fr-FR" dirty="0" smtClean="0"/>
              <a:t>1/ </a:t>
            </a:r>
            <a:r>
              <a:rPr lang="en-GB" b="1" dirty="0" smtClean="0"/>
              <a:t>Descriptive abstracts describe</a:t>
            </a:r>
            <a:r>
              <a:rPr lang="en-GB" dirty="0" smtClean="0"/>
              <a:t>:</a:t>
            </a:r>
          </a:p>
          <a:p>
            <a:pPr lvl="1" eaLnBrk="1" hangingPunct="1"/>
            <a:r>
              <a:rPr lang="en-GB" dirty="0" smtClean="0"/>
              <a:t>What the text is about</a:t>
            </a:r>
          </a:p>
          <a:p>
            <a:pPr lvl="1" eaLnBrk="1" hangingPunct="1"/>
            <a:r>
              <a:rPr lang="en-GB" dirty="0" smtClean="0"/>
              <a:t>The issues or problems explored</a:t>
            </a:r>
          </a:p>
          <a:p>
            <a:pPr lvl="1" eaLnBrk="1" hangingPunct="1"/>
            <a:r>
              <a:rPr lang="en-GB" dirty="0" smtClean="0"/>
              <a:t>The purpose and methodology of the research</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normAutofit fontScale="90000"/>
          </a:bodyPr>
          <a:lstStyle/>
          <a:p>
            <a:pPr eaLnBrk="1" hangingPunct="1"/>
            <a:r>
              <a:rPr lang="en-GB" sz="3800" b="1" dirty="0" smtClean="0"/>
              <a:t>DIFFERENT TYPES OF ABSTRACT (continued)</a:t>
            </a:r>
          </a:p>
        </p:txBody>
      </p:sp>
      <p:sp>
        <p:nvSpPr>
          <p:cNvPr id="13315" name="Rectangle 3"/>
          <p:cNvSpPr>
            <a:spLocks noGrp="1" noChangeArrowheads="1"/>
          </p:cNvSpPr>
          <p:nvPr>
            <p:ph type="body" idx="1"/>
          </p:nvPr>
        </p:nvSpPr>
        <p:spPr/>
        <p:txBody>
          <a:bodyPr/>
          <a:lstStyle/>
          <a:p>
            <a:pPr eaLnBrk="1" hangingPunct="1">
              <a:buNone/>
            </a:pPr>
            <a:r>
              <a:rPr lang="en-GB" b="1" dirty="0" smtClean="0"/>
              <a:t>2/Informative abstracts describe:</a:t>
            </a:r>
          </a:p>
          <a:p>
            <a:pPr lvl="1" eaLnBrk="1" hangingPunct="1"/>
            <a:r>
              <a:rPr lang="en-GB" dirty="0" smtClean="0"/>
              <a:t>What the text is about</a:t>
            </a:r>
          </a:p>
          <a:p>
            <a:pPr lvl="1" eaLnBrk="1" hangingPunct="1"/>
            <a:r>
              <a:rPr lang="en-GB" dirty="0" smtClean="0"/>
              <a:t>The issues or problems explored</a:t>
            </a:r>
          </a:p>
          <a:p>
            <a:pPr lvl="1" eaLnBrk="1" hangingPunct="1"/>
            <a:r>
              <a:rPr lang="en-GB" dirty="0" smtClean="0"/>
              <a:t>The purpose and methodology of the research</a:t>
            </a:r>
          </a:p>
          <a:p>
            <a:pPr lvl="1" eaLnBrk="1" hangingPunct="1"/>
            <a:r>
              <a:rPr lang="en-GB" dirty="0" smtClean="0"/>
              <a:t>The results</a:t>
            </a:r>
          </a:p>
          <a:p>
            <a:pPr lvl="1" eaLnBrk="1" hangingPunct="1"/>
            <a:r>
              <a:rPr lang="en-GB" dirty="0" smtClean="0"/>
              <a:t>The conclusion and recommendations</a:t>
            </a:r>
          </a:p>
          <a:p>
            <a:pPr lvl="1" eaLnBrk="1" hangingPunct="1"/>
            <a:endParaRPr lang="en-GB"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err="1" smtClean="0"/>
              <a:t>Writing</a:t>
            </a:r>
            <a:r>
              <a:rPr lang="fr-FR" b="1" dirty="0" smtClean="0"/>
              <a:t> Style </a:t>
            </a:r>
            <a:endParaRPr lang="fr-FR" b="1" dirty="0"/>
          </a:p>
        </p:txBody>
      </p:sp>
      <p:sp>
        <p:nvSpPr>
          <p:cNvPr id="3" name="Espace réservé du contenu 2"/>
          <p:cNvSpPr>
            <a:spLocks noGrp="1"/>
          </p:cNvSpPr>
          <p:nvPr>
            <p:ph idx="1"/>
          </p:nvPr>
        </p:nvSpPr>
        <p:spPr/>
        <p:txBody>
          <a:bodyPr/>
          <a:lstStyle/>
          <a:p>
            <a:pPr marL="514350" indent="-514350" algn="ctr">
              <a:buFont typeface="+mj-lt"/>
              <a:buAutoNum type="arabicPeriod"/>
            </a:pPr>
            <a:endParaRPr lang="fr-FR" dirty="0" smtClean="0"/>
          </a:p>
          <a:p>
            <a:pPr marL="514350" indent="-514350">
              <a:buNone/>
            </a:pPr>
            <a:r>
              <a:rPr lang="fr-FR" dirty="0" smtClean="0"/>
              <a:t> </a:t>
            </a:r>
            <a:endParaRPr lang="fr-FR" dirty="0"/>
          </a:p>
        </p:txBody>
      </p:sp>
      <p:graphicFrame>
        <p:nvGraphicFramePr>
          <p:cNvPr id="6" name="Diagramme 5"/>
          <p:cNvGraphicFramePr/>
          <p:nvPr/>
        </p:nvGraphicFramePr>
        <p:xfrm>
          <a:off x="0" y="1412776"/>
          <a:ext cx="9144000" cy="54452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GB" b="1" dirty="0" smtClean="0"/>
              <a:t>WHAT TO INCLUDE</a:t>
            </a:r>
          </a:p>
        </p:txBody>
      </p:sp>
      <p:sp>
        <p:nvSpPr>
          <p:cNvPr id="16387" name="Rectangle 3"/>
          <p:cNvSpPr>
            <a:spLocks noGrp="1" noChangeArrowheads="1"/>
          </p:cNvSpPr>
          <p:nvPr>
            <p:ph type="body" idx="1"/>
          </p:nvPr>
        </p:nvSpPr>
        <p:spPr/>
        <p:txBody>
          <a:bodyPr/>
          <a:lstStyle/>
          <a:p>
            <a:pPr eaLnBrk="1" hangingPunct="1"/>
            <a:r>
              <a:rPr lang="en-GB" b="1" i="1" dirty="0" smtClean="0"/>
              <a:t>Reason for writing:</a:t>
            </a:r>
            <a:r>
              <a:rPr lang="en-GB" dirty="0" smtClean="0"/>
              <a:t/>
            </a:r>
            <a:br>
              <a:rPr lang="en-GB" dirty="0" smtClean="0"/>
            </a:br>
            <a:r>
              <a:rPr lang="en-GB" dirty="0" smtClean="0"/>
              <a:t>What is the importance of the research? Why would a reader be interested in the larger work? </a:t>
            </a:r>
          </a:p>
          <a:p>
            <a:pPr eaLnBrk="1" hangingPunct="1"/>
            <a:r>
              <a:rPr lang="en-GB" b="1" i="1" dirty="0" smtClean="0"/>
              <a:t>Problem:</a:t>
            </a:r>
            <a:r>
              <a:rPr lang="en-GB" dirty="0" smtClean="0"/>
              <a:t/>
            </a:r>
            <a:br>
              <a:rPr lang="en-GB" dirty="0" smtClean="0"/>
            </a:br>
            <a:r>
              <a:rPr lang="en-GB" dirty="0" smtClean="0"/>
              <a:t>What problem does this work attempt to solve? What is the scope of the project? What is the main argument/thesis/claim? </a:t>
            </a:r>
          </a:p>
          <a:p>
            <a:pPr eaLnBrk="1" hangingPunct="1"/>
            <a:endParaRPr lang="en-GB"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826</Words>
  <Application>Microsoft Office PowerPoint</Application>
  <PresentationFormat>Affichage à l'écran (4:3)</PresentationFormat>
  <Paragraphs>109</Paragraphs>
  <Slides>17</Slides>
  <Notes>10</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Thème Office</vt:lpstr>
      <vt:lpstr>   University of Khemis Miliana   Faculty of Law &amp; Political Science  Department of Political Science   HOW TO WRITE AN ABSTRACT BY MESTEK YAHIA MOHAMED LAMINE   </vt:lpstr>
      <vt:lpstr>HOW TO WRITE AN ABSTRACT</vt:lpstr>
      <vt:lpstr>IN THIS LESSON</vt:lpstr>
      <vt:lpstr>WHAT IS AN ABSTRACT?</vt:lpstr>
      <vt:lpstr>FOR WHAT PURPOSES?</vt:lpstr>
      <vt:lpstr>DIFFERENT TYPES OF ABSTRACT</vt:lpstr>
      <vt:lpstr>DIFFERENT TYPES OF ABSTRACT (continued)</vt:lpstr>
      <vt:lpstr>Writing Style </vt:lpstr>
      <vt:lpstr>WHAT TO INCLUDE</vt:lpstr>
      <vt:lpstr>WHAT TO INCLUDE (continued)</vt:lpstr>
      <vt:lpstr>WHAT NOT TO INCLUDE</vt:lpstr>
      <vt:lpstr>Abstract Language </vt:lpstr>
      <vt:lpstr>Abstract Language </vt:lpstr>
      <vt:lpstr>Abstract Language </vt:lpstr>
      <vt:lpstr>Sample abstracts for paper</vt:lpstr>
      <vt:lpstr>Further vocabulary</vt:lpstr>
      <vt:lpstr>Sample abstracts for thesis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University of Khemis Miliana   Faculty of Law &amp; Political Science  Department of Political Science   HOW TO WRITE AN ABSTRACT BY MESTEK YAHIA MOHAMED LAMINE   </dc:title>
  <dc:creator>user</dc:creator>
  <cp:lastModifiedBy>user</cp:lastModifiedBy>
  <cp:revision>1</cp:revision>
  <dcterms:created xsi:type="dcterms:W3CDTF">2017-11-18T11:11:39Z</dcterms:created>
  <dcterms:modified xsi:type="dcterms:W3CDTF">2017-11-18T11:17:27Z</dcterms:modified>
</cp:coreProperties>
</file>