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8"/>
  </p:handoutMasterIdLst>
  <p:sldIdLst>
    <p:sldId id="256" r:id="rId2"/>
    <p:sldId id="329" r:id="rId3"/>
    <p:sldId id="355" r:id="rId4"/>
    <p:sldId id="371" r:id="rId5"/>
    <p:sldId id="369" r:id="rId6"/>
    <p:sldId id="370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04/05/2022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429000"/>
            <a:ext cx="7358114" cy="128588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 والمكافآت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2857496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smtClean="0">
                <a:latin typeface="Arial" pitchFamily="34" charset="0"/>
                <a:ea typeface="Calibri"/>
                <a:cs typeface="Arial" pitchFamily="34" charset="0"/>
              </a:rPr>
              <a:t>المحاضرة </a:t>
            </a:r>
            <a:r>
              <a:rPr lang="ar-DZ" sz="3200" b="1" smtClean="0">
                <a:latin typeface="Arial" pitchFamily="34" charset="0"/>
                <a:ea typeface="Calibri"/>
                <a:cs typeface="Arial" pitchFamily="34" charset="0"/>
              </a:rPr>
              <a:t>السادسة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إستراتيجيات الموارد البشرية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143372" y="2786058"/>
            <a:ext cx="928694" cy="342902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الإستراتيجيات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214942" y="3143248"/>
            <a:ext cx="3714776" cy="1357322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إستراتيجية تمكين العاملين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214942" y="4643446"/>
            <a:ext cx="3714776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تدريب الموارد البشرية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85720" y="3071810"/>
            <a:ext cx="3714776" cy="1500198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المنظمة المتعلمة والتعلم التنظيمي المستمر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4714884"/>
            <a:ext cx="3714776" cy="1285884"/>
          </a:xfrm>
          <a:prstGeom prst="roundRect">
            <a:avLst/>
          </a:prstGeom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 والمكافآت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1428736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 والمكافآت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786182" y="2857496"/>
            <a:ext cx="5143536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مفهوم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</a:t>
            </a:r>
            <a:r>
              <a:rPr lang="fr-FR" sz="3200" b="1" dirty="0" smtClean="0">
                <a:latin typeface="Arial" pitchFamily="34" charset="0"/>
                <a:ea typeface="Calibri"/>
                <a:cs typeface="Arial" pitchFamily="34" charset="0"/>
              </a:rPr>
              <a:t> 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والمكافآت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بناء خطة الهدف منها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تحسيس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العاملين بغرض المنظمة وأهدافها، وتشجيعهم لتحقيقها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4429124" y="857232"/>
            <a:ext cx="3276624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السادسة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1857356" y="357166"/>
            <a:ext cx="5143536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أنواع الحوافز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graphicFrame>
        <p:nvGraphicFramePr>
          <p:cNvPr id="6" name="Tableau 5"/>
          <p:cNvGraphicFramePr>
            <a:graphicFrameLocks noGrp="1"/>
          </p:cNvGraphicFramePr>
          <p:nvPr/>
        </p:nvGraphicFramePr>
        <p:xfrm>
          <a:off x="285720" y="928670"/>
          <a:ext cx="8572561" cy="5674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5591"/>
                <a:gridCol w="3386705"/>
                <a:gridCol w="785818"/>
                <a:gridCol w="1214447"/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جماعية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فردية</a:t>
                      </a:r>
                      <a:endParaRPr lang="fr-FR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حوافز</a:t>
                      </a:r>
                      <a:r>
                        <a:rPr lang="ar-DZ" b="1" baseline="0" dirty="0" smtClean="0"/>
                        <a:t> العمل</a:t>
                      </a:r>
                      <a:endParaRPr lang="fr-FR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المشاركة في الأرباح</a:t>
                      </a:r>
                    </a:p>
                    <a:p>
                      <a:pPr algn="r" rtl="1"/>
                      <a:r>
                        <a:rPr lang="ar-DZ" b="1" dirty="0" smtClean="0"/>
                        <a:t>- التأمين ضد المرض والوفاة</a:t>
                      </a:r>
                    </a:p>
                    <a:p>
                      <a:pPr algn="r" rtl="1"/>
                      <a:r>
                        <a:rPr lang="ar-DZ" b="1" dirty="0" smtClean="0"/>
                        <a:t>- الوجبات الغذائية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العلاج المجاني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الأجر</a:t>
                      </a:r>
                    </a:p>
                    <a:p>
                      <a:pPr algn="r" rtl="1"/>
                      <a:r>
                        <a:rPr lang="ar-DZ" b="1" dirty="0" smtClean="0"/>
                        <a:t>- المكافآت التشجيعية للتفوق في الأداء</a:t>
                      </a:r>
                    </a:p>
                    <a:p>
                      <a:pPr algn="r" rtl="1"/>
                      <a:r>
                        <a:rPr lang="ar-DZ" b="1" dirty="0" smtClean="0"/>
                        <a:t>- المكافآت عن الاختراعات </a:t>
                      </a:r>
                      <a:r>
                        <a:rPr lang="ar-DZ" b="1" dirty="0" err="1" smtClean="0"/>
                        <a:t>والإقتراحات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إيجابية </a:t>
                      </a:r>
                      <a:endParaRPr lang="fr-FR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حوافز مادية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الحرمان الجماعي من </a:t>
                      </a:r>
                      <a:r>
                        <a:rPr lang="ar-DZ" b="1" dirty="0" err="1" smtClean="0"/>
                        <a:t>الإمتيازات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الخصم من المرتب</a:t>
                      </a:r>
                    </a:p>
                    <a:p>
                      <a:pPr algn="r" rtl="1"/>
                      <a:r>
                        <a:rPr lang="ar-DZ" b="1" dirty="0" smtClean="0"/>
                        <a:t>- الحرمان من المكافآت</a:t>
                      </a:r>
                    </a:p>
                    <a:p>
                      <a:pPr algn="r" rtl="1"/>
                      <a:r>
                        <a:rPr lang="ar-DZ" b="1" dirty="0" smtClean="0"/>
                        <a:t>- التوقيف عن العمل</a:t>
                      </a:r>
                    </a:p>
                    <a:p>
                      <a:pPr algn="r" rtl="1"/>
                      <a:r>
                        <a:rPr lang="ar-DZ" b="1" dirty="0" smtClean="0"/>
                        <a:t>- تأخير الترقية</a:t>
                      </a:r>
                    </a:p>
                    <a:p>
                      <a:pPr algn="r" rtl="1"/>
                      <a:r>
                        <a:rPr lang="ar-DZ" b="1" dirty="0" smtClean="0"/>
                        <a:t>- تخفيض الدرجة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سلبية</a:t>
                      </a:r>
                      <a:endParaRPr lang="fr-FR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ظروف عمل ملائمة</a:t>
                      </a:r>
                    </a:p>
                    <a:p>
                      <a:pPr algn="r" rtl="1"/>
                      <a:r>
                        <a:rPr lang="ar-DZ" b="1" dirty="0" smtClean="0"/>
                        <a:t>- الاشتراك في اتخاذ القرارات</a:t>
                      </a:r>
                    </a:p>
                    <a:p>
                      <a:pPr algn="r" rtl="1"/>
                      <a:r>
                        <a:rPr lang="ar-DZ" b="1" dirty="0" smtClean="0"/>
                        <a:t>- النشاطات الاجتماعية والرياضية</a:t>
                      </a:r>
                    </a:p>
                    <a:p>
                      <a:pPr algn="r" rtl="1"/>
                      <a:r>
                        <a:rPr lang="ar-DZ" b="1" dirty="0" smtClean="0"/>
                        <a:t>- توفير وسائل الأمن</a:t>
                      </a:r>
                    </a:p>
                    <a:p>
                      <a:pPr algn="r" rtl="1"/>
                      <a:r>
                        <a:rPr lang="ar-DZ" b="1" dirty="0" smtClean="0"/>
                        <a:t>- الاهتمام بالشعائر الدينية للعاملين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جوائز وأوسمة التقدير</a:t>
                      </a:r>
                    </a:p>
                    <a:p>
                      <a:pPr algn="r" rtl="1"/>
                      <a:r>
                        <a:rPr lang="ar-DZ" b="1" dirty="0" smtClean="0"/>
                        <a:t>- شهادات </a:t>
                      </a:r>
                      <a:r>
                        <a:rPr lang="ar-DZ" b="1" dirty="0" err="1" smtClean="0"/>
                        <a:t>الإمتياز</a:t>
                      </a:r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- الثناء، المدح والتشجيع</a:t>
                      </a:r>
                    </a:p>
                    <a:p>
                      <a:pPr algn="r" rtl="1"/>
                      <a:r>
                        <a:rPr lang="ar-DZ" b="1" dirty="0" smtClean="0"/>
                        <a:t>- الإجازات </a:t>
                      </a:r>
                      <a:r>
                        <a:rPr lang="ar-DZ" b="1" dirty="0" err="1" smtClean="0"/>
                        <a:t>الإستثنائية</a:t>
                      </a:r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- الترقية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إيجابية</a:t>
                      </a:r>
                      <a:endParaRPr lang="fr-FR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حوافز معنوية</a:t>
                      </a:r>
                      <a:endParaRPr lang="fr-FR" b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r" defTabSz="9144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DZ" b="1" dirty="0" smtClean="0"/>
                        <a:t>- الحرمان من النشاطات الاجتماعية والرياضية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التهديد بالعقاب الجماعي</a:t>
                      </a:r>
                    </a:p>
                    <a:p>
                      <a:pPr algn="r" rtl="1"/>
                      <a:r>
                        <a:rPr lang="ar-DZ" b="1" dirty="0" smtClean="0"/>
                        <a:t>- التحويل للتحقيق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DZ" b="1" dirty="0" smtClean="0"/>
                        <a:t>- توجيه الإنذار والتوبيخ</a:t>
                      </a:r>
                    </a:p>
                    <a:p>
                      <a:pPr algn="r" rtl="1"/>
                      <a:r>
                        <a:rPr lang="ar-DZ" b="1" dirty="0" smtClean="0"/>
                        <a:t>- التأديب والتهديد بالعقاب</a:t>
                      </a:r>
                    </a:p>
                    <a:p>
                      <a:pPr algn="r" rtl="1"/>
                      <a:r>
                        <a:rPr lang="ar-DZ" b="1" dirty="0" smtClean="0"/>
                        <a:t>- النقل إلى عمل أقل أهمية</a:t>
                      </a:r>
                    </a:p>
                    <a:p>
                      <a:pPr algn="r" rtl="1"/>
                      <a:r>
                        <a:rPr lang="ar-DZ" b="1" dirty="0" smtClean="0"/>
                        <a:t>- الإدراج في قائمة العاملين المهملين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endParaRPr lang="ar-DZ" b="1" dirty="0" smtClean="0"/>
                    </a:p>
                    <a:p>
                      <a:pPr algn="r" rtl="1"/>
                      <a:r>
                        <a:rPr lang="ar-DZ" b="1" dirty="0" smtClean="0"/>
                        <a:t>سلبية</a:t>
                      </a:r>
                      <a:endParaRPr lang="fr-FR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r" rtl="1"/>
                      <a:endParaRPr lang="fr-FR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2928934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تتطلب </a:t>
            </a:r>
            <a:r>
              <a:rPr lang="ar-DZ" sz="3200" b="1" dirty="0" err="1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 التحفيز والمكافآت وجود ثلاثة أمور رئيسية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8501090" y="3500438"/>
            <a:ext cx="428628" cy="78581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3500438"/>
            <a:ext cx="8072494" cy="78581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أهداف واضحة ومحددة 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8501090" y="4357694"/>
            <a:ext cx="428628" cy="78581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4357694"/>
            <a:ext cx="8072494" cy="78581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برامج تحفيز مرتبطة باحتياجات المنظمة والأفراد (وجود تكامل بينهما)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8501090" y="5214950"/>
            <a:ext cx="428628" cy="78581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5214950"/>
            <a:ext cx="8072494" cy="78581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مكافأة في الوقت والمكان المناسبين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285852" y="1428736"/>
            <a:ext cx="6429420" cy="50006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التحفيز والمكافآت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4429124" y="857232"/>
            <a:ext cx="3276624" cy="50006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السادسة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10" grpId="0" animBg="1"/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à coins arrondis 11"/>
          <p:cNvSpPr/>
          <p:nvPr/>
        </p:nvSpPr>
        <p:spPr>
          <a:xfrm>
            <a:off x="285720" y="285728"/>
            <a:ext cx="864399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1"/>
            <a:r>
              <a:rPr lang="ar-DZ" sz="3200" b="1" dirty="0" smtClean="0">
                <a:solidFill>
                  <a:prstClr val="white"/>
                </a:solidFill>
                <a:latin typeface="Arial" pitchFamily="34" charset="0"/>
                <a:ea typeface="Calibri"/>
                <a:cs typeface="Arial" pitchFamily="34" charset="0"/>
              </a:rPr>
              <a:t>خصائص نظام الحوافز الفعال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6786578" y="1000108"/>
            <a:ext cx="2143140" cy="461611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قابل للقياس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285720" y="1000108"/>
            <a:ext cx="6429420" cy="461611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يمكن قياس الإنجازات وتقدير نتائجها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6786578" y="1500174"/>
            <a:ext cx="2143140" cy="461611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التناسب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1500174"/>
            <a:ext cx="6429420" cy="461611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تناسب الحافز مع الدافع لدى الفرد العامل</a:t>
            </a:r>
          </a:p>
        </p:txBody>
      </p:sp>
      <p:sp>
        <p:nvSpPr>
          <p:cNvPr id="18" name="Rectangle à coins arrondis 17"/>
          <p:cNvSpPr/>
          <p:nvPr/>
        </p:nvSpPr>
        <p:spPr>
          <a:xfrm>
            <a:off x="6786578" y="2000240"/>
            <a:ext cx="2143140" cy="461611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إمكانية التطبيق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2000240"/>
            <a:ext cx="6429420" cy="461611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معايير تحفيز واقعية وموضوعية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6786578" y="2500306"/>
            <a:ext cx="2143140" cy="483593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المواكبة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2500306"/>
            <a:ext cx="6429420" cy="483593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تواكب المتغيرات الاقتصادية والاجتماعية الراهنة</a:t>
            </a:r>
          </a:p>
        </p:txBody>
      </p:sp>
      <p:sp>
        <p:nvSpPr>
          <p:cNvPr id="23" name="Rectangle à coins arrondis 22"/>
          <p:cNvSpPr/>
          <p:nvPr/>
        </p:nvSpPr>
        <p:spPr>
          <a:xfrm>
            <a:off x="6357950" y="5572140"/>
            <a:ext cx="2571768" cy="500066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الوضوح والبساطة</a:t>
            </a:r>
          </a:p>
        </p:txBody>
      </p:sp>
      <p:sp>
        <p:nvSpPr>
          <p:cNvPr id="24" name="Rectangle à coins arrondis 23"/>
          <p:cNvSpPr/>
          <p:nvPr/>
        </p:nvSpPr>
        <p:spPr>
          <a:xfrm>
            <a:off x="285720" y="5572140"/>
            <a:ext cx="6000792" cy="500066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تكون ممكنة الفهم والاستيعاب</a:t>
            </a:r>
          </a:p>
        </p:txBody>
      </p:sp>
      <p:sp>
        <p:nvSpPr>
          <p:cNvPr id="29" name="Rectangle à coins arrondis 28"/>
          <p:cNvSpPr/>
          <p:nvPr/>
        </p:nvSpPr>
        <p:spPr>
          <a:xfrm>
            <a:off x="6786578" y="3071810"/>
            <a:ext cx="2143140" cy="42862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المشاركة</a:t>
            </a:r>
          </a:p>
        </p:txBody>
      </p:sp>
      <p:sp>
        <p:nvSpPr>
          <p:cNvPr id="30" name="Rectangle à coins arrondis 29"/>
          <p:cNvSpPr/>
          <p:nvPr/>
        </p:nvSpPr>
        <p:spPr>
          <a:xfrm>
            <a:off x="285720" y="3071810"/>
            <a:ext cx="6429420" cy="42862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مشاركة كل العاملين في بناء نظام الحوافز</a:t>
            </a:r>
          </a:p>
        </p:txBody>
      </p:sp>
      <p:sp>
        <p:nvSpPr>
          <p:cNvPr id="31" name="Rectangle à coins arrondis 30"/>
          <p:cNvSpPr/>
          <p:nvPr/>
        </p:nvSpPr>
        <p:spPr>
          <a:xfrm>
            <a:off x="6786578" y="3571876"/>
            <a:ext cx="2143140" cy="42862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الإشهار</a:t>
            </a:r>
          </a:p>
        </p:txBody>
      </p:sp>
      <p:sp>
        <p:nvSpPr>
          <p:cNvPr id="32" name="Rectangle à coins arrondis 31"/>
          <p:cNvSpPr/>
          <p:nvPr/>
        </p:nvSpPr>
        <p:spPr>
          <a:xfrm>
            <a:off x="285720" y="3571876"/>
            <a:ext cx="6429420" cy="42862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إذاعة محتوى الحوافز لكل العاملين</a:t>
            </a:r>
          </a:p>
        </p:txBody>
      </p:sp>
      <p:sp>
        <p:nvSpPr>
          <p:cNvPr id="33" name="Rectangle à coins arrondis 32"/>
          <p:cNvSpPr/>
          <p:nvPr/>
        </p:nvSpPr>
        <p:spPr>
          <a:xfrm>
            <a:off x="6786578" y="4071942"/>
            <a:ext cx="2143140" cy="42862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القبول</a:t>
            </a:r>
          </a:p>
        </p:txBody>
      </p:sp>
      <p:sp>
        <p:nvSpPr>
          <p:cNvPr id="34" name="Rectangle à coins arrondis 33"/>
          <p:cNvSpPr/>
          <p:nvPr/>
        </p:nvSpPr>
        <p:spPr>
          <a:xfrm>
            <a:off x="285720" y="4071942"/>
            <a:ext cx="6429420" cy="42862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أي قبوله من طرف المستفيدين منه</a:t>
            </a:r>
          </a:p>
        </p:txBody>
      </p:sp>
      <p:sp>
        <p:nvSpPr>
          <p:cNvPr id="35" name="Rectangle à coins arrondis 34"/>
          <p:cNvSpPr/>
          <p:nvPr/>
        </p:nvSpPr>
        <p:spPr>
          <a:xfrm>
            <a:off x="6786578" y="4572008"/>
            <a:ext cx="2143140" cy="42862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النزاهة</a:t>
            </a:r>
          </a:p>
        </p:txBody>
      </p:sp>
      <p:sp>
        <p:nvSpPr>
          <p:cNvPr id="36" name="Rectangle à coins arrondis 35"/>
          <p:cNvSpPr/>
          <p:nvPr/>
        </p:nvSpPr>
        <p:spPr>
          <a:xfrm>
            <a:off x="285720" y="4572008"/>
            <a:ext cx="6429420" cy="42862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نظام حوافز شفاف غير مبني على الولاء والمحسوبية</a:t>
            </a:r>
          </a:p>
        </p:txBody>
      </p:sp>
      <p:sp>
        <p:nvSpPr>
          <p:cNvPr id="37" name="Rectangle à coins arrondis 36"/>
          <p:cNvSpPr/>
          <p:nvPr/>
        </p:nvSpPr>
        <p:spPr>
          <a:xfrm>
            <a:off x="6786578" y="5072074"/>
            <a:ext cx="2143140" cy="428628"/>
          </a:xfrm>
          <a:prstGeom prst="roundRect">
            <a:avLst>
              <a:gd name="adj" fmla="val 6190"/>
            </a:avLst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الملاءمة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38" name="Rectangle à coins arrondis 37"/>
          <p:cNvSpPr/>
          <p:nvPr/>
        </p:nvSpPr>
        <p:spPr>
          <a:xfrm>
            <a:off x="285720" y="5072074"/>
            <a:ext cx="6429420" cy="428628"/>
          </a:xfrm>
          <a:prstGeom prst="roundRect">
            <a:avLst>
              <a:gd name="adj" fmla="val 6190"/>
            </a:avLst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منح الحوافز على أساسا المستوى والقدرة على </a:t>
            </a:r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الابداع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0"/>
                            </p:stCondLst>
                            <p:childTnLst>
                              <p:par>
                                <p:cTn id="9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11000"/>
                            </p:stCondLst>
                            <p:childTnLst>
                              <p:par>
                                <p:cTn id="10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800" decel="100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800" decel="100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12000"/>
                            </p:stCondLst>
                            <p:childTnLst>
                              <p:par>
                                <p:cTn id="11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800" decel="100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800" decel="100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13000"/>
                            </p:stCondLst>
                            <p:childTnLst>
                              <p:par>
                                <p:cTn id="12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4" dur="800" decel="100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5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800" decel="100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4000"/>
                            </p:stCondLst>
                            <p:childTnLst>
                              <p:par>
                                <p:cTn id="13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3" dur="800" decel="100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800" decel="100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15000"/>
                            </p:stCondLst>
                            <p:childTnLst>
                              <p:par>
                                <p:cTn id="14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80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3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800" decel="100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16000"/>
                            </p:stCondLst>
                            <p:childTnLst>
                              <p:par>
                                <p:cTn id="14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1" dur="800" decel="100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800" decel="100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7000"/>
                            </p:stCondLst>
                            <p:childTnLst>
                              <p:par>
                                <p:cTn id="15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0" dur="800" decel="100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1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800" decel="100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8000"/>
                            </p:stCondLst>
                            <p:childTnLst>
                              <p:par>
                                <p:cTn id="16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9" dur="800" decel="100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800" decel="100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19000"/>
                            </p:stCondLst>
                            <p:childTnLst>
                              <p:par>
                                <p:cTn id="17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8" dur="800" decel="100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9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800" decel="100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4" fill="hold">
                            <p:stCondLst>
                              <p:cond delay="20000"/>
                            </p:stCondLst>
                            <p:childTnLst>
                              <p:par>
                                <p:cTn id="18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7" dur="800" decel="100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800" decel="100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20" grpId="0" animBg="1"/>
      <p:bldP spid="6" grpId="0" animBg="1"/>
      <p:bldP spid="16" grpId="0" animBg="1"/>
      <p:bldP spid="17" grpId="0" animBg="1"/>
      <p:bldP spid="18" grpId="0" animBg="1"/>
      <p:bldP spid="19" grpId="0" animBg="1"/>
      <p:bldP spid="21" grpId="0" animBg="1"/>
      <p:bldP spid="22" grpId="0" animBg="1"/>
      <p:bldP spid="23" grpId="0" animBg="1"/>
      <p:bldP spid="24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965</TotalTime>
  <Words>304</Words>
  <Application>Microsoft Office PowerPoint</Application>
  <PresentationFormat>Affichage à l'écran (4:3)</PresentationFormat>
  <Paragraphs>96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184</cp:revision>
  <dcterms:created xsi:type="dcterms:W3CDTF">2014-12-07T19:11:11Z</dcterms:created>
  <dcterms:modified xsi:type="dcterms:W3CDTF">2022-05-04T22:55:37Z</dcterms:modified>
</cp:coreProperties>
</file>