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sldIdLst>
    <p:sldId id="256" r:id="rId2"/>
    <p:sldId id="257" r:id="rId3"/>
    <p:sldId id="284" r:id="rId4"/>
    <p:sldId id="293" r:id="rId5"/>
    <p:sldId id="294" r:id="rId6"/>
    <p:sldId id="295" r:id="rId7"/>
    <p:sldId id="296" r:id="rId8"/>
    <p:sldId id="297" r:id="rId9"/>
    <p:sldId id="287" r:id="rId10"/>
    <p:sldId id="288" r:id="rId11"/>
    <p:sldId id="290" r:id="rId12"/>
    <p:sldId id="298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2500298" y="2214554"/>
            <a:ext cx="6215074" cy="121444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الوقائع </a:t>
            </a:r>
            <a:r>
              <a:rPr lang="ar-DZ" sz="3200" b="1" dirty="0" err="1" smtClean="0"/>
              <a:t>الإقتصادية</a:t>
            </a:r>
            <a:r>
              <a:rPr lang="ar-DZ" sz="3200" b="1" dirty="0" smtClean="0"/>
              <a:t> في مرحلة الرأسمالية </a:t>
            </a:r>
          </a:p>
          <a:p>
            <a:pPr algn="ctr" rtl="1"/>
            <a:r>
              <a:rPr lang="ar-DZ" sz="3200" b="1" dirty="0" smtClean="0"/>
              <a:t>(من التجارية إلى الصناعية والمالية)</a:t>
            </a:r>
            <a:endParaRPr lang="ar-DZ" sz="3000" b="1" dirty="0" smtClean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643174" y="3571876"/>
            <a:ext cx="3143272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ea typeface="Simplified Arabic"/>
                <a:cs typeface="Traditional Arabic"/>
              </a:rPr>
              <a:t>د</a:t>
            </a:r>
            <a:r>
              <a:rPr lang="ar-DZ" b="1" smtClean="0">
                <a:ea typeface="Simplified Arabic"/>
                <a:cs typeface="Traditional Arabic"/>
              </a:rPr>
              <a:t>. </a:t>
            </a:r>
            <a:r>
              <a:rPr lang="ar-SA" b="1" dirty="0" err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</a:t>
            </a:r>
            <a:r>
              <a:rPr lang="ar-SA" b="1" dirty="0" smtClean="0">
                <a:ea typeface="Simplified Arabic"/>
                <a:cs typeface="Traditional Arabic"/>
              </a:rPr>
              <a:t>الحميد</a:t>
            </a:r>
            <a:endParaRPr lang="fr-FR" b="1" dirty="0" smtClean="0">
              <a:ea typeface="Simplified Arabic"/>
              <a:cs typeface="Traditional Arabic"/>
            </a:endParaRPr>
          </a:p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71736" y="642918"/>
            <a:ext cx="5857916" cy="571504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الحرب العالمية </a:t>
            </a:r>
            <a:r>
              <a:rPr lang="ar-DZ" sz="2400" b="1" dirty="0" err="1" smtClean="0">
                <a:solidFill>
                  <a:schemeClr val="tx1"/>
                </a:solidFill>
              </a:rPr>
              <a:t>الاولى</a:t>
            </a:r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000496" y="2214554"/>
            <a:ext cx="3857652" cy="128588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في 1914 نشبت الحرب العالمية الأولى بين القوى الأوروبية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786050" y="4214818"/>
            <a:ext cx="3857652" cy="128588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خلفت خسائر اقتصادية فادحة في أوروبا</a:t>
            </a:r>
          </a:p>
        </p:txBody>
      </p:sp>
      <p:sp>
        <p:nvSpPr>
          <p:cNvPr id="7" name="Ellipse 6"/>
          <p:cNvSpPr/>
          <p:nvPr/>
        </p:nvSpPr>
        <p:spPr>
          <a:xfrm>
            <a:off x="7572396" y="1785926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357950" y="3786190"/>
            <a:ext cx="500066" cy="64294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7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err="1" smtClean="0">
                <a:solidFill>
                  <a:schemeClr val="tx1"/>
                </a:solidFill>
              </a:rPr>
              <a:t>الرأمالية</a:t>
            </a:r>
            <a:r>
              <a:rPr lang="ar-DZ" sz="2400" b="1" dirty="0" smtClean="0">
                <a:solidFill>
                  <a:schemeClr val="tx1"/>
                </a:solidFill>
              </a:rPr>
              <a:t> المالية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164305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الأزمة الاقتصادية لعام 1929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2357430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انخفضت التجارة العالمية ما بين النصف والثلثين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3071810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وصول النازية إلى السلطة في ألمانيا والفاشية في إيطاليا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3786190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الاتفاق الجديد</a:t>
            </a:r>
            <a:r>
              <a:rPr lang="fr-FR" sz="3000" b="1" dirty="0" smtClean="0">
                <a:latin typeface="Arial" pitchFamily="34" charset="0"/>
                <a:cs typeface="Arial" pitchFamily="34" charset="0"/>
              </a:rPr>
              <a:t>New Deal 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عبارة عن برامج حكومية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857356" y="5929330"/>
            <a:ext cx="7143800" cy="5715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أنشيء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البنك الدولي للإنشاء والتعمير بدأ جوان 1946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857356" y="5214950"/>
            <a:ext cx="7143800" cy="5715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في عام 1944 أُنشئ صندوق النقد الدولي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857356" y="4500570"/>
            <a:ext cx="7143800" cy="5715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1939 إلى 1945 شهد العالم الحرب العالمية الثانية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00298" y="571480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err="1" smtClean="0">
                <a:solidFill>
                  <a:schemeClr val="tx1"/>
                </a:solidFill>
              </a:rPr>
              <a:t>الرأمالية</a:t>
            </a:r>
            <a:r>
              <a:rPr lang="ar-DZ" sz="2400" b="1" dirty="0" smtClean="0">
                <a:solidFill>
                  <a:schemeClr val="tx1"/>
                </a:solidFill>
              </a:rPr>
              <a:t> المالية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57356" y="2500306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في أكتوبر 1947 أنشئت الجات </a:t>
            </a:r>
            <a:r>
              <a:rPr lang="fr-FR" sz="3000" b="1" dirty="0" smtClean="0">
                <a:latin typeface="Arial" pitchFamily="34" charset="0"/>
                <a:cs typeface="Arial" pitchFamily="34" charset="0"/>
              </a:rPr>
              <a:t>GATT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857356" y="3214686"/>
            <a:ext cx="7143800" cy="571504"/>
          </a:xfrm>
          <a:prstGeom prst="roundRect">
            <a:avLst>
              <a:gd name="adj" fmla="val 218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بين عامي 1945-1974 سنوات المجد الثلاثين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1857356" y="3929066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انهارت اتفاقية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بريتون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وودز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في 1973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1857356" y="4643446"/>
            <a:ext cx="7143800" cy="571504"/>
          </a:xfrm>
          <a:prstGeom prst="roundRect">
            <a:avLst>
              <a:gd name="adj" fmla="val 1909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ونشأ بعدها نظام مالي قائم على قاعدة "تعويم العملة"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1" grpId="0" animBg="1"/>
      <p:bldP spid="10" grpId="0" animBg="1"/>
      <p:bldP spid="16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571736" y="1571612"/>
            <a:ext cx="5929354" cy="71438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err="1" smtClean="0">
                <a:solidFill>
                  <a:schemeClr val="bg1"/>
                </a:solidFill>
              </a:rPr>
              <a:t>ماهي</a:t>
            </a:r>
            <a:r>
              <a:rPr lang="ar-DZ" sz="2400" b="1" dirty="0" smtClean="0">
                <a:solidFill>
                  <a:schemeClr val="bg1"/>
                </a:solidFill>
              </a:rPr>
              <a:t> </a:t>
            </a:r>
            <a:r>
              <a:rPr lang="ar-DZ" sz="2400" b="1" dirty="0" err="1" smtClean="0"/>
              <a:t>الراسمالية</a:t>
            </a:r>
            <a:r>
              <a:rPr lang="ar-DZ" sz="2400" b="1" dirty="0" smtClean="0">
                <a:solidFill>
                  <a:schemeClr val="bg1"/>
                </a:solidFill>
              </a:rPr>
              <a:t>؟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428860" y="2500306"/>
            <a:ext cx="628654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الرأسمالية نظام اقتصادي تكون فيه وسائل الإنتاج بشكل عام مملوكة ملكية خاصة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428860" y="3929066"/>
            <a:ext cx="6286544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يكون التوزيع، والإنتاج وتحديد الأسعار محكوم بالسوق الحر والعرض والطلب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كيف ظهر النظام الرأسمالي؟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1571612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زوال النظام الإقطاعي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57554" y="3357562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ظهور الطبقة البورجوازية المالكة لرؤوس الأموال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71670" y="5072074"/>
            <a:ext cx="3857652" cy="14287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من الحرف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الى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الصناعات الصغيرة (تشجيع الملكية الخاصة)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1142984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29454" y="2928934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643570" y="4714884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ظهرت عدة مدارس اقتصادية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643438" y="1571612"/>
            <a:ext cx="3857652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المدرسة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الماركينتيلية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(المعادن النفيسة أساس ثروة الدولة)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57554" y="3357562"/>
            <a:ext cx="3857652" cy="1285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المدرسة الطبيعية (تطوير الزراعة كأساس الاقتصاد)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71670" y="5072074"/>
            <a:ext cx="3857652" cy="14287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الكلاسيك (كل ما يخلق القيمة من سلع وخدمات)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1142984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29454" y="2928934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5643570" y="4714884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الرأسمالية التجارية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714876" y="1428736"/>
            <a:ext cx="3857652" cy="9286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نشأة الدول الإقليمية في أوروبا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857620" y="2857496"/>
            <a:ext cx="3857652" cy="92869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التنافس في جمع الثروة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928926" y="4214818"/>
            <a:ext cx="3857652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ظهور حركة الاكتشافات الجغرافية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86776" y="1000108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7429520" y="2428868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500826" y="385762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000232" y="5643578"/>
            <a:ext cx="3857652" cy="10001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اكتشاف الطرق البحرية الجديدة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5572132" y="528638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cs typeface="Arial" pitchFamily="34" charset="0"/>
              </a:rPr>
              <a:t>4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  <p:bldP spid="9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الرأسمالية التجارية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714876" y="1428736"/>
            <a:ext cx="3857652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تميزت بداية هذه المرحلة بانحسار التجارة الخارجية وتقييدها بعدة عراقيل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714744" y="3429000"/>
            <a:ext cx="3857652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بزوال الفكر </a:t>
            </a:r>
            <a:r>
              <a:rPr lang="ar-DZ" sz="3000" b="1" dirty="0" err="1" smtClean="0">
                <a:latin typeface="Arial" pitchFamily="34" charset="0"/>
                <a:cs typeface="Arial" pitchFamily="34" charset="0"/>
              </a:rPr>
              <a:t>الماركنتيلي</a:t>
            </a:r>
            <a:r>
              <a:rPr lang="ar-DZ" sz="3000" b="1" dirty="0" smtClean="0">
                <a:latin typeface="Arial" pitchFamily="34" charset="0"/>
                <a:cs typeface="Arial" pitchFamily="34" charset="0"/>
              </a:rPr>
              <a:t> في القرن 17 بدأت التجارة الخارجية تستعيد نموها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643174" y="5286388"/>
            <a:ext cx="3857652" cy="135732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زاد الاهتمام بقطاع الزراعة كمورد أساسي من موارد ثروة الدولة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86776" y="1000108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7286644" y="3000372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215074" y="492919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الرأسمالية الصناعية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714876" y="1428736"/>
            <a:ext cx="3857652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ظهرت الرأسمالية الصناعية في القرن 18 نتيجة للثورة الصناعية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714744" y="3429000"/>
            <a:ext cx="3857652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اختراع المحرك البخاري (1770) وآلة الغزل (1785) وغيرهما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643174" y="5286388"/>
            <a:ext cx="3857652" cy="135732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راجت الصناعة ونشأت المصارف (أوروبا الغربية وأمريكا الشمالية واليابان)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86776" y="1000108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7286644" y="3000372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215074" y="492919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643174" y="357166"/>
            <a:ext cx="5929354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الرأسمالية الصناعية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500562" y="1428736"/>
            <a:ext cx="4071966" cy="14287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ظهرت أفران صهر الحديد عالية الحرارة استخدم الفحم الحجري ثم البخار ثم الكهرباء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357554" y="3429000"/>
            <a:ext cx="4214842" cy="135732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بروز المؤسسات الكبرى في التنمية وتحسنت الأوضاع المعيشية وحركة العمران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357422" y="5286388"/>
            <a:ext cx="4143404" cy="135732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الإنتاج الزراعي من إنتاج مخصص لاستهلاك ذاتي إلى إنتاج تجاري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86776" y="1000108"/>
            <a:ext cx="500066" cy="64294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7286644" y="3000372"/>
            <a:ext cx="500066" cy="64294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215074" y="4929198"/>
            <a:ext cx="500066" cy="64294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3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 animBg="1"/>
      <p:bldP spid="12" grpId="0" animBg="1"/>
      <p:bldP spid="7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357422" y="642918"/>
            <a:ext cx="6143668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tx1"/>
                </a:solidFill>
              </a:rPr>
              <a:t>أفرزت الثورة الصناعية في المجتمع طبقتين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5572132" y="3071810"/>
            <a:ext cx="3000396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cs typeface="Arial" pitchFamily="34" charset="0"/>
              </a:rPr>
              <a:t>طبقة أرباب العمل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143108" y="3071810"/>
            <a:ext cx="3000396" cy="128588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/>
              <a:t>طبقة العمال </a:t>
            </a:r>
            <a:endParaRPr lang="fr-FR" sz="3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8215338" y="2714620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1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786314" y="2786058"/>
            <a:ext cx="500066" cy="642942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2</a:t>
            </a:r>
            <a:endParaRPr lang="fr-FR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54" presetClass="entr" presetSubtype="0" accel="10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3" grpId="0" animBg="1"/>
      <p:bldP spid="7" grpId="0" animBg="1"/>
      <p:bldP spid="9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371</TotalTime>
  <Words>356</Words>
  <Application>Microsoft Office PowerPoint</Application>
  <PresentationFormat>Affichage à l'écran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53</cp:revision>
  <dcterms:created xsi:type="dcterms:W3CDTF">2014-12-07T19:11:11Z</dcterms:created>
  <dcterms:modified xsi:type="dcterms:W3CDTF">2021-01-18T16:50:07Z</dcterms:modified>
</cp:coreProperties>
</file>