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960" r:id="rId1"/>
  </p:sldMasterIdLst>
  <p:notesMasterIdLst>
    <p:notesMasterId r:id="rId6"/>
  </p:notesMasterIdLst>
  <p:handoutMasterIdLst>
    <p:handoutMasterId r:id="rId7"/>
  </p:handoutMasterIdLst>
  <p:sldIdLst>
    <p:sldId id="256" r:id="rId2"/>
    <p:sldId id="378" r:id="rId3"/>
    <p:sldId id="391" r:id="rId4"/>
    <p:sldId id="392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AEEA9"/>
    <a:srgbClr val="FFFD8F"/>
    <a:srgbClr val="EFA59F"/>
    <a:srgbClr val="DA570E"/>
    <a:srgbClr val="D5B7C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4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8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699C94-FA4D-4BBC-B4F0-272C449AB7DC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17DCBA-62EF-4C0D-87FF-6B67B5E52F5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2A6F7D-224D-4877-9496-B8E0025C2BB3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C56FF-CD2B-4199-83C3-9FE3D60A2D9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r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2" name="Sous-titr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20" name="Espace réservé du pied de page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llips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lips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9" name="Organigramme : Processu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rganigramme : Processu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cteurs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lips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Bouée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91488A6-4999-4EC2-BF99-9B561A61566A}" type="datetimeFigureOut">
              <a:rPr lang="fr-FR" smtClean="0"/>
              <a:pPr/>
              <a:t>30/04/2023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D0911F1-6A05-46FE-A4E3-D310D8C7A0DE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à coins arrondis 8"/>
          <p:cNvSpPr/>
          <p:nvPr/>
        </p:nvSpPr>
        <p:spPr>
          <a:xfrm>
            <a:off x="1928794" y="1785926"/>
            <a:ext cx="6858048" cy="1214446"/>
          </a:xfrm>
          <a:prstGeom prst="roundRect">
            <a:avLst/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الفكر الاقتصادي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الإسلامي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2000232" y="3429000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ar-DZ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د. </a:t>
            </a:r>
            <a:r>
              <a:rPr lang="ar-SA" sz="2400" b="1" dirty="0" err="1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رولامي</a:t>
            </a:r>
            <a:r>
              <a:rPr lang="ar-SA" sz="2400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 عبد الحميد</a:t>
            </a:r>
            <a:endParaRPr lang="ar-DZ" sz="2400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571868" y="1000108"/>
            <a:ext cx="5143536" cy="490542"/>
          </a:xfrm>
          <a:prstGeom prst="roundRect">
            <a:avLst>
              <a:gd name="adj" fmla="val 30578"/>
            </a:avLst>
          </a:prstGeom>
          <a:solidFill>
            <a:srgbClr val="8AEEA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المحاضرة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ea typeface="Calibri"/>
                <a:cs typeface="Arial" pitchFamily="34" charset="0"/>
              </a:rPr>
              <a:t>الثامنة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ea typeface="Calibri"/>
              <a:cs typeface="Arial" pitchFamily="34" charset="0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2000232" y="3929066"/>
            <a:ext cx="3214710" cy="428628"/>
          </a:xfrm>
          <a:prstGeom prst="roundRect">
            <a:avLst/>
          </a:prstGeom>
          <a:solidFill>
            <a:srgbClr val="FFFF00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rtl="1"/>
            <a:r>
              <a:rPr lang="fr-FR" b="1" dirty="0" smtClean="0">
                <a:solidFill>
                  <a:schemeClr val="bg1">
                    <a:lumMod val="10000"/>
                  </a:schemeClr>
                </a:solidFill>
                <a:ea typeface="Simplified Arabic"/>
                <a:cs typeface="Traditional Arabic"/>
              </a:rPr>
              <a:t>a.rolami@univ-dbkm.dz</a:t>
            </a:r>
            <a:endParaRPr lang="ar-DZ" b="1" dirty="0" smtClean="0">
              <a:solidFill>
                <a:schemeClr val="bg1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3929058" y="1214422"/>
            <a:ext cx="4929222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تعريف </a:t>
            </a:r>
            <a:r>
              <a:rPr lang="ar-DZ" sz="3200" b="1" dirty="0" smtClean="0">
                <a:solidFill>
                  <a:schemeClr val="bg1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للفكر الإقتصادي الإسلامي</a:t>
            </a:r>
            <a:endParaRPr lang="ar-DZ" sz="3200" b="1" dirty="0" smtClean="0">
              <a:solidFill>
                <a:schemeClr val="bg1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571604" y="2571744"/>
            <a:ext cx="7000924" cy="642942"/>
          </a:xfrm>
          <a:prstGeom prst="roundRect">
            <a:avLst>
              <a:gd name="adj" fmla="val 10287"/>
            </a:avLst>
          </a:prstGeom>
          <a:solidFill>
            <a:srgbClr val="00B05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ظهر الفكر </a:t>
            </a:r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الإسلامي مع بداية البعثة سنة 610 </a:t>
            </a:r>
            <a:r>
              <a:rPr lang="ar-DZ" sz="32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</a:t>
            </a:r>
            <a:endParaRPr lang="ar-DZ" sz="32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571604" y="3286124"/>
            <a:ext cx="7000924" cy="1000132"/>
          </a:xfrm>
          <a:prstGeom prst="roundRect">
            <a:avLst>
              <a:gd name="adj" fmla="val 10397"/>
            </a:avLst>
          </a:prstGeom>
          <a:solidFill>
            <a:srgbClr val="D5B7CF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تعتبر الشريعة الإسلامية هي المرجعية الأساسية في الفكر الاقتصادي الإسلامي</a:t>
            </a:r>
            <a:endParaRPr lang="ar-DZ" sz="32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571604" y="4357694"/>
            <a:ext cx="7000924" cy="1000132"/>
          </a:xfrm>
          <a:prstGeom prst="roundRect">
            <a:avLst>
              <a:gd name="adj" fmla="val 10397"/>
            </a:avLst>
          </a:prstGeom>
          <a:solidFill>
            <a:srgbClr val="FFC000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تطور مع تطور البنية القطاعية </a:t>
            </a:r>
            <a:r>
              <a:rPr lang="ar-DZ" sz="32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للإقتصاد</a:t>
            </a:r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(من تجاري إلى زراعي إلى صناعي إلى مالي خدماتي)</a:t>
            </a:r>
            <a:endParaRPr lang="ar-DZ" sz="32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3108" y="142852"/>
            <a:ext cx="5429288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مباديء</a:t>
            </a:r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الفكر الإسلامي</a:t>
            </a:r>
            <a:endParaRPr lang="ar-DZ" sz="32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357290" y="928670"/>
            <a:ext cx="7500990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الحرية الاقتصادية بشروط وقيود 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معينة (منع </a:t>
            </a:r>
            <a:r>
              <a:rPr lang="ar-DZ" sz="31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الإحتكار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والغش والتدليس والبيع غير المعلوم ...)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357290" y="2071678"/>
            <a:ext cx="7500990" cy="571504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تحريم الربا.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357290" y="3357562"/>
            <a:ext cx="7500990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تأطير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المصلحة الفردية حتى لا تتعارض مع المصلحة 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الجماعية.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à coins arrondis 17"/>
          <p:cNvSpPr/>
          <p:nvPr/>
        </p:nvSpPr>
        <p:spPr>
          <a:xfrm>
            <a:off x="1357290" y="4500570"/>
            <a:ext cx="7500990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التوزيع 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العادل للثروة، وذلك عبر تحريم كل ما يجمع الثروة في يد أشخاص معينين فقط. 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357290" y="5643578"/>
            <a:ext cx="7500990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التضامن هو الوسيلة لإعادة توزيع الثروة (مثل الكفل والوقف والزكاة ومختلف الصدقات). 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1357290" y="2714620"/>
            <a:ext cx="7500990" cy="571504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إقرار الملكية الفردية.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800" decel="100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000"/>
                            </p:stCondLst>
                            <p:childTnLst>
                              <p:par>
                                <p:cTn id="59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  <p:bldP spid="16" grpId="0" animBg="1"/>
      <p:bldP spid="18" grpId="0" animBg="1"/>
      <p:bldP spid="11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à coins arrondis 4"/>
          <p:cNvSpPr/>
          <p:nvPr/>
        </p:nvSpPr>
        <p:spPr>
          <a:xfrm>
            <a:off x="2143108" y="1071546"/>
            <a:ext cx="6143668" cy="571504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 rtl="1"/>
            <a:r>
              <a:rPr lang="ar-DZ" sz="32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أهم محطات تطور الفكر الإقتصادي الإسلامي</a:t>
            </a:r>
            <a:endParaRPr lang="ar-DZ" sz="32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1285852" y="2285992"/>
            <a:ext cx="7500990" cy="1071570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إقرار ضريبة </a:t>
            </a:r>
            <a:r>
              <a:rPr lang="ar-DZ" sz="31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العشور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في عهد عمر بن الخطاب (مبدأ الضرائب التنظيمية)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Rectangle à coins arrondis 13"/>
          <p:cNvSpPr/>
          <p:nvPr/>
        </p:nvSpPr>
        <p:spPr>
          <a:xfrm>
            <a:off x="1285852" y="3429000"/>
            <a:ext cx="7500990" cy="1000132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مبدأ الملكية المزدوجة عام-خاص (ظهرت بظهور المساحات الزراعية الكبيرة جدا في الشام والعراق.)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à coins arrondis 15"/>
          <p:cNvSpPr/>
          <p:nvPr/>
        </p:nvSpPr>
        <p:spPr>
          <a:xfrm>
            <a:off x="1285852" y="4500570"/>
            <a:ext cx="7500990" cy="500066"/>
          </a:xfrm>
          <a:prstGeom prst="roundRect">
            <a:avLst>
              <a:gd name="adj" fmla="val 11846"/>
            </a:avLst>
          </a:prstGeom>
          <a:solidFill>
            <a:srgbClr val="8AEEA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/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مبدأ </a:t>
            </a:r>
            <a:r>
              <a:rPr lang="ar-DZ" sz="3100" b="1" dirty="0" err="1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الصيرفة</a:t>
            </a:r>
            <a:r>
              <a:rPr lang="ar-DZ" sz="3100" b="1" dirty="0" smtClean="0">
                <a:solidFill>
                  <a:schemeClr val="bg2">
                    <a:lumMod val="10000"/>
                  </a:schemeClr>
                </a:solidFill>
                <a:latin typeface="Arial" pitchFamily="34" charset="0"/>
                <a:cs typeface="Arial" pitchFamily="34" charset="0"/>
              </a:rPr>
              <a:t> الإسلامية (بدأت بظهور البنوك الإسلامية)</a:t>
            </a:r>
            <a:endParaRPr lang="ar-DZ" sz="3100" b="1" dirty="0" smtClean="0">
              <a:solidFill>
                <a:schemeClr val="bg2">
                  <a:lumMod val="1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000"/>
                            </p:stCondLst>
                            <p:childTnLst>
                              <p:par>
                                <p:cTn id="32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14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Personnalisé 1">
      <a:dk1>
        <a:srgbClr val="FFFF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1723</TotalTime>
  <Words>159</Words>
  <Application>Microsoft Office PowerPoint</Application>
  <PresentationFormat>Affichage à l'écran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Solstice</vt:lpstr>
      <vt:lpstr>Diapositive 1</vt:lpstr>
      <vt:lpstr>Diapositive 2</vt:lpstr>
      <vt:lpstr>Diapositive 3</vt:lpstr>
      <vt:lpstr>Diapositive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367</cp:revision>
  <dcterms:created xsi:type="dcterms:W3CDTF">2014-12-07T19:11:11Z</dcterms:created>
  <dcterms:modified xsi:type="dcterms:W3CDTF">2023-04-30T19:50:05Z</dcterms:modified>
</cp:coreProperties>
</file>