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68" r:id="rId3"/>
    <p:sldId id="269" r:id="rId4"/>
    <p:sldId id="270" r:id="rId5"/>
    <p:sldId id="271" r:id="rId6"/>
    <p:sldId id="272" r:id="rId7"/>
    <p:sldId id="273" r:id="rId8"/>
    <p:sldId id="275" r:id="rId9"/>
    <p:sldId id="276" r:id="rId10"/>
    <p:sldId id="257" r:id="rId11"/>
    <p:sldId id="258" r:id="rId12"/>
    <p:sldId id="259" r:id="rId13"/>
    <p:sldId id="274" r:id="rId1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441" autoAdjust="0"/>
    <p:restoredTop sz="94660"/>
  </p:normalViewPr>
  <p:slideViewPr>
    <p:cSldViewPr>
      <p:cViewPr varScale="1">
        <p:scale>
          <a:sx n="68" d="100"/>
          <a:sy n="68" d="100"/>
        </p:scale>
        <p:origin x="-145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043F8F9F-8BE7-4A9D-A2E7-34862F499F9D}" type="datetimeFigureOut">
              <a:rPr lang="fr-FR" smtClean="0"/>
              <a:pPr/>
              <a:t>05/04/2020</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BDB65B2F-AB92-4ED6-B338-2BF65E17895D}"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043F8F9F-8BE7-4A9D-A2E7-34862F499F9D}" type="datetimeFigureOut">
              <a:rPr lang="fr-FR" smtClean="0"/>
              <a:pPr/>
              <a:t>05/04/2020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DB65B2F-AB92-4ED6-B338-2BF65E17895D}"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043F8F9F-8BE7-4A9D-A2E7-34862F499F9D}" type="datetimeFigureOut">
              <a:rPr lang="fr-FR" smtClean="0"/>
              <a:pPr/>
              <a:t>05/04/2020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DB65B2F-AB92-4ED6-B338-2BF65E17895D}"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043F8F9F-8BE7-4A9D-A2E7-34862F499F9D}" type="datetimeFigureOut">
              <a:rPr lang="fr-FR" smtClean="0"/>
              <a:pPr/>
              <a:t>05/04/2020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DB65B2F-AB92-4ED6-B338-2BF65E17895D}"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043F8F9F-8BE7-4A9D-A2E7-34862F499F9D}" type="datetimeFigureOut">
              <a:rPr lang="fr-FR" smtClean="0"/>
              <a:pPr/>
              <a:t>05/04/2020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DB65B2F-AB92-4ED6-B338-2BF65E17895D}"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043F8F9F-8BE7-4A9D-A2E7-34862F499F9D}" type="datetimeFigureOut">
              <a:rPr lang="fr-FR" smtClean="0"/>
              <a:pPr/>
              <a:t>05/04/2020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DB65B2F-AB92-4ED6-B338-2BF65E17895D}"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043F8F9F-8BE7-4A9D-A2E7-34862F499F9D}" type="datetimeFigureOut">
              <a:rPr lang="fr-FR" smtClean="0"/>
              <a:pPr/>
              <a:t>05/04/2020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BDB65B2F-AB92-4ED6-B338-2BF65E17895D}"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043F8F9F-8BE7-4A9D-A2E7-34862F499F9D}" type="datetimeFigureOut">
              <a:rPr lang="fr-FR" smtClean="0"/>
              <a:pPr/>
              <a:t>05/04/2020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BDB65B2F-AB92-4ED6-B338-2BF65E17895D}"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43F8F9F-8BE7-4A9D-A2E7-34862F499F9D}" type="datetimeFigureOut">
              <a:rPr lang="fr-FR" smtClean="0"/>
              <a:pPr/>
              <a:t>05/04/2020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BDB65B2F-AB92-4ED6-B338-2BF65E17895D}"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043F8F9F-8BE7-4A9D-A2E7-34862F499F9D}" type="datetimeFigureOut">
              <a:rPr lang="fr-FR" smtClean="0"/>
              <a:pPr/>
              <a:t>05/04/2020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DB65B2F-AB92-4ED6-B338-2BF65E17895D}"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043F8F9F-8BE7-4A9D-A2E7-34862F499F9D}" type="datetimeFigureOut">
              <a:rPr lang="fr-FR" smtClean="0"/>
              <a:pPr/>
              <a:t>05/04/2020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BDB65B2F-AB92-4ED6-B338-2BF65E17895D}"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43F8F9F-8BE7-4A9D-A2E7-34862F499F9D}" type="datetimeFigureOut">
              <a:rPr lang="fr-FR" smtClean="0"/>
              <a:pPr/>
              <a:t>05/04/2020</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DB65B2F-AB92-4ED6-B338-2BF65E17895D}"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642919"/>
            <a:ext cx="7772400" cy="2957532"/>
          </a:xfrm>
        </p:spPr>
        <p:txBody>
          <a:bodyPr>
            <a:normAutofit fontScale="90000"/>
          </a:bodyPr>
          <a:lstStyle/>
          <a:p>
            <a:pPr algn="ctr"/>
            <a:r>
              <a:rPr lang="ar-DZ" sz="4000" dirty="0" smtClean="0"/>
              <a:t/>
            </a:r>
            <a:br>
              <a:rPr lang="ar-DZ" sz="4000" dirty="0" smtClean="0"/>
            </a:br>
            <a:r>
              <a:rPr lang="ar-DZ" sz="4000" dirty="0" smtClean="0"/>
              <a:t/>
            </a:r>
            <a:br>
              <a:rPr lang="ar-DZ" sz="4000" dirty="0" smtClean="0"/>
            </a:br>
            <a:r>
              <a:rPr lang="ar-DZ" sz="4400" dirty="0" smtClean="0">
                <a:solidFill>
                  <a:srgbClr val="FF0000"/>
                </a:solidFill>
              </a:rPr>
              <a:t>مقياس علم اجتماع المنظمات</a:t>
            </a:r>
            <a:r>
              <a:rPr lang="ar-DZ" sz="6000" dirty="0" smtClean="0">
                <a:solidFill>
                  <a:srgbClr val="FF0000"/>
                </a:solidFill>
              </a:rPr>
              <a:t> </a:t>
            </a:r>
            <a:r>
              <a:rPr lang="ar-DZ" dirty="0" smtClean="0"/>
              <a:t/>
            </a:r>
            <a:br>
              <a:rPr lang="ar-DZ" dirty="0" smtClean="0"/>
            </a:br>
            <a:r>
              <a:rPr lang="ar-DZ" dirty="0" smtClean="0"/>
              <a:t/>
            </a:r>
            <a:br>
              <a:rPr lang="ar-DZ" dirty="0" smtClean="0"/>
            </a:br>
            <a:endParaRPr lang="fr-FR" dirty="0"/>
          </a:p>
        </p:txBody>
      </p:sp>
      <p:sp>
        <p:nvSpPr>
          <p:cNvPr id="3" name="Sous-titre 2"/>
          <p:cNvSpPr>
            <a:spLocks noGrp="1"/>
          </p:cNvSpPr>
          <p:nvPr>
            <p:ph type="subTitle" idx="1"/>
          </p:nvPr>
        </p:nvSpPr>
        <p:spPr>
          <a:xfrm>
            <a:off x="500034" y="3071810"/>
            <a:ext cx="8215370" cy="3571900"/>
          </a:xfrm>
        </p:spPr>
        <p:txBody>
          <a:bodyPr>
            <a:noAutofit/>
          </a:bodyPr>
          <a:lstStyle/>
          <a:p>
            <a:r>
              <a:rPr lang="ar-DZ" sz="3600" b="1" dirty="0" smtClean="0">
                <a:solidFill>
                  <a:schemeClr val="tx1"/>
                </a:solidFill>
              </a:rPr>
              <a:t>المحور الأول: ماهية المنظمة </a:t>
            </a:r>
            <a:r>
              <a:rPr lang="ar-DZ" sz="3600" b="1" dirty="0" err="1" smtClean="0">
                <a:solidFill>
                  <a:schemeClr val="tx1"/>
                </a:solidFill>
              </a:rPr>
              <a:t>و</a:t>
            </a:r>
            <a:r>
              <a:rPr lang="ar-DZ" sz="3600" b="1" dirty="0" smtClean="0">
                <a:solidFill>
                  <a:schemeClr val="tx1"/>
                </a:solidFill>
              </a:rPr>
              <a:t> مفهوم علم اجتماع </a:t>
            </a:r>
          </a:p>
          <a:p>
            <a:pPr rtl="1"/>
            <a:r>
              <a:rPr lang="ar-DZ" sz="3600" b="1" dirty="0" smtClean="0">
                <a:solidFill>
                  <a:schemeClr val="tx1"/>
                </a:solidFill>
              </a:rPr>
              <a:t>المنظمات </a:t>
            </a:r>
          </a:p>
          <a:p>
            <a:pPr rtl="1"/>
            <a:endParaRPr lang="ar-DZ" sz="3600" b="1" dirty="0" smtClean="0">
              <a:solidFill>
                <a:schemeClr val="tx1"/>
              </a:solidFill>
            </a:endParaRPr>
          </a:p>
          <a:p>
            <a:pPr rtl="1"/>
            <a:endParaRPr lang="ar-DZ" sz="3600" b="1" dirty="0" smtClean="0">
              <a:solidFill>
                <a:schemeClr val="tx1"/>
              </a:solidFill>
            </a:endParaRPr>
          </a:p>
          <a:p>
            <a:pPr algn="r" rtl="1"/>
            <a:r>
              <a:rPr lang="ar-DZ" sz="2000" b="1" dirty="0" smtClean="0">
                <a:solidFill>
                  <a:schemeClr val="tx1"/>
                </a:solidFill>
              </a:rPr>
              <a:t>الأستاذ: بن لشهب حمزة </a:t>
            </a:r>
            <a:endParaRPr lang="fr-FR" sz="2000" b="1"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r" rtl="1"/>
            <a:r>
              <a:rPr lang="ar-DZ" sz="4000" b="1" u="sng" dirty="0" err="1" smtClean="0"/>
              <a:t>ماهو</a:t>
            </a:r>
            <a:r>
              <a:rPr lang="ar-DZ" sz="4000" b="1" u="sng" dirty="0" smtClean="0"/>
              <a:t> علم اجتماع المنظمات:</a:t>
            </a:r>
            <a:endParaRPr lang="fr-FR" sz="4000" b="1" u="sng" dirty="0"/>
          </a:p>
        </p:txBody>
      </p:sp>
      <p:sp>
        <p:nvSpPr>
          <p:cNvPr id="3" name="Espace réservé du contenu 2"/>
          <p:cNvSpPr>
            <a:spLocks noGrp="1"/>
          </p:cNvSpPr>
          <p:nvPr>
            <p:ph idx="1"/>
          </p:nvPr>
        </p:nvSpPr>
        <p:spPr>
          <a:xfrm>
            <a:off x="457200" y="1214422"/>
            <a:ext cx="8229600" cy="4911741"/>
          </a:xfrm>
        </p:spPr>
        <p:txBody>
          <a:bodyPr>
            <a:normAutofit/>
          </a:bodyPr>
          <a:lstStyle/>
          <a:p>
            <a:pPr algn="just" rtl="1"/>
            <a:endParaRPr lang="ar-DZ" dirty="0" smtClean="0"/>
          </a:p>
          <a:p>
            <a:pPr algn="just" rtl="1"/>
            <a:endParaRPr lang="ar-DZ" dirty="0" smtClean="0"/>
          </a:p>
          <a:p>
            <a:pPr algn="just" rtl="1"/>
            <a:r>
              <a:rPr lang="ar-DZ" dirty="0" smtClean="0"/>
              <a:t>علم </a:t>
            </a:r>
            <a:r>
              <a:rPr lang="ar-DZ" dirty="0" smtClean="0"/>
              <a:t>اجتماع المنظمات هو فرع لعلم الاجتماع يدرس كيفية قيام أعضاء المنظمة (الجهات الفاعلة) ببناء وتنسيق الأنشطة الجماعية المنظمة.</a:t>
            </a:r>
          </a:p>
          <a:p>
            <a:pPr algn="just" rtl="1"/>
            <a:r>
              <a:rPr lang="ar-DZ" dirty="0" smtClean="0"/>
              <a:t> يمكن تعريفه أيضًا على أنه علم اجتماعي يدرس كيانات معينة تسمى المنظمات ، فضلاً عن أساليب الحكم والتفاعل مع بيئتها ، والذي يطبق الطرق الاجتماعية على دراسة هذه الكيانات. </a:t>
            </a:r>
          </a:p>
          <a:p>
            <a:pPr algn="just" rtl="1"/>
            <a:r>
              <a:rPr lang="ar-DZ" dirty="0" smtClean="0"/>
              <a:t>فهو عند تقاطع العديد من التخصصات ، بما في ذلك اقتصاديات المنظمات والإدارة ونظرية المنظمات</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14290"/>
            <a:ext cx="8229600" cy="714380"/>
          </a:xfrm>
        </p:spPr>
        <p:txBody>
          <a:bodyPr>
            <a:normAutofit fontScale="90000"/>
          </a:bodyPr>
          <a:lstStyle/>
          <a:p>
            <a:pPr algn="r" rtl="1"/>
            <a:r>
              <a:rPr lang="ar-DZ" dirty="0" smtClean="0"/>
              <a:t>المعنى والتحديات</a:t>
            </a:r>
            <a:endParaRPr lang="fr-FR" dirty="0"/>
          </a:p>
        </p:txBody>
      </p:sp>
      <p:sp>
        <p:nvSpPr>
          <p:cNvPr id="3" name="Espace réservé du contenu 2"/>
          <p:cNvSpPr>
            <a:spLocks noGrp="1"/>
          </p:cNvSpPr>
          <p:nvPr>
            <p:ph idx="1"/>
          </p:nvPr>
        </p:nvSpPr>
        <p:spPr>
          <a:xfrm>
            <a:off x="214282" y="928670"/>
            <a:ext cx="8643998" cy="5929330"/>
          </a:xfrm>
        </p:spPr>
        <p:txBody>
          <a:bodyPr>
            <a:normAutofit fontScale="92500" lnSpcReduction="10000"/>
          </a:bodyPr>
          <a:lstStyle/>
          <a:p>
            <a:pPr algn="just" rtl="1"/>
            <a:r>
              <a:rPr lang="ar-DZ" dirty="0" smtClean="0"/>
              <a:t>مصطلح المنظمة له ثلاثة معانٍ مميزة في علم الاجتماع: </a:t>
            </a:r>
          </a:p>
          <a:p>
            <a:pPr marL="514350" indent="-514350" algn="just" rtl="1">
              <a:buFont typeface="+mj-lt"/>
              <a:buAutoNum type="arabicPeriod"/>
            </a:pPr>
            <a:r>
              <a:rPr lang="ar-DZ" dirty="0" smtClean="0"/>
              <a:t>مجموعة من البشر الذين يقومون بتنسيق أنشطتهم لتحقيق أهداف معينة. لذلك يُنظر إلى التنظيم على أنه استجابة لمشكلة العمل الجماعي المنظم وتنسيقه واستقراره. </a:t>
            </a:r>
          </a:p>
          <a:p>
            <a:pPr marL="514350" indent="-514350" algn="just" rtl="1">
              <a:buFont typeface="+mj-lt"/>
              <a:buAutoNum type="arabicPeriod"/>
            </a:pPr>
            <a:r>
              <a:rPr lang="ar-DZ" dirty="0" smtClean="0"/>
              <a:t>الطرق المختلفة التي تبني </a:t>
            </a:r>
            <a:r>
              <a:rPr lang="ar-DZ" dirty="0" err="1" smtClean="0"/>
              <a:t>بها</a:t>
            </a:r>
            <a:r>
              <a:rPr lang="ar-DZ" dirty="0" smtClean="0"/>
              <a:t> هذه المجموعات الوسائل المتاحة لها لتحقيق غاياتها.</a:t>
            </a:r>
          </a:p>
          <a:p>
            <a:pPr marL="514350" indent="-514350" algn="just" rtl="1">
              <a:buFont typeface="+mj-lt"/>
              <a:buAutoNum type="arabicPeriod"/>
            </a:pPr>
            <a:r>
              <a:rPr lang="ar-DZ" dirty="0" smtClean="0"/>
              <a:t> عملية التنظيم التي تنشئ مجموعات أو هياكل تنظيمية. </a:t>
            </a:r>
          </a:p>
          <a:p>
            <a:pPr marL="514350" indent="-514350" algn="just" rtl="1">
              <a:buNone/>
            </a:pPr>
            <a:r>
              <a:rPr lang="ar-DZ" dirty="0" smtClean="0"/>
              <a:t>وبالتالي فإن دراسة المنظمات تلبي الشرط الثلاثي: </a:t>
            </a:r>
          </a:p>
          <a:p>
            <a:pPr marL="514350" indent="-514350" algn="just" rtl="1">
              <a:buFont typeface="Wingdings" pitchFamily="2" charset="2"/>
              <a:buChar char="ü"/>
            </a:pPr>
            <a:r>
              <a:rPr lang="ar-DZ" dirty="0" smtClean="0"/>
              <a:t>تتكون المنظمات (الحديثة أو القديمة) من مجموعات يقضي الأفراد جزءًا كبيرًا من حياتهم فيها. لذلك من الضروري تحليل وفهم سير هذه المجموعات. ومما يزيد من ذلك أن بعض العوامل مثل التركيز الصناعي ، والزيادة في الأجور ، وتطوير الإدارات العامة ، والتقدم التقني ، تخلق كيانات أكبر وأكثر عددًا.</a:t>
            </a:r>
          </a:p>
          <a:p>
            <a:pPr marL="514350" indent="-514350" algn="just" rtl="1">
              <a:buFont typeface="Wingdings" pitchFamily="2" charset="2"/>
              <a:buChar char="ü"/>
            </a:pPr>
            <a:r>
              <a:rPr lang="ar-DZ" dirty="0" smtClean="0"/>
              <a:t> كل هذه الكيانات ، رغم اختلافاتها ، لها خصائص مشتركة وعليها حل المشاكل المجاورة. </a:t>
            </a:r>
          </a:p>
          <a:p>
            <a:pPr marL="514350" indent="-514350" algn="just" rtl="1">
              <a:buFont typeface="Wingdings" pitchFamily="2" charset="2"/>
              <a:buChar char="ü"/>
            </a:pPr>
            <a:r>
              <a:rPr lang="ar-DZ" dirty="0" smtClean="0"/>
              <a:t>من المهم أن نفهم المنطق وراء هذا التنوع في المنظمة. وهناك العديد من أشكال التنظيم المحددة كما توجد أهداف تبرر العمل الجماعي: الاقتصادي ، الاجتماعي ، السياسي ، الديني ، البيئي ، الخيري ، إلخ. يرتبط التنوع في المنظمة أيضًا بدرجة التعقيد ومعايير أخرى: الحجم ، والتكنولوجيا ، والسياق ...</a:t>
            </a:r>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142852"/>
            <a:ext cx="8229600" cy="714380"/>
          </a:xfrm>
        </p:spPr>
        <p:txBody>
          <a:bodyPr>
            <a:normAutofit fontScale="90000"/>
          </a:bodyPr>
          <a:lstStyle/>
          <a:p>
            <a:pPr algn="r" rtl="1"/>
            <a:r>
              <a:rPr lang="ar-DZ" dirty="0" smtClean="0"/>
              <a:t>التحديات</a:t>
            </a:r>
            <a:endParaRPr lang="fr-FR" dirty="0"/>
          </a:p>
        </p:txBody>
      </p:sp>
      <p:sp>
        <p:nvSpPr>
          <p:cNvPr id="3" name="Espace réservé du contenu 2"/>
          <p:cNvSpPr>
            <a:spLocks noGrp="1"/>
          </p:cNvSpPr>
          <p:nvPr>
            <p:ph idx="1"/>
          </p:nvPr>
        </p:nvSpPr>
        <p:spPr>
          <a:xfrm>
            <a:off x="285720" y="1000108"/>
            <a:ext cx="8715436" cy="5572164"/>
          </a:xfrm>
        </p:spPr>
        <p:txBody>
          <a:bodyPr>
            <a:normAutofit fontScale="85000" lnSpcReduction="20000"/>
          </a:bodyPr>
          <a:lstStyle/>
          <a:p>
            <a:pPr algn="r" rtl="1"/>
            <a:r>
              <a:rPr lang="ar-DZ" dirty="0" smtClean="0"/>
              <a:t>يثير علم اجتماع المنظمات ، من خلال دراسة ظاهرة التنظيم ، بعض المشكلات المتكررة ، والتي غالباً ما ترتبط بالتوترات التي تؤثر على المنظمات. والتي أدت إلى مواضيع الدراسة المختلفة. مثلا : </a:t>
            </a:r>
          </a:p>
          <a:p>
            <a:pPr algn="r" rtl="1"/>
            <a:r>
              <a:rPr lang="ar-DZ" dirty="0" smtClean="0"/>
              <a:t>التماسك. تسعى الدراسات تحت هذا الموضوع إلى فهم كيفية إدارة المنظمات للحفاظ على هيكلها وهويتها ، على الرغم من التوترات الداخلية والخارجية التي تواجهها.</a:t>
            </a:r>
          </a:p>
          <a:p>
            <a:pPr algn="r" rtl="1"/>
            <a:r>
              <a:rPr lang="ar-DZ" dirty="0" smtClean="0"/>
              <a:t> دراسة الهيكل الرسمي وغير الرسمي. سعت العديد من الدراسات إلى توضيح الروابط بين الهيكل الرسمي والعلاقات الاجتماعية غير الرسمية داخل المنظمات. </a:t>
            </a:r>
          </a:p>
          <a:p>
            <a:pPr algn="r" rtl="1"/>
            <a:r>
              <a:rPr lang="ar-DZ" dirty="0" smtClean="0"/>
              <a:t>التكيف. كيف تدير المنظمات الابتكار وكيف تدمجه للتكيف مع بيئتها التقنية والاجتماعية؟ تحاول بعض الدراسات فهم كيف ولماذا يتطور الهيكل الرسمي ، من خلال العمليات التي تحكم إنشاء وتعديل القواعد. يهتم آخرون بدمج الابتكارات التقنية في المنظمات. يركز البعض على التغيير الثقافي. أخيرًا ، تتجاوز الدراسات الحدود التقليدية للشركات وتسعى إلى شرح عمليات الابتكار للشركة داخل إقليمها. </a:t>
            </a:r>
          </a:p>
          <a:p>
            <a:pPr algn="r" rtl="1"/>
            <a:r>
              <a:rPr lang="ar-DZ" dirty="0" smtClean="0"/>
              <a:t>التسلسل الهرمي وعلاقات القوة. الموضوعات التي يتم تناولها هي استقلالية الجهات الفاعلة ، وأنواع مختلفة من التنظيم (المصفوفة ، الأفقي ، الهرم) ، إدارة الطاقة ، توزيع الموارد ، التفاوض ، إلخ. العلاقات الاجتماعية والهوية ، وكذلك الظواهر الثقافية. دراسة تدفق المعلومات وأدوات التواصل.</a:t>
            </a:r>
          </a:p>
          <a:p>
            <a:pPr algn="r" rtl="1"/>
            <a:r>
              <a:rPr lang="ar-DZ" dirty="0" smtClean="0"/>
              <a:t> مواقف متضاربة أو مرضية. نزاعات الاتحاد، المواقف العصيبة، عدم الاستقرار، ظواهر الخزانة ، انخفاض الإنتاجية ، التغيب ، البحث في أسباب العوائق داخل المنظمات ، إلخ.</a:t>
            </a:r>
            <a:endParaRPr lang="fr-F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DZ" dirty="0" smtClean="0"/>
              <a:t>قاسمة المراجع </a:t>
            </a:r>
            <a:endParaRPr lang="fr-FR" dirty="0"/>
          </a:p>
        </p:txBody>
      </p:sp>
      <p:sp>
        <p:nvSpPr>
          <p:cNvPr id="3" name="Espace réservé du contenu 2"/>
          <p:cNvSpPr>
            <a:spLocks noGrp="1"/>
          </p:cNvSpPr>
          <p:nvPr>
            <p:ph idx="1"/>
          </p:nvPr>
        </p:nvSpPr>
        <p:spPr/>
        <p:txBody>
          <a:bodyPr>
            <a:normAutofit/>
          </a:bodyPr>
          <a:lstStyle/>
          <a:p>
            <a:pPr algn="r" rtl="1"/>
            <a:r>
              <a:rPr lang="ar-DZ" dirty="0" smtClean="0"/>
              <a:t>ما </a:t>
            </a:r>
            <a:r>
              <a:rPr lang="ar-DZ" dirty="0" smtClean="0"/>
              <a:t>هي المنظمة ؟"، </a:t>
            </a:r>
            <a:r>
              <a:rPr lang="fr-FR" dirty="0" smtClean="0"/>
              <a:t>www.uobabylon.edu.iq، </a:t>
            </a:r>
            <a:r>
              <a:rPr lang="ar-DZ" dirty="0" smtClean="0"/>
              <a:t>اطّلع عليه بتاريخ 14-11-2019. بتصرّف. </a:t>
            </a:r>
            <a:endParaRPr lang="ar-DZ" dirty="0" smtClean="0"/>
          </a:p>
          <a:p>
            <a:pPr algn="r" rtl="1"/>
            <a:r>
              <a:rPr lang="fr-FR" dirty="0" smtClean="0"/>
              <a:t>www.wikiwand.com</a:t>
            </a:r>
            <a:r>
              <a:rPr lang="fr-FR" dirty="0" smtClean="0"/>
              <a:t>، </a:t>
            </a:r>
            <a:r>
              <a:rPr lang="ar-DZ" dirty="0" smtClean="0"/>
              <a:t>اطّلع عليه بتاريخ </a:t>
            </a:r>
            <a:r>
              <a:rPr lang="fr-FR" dirty="0" smtClean="0"/>
              <a:t>15</a:t>
            </a:r>
            <a:r>
              <a:rPr lang="ar-DZ" dirty="0" smtClean="0"/>
              <a:t>-</a:t>
            </a:r>
            <a:r>
              <a:rPr lang="fr-FR" dirty="0" smtClean="0"/>
              <a:t>02</a:t>
            </a:r>
            <a:r>
              <a:rPr lang="ar-DZ" dirty="0" smtClean="0"/>
              <a:t>-</a:t>
            </a:r>
            <a:r>
              <a:rPr lang="fr-FR" dirty="0" smtClean="0"/>
              <a:t>2020</a:t>
            </a:r>
            <a:r>
              <a:rPr lang="ar-DZ" dirty="0" smtClean="0"/>
              <a:t>. </a:t>
            </a:r>
            <a:r>
              <a:rPr lang="ar-DZ" dirty="0" smtClean="0"/>
              <a:t>بتصرّف</a:t>
            </a:r>
            <a:r>
              <a:rPr lang="ar-DZ" dirty="0" smtClean="0"/>
              <a:t>.</a:t>
            </a:r>
            <a:endParaRPr lang="fr-FR" dirty="0" smtClean="0"/>
          </a:p>
          <a:p>
            <a:pPr algn="r" rtl="1"/>
            <a:r>
              <a:rPr lang="ar-DZ" dirty="0" smtClean="0"/>
              <a:t>"</a:t>
            </a:r>
            <a:r>
              <a:rPr lang="ar-DZ" dirty="0" smtClean="0"/>
              <a:t>عنوان المحاضرة "وظائف المنظمة، وظائف الإدارة""، </a:t>
            </a:r>
            <a:r>
              <a:rPr lang="fr-FR" dirty="0" smtClean="0"/>
              <a:t>www.uobabylon.edu.iq، </a:t>
            </a:r>
            <a:r>
              <a:rPr lang="ar-DZ" dirty="0" smtClean="0"/>
              <a:t>اطّلع عليه بتاريخ </a:t>
            </a:r>
            <a:r>
              <a:rPr lang="fr-FR" dirty="0" smtClean="0"/>
              <a:t>13</a:t>
            </a:r>
            <a:r>
              <a:rPr lang="ar-DZ" dirty="0" smtClean="0"/>
              <a:t>-</a:t>
            </a:r>
            <a:r>
              <a:rPr lang="fr-FR" dirty="0" smtClean="0"/>
              <a:t>02</a:t>
            </a:r>
            <a:r>
              <a:rPr lang="ar-DZ" dirty="0" smtClean="0"/>
              <a:t>-</a:t>
            </a:r>
            <a:r>
              <a:rPr lang="fr-FR" dirty="0" smtClean="0"/>
              <a:t>2020</a:t>
            </a:r>
            <a:r>
              <a:rPr lang="ar-DZ" dirty="0" smtClean="0"/>
              <a:t>. </a:t>
            </a:r>
            <a:r>
              <a:rPr lang="ar-DZ" dirty="0" smtClean="0"/>
              <a:t>بتصرّف. </a:t>
            </a:r>
            <a:endParaRPr lang="fr-FR" dirty="0" smtClean="0"/>
          </a:p>
          <a:p>
            <a:pPr algn="r" rtl="1"/>
            <a:r>
              <a:rPr lang="ar-DZ" dirty="0" smtClean="0"/>
              <a:t/>
            </a:r>
            <a:br>
              <a:rPr lang="ar-DZ" dirty="0" smtClean="0"/>
            </a:br>
            <a:r>
              <a:rPr lang="ar-DZ" dirty="0" smtClean="0"/>
              <a:t/>
            </a:r>
            <a:br>
              <a:rPr lang="ar-DZ" dirty="0" smtClean="0"/>
            </a:b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r" rtl="1"/>
            <a:r>
              <a:rPr lang="ar-DZ" dirty="0" smtClean="0"/>
              <a:t>تعريف المنظمة </a:t>
            </a:r>
            <a:r>
              <a:rPr lang="ar-DZ" dirty="0" smtClean="0"/>
              <a:t>: </a:t>
            </a:r>
            <a:r>
              <a:rPr lang="ar-DZ" dirty="0" smtClean="0"/>
              <a:t/>
            </a:r>
            <a:br>
              <a:rPr lang="ar-DZ" dirty="0" smtClean="0"/>
            </a:br>
            <a:endParaRPr lang="fr-FR" dirty="0"/>
          </a:p>
        </p:txBody>
      </p:sp>
      <p:sp>
        <p:nvSpPr>
          <p:cNvPr id="3" name="Espace réservé du contenu 2"/>
          <p:cNvSpPr>
            <a:spLocks noGrp="1"/>
          </p:cNvSpPr>
          <p:nvPr>
            <p:ph idx="1"/>
          </p:nvPr>
        </p:nvSpPr>
        <p:spPr/>
        <p:txBody>
          <a:bodyPr>
            <a:normAutofit lnSpcReduction="10000"/>
          </a:bodyPr>
          <a:lstStyle/>
          <a:p>
            <a:pPr algn="just" rtl="1"/>
            <a:r>
              <a:rPr lang="ar-DZ" dirty="0" smtClean="0"/>
              <a:t>هي </a:t>
            </a:r>
            <a:r>
              <a:rPr lang="ar-DZ" dirty="0" smtClean="0"/>
              <a:t>شخصيّة اعتباريّة لها كيانها المستقل عن الأفراد المكونين لها، وهي تربط أفرادها بعلاقات محددة بواسطة قانون معين، وتدار بواسطة مجلس إدارة منتخب بواسطة الجمعية العامة للأعضاء. وتنقسم المنظمات إلى نوعين حكومية وغير حكومية بالنظر إلى الأعضاء المكونين للمنظمة، كما تُعنى المنظمة بإدارة شؤون الإعلام، فنجد مثلًا هذه العبارة الافتتاحية من ميثاق الأمم المتحدة: "نحن شعوب الأمم المتحدة"، في أوضح بيان ممكن عن أن الأمم المتحدة لا تخص الدول وحدها، وإنها جزء من التراث المشترك للبشرية جمعاء، إنّها تخص كل إنسان، وهي مؤسسة فريدة وآلية تربط بين الجميع في جهود مشتركة من أجل بناء عالم أفضل، فهذه العبارة تساعد كثيرًا في فهم تعريف المنظمة هذه.</a:t>
            </a:r>
            <a:br>
              <a:rPr lang="ar-DZ" dirty="0" smtClean="0"/>
            </a:br>
            <a:r>
              <a:rPr lang="ar-DZ" dirty="0" smtClean="0"/>
              <a:t/>
            </a:r>
            <a:br>
              <a:rPr lang="ar-DZ" dirty="0" smtClean="0"/>
            </a:b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normAutofit fontScale="85000" lnSpcReduction="20000"/>
          </a:bodyPr>
          <a:lstStyle/>
          <a:p>
            <a:pPr algn="r" rtl="1"/>
            <a:r>
              <a:rPr lang="ar-DZ" sz="3300" b="1" dirty="0" smtClean="0"/>
              <a:t>وظائف </a:t>
            </a:r>
            <a:r>
              <a:rPr lang="ar-DZ" sz="3300" b="1" dirty="0" smtClean="0"/>
              <a:t>المنظمة: </a:t>
            </a:r>
          </a:p>
          <a:p>
            <a:pPr algn="r" rtl="1"/>
            <a:r>
              <a:rPr lang="ar-DZ" dirty="0" smtClean="0"/>
              <a:t>وظيفة </a:t>
            </a:r>
            <a:r>
              <a:rPr lang="ar-DZ" dirty="0" smtClean="0"/>
              <a:t>المنظمة تعني في تعريف المنظمة سواء كانت حكومية أم غير حكومية: "مجموعة من الفعاليات والنشاطات التي لها دور أساسي في بقاء المنظمة، وتتكون كل وظيفة من مجموعة من الوظائف والفعاليات الفرعية"، وكلما كانت المنظمة أكبر كلما تطلب ذلك الاهتمام بالفعاليات لكل وظيفة </a:t>
            </a:r>
            <a:r>
              <a:rPr lang="ar-DZ" dirty="0" smtClean="0"/>
              <a:t>وهي:</a:t>
            </a:r>
          </a:p>
          <a:p>
            <a:pPr algn="r" rtl="1"/>
            <a:endParaRPr lang="ar-DZ" dirty="0" smtClean="0"/>
          </a:p>
          <a:p>
            <a:pPr algn="r" rtl="1"/>
            <a:r>
              <a:rPr lang="ar-DZ" dirty="0" smtClean="0"/>
              <a:t>وظيفة </a:t>
            </a:r>
            <a:r>
              <a:rPr lang="ar-DZ" dirty="0" smtClean="0"/>
              <a:t>الإنتاج والعمليات: وتتعلق بكافة العمليات الفنية المتعلقة بإنتاج السلع أو تقديم الخدمات موضوع النشاط للوحدة الإدارية. </a:t>
            </a:r>
            <a:endParaRPr lang="ar-DZ" dirty="0" smtClean="0"/>
          </a:p>
          <a:p>
            <a:pPr algn="r" rtl="1"/>
            <a:endParaRPr lang="ar-DZ" dirty="0" smtClean="0"/>
          </a:p>
          <a:p>
            <a:pPr algn="r" rtl="1"/>
            <a:r>
              <a:rPr lang="ar-DZ" dirty="0" smtClean="0"/>
              <a:t>وظيفة </a:t>
            </a:r>
            <a:r>
              <a:rPr lang="ar-DZ" dirty="0" smtClean="0"/>
              <a:t>التمويل: وتتعلق بتدبير الأموال اللازمة لإقامة المشاريع، أو تشغيل المنظمة أو الوحدة الإدارية، وما يلزم من أموال لاستمرارها في العمل</a:t>
            </a:r>
            <a:r>
              <a:rPr lang="ar-DZ" dirty="0" smtClean="0"/>
              <a:t>.</a:t>
            </a:r>
          </a:p>
          <a:p>
            <a:pPr algn="r" rtl="1"/>
            <a:endParaRPr lang="ar-DZ" dirty="0" smtClean="0"/>
          </a:p>
          <a:p>
            <a:pPr algn="r" rtl="1"/>
            <a:r>
              <a:rPr lang="ar-DZ" dirty="0" smtClean="0"/>
              <a:t> </a:t>
            </a:r>
            <a:r>
              <a:rPr lang="ar-DZ" dirty="0" smtClean="0"/>
              <a:t>وظيفة الأفراد: وتتعلق بالحصول على أفضل ما يمكن من الموارد البشرية لتشغيل الوحدة الإدارية، وكذلك كل ما يضمن </a:t>
            </a:r>
            <a:r>
              <a:rPr lang="ar-DZ" dirty="0" err="1" smtClean="0"/>
              <a:t>استمراريتهم</a:t>
            </a:r>
            <a:r>
              <a:rPr lang="ar-DZ" dirty="0" smtClean="0"/>
              <a:t> في العمل بأعلى قدر من الإنتاجية والرضا والنمو. </a:t>
            </a:r>
            <a:br>
              <a:rPr lang="ar-DZ" dirty="0" smtClean="0"/>
            </a:br>
            <a:r>
              <a:rPr lang="ar-DZ" dirty="0" smtClean="0"/>
              <a:t/>
            </a:r>
            <a:br>
              <a:rPr lang="ar-DZ" dirty="0" smtClean="0"/>
            </a:b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697559"/>
          </a:xfrm>
        </p:spPr>
        <p:txBody>
          <a:bodyPr>
            <a:normAutofit/>
          </a:bodyPr>
          <a:lstStyle/>
          <a:p>
            <a:pPr algn="just" rtl="1"/>
            <a:r>
              <a:rPr lang="ar-DZ" dirty="0" smtClean="0"/>
              <a:t>وظيفة التسويق: وتتعلّق بالتعرف على احتياجات المجموعات المستهدفة بخدمات الوحدة الإدارية، والتخطيط والعمل على سد هذه الاحتياجات، وإدارة وتشغيل هذه الوظائف، وتحقيق أهدافها</a:t>
            </a:r>
            <a:r>
              <a:rPr lang="ar-DZ" dirty="0" smtClean="0"/>
              <a:t>.</a:t>
            </a:r>
          </a:p>
          <a:p>
            <a:pPr algn="just" rtl="1"/>
            <a:r>
              <a:rPr lang="ar-DZ" dirty="0" smtClean="0"/>
              <a:t> </a:t>
            </a:r>
            <a:r>
              <a:rPr lang="ar-DZ" dirty="0" smtClean="0"/>
              <a:t>وتختلف الأهمية النسبية لهذه الوظائف باختلاف تعريف المنظمة وطبيعة عملها، فإذا كانت المنظمة صناعية كانت وظيفة الإنتاج هي المهيمنة والمسيطرة على عملياتها، أما إذا كانت المنظمة تسويقية وإعلامية كانت وظيفة التسويق هي المهيمنة، وإذا كانت الوظيفة المهيمنة على عمليات المنظمة مالية، كانت وظيفة التمويل والتحليل المالي هي المسيطرة وهكذا، وعلى هذا الأساس نجد من حولنا منظمات إنتاجية صناعية، ومنضمات تسويقية وأخرى تمويلية وأخرى تهتم بالأفراد.</a:t>
            </a: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r" rtl="1"/>
            <a:r>
              <a:rPr lang="ar-DZ" dirty="0" smtClean="0"/>
              <a:t>خصائص المنظمة:</a:t>
            </a:r>
            <a:endParaRPr lang="fr-FR" dirty="0"/>
          </a:p>
        </p:txBody>
      </p:sp>
      <p:sp>
        <p:nvSpPr>
          <p:cNvPr id="3" name="Espace réservé du contenu 2"/>
          <p:cNvSpPr>
            <a:spLocks noGrp="1"/>
          </p:cNvSpPr>
          <p:nvPr>
            <p:ph idx="1"/>
          </p:nvPr>
        </p:nvSpPr>
        <p:spPr/>
        <p:txBody>
          <a:bodyPr>
            <a:normAutofit fontScale="92500" lnSpcReduction="20000"/>
          </a:bodyPr>
          <a:lstStyle/>
          <a:p>
            <a:pPr algn="just" rtl="1"/>
            <a:r>
              <a:rPr lang="ar-DZ" dirty="0" smtClean="0"/>
              <a:t>إن </a:t>
            </a:r>
            <a:r>
              <a:rPr lang="ar-DZ" dirty="0" smtClean="0"/>
              <a:t>المنظمة نظام متكامل هادف ومتفاعل من العلاقات المترابطة مع بعضها البعض تؤثر وتتأثر بالبيئة التي تعمل فيها وفي إطار مختلف متغيراتها الاقتصادية والاجتماعية والسياسية والتكنولوجية، حسب تعريف المنظمة بأنها تجمع إنساني لمجموعة من الناس تربطهم علاقات رسمية لتحقيق الأهداف التي من أجلها أنشأت المنظمة وهناك عدة </a:t>
            </a:r>
            <a:r>
              <a:rPr lang="ar-DZ" dirty="0" smtClean="0"/>
              <a:t>أنواع من المنظمات، منها التجارية والصناعية والتعليمية، وجميعها تمتلك خصائص تجمع بينهما، وتختلف خصائص المنظمات بحسب طبيعتها، لكن أهم الخصائص المشتركة بين المنظمات ما </a:t>
            </a:r>
            <a:r>
              <a:rPr lang="ar-DZ" dirty="0" smtClean="0"/>
              <a:t>يلي:</a:t>
            </a:r>
          </a:p>
          <a:p>
            <a:pPr algn="just" rtl="1"/>
            <a:r>
              <a:rPr lang="ar-DZ" dirty="0" smtClean="0"/>
              <a:t> </a:t>
            </a:r>
            <a:r>
              <a:rPr lang="ar-DZ" dirty="0" smtClean="0"/>
              <a:t>أهداف معينة تسعى المنظمات لتحقيقها. </a:t>
            </a:r>
            <a:endParaRPr lang="ar-DZ" dirty="0" smtClean="0"/>
          </a:p>
          <a:p>
            <a:pPr algn="just" rtl="1"/>
            <a:r>
              <a:rPr lang="ar-DZ" dirty="0" smtClean="0"/>
              <a:t>اجتماع </a:t>
            </a:r>
            <a:r>
              <a:rPr lang="ar-DZ" dirty="0" smtClean="0"/>
              <a:t>الأفراد الذين يرتبطون بعلاقات إدارية محددة</a:t>
            </a:r>
            <a:r>
              <a:rPr lang="ar-DZ" dirty="0" smtClean="0"/>
              <a:t>.</a:t>
            </a:r>
          </a:p>
          <a:p>
            <a:pPr algn="just" rtl="1"/>
            <a:r>
              <a:rPr lang="ar-DZ" dirty="0" smtClean="0"/>
              <a:t> </a:t>
            </a:r>
            <a:r>
              <a:rPr lang="ar-DZ" dirty="0" smtClean="0"/>
              <a:t>السمة الرسمية للعلاقات الرابطة بين الأفراد حسب هرم تنظيمي، وترتبط السلطة بالمسؤولية. </a:t>
            </a:r>
            <a:endParaRPr lang="ar-DZ" dirty="0" smtClean="0"/>
          </a:p>
          <a:p>
            <a:pPr algn="just" rtl="1"/>
            <a:r>
              <a:rPr lang="ar-DZ" dirty="0" smtClean="0"/>
              <a:t>وجود </a:t>
            </a:r>
            <a:r>
              <a:rPr lang="ar-DZ" dirty="0" smtClean="0"/>
              <a:t>نطاق معين لتتم ممارسة أعمال المنظمة ضمنه.</a:t>
            </a:r>
            <a:br>
              <a:rPr lang="ar-DZ" dirty="0" smtClean="0"/>
            </a:b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938962"/>
          </a:xfrm>
        </p:spPr>
        <p:txBody>
          <a:bodyPr>
            <a:normAutofit/>
          </a:bodyPr>
          <a:lstStyle/>
          <a:p>
            <a:pPr algn="r" rtl="1"/>
            <a:r>
              <a:rPr lang="ar-DZ" dirty="0" smtClean="0"/>
              <a:t>أهداف المنظمة:</a:t>
            </a:r>
            <a:endParaRPr lang="fr-FR" dirty="0"/>
          </a:p>
        </p:txBody>
      </p:sp>
      <p:sp>
        <p:nvSpPr>
          <p:cNvPr id="3" name="Espace réservé du contenu 2"/>
          <p:cNvSpPr>
            <a:spLocks noGrp="1"/>
          </p:cNvSpPr>
          <p:nvPr>
            <p:ph idx="1"/>
          </p:nvPr>
        </p:nvSpPr>
        <p:spPr>
          <a:xfrm>
            <a:off x="457200" y="1643050"/>
            <a:ext cx="8229600" cy="4681550"/>
          </a:xfrm>
        </p:spPr>
        <p:txBody>
          <a:bodyPr>
            <a:normAutofit fontScale="85000" lnSpcReduction="10000"/>
          </a:bodyPr>
          <a:lstStyle/>
          <a:p>
            <a:pPr algn="just" rtl="1"/>
            <a:r>
              <a:rPr lang="ar-DZ" dirty="0" smtClean="0"/>
              <a:t>تشكل الأهداف أساس عملية التخطيط، إذ لا يمكن متابعة مراحل عملية التخطيط إلا بعد أن يكون لدى الإدارة وضوح تام حول الأهداف المرغوب الوصول إليها حسب تعريف المنظمة، وهي النتيجة النهائية للنشاط، وتشتق الأهداف من رسالة المنظمة، ولهذه الأهداف عدة أنواع</a:t>
            </a:r>
            <a:r>
              <a:rPr lang="ar-DZ" dirty="0" smtClean="0"/>
              <a:t>:[</a:t>
            </a:r>
          </a:p>
          <a:p>
            <a:pPr algn="just" rtl="1"/>
            <a:r>
              <a:rPr lang="ar-DZ" dirty="0" smtClean="0"/>
              <a:t>الأهداف </a:t>
            </a:r>
            <a:r>
              <a:rPr lang="ar-DZ" dirty="0" smtClean="0"/>
              <a:t>الاستراتيجية: تمثل الأهداف الإستراتيجية الأهداف العامة لما ترغب أن تكون عليه المنظمة مستقبلًا وهي تخص تعريف المنظمة بصورتها الشمولية وترتبط بالخطة الإستراتيجية</a:t>
            </a:r>
            <a:r>
              <a:rPr lang="ar-DZ" dirty="0" smtClean="0"/>
              <a:t>.</a:t>
            </a:r>
          </a:p>
          <a:p>
            <a:pPr algn="just" rtl="1"/>
            <a:r>
              <a:rPr lang="ar-DZ" dirty="0" smtClean="0"/>
              <a:t> </a:t>
            </a:r>
            <a:r>
              <a:rPr lang="ar-DZ" dirty="0" smtClean="0"/>
              <a:t>الأهداف التكتيكية: وهي النتائج التي تسعى الأقسام الرئيسية أو وظائف المنظمة "إنتاج، تسويق، موارد بشرية، مالية ..." إلى تحقيقها وترتبط بالخطة التكتيكية</a:t>
            </a:r>
            <a:r>
              <a:rPr lang="ar-DZ" dirty="0" smtClean="0"/>
              <a:t>.</a:t>
            </a:r>
          </a:p>
          <a:p>
            <a:pPr algn="just" rtl="1">
              <a:buNone/>
            </a:pPr>
            <a:endParaRPr lang="ar-DZ" dirty="0" smtClean="0"/>
          </a:p>
          <a:p>
            <a:pPr algn="just" rtl="1"/>
            <a:r>
              <a:rPr lang="ar-DZ" dirty="0" smtClean="0"/>
              <a:t> </a:t>
            </a:r>
            <a:r>
              <a:rPr lang="ar-DZ" dirty="0" smtClean="0"/>
              <a:t>الأهداف </a:t>
            </a:r>
            <a:r>
              <a:rPr lang="ar-DZ" dirty="0" err="1" smtClean="0"/>
              <a:t>العملياتية</a:t>
            </a:r>
            <a:r>
              <a:rPr lang="ar-DZ" dirty="0" smtClean="0"/>
              <a:t>: هي نتائج محددة تتعلق بالأقسام الصغيرة والمجموعات والأفراد، وعادة ما تكون محددة جدًا، وتكون هذه الأهداف محتواةً في الخطط التشغيلية.</a:t>
            </a:r>
            <a:br>
              <a:rPr lang="ar-DZ" dirty="0" smtClean="0"/>
            </a:br>
            <a:r>
              <a:rPr lang="ar-DZ" dirty="0" smtClean="0"/>
              <a:t/>
            </a:r>
            <a:br>
              <a:rPr lang="ar-DZ" dirty="0" smtClean="0"/>
            </a:b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14290"/>
            <a:ext cx="8229600" cy="1143000"/>
          </a:xfrm>
        </p:spPr>
        <p:txBody>
          <a:bodyPr>
            <a:normAutofit/>
          </a:bodyPr>
          <a:lstStyle/>
          <a:p>
            <a:pPr algn="r" rtl="1"/>
            <a:r>
              <a:rPr lang="ar-DZ" dirty="0" smtClean="0"/>
              <a:t>خصائص </a:t>
            </a:r>
            <a:r>
              <a:rPr lang="ar-DZ" dirty="0" smtClean="0"/>
              <a:t>الأهداف:</a:t>
            </a:r>
            <a:endParaRPr lang="fr-FR" dirty="0"/>
          </a:p>
        </p:txBody>
      </p:sp>
      <p:sp>
        <p:nvSpPr>
          <p:cNvPr id="3" name="Espace réservé du contenu 2"/>
          <p:cNvSpPr>
            <a:spLocks noGrp="1"/>
          </p:cNvSpPr>
          <p:nvPr>
            <p:ph idx="1"/>
          </p:nvPr>
        </p:nvSpPr>
        <p:spPr>
          <a:xfrm>
            <a:off x="457200" y="1571612"/>
            <a:ext cx="8229600" cy="4752988"/>
          </a:xfrm>
        </p:spPr>
        <p:txBody>
          <a:bodyPr>
            <a:normAutofit fontScale="92500" lnSpcReduction="10000"/>
          </a:bodyPr>
          <a:lstStyle/>
          <a:p>
            <a:pPr algn="r" rtl="1"/>
            <a:r>
              <a:rPr lang="ar-DZ" dirty="0" smtClean="0"/>
              <a:t>يجب أن يكون للأهداف خصائص ومميزات حتى يتم اعتبارها أهدافًا مناسبة أو ذكية، حيث إن الأهداف العشوائية لا تساعد في نجاح العمل في المنظمات، ومن أهم خصائص الأهداف هو بعض مما انتشر مؤخرًا ويسمى الأهداف </a:t>
            </a:r>
            <a:r>
              <a:rPr lang="ar-DZ" dirty="0" smtClean="0"/>
              <a:t>الذكية:</a:t>
            </a:r>
          </a:p>
          <a:p>
            <a:pPr algn="r" rtl="1"/>
            <a:r>
              <a:rPr lang="ar-DZ" dirty="0" smtClean="0"/>
              <a:t> </a:t>
            </a:r>
            <a:r>
              <a:rPr lang="ar-DZ" dirty="0" smtClean="0"/>
              <a:t>أن تكون قابلة للقياس الكمي ومحددة بشكل دقيق: يفضل أن تكون الأهداف قابلة للقياس الكمي أو محددة بأرقام دقيقة مثل زيادة المبيعات بنسبة 15% أو تقليل التالف بنسبة 5</a:t>
            </a:r>
            <a:r>
              <a:rPr lang="ar-DZ" dirty="0" smtClean="0"/>
              <a:t>%.</a:t>
            </a:r>
          </a:p>
          <a:p>
            <a:pPr algn="r" rtl="1"/>
            <a:r>
              <a:rPr lang="ar-DZ" dirty="0" smtClean="0"/>
              <a:t> </a:t>
            </a:r>
            <a:r>
              <a:rPr lang="ar-DZ" dirty="0" smtClean="0"/>
              <a:t>تثير التحدي لكنها واقعية: يجب أن تكون الأهداف مثيرة للتحدي وتبعث على الإحساس بالقدرة على الوصول إليها بفخر ولكن في نفس الوقت يجب أن تكون واقعية وغير خيالية. </a:t>
            </a:r>
            <a:endParaRPr lang="ar-DZ" dirty="0" smtClean="0"/>
          </a:p>
          <a:p>
            <a:pPr algn="r" rtl="1"/>
            <a:r>
              <a:rPr lang="ar-DZ" dirty="0" smtClean="0"/>
              <a:t>محددة </a:t>
            </a:r>
            <a:r>
              <a:rPr lang="ar-DZ" dirty="0" smtClean="0"/>
              <a:t>بفترة زمنية للإنجاز: إن الهدف الجيد هو الذي يرتبط بجدول زمني لتنفيذه لا أن يترك مفتوحًا.</a:t>
            </a:r>
            <a:br>
              <a:rPr lang="ar-DZ" dirty="0" smtClean="0"/>
            </a:br>
            <a:r>
              <a:rPr lang="ar-DZ" dirty="0" smtClean="0"/>
              <a:t/>
            </a:r>
            <a:br>
              <a:rPr lang="ar-DZ" dirty="0" smtClean="0"/>
            </a:b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85728"/>
            <a:ext cx="8229600" cy="714380"/>
          </a:xfrm>
        </p:spPr>
        <p:txBody>
          <a:bodyPr>
            <a:normAutofit fontScale="90000"/>
          </a:bodyPr>
          <a:lstStyle/>
          <a:p>
            <a:pPr algn="r" rtl="1"/>
            <a:r>
              <a:rPr lang="ar-DZ" dirty="0" smtClean="0"/>
              <a:t>أهمية الأهداف : </a:t>
            </a:r>
            <a:endParaRPr lang="fr-FR" dirty="0"/>
          </a:p>
        </p:txBody>
      </p:sp>
      <p:sp>
        <p:nvSpPr>
          <p:cNvPr id="3" name="Espace réservé du contenu 2"/>
          <p:cNvSpPr>
            <a:spLocks noGrp="1"/>
          </p:cNvSpPr>
          <p:nvPr>
            <p:ph idx="1"/>
          </p:nvPr>
        </p:nvSpPr>
        <p:spPr>
          <a:xfrm>
            <a:off x="285720" y="1071546"/>
            <a:ext cx="8443914" cy="5572164"/>
          </a:xfrm>
        </p:spPr>
        <p:txBody>
          <a:bodyPr>
            <a:normAutofit fontScale="85000" lnSpcReduction="10000"/>
          </a:bodyPr>
          <a:lstStyle/>
          <a:p>
            <a:pPr algn="just" rtl="1"/>
            <a:r>
              <a:rPr lang="ar-DZ" dirty="0" smtClean="0"/>
              <a:t>تساعد معرفة أهمية الأهداف على وضع الأهداف، كما تساعد أيضًا على التحفيز لتحقيقها، ومن غير معرفة أهميتها، فمن المحتمل عدم وضع الأهداف بشكل محدد أو مكتوب بدقة، أو ربما تبقى أهدافًا عشوائية مؤقتة أو موسمية متغيرة</a:t>
            </a:r>
            <a:r>
              <a:rPr lang="ar-DZ" dirty="0" smtClean="0"/>
              <a:t>:</a:t>
            </a:r>
          </a:p>
          <a:p>
            <a:pPr algn="just" rtl="1"/>
            <a:r>
              <a:rPr lang="ar-DZ" b="1" dirty="0" smtClean="0"/>
              <a:t>تشخيص </a:t>
            </a:r>
            <a:r>
              <a:rPr lang="ar-DZ" b="1" dirty="0" smtClean="0"/>
              <a:t>الفرص البيئية: </a:t>
            </a:r>
            <a:r>
              <a:rPr lang="ar-DZ" dirty="0" smtClean="0"/>
              <a:t>تتيح البيئة للمنظمة الفرص والتهديدات معًا فإذا أحسنت المنظمة انتقاء أهدافها فإن إدارتها تستطيع استغلال الفرص وتفادي التهديدات، فالأهداف توفر التوجه المناسب للمنظمة تجاه البيئة</a:t>
            </a:r>
            <a:r>
              <a:rPr lang="ar-DZ" dirty="0" smtClean="0"/>
              <a:t>.</a:t>
            </a:r>
          </a:p>
          <a:p>
            <a:pPr algn="just" rtl="1"/>
            <a:r>
              <a:rPr lang="ar-DZ" b="1" dirty="0" smtClean="0"/>
              <a:t> </a:t>
            </a:r>
            <a:r>
              <a:rPr lang="ar-DZ" b="1" dirty="0" smtClean="0"/>
              <a:t>توجيه القرارات: </a:t>
            </a:r>
            <a:r>
              <a:rPr lang="ar-DZ" dirty="0" smtClean="0"/>
              <a:t>تؤدي الأهداف إلى تمكين المنظمة من وضع السياسات واتخاذ القرارات المتعلقة بالأنشطة الأساسية "العمليات، التسويق، الموارد البشرية، المالية ...". </a:t>
            </a:r>
            <a:endParaRPr lang="ar-DZ" dirty="0" smtClean="0"/>
          </a:p>
          <a:p>
            <a:pPr algn="just" rtl="1"/>
            <a:r>
              <a:rPr lang="ar-DZ" b="1" dirty="0" smtClean="0"/>
              <a:t>تسهيل </a:t>
            </a:r>
            <a:r>
              <a:rPr lang="ar-DZ" b="1" dirty="0" smtClean="0"/>
              <a:t>العمل كفريق</a:t>
            </a:r>
            <a:r>
              <a:rPr lang="ar-DZ" dirty="0" smtClean="0"/>
              <a:t>: فالأهداف المصاغة بوضوح تمكن كل أجزاء المنظمة من العمل كفريق واحد، فأقسام العمليات والتسويق مثلًا تستطيع تنسيق أنشطتها في إطار الأهداف المشتركة للمنظمة، ومن بين ذلك التوفيق بين رغبة قسم التسويق في تحسين نوعية المنتج لزيادة الكميات المباعة مع رغبة قسم العمليات بخفض الكلفة. </a:t>
            </a:r>
            <a:endParaRPr lang="ar-DZ" dirty="0" smtClean="0"/>
          </a:p>
          <a:p>
            <a:pPr algn="just" rtl="1"/>
            <a:r>
              <a:rPr lang="ar-DZ" b="1" dirty="0" smtClean="0"/>
              <a:t>تشجيع </a:t>
            </a:r>
            <a:r>
              <a:rPr lang="ar-DZ" b="1" dirty="0" smtClean="0"/>
              <a:t>التناسق: </a:t>
            </a:r>
            <a:r>
              <a:rPr lang="ar-DZ" dirty="0" smtClean="0"/>
              <a:t>تشجع الأهداف الواضحة على تناسق عملية التخطيط واتخاذ القرارات عبر الوقت، فالأهداف طويلة الأجل تدفع المنظمة إلى تفادي الفعاليات قصيرة الأجل المتناقضة مع الأهداف الأولى وهذا يوفر قوة لتحقيق التوازن في الفعاليات.</a:t>
            </a:r>
            <a:br>
              <a:rPr lang="ar-DZ" dirty="0" smtClean="0"/>
            </a:br>
            <a:r>
              <a:rPr lang="ar-DZ" dirty="0" smtClean="0"/>
              <a:t/>
            </a:r>
            <a:br>
              <a:rPr lang="ar-DZ" dirty="0" smtClean="0"/>
            </a:b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428604"/>
            <a:ext cx="8229600" cy="785818"/>
          </a:xfrm>
        </p:spPr>
        <p:txBody>
          <a:bodyPr>
            <a:normAutofit fontScale="90000"/>
          </a:bodyPr>
          <a:lstStyle/>
          <a:p>
            <a:pPr algn="r" rtl="1"/>
            <a:r>
              <a:rPr lang="ar-DZ" dirty="0" smtClean="0"/>
              <a:t>رسالة المنظمة</a:t>
            </a:r>
            <a:endParaRPr lang="fr-FR" dirty="0"/>
          </a:p>
        </p:txBody>
      </p:sp>
      <p:sp>
        <p:nvSpPr>
          <p:cNvPr id="3" name="Espace réservé du contenu 2"/>
          <p:cNvSpPr>
            <a:spLocks noGrp="1"/>
          </p:cNvSpPr>
          <p:nvPr>
            <p:ph idx="1"/>
          </p:nvPr>
        </p:nvSpPr>
        <p:spPr/>
        <p:txBody>
          <a:bodyPr>
            <a:normAutofit fontScale="92500" lnSpcReduction="20000"/>
          </a:bodyPr>
          <a:lstStyle/>
          <a:p>
            <a:pPr algn="r" rtl="1"/>
            <a:r>
              <a:rPr lang="ar-DZ" dirty="0" smtClean="0"/>
              <a:t>وتكون </a:t>
            </a:r>
            <a:r>
              <a:rPr lang="ar-DZ" dirty="0" smtClean="0"/>
              <a:t>بحسب تعريف المنظمة أو سبب وجودها أو غرضها، وهي وثيقة ذات صياغة عريضة تتمتع بالديمومة وتختلف من منظمة إلى أخرى من حيث نطاق عملها أي تحديد السلع والخدمات التي تقدمها للمجتمع، ويقدم بيان الرسالة إجابات عن الأسئلة الآتية</a:t>
            </a:r>
            <a:r>
              <a:rPr lang="ar-DZ" dirty="0" smtClean="0"/>
              <a:t>:</a:t>
            </a:r>
          </a:p>
          <a:p>
            <a:pPr algn="r" rtl="1"/>
            <a:r>
              <a:rPr lang="ar-DZ" dirty="0" smtClean="0"/>
              <a:t>لماذا </a:t>
            </a:r>
            <a:r>
              <a:rPr lang="ar-DZ" dirty="0" smtClean="0"/>
              <a:t>وجدت المنظمة؟ </a:t>
            </a:r>
            <a:endParaRPr lang="ar-DZ" dirty="0" smtClean="0"/>
          </a:p>
          <a:p>
            <a:pPr algn="r" rtl="1"/>
            <a:r>
              <a:rPr lang="ar-DZ" dirty="0" smtClean="0"/>
              <a:t>ما </a:t>
            </a:r>
            <a:r>
              <a:rPr lang="ar-DZ" dirty="0" smtClean="0"/>
              <a:t>هو نوع النشاط الاقتصادي والاجتماعي الذي تمارسه المنظمة؟ </a:t>
            </a:r>
            <a:endParaRPr lang="ar-DZ" dirty="0" smtClean="0"/>
          </a:p>
          <a:p>
            <a:pPr algn="r" rtl="1"/>
            <a:r>
              <a:rPr lang="ar-DZ" dirty="0" smtClean="0"/>
              <a:t>ماذا </a:t>
            </a:r>
            <a:r>
              <a:rPr lang="ar-DZ" dirty="0" smtClean="0"/>
              <a:t>ستكون عليه المنظمة؟ </a:t>
            </a:r>
            <a:endParaRPr lang="ar-DZ" dirty="0" smtClean="0"/>
          </a:p>
          <a:p>
            <a:pPr algn="r" rtl="1"/>
            <a:r>
              <a:rPr lang="ar-DZ" dirty="0" smtClean="0"/>
              <a:t>كيف </a:t>
            </a:r>
            <a:r>
              <a:rPr lang="ar-DZ" dirty="0" smtClean="0"/>
              <a:t>يجب أن تكون المنظمة</a:t>
            </a:r>
            <a:r>
              <a:rPr lang="ar-DZ" dirty="0" smtClean="0"/>
              <a:t>؟</a:t>
            </a:r>
          </a:p>
          <a:p>
            <a:pPr algn="r" rtl="1"/>
            <a:r>
              <a:rPr lang="ar-DZ" dirty="0" smtClean="0"/>
              <a:t> </a:t>
            </a:r>
            <a:r>
              <a:rPr lang="ar-DZ" dirty="0" smtClean="0"/>
              <a:t>من هم الزبائن أو المستفيدون الذين ستخدمهم المنظمة؟ </a:t>
            </a:r>
            <a:endParaRPr lang="ar-DZ" dirty="0" smtClean="0"/>
          </a:p>
          <a:p>
            <a:pPr algn="r" rtl="1"/>
            <a:r>
              <a:rPr lang="ar-DZ" dirty="0" smtClean="0"/>
              <a:t>ما </a:t>
            </a:r>
            <a:r>
              <a:rPr lang="ar-DZ" dirty="0" smtClean="0"/>
              <a:t>هي قيم المنظمة وأسبقياتها؟</a:t>
            </a:r>
            <a:br>
              <a:rPr lang="ar-DZ" dirty="0" smtClean="0"/>
            </a:br>
            <a:r>
              <a:rPr lang="ar-DZ" dirty="0" smtClean="0"/>
              <a:t/>
            </a:r>
            <a:br>
              <a:rPr lang="ar-DZ" dirty="0" smtClean="0"/>
            </a:br>
            <a:endParaRPr lang="fr-F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486</TotalTime>
  <Words>1560</Words>
  <Application>Microsoft Office PowerPoint</Application>
  <PresentationFormat>Affichage à l'écran (4:3)</PresentationFormat>
  <Paragraphs>76</Paragraphs>
  <Slides>13</Slides>
  <Notes>0</Notes>
  <HiddenSlides>0</HiddenSlides>
  <MMClips>0</MMClips>
  <ScaleCrop>false</ScaleCrop>
  <HeadingPairs>
    <vt:vector size="4" baseType="variant">
      <vt:variant>
        <vt:lpstr>Thème</vt:lpstr>
      </vt:variant>
      <vt:variant>
        <vt:i4>1</vt:i4>
      </vt:variant>
      <vt:variant>
        <vt:lpstr>Titres des diapositives</vt:lpstr>
      </vt:variant>
      <vt:variant>
        <vt:i4>13</vt:i4>
      </vt:variant>
    </vt:vector>
  </HeadingPairs>
  <TitlesOfParts>
    <vt:vector size="14" baseType="lpstr">
      <vt:lpstr>Débit</vt:lpstr>
      <vt:lpstr>  مقياس علم اجتماع المنظمات   </vt:lpstr>
      <vt:lpstr>تعريف المنظمة :  </vt:lpstr>
      <vt:lpstr>Diapositive 3</vt:lpstr>
      <vt:lpstr>Diapositive 4</vt:lpstr>
      <vt:lpstr>خصائص المنظمة:</vt:lpstr>
      <vt:lpstr>أهداف المنظمة:</vt:lpstr>
      <vt:lpstr>خصائص الأهداف:</vt:lpstr>
      <vt:lpstr>أهمية الأهداف : </vt:lpstr>
      <vt:lpstr>رسالة المنظمة</vt:lpstr>
      <vt:lpstr>ماهو علم اجتماع المنظمات:</vt:lpstr>
      <vt:lpstr>المعنى والتحديات</vt:lpstr>
      <vt:lpstr>التحديات</vt:lpstr>
      <vt:lpstr>قاسمة المراجع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user</dc:creator>
  <cp:lastModifiedBy>user</cp:lastModifiedBy>
  <cp:revision>43</cp:revision>
  <dcterms:created xsi:type="dcterms:W3CDTF">2020-03-03T11:23:41Z</dcterms:created>
  <dcterms:modified xsi:type="dcterms:W3CDTF">2020-04-05T17:57:29Z</dcterms:modified>
</cp:coreProperties>
</file>