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52" r:id="rId1"/>
  </p:sldMasterIdLst>
  <p:sldIdLst>
    <p:sldId id="256" r:id="rId2"/>
    <p:sldId id="257" r:id="rId3"/>
    <p:sldId id="30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4" r:id="rId12"/>
    <p:sldId id="315" r:id="rId13"/>
    <p:sldId id="316" r:id="rId14"/>
    <p:sldId id="317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Titr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cxnSp>
        <p:nvCxnSpPr>
          <p:cNvPr id="8" name="Connecteur droit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space réservé de la date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Espace réservé du pied de page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7" name="Titr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7" name="Connecteur droit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2" name="Espace réservé du contenu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4" name="Espace réservé du contenu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18/01/2021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857224" y="2214554"/>
            <a:ext cx="7358114" cy="121444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latin typeface="Arial" pitchFamily="34" charset="0"/>
                <a:ea typeface="Calibri"/>
                <a:cs typeface="Arial" pitchFamily="34" charset="0"/>
              </a:rPr>
              <a:t>الوقائع </a:t>
            </a:r>
            <a:r>
              <a:rPr lang="ar-DZ" sz="3000" b="1" dirty="0" err="1" smtClean="0">
                <a:latin typeface="Arial" pitchFamily="34" charset="0"/>
                <a:ea typeface="Calibri"/>
                <a:cs typeface="Arial" pitchFamily="34" charset="0"/>
              </a:rPr>
              <a:t>الإقتصادية</a:t>
            </a:r>
            <a:r>
              <a:rPr lang="ar-DZ" sz="3000" b="1" dirty="0" smtClean="0">
                <a:latin typeface="Arial" pitchFamily="34" charset="0"/>
                <a:ea typeface="Calibri"/>
                <a:cs typeface="Arial" pitchFamily="34" charset="0"/>
              </a:rPr>
              <a:t> في العصور الوسطى </a:t>
            </a:r>
            <a:endParaRPr lang="fr-FR" sz="3000" b="1" dirty="0" smtClean="0">
              <a:latin typeface="Arial" pitchFamily="34" charset="0"/>
              <a:ea typeface="Calibri"/>
              <a:cs typeface="Arial" pitchFamily="34" charset="0"/>
            </a:endParaRPr>
          </a:p>
          <a:p>
            <a:pPr algn="ctr" rtl="1"/>
            <a:r>
              <a:rPr lang="ar-DZ" sz="3000" b="1" dirty="0" smtClean="0">
                <a:latin typeface="Arial" pitchFamily="34" charset="0"/>
                <a:ea typeface="Calibri"/>
                <a:cs typeface="Arial" pitchFamily="34" charset="0"/>
              </a:rPr>
              <a:t>عند العرب والمسلمين</a:t>
            </a:r>
            <a:endParaRPr lang="fr-FR" sz="30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071538" y="3714752"/>
            <a:ext cx="2500330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b="1" dirty="0" smtClean="0">
                <a:ea typeface="Simplified Arabic"/>
                <a:cs typeface="Traditional Arabic"/>
              </a:rPr>
              <a:t>د</a:t>
            </a:r>
            <a:r>
              <a:rPr lang="ar-DZ" b="1" dirty="0" smtClean="0">
                <a:ea typeface="Simplified Arabic"/>
                <a:cs typeface="Traditional Arabic"/>
              </a:rPr>
              <a:t>. </a:t>
            </a:r>
            <a:r>
              <a:rPr lang="ar-SA" b="1" dirty="0" err="1" smtClean="0">
                <a:ea typeface="Simplified Arabic"/>
                <a:cs typeface="Traditional Arabic"/>
              </a:rPr>
              <a:t>رولامي</a:t>
            </a:r>
            <a:r>
              <a:rPr lang="ar-SA" b="1" dirty="0" smtClean="0">
                <a:ea typeface="Simplified Arabic"/>
                <a:cs typeface="Traditional Arabic"/>
              </a:rPr>
              <a:t> عبد الحميد</a:t>
            </a:r>
            <a:endParaRPr lang="ar-DZ" b="1" dirty="0" smtClean="0"/>
          </a:p>
        </p:txBody>
      </p:sp>
      <p:sp>
        <p:nvSpPr>
          <p:cNvPr id="4" name="Rectangle à coins arrondis 3"/>
          <p:cNvSpPr/>
          <p:nvPr/>
        </p:nvSpPr>
        <p:spPr>
          <a:xfrm>
            <a:off x="857224" y="4143380"/>
            <a:ext cx="2928958" cy="35719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857232"/>
            <a:ext cx="8572560" cy="107157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مرحلة الخلافة الأموية والعصر العباسي الأول </a:t>
            </a:r>
          </a:p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(النصف الثاني من القرن 7 إلى النصف الأول من القرن 9 ميلادي)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00034" y="2143116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اهتمام الدولة بالنقد كداعم اقتصادي سك عبد الملك بن مروان للدينار الإسلامي وسع التجارة بين المسلمين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00034" y="321468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انتقلت الدولة (عبر الولاة) إلى أخذ الخراج نقدا وليس عينا، مع توحيد النظام الضريبي في كل الأقاليم.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421481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تزايد اهتمام الأمويين بالشأن العسكري أثقل كاهل خزينة الدولة بنفقات عسكرية كبيرة (انخفض المستوى المعيشي).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00034" y="528638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ارتفاع تكاليف الإنتاج وإضعاف تنافسية منتجاتهم </a:t>
            </a:r>
            <a:r>
              <a:rPr lang="ar-DZ" sz="3000" b="1" smtClean="0">
                <a:latin typeface="Arial" pitchFamily="34" charset="0"/>
                <a:ea typeface="Simplified Arabic"/>
                <a:cs typeface="Arial" pitchFamily="34" charset="0"/>
              </a:rPr>
              <a:t>خارجيا قلل صادراتهم 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نحو البلدان الأخرى.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857232"/>
            <a:ext cx="8572560" cy="107157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مرحلة الخلافة الأموية والعصر العباسي الأول </a:t>
            </a:r>
          </a:p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(النصف الثاني من القرن 7 إلى النصف الأول من القرن 9 ميلادي)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00034" y="2143116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الضرائب المفروضة على الأراضي الزراعية وفق نظام المسح أي فرض الضريبة على حسب مساحة الأرض.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00034" y="321468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اهتمت الدولة بمناجم الذهب والفضة في الأندلس والمغرب وآسيا الوسطى وشمال إيران والسودان (ثروة معدنية كبيرة)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421481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اهتم العباسيون ببناء المدن وذلك على حساب الأراضي الزراعية أحيانا كما هو الشأن ببنائهم في مدينة البصرة.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00034" y="528638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خروج الاقتصاد من الاقتصاد الريفي البسيط إلى اقتصاد مبني على تبادل تجاري بين الأقاليم ومع الخارج.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857232"/>
            <a:ext cx="8572560" cy="107157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مرحلة العصر العباسي الثاني (النصف الثاني من القرن 9 إلى بداية النصف الثاني من القرن 13 ميلادي)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00034" y="2143116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تميزت بتدهور الأحوال الاقتصادية للمسلمين وانتقال الحكم من الخليفة إلى السلاطين (شبه إقطاعية).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00034" y="321468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تغير نظام فرض الضرائب على الأراضي الزراعية من نظام المسح إلى نظام المقاسمة (على حسب الإنتاج)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421481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اختلطت المالية العامة بالمالية الخاصة في هذا الوقت واستولى الملوك على أموال بيت المال.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00034" y="528638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أصبح كل ملك يسك نقدا خاصا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به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مما أدى إلى انخفاض قيمة العملة الإسلامية وثقتها في الخارج مقارنة بعملات أخرى.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857232"/>
            <a:ext cx="8572560" cy="107157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مرحلة العصر العباسي الثاني (النصف الثاني من القرن 9 إلى بداية النصف الثاني من القرن 13 ميلادي)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00034" y="2143116"/>
            <a:ext cx="7643866" cy="14287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ازدهرت الصناعات الشام ومصر بصناعة الأسلحة (الدروع والسيوف) والعراق بصناعة الخشب (للسفن)، الأندلس صناعات النسيج والحرير والزجاج وصناعة السفن.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3643314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الانقسام الكبير بين الأقاليم مما أضعف الاقتصاد الإسلامي الكلي وأفقده التكامل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الإقتصادي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00034" y="4714884"/>
            <a:ext cx="7643866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كانت الأراضي الخصبة مقسمة إلى أربع قطاعات: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500034" y="5357826"/>
            <a:ext cx="3705252" cy="5715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وأراضي الأوقاف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00034" y="6000768"/>
            <a:ext cx="3705252" cy="5715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أراضي الملكية الخاصة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4429124" y="5357826"/>
            <a:ext cx="3705252" cy="5715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أراضي الدولة أرباح للخليفة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4429124" y="6000768"/>
            <a:ext cx="3705252" cy="571504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أراضي الإقطاعيات الخاصة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 animBg="1"/>
      <p:bldP spid="7" grpId="0" animBg="1"/>
      <p:bldP spid="11" grpId="0" animBg="1"/>
      <p:bldP spid="12" grpId="0" animBg="1"/>
      <p:bldP spid="14" grpId="0" animBg="1"/>
      <p:bldP spid="1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857232"/>
            <a:ext cx="8572560" cy="107157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مرحلة العصر العباسي الثاني (النصف الثاني من القرن 9 إلى بداية النصف الثاني من القرن 13 ميلادي)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00034" y="2143116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الحروب الصليبية وما تبعها من احتلال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للموانيء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الإسلامية أثرت سلبا في التجارة الخارجية للمسلمين.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00034" y="321468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انهيار كبير في البنية التحتية الاقتصادية للبلاد الإسلامية نتيجة الاحتلال وخاصة الغزو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التتاري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.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421481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بنهاية عصر المماليك ظهرت الدولة العثمانية والتي اهتمت في بدايتها بأساليب الجباية والمالية العامة.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00034" y="528638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بداية من النصف الثاني من القرن الخامس عشر بدأت الدولة العثمانية نهضة اقتصادية قوية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000108"/>
            <a:ext cx="8572560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في العصر الجاهلي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928794" y="278605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التجارة هي المسيطرة على الحياة الاقتصادية العربية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500166" y="350043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وكانت تجارتهم تتم برا عبر قوافل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71538" y="421481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قلة الأمن إلا في الأشهر الحرم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42910" y="492919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كانت أغلب تجارة العرب معلومة الوقت خاصة قريش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000108"/>
            <a:ext cx="8572560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في العصر الجاهلي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357950" y="2500306"/>
            <a:ext cx="1785950" cy="5715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رحلة الشتاء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071538" y="3214686"/>
            <a:ext cx="7072362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إلى بلاد الحبشة (إثيوبيا الآن) ثم اليمن يبلغون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بها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بلاد حِمْيَرْ (مملكة يمنية قديمة)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286512" y="4286256"/>
            <a:ext cx="1857388" cy="5715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رحلة الصيف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1071538" y="4929198"/>
            <a:ext cx="7072362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إلى الشام يبلغون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بها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مدينة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بصرى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(محافظة درعا السورية الآن) من بلاد الشام.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000108"/>
            <a:ext cx="8572560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في العصر الجاهلي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928794" y="278605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اعتمد العرب في هذه الفترة على الرعي (إبل وغنم)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500166" y="350043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عاشوا في البداية في عشائر يجمعهم النسب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71538" y="421481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اضطروا إلى العيش في قبائل تضم مجموعة عشائر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642910" y="492919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نشأ بهذا النظام القبلي وساد في البادية والحضر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000108"/>
            <a:ext cx="8572560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من بداية الإسلام حتى الخلفاء الأربعة (تقريبا بين 610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- 661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1928794" y="278605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حل مفهوم الأمة محل مفهوم القبيلة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1500166" y="350043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قل خطر الطرقات وزالت العصبيات بين القبائل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071538" y="4214818"/>
            <a:ext cx="6643734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سهل الأمر التبادل التجاري بين القبائل ومع الخارج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7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000108"/>
            <a:ext cx="8572560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من بداية الإسلام حتى الخلفاء الأربعة (تقريبا بين 610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- 661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5929322" y="2500306"/>
            <a:ext cx="2214578" cy="57150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المرحلة الأولى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571472" y="3286124"/>
            <a:ext cx="7643866" cy="5715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العدالة الاجتماعية وتخفيف حدة الطبقية الاقتصادية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392906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تنمية المالية العامة للدولة من خلال الزكاة والفيء والغنيمة والوقف والصدقات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71472" y="492919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تنشيط وسيلة التكافل الاجتماعي كوسيلة اقتصادية لتحسين أوضاع الناس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9" grpId="0" animBg="1"/>
      <p:bldP spid="10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000108"/>
            <a:ext cx="8572560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من بداية الإسلام حتى الخلفاء الأربعة (تقريبا بين 610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- 661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000760" y="2214554"/>
            <a:ext cx="2214578" cy="5715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المرحلة الثانية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571472" y="2857496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توسعت الفتوحات إلى الشام والعراق ومصر فظهر مورد مالي جديد للدولة هو سواد الأرض 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392906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ظهر مفهوم الملكية المزدوجة (أي الملكية العامة والخاصة لعقار واحد)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71472" y="492919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وزادت جباية الدولة نتيجة ظهور خراج سواد الأرض. وازدهر نظام الأعطيات في هذه المرحلة.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9" grpId="0" animBg="1"/>
      <p:bldP spid="1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1000108"/>
            <a:ext cx="8572560" cy="64294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من بداية الإسلام حتى الخلفاء الأربعة (تقريبا بين 610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- 661 </a:t>
            </a:r>
            <a:r>
              <a:rPr lang="ar-DZ" sz="3000" b="1" dirty="0" err="1" smtClean="0">
                <a:solidFill>
                  <a:schemeClr val="bg1"/>
                </a:solidFill>
              </a:rPr>
              <a:t>م</a:t>
            </a:r>
            <a:r>
              <a:rPr lang="ar-DZ" sz="3000" b="1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6000760" y="2214554"/>
            <a:ext cx="2214578" cy="571504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المرحلة الثانية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571472" y="2857496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تحولت بلاد المسلمين من الاعتماد على التجارة والرعي أساسا إلى الزراعة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71472" y="392906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بدأت التجارة مع الدول المجاورة في التوسع، وظهرت ضريبة جديدة سميت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العشور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(أواخر فترة حكم عمر)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71472" y="492919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أنشيء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بيت مال المسلمين وحددت فيه محاور إيراداته ونفقاته.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" grpId="0" animBg="1"/>
      <p:bldP spid="9" grpId="0" animBg="1"/>
      <p:bldP spid="10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857232"/>
            <a:ext cx="8572560" cy="1071570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مرحلة الخلافة الأموية والعصر العباسي الأول </a:t>
            </a:r>
          </a:p>
          <a:p>
            <a:pPr algn="ctr" rtl="1"/>
            <a:r>
              <a:rPr lang="ar-DZ" sz="3000" b="1" dirty="0" smtClean="0">
                <a:solidFill>
                  <a:schemeClr val="bg1"/>
                </a:solidFill>
              </a:rPr>
              <a:t>(النصف الثاني من القرن 7 إلى النصف الأول من القرن 9 ميلادي)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500034" y="2500306"/>
            <a:ext cx="7643866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الاعتماد شبه الكلي على الزراعة في حياة المسلمين.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500034" y="3214686"/>
            <a:ext cx="7643866" cy="92869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تطور تنظيم المالية العامة، بإنشاء هيئات جباية الأموال ودواوين تسيير ومراقبة صرفها. ظهور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القبالة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(التّضمين) 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500034" y="421481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ظهور الملكية الزراعية الكبيرة مع توزيع الدولة لأراضي الصواف والأراضي الموات </a:t>
            </a:r>
            <a:r>
              <a:rPr lang="ar-DZ" sz="3000" b="1" dirty="0" err="1" smtClean="0">
                <a:latin typeface="Arial" pitchFamily="34" charset="0"/>
                <a:ea typeface="Simplified Arabic"/>
                <a:cs typeface="Arial" pitchFamily="34" charset="0"/>
              </a:rPr>
              <a:t>و</a:t>
            </a:r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 أراضي الوقف على المزارعين 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500034" y="5286388"/>
            <a:ext cx="7643866" cy="100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 rtl="1"/>
            <a:r>
              <a:rPr lang="ar-DZ" sz="3000" b="1" dirty="0" smtClean="0">
                <a:latin typeface="Arial" pitchFamily="34" charset="0"/>
                <a:ea typeface="Simplified Arabic"/>
                <a:cs typeface="Arial" pitchFamily="34" charset="0"/>
              </a:rPr>
              <a:t>وصلت تجارتهم إلى إيران وأفغانستان ومنها إلى الهند والصين في الشرق ووصلوا إلى فلسطين والمغرب غربا.</a:t>
            </a:r>
            <a:endParaRPr lang="ar-DZ" sz="3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3" grpId="0" animBg="1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ier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i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i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767</TotalTime>
  <Words>811</Words>
  <Application>Microsoft Office PowerPoint</Application>
  <PresentationFormat>Affichage à l'écran (4:3)</PresentationFormat>
  <Paragraphs>74</Paragraphs>
  <Slides>14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Papier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  <vt:lpstr>Diapositive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54</cp:revision>
  <dcterms:created xsi:type="dcterms:W3CDTF">2014-12-07T19:11:11Z</dcterms:created>
  <dcterms:modified xsi:type="dcterms:W3CDTF">2021-01-18T16:48:20Z</dcterms:modified>
</cp:coreProperties>
</file>