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6"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93" r:id="rId22"/>
    <p:sldId id="275" r:id="rId23"/>
    <p:sldId id="276" r:id="rId24"/>
    <p:sldId id="277" r:id="rId25"/>
    <p:sldId id="294" r:id="rId26"/>
    <p:sldId id="278" r:id="rId27"/>
    <p:sldId id="279" r:id="rId28"/>
    <p:sldId id="280" r:id="rId29"/>
    <p:sldId id="281" r:id="rId30"/>
    <p:sldId id="282" r:id="rId31"/>
    <p:sldId id="283" r:id="rId32"/>
    <p:sldId id="284" r:id="rId33"/>
    <p:sldId id="285" r:id="rId34"/>
    <p:sldId id="287" r:id="rId35"/>
    <p:sldId id="288" r:id="rId36"/>
    <p:sldId id="289" r:id="rId37"/>
    <p:sldId id="290" r:id="rId38"/>
    <p:sldId id="291"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23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BDD495AA-163B-485D-9D1C-AED035F41C07}" type="datetimeFigureOut">
              <a:rPr lang="fr-FR" smtClean="0"/>
              <a:pPr/>
              <a:t>24/04/2023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DD495AA-163B-485D-9D1C-AED035F41C07}" type="datetimeFigureOut">
              <a:rPr lang="fr-FR" smtClean="0"/>
              <a:pPr/>
              <a:t>24/04/2023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DD495AA-163B-485D-9D1C-AED035F41C07}" type="datetimeFigureOut">
              <a:rPr lang="fr-FR" smtClean="0"/>
              <a:pPr/>
              <a:t>24/04/2023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DD495AA-163B-485D-9D1C-AED035F41C07}" type="datetimeFigureOut">
              <a:rPr lang="fr-FR" smtClean="0"/>
              <a:pPr/>
              <a:t>24/04/2023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BDD495AA-163B-485D-9D1C-AED035F41C07}" type="datetimeFigureOut">
              <a:rPr lang="fr-FR" smtClean="0"/>
              <a:pPr/>
              <a:t>24/04/2023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BDD495AA-163B-485D-9D1C-AED035F41C07}" type="datetimeFigureOut">
              <a:rPr lang="fr-FR" smtClean="0"/>
              <a:pPr/>
              <a:t>24/04/2023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BDD495AA-163B-485D-9D1C-AED035F41C07}" type="datetimeFigureOut">
              <a:rPr lang="fr-FR" smtClean="0"/>
              <a:pPr/>
              <a:t>24/04/2023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BDD495AA-163B-485D-9D1C-AED035F41C07}" type="datetimeFigureOut">
              <a:rPr lang="fr-FR" smtClean="0"/>
              <a:pPr/>
              <a:t>24/04/2023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DD495AA-163B-485D-9D1C-AED035F41C07}" type="datetimeFigureOut">
              <a:rPr lang="fr-FR" smtClean="0"/>
              <a:pPr/>
              <a:t>24/04/2023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DD495AA-163B-485D-9D1C-AED035F41C07}" type="datetimeFigureOut">
              <a:rPr lang="fr-FR" smtClean="0"/>
              <a:pPr/>
              <a:t>24/04/2023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DD495AA-163B-485D-9D1C-AED035F41C07}" type="datetimeFigureOut">
              <a:rPr lang="fr-FR" smtClean="0"/>
              <a:pPr/>
              <a:t>24/04/2023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495AA-163B-485D-9D1C-AED035F41C07}" type="datetimeFigureOut">
              <a:rPr lang="fr-FR" smtClean="0"/>
              <a:pPr/>
              <a:t>24/04/2023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6B07C-2F44-4C37-9564-6C77EDEC063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1571612"/>
            <a:ext cx="7772400" cy="1470025"/>
          </a:xfrm>
        </p:spPr>
        <p:txBody>
          <a:bodyPr>
            <a:normAutofit fontScale="90000"/>
          </a:bodyPr>
          <a:lstStyle/>
          <a:p>
            <a:r>
              <a:rPr lang="fr-FR" sz="3200" dirty="0">
                <a:latin typeface="Times New Roman" pitchFamily="18" charset="0"/>
                <a:cs typeface="Times New Roman" pitchFamily="18" charset="0"/>
              </a:rPr>
              <a:t>Cours</a:t>
            </a:r>
            <a:br>
              <a:rPr lang="fr-FR" sz="3200" dirty="0">
                <a:latin typeface="Times New Roman" pitchFamily="18" charset="0"/>
                <a:cs typeface="Times New Roman" pitchFamily="18" charset="0"/>
              </a:rPr>
            </a:br>
            <a:r>
              <a:rPr lang="fr-FR" sz="3200" dirty="0">
                <a:latin typeface="Times New Roman" pitchFamily="18" charset="0"/>
                <a:cs typeface="Times New Roman" pitchFamily="18" charset="0"/>
              </a:rPr>
              <a:t>Techniques d’expression écrite &amp; orale </a:t>
            </a:r>
            <a:br>
              <a:rPr lang="fr-FR" sz="3200" dirty="0">
                <a:latin typeface="Times New Roman" pitchFamily="18" charset="0"/>
                <a:cs typeface="Times New Roman" pitchFamily="18" charset="0"/>
              </a:rPr>
            </a:br>
            <a:br>
              <a:rPr lang="fr-FR" sz="3200" dirty="0">
                <a:latin typeface="Times New Roman" pitchFamily="18" charset="0"/>
                <a:cs typeface="Times New Roman" pitchFamily="18" charset="0"/>
              </a:rPr>
            </a:br>
            <a:endParaRPr lang="fr-FR" sz="3200" dirty="0">
              <a:latin typeface="Times New Roman" pitchFamily="18" charset="0"/>
              <a:cs typeface="Times New Roman" pitchFamily="18" charset="0"/>
            </a:endParaRPr>
          </a:p>
        </p:txBody>
      </p:sp>
      <p:sp>
        <p:nvSpPr>
          <p:cNvPr id="3" name="Sous-titre 2"/>
          <p:cNvSpPr>
            <a:spLocks noGrp="1"/>
          </p:cNvSpPr>
          <p:nvPr>
            <p:ph type="subTitle" idx="1"/>
          </p:nvPr>
        </p:nvSpPr>
        <p:spPr>
          <a:xfrm>
            <a:off x="1371600" y="3214686"/>
            <a:ext cx="6400800" cy="2424114"/>
          </a:xfrm>
        </p:spPr>
        <p:txBody>
          <a:bodyPr>
            <a:normAutofit fontScale="92500" lnSpcReduction="20000"/>
          </a:bodyPr>
          <a:lstStyle/>
          <a:p>
            <a:r>
              <a:rPr lang="fr-FR" dirty="0">
                <a:solidFill>
                  <a:schemeClr val="tx1"/>
                </a:solidFill>
                <a:latin typeface="Times New Roman" pitchFamily="18" charset="0"/>
                <a:cs typeface="Times New Roman" pitchFamily="18" charset="0"/>
              </a:rPr>
              <a:t>2</a:t>
            </a:r>
            <a:r>
              <a:rPr lang="fr-FR" baseline="30000" dirty="0">
                <a:solidFill>
                  <a:schemeClr val="tx1"/>
                </a:solidFill>
                <a:latin typeface="Times New Roman" pitchFamily="18" charset="0"/>
                <a:cs typeface="Times New Roman" pitchFamily="18" charset="0"/>
              </a:rPr>
              <a:t>ème</a:t>
            </a:r>
            <a:r>
              <a:rPr lang="fr-FR" dirty="0">
                <a:solidFill>
                  <a:schemeClr val="tx1"/>
                </a:solidFill>
                <a:latin typeface="Times New Roman" pitchFamily="18" charset="0"/>
                <a:cs typeface="Times New Roman" pitchFamily="18" charset="0"/>
              </a:rPr>
              <a:t> Année </a:t>
            </a:r>
          </a:p>
          <a:p>
            <a:r>
              <a:rPr lang="fr-FR" dirty="0">
                <a:solidFill>
                  <a:schemeClr val="tx1"/>
                </a:solidFill>
                <a:latin typeface="Times New Roman" pitchFamily="18" charset="0"/>
                <a:cs typeface="Times New Roman" pitchFamily="18" charset="0"/>
              </a:rPr>
              <a:t>Toutes les spécialités </a:t>
            </a:r>
          </a:p>
          <a:p>
            <a:r>
              <a:rPr lang="fr-FR" dirty="0">
                <a:solidFill>
                  <a:schemeClr val="tx1"/>
                </a:solidFill>
                <a:latin typeface="Times New Roman" pitchFamily="18" charset="0"/>
                <a:cs typeface="Times New Roman" pitchFamily="18" charset="0"/>
              </a:rPr>
              <a:t>(GP.GM. </a:t>
            </a:r>
            <a:r>
              <a:rPr lang="fr-FR">
                <a:solidFill>
                  <a:schemeClr val="tx1"/>
                </a:solidFill>
                <a:latin typeface="Times New Roman" pitchFamily="18" charset="0"/>
                <a:cs typeface="Times New Roman" pitchFamily="18" charset="0"/>
              </a:rPr>
              <a:t>etc…)</a:t>
            </a:r>
            <a:endParaRPr lang="fr-FR" dirty="0">
              <a:solidFill>
                <a:schemeClr val="tx1"/>
              </a:solidFill>
              <a:latin typeface="Times New Roman" pitchFamily="18" charset="0"/>
              <a:cs typeface="Times New Roman" pitchFamily="18" charset="0"/>
            </a:endParaRPr>
          </a:p>
          <a:p>
            <a:r>
              <a:rPr lang="fr-FR" dirty="0">
                <a:solidFill>
                  <a:schemeClr val="tx1"/>
                </a:solidFill>
                <a:latin typeface="Times New Roman" pitchFamily="18" charset="0"/>
                <a:cs typeface="Times New Roman" pitchFamily="18" charset="0"/>
              </a:rPr>
              <a:t>Année universitaire  2022/2023</a:t>
            </a:r>
          </a:p>
          <a:p>
            <a:r>
              <a:rPr lang="fr-FR" dirty="0">
                <a:solidFill>
                  <a:schemeClr val="tx1"/>
                </a:solidFill>
                <a:latin typeface="Times New Roman" pitchFamily="18" charset="0"/>
                <a:cs typeface="Times New Roman" pitchFamily="18" charset="0"/>
              </a:rPr>
              <a:t>Semestre 2</a:t>
            </a:r>
          </a:p>
          <a:p>
            <a:endParaRPr lang="fr-FR"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normAutofit/>
          </a:bodyPr>
          <a:lstStyle/>
          <a:p>
            <a:pPr>
              <a:buNone/>
            </a:pPr>
            <a:r>
              <a:rPr lang="fr-FR" sz="2000" b="1" dirty="0">
                <a:solidFill>
                  <a:srgbClr val="FF0000"/>
                </a:solidFill>
                <a:latin typeface="Times New Roman" pitchFamily="18" charset="0"/>
                <a:cs typeface="Times New Roman" pitchFamily="18" charset="0"/>
              </a:rPr>
              <a:t>II- Etape à suivre :</a:t>
            </a:r>
            <a:r>
              <a:rPr lang="fr-FR" sz="2000" dirty="0">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1- En premier lieu vous devez connaitre le thème que vous allez exposer. Faites un schéma préalable en rédigeant les idées principales que vous allez développer. Vous pouvez les classer par catégories affirmatives et négatives ou par ordre priorité. </a:t>
            </a:r>
          </a:p>
          <a:p>
            <a:pPr>
              <a:buNone/>
            </a:pPr>
            <a:r>
              <a:rPr lang="fr-FR" sz="2000" dirty="0">
                <a:latin typeface="Times New Roman" pitchFamily="18" charset="0"/>
                <a:cs typeface="Times New Roman" pitchFamily="18" charset="0"/>
              </a:rPr>
              <a:t>            2- Le schéma classique de l’exposé est le suivant :</a:t>
            </a:r>
          </a:p>
          <a:p>
            <a:pPr>
              <a:buNone/>
            </a:pPr>
            <a:r>
              <a:rPr lang="fr-FR" sz="2000" dirty="0">
                <a:latin typeface="Times New Roman" pitchFamily="18" charset="0"/>
                <a:cs typeface="Times New Roman" pitchFamily="18" charset="0"/>
              </a:rPr>
              <a:t>        </a:t>
            </a:r>
            <a:r>
              <a:rPr lang="fr-FR" sz="2000" b="1" i="1" dirty="0">
                <a:solidFill>
                  <a:srgbClr val="FF0000"/>
                </a:solidFill>
                <a:latin typeface="Times New Roman" pitchFamily="18" charset="0"/>
                <a:cs typeface="Times New Roman" pitchFamily="18" charset="0"/>
              </a:rPr>
              <a:t>introduction</a:t>
            </a:r>
            <a:r>
              <a:rPr lang="fr-FR" sz="2000" dirty="0">
                <a:latin typeface="Times New Roman" pitchFamily="18" charset="0"/>
                <a:cs typeface="Times New Roman" pitchFamily="18" charset="0"/>
              </a:rPr>
              <a:t>, </a:t>
            </a:r>
            <a:r>
              <a:rPr lang="fr-FR" sz="2000" b="1" i="1" dirty="0">
                <a:solidFill>
                  <a:srgbClr val="FF0000"/>
                </a:solidFill>
                <a:latin typeface="Times New Roman" pitchFamily="18" charset="0"/>
                <a:cs typeface="Times New Roman" pitchFamily="18" charset="0"/>
              </a:rPr>
              <a:t>développement</a:t>
            </a:r>
            <a:r>
              <a:rPr lang="fr-FR" sz="2000" b="1" i="1" dirty="0">
                <a:latin typeface="Times New Roman" pitchFamily="18" charset="0"/>
                <a:cs typeface="Times New Roman" pitchFamily="18" charset="0"/>
              </a:rPr>
              <a:t> et </a:t>
            </a:r>
            <a:r>
              <a:rPr lang="fr-FR" sz="2000" b="1" i="1" dirty="0">
                <a:solidFill>
                  <a:srgbClr val="FF0000"/>
                </a:solidFill>
                <a:latin typeface="Times New Roman" pitchFamily="18" charset="0"/>
                <a:cs typeface="Times New Roman" pitchFamily="18" charset="0"/>
              </a:rPr>
              <a:t>conclusion</a:t>
            </a:r>
            <a:r>
              <a:rPr lang="fr-FR" sz="2000" b="1" i="1" dirty="0">
                <a:latin typeface="Times New Roman" pitchFamily="18" charset="0"/>
                <a:cs typeface="Times New Roman" pitchFamily="18" charset="0"/>
              </a:rPr>
              <a:t> </a:t>
            </a:r>
            <a:r>
              <a:rPr lang="fr-FR" sz="2000" dirty="0">
                <a:latin typeface="Times New Roman" pitchFamily="18" charset="0"/>
                <a:cs typeface="Times New Roman" pitchFamily="18" charset="0"/>
              </a:rPr>
              <a:t>en suite nous vous donnons les indications pour développer chaque partie. </a:t>
            </a:r>
          </a:p>
          <a:p>
            <a:pPr>
              <a:buNone/>
            </a:pPr>
            <a:r>
              <a:rPr lang="fr-FR" sz="2000" dirty="0">
                <a:latin typeface="Times New Roman" pitchFamily="18" charset="0"/>
                <a:cs typeface="Times New Roman" pitchFamily="18" charset="0"/>
              </a:rPr>
              <a:t>            - Dans l’</a:t>
            </a:r>
            <a:r>
              <a:rPr lang="fr-FR" sz="2000" b="1" i="1" dirty="0">
                <a:solidFill>
                  <a:srgbClr val="FF0000"/>
                </a:solidFill>
                <a:latin typeface="Times New Roman" pitchFamily="18" charset="0"/>
                <a:cs typeface="Times New Roman" pitchFamily="18" charset="0"/>
              </a:rPr>
              <a:t>introduction </a:t>
            </a:r>
            <a:r>
              <a:rPr lang="fr-FR" sz="2000" dirty="0">
                <a:latin typeface="Times New Roman" pitchFamily="18" charset="0"/>
                <a:cs typeface="Times New Roman" pitchFamily="18" charset="0"/>
              </a:rPr>
              <a:t>vous devez présenter le thème ; les données les plus générales et expliquer ce dont vous aller parler avec cela, vous informerez le lecteur. </a:t>
            </a:r>
          </a:p>
          <a:p>
            <a:pPr>
              <a:buNone/>
            </a:pPr>
            <a:r>
              <a:rPr lang="fr-FR" sz="2000" dirty="0">
                <a:latin typeface="Times New Roman" pitchFamily="18" charset="0"/>
                <a:cs typeface="Times New Roman" pitchFamily="18" charset="0"/>
              </a:rPr>
              <a:t>             - Dans le </a:t>
            </a:r>
            <a:r>
              <a:rPr lang="fr-FR" sz="2000" b="1" i="1" dirty="0">
                <a:solidFill>
                  <a:srgbClr val="FF0000"/>
                </a:solidFill>
                <a:latin typeface="Times New Roman" pitchFamily="18" charset="0"/>
                <a:cs typeface="Times New Roman" pitchFamily="18" charset="0"/>
              </a:rPr>
              <a:t>développement</a:t>
            </a:r>
            <a:r>
              <a:rPr lang="fr-FR" sz="2000" dirty="0">
                <a:latin typeface="Times New Roman" pitchFamily="18" charset="0"/>
                <a:cs typeface="Times New Roman" pitchFamily="18" charset="0"/>
              </a:rPr>
              <a:t> vous devrez développer le thème en donnant les points positifs et négatifs et en faisant des argumentaires logiques en faveur ou à l’encontre de la question.</a:t>
            </a:r>
          </a:p>
          <a:p>
            <a:pPr>
              <a:buNone/>
            </a:pPr>
            <a:r>
              <a:rPr lang="fr-FR" sz="2000" dirty="0">
                <a:latin typeface="Times New Roman" pitchFamily="18" charset="0"/>
                <a:cs typeface="Times New Roman" pitchFamily="18" charset="0"/>
              </a:rPr>
              <a:t>             - La </a:t>
            </a:r>
            <a:r>
              <a:rPr lang="fr-FR" sz="2000" b="1" i="1" dirty="0">
                <a:solidFill>
                  <a:srgbClr val="FF0000"/>
                </a:solidFill>
                <a:latin typeface="Times New Roman" pitchFamily="18" charset="0"/>
                <a:cs typeface="Times New Roman" pitchFamily="18" charset="0"/>
              </a:rPr>
              <a:t>conclusion</a:t>
            </a:r>
            <a:r>
              <a:rPr lang="fr-FR" sz="2000" dirty="0">
                <a:latin typeface="Times New Roman" pitchFamily="18" charset="0"/>
                <a:cs typeface="Times New Roman" pitchFamily="18" charset="0"/>
              </a:rPr>
              <a:t> doit être un bref constat, vous devez rassembler les points les plus importants qui concluent la thèse.</a:t>
            </a:r>
          </a:p>
          <a:p>
            <a:pPr>
              <a:buNone/>
            </a:pPr>
            <a:r>
              <a:rPr lang="fr-FR" sz="2000" dirty="0">
                <a:latin typeface="Times New Roman" pitchFamily="18" charset="0"/>
                <a:cs typeface="Times New Roman" pitchFamily="18" charset="0"/>
              </a:rPr>
              <a:t>              Cette partie doit représenter un bref compte rendu de tout l’exposé.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00792"/>
          </a:xfrm>
        </p:spPr>
        <p:txBody>
          <a:bodyPr>
            <a:normAutofit lnSpcReduction="10000"/>
          </a:bodyPr>
          <a:lstStyle/>
          <a:p>
            <a:pPr>
              <a:buNone/>
            </a:pPr>
            <a:r>
              <a:rPr lang="fr-FR" sz="2000" dirty="0">
                <a:latin typeface="Times New Roman" pitchFamily="18" charset="0"/>
                <a:cs typeface="Times New Roman" pitchFamily="18" charset="0"/>
              </a:rPr>
              <a:t>            3- N’importe quel texte explicatif doit contenir ces </a:t>
            </a:r>
            <a:r>
              <a:rPr lang="fr-FR" sz="2000" b="1" dirty="0">
                <a:solidFill>
                  <a:srgbClr val="FF0000"/>
                </a:solidFill>
                <a:latin typeface="Times New Roman" pitchFamily="18" charset="0"/>
                <a:cs typeface="Times New Roman" pitchFamily="18" charset="0"/>
              </a:rPr>
              <a:t>droits propriétés basiques</a:t>
            </a:r>
            <a:r>
              <a:rPr lang="fr-FR" sz="2000" dirty="0">
                <a:solidFill>
                  <a:srgbClr val="FF0000"/>
                </a:solidFill>
                <a:latin typeface="Times New Roman" pitchFamily="18" charset="0"/>
                <a:cs typeface="Times New Roman" pitchFamily="18" charset="0"/>
              </a:rPr>
              <a:t> </a:t>
            </a:r>
            <a:r>
              <a:rPr lang="fr-FR" sz="2000" dirty="0">
                <a:latin typeface="Times New Roman" pitchFamily="18" charset="0"/>
                <a:cs typeface="Times New Roman" pitchFamily="18" charset="0"/>
              </a:rPr>
              <a:t>qui lui donnent un sens complet, pour que le lecteur comprenne cet exposé. </a:t>
            </a:r>
          </a:p>
          <a:p>
            <a:pPr>
              <a:buNone/>
            </a:pPr>
            <a:r>
              <a:rPr lang="fr-FR" sz="2000" dirty="0">
                <a:latin typeface="Times New Roman" pitchFamily="18" charset="0"/>
                <a:cs typeface="Times New Roman" pitchFamily="18" charset="0"/>
              </a:rPr>
              <a:t>            4- </a:t>
            </a:r>
            <a:r>
              <a:rPr lang="fr-FR" sz="2000" b="1" dirty="0">
                <a:solidFill>
                  <a:srgbClr val="FF0000"/>
                </a:solidFill>
                <a:latin typeface="Times New Roman" pitchFamily="18" charset="0"/>
                <a:cs typeface="Times New Roman" pitchFamily="18" charset="0"/>
              </a:rPr>
              <a:t>Adéquation</a:t>
            </a:r>
            <a:r>
              <a:rPr lang="fr-FR" sz="2000" dirty="0">
                <a:latin typeface="Times New Roman" pitchFamily="18" charset="0"/>
                <a:cs typeface="Times New Roman" pitchFamily="18" charset="0"/>
              </a:rPr>
              <a:t> le texte doit être adapté à la situation communicative. C'est-à-dire que le langage utilisé doit être adapté au type de thème et au type de public auquel il s’adresse. C’est différent de faire un exposé sur un thème médical. En utilisant son langage type qu’un exposé sur la télévision actuelle. Chaque exposé doit être adapté à son contexte. </a:t>
            </a:r>
          </a:p>
          <a:p>
            <a:pPr>
              <a:buNone/>
            </a:pPr>
            <a:r>
              <a:rPr lang="fr-FR" sz="2000" dirty="0">
                <a:latin typeface="Times New Roman" pitchFamily="18" charset="0"/>
                <a:cs typeface="Times New Roman" pitchFamily="18" charset="0"/>
              </a:rPr>
              <a:t>            5- </a:t>
            </a:r>
            <a:r>
              <a:rPr lang="fr-FR" sz="2000" b="1" dirty="0">
                <a:solidFill>
                  <a:srgbClr val="FF0000"/>
                </a:solidFill>
                <a:latin typeface="Times New Roman" pitchFamily="18" charset="0"/>
                <a:cs typeface="Times New Roman" pitchFamily="18" charset="0"/>
              </a:rPr>
              <a:t>Cohérence</a:t>
            </a:r>
            <a:r>
              <a:rPr lang="fr-FR" sz="2000" dirty="0">
                <a:latin typeface="Times New Roman" pitchFamily="18" charset="0"/>
                <a:cs typeface="Times New Roman" pitchFamily="18" charset="0"/>
              </a:rPr>
              <a:t> : cette propriété se rapport à la clarté et à l’organisation du texte. C'est-à-dire l’exposé doit être compris à la perfection par le lecteur en plus, il ne doit être contradictoire, mais logique. C’est pour cela que le schéma d’introduction développement et conclusion peut vous aider à réussir.</a:t>
            </a:r>
          </a:p>
          <a:p>
            <a:pPr>
              <a:buNone/>
            </a:pPr>
            <a:r>
              <a:rPr lang="fr-FR" sz="2000" dirty="0">
                <a:latin typeface="Times New Roman" pitchFamily="18" charset="0"/>
                <a:cs typeface="Times New Roman" pitchFamily="18" charset="0"/>
              </a:rPr>
              <a:t>             6- </a:t>
            </a:r>
            <a:r>
              <a:rPr lang="fr-FR" sz="2000" dirty="0">
                <a:solidFill>
                  <a:srgbClr val="FF0000"/>
                </a:solidFill>
                <a:latin typeface="Times New Roman" pitchFamily="18" charset="0"/>
                <a:cs typeface="Times New Roman" pitchFamily="18" charset="0"/>
              </a:rPr>
              <a:t>Cohésion</a:t>
            </a:r>
            <a:r>
              <a:rPr lang="fr-FR" sz="2000" dirty="0">
                <a:latin typeface="Times New Roman" pitchFamily="18" charset="0"/>
                <a:cs typeface="Times New Roman" pitchFamily="18" charset="0"/>
              </a:rPr>
              <a:t> : les différentes parties et idées qui composent le texte- des propositions que vous faite aux paragraphes doivent être reliées correctement. Pour que ce soit plus facile. Vous pouvez utiliser les connecteurs. C’est-à-dire, ces mots ou expressions qui unissent les idées ; ainsi d’autre part, de cette manière ou pourtant sont quelques uns des plus utilisés.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buNone/>
            </a:pPr>
            <a:r>
              <a:rPr lang="fr-FR" sz="2000" dirty="0">
                <a:latin typeface="Times New Roman" pitchFamily="18" charset="0"/>
                <a:cs typeface="Times New Roman" pitchFamily="18" charset="0"/>
              </a:rPr>
              <a:t>              7- Adoptez ces règles et vous réussirez à construire un bon texte explicatif. N’oubliez pas de bien écrire et d’éviter de commettre des fautes d’orthographe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normAutofit/>
          </a:bodyPr>
          <a:lstStyle/>
          <a:p>
            <a:pPr algn="ctr">
              <a:buNone/>
            </a:pPr>
            <a:r>
              <a:rPr lang="fr-FR" sz="2000" b="1" dirty="0">
                <a:latin typeface="Times New Roman" pitchFamily="18" charset="0"/>
                <a:cs typeface="Times New Roman" pitchFamily="18" charset="0"/>
              </a:rPr>
              <a:t>Cour 3:</a:t>
            </a:r>
          </a:p>
          <a:p>
            <a:pPr algn="ctr">
              <a:buNone/>
            </a:pPr>
            <a:r>
              <a:rPr lang="fr-FR" sz="2000" b="1" u="sng" dirty="0">
                <a:solidFill>
                  <a:srgbClr val="FF0000"/>
                </a:solidFill>
                <a:latin typeface="Times New Roman" pitchFamily="18" charset="0"/>
                <a:cs typeface="Times New Roman" pitchFamily="18" charset="0"/>
              </a:rPr>
              <a:t>Terminologie scientifique </a:t>
            </a:r>
            <a:r>
              <a:rPr lang="fr-FR" sz="2000" b="1" dirty="0">
                <a:solidFill>
                  <a:srgbClr val="FF0000"/>
                </a:solidFill>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a:t>
            </a:r>
            <a:r>
              <a:rPr lang="fr-FR" sz="2000" b="1" dirty="0">
                <a:latin typeface="Times New Roman" pitchFamily="18" charset="0"/>
                <a:cs typeface="Times New Roman" pitchFamily="18" charset="0"/>
              </a:rPr>
              <a:t>1-</a:t>
            </a:r>
            <a:r>
              <a:rPr lang="fr-FR" sz="2000" dirty="0">
                <a:latin typeface="Times New Roman" pitchFamily="18" charset="0"/>
                <a:cs typeface="Times New Roman" pitchFamily="18" charset="0"/>
              </a:rPr>
              <a:t> </a:t>
            </a:r>
            <a:r>
              <a:rPr lang="fr-FR" sz="2000" b="1" u="sng" dirty="0">
                <a:solidFill>
                  <a:srgbClr val="FF0000"/>
                </a:solidFill>
                <a:latin typeface="Times New Roman" pitchFamily="18" charset="0"/>
                <a:cs typeface="Times New Roman" pitchFamily="18" charset="0"/>
              </a:rPr>
              <a:t>Définition</a:t>
            </a:r>
            <a:r>
              <a:rPr lang="fr-FR" sz="2000" dirty="0">
                <a:latin typeface="Times New Roman" pitchFamily="18" charset="0"/>
                <a:cs typeface="Times New Roman" pitchFamily="18" charset="0"/>
              </a:rPr>
              <a:t> </a:t>
            </a:r>
            <a:r>
              <a:rPr lang="fr-FR" sz="2000" b="1" dirty="0">
                <a:solidFill>
                  <a:srgbClr val="FF0000"/>
                </a:solidFill>
                <a:latin typeface="Times New Roman" pitchFamily="18" charset="0"/>
                <a:cs typeface="Times New Roman" pitchFamily="18" charset="0"/>
              </a:rPr>
              <a:t>: </a:t>
            </a:r>
          </a:p>
          <a:p>
            <a:pPr>
              <a:buFont typeface="Wingdings" pitchFamily="2" charset="2"/>
              <a:buChar char="ü"/>
            </a:pPr>
            <a:r>
              <a:rPr lang="fr-FR" sz="2000" i="1" dirty="0">
                <a:solidFill>
                  <a:srgbClr val="FF0000"/>
                </a:solidFill>
                <a:latin typeface="Times New Roman" pitchFamily="18" charset="0"/>
                <a:cs typeface="Times New Roman" pitchFamily="18" charset="0"/>
              </a:rPr>
              <a:t>La terminologie </a:t>
            </a:r>
            <a:r>
              <a:rPr lang="fr-FR" sz="2000" dirty="0">
                <a:latin typeface="Times New Roman" pitchFamily="18" charset="0"/>
                <a:cs typeface="Times New Roman" pitchFamily="18" charset="0"/>
              </a:rPr>
              <a:t>est la discipline (1) qui traite des vocabulaires scientifique ou techniques, dans le but d’étudier la façon dont les sciences et les techniques désignent objets et phénomènes.</a:t>
            </a:r>
          </a:p>
          <a:p>
            <a:pPr>
              <a:buFont typeface="Wingdings" pitchFamily="2" charset="2"/>
              <a:buChar char="ü"/>
            </a:pPr>
            <a:r>
              <a:rPr lang="fr-FR" sz="2000" i="1" dirty="0">
                <a:solidFill>
                  <a:srgbClr val="FF0000"/>
                </a:solidFill>
                <a:latin typeface="Times New Roman" pitchFamily="18" charset="0"/>
                <a:cs typeface="Times New Roman" pitchFamily="18" charset="0"/>
              </a:rPr>
              <a:t>La terminologie </a:t>
            </a:r>
            <a:r>
              <a:rPr lang="fr-FR" sz="2000" dirty="0">
                <a:latin typeface="Times New Roman" pitchFamily="18" charset="0"/>
                <a:cs typeface="Times New Roman" pitchFamily="18" charset="0"/>
              </a:rPr>
              <a:t>: ensemble des termes propres à un domaine, une science, un art… </a:t>
            </a:r>
          </a:p>
          <a:p>
            <a:pPr>
              <a:buFont typeface="Wingdings" pitchFamily="2" charset="2"/>
              <a:buChar char="ü"/>
            </a:pPr>
            <a:r>
              <a:rPr lang="fr-FR" sz="2000" i="1" dirty="0">
                <a:solidFill>
                  <a:srgbClr val="FF0000"/>
                </a:solidFill>
                <a:latin typeface="Times New Roman" pitchFamily="18" charset="0"/>
                <a:cs typeface="Times New Roman" pitchFamily="18" charset="0"/>
              </a:rPr>
              <a:t>Ensemble des termes</a:t>
            </a:r>
            <a:r>
              <a:rPr lang="fr-FR" sz="2000" dirty="0">
                <a:latin typeface="Times New Roman" pitchFamily="18" charset="0"/>
                <a:cs typeface="Times New Roman" pitchFamily="18" charset="0"/>
              </a:rPr>
              <a:t>, rigoureusement définis qui sont spécifiques d’une science, d’une technique, d’un domaine particulier de l’activité humaine. </a:t>
            </a:r>
          </a:p>
          <a:p>
            <a:pPr>
              <a:buNone/>
            </a:pPr>
            <a:r>
              <a:rPr lang="fr-FR" sz="2000" dirty="0">
                <a:latin typeface="Times New Roman" pitchFamily="18" charset="0"/>
                <a:cs typeface="Times New Roman" pitchFamily="18" charset="0"/>
              </a:rPr>
              <a:t>    </a:t>
            </a:r>
            <a:r>
              <a:rPr lang="fr-FR" sz="2000" b="1" dirty="0">
                <a:latin typeface="Times New Roman" pitchFamily="18" charset="0"/>
                <a:cs typeface="Times New Roman" pitchFamily="18" charset="0"/>
              </a:rPr>
              <a:t>2- </a:t>
            </a:r>
            <a:r>
              <a:rPr lang="fr-FR" sz="2000" b="1" u="sng" dirty="0">
                <a:solidFill>
                  <a:srgbClr val="FF0000"/>
                </a:solidFill>
                <a:latin typeface="Times New Roman" pitchFamily="18" charset="0"/>
                <a:cs typeface="Times New Roman" pitchFamily="18" charset="0"/>
              </a:rPr>
              <a:t>Le rôle de la terminologie scientifique</a:t>
            </a:r>
            <a:r>
              <a:rPr lang="fr-FR" sz="2000" b="1" dirty="0">
                <a:solidFill>
                  <a:srgbClr val="FF0000"/>
                </a:solidFill>
                <a:latin typeface="Times New Roman" pitchFamily="18" charset="0"/>
                <a:cs typeface="Times New Roman" pitchFamily="18" charset="0"/>
              </a:rPr>
              <a:t> :</a:t>
            </a:r>
            <a:r>
              <a:rPr lang="fr-FR" sz="2000" b="1" dirty="0">
                <a:latin typeface="Times New Roman" pitchFamily="18" charset="0"/>
                <a:cs typeface="Times New Roman" pitchFamily="18" charset="0"/>
              </a:rPr>
              <a:t>  </a:t>
            </a:r>
          </a:p>
          <a:p>
            <a:pPr>
              <a:buNone/>
            </a:pPr>
            <a:r>
              <a:rPr lang="fr-FR" sz="2000" b="1" dirty="0">
                <a:latin typeface="Times New Roman" pitchFamily="18" charset="0"/>
                <a:cs typeface="Times New Roman" pitchFamily="18" charset="0"/>
              </a:rPr>
              <a:t>        </a:t>
            </a:r>
            <a:r>
              <a:rPr lang="fr-FR" sz="2000" dirty="0">
                <a:latin typeface="Times New Roman" pitchFamily="18" charset="0"/>
                <a:cs typeface="Times New Roman" pitchFamily="18" charset="0"/>
              </a:rPr>
              <a:t> Etude des objets et des concepts d’un domaine particulier du savoir. </a:t>
            </a:r>
          </a:p>
          <a:p>
            <a:pPr>
              <a:buNone/>
            </a:pPr>
            <a:r>
              <a:rPr lang="fr-FR" sz="2000" b="1" dirty="0">
                <a:latin typeface="Times New Roman" pitchFamily="18" charset="0"/>
                <a:cs typeface="Times New Roman" pitchFamily="18" charset="0"/>
              </a:rPr>
              <a:t>     3- </a:t>
            </a:r>
            <a:r>
              <a:rPr lang="fr-FR" sz="2000" b="1" u="sng" dirty="0">
                <a:solidFill>
                  <a:srgbClr val="FF0000"/>
                </a:solidFill>
                <a:latin typeface="Times New Roman" pitchFamily="18" charset="0"/>
                <a:cs typeface="Times New Roman" pitchFamily="18" charset="0"/>
              </a:rPr>
              <a:t>La terminologie informatique</a:t>
            </a:r>
            <a:r>
              <a:rPr lang="fr-FR" sz="2000" b="1" dirty="0">
                <a:solidFill>
                  <a:srgbClr val="FF0000"/>
                </a:solidFill>
                <a:latin typeface="Times New Roman" pitchFamily="18" charset="0"/>
                <a:cs typeface="Times New Roman" pitchFamily="18" charset="0"/>
              </a:rPr>
              <a:t> :</a:t>
            </a:r>
            <a:r>
              <a:rPr lang="fr-FR" sz="2000" b="1" dirty="0">
                <a:latin typeface="Times New Roman" pitchFamily="18" charset="0"/>
                <a:cs typeface="Times New Roman" pitchFamily="18" charset="0"/>
              </a:rPr>
              <a:t> </a:t>
            </a:r>
          </a:p>
          <a:p>
            <a:pPr>
              <a:buNone/>
            </a:pPr>
            <a:r>
              <a:rPr lang="fr-FR" sz="2000" b="1" dirty="0">
                <a:latin typeface="Times New Roman" pitchFamily="18" charset="0"/>
                <a:cs typeface="Times New Roman" pitchFamily="18" charset="0"/>
              </a:rPr>
              <a:t>          </a:t>
            </a:r>
            <a:r>
              <a:rPr lang="fr-FR" sz="2000" dirty="0">
                <a:latin typeface="Times New Roman" pitchFamily="18" charset="0"/>
                <a:cs typeface="Times New Roman" pitchFamily="18" charset="0"/>
              </a:rPr>
              <a:t>Est l’ensemble des termes et des règles utilisés dans le domaine de l’informatique regroupe en particulier des termes relatifs à des notions, des techniques, des normes, des produits logiciels ou matériels, ainsi que des applications pratiques et des métiers de l’informatique. </a:t>
            </a:r>
          </a:p>
          <a:p>
            <a:pPr>
              <a:buNone/>
            </a:pPr>
            <a:endParaRPr lang="fr-FR" sz="2000" b="1"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857916"/>
          </a:xfrm>
        </p:spPr>
        <p:txBody>
          <a:bodyPr>
            <a:normAutofit/>
          </a:bodyPr>
          <a:lstStyle/>
          <a:p>
            <a:pPr algn="ctr">
              <a:buNone/>
            </a:pPr>
            <a:r>
              <a:rPr lang="fr-FR" sz="2000" b="1" dirty="0">
                <a:latin typeface="Times New Roman" pitchFamily="18" charset="0"/>
                <a:cs typeface="Times New Roman" pitchFamily="18" charset="0"/>
              </a:rPr>
              <a:t>Cour n° 4</a:t>
            </a:r>
          </a:p>
          <a:p>
            <a:pPr algn="ctr">
              <a:buNone/>
            </a:pPr>
            <a:r>
              <a:rPr lang="fr-FR" sz="2000" b="1" u="sng" dirty="0">
                <a:solidFill>
                  <a:srgbClr val="FF0000"/>
                </a:solidFill>
                <a:latin typeface="Times New Roman" pitchFamily="18" charset="0"/>
                <a:cs typeface="Times New Roman" pitchFamily="18" charset="0"/>
              </a:rPr>
              <a:t>rapport de stage</a:t>
            </a:r>
          </a:p>
          <a:p>
            <a:pPr>
              <a:buNone/>
            </a:pPr>
            <a:r>
              <a:rPr lang="fr-FR" sz="2000" b="1" dirty="0">
                <a:latin typeface="Times New Roman" pitchFamily="18" charset="0"/>
                <a:cs typeface="Times New Roman" pitchFamily="18" charset="0"/>
              </a:rPr>
              <a:t>1- Définition : </a:t>
            </a:r>
          </a:p>
          <a:p>
            <a:pPr>
              <a:buNone/>
            </a:pPr>
            <a:r>
              <a:rPr lang="fr-FR" sz="2000" dirty="0">
                <a:latin typeface="Times New Roman" pitchFamily="18" charset="0"/>
                <a:cs typeface="Times New Roman" pitchFamily="18" charset="0"/>
              </a:rPr>
              <a:t>            </a:t>
            </a:r>
            <a:r>
              <a:rPr lang="fr-FR" sz="2000" b="1" u="sng" dirty="0">
                <a:solidFill>
                  <a:srgbClr val="C00000"/>
                </a:solidFill>
                <a:latin typeface="Times New Roman" pitchFamily="18" charset="0"/>
                <a:cs typeface="Times New Roman" pitchFamily="18" charset="0"/>
              </a:rPr>
              <a:t>Rapport</a:t>
            </a:r>
            <a:r>
              <a:rPr lang="fr-FR" sz="2000" dirty="0">
                <a:latin typeface="Times New Roman" pitchFamily="18" charset="0"/>
                <a:cs typeface="Times New Roman" pitchFamily="18" charset="0"/>
              </a:rPr>
              <a:t> : Action de rapporter  (ce que on a vu , ou entendu) récit, témoignage.</a:t>
            </a:r>
          </a:p>
          <a:p>
            <a:pPr>
              <a:buNone/>
            </a:pPr>
            <a:r>
              <a:rPr lang="fr-FR" sz="2000" dirty="0">
                <a:latin typeface="Times New Roman" pitchFamily="18" charset="0"/>
                <a:cs typeface="Times New Roman" pitchFamily="18" charset="0"/>
              </a:rPr>
              <a:t>            - </a:t>
            </a:r>
            <a:r>
              <a:rPr lang="fr-FR" sz="2000" i="1" dirty="0">
                <a:solidFill>
                  <a:srgbClr val="C00000"/>
                </a:solidFill>
                <a:latin typeface="Times New Roman" pitchFamily="18" charset="0"/>
                <a:cs typeface="Times New Roman" pitchFamily="18" charset="0"/>
              </a:rPr>
              <a:t>Le rapport de stage :</a:t>
            </a:r>
            <a:r>
              <a:rPr lang="fr-FR" sz="2000" dirty="0">
                <a:latin typeface="Times New Roman" pitchFamily="18" charset="0"/>
                <a:cs typeface="Times New Roman" pitchFamily="18" charset="0"/>
              </a:rPr>
              <a:t> est un document écrit à soumettre à son maitre de stage. Il permet de faire un point sur les compétences et les connaissances acquises lors du stage de l’étudiant. </a:t>
            </a:r>
          </a:p>
          <a:p>
            <a:pPr>
              <a:buNone/>
            </a:pPr>
            <a:r>
              <a:rPr lang="fr-FR" sz="2000" dirty="0">
                <a:latin typeface="Times New Roman" pitchFamily="18" charset="0"/>
                <a:cs typeface="Times New Roman" pitchFamily="18" charset="0"/>
              </a:rPr>
              <a:t>            - Le stage est un parcours professionnel permettant à l’étudiant d’approfondir les connaissances, d’un secteur d’activité d’année.     </a:t>
            </a:r>
          </a:p>
          <a:p>
            <a:pPr>
              <a:buNone/>
            </a:pPr>
            <a:r>
              <a:rPr lang="fr-FR" sz="2000" b="1" dirty="0">
                <a:latin typeface="Times New Roman" pitchFamily="18" charset="0"/>
                <a:cs typeface="Times New Roman" pitchFamily="18" charset="0"/>
              </a:rPr>
              <a:t>2- Objectif :</a:t>
            </a:r>
            <a:r>
              <a:rPr lang="fr-FR" sz="2000" dirty="0">
                <a:latin typeface="Times New Roman" pitchFamily="18" charset="0"/>
                <a:cs typeface="Times New Roman" pitchFamily="18" charset="0"/>
              </a:rPr>
              <a:t>  </a:t>
            </a:r>
          </a:p>
          <a:p>
            <a:r>
              <a:rPr lang="fr-FR" sz="2000" dirty="0">
                <a:latin typeface="Times New Roman" pitchFamily="18" charset="0"/>
                <a:cs typeface="Times New Roman" pitchFamily="18" charset="0"/>
              </a:rPr>
              <a:t>Des connaissances pratiques    </a:t>
            </a:r>
          </a:p>
          <a:p>
            <a:r>
              <a:rPr lang="fr-FR" sz="2000" dirty="0">
                <a:latin typeface="Times New Roman" pitchFamily="18" charset="0"/>
                <a:cs typeface="Times New Roman" pitchFamily="18" charset="0"/>
              </a:rPr>
              <a:t>De comprendre les enjeux des missions confiées    </a:t>
            </a:r>
          </a:p>
          <a:p>
            <a:r>
              <a:rPr lang="fr-FR" sz="2000" dirty="0">
                <a:latin typeface="Times New Roman" pitchFamily="18" charset="0"/>
                <a:cs typeface="Times New Roman" pitchFamily="18" charset="0"/>
              </a:rPr>
              <a:t>Développer les compétences (savoir faire et savoir êtres).   </a:t>
            </a:r>
          </a:p>
          <a:p>
            <a:r>
              <a:rPr lang="fr-FR" sz="2000" dirty="0">
                <a:latin typeface="Times New Roman" pitchFamily="18" charset="0"/>
                <a:cs typeface="Times New Roman" pitchFamily="18" charset="0"/>
              </a:rPr>
              <a:t>Une connaissance approfondie d’un secteur d’activité et de l’entreprise d’accueil. </a:t>
            </a:r>
          </a:p>
          <a:p>
            <a:pPr>
              <a:buNone/>
            </a:pPr>
            <a:endParaRPr lang="fr-FR"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pPr>
              <a:buNone/>
            </a:pPr>
            <a:r>
              <a:rPr lang="fr-FR" sz="2000" dirty="0">
                <a:latin typeface="Times New Roman" pitchFamily="18" charset="0"/>
                <a:cs typeface="Times New Roman" pitchFamily="18" charset="0"/>
              </a:rPr>
              <a:t>            </a:t>
            </a:r>
            <a:r>
              <a:rPr lang="fr-FR" sz="2000" b="1" dirty="0">
                <a:solidFill>
                  <a:srgbClr val="C00000"/>
                </a:solidFill>
                <a:latin typeface="Times New Roman" pitchFamily="18" charset="0"/>
                <a:cs typeface="Times New Roman" pitchFamily="18" charset="0"/>
              </a:rPr>
              <a:t>Pour réussir le rapport de stage :</a:t>
            </a:r>
            <a:r>
              <a:rPr lang="fr-FR" sz="2000" dirty="0">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1- Il ne faut pas rédiger le rapport de stage à la dernière minute parce que, il demande beaucoup de réflexion et de temps. </a:t>
            </a:r>
          </a:p>
          <a:p>
            <a:pPr>
              <a:buNone/>
            </a:pPr>
            <a:r>
              <a:rPr lang="fr-FR" sz="2000" dirty="0">
                <a:latin typeface="Times New Roman" pitchFamily="18" charset="0"/>
                <a:cs typeface="Times New Roman" pitchFamily="18" charset="0"/>
              </a:rPr>
              <a:t>         - Il faut prendre les notes durant le déroulement de stage, et aussi des informations sur la mission et l’entreprise d’accueil.</a:t>
            </a:r>
          </a:p>
          <a:p>
            <a:pPr>
              <a:buNone/>
            </a:pPr>
            <a:r>
              <a:rPr lang="fr-FR" sz="2000" dirty="0">
                <a:latin typeface="Times New Roman" pitchFamily="18" charset="0"/>
                <a:cs typeface="Times New Roman" pitchFamily="18" charset="0"/>
              </a:rPr>
              <a:t>         - Le contenu doit être claire, précis, concis et structurer.</a:t>
            </a:r>
          </a:p>
          <a:p>
            <a:pPr>
              <a:buNone/>
            </a:pPr>
            <a:r>
              <a:rPr lang="fr-FR" sz="2000" dirty="0">
                <a:latin typeface="Times New Roman" pitchFamily="18" charset="0"/>
                <a:cs typeface="Times New Roman" pitchFamily="18" charset="0"/>
              </a:rPr>
              <a:t>         - Faite des phrases courtes et riches en information. </a:t>
            </a:r>
          </a:p>
          <a:p>
            <a:pPr>
              <a:buNone/>
            </a:pPr>
            <a:r>
              <a:rPr lang="fr-FR" sz="2000" dirty="0">
                <a:latin typeface="Times New Roman" pitchFamily="18" charset="0"/>
                <a:cs typeface="Times New Roman" pitchFamily="18" charset="0"/>
              </a:rPr>
              <a:t>         - Mettez en valeur votre travail.</a:t>
            </a:r>
          </a:p>
          <a:p>
            <a:pPr>
              <a:buNone/>
            </a:pPr>
            <a:r>
              <a:rPr lang="fr-FR" sz="2000" dirty="0">
                <a:latin typeface="Times New Roman" pitchFamily="18" charset="0"/>
                <a:cs typeface="Times New Roman" pitchFamily="18" charset="0"/>
              </a:rPr>
              <a:t>         - L’orthographe et la grammaire doivent être impeccables.   </a:t>
            </a:r>
          </a:p>
          <a:p>
            <a:pPr>
              <a:buNone/>
            </a:pPr>
            <a:r>
              <a:rPr lang="fr-FR" sz="2000" dirty="0">
                <a:latin typeface="Times New Roman" pitchFamily="18" charset="0"/>
                <a:cs typeface="Times New Roman" pitchFamily="18" charset="0"/>
              </a:rPr>
              <a:t>         - Le document, doit être composé d’un maximum de 50 page en format A4.</a:t>
            </a:r>
          </a:p>
          <a:p>
            <a:pPr>
              <a:buNone/>
            </a:pPr>
            <a:r>
              <a:rPr lang="fr-FR" sz="2000" dirty="0">
                <a:latin typeface="Times New Roman" pitchFamily="18" charset="0"/>
                <a:cs typeface="Times New Roman" pitchFamily="18" charset="0"/>
              </a:rPr>
              <a:t>         - Le sommaire et table des matières :</a:t>
            </a:r>
          </a:p>
          <a:p>
            <a:pPr>
              <a:buNone/>
            </a:pPr>
            <a:r>
              <a:rPr lang="fr-FR" sz="2000" dirty="0">
                <a:latin typeface="Times New Roman" pitchFamily="18" charset="0"/>
                <a:cs typeface="Times New Roman" pitchFamily="18" charset="0"/>
              </a:rPr>
              <a:t>         - Structure du plan : </a:t>
            </a:r>
          </a:p>
          <a:p>
            <a:pPr>
              <a:buNone/>
            </a:pPr>
            <a:r>
              <a:rPr lang="fr-FR" sz="2000" dirty="0">
                <a:latin typeface="Times New Roman" pitchFamily="18" charset="0"/>
                <a:cs typeface="Times New Roman" pitchFamily="18" charset="0"/>
              </a:rPr>
              <a:t>         - Page de garde du rapport de stage doit présenter des informations nécessaires à votre jury lors de la notation et de la soutenance. </a:t>
            </a:r>
          </a:p>
          <a:p>
            <a:pPr>
              <a:buNone/>
            </a:pPr>
            <a:r>
              <a:rPr lang="fr-FR" sz="2000" dirty="0">
                <a:latin typeface="Times New Roman" pitchFamily="18" charset="0"/>
                <a:cs typeface="Times New Roman" pitchFamily="18" charset="0"/>
              </a:rPr>
              <a:t>         - Vos nom et prénom.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lnSpcReduction="10000"/>
          </a:bodyPr>
          <a:lstStyle/>
          <a:p>
            <a:pPr>
              <a:buNone/>
            </a:pPr>
            <a:r>
              <a:rPr lang="fr-FR" sz="2000" dirty="0">
                <a:latin typeface="Times New Roman" pitchFamily="18" charset="0"/>
                <a:cs typeface="Times New Roman" pitchFamily="18" charset="0"/>
              </a:rPr>
              <a:t>        - L’intitulé de votre poste.</a:t>
            </a:r>
          </a:p>
          <a:p>
            <a:pPr>
              <a:buNone/>
            </a:pPr>
            <a:r>
              <a:rPr lang="fr-FR" sz="2000" dirty="0">
                <a:latin typeface="Times New Roman" pitchFamily="18" charset="0"/>
                <a:cs typeface="Times New Roman" pitchFamily="18" charset="0"/>
              </a:rPr>
              <a:t>        - La mention « Rapport de stage ». </a:t>
            </a:r>
          </a:p>
          <a:p>
            <a:pPr>
              <a:buNone/>
            </a:pPr>
            <a:r>
              <a:rPr lang="fr-FR" sz="2000" dirty="0">
                <a:latin typeface="Times New Roman" pitchFamily="18" charset="0"/>
                <a:cs typeface="Times New Roman" pitchFamily="18" charset="0"/>
              </a:rPr>
              <a:t>        - Les noms et logo de l’établissement scolaire (école, université). </a:t>
            </a:r>
          </a:p>
          <a:p>
            <a:pPr>
              <a:buNone/>
            </a:pPr>
            <a:r>
              <a:rPr lang="fr-FR" sz="2000" dirty="0">
                <a:latin typeface="Times New Roman" pitchFamily="18" charset="0"/>
                <a:cs typeface="Times New Roman" pitchFamily="18" charset="0"/>
              </a:rPr>
              <a:t>        - Nom et logo de l’entreprise d’accueil. </a:t>
            </a:r>
          </a:p>
          <a:p>
            <a:pPr>
              <a:buNone/>
            </a:pPr>
            <a:r>
              <a:rPr lang="fr-FR" sz="2000" dirty="0">
                <a:latin typeface="Times New Roman" pitchFamily="18" charset="0"/>
                <a:cs typeface="Times New Roman" pitchFamily="18" charset="0"/>
              </a:rPr>
              <a:t>        - Nom et prénom de votre maitre de stage. </a:t>
            </a:r>
          </a:p>
          <a:p>
            <a:pPr>
              <a:buNone/>
            </a:pPr>
            <a:r>
              <a:rPr lang="fr-FR" sz="2000" dirty="0">
                <a:latin typeface="Times New Roman" pitchFamily="18" charset="0"/>
                <a:cs typeface="Times New Roman" pitchFamily="18" charset="0"/>
              </a:rPr>
              <a:t>        - L’année scolaire. </a:t>
            </a:r>
          </a:p>
          <a:p>
            <a:pPr>
              <a:buNone/>
            </a:pPr>
            <a:r>
              <a:rPr lang="fr-FR" sz="2000" dirty="0">
                <a:latin typeface="Times New Roman" pitchFamily="18" charset="0"/>
                <a:cs typeface="Times New Roman" pitchFamily="18" charset="0"/>
              </a:rPr>
              <a:t>        - Remerciement : Remercier les personnes qui vous ont aidé dans la réalisation de votre rapport de stage. </a:t>
            </a:r>
          </a:p>
          <a:p>
            <a:pPr>
              <a:buNone/>
            </a:pPr>
            <a:r>
              <a:rPr lang="fr-FR" sz="2000" dirty="0">
                <a:latin typeface="Times New Roman" pitchFamily="18" charset="0"/>
                <a:cs typeface="Times New Roman" pitchFamily="18" charset="0"/>
              </a:rPr>
              <a:t>        - Sommaire : La table des matières doit permettre au lecteur de se repérer et de voir le plan du mémoire directement. </a:t>
            </a:r>
          </a:p>
          <a:p>
            <a:pPr>
              <a:buNone/>
            </a:pPr>
            <a:r>
              <a:rPr lang="fr-FR" sz="2000" dirty="0">
                <a:latin typeface="Times New Roman" pitchFamily="18" charset="0"/>
                <a:cs typeface="Times New Roman" pitchFamily="18" charset="0"/>
              </a:rPr>
              <a:t>        - Introduction : Accroche (citation, fait marquant…). </a:t>
            </a:r>
          </a:p>
          <a:p>
            <a:pPr>
              <a:buNone/>
            </a:pPr>
            <a:r>
              <a:rPr lang="fr-FR" sz="2000" dirty="0">
                <a:latin typeface="Times New Roman" pitchFamily="18" charset="0"/>
                <a:cs typeface="Times New Roman" pitchFamily="18" charset="0"/>
              </a:rPr>
              <a:t>        - Présentation du stage. </a:t>
            </a:r>
          </a:p>
          <a:p>
            <a:pPr>
              <a:buNone/>
            </a:pPr>
            <a:r>
              <a:rPr lang="fr-FR" sz="2000" dirty="0">
                <a:latin typeface="Times New Roman" pitchFamily="18" charset="0"/>
                <a:cs typeface="Times New Roman" pitchFamily="18" charset="0"/>
              </a:rPr>
              <a:t>        - Présentation rapide de l’entreprise et son secteur. </a:t>
            </a:r>
          </a:p>
          <a:p>
            <a:pPr>
              <a:buNone/>
            </a:pPr>
            <a:r>
              <a:rPr lang="fr-FR" sz="2000" dirty="0">
                <a:latin typeface="Times New Roman" pitchFamily="18" charset="0"/>
                <a:cs typeface="Times New Roman" pitchFamily="18" charset="0"/>
              </a:rPr>
              <a:t>        - Bref descriptif de vos missions. </a:t>
            </a:r>
          </a:p>
          <a:p>
            <a:pPr>
              <a:buNone/>
            </a:pPr>
            <a:r>
              <a:rPr lang="fr-FR" sz="2000" dirty="0">
                <a:latin typeface="Times New Roman" pitchFamily="18" charset="0"/>
                <a:cs typeface="Times New Roman" pitchFamily="18" charset="0"/>
              </a:rPr>
              <a:t>        - Problématique de votre rapport. </a:t>
            </a:r>
          </a:p>
          <a:p>
            <a:pPr>
              <a:buNone/>
            </a:pPr>
            <a:r>
              <a:rPr lang="fr-FR" sz="2000" dirty="0">
                <a:latin typeface="Times New Roman" pitchFamily="18" charset="0"/>
                <a:cs typeface="Times New Roman" pitchFamily="18" charset="0"/>
              </a:rPr>
              <a:t>        - Annonce le plan du rapport de stage.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lnSpcReduction="10000"/>
          </a:bodyPr>
          <a:lstStyle/>
          <a:p>
            <a:pPr>
              <a:buFontTx/>
              <a:buChar char="-"/>
            </a:pPr>
            <a:r>
              <a:rPr lang="fr-FR" sz="2000" b="1" dirty="0">
                <a:latin typeface="Times New Roman" pitchFamily="18" charset="0"/>
                <a:cs typeface="Times New Roman" pitchFamily="18" charset="0"/>
              </a:rPr>
              <a:t>Développement </a:t>
            </a:r>
            <a:r>
              <a:rPr lang="fr-FR" sz="2000" dirty="0">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a:t>
            </a:r>
            <a:r>
              <a:rPr lang="fr-FR" sz="2000" b="1" dirty="0">
                <a:latin typeface="Times New Roman" pitchFamily="18" charset="0"/>
                <a:cs typeface="Times New Roman" pitchFamily="18" charset="0"/>
              </a:rPr>
              <a:t> I- </a:t>
            </a:r>
            <a:r>
              <a:rPr lang="fr-FR" sz="2000" dirty="0">
                <a:latin typeface="Times New Roman" pitchFamily="18" charset="0"/>
                <a:cs typeface="Times New Roman" pitchFamily="18" charset="0"/>
              </a:rPr>
              <a:t>L’environnement du stage : </a:t>
            </a:r>
          </a:p>
          <a:p>
            <a:pPr>
              <a:buNone/>
            </a:pPr>
            <a:r>
              <a:rPr lang="fr-FR" sz="2000" dirty="0">
                <a:latin typeface="Times New Roman" pitchFamily="18" charset="0"/>
                <a:cs typeface="Times New Roman" pitchFamily="18" charset="0"/>
              </a:rPr>
              <a:t>           A- Le secteur. </a:t>
            </a:r>
          </a:p>
          <a:p>
            <a:pPr>
              <a:buNone/>
            </a:pPr>
            <a:r>
              <a:rPr lang="fr-FR" sz="2000" dirty="0">
                <a:latin typeface="Times New Roman" pitchFamily="18" charset="0"/>
                <a:cs typeface="Times New Roman" pitchFamily="18" charset="0"/>
              </a:rPr>
              <a:t>                1- Présentation </a:t>
            </a:r>
          </a:p>
          <a:p>
            <a:pPr>
              <a:buNone/>
            </a:pPr>
            <a:r>
              <a:rPr lang="fr-FR" sz="2000" dirty="0">
                <a:latin typeface="Times New Roman" pitchFamily="18" charset="0"/>
                <a:cs typeface="Times New Roman" pitchFamily="18" charset="0"/>
              </a:rPr>
              <a:t>                2- Le secteur économique </a:t>
            </a:r>
          </a:p>
          <a:p>
            <a:pPr>
              <a:buNone/>
            </a:pPr>
            <a:r>
              <a:rPr lang="fr-FR" sz="2000" dirty="0">
                <a:latin typeface="Times New Roman" pitchFamily="18" charset="0"/>
                <a:cs typeface="Times New Roman" pitchFamily="18" charset="0"/>
              </a:rPr>
              <a:t>           B- L’entreprise par rapport au secteur. </a:t>
            </a:r>
          </a:p>
          <a:p>
            <a:pPr>
              <a:buNone/>
            </a:pPr>
            <a:r>
              <a:rPr lang="fr-FR" sz="2000" dirty="0">
                <a:latin typeface="Times New Roman" pitchFamily="18" charset="0"/>
                <a:cs typeface="Times New Roman" pitchFamily="18" charset="0"/>
              </a:rPr>
              <a:t>                1- Historique de l’entreprise </a:t>
            </a:r>
          </a:p>
          <a:p>
            <a:pPr>
              <a:buNone/>
            </a:pPr>
            <a:r>
              <a:rPr lang="fr-FR" sz="2000" dirty="0">
                <a:latin typeface="Times New Roman" pitchFamily="18" charset="0"/>
                <a:cs typeface="Times New Roman" pitchFamily="18" charset="0"/>
              </a:rPr>
              <a:t>                2- L’entreprise aujourd’hui. </a:t>
            </a:r>
          </a:p>
          <a:p>
            <a:pPr>
              <a:buNone/>
            </a:pPr>
            <a:r>
              <a:rPr lang="fr-FR" sz="2000" dirty="0">
                <a:latin typeface="Times New Roman" pitchFamily="18" charset="0"/>
                <a:cs typeface="Times New Roman" pitchFamily="18" charset="0"/>
              </a:rPr>
              <a:t>      </a:t>
            </a:r>
            <a:r>
              <a:rPr lang="fr-FR" sz="2000" b="1" dirty="0">
                <a:latin typeface="Times New Roman" pitchFamily="18" charset="0"/>
                <a:cs typeface="Times New Roman" pitchFamily="18" charset="0"/>
              </a:rPr>
              <a:t>II-</a:t>
            </a:r>
            <a:r>
              <a:rPr lang="fr-FR" sz="2000" dirty="0">
                <a:latin typeface="Times New Roman" pitchFamily="18" charset="0"/>
                <a:cs typeface="Times New Roman" pitchFamily="18" charset="0"/>
              </a:rPr>
              <a:t> Le cadre du stage : </a:t>
            </a:r>
          </a:p>
          <a:p>
            <a:pPr>
              <a:buNone/>
            </a:pPr>
            <a:r>
              <a:rPr lang="fr-FR" sz="2000" dirty="0">
                <a:latin typeface="Times New Roman" pitchFamily="18" charset="0"/>
                <a:cs typeface="Times New Roman" pitchFamily="18" charset="0"/>
              </a:rPr>
              <a:t>                1- Description de la structure sociale. </a:t>
            </a:r>
          </a:p>
          <a:p>
            <a:pPr>
              <a:buNone/>
            </a:pPr>
            <a:r>
              <a:rPr lang="fr-FR" sz="2000" dirty="0">
                <a:latin typeface="Times New Roman" pitchFamily="18" charset="0"/>
                <a:cs typeface="Times New Roman" pitchFamily="18" charset="0"/>
              </a:rPr>
              <a:t>                2- Fonctionnement. </a:t>
            </a:r>
          </a:p>
          <a:p>
            <a:pPr>
              <a:buNone/>
            </a:pPr>
            <a:r>
              <a:rPr lang="fr-FR" sz="2000" b="1" dirty="0">
                <a:latin typeface="Times New Roman" pitchFamily="18" charset="0"/>
                <a:cs typeface="Times New Roman" pitchFamily="18" charset="0"/>
              </a:rPr>
              <a:t>      III-</a:t>
            </a:r>
            <a:r>
              <a:rPr lang="fr-FR" sz="2000" dirty="0">
                <a:latin typeface="Times New Roman" pitchFamily="18" charset="0"/>
                <a:cs typeface="Times New Roman" pitchFamily="18" charset="0"/>
              </a:rPr>
              <a:t> Les travaux effectués et les apports du stage :</a:t>
            </a:r>
          </a:p>
          <a:p>
            <a:pPr>
              <a:buNone/>
            </a:pPr>
            <a:r>
              <a:rPr lang="fr-FR" sz="2000" dirty="0">
                <a:latin typeface="Times New Roman" pitchFamily="18" charset="0"/>
                <a:cs typeface="Times New Roman" pitchFamily="18" charset="0"/>
              </a:rPr>
              <a:t>          A- Les travaux effectués. </a:t>
            </a:r>
          </a:p>
          <a:p>
            <a:pPr>
              <a:buNone/>
            </a:pPr>
            <a:r>
              <a:rPr lang="fr-FR" sz="2000" dirty="0">
                <a:latin typeface="Times New Roman" pitchFamily="18" charset="0"/>
                <a:cs typeface="Times New Roman" pitchFamily="18" charset="0"/>
              </a:rPr>
              <a:t>               1- Les outils mis a vous disposition. </a:t>
            </a:r>
          </a:p>
          <a:p>
            <a:pPr>
              <a:buNone/>
            </a:pPr>
            <a:r>
              <a:rPr lang="fr-FR" sz="2000" dirty="0">
                <a:latin typeface="Times New Roman" pitchFamily="18" charset="0"/>
                <a:cs typeface="Times New Roman" pitchFamily="18" charset="0"/>
              </a:rPr>
              <a:t>               2- Les missions du poste occupé. </a:t>
            </a:r>
          </a:p>
          <a:p>
            <a:pPr>
              <a:buNone/>
            </a:pPr>
            <a:r>
              <a:rPr lang="fr-FR" sz="2000" dirty="0">
                <a:latin typeface="Times New Roman" pitchFamily="18" charset="0"/>
                <a:cs typeface="Times New Roman" pitchFamily="18" charset="0"/>
              </a:rPr>
              <a:t>               3- Les taches périphériques. B- Les apports du stage.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929354"/>
          </a:xfrm>
        </p:spPr>
        <p:txBody>
          <a:bodyPr>
            <a:normAutofit/>
          </a:bodyPr>
          <a:lstStyle/>
          <a:p>
            <a:pPr>
              <a:buNone/>
            </a:pPr>
            <a:r>
              <a:rPr lang="fr-FR" sz="2000" b="1" dirty="0">
                <a:latin typeface="Times New Roman" pitchFamily="18" charset="0"/>
                <a:cs typeface="Times New Roman" pitchFamily="18" charset="0"/>
              </a:rPr>
              <a:t>         </a:t>
            </a:r>
            <a:r>
              <a:rPr lang="fr-FR" sz="2000" dirty="0">
                <a:latin typeface="Times New Roman" pitchFamily="18" charset="0"/>
                <a:cs typeface="Times New Roman" pitchFamily="18" charset="0"/>
              </a:rPr>
              <a:t>-</a:t>
            </a:r>
            <a:r>
              <a:rPr lang="fr-FR" sz="2000" b="1" dirty="0">
                <a:latin typeface="Times New Roman" pitchFamily="18" charset="0"/>
                <a:cs typeface="Times New Roman" pitchFamily="18" charset="0"/>
              </a:rPr>
              <a:t>Conclusion :</a:t>
            </a:r>
          </a:p>
          <a:p>
            <a:pPr>
              <a:buNone/>
            </a:pPr>
            <a:r>
              <a:rPr lang="fr-FR" sz="2000" b="1" dirty="0">
                <a:latin typeface="Times New Roman" pitchFamily="18" charset="0"/>
                <a:cs typeface="Times New Roman" pitchFamily="18" charset="0"/>
              </a:rPr>
              <a:t>            </a:t>
            </a:r>
            <a:r>
              <a:rPr lang="fr-FR" sz="2000" dirty="0">
                <a:latin typeface="Times New Roman" pitchFamily="18" charset="0"/>
                <a:cs typeface="Times New Roman" pitchFamily="18" charset="0"/>
              </a:rPr>
              <a:t>- Donner votre avis général sur le poste les missions et l’entreprise. </a:t>
            </a:r>
          </a:p>
          <a:p>
            <a:pPr>
              <a:buNone/>
            </a:pPr>
            <a:r>
              <a:rPr lang="fr-FR" sz="2000" dirty="0">
                <a:latin typeface="Times New Roman" pitchFamily="18" charset="0"/>
                <a:cs typeface="Times New Roman" pitchFamily="18" charset="0"/>
              </a:rPr>
              <a:t>            - Répondre à la problématique (si vous en avez une dans votre introduction). </a:t>
            </a:r>
          </a:p>
          <a:p>
            <a:pPr>
              <a:buNone/>
            </a:pPr>
            <a:r>
              <a:rPr lang="fr-FR" sz="2000" dirty="0">
                <a:latin typeface="Times New Roman" pitchFamily="18" charset="0"/>
                <a:cs typeface="Times New Roman" pitchFamily="18" charset="0"/>
              </a:rPr>
              <a:t>            - Tenter d’apporter une ouverture intéressante sur le travail. </a:t>
            </a:r>
          </a:p>
          <a:p>
            <a:pPr>
              <a:buNone/>
            </a:pPr>
            <a:r>
              <a:rPr lang="fr-FR" sz="2000" dirty="0">
                <a:latin typeface="Times New Roman" pitchFamily="18" charset="0"/>
                <a:cs typeface="Times New Roman" pitchFamily="18" charset="0"/>
              </a:rPr>
              <a:t>         -</a:t>
            </a:r>
            <a:r>
              <a:rPr lang="fr-FR" sz="2000" b="1" dirty="0">
                <a:latin typeface="Times New Roman" pitchFamily="18" charset="0"/>
                <a:cs typeface="Times New Roman" pitchFamily="18" charset="0"/>
              </a:rPr>
              <a:t> Bibliographie :</a:t>
            </a:r>
          </a:p>
          <a:p>
            <a:pPr>
              <a:buNone/>
            </a:pPr>
            <a:r>
              <a:rPr lang="fr-FR" sz="2000" b="1" dirty="0">
                <a:latin typeface="Times New Roman" pitchFamily="18" charset="0"/>
                <a:cs typeface="Times New Roman" pitchFamily="18" charset="0"/>
              </a:rPr>
              <a:t>             </a:t>
            </a:r>
            <a:r>
              <a:rPr lang="fr-FR" sz="2000" dirty="0">
                <a:latin typeface="Times New Roman" pitchFamily="18" charset="0"/>
                <a:cs typeface="Times New Roman" pitchFamily="18" charset="0"/>
              </a:rPr>
              <a:t> - Doit être complète et respecter les règles de votre style de citation. </a:t>
            </a:r>
          </a:p>
          <a:p>
            <a:pPr>
              <a:buNone/>
            </a:pPr>
            <a:r>
              <a:rPr lang="fr-FR" sz="2000" dirty="0">
                <a:latin typeface="Times New Roman" pitchFamily="18" charset="0"/>
                <a:cs typeface="Times New Roman" pitchFamily="18" charset="0"/>
              </a:rPr>
              <a:t>         -</a:t>
            </a:r>
            <a:r>
              <a:rPr lang="fr-FR" sz="2000" b="1" dirty="0">
                <a:latin typeface="Times New Roman" pitchFamily="18" charset="0"/>
                <a:cs typeface="Times New Roman" pitchFamily="18" charset="0"/>
              </a:rPr>
              <a:t> Annexes :</a:t>
            </a:r>
          </a:p>
          <a:p>
            <a:pPr>
              <a:buNone/>
            </a:pPr>
            <a:r>
              <a:rPr lang="fr-FR" sz="2000" b="1" dirty="0">
                <a:latin typeface="Times New Roman" pitchFamily="18" charset="0"/>
                <a:cs typeface="Times New Roman" pitchFamily="18" charset="0"/>
              </a:rPr>
              <a:t>              </a:t>
            </a:r>
            <a:r>
              <a:rPr lang="fr-FR" sz="2000" dirty="0">
                <a:latin typeface="Times New Roman" pitchFamily="18" charset="0"/>
                <a:cs typeface="Times New Roman" pitchFamily="18" charset="0"/>
              </a:rPr>
              <a:t> Il faut mettre tous les documents mentionnés ou utilisés dans vos annexes pour que le lecteur puisse s’y référer. </a:t>
            </a:r>
          </a:p>
          <a:p>
            <a:pPr>
              <a:buNone/>
            </a:pPr>
            <a:endParaRPr lang="fr-FR"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fontScale="90000"/>
          </a:bodyPr>
          <a:lstStyle/>
          <a:p>
            <a:r>
              <a:rPr lang="fr-FR" sz="2400" b="1" dirty="0">
                <a:latin typeface="Times New Roman" pitchFamily="18" charset="0"/>
                <a:cs typeface="Times New Roman" pitchFamily="18" charset="0"/>
              </a:rPr>
              <a:t>Cour n° 5</a:t>
            </a:r>
            <a:br>
              <a:rPr lang="fr-FR" sz="2400" b="1" dirty="0">
                <a:latin typeface="Times New Roman" pitchFamily="18" charset="0"/>
                <a:cs typeface="Times New Roman" pitchFamily="18" charset="0"/>
              </a:rPr>
            </a:br>
            <a:r>
              <a:rPr lang="fr-FR" sz="2400" b="1" dirty="0">
                <a:solidFill>
                  <a:srgbClr val="FF0000"/>
                </a:solidFill>
                <a:latin typeface="Times New Roman" pitchFamily="18" charset="0"/>
                <a:cs typeface="Times New Roman" pitchFamily="18" charset="0"/>
              </a:rPr>
              <a:t>Communication</a:t>
            </a:r>
          </a:p>
        </p:txBody>
      </p:sp>
      <p:sp>
        <p:nvSpPr>
          <p:cNvPr id="3" name="Espace réservé du contenu 2"/>
          <p:cNvSpPr>
            <a:spLocks noGrp="1"/>
          </p:cNvSpPr>
          <p:nvPr>
            <p:ph idx="1"/>
          </p:nvPr>
        </p:nvSpPr>
        <p:spPr>
          <a:xfrm>
            <a:off x="457200" y="1000108"/>
            <a:ext cx="8229600" cy="5126055"/>
          </a:xfrm>
        </p:spPr>
        <p:txBody>
          <a:bodyPr>
            <a:normAutofit lnSpcReduction="10000"/>
          </a:bodyPr>
          <a:lstStyle/>
          <a:p>
            <a:pPr>
              <a:buNone/>
            </a:pPr>
            <a:r>
              <a:rPr lang="fr-FR" sz="2000" b="1" dirty="0">
                <a:latin typeface="Times New Roman" pitchFamily="18" charset="0"/>
                <a:cs typeface="Times New Roman" pitchFamily="18" charset="0"/>
              </a:rPr>
              <a:t>1- Définition de la communication:</a:t>
            </a:r>
          </a:p>
          <a:p>
            <a:pPr>
              <a:buNone/>
            </a:pPr>
            <a:r>
              <a:rPr lang="fr-FR" sz="2000" dirty="0">
                <a:latin typeface="Times New Roman" pitchFamily="18" charset="0"/>
                <a:cs typeface="Times New Roman" pitchFamily="18" charset="0"/>
              </a:rPr>
              <a:t>1</a:t>
            </a:r>
            <a:r>
              <a:rPr lang="fr-FR" sz="2000" dirty="0"/>
              <a:t>- </a:t>
            </a:r>
            <a:r>
              <a:rPr lang="fr-FR" sz="2000" dirty="0">
                <a:latin typeface="Times New Roman" pitchFamily="18" charset="0"/>
                <a:cs typeface="Times New Roman" pitchFamily="18" charset="0"/>
              </a:rPr>
              <a:t>Définition de la communication: </a:t>
            </a:r>
          </a:p>
          <a:p>
            <a:pPr>
              <a:buNone/>
            </a:pPr>
            <a:r>
              <a:rPr lang="fr-FR" sz="2000" dirty="0">
                <a:latin typeface="Times New Roman" pitchFamily="18" charset="0"/>
                <a:cs typeface="Times New Roman" pitchFamily="18" charset="0"/>
              </a:rPr>
              <a:t>              Communication est </a:t>
            </a:r>
            <a:r>
              <a:rPr lang="fr-FR" sz="2000" dirty="0">
                <a:solidFill>
                  <a:srgbClr val="FF0000"/>
                </a:solidFill>
                <a:latin typeface="Times New Roman" pitchFamily="18" charset="0"/>
                <a:cs typeface="Times New Roman" pitchFamily="18" charset="0"/>
              </a:rPr>
              <a:t>l’action</a:t>
            </a:r>
            <a:r>
              <a:rPr lang="fr-FR" sz="2000" dirty="0">
                <a:latin typeface="Times New Roman" pitchFamily="18" charset="0"/>
                <a:cs typeface="Times New Roman" pitchFamily="18" charset="0"/>
              </a:rPr>
              <a:t> de </a:t>
            </a:r>
            <a:r>
              <a:rPr lang="fr-FR" sz="2000" dirty="0">
                <a:solidFill>
                  <a:srgbClr val="FF0000"/>
                </a:solidFill>
                <a:latin typeface="Times New Roman" pitchFamily="18" charset="0"/>
                <a:cs typeface="Times New Roman" pitchFamily="18" charset="0"/>
              </a:rPr>
              <a:t>communiquer</a:t>
            </a:r>
            <a:r>
              <a:rPr lang="fr-FR" sz="2000" dirty="0">
                <a:latin typeface="Times New Roman" pitchFamily="18" charset="0"/>
                <a:cs typeface="Times New Roman" pitchFamily="18" charset="0"/>
              </a:rPr>
              <a:t>, de </a:t>
            </a:r>
            <a:r>
              <a:rPr lang="fr-FR" sz="2000" dirty="0">
                <a:solidFill>
                  <a:srgbClr val="FF0000"/>
                </a:solidFill>
                <a:latin typeface="Times New Roman" pitchFamily="18" charset="0"/>
                <a:cs typeface="Times New Roman" pitchFamily="18" charset="0"/>
              </a:rPr>
              <a:t>transmettre</a:t>
            </a:r>
            <a:r>
              <a:rPr lang="fr-FR" sz="2000" dirty="0">
                <a:latin typeface="Times New Roman" pitchFamily="18" charset="0"/>
                <a:cs typeface="Times New Roman" pitchFamily="18" charset="0"/>
              </a:rPr>
              <a:t> des </a:t>
            </a:r>
            <a:r>
              <a:rPr lang="fr-FR" sz="2000" dirty="0">
                <a:solidFill>
                  <a:srgbClr val="FF0000"/>
                </a:solidFill>
                <a:latin typeface="Times New Roman" pitchFamily="18" charset="0"/>
                <a:cs typeface="Times New Roman" pitchFamily="18" charset="0"/>
              </a:rPr>
              <a:t>informations</a:t>
            </a:r>
            <a:r>
              <a:rPr lang="fr-FR" sz="2000" dirty="0">
                <a:latin typeface="Times New Roman" pitchFamily="18" charset="0"/>
                <a:cs typeface="Times New Roman" pitchFamily="18" charset="0"/>
              </a:rPr>
              <a:t> ou des </a:t>
            </a:r>
            <a:r>
              <a:rPr lang="fr-FR" sz="2000" dirty="0">
                <a:solidFill>
                  <a:srgbClr val="FF0000"/>
                </a:solidFill>
                <a:latin typeface="Times New Roman" pitchFamily="18" charset="0"/>
                <a:cs typeface="Times New Roman" pitchFamily="18" charset="0"/>
              </a:rPr>
              <a:t>connaissances</a:t>
            </a:r>
            <a:r>
              <a:rPr lang="fr-FR" sz="2000" dirty="0">
                <a:latin typeface="Times New Roman" pitchFamily="18" charset="0"/>
                <a:cs typeface="Times New Roman" pitchFamily="18" charset="0"/>
              </a:rPr>
              <a:t> à quelqu’un ou, s’il y a échange de les mettre en commun. </a:t>
            </a:r>
          </a:p>
          <a:p>
            <a:pPr>
              <a:buNone/>
            </a:pPr>
            <a:r>
              <a:rPr lang="fr-FR" sz="2000" dirty="0">
                <a:latin typeface="Times New Roman" pitchFamily="18" charset="0"/>
                <a:cs typeface="Times New Roman" pitchFamily="18" charset="0"/>
              </a:rPr>
              <a:t>           Ex : le dialogue. </a:t>
            </a:r>
          </a:p>
          <a:p>
            <a:pPr>
              <a:buNone/>
            </a:pPr>
            <a:r>
              <a:rPr lang="fr-FR" sz="2000" b="1" dirty="0">
                <a:latin typeface="Times New Roman" pitchFamily="18" charset="0"/>
                <a:cs typeface="Times New Roman" pitchFamily="18" charset="0"/>
              </a:rPr>
              <a:t>2-</a:t>
            </a:r>
            <a:r>
              <a:rPr lang="fr-FR" sz="2000" dirty="0">
                <a:latin typeface="Times New Roman" pitchFamily="18" charset="0"/>
                <a:cs typeface="Times New Roman" pitchFamily="18" charset="0"/>
              </a:rPr>
              <a:t> Les différents types de communication : </a:t>
            </a:r>
          </a:p>
          <a:p>
            <a:pPr>
              <a:buNone/>
            </a:pPr>
            <a:r>
              <a:rPr lang="fr-FR" sz="2000" dirty="0">
                <a:latin typeface="Times New Roman" pitchFamily="18" charset="0"/>
                <a:cs typeface="Times New Roman" pitchFamily="18" charset="0"/>
              </a:rPr>
              <a:t>           a - La communication </a:t>
            </a:r>
            <a:r>
              <a:rPr lang="fr-FR" sz="2000" dirty="0">
                <a:solidFill>
                  <a:srgbClr val="FF0000"/>
                </a:solidFill>
                <a:latin typeface="Times New Roman" pitchFamily="18" charset="0"/>
                <a:cs typeface="Times New Roman" pitchFamily="18" charset="0"/>
              </a:rPr>
              <a:t>interpersonnelle</a:t>
            </a:r>
            <a:r>
              <a:rPr lang="fr-FR" sz="2000" dirty="0">
                <a:latin typeface="Times New Roman" pitchFamily="18" charset="0"/>
                <a:cs typeface="Times New Roman" pitchFamily="18" charset="0"/>
              </a:rPr>
              <a:t> qui met en relation deux individus.</a:t>
            </a:r>
          </a:p>
          <a:p>
            <a:pPr>
              <a:buNone/>
            </a:pPr>
            <a:r>
              <a:rPr lang="fr-FR" sz="2000" dirty="0">
                <a:latin typeface="Times New Roman" pitchFamily="18" charset="0"/>
                <a:cs typeface="Times New Roman" pitchFamily="18" charset="0"/>
              </a:rPr>
              <a:t>           b - La communication de </a:t>
            </a:r>
            <a:r>
              <a:rPr lang="fr-FR" sz="2000" dirty="0">
                <a:solidFill>
                  <a:srgbClr val="FF0000"/>
                </a:solidFill>
                <a:latin typeface="Times New Roman" pitchFamily="18" charset="0"/>
                <a:cs typeface="Times New Roman" pitchFamily="18" charset="0"/>
              </a:rPr>
              <a:t>groupe</a:t>
            </a:r>
            <a:r>
              <a:rPr lang="fr-FR" sz="2000" dirty="0">
                <a:latin typeface="Times New Roman" pitchFamily="18" charset="0"/>
                <a:cs typeface="Times New Roman" pitchFamily="18" charset="0"/>
              </a:rPr>
              <a:t> qui met en relation plusieurs individus. </a:t>
            </a:r>
          </a:p>
          <a:p>
            <a:pPr>
              <a:buNone/>
            </a:pPr>
            <a:r>
              <a:rPr lang="fr-FR" sz="2000" dirty="0">
                <a:latin typeface="Times New Roman" pitchFamily="18" charset="0"/>
                <a:cs typeface="Times New Roman" pitchFamily="18" charset="0"/>
              </a:rPr>
              <a:t>           c - La communication de </a:t>
            </a:r>
            <a:r>
              <a:rPr lang="fr-FR" sz="2000" dirty="0">
                <a:solidFill>
                  <a:srgbClr val="FF0000"/>
                </a:solidFill>
                <a:latin typeface="Times New Roman" pitchFamily="18" charset="0"/>
                <a:cs typeface="Times New Roman" pitchFamily="18" charset="0"/>
              </a:rPr>
              <a:t>masse</a:t>
            </a:r>
            <a:r>
              <a:rPr lang="fr-FR" sz="2000" dirty="0">
                <a:latin typeface="Times New Roman" pitchFamily="18" charset="0"/>
                <a:cs typeface="Times New Roman" pitchFamily="18" charset="0"/>
              </a:rPr>
              <a:t> qui est un ensemble de techniques qui permettent de mettre à la disposition d’un vaste public toutes sortes de messages. </a:t>
            </a:r>
          </a:p>
          <a:p>
            <a:pPr>
              <a:buNone/>
            </a:pPr>
            <a:r>
              <a:rPr lang="fr-FR" sz="2000" dirty="0">
                <a:latin typeface="Times New Roman" pitchFamily="18" charset="0"/>
                <a:cs typeface="Times New Roman" pitchFamily="18" charset="0"/>
              </a:rPr>
              <a:t>          Ex:- Communication de masse : Communication par le biais de la presse, de la radio, de la télévision, tec… </a:t>
            </a:r>
            <a:r>
              <a:rPr lang="fr-FR" sz="2000" b="1" dirty="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714380"/>
          </a:xfrm>
        </p:spPr>
        <p:txBody>
          <a:bodyPr>
            <a:normAutofit fontScale="90000"/>
          </a:bodyPr>
          <a:lstStyle/>
          <a:p>
            <a:r>
              <a:rPr lang="fr-FR" sz="2400" b="1" dirty="0">
                <a:latin typeface="Times New Roman" pitchFamily="18" charset="0"/>
                <a:cs typeface="Times New Roman" pitchFamily="18" charset="0"/>
              </a:rPr>
              <a:t>Cour n° 1 </a:t>
            </a:r>
            <a:br>
              <a:rPr lang="fr-FR" sz="2400" b="1" dirty="0">
                <a:latin typeface="Times New Roman" pitchFamily="18" charset="0"/>
                <a:cs typeface="Times New Roman" pitchFamily="18" charset="0"/>
              </a:rPr>
            </a:br>
            <a:r>
              <a:rPr lang="fr-FR" sz="2400" b="1" dirty="0">
                <a:latin typeface="Times New Roman" pitchFamily="18" charset="0"/>
                <a:cs typeface="Times New Roman" pitchFamily="18" charset="0"/>
              </a:rPr>
              <a:t> </a:t>
            </a:r>
            <a:r>
              <a:rPr lang="fr-FR" sz="2400" b="1" dirty="0">
                <a:solidFill>
                  <a:srgbClr val="FF0000"/>
                </a:solidFill>
                <a:latin typeface="Times New Roman" pitchFamily="18" charset="0"/>
                <a:cs typeface="Times New Roman" pitchFamily="18" charset="0"/>
              </a:rPr>
              <a:t>La prise de notes</a:t>
            </a:r>
            <a:endParaRPr lang="fr-FR" sz="2400" b="1" dirty="0">
              <a:solidFill>
                <a:srgbClr val="FF0000"/>
              </a:solidFill>
            </a:endParaRPr>
          </a:p>
        </p:txBody>
      </p:sp>
      <p:sp>
        <p:nvSpPr>
          <p:cNvPr id="3" name="Espace réservé du contenu 2"/>
          <p:cNvSpPr>
            <a:spLocks noGrp="1"/>
          </p:cNvSpPr>
          <p:nvPr>
            <p:ph idx="1"/>
          </p:nvPr>
        </p:nvSpPr>
        <p:spPr>
          <a:xfrm>
            <a:off x="457200" y="857232"/>
            <a:ext cx="8229600" cy="5643602"/>
          </a:xfrm>
        </p:spPr>
        <p:txBody>
          <a:bodyPr>
            <a:normAutofit fontScale="32500" lnSpcReduction="20000"/>
          </a:bodyPr>
          <a:lstStyle/>
          <a:p>
            <a:pPr>
              <a:buNone/>
            </a:pPr>
            <a:r>
              <a:rPr lang="fr-FR" dirty="0">
                <a:latin typeface="Times New Roman" pitchFamily="18" charset="0"/>
                <a:cs typeface="Times New Roman" pitchFamily="18" charset="0"/>
              </a:rPr>
              <a:t>        </a:t>
            </a:r>
            <a:r>
              <a:rPr lang="fr-FR" sz="6200" dirty="0">
                <a:latin typeface="Times New Roman" pitchFamily="18" charset="0"/>
                <a:cs typeface="Times New Roman" pitchFamily="18" charset="0"/>
              </a:rPr>
              <a:t>1- </a:t>
            </a:r>
            <a:r>
              <a:rPr lang="fr-FR" sz="6200" b="1" u="sng" dirty="0">
                <a:solidFill>
                  <a:srgbClr val="FF0000"/>
                </a:solidFill>
                <a:latin typeface="Times New Roman" pitchFamily="18" charset="0"/>
                <a:cs typeface="Times New Roman" pitchFamily="18" charset="0"/>
              </a:rPr>
              <a:t>Définition</a:t>
            </a:r>
            <a:r>
              <a:rPr lang="fr-FR" sz="6200" b="1" dirty="0">
                <a:latin typeface="Times New Roman" pitchFamily="18" charset="0"/>
                <a:cs typeface="Times New Roman" pitchFamily="18" charset="0"/>
              </a:rPr>
              <a:t> : </a:t>
            </a:r>
          </a:p>
          <a:p>
            <a:pPr>
              <a:buNone/>
            </a:pPr>
            <a:r>
              <a:rPr lang="fr-FR" sz="6200" dirty="0">
                <a:latin typeface="Times New Roman" pitchFamily="18" charset="0"/>
                <a:cs typeface="Times New Roman" pitchFamily="18" charset="0"/>
              </a:rPr>
              <a:t>                 La prise de notes repose sur le principe d’écrire avec un maximum de rapidité. Il s’agit en fait de la transcription écrite résumée du langage parlée. </a:t>
            </a:r>
          </a:p>
          <a:p>
            <a:pPr>
              <a:buFontTx/>
              <a:buChar char="-"/>
            </a:pPr>
            <a:r>
              <a:rPr lang="fr-FR" sz="6200" dirty="0">
                <a:latin typeface="Times New Roman" pitchFamily="18" charset="0"/>
                <a:cs typeface="Times New Roman" pitchFamily="18" charset="0"/>
              </a:rPr>
              <a:t>La prise de notes c’est la matière première pour la révision. </a:t>
            </a:r>
          </a:p>
          <a:p>
            <a:pPr>
              <a:buFontTx/>
              <a:buChar char="-"/>
            </a:pPr>
            <a:r>
              <a:rPr lang="fr-FR" sz="6200" dirty="0">
                <a:latin typeface="Times New Roman" pitchFamily="18" charset="0"/>
                <a:cs typeface="Times New Roman" pitchFamily="18" charset="0"/>
              </a:rPr>
              <a:t>Une méthode efficace pour gagner du temps. </a:t>
            </a:r>
          </a:p>
          <a:p>
            <a:pPr>
              <a:buNone/>
            </a:pPr>
            <a:r>
              <a:rPr lang="fr-FR" sz="6200" dirty="0">
                <a:latin typeface="Times New Roman" pitchFamily="18" charset="0"/>
                <a:cs typeface="Times New Roman" pitchFamily="18" charset="0"/>
              </a:rPr>
              <a:t>         2- </a:t>
            </a:r>
            <a:r>
              <a:rPr lang="fr-FR" sz="6200" b="1" u="sng" dirty="0">
                <a:solidFill>
                  <a:srgbClr val="FF0000"/>
                </a:solidFill>
                <a:latin typeface="Times New Roman" pitchFamily="18" charset="0"/>
                <a:cs typeface="Times New Roman" pitchFamily="18" charset="0"/>
              </a:rPr>
              <a:t>Optimiser sa prise de notes</a:t>
            </a:r>
            <a:r>
              <a:rPr lang="fr-FR" sz="6200" b="1" dirty="0">
                <a:latin typeface="Times New Roman" pitchFamily="18" charset="0"/>
                <a:cs typeface="Times New Roman" pitchFamily="18" charset="0"/>
              </a:rPr>
              <a:t> :</a:t>
            </a:r>
            <a:r>
              <a:rPr lang="fr-FR" sz="6200" dirty="0">
                <a:latin typeface="Times New Roman" pitchFamily="18" charset="0"/>
                <a:cs typeface="Times New Roman" pitchFamily="18" charset="0"/>
              </a:rPr>
              <a:t>  </a:t>
            </a:r>
          </a:p>
          <a:p>
            <a:pPr algn="just">
              <a:buFont typeface="Wingdings" pitchFamily="2" charset="2"/>
              <a:buChar char="ü"/>
            </a:pPr>
            <a:r>
              <a:rPr lang="fr-FR" sz="6200" dirty="0">
                <a:latin typeface="Times New Roman" pitchFamily="18" charset="0"/>
                <a:cs typeface="Times New Roman" pitchFamily="18" charset="0"/>
              </a:rPr>
              <a:t> Noter uniquement ce qui important. </a:t>
            </a:r>
          </a:p>
          <a:p>
            <a:pPr algn="just">
              <a:buFont typeface="Wingdings" pitchFamily="2" charset="2"/>
              <a:buChar char="ü"/>
            </a:pPr>
            <a:r>
              <a:rPr lang="fr-FR" sz="6200" dirty="0">
                <a:latin typeface="Times New Roman" pitchFamily="18" charset="0"/>
                <a:cs typeface="Times New Roman" pitchFamily="18" charset="0"/>
              </a:rPr>
              <a:t> Simplifier les phrases et utiliser des abréviations compréhensibles. </a:t>
            </a:r>
          </a:p>
          <a:p>
            <a:pPr algn="just">
              <a:buFont typeface="Wingdings" pitchFamily="2" charset="2"/>
              <a:buChar char="ü"/>
            </a:pPr>
            <a:r>
              <a:rPr lang="fr-FR" sz="6200" dirty="0">
                <a:latin typeface="Times New Roman" pitchFamily="18" charset="0"/>
                <a:cs typeface="Times New Roman" pitchFamily="18" charset="0"/>
              </a:rPr>
              <a:t>Organiser proprement ses mots avec date, matière, plan. </a:t>
            </a:r>
          </a:p>
          <a:p>
            <a:pPr algn="just">
              <a:buFont typeface="Wingdings" pitchFamily="2" charset="2"/>
              <a:buChar char="ü"/>
            </a:pPr>
            <a:r>
              <a:rPr lang="fr-FR" sz="6200" dirty="0">
                <a:latin typeface="Times New Roman" pitchFamily="18" charset="0"/>
                <a:cs typeface="Times New Roman" pitchFamily="18" charset="0"/>
              </a:rPr>
              <a:t>Relire ses notes le soir même. </a:t>
            </a:r>
          </a:p>
          <a:p>
            <a:pPr algn="just">
              <a:buFont typeface="Wingdings" pitchFamily="2" charset="2"/>
              <a:buChar char="ü"/>
            </a:pPr>
            <a:r>
              <a:rPr lang="fr-FR" sz="6200" dirty="0">
                <a:latin typeface="Times New Roman" pitchFamily="18" charset="0"/>
                <a:cs typeface="Times New Roman" pitchFamily="18" charset="0"/>
              </a:rPr>
              <a:t>Classé ses notes de manière à les retrouvé facilement. </a:t>
            </a:r>
          </a:p>
          <a:p>
            <a:pPr algn="just">
              <a:buNone/>
            </a:pPr>
            <a:r>
              <a:rPr lang="fr-FR" sz="6200" dirty="0">
                <a:latin typeface="Times New Roman" pitchFamily="18" charset="0"/>
                <a:cs typeface="Times New Roman" pitchFamily="18" charset="0"/>
              </a:rPr>
              <a:t>              </a:t>
            </a:r>
            <a:r>
              <a:rPr lang="fr-FR" sz="6200" b="1" dirty="0">
                <a:solidFill>
                  <a:srgbClr val="FF0000"/>
                </a:solidFill>
                <a:latin typeface="Times New Roman" pitchFamily="18" charset="0"/>
                <a:cs typeface="Times New Roman" pitchFamily="18" charset="0"/>
              </a:rPr>
              <a:t>Pour quoi prendre des notes?</a:t>
            </a:r>
          </a:p>
          <a:p>
            <a:pPr>
              <a:buNone/>
            </a:pPr>
            <a:r>
              <a:rPr lang="fr-FR" sz="6200" dirty="0">
                <a:latin typeface="Times New Roman" pitchFamily="18" charset="0"/>
                <a:cs typeface="Times New Roman" pitchFamily="18" charset="0"/>
              </a:rPr>
              <a:t>            On prend notes pour : </a:t>
            </a:r>
          </a:p>
          <a:p>
            <a:pPr>
              <a:buFont typeface="Wingdings" pitchFamily="2" charset="2"/>
              <a:buChar char="§"/>
            </a:pPr>
            <a:r>
              <a:rPr lang="fr-FR" sz="6200" dirty="0">
                <a:latin typeface="Times New Roman" pitchFamily="18" charset="0"/>
                <a:cs typeface="Times New Roman" pitchFamily="18" charset="0"/>
              </a:rPr>
              <a:t> Mieux suivre ses cours. </a:t>
            </a:r>
          </a:p>
          <a:p>
            <a:pPr>
              <a:buFont typeface="Wingdings" pitchFamily="2" charset="2"/>
              <a:buChar char="§"/>
            </a:pPr>
            <a:r>
              <a:rPr lang="fr-FR" sz="6200" dirty="0">
                <a:latin typeface="Times New Roman" pitchFamily="18" charset="0"/>
                <a:cs typeface="Times New Roman" pitchFamily="18" charset="0"/>
              </a:rPr>
              <a:t> Préparer ses ex examens. </a:t>
            </a:r>
          </a:p>
          <a:p>
            <a:pPr>
              <a:buFont typeface="Wingdings" pitchFamily="2" charset="2"/>
              <a:buChar char="§"/>
            </a:pPr>
            <a:r>
              <a:rPr lang="fr-FR" sz="6200" dirty="0">
                <a:latin typeface="Times New Roman" pitchFamily="18" charset="0"/>
                <a:cs typeface="Times New Roman" pitchFamily="18" charset="0"/>
              </a:rPr>
              <a:t> Préparer une présentation. </a:t>
            </a:r>
          </a:p>
          <a:p>
            <a:pPr>
              <a:buFont typeface="Wingdings" pitchFamily="2" charset="2"/>
              <a:buChar char="§"/>
            </a:pPr>
            <a:r>
              <a:rPr lang="fr-FR" sz="6200" dirty="0">
                <a:latin typeface="Times New Roman" pitchFamily="18" charset="0"/>
                <a:cs typeface="Times New Roman" pitchFamily="18" charset="0"/>
              </a:rPr>
              <a:t> Compléter une recherche.                                                                                                                        </a:t>
            </a:r>
            <a:r>
              <a:rPr lang="fr-FR" dirty="0">
                <a:latin typeface="Times New Roman" pitchFamily="18" charset="0"/>
                <a:cs typeface="Times New Roman" pitchFamily="18" charset="0"/>
              </a:rPr>
              <a:t>	</a:t>
            </a:r>
          </a:p>
          <a:p>
            <a:pPr>
              <a:buNone/>
            </a:pPr>
            <a:endParaRPr lang="fr-FR"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pPr>
              <a:buNone/>
            </a:pPr>
            <a:r>
              <a:rPr lang="fr-FR" sz="2000" dirty="0">
                <a:latin typeface="Times New Roman" pitchFamily="18" charset="0"/>
                <a:cs typeface="Times New Roman" pitchFamily="18" charset="0"/>
              </a:rPr>
              <a:t>II- Les éléments de la communication : </a:t>
            </a:r>
          </a:p>
          <a:p>
            <a:pPr>
              <a:buNone/>
            </a:pPr>
            <a:r>
              <a:rPr lang="fr-FR" sz="2000" dirty="0">
                <a:latin typeface="Times New Roman" pitchFamily="18" charset="0"/>
                <a:cs typeface="Times New Roman" pitchFamily="18" charset="0"/>
              </a:rPr>
              <a:t>        - </a:t>
            </a:r>
            <a:r>
              <a:rPr lang="fr-FR" sz="2000" dirty="0">
                <a:solidFill>
                  <a:srgbClr val="FF0000"/>
                </a:solidFill>
                <a:latin typeface="Times New Roman" pitchFamily="18" charset="0"/>
                <a:cs typeface="Times New Roman" pitchFamily="18" charset="0"/>
              </a:rPr>
              <a:t>L’émetteur</a:t>
            </a:r>
            <a:r>
              <a:rPr lang="fr-FR" sz="2000" dirty="0">
                <a:latin typeface="Times New Roman" pitchFamily="18" charset="0"/>
                <a:cs typeface="Times New Roman" pitchFamily="18" charset="0"/>
              </a:rPr>
              <a:t> : Celui qui transmet un message.  </a:t>
            </a:r>
          </a:p>
          <a:p>
            <a:pPr>
              <a:buNone/>
            </a:pPr>
            <a:r>
              <a:rPr lang="fr-FR" sz="2000" dirty="0">
                <a:latin typeface="Times New Roman" pitchFamily="18" charset="0"/>
                <a:cs typeface="Times New Roman" pitchFamily="18" charset="0"/>
              </a:rPr>
              <a:t>        - </a:t>
            </a:r>
            <a:r>
              <a:rPr lang="fr-FR" sz="2000" dirty="0">
                <a:solidFill>
                  <a:srgbClr val="FF0000"/>
                </a:solidFill>
                <a:latin typeface="Times New Roman" pitchFamily="18" charset="0"/>
                <a:cs typeface="Times New Roman" pitchFamily="18" charset="0"/>
              </a:rPr>
              <a:t>Le récepteur </a:t>
            </a:r>
            <a:r>
              <a:rPr lang="fr-FR" sz="2000" dirty="0">
                <a:latin typeface="Times New Roman" pitchFamily="18" charset="0"/>
                <a:cs typeface="Times New Roman" pitchFamily="18" charset="0"/>
              </a:rPr>
              <a:t>: Celui qui reçoit le message. </a:t>
            </a:r>
          </a:p>
          <a:p>
            <a:pPr>
              <a:buNone/>
            </a:pPr>
            <a:r>
              <a:rPr lang="fr-FR" sz="2000" dirty="0">
                <a:latin typeface="Times New Roman" pitchFamily="18" charset="0"/>
                <a:cs typeface="Times New Roman" pitchFamily="18" charset="0"/>
              </a:rPr>
              <a:t>        - </a:t>
            </a:r>
            <a:r>
              <a:rPr lang="fr-FR" sz="2000" dirty="0">
                <a:solidFill>
                  <a:srgbClr val="FF0000"/>
                </a:solidFill>
                <a:latin typeface="Times New Roman" pitchFamily="18" charset="0"/>
                <a:cs typeface="Times New Roman" pitchFamily="18" charset="0"/>
              </a:rPr>
              <a:t>Le message </a:t>
            </a:r>
            <a:r>
              <a:rPr lang="fr-FR" sz="2000" dirty="0">
                <a:latin typeface="Times New Roman" pitchFamily="18" charset="0"/>
                <a:cs typeface="Times New Roman" pitchFamily="18" charset="0"/>
              </a:rPr>
              <a:t>: C’est l’information transmise au cours d’une communication. </a:t>
            </a:r>
          </a:p>
          <a:p>
            <a:pPr>
              <a:buNone/>
            </a:pPr>
            <a:r>
              <a:rPr lang="fr-FR" sz="2000" dirty="0">
                <a:latin typeface="Times New Roman" pitchFamily="18" charset="0"/>
                <a:cs typeface="Times New Roman" pitchFamily="18" charset="0"/>
              </a:rPr>
              <a:t>        - </a:t>
            </a:r>
            <a:r>
              <a:rPr lang="fr-FR" sz="2000" dirty="0">
                <a:solidFill>
                  <a:srgbClr val="FF0000"/>
                </a:solidFill>
                <a:latin typeface="Times New Roman" pitchFamily="18" charset="0"/>
                <a:cs typeface="Times New Roman" pitchFamily="18" charset="0"/>
              </a:rPr>
              <a:t>Le canal </a:t>
            </a:r>
            <a:r>
              <a:rPr lang="fr-FR" sz="2000" dirty="0">
                <a:latin typeface="Times New Roman" pitchFamily="18" charset="0"/>
                <a:cs typeface="Times New Roman" pitchFamily="18" charset="0"/>
              </a:rPr>
              <a:t>: C’est le moyen utilisé par l’émetteur pour transmettre l’information (face à face, téléphone, courrier….).</a:t>
            </a:r>
          </a:p>
          <a:p>
            <a:pPr>
              <a:buNone/>
            </a:pPr>
            <a:r>
              <a:rPr lang="fr-FR" sz="2000" dirty="0">
                <a:latin typeface="Times New Roman" pitchFamily="18" charset="0"/>
                <a:cs typeface="Times New Roman" pitchFamily="18" charset="0"/>
              </a:rPr>
              <a:t>        - </a:t>
            </a:r>
            <a:r>
              <a:rPr lang="fr-FR" sz="2000" dirty="0" err="1">
                <a:solidFill>
                  <a:srgbClr val="FF0000"/>
                </a:solidFill>
                <a:latin typeface="Times New Roman" pitchFamily="18" charset="0"/>
                <a:cs typeface="Times New Roman" pitchFamily="18" charset="0"/>
              </a:rPr>
              <a:t>Feed</a:t>
            </a:r>
            <a:r>
              <a:rPr lang="fr-FR" sz="2000" dirty="0">
                <a:solidFill>
                  <a:srgbClr val="FF0000"/>
                </a:solidFill>
                <a:latin typeface="Times New Roman" pitchFamily="18" charset="0"/>
                <a:cs typeface="Times New Roman" pitchFamily="18" charset="0"/>
              </a:rPr>
              <a:t> –back </a:t>
            </a:r>
            <a:r>
              <a:rPr lang="fr-FR" sz="2000" dirty="0">
                <a:latin typeface="Times New Roman" pitchFamily="18" charset="0"/>
                <a:cs typeface="Times New Roman" pitchFamily="18" charset="0"/>
              </a:rPr>
              <a:t>: Le récepteur peut devenir émetteur en renvoyant un signal. C’est le </a:t>
            </a:r>
            <a:r>
              <a:rPr lang="fr-FR" sz="2000" dirty="0" err="1">
                <a:latin typeface="Times New Roman" pitchFamily="18" charset="0"/>
                <a:cs typeface="Times New Roman" pitchFamily="18" charset="0"/>
              </a:rPr>
              <a:t>Feed</a:t>
            </a:r>
            <a:r>
              <a:rPr lang="fr-FR" sz="2000" dirty="0">
                <a:latin typeface="Times New Roman" pitchFamily="18" charset="0"/>
                <a:cs typeface="Times New Roman" pitchFamily="18" charset="0"/>
              </a:rPr>
              <a:t> – back, un processus de régulation de la communication qui permet à l’émetteur originel de savoir si le récepteur a bien compris le message et de l’adapter en conséquence. </a:t>
            </a:r>
          </a:p>
          <a:p>
            <a:pPr>
              <a:buNone/>
            </a:pPr>
            <a:r>
              <a:rPr lang="fr-FR" sz="2000" dirty="0">
                <a:latin typeface="Times New Roman" pitchFamily="18" charset="0"/>
                <a:cs typeface="Times New Roman" pitchFamily="18" charset="0"/>
              </a:rPr>
              <a:t>        - </a:t>
            </a:r>
            <a:r>
              <a:rPr lang="fr-FR" sz="2000" dirty="0">
                <a:solidFill>
                  <a:srgbClr val="FF0000"/>
                </a:solidFill>
                <a:latin typeface="Times New Roman" pitchFamily="18" charset="0"/>
                <a:cs typeface="Times New Roman" pitchFamily="18" charset="0"/>
              </a:rPr>
              <a:t>Le code </a:t>
            </a:r>
            <a:r>
              <a:rPr lang="fr-FR" sz="2000" dirty="0">
                <a:latin typeface="Times New Roman" pitchFamily="18" charset="0"/>
                <a:cs typeface="Times New Roman" pitchFamily="18" charset="0"/>
              </a:rPr>
              <a:t>: le message est codé par l’émetteur et décodé par le récepteur, il faut connaitre le code pour comprendre le message.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1310357" y="814495"/>
            <a:ext cx="6523286" cy="4854361"/>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500042"/>
            <a:ext cx="8229600" cy="5668971"/>
          </a:xfrm>
        </p:spPr>
        <p:txBody>
          <a:bodyPr>
            <a:normAutofit/>
          </a:bodyPr>
          <a:lstStyle/>
          <a:p>
            <a:pPr>
              <a:buNone/>
            </a:pPr>
            <a:r>
              <a:rPr lang="fr-FR" sz="2000" dirty="0">
                <a:latin typeface="Times New Roman" pitchFamily="18" charset="0"/>
                <a:cs typeface="Times New Roman" pitchFamily="18" charset="0"/>
              </a:rPr>
              <a:t>      </a:t>
            </a:r>
            <a:r>
              <a:rPr lang="fr-FR" sz="2000" b="1" dirty="0">
                <a:latin typeface="Times New Roman" pitchFamily="18" charset="0"/>
                <a:cs typeface="Times New Roman" pitchFamily="18" charset="0"/>
              </a:rPr>
              <a:t>Définition de la communication scientifique : </a:t>
            </a:r>
          </a:p>
          <a:p>
            <a:pPr>
              <a:buNone/>
            </a:pPr>
            <a:r>
              <a:rPr lang="fr-FR" sz="2000" dirty="0">
                <a:latin typeface="Times New Roman" pitchFamily="18" charset="0"/>
                <a:cs typeface="Times New Roman" pitchFamily="18" charset="0"/>
              </a:rPr>
              <a:t>              On entend par la </a:t>
            </a:r>
            <a:r>
              <a:rPr lang="fr-FR" sz="2000" dirty="0">
                <a:solidFill>
                  <a:srgbClr val="FF0000"/>
                </a:solidFill>
                <a:latin typeface="Times New Roman" pitchFamily="18" charset="0"/>
                <a:cs typeface="Times New Roman" pitchFamily="18" charset="0"/>
              </a:rPr>
              <a:t>communication scientifique </a:t>
            </a:r>
            <a:r>
              <a:rPr lang="fr-FR" sz="2000" dirty="0">
                <a:latin typeface="Times New Roman" pitchFamily="18" charset="0"/>
                <a:cs typeface="Times New Roman" pitchFamily="18" charset="0"/>
              </a:rPr>
              <a:t>tous les </a:t>
            </a:r>
            <a:r>
              <a:rPr lang="fr-FR" sz="2000" dirty="0">
                <a:solidFill>
                  <a:srgbClr val="FF0000"/>
                </a:solidFill>
                <a:latin typeface="Times New Roman" pitchFamily="18" charset="0"/>
                <a:cs typeface="Times New Roman" pitchFamily="18" charset="0"/>
              </a:rPr>
              <a:t>travaux de diffusion de théorie et de résultat scientifiques</a:t>
            </a:r>
            <a:r>
              <a:rPr lang="fr-FR" sz="2000" dirty="0">
                <a:latin typeface="Times New Roman" pitchFamily="18" charset="0"/>
                <a:cs typeface="Times New Roman" pitchFamily="18" charset="0"/>
              </a:rPr>
              <a:t>, elle peut prendre deux formes. </a:t>
            </a:r>
          </a:p>
          <a:p>
            <a:pPr>
              <a:buNone/>
            </a:pPr>
            <a:r>
              <a:rPr lang="fr-FR" sz="2000" dirty="0">
                <a:latin typeface="Times New Roman" pitchFamily="18" charset="0"/>
                <a:cs typeface="Times New Roman" pitchFamily="18" charset="0"/>
              </a:rPr>
              <a:t>          - Elle contribue à l’accessibilité des savoirs, les canaux de la communication et de la vulgarisation scientifique sont multiples, et il y en a certainement d’autre à inviter complètement </a:t>
            </a:r>
            <a:r>
              <a:rPr lang="fr-FR" sz="2000" b="1" i="1" dirty="0">
                <a:latin typeface="Times New Roman" pitchFamily="18" charset="0"/>
                <a:cs typeface="Times New Roman" pitchFamily="18" charset="0"/>
              </a:rPr>
              <a:t>les livres</a:t>
            </a:r>
            <a:r>
              <a:rPr lang="fr-FR" sz="2000" dirty="0">
                <a:latin typeface="Times New Roman" pitchFamily="18" charset="0"/>
                <a:cs typeface="Times New Roman" pitchFamily="18" charset="0"/>
              </a:rPr>
              <a:t>, </a:t>
            </a:r>
            <a:r>
              <a:rPr lang="fr-FR" sz="2000" b="1" i="1" dirty="0">
                <a:latin typeface="Times New Roman" pitchFamily="18" charset="0"/>
                <a:cs typeface="Times New Roman" pitchFamily="18" charset="0"/>
              </a:rPr>
              <a:t>journaux et l’audio visuel classique</a:t>
            </a:r>
            <a:r>
              <a:rPr lang="fr-FR" sz="2000" dirty="0">
                <a:latin typeface="Times New Roman" pitchFamily="18" charset="0"/>
                <a:cs typeface="Times New Roman" pitchFamily="18" charset="0"/>
              </a:rPr>
              <a:t> on trouve désormais des médias scientifiques spécialisés. </a:t>
            </a:r>
          </a:p>
          <a:p>
            <a:pPr>
              <a:buNone/>
            </a:pPr>
            <a:r>
              <a:rPr lang="fr-FR" sz="2000" b="1" i="1" dirty="0">
                <a:latin typeface="Times New Roman" pitchFamily="18" charset="0"/>
                <a:cs typeface="Times New Roman" pitchFamily="18" charset="0"/>
              </a:rPr>
              <a:t>         - Communication scientifique orale:</a:t>
            </a:r>
          </a:p>
          <a:p>
            <a:pPr>
              <a:buNone/>
            </a:pPr>
            <a:r>
              <a:rPr lang="fr-FR" sz="2000" dirty="0">
                <a:latin typeface="Times New Roman" pitchFamily="18" charset="0"/>
                <a:cs typeface="Times New Roman" pitchFamily="18" charset="0"/>
              </a:rPr>
              <a:t>               Elle s’établit généralement entre les scientifiques ayant des intérêts communs ou appartenant à la même discipline, exemple : Réunion, conférence. </a:t>
            </a:r>
          </a:p>
          <a:p>
            <a:pPr>
              <a:buNone/>
            </a:pPr>
            <a:r>
              <a:rPr lang="fr-FR" sz="2000" dirty="0">
                <a:latin typeface="Times New Roman" pitchFamily="18" charset="0"/>
                <a:cs typeface="Times New Roman" pitchFamily="18" charset="0"/>
              </a:rPr>
              <a:t>        </a:t>
            </a:r>
            <a:r>
              <a:rPr lang="fr-FR" sz="2000" b="1" i="1" dirty="0">
                <a:latin typeface="Times New Roman" pitchFamily="18" charset="0"/>
                <a:cs typeface="Times New Roman" pitchFamily="18" charset="0"/>
              </a:rPr>
              <a:t>- Communication scientifique écrite : </a:t>
            </a:r>
          </a:p>
          <a:p>
            <a:pPr>
              <a:buNone/>
            </a:pPr>
            <a:r>
              <a:rPr lang="fr-FR" sz="2000" b="1" i="1" dirty="0">
                <a:latin typeface="Times New Roman" pitchFamily="18" charset="0"/>
                <a:cs typeface="Times New Roman" pitchFamily="18" charset="0"/>
              </a:rPr>
              <a:t>             </a:t>
            </a:r>
            <a:r>
              <a:rPr lang="fr-FR" sz="2000" dirty="0">
                <a:latin typeface="Times New Roman" pitchFamily="18" charset="0"/>
                <a:cs typeface="Times New Roman" pitchFamily="18" charset="0"/>
              </a:rPr>
              <a:t> Elle est basée sur l’écrit qui sert de preuve et c’est par son intermédiaire que le travail de recherche originale est approuvé, exemple : Ouvrage, revue, article…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215106"/>
          </a:xfrm>
        </p:spPr>
        <p:txBody>
          <a:bodyPr>
            <a:normAutofit/>
          </a:bodyPr>
          <a:lstStyle/>
          <a:p>
            <a:pPr>
              <a:buNone/>
            </a:pPr>
            <a:r>
              <a:rPr lang="fr-FR" sz="2000" dirty="0"/>
              <a:t>        </a:t>
            </a:r>
            <a:r>
              <a:rPr lang="fr-FR" sz="2000" b="1" i="1" dirty="0">
                <a:latin typeface="Times New Roman" pitchFamily="18" charset="0"/>
                <a:cs typeface="Times New Roman" pitchFamily="18" charset="0"/>
              </a:rPr>
              <a:t>La différence entre la communication de groupe et communication de masse:</a:t>
            </a:r>
            <a:r>
              <a:rPr lang="fr-FR" sz="2000" dirty="0"/>
              <a:t> </a:t>
            </a:r>
          </a:p>
          <a:p>
            <a:pPr>
              <a:buNone/>
            </a:pPr>
            <a:r>
              <a:rPr lang="fr-FR" sz="2000" dirty="0">
                <a:latin typeface="Times New Roman" pitchFamily="18" charset="0"/>
                <a:cs typeface="Times New Roman" pitchFamily="18" charset="0"/>
              </a:rPr>
              <a:t>         - Il convient de distinguer communication de masse et de communication de groupe, la seconde est dérivée de la première, c’est un affinage de la première. </a:t>
            </a:r>
            <a:r>
              <a:rPr lang="fr-FR" sz="2000" b="1" i="1" dirty="0">
                <a:solidFill>
                  <a:srgbClr val="FF0000"/>
                </a:solidFill>
                <a:latin typeface="Times New Roman" pitchFamily="18" charset="0"/>
                <a:cs typeface="Times New Roman" pitchFamily="18" charset="0"/>
              </a:rPr>
              <a:t>La différence fondamentale </a:t>
            </a:r>
            <a:r>
              <a:rPr lang="fr-FR" sz="2000" dirty="0">
                <a:latin typeface="Times New Roman" pitchFamily="18" charset="0"/>
                <a:cs typeface="Times New Roman" pitchFamily="18" charset="0"/>
              </a:rPr>
              <a:t>est que la communication de groupe est ciblée sur un ensemble de récepteur qui partage un champ commun tandis que la communication de masse est dirigée vers le maximum de récepteurs possibles sans limite de champs communs. A l’origine, la communication de masse était plus informative et plus directionnelle, alors que la communication de groupe était surtout promotionnelle et influente. De plus en plus, la communication de masse tend vers celle de groupe, ainsi par exemple la presse de diversifie et se spécialise d’avantage afin d’attirer un lectorat plus ciblé. - La télévision et la radio- considérés comme des médias de masse en puissance pendant des médias de masse en puissance pendant des années permettent de plus en plus d’interactivité et la présence de plus en plus importante de la publicité dans deux médias les messagers qu’ils diffusent a un public mieux cerné (ex : la télé réalité qui cible, en fonction des programmes, surtout les enfants les adolescents et les jeunes adultes ou encore les chaines thématiques).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929354"/>
          </a:xfrm>
        </p:spPr>
        <p:txBody>
          <a:bodyPr>
            <a:normAutofit/>
          </a:bodyPr>
          <a:lstStyle/>
          <a:p>
            <a:pPr>
              <a:buNone/>
            </a:pPr>
            <a:r>
              <a:rPr lang="fr-FR" sz="2000" dirty="0">
                <a:latin typeface="Times New Roman" pitchFamily="18" charset="0"/>
                <a:cs typeface="Times New Roman" pitchFamily="18" charset="0"/>
              </a:rPr>
              <a:t>          </a:t>
            </a:r>
            <a:r>
              <a:rPr lang="fr-FR" sz="2000" b="1" i="1" dirty="0">
                <a:latin typeface="Times New Roman" pitchFamily="18" charset="0"/>
                <a:cs typeface="Times New Roman" pitchFamily="18" charset="0"/>
              </a:rPr>
              <a:t>Moyen de communication:</a:t>
            </a:r>
          </a:p>
          <a:p>
            <a:pPr>
              <a:buNone/>
            </a:pPr>
            <a:r>
              <a:rPr lang="fr-FR" sz="2000" b="1" i="1" dirty="0">
                <a:latin typeface="Times New Roman" pitchFamily="18" charset="0"/>
                <a:cs typeface="Times New Roman" pitchFamily="18" charset="0"/>
              </a:rPr>
              <a:t>               </a:t>
            </a:r>
            <a:r>
              <a:rPr lang="fr-FR" sz="2000" dirty="0">
                <a:latin typeface="Times New Roman" pitchFamily="18" charset="0"/>
                <a:cs typeface="Times New Roman" pitchFamily="18" charset="0"/>
              </a:rPr>
              <a:t> C’est un support qui permet la diffusion d’information, les moyens de communication permettent de transmettre un message .</a:t>
            </a:r>
          </a:p>
          <a:p>
            <a:pPr>
              <a:buNone/>
            </a:pPr>
            <a:r>
              <a:rPr lang="fr-FR" sz="2000" dirty="0">
                <a:latin typeface="Times New Roman" pitchFamily="18" charset="0"/>
                <a:cs typeface="Times New Roman" pitchFamily="18" charset="0"/>
              </a:rPr>
              <a:t>                Les Moyens de communication :           </a:t>
            </a:r>
          </a:p>
          <a:p>
            <a:pPr>
              <a:buNone/>
            </a:pPr>
            <a:r>
              <a:rPr lang="fr-FR" sz="2000" dirty="0">
                <a:latin typeface="Times New Roman" pitchFamily="18" charset="0"/>
                <a:cs typeface="Times New Roman" pitchFamily="18" charset="0"/>
              </a:rPr>
              <a:t>                1- Le papier ;</a:t>
            </a:r>
          </a:p>
          <a:p>
            <a:pPr>
              <a:buNone/>
            </a:pPr>
            <a:r>
              <a:rPr lang="fr-FR" sz="2000" dirty="0">
                <a:latin typeface="Times New Roman" pitchFamily="18" charset="0"/>
                <a:cs typeface="Times New Roman" pitchFamily="18" charset="0"/>
              </a:rPr>
              <a:t>                2- L’imprimerie ; </a:t>
            </a:r>
          </a:p>
          <a:p>
            <a:pPr>
              <a:buNone/>
            </a:pPr>
            <a:r>
              <a:rPr lang="fr-FR" sz="2000" dirty="0">
                <a:latin typeface="Times New Roman" pitchFamily="18" charset="0"/>
                <a:cs typeface="Times New Roman" pitchFamily="18" charset="0"/>
              </a:rPr>
              <a:t>                3- Le télégraphe ;</a:t>
            </a:r>
          </a:p>
          <a:p>
            <a:pPr>
              <a:buNone/>
            </a:pPr>
            <a:r>
              <a:rPr lang="fr-FR" sz="2000" dirty="0">
                <a:latin typeface="Times New Roman" pitchFamily="18" charset="0"/>
                <a:cs typeface="Times New Roman" pitchFamily="18" charset="0"/>
              </a:rPr>
              <a:t>                4- Les journaux ;</a:t>
            </a:r>
          </a:p>
          <a:p>
            <a:pPr>
              <a:buNone/>
            </a:pPr>
            <a:r>
              <a:rPr lang="fr-FR" sz="2000" dirty="0">
                <a:latin typeface="Times New Roman" pitchFamily="18" charset="0"/>
                <a:cs typeface="Times New Roman" pitchFamily="18" charset="0"/>
              </a:rPr>
              <a:t>                5- La radio ;</a:t>
            </a:r>
          </a:p>
          <a:p>
            <a:pPr>
              <a:buNone/>
            </a:pPr>
            <a:r>
              <a:rPr lang="fr-FR" sz="2000" dirty="0">
                <a:latin typeface="Times New Roman" pitchFamily="18" charset="0"/>
                <a:cs typeface="Times New Roman" pitchFamily="18" charset="0"/>
              </a:rPr>
              <a:t>                6- La télévision ; </a:t>
            </a:r>
          </a:p>
          <a:p>
            <a:pPr>
              <a:buNone/>
            </a:pPr>
            <a:r>
              <a:rPr lang="fr-FR" sz="2000" dirty="0">
                <a:latin typeface="Times New Roman" pitchFamily="18" charset="0"/>
                <a:cs typeface="Times New Roman" pitchFamily="18" charset="0"/>
              </a:rPr>
              <a:t>                7- Le téléphone : </a:t>
            </a:r>
          </a:p>
          <a:p>
            <a:pPr>
              <a:buNone/>
            </a:pPr>
            <a:r>
              <a:rPr lang="fr-FR" sz="2000" dirty="0">
                <a:latin typeface="Times New Roman" pitchFamily="18" charset="0"/>
                <a:cs typeface="Times New Roman" pitchFamily="18" charset="0"/>
              </a:rPr>
              <a:t>                        Fixe  </a:t>
            </a:r>
          </a:p>
          <a:p>
            <a:pPr>
              <a:buNone/>
            </a:pPr>
            <a:r>
              <a:rPr lang="fr-FR" sz="2000" dirty="0">
                <a:latin typeface="Times New Roman" pitchFamily="18" charset="0"/>
                <a:cs typeface="Times New Roman" pitchFamily="18" charset="0"/>
              </a:rPr>
              <a:t>                        Portable </a:t>
            </a:r>
          </a:p>
          <a:p>
            <a:pPr>
              <a:buNone/>
            </a:pPr>
            <a:r>
              <a:rPr lang="fr-FR" sz="2000" dirty="0">
                <a:latin typeface="Times New Roman" pitchFamily="18" charset="0"/>
                <a:cs typeface="Times New Roman" pitchFamily="18" charset="0"/>
              </a:rPr>
              <a:t>                8- Ordinateur ;</a:t>
            </a:r>
          </a:p>
          <a:p>
            <a:pPr>
              <a:buNone/>
            </a:pPr>
            <a:r>
              <a:rPr lang="fr-FR" sz="2000" dirty="0">
                <a:latin typeface="Times New Roman" pitchFamily="18" charset="0"/>
                <a:cs typeface="Times New Roman" pitchFamily="18" charset="0"/>
              </a:rPr>
              <a:t>                9- Le satellite ;</a:t>
            </a:r>
          </a:p>
          <a:p>
            <a:pPr>
              <a:buNone/>
            </a:pPr>
            <a:r>
              <a:rPr lang="fr-FR" sz="2000" dirty="0">
                <a:latin typeface="Times New Roman" pitchFamily="18" charset="0"/>
                <a:cs typeface="Times New Roman" pitchFamily="18" charset="0"/>
              </a:rPr>
              <a:t>                10- L’internet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E8393D-B620-42E0-26C0-A28AD2530803}"/>
              </a:ext>
            </a:extLst>
          </p:cNvPr>
          <p:cNvSpPr>
            <a:spLocks noGrp="1"/>
          </p:cNvSpPr>
          <p:nvPr>
            <p:ph type="title"/>
          </p:nvPr>
        </p:nvSpPr>
        <p:spPr/>
        <p:txBody>
          <a:bodyPr/>
          <a:lstStyle/>
          <a:p>
            <a:endParaRPr lang="ar-DZ"/>
          </a:p>
        </p:txBody>
      </p:sp>
      <p:sp>
        <p:nvSpPr>
          <p:cNvPr id="3" name="Espace réservé du contenu 2">
            <a:extLst>
              <a:ext uri="{FF2B5EF4-FFF2-40B4-BE49-F238E27FC236}">
                <a16:creationId xmlns:a16="http://schemas.microsoft.com/office/drawing/2014/main" id="{B2F3246E-9297-3389-A2F1-88EF36F355D2}"/>
              </a:ext>
            </a:extLst>
          </p:cNvPr>
          <p:cNvSpPr>
            <a:spLocks noGrp="1"/>
          </p:cNvSpPr>
          <p:nvPr>
            <p:ph idx="1"/>
          </p:nvPr>
        </p:nvSpPr>
        <p:spPr/>
        <p:txBody>
          <a:bodyPr/>
          <a:lstStyle/>
          <a:p>
            <a:endParaRPr lang="ar-DZ"/>
          </a:p>
        </p:txBody>
      </p:sp>
    </p:spTree>
    <p:extLst>
      <p:ext uri="{BB962C8B-B14F-4D97-AF65-F5344CB8AC3E}">
        <p14:creationId xmlns:p14="http://schemas.microsoft.com/office/powerpoint/2010/main" val="3949116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fontScale="90000"/>
          </a:bodyPr>
          <a:lstStyle/>
          <a:p>
            <a:r>
              <a:rPr lang="en-US" sz="2400" b="1" dirty="0" err="1">
                <a:solidFill>
                  <a:srgbClr val="FF0000"/>
                </a:solidFill>
                <a:latin typeface="Times New Roman" pitchFamily="18" charset="0"/>
                <a:cs typeface="Times New Roman" pitchFamily="18" charset="0"/>
              </a:rPr>
              <a:t>Cour</a:t>
            </a:r>
            <a:r>
              <a:rPr lang="en-US" sz="2400" b="1" dirty="0">
                <a:solidFill>
                  <a:srgbClr val="FF0000"/>
                </a:solidFill>
                <a:latin typeface="Times New Roman" pitchFamily="18" charset="0"/>
                <a:cs typeface="Times New Roman" pitchFamily="18" charset="0"/>
              </a:rPr>
              <a:t> N° 6</a:t>
            </a:r>
            <a:r>
              <a:rPr lang="en-US" sz="2400" dirty="0">
                <a:solidFill>
                  <a:srgbClr val="FF0000"/>
                </a:solidFill>
                <a:latin typeface="Times New Roman" pitchFamily="18" charset="0"/>
                <a:cs typeface="Times New Roman" pitchFamily="18" charset="0"/>
              </a:rPr>
              <a:t> </a:t>
            </a:r>
            <a:br>
              <a:rPr lang="en-US" sz="2400" dirty="0">
                <a:solidFill>
                  <a:srgbClr val="FF0000"/>
                </a:solidFill>
                <a:latin typeface="Times New Roman" pitchFamily="18" charset="0"/>
                <a:cs typeface="Times New Roman" pitchFamily="18" charset="0"/>
              </a:rPr>
            </a:br>
            <a:r>
              <a:rPr lang="en-US" sz="2400" dirty="0">
                <a:solidFill>
                  <a:srgbClr val="FF0000"/>
                </a:solidFill>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Curriculum vitae ”CV”</a:t>
            </a:r>
            <a:endParaRPr lang="fr-FR" sz="2400"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071546"/>
            <a:ext cx="8229600" cy="5357850"/>
          </a:xfrm>
        </p:spPr>
        <p:txBody>
          <a:bodyPr>
            <a:normAutofit/>
          </a:bodyPr>
          <a:lstStyle/>
          <a:p>
            <a:pPr>
              <a:buNone/>
            </a:pPr>
            <a:r>
              <a:rPr lang="fr-FR" sz="2000" dirty="0">
                <a:latin typeface="Times New Roman" pitchFamily="18" charset="0"/>
                <a:cs typeface="Times New Roman" pitchFamily="18" charset="0"/>
              </a:rPr>
              <a:t>     </a:t>
            </a:r>
            <a:r>
              <a:rPr lang="fr-FR" sz="2000" b="1" i="1" dirty="0">
                <a:latin typeface="Times New Roman" pitchFamily="18" charset="0"/>
                <a:cs typeface="Times New Roman" pitchFamily="18" charset="0"/>
              </a:rPr>
              <a:t>1- Définition :</a:t>
            </a:r>
            <a:r>
              <a:rPr lang="fr-FR" sz="2000" dirty="0">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a:t>
            </a:r>
            <a:r>
              <a:rPr lang="fr-FR" sz="2000" b="1" i="1" dirty="0">
                <a:solidFill>
                  <a:srgbClr val="FF0000"/>
                </a:solidFill>
                <a:latin typeface="Times New Roman" pitchFamily="18" charset="0"/>
                <a:cs typeface="Times New Roman" pitchFamily="18" charset="0"/>
              </a:rPr>
              <a:t>Curriculum vitae</a:t>
            </a:r>
            <a:r>
              <a:rPr lang="fr-FR" sz="2000" dirty="0">
                <a:latin typeface="Times New Roman" pitchFamily="18" charset="0"/>
                <a:cs typeface="Times New Roman" pitchFamily="18" charset="0"/>
              </a:rPr>
              <a:t> est une expression latine qui signifie « </a:t>
            </a:r>
            <a:r>
              <a:rPr lang="fr-FR" sz="2000" b="1" i="1" dirty="0">
                <a:solidFill>
                  <a:srgbClr val="FF0000"/>
                </a:solidFill>
                <a:latin typeface="Times New Roman" pitchFamily="18" charset="0"/>
                <a:cs typeface="Times New Roman" pitchFamily="18" charset="0"/>
              </a:rPr>
              <a:t>carrière de la vie </a:t>
            </a:r>
            <a:r>
              <a:rPr lang="fr-FR" sz="2000" dirty="0">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Il donne une 1ère image du candidat, il doit refléter sa personnalité et mettre en valeur son expérience et ses compétences en fonction de l’emploi et de l’entreprise visés d’où l’importance de sa présentation et du choix des informations qu’il regroupe.</a:t>
            </a:r>
          </a:p>
          <a:p>
            <a:pPr>
              <a:buNone/>
            </a:pPr>
            <a:r>
              <a:rPr lang="fr-FR" sz="2000" dirty="0">
                <a:latin typeface="Times New Roman" pitchFamily="18" charset="0"/>
                <a:cs typeface="Times New Roman" pitchFamily="18" charset="0"/>
              </a:rPr>
              <a:t>               </a:t>
            </a:r>
            <a:r>
              <a:rPr lang="fr-FR" sz="2000" b="1" i="1" dirty="0">
                <a:solidFill>
                  <a:srgbClr val="FF0000"/>
                </a:solidFill>
                <a:latin typeface="Times New Roman" pitchFamily="18" charset="0"/>
                <a:cs typeface="Times New Roman" pitchFamily="18" charset="0"/>
              </a:rPr>
              <a:t>L’objectif d’un CV </a:t>
            </a:r>
            <a:r>
              <a:rPr lang="fr-FR" sz="2000" dirty="0">
                <a:latin typeface="Times New Roman" pitchFamily="18" charset="0"/>
                <a:cs typeface="Times New Roman" pitchFamily="18" charset="0"/>
              </a:rPr>
              <a:t>est d’attirer l’attention de l’employeur sur votre candidature, afin de décrocher un entretien d’embauche, pour cela voila quelques </a:t>
            </a:r>
            <a:r>
              <a:rPr lang="fr-FR" sz="2000" b="1" i="1" dirty="0">
                <a:solidFill>
                  <a:srgbClr val="FF0000"/>
                </a:solidFill>
                <a:latin typeface="Times New Roman" pitchFamily="18" charset="0"/>
                <a:cs typeface="Times New Roman" pitchFamily="18" charset="0"/>
              </a:rPr>
              <a:t>règles à respecter .</a:t>
            </a:r>
            <a:r>
              <a:rPr lang="fr-FR" sz="2000" dirty="0">
                <a:latin typeface="Times New Roman" pitchFamily="18" charset="0"/>
                <a:cs typeface="Times New Roman" pitchFamily="18" charset="0"/>
              </a:rPr>
              <a:t> </a:t>
            </a:r>
          </a:p>
          <a:p>
            <a:pPr>
              <a:buNone/>
            </a:pPr>
            <a:r>
              <a:rPr lang="fr-FR" sz="2000" dirty="0">
                <a:solidFill>
                  <a:srgbClr val="FF0000"/>
                </a:solidFill>
                <a:latin typeface="Times New Roman" pitchFamily="18" charset="0"/>
                <a:cs typeface="Times New Roman" pitchFamily="18" charset="0"/>
              </a:rPr>
              <a:t>          </a:t>
            </a:r>
            <a:r>
              <a:rPr lang="fr-FR" sz="2000" dirty="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428604"/>
            <a:ext cx="8229600" cy="6000792"/>
          </a:xfrm>
        </p:spPr>
        <p:txBody>
          <a:bodyPr>
            <a:normAutofit/>
          </a:bodyPr>
          <a:lstStyle/>
          <a:p>
            <a:pPr>
              <a:buNone/>
            </a:pPr>
            <a:r>
              <a:rPr lang="en-US" sz="2000" dirty="0">
                <a:solidFill>
                  <a:srgbClr val="FF0000"/>
                </a:solidFill>
              </a:rPr>
              <a:t>             </a:t>
            </a:r>
            <a:r>
              <a:rPr lang="en-US" sz="2000" b="1" i="1" u="sng" dirty="0">
                <a:solidFill>
                  <a:srgbClr val="FF0000"/>
                </a:solidFill>
              </a:rPr>
              <a:t>Règles à respecter</a:t>
            </a:r>
            <a:r>
              <a:rPr lang="en-US" sz="2000" b="1" i="1" dirty="0">
                <a:solidFill>
                  <a:srgbClr val="FF0000"/>
                </a:solidFill>
              </a:rPr>
              <a:t> : </a:t>
            </a:r>
            <a:endParaRPr lang="fr-FR" sz="2000" b="1" i="1" dirty="0">
              <a:solidFill>
                <a:srgbClr val="FF0000"/>
              </a:solidFill>
              <a:latin typeface="Times New Roman" pitchFamily="18" charset="0"/>
              <a:cs typeface="Times New Roman" pitchFamily="18" charset="0"/>
            </a:endParaRPr>
          </a:p>
          <a:p>
            <a:pPr>
              <a:buNone/>
            </a:pPr>
            <a:r>
              <a:rPr lang="fr-FR" sz="2000" dirty="0">
                <a:latin typeface="Times New Roman" pitchFamily="18" charset="0"/>
                <a:cs typeface="Times New Roman" pitchFamily="18" charset="0"/>
              </a:rPr>
              <a:t>           - Soigner la </a:t>
            </a:r>
            <a:r>
              <a:rPr lang="fr-FR" sz="2000" dirty="0">
                <a:solidFill>
                  <a:srgbClr val="FF0000"/>
                </a:solidFill>
                <a:latin typeface="Times New Roman" pitchFamily="18" charset="0"/>
                <a:cs typeface="Times New Roman" pitchFamily="18" charset="0"/>
              </a:rPr>
              <a:t>présentation visuelle </a:t>
            </a:r>
            <a:r>
              <a:rPr lang="fr-FR" sz="2000" dirty="0">
                <a:latin typeface="Times New Roman" pitchFamily="18" charset="0"/>
                <a:cs typeface="Times New Roman" pitchFamily="18" charset="0"/>
              </a:rPr>
              <a:t>du CV ; </a:t>
            </a:r>
          </a:p>
          <a:p>
            <a:pPr>
              <a:buNone/>
            </a:pPr>
            <a:r>
              <a:rPr lang="fr-FR" sz="2000" dirty="0">
                <a:latin typeface="Times New Roman" pitchFamily="18" charset="0"/>
                <a:cs typeface="Times New Roman" pitchFamily="18" charset="0"/>
              </a:rPr>
              <a:t>           - Le </a:t>
            </a:r>
            <a:r>
              <a:rPr lang="fr-FR" sz="2000" dirty="0">
                <a:solidFill>
                  <a:srgbClr val="FF0000"/>
                </a:solidFill>
                <a:latin typeface="Times New Roman" pitchFamily="18" charset="0"/>
                <a:cs typeface="Times New Roman" pitchFamily="18" charset="0"/>
              </a:rPr>
              <a:t>CV</a:t>
            </a:r>
            <a:r>
              <a:rPr lang="fr-FR" sz="2000" dirty="0">
                <a:latin typeface="Times New Roman" pitchFamily="18" charset="0"/>
                <a:cs typeface="Times New Roman" pitchFamily="18" charset="0"/>
              </a:rPr>
              <a:t> doit </a:t>
            </a:r>
            <a:r>
              <a:rPr lang="fr-FR" sz="2000" dirty="0">
                <a:solidFill>
                  <a:srgbClr val="FF0000"/>
                </a:solidFill>
                <a:latin typeface="Times New Roman" pitchFamily="18" charset="0"/>
                <a:cs typeface="Times New Roman" pitchFamily="18" charset="0"/>
              </a:rPr>
              <a:t>être dactylographié </a:t>
            </a:r>
            <a:r>
              <a:rPr lang="fr-FR" sz="2000" dirty="0">
                <a:latin typeface="Times New Roman" pitchFamily="18" charset="0"/>
                <a:cs typeface="Times New Roman" pitchFamily="18" charset="0"/>
              </a:rPr>
              <a:t>en une page (02 pages maximum) format A4;</a:t>
            </a:r>
          </a:p>
          <a:p>
            <a:pPr>
              <a:buNone/>
            </a:pPr>
            <a:r>
              <a:rPr lang="fr-FR" sz="2000" dirty="0">
                <a:latin typeface="Times New Roman" pitchFamily="18" charset="0"/>
                <a:cs typeface="Times New Roman" pitchFamily="18" charset="0"/>
              </a:rPr>
              <a:t>           - Utilisez du noir sur une feuille blanche, vous devez marquez les titres en gras et en gros caractère pour faciliter la lecture.</a:t>
            </a:r>
          </a:p>
          <a:p>
            <a:pPr>
              <a:buNone/>
            </a:pPr>
            <a:r>
              <a:rPr lang="fr-FR" sz="2000" dirty="0">
                <a:latin typeface="Times New Roman" pitchFamily="18" charset="0"/>
                <a:cs typeface="Times New Roman" pitchFamily="18" charset="0"/>
              </a:rPr>
              <a:t>           - </a:t>
            </a:r>
            <a:r>
              <a:rPr lang="fr-FR" sz="2000" i="1" dirty="0">
                <a:solidFill>
                  <a:srgbClr val="FF0000"/>
                </a:solidFill>
                <a:latin typeface="Times New Roman" pitchFamily="18" charset="0"/>
                <a:cs typeface="Times New Roman" pitchFamily="18" charset="0"/>
              </a:rPr>
              <a:t>Soigner l’orthographe </a:t>
            </a:r>
            <a:r>
              <a:rPr lang="fr-FR" sz="2000" dirty="0">
                <a:latin typeface="Times New Roman" pitchFamily="18" charset="0"/>
                <a:cs typeface="Times New Roman" pitchFamily="18" charset="0"/>
              </a:rPr>
              <a:t>: le soin porté à l’expression et à l’orthographe est un signe de professionnalisme , alors faite attention aux erreurs de grammaire ou d’orthographe ;</a:t>
            </a:r>
          </a:p>
          <a:p>
            <a:pPr>
              <a:buNone/>
            </a:pPr>
            <a:r>
              <a:rPr lang="fr-FR" sz="2000" dirty="0">
                <a:latin typeface="Times New Roman" pitchFamily="18" charset="0"/>
                <a:cs typeface="Times New Roman" pitchFamily="18" charset="0"/>
              </a:rPr>
              <a:t>          - </a:t>
            </a:r>
            <a:r>
              <a:rPr lang="fr-FR" sz="2000" i="1" dirty="0">
                <a:solidFill>
                  <a:srgbClr val="FF0000"/>
                </a:solidFill>
                <a:latin typeface="Times New Roman" pitchFamily="18" charset="0"/>
                <a:cs typeface="Times New Roman" pitchFamily="18" charset="0"/>
              </a:rPr>
              <a:t>Evitez</a:t>
            </a:r>
            <a:r>
              <a:rPr lang="fr-FR" sz="2000" dirty="0">
                <a:latin typeface="Times New Roman" pitchFamily="18" charset="0"/>
                <a:cs typeface="Times New Roman" pitchFamily="18" charset="0"/>
              </a:rPr>
              <a:t> également de recourir aux </a:t>
            </a:r>
            <a:r>
              <a:rPr lang="fr-FR" sz="2000" i="1" dirty="0">
                <a:solidFill>
                  <a:srgbClr val="FF0000"/>
                </a:solidFill>
                <a:latin typeface="Times New Roman" pitchFamily="18" charset="0"/>
                <a:cs typeface="Times New Roman" pitchFamily="18" charset="0"/>
              </a:rPr>
              <a:t>abréviations</a:t>
            </a:r>
            <a:r>
              <a:rPr lang="fr-FR" sz="2000" dirty="0">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 </a:t>
            </a:r>
            <a:r>
              <a:rPr lang="fr-FR" sz="2000" i="1" dirty="0">
                <a:solidFill>
                  <a:srgbClr val="FF0000"/>
                </a:solidFill>
                <a:latin typeface="Times New Roman" pitchFamily="18" charset="0"/>
                <a:cs typeface="Times New Roman" pitchFamily="18" charset="0"/>
              </a:rPr>
              <a:t>Etre synthétique </a:t>
            </a:r>
            <a:r>
              <a:rPr lang="fr-FR" sz="2000" dirty="0">
                <a:latin typeface="Times New Roman" pitchFamily="18" charset="0"/>
                <a:cs typeface="Times New Roman" pitchFamily="18" charset="0"/>
              </a:rPr>
              <a:t>: Un CV n’est pas un roman, pour gagner l’intérêt des recruteurs :</a:t>
            </a:r>
          </a:p>
          <a:p>
            <a:r>
              <a:rPr lang="fr-FR" sz="2000" i="1" dirty="0">
                <a:solidFill>
                  <a:srgbClr val="FF0000"/>
                </a:solidFill>
                <a:latin typeface="Times New Roman" pitchFamily="18" charset="0"/>
                <a:cs typeface="Times New Roman" pitchFamily="18" charset="0"/>
              </a:rPr>
              <a:t>privilégiez des énoncés courts et riches de sens</a:t>
            </a:r>
            <a:r>
              <a:rPr lang="fr-FR" sz="2000" dirty="0">
                <a:latin typeface="Times New Roman" pitchFamily="18" charset="0"/>
                <a:cs typeface="Times New Roman" pitchFamily="18" charset="0"/>
              </a:rPr>
              <a:t> en utilisant des phrases courtes faciles à lire.</a:t>
            </a:r>
          </a:p>
          <a:p>
            <a:r>
              <a:rPr lang="fr-FR" sz="2000" dirty="0">
                <a:latin typeface="Times New Roman" pitchFamily="18" charset="0"/>
                <a:cs typeface="Times New Roman" pitchFamily="18" charset="0"/>
              </a:rPr>
              <a:t> </a:t>
            </a:r>
            <a:r>
              <a:rPr lang="fr-FR" sz="2000" i="1" dirty="0">
                <a:solidFill>
                  <a:srgbClr val="FF0000"/>
                </a:solidFill>
                <a:latin typeface="Times New Roman" pitchFamily="18" charset="0"/>
                <a:cs typeface="Times New Roman" pitchFamily="18" charset="0"/>
              </a:rPr>
              <a:t>Privilégiez la qualité à la quantité</a:t>
            </a:r>
            <a:r>
              <a:rPr lang="fr-FR" sz="2000" dirty="0">
                <a:latin typeface="Times New Roman" pitchFamily="18" charset="0"/>
                <a:cs typeface="Times New Roman" pitchFamily="18" charset="0"/>
              </a:rPr>
              <a:t>, mentionnez l’ensemble des postes occupés </a:t>
            </a:r>
            <a:r>
              <a:rPr lang="fr-FR" sz="2000" dirty="0">
                <a:solidFill>
                  <a:srgbClr val="FF0000"/>
                </a:solidFill>
                <a:latin typeface="Times New Roman" pitchFamily="18" charset="0"/>
                <a:cs typeface="Times New Roman" pitchFamily="18" charset="0"/>
              </a:rPr>
              <a:t>n’est pas nécessaire </a:t>
            </a:r>
            <a:r>
              <a:rPr lang="fr-FR" sz="2000" dirty="0">
                <a:latin typeface="Times New Roman" pitchFamily="18" charset="0"/>
                <a:cs typeface="Times New Roman" pitchFamily="18" charset="0"/>
              </a:rPr>
              <a:t>triez vos expériences passées et </a:t>
            </a:r>
            <a:r>
              <a:rPr lang="fr-FR" sz="2000" i="1" dirty="0">
                <a:solidFill>
                  <a:srgbClr val="FF0000"/>
                </a:solidFill>
                <a:latin typeface="Times New Roman" pitchFamily="18" charset="0"/>
                <a:cs typeface="Times New Roman" pitchFamily="18" charset="0"/>
              </a:rPr>
              <a:t>précisez uniquement celle qui sont pertinentes à votre recherche actuelle</a:t>
            </a:r>
            <a:r>
              <a:rPr lang="fr-FR" sz="20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a:buNone/>
            </a:pPr>
            <a:r>
              <a:rPr lang="fr-FR" sz="2000" dirty="0"/>
              <a:t>         </a:t>
            </a:r>
            <a:r>
              <a:rPr lang="fr-FR" sz="2000" i="1" dirty="0">
                <a:solidFill>
                  <a:srgbClr val="FF0000"/>
                </a:solidFill>
                <a:latin typeface="Times New Roman" pitchFamily="18" charset="0"/>
                <a:cs typeface="Times New Roman" pitchFamily="18" charset="0"/>
              </a:rPr>
              <a:t>Les rubriques d’un CV :</a:t>
            </a:r>
            <a:r>
              <a:rPr lang="fr-FR" sz="2000" dirty="0">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1- L’état Civil : sans titre, </a:t>
            </a:r>
            <a:r>
              <a:rPr lang="fr-FR" sz="2000" i="1" dirty="0">
                <a:solidFill>
                  <a:srgbClr val="FF0000"/>
                </a:solidFill>
                <a:latin typeface="Times New Roman" pitchFamily="18" charset="0"/>
                <a:cs typeface="Times New Roman" pitchFamily="18" charset="0"/>
              </a:rPr>
              <a:t>la seule obligation votre </a:t>
            </a:r>
            <a:r>
              <a:rPr lang="fr-FR" sz="2000" b="1" i="1" dirty="0">
                <a:solidFill>
                  <a:srgbClr val="FF0000"/>
                </a:solidFill>
                <a:latin typeface="Times New Roman" pitchFamily="18" charset="0"/>
                <a:cs typeface="Times New Roman" pitchFamily="18" charset="0"/>
              </a:rPr>
              <a:t>nom</a:t>
            </a:r>
            <a:r>
              <a:rPr lang="fr-FR" sz="2000" i="1" dirty="0">
                <a:solidFill>
                  <a:srgbClr val="FF0000"/>
                </a:solidFill>
                <a:latin typeface="Times New Roman" pitchFamily="18" charset="0"/>
                <a:cs typeface="Times New Roman" pitchFamily="18" charset="0"/>
              </a:rPr>
              <a:t> et </a:t>
            </a:r>
            <a:r>
              <a:rPr lang="fr-FR" sz="2000" b="1" i="1" dirty="0">
                <a:solidFill>
                  <a:srgbClr val="FF0000"/>
                </a:solidFill>
                <a:latin typeface="Times New Roman" pitchFamily="18" charset="0"/>
                <a:cs typeface="Times New Roman" pitchFamily="18" charset="0"/>
              </a:rPr>
              <a:t>prénom</a:t>
            </a:r>
            <a:r>
              <a:rPr lang="fr-FR" sz="2000" i="1" dirty="0">
                <a:solidFill>
                  <a:srgbClr val="FF0000"/>
                </a:solidFill>
                <a:latin typeface="Times New Roman" pitchFamily="18" charset="0"/>
                <a:cs typeface="Times New Roman" pitchFamily="18" charset="0"/>
              </a:rPr>
              <a:t> en gras caractères (sur une même ligne) </a:t>
            </a:r>
            <a:r>
              <a:rPr lang="fr-FR" sz="2000" b="1" i="1" dirty="0">
                <a:solidFill>
                  <a:srgbClr val="FF0000"/>
                </a:solidFill>
                <a:latin typeface="Times New Roman" pitchFamily="18" charset="0"/>
                <a:cs typeface="Times New Roman" pitchFamily="18" charset="0"/>
              </a:rPr>
              <a:t>l’adresse</a:t>
            </a:r>
            <a:r>
              <a:rPr lang="fr-FR" sz="2000" dirty="0">
                <a:latin typeface="Times New Roman" pitchFamily="18" charset="0"/>
                <a:cs typeface="Times New Roman" pitchFamily="18" charset="0"/>
              </a:rPr>
              <a:t>, </a:t>
            </a:r>
            <a:r>
              <a:rPr lang="fr-FR" sz="2000" b="1" i="1" dirty="0">
                <a:solidFill>
                  <a:srgbClr val="FF0000"/>
                </a:solidFill>
                <a:latin typeface="Times New Roman" pitchFamily="18" charset="0"/>
                <a:cs typeface="Times New Roman" pitchFamily="18" charset="0"/>
              </a:rPr>
              <a:t>le numéro de téléphone </a:t>
            </a:r>
            <a:r>
              <a:rPr lang="fr-FR" sz="2000" dirty="0">
                <a:latin typeface="Times New Roman" pitchFamily="18" charset="0"/>
                <a:cs typeface="Times New Roman" pitchFamily="18" charset="0"/>
              </a:rPr>
              <a:t>ainsi que </a:t>
            </a:r>
            <a:r>
              <a:rPr lang="fr-FR" sz="2000" b="1" i="1" dirty="0">
                <a:solidFill>
                  <a:srgbClr val="FF0000"/>
                </a:solidFill>
                <a:latin typeface="Times New Roman" pitchFamily="18" charset="0"/>
                <a:cs typeface="Times New Roman" pitchFamily="18" charset="0"/>
              </a:rPr>
              <a:t>l’émail.</a:t>
            </a:r>
            <a:r>
              <a:rPr lang="fr-FR" sz="2000" dirty="0">
                <a:latin typeface="Times New Roman" pitchFamily="18" charset="0"/>
                <a:cs typeface="Times New Roman" pitchFamily="18" charset="0"/>
              </a:rPr>
              <a:t> Il n’y a ni règle ni usage en ce concerne la situation familiale, l’âge ou la date de naissance à vous seul d’apprécier s’ils sont réellement des atouts pour obtenir un rendez-vous. </a:t>
            </a:r>
          </a:p>
          <a:p>
            <a:pPr>
              <a:buNone/>
            </a:pPr>
            <a:r>
              <a:rPr lang="fr-FR" sz="2000" dirty="0">
                <a:latin typeface="Times New Roman" pitchFamily="18" charset="0"/>
                <a:cs typeface="Times New Roman" pitchFamily="18" charset="0"/>
              </a:rPr>
              <a:t>              2- </a:t>
            </a:r>
            <a:r>
              <a:rPr lang="fr-FR" sz="2000" b="1" i="1" dirty="0">
                <a:solidFill>
                  <a:srgbClr val="FF0000"/>
                </a:solidFill>
                <a:latin typeface="Times New Roman" pitchFamily="18" charset="0"/>
                <a:cs typeface="Times New Roman" pitchFamily="18" charset="0"/>
              </a:rPr>
              <a:t>La photo </a:t>
            </a:r>
            <a:r>
              <a:rPr lang="fr-FR" sz="2000" dirty="0">
                <a:latin typeface="Times New Roman" pitchFamily="18" charset="0"/>
                <a:cs typeface="Times New Roman" pitchFamily="18" charset="0"/>
              </a:rPr>
              <a:t>: </a:t>
            </a:r>
            <a:r>
              <a:rPr lang="fr-FR" sz="2000" i="1" dirty="0">
                <a:solidFill>
                  <a:srgbClr val="FF0000"/>
                </a:solidFill>
                <a:latin typeface="Times New Roman" pitchFamily="18" charset="0"/>
                <a:cs typeface="Times New Roman" pitchFamily="18" charset="0"/>
              </a:rPr>
              <a:t>facultative</a:t>
            </a:r>
            <a:r>
              <a:rPr lang="fr-FR" sz="2000" dirty="0">
                <a:latin typeface="Times New Roman" pitchFamily="18" charset="0"/>
                <a:cs typeface="Times New Roman" pitchFamily="18" charset="0"/>
              </a:rPr>
              <a:t>, sauf si vous répondez à une annonce qui demande un CV avec photo. </a:t>
            </a:r>
          </a:p>
          <a:p>
            <a:pPr>
              <a:buNone/>
            </a:pPr>
            <a:r>
              <a:rPr lang="fr-FR" sz="2000" dirty="0">
                <a:latin typeface="Times New Roman" pitchFamily="18" charset="0"/>
                <a:cs typeface="Times New Roman" pitchFamily="18" charset="0"/>
              </a:rPr>
              <a:t>               3- </a:t>
            </a:r>
            <a:r>
              <a:rPr lang="fr-FR" sz="2000" b="1" i="1" dirty="0">
                <a:solidFill>
                  <a:srgbClr val="FF0000"/>
                </a:solidFill>
                <a:latin typeface="Times New Roman" pitchFamily="18" charset="0"/>
                <a:cs typeface="Times New Roman" pitchFamily="18" charset="0"/>
              </a:rPr>
              <a:t>Le titre </a:t>
            </a:r>
            <a:r>
              <a:rPr lang="fr-FR" sz="2000" dirty="0">
                <a:latin typeface="Times New Roman" pitchFamily="18" charset="0"/>
                <a:cs typeface="Times New Roman" pitchFamily="18" charset="0"/>
              </a:rPr>
              <a:t>: </a:t>
            </a:r>
            <a:r>
              <a:rPr lang="fr-FR" sz="2000" dirty="0">
                <a:solidFill>
                  <a:srgbClr val="FF0000"/>
                </a:solidFill>
                <a:latin typeface="Times New Roman" pitchFamily="18" charset="0"/>
                <a:cs typeface="Times New Roman" pitchFamily="18" charset="0"/>
              </a:rPr>
              <a:t>indiquez le poste que vous désirez occupez </a:t>
            </a:r>
            <a:r>
              <a:rPr lang="fr-FR" sz="2000" dirty="0">
                <a:latin typeface="Times New Roman" pitchFamily="18" charset="0"/>
                <a:cs typeface="Times New Roman" pitchFamily="18" charset="0"/>
              </a:rPr>
              <a:t>sans donnez trop de précisions, si vous n’avez </a:t>
            </a:r>
            <a:r>
              <a:rPr lang="fr-FR" sz="2000" dirty="0">
                <a:solidFill>
                  <a:srgbClr val="FF0000"/>
                </a:solidFill>
                <a:latin typeface="Times New Roman" pitchFamily="18" charset="0"/>
                <a:cs typeface="Times New Roman" pitchFamily="18" charset="0"/>
              </a:rPr>
              <a:t>pas d’idée sur le poste indiquez le titre de votre diplôme ou votre dernière expérience</a:t>
            </a:r>
            <a:r>
              <a:rPr lang="fr-FR" sz="2000" dirty="0"/>
              <a:t>. </a:t>
            </a:r>
            <a:endParaRPr lang="fr-FR" sz="20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pPr>
              <a:buNone/>
            </a:pPr>
            <a:r>
              <a:rPr lang="fr-FR" sz="2000" dirty="0">
                <a:latin typeface="Times New Roman" pitchFamily="18" charset="0"/>
                <a:cs typeface="Times New Roman" pitchFamily="18" charset="0"/>
              </a:rPr>
              <a:t>        4- </a:t>
            </a:r>
            <a:r>
              <a:rPr lang="fr-FR" sz="2000" b="1" i="1" dirty="0">
                <a:solidFill>
                  <a:srgbClr val="FF0000"/>
                </a:solidFill>
                <a:latin typeface="Times New Roman" pitchFamily="18" charset="0"/>
                <a:cs typeface="Times New Roman" pitchFamily="18" charset="0"/>
              </a:rPr>
              <a:t>Les formations et diplômes </a:t>
            </a:r>
            <a:r>
              <a:rPr lang="fr-FR" sz="2000" dirty="0">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Si n’avez pas de diplôme indiquez votre niveau de fin d’études. Si vous avez obtenu des diplômes mentionnez-les avec lieu et date d’obtention, pour les études supérieures précisez toutes les spécialités et le sujet de maitrise de la thèse de fin d’étude. </a:t>
            </a:r>
          </a:p>
          <a:p>
            <a:pPr>
              <a:buNone/>
            </a:pPr>
            <a:r>
              <a:rPr lang="fr-FR" sz="2000" dirty="0">
                <a:latin typeface="Times New Roman" pitchFamily="18" charset="0"/>
                <a:cs typeface="Times New Roman" pitchFamily="18" charset="0"/>
              </a:rPr>
              <a:t>        5- </a:t>
            </a:r>
            <a:r>
              <a:rPr lang="fr-FR" sz="2000" b="1" i="1" dirty="0">
                <a:solidFill>
                  <a:srgbClr val="FF0000"/>
                </a:solidFill>
                <a:latin typeface="Times New Roman" pitchFamily="18" charset="0"/>
                <a:cs typeface="Times New Roman" pitchFamily="18" charset="0"/>
              </a:rPr>
              <a:t>L’expérience professionnelle</a:t>
            </a:r>
            <a:r>
              <a:rPr lang="fr-FR" sz="2000" dirty="0">
                <a:latin typeface="Times New Roman" pitchFamily="18" charset="0"/>
                <a:cs typeface="Times New Roman" pitchFamily="18" charset="0"/>
              </a:rPr>
              <a:t> : </a:t>
            </a:r>
          </a:p>
          <a:p>
            <a:pPr>
              <a:buNone/>
            </a:pPr>
            <a:r>
              <a:rPr lang="fr-FR" sz="2000" dirty="0">
                <a:latin typeface="Times New Roman" pitchFamily="18" charset="0"/>
                <a:cs typeface="Times New Roman" pitchFamily="18" charset="0"/>
              </a:rPr>
              <a:t>                 Sélectionnez les informations en relation avec l’emploi et l’entreprise visés indiquez avec précision les postes occupés, la durée et le nom de l’entreprise. Faite ressortir les actions menées et les résultats obtenus de façon concrète et objective avec ses éléments chiffrés.</a:t>
            </a:r>
          </a:p>
          <a:p>
            <a:pPr>
              <a:buNone/>
            </a:pPr>
            <a:r>
              <a:rPr lang="fr-FR" sz="2000" dirty="0">
                <a:latin typeface="Times New Roman" pitchFamily="18" charset="0"/>
                <a:cs typeface="Times New Roman" pitchFamily="18" charset="0"/>
              </a:rPr>
              <a:t>         6- </a:t>
            </a:r>
            <a:r>
              <a:rPr lang="fr-FR" sz="2000" b="1" i="1" dirty="0">
                <a:solidFill>
                  <a:srgbClr val="FF0000"/>
                </a:solidFill>
                <a:latin typeface="Times New Roman" pitchFamily="18" charset="0"/>
                <a:cs typeface="Times New Roman" pitchFamily="18" charset="0"/>
              </a:rPr>
              <a:t>Les compétences </a:t>
            </a:r>
            <a:r>
              <a:rPr lang="fr-FR" sz="2000" dirty="0">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Indiquez vos capacités en dehors de vos études. </a:t>
            </a:r>
          </a:p>
          <a:p>
            <a:pPr>
              <a:buNone/>
            </a:pPr>
            <a:r>
              <a:rPr lang="fr-FR" sz="2000" dirty="0">
                <a:latin typeface="Times New Roman" pitchFamily="18" charset="0"/>
                <a:cs typeface="Times New Roman" pitchFamily="18" charset="0"/>
              </a:rPr>
              <a:t>                 La connaissance informatique :  Logicielles.  Système d’exploitation que vous connaissez.  Langage de programmation.</a:t>
            </a:r>
          </a:p>
          <a:p>
            <a:pPr>
              <a:buNone/>
            </a:pPr>
            <a:r>
              <a:rPr lang="fr-FR" sz="2000" dirty="0">
                <a:latin typeface="Times New Roman" pitchFamily="18" charset="0"/>
                <a:cs typeface="Times New Roman" pitchFamily="18" charset="0"/>
              </a:rPr>
              <a:t>       Linguistique : indiquez votre maitrise des langues.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normAutofit/>
          </a:bodyPr>
          <a:lstStyle/>
          <a:p>
            <a:r>
              <a:rPr lang="fr-FR" sz="2400" dirty="0">
                <a:latin typeface="Times New Roman" pitchFamily="18" charset="0"/>
                <a:cs typeface="Times New Roman" pitchFamily="18" charset="0"/>
              </a:rPr>
              <a:t>La prise de notes (suite I)</a:t>
            </a:r>
            <a:endParaRPr lang="fr-FR" sz="2400" dirty="0"/>
          </a:p>
        </p:txBody>
      </p:sp>
      <p:sp>
        <p:nvSpPr>
          <p:cNvPr id="3" name="Espace réservé du contenu 2"/>
          <p:cNvSpPr>
            <a:spLocks noGrp="1"/>
          </p:cNvSpPr>
          <p:nvPr>
            <p:ph idx="1"/>
          </p:nvPr>
        </p:nvSpPr>
        <p:spPr>
          <a:xfrm>
            <a:off x="457200" y="857232"/>
            <a:ext cx="8229600" cy="5268931"/>
          </a:xfrm>
        </p:spPr>
        <p:txBody>
          <a:bodyPr/>
          <a:lstStyle/>
          <a:p>
            <a:pPr>
              <a:buNone/>
            </a:pPr>
            <a:r>
              <a:rPr lang="fr-FR" dirty="0">
                <a:latin typeface="Times New Roman" pitchFamily="18" charset="0"/>
                <a:cs typeface="Times New Roman" pitchFamily="18" charset="0"/>
              </a:rPr>
              <a:t>         </a:t>
            </a:r>
            <a:r>
              <a:rPr lang="fr-FR" sz="2000" b="1" dirty="0">
                <a:solidFill>
                  <a:srgbClr val="FF0000"/>
                </a:solidFill>
                <a:latin typeface="Times New Roman" pitchFamily="18" charset="0"/>
                <a:cs typeface="Times New Roman" pitchFamily="18" charset="0"/>
              </a:rPr>
              <a:t>La prise des notes se fait en 04 temps : </a:t>
            </a:r>
          </a:p>
          <a:p>
            <a:pPr>
              <a:buFont typeface="Wingdings" pitchFamily="2" charset="2"/>
              <a:buChar char="Ø"/>
            </a:pPr>
            <a:r>
              <a:rPr lang="fr-FR" sz="2000" dirty="0">
                <a:latin typeface="Times New Roman" pitchFamily="18" charset="0"/>
                <a:cs typeface="Times New Roman" pitchFamily="18" charset="0"/>
              </a:rPr>
              <a:t>Ecouter – Comprendre – Synthétiser, Noter. </a:t>
            </a:r>
          </a:p>
          <a:p>
            <a:pPr>
              <a:buNone/>
            </a:pPr>
            <a:r>
              <a:rPr lang="fr-FR" sz="2000" dirty="0">
                <a:latin typeface="Times New Roman" pitchFamily="18" charset="0"/>
                <a:cs typeface="Times New Roman" pitchFamily="18" charset="0"/>
              </a:rPr>
              <a:t>              Ce qu’il faut noter. </a:t>
            </a:r>
          </a:p>
          <a:p>
            <a:pPr>
              <a:buFont typeface="Courier New" pitchFamily="49" charset="0"/>
              <a:buChar char="o"/>
            </a:pPr>
            <a:r>
              <a:rPr lang="fr-FR" sz="2000" dirty="0">
                <a:latin typeface="Times New Roman" pitchFamily="18" charset="0"/>
                <a:cs typeface="Times New Roman" pitchFamily="18" charset="0"/>
              </a:rPr>
              <a:t>Le plan général. </a:t>
            </a:r>
          </a:p>
          <a:p>
            <a:pPr>
              <a:buFont typeface="Courier New" pitchFamily="49" charset="0"/>
              <a:buChar char="o"/>
            </a:pPr>
            <a:r>
              <a:rPr lang="fr-FR" sz="2000" dirty="0">
                <a:latin typeface="Times New Roman" pitchFamily="18" charset="0"/>
                <a:cs typeface="Times New Roman" pitchFamily="18" charset="0"/>
              </a:rPr>
              <a:t>Les noms propres. </a:t>
            </a:r>
          </a:p>
          <a:p>
            <a:pPr>
              <a:buFont typeface="Courier New" pitchFamily="49" charset="0"/>
              <a:buChar char="o"/>
            </a:pPr>
            <a:r>
              <a:rPr lang="fr-FR" sz="2000" dirty="0">
                <a:latin typeface="Times New Roman" pitchFamily="18" charset="0"/>
                <a:cs typeface="Times New Roman" pitchFamily="18" charset="0"/>
              </a:rPr>
              <a:t>Les chiffres. </a:t>
            </a:r>
          </a:p>
          <a:p>
            <a:pPr>
              <a:buFont typeface="Courier New" pitchFamily="49" charset="0"/>
              <a:buChar char="o"/>
            </a:pPr>
            <a:r>
              <a:rPr lang="fr-FR" sz="2000" dirty="0">
                <a:latin typeface="Times New Roman" pitchFamily="18" charset="0"/>
                <a:cs typeface="Times New Roman" pitchFamily="18" charset="0"/>
              </a:rPr>
              <a:t>Les dates importantes. </a:t>
            </a:r>
          </a:p>
          <a:p>
            <a:pPr>
              <a:buFont typeface="Courier New" pitchFamily="49" charset="0"/>
              <a:buChar char="o"/>
            </a:pPr>
            <a:r>
              <a:rPr lang="fr-FR" sz="2000" dirty="0">
                <a:latin typeface="Times New Roman" pitchFamily="18" charset="0"/>
                <a:cs typeface="Times New Roman" pitchFamily="18" charset="0"/>
              </a:rPr>
              <a:t>Les schémas, les figures et les tableaux. </a:t>
            </a:r>
          </a:p>
          <a:p>
            <a:pPr>
              <a:buFont typeface="Courier New" pitchFamily="49" charset="0"/>
              <a:buChar char="o"/>
            </a:pPr>
            <a:r>
              <a:rPr lang="fr-FR" sz="2000" dirty="0">
                <a:latin typeface="Times New Roman" pitchFamily="18" charset="0"/>
                <a:cs typeface="Times New Roman" pitchFamily="18" charset="0"/>
              </a:rPr>
              <a:t>Les équations. </a:t>
            </a:r>
          </a:p>
          <a:p>
            <a:pPr>
              <a:buFont typeface="Courier New" pitchFamily="49" charset="0"/>
              <a:buChar char="o"/>
            </a:pPr>
            <a:r>
              <a:rPr lang="fr-FR" sz="2000" dirty="0">
                <a:latin typeface="Times New Roman" pitchFamily="18" charset="0"/>
                <a:cs typeface="Times New Roman" pitchFamily="18" charset="0"/>
              </a:rPr>
              <a:t>Les définitions. </a:t>
            </a:r>
          </a:p>
          <a:p>
            <a:pPr>
              <a:buFont typeface="Courier New" pitchFamily="49" charset="0"/>
              <a:buChar char="o"/>
            </a:pPr>
            <a:r>
              <a:rPr lang="fr-FR" sz="2000" dirty="0">
                <a:latin typeface="Times New Roman" pitchFamily="18" charset="0"/>
                <a:cs typeface="Times New Roman" pitchFamily="18" charset="0"/>
              </a:rPr>
              <a:t>Les arguments majeurs. </a:t>
            </a:r>
          </a:p>
          <a:p>
            <a:pPr>
              <a:buFont typeface="Courier New" pitchFamily="49" charset="0"/>
              <a:buChar char="o"/>
            </a:pPr>
            <a:r>
              <a:rPr lang="fr-FR" sz="2000" dirty="0">
                <a:latin typeface="Times New Roman" pitchFamily="18" charset="0"/>
                <a:cs typeface="Times New Roman" pitchFamily="18" charset="0"/>
              </a:rPr>
              <a:t>Les suggestions de lectures complémentaires.</a:t>
            </a:r>
          </a:p>
          <a:p>
            <a:pPr>
              <a:buFont typeface="Courier New" pitchFamily="49" charset="0"/>
              <a:buChar char="o"/>
            </a:pPr>
            <a:endParaRPr lang="fr-FR"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a:ln>
            <a:solidFill>
              <a:schemeClr val="tx1"/>
            </a:solidFill>
          </a:ln>
        </p:spPr>
        <p:txBody>
          <a:bodyPr/>
          <a:lstStyle/>
          <a:p>
            <a:pPr>
              <a:buNone/>
            </a:pPr>
            <a:r>
              <a:rPr lang="fr-FR" sz="2000" dirty="0">
                <a:latin typeface="Times New Roman" pitchFamily="18" charset="0"/>
                <a:cs typeface="Times New Roman" pitchFamily="18" charset="0"/>
              </a:rPr>
              <a:t>          7- </a:t>
            </a:r>
            <a:r>
              <a:rPr lang="fr-FR" sz="2000" b="1" i="1" dirty="0">
                <a:solidFill>
                  <a:srgbClr val="FF0000"/>
                </a:solidFill>
                <a:latin typeface="Times New Roman" pitchFamily="18" charset="0"/>
                <a:cs typeface="Times New Roman" pitchFamily="18" charset="0"/>
              </a:rPr>
              <a:t>Loisirs</a:t>
            </a:r>
            <a:r>
              <a:rPr lang="fr-FR" sz="2000" dirty="0">
                <a:latin typeface="Times New Roman" pitchFamily="18" charset="0"/>
                <a:cs typeface="Times New Roman" pitchFamily="18" charset="0"/>
              </a:rPr>
              <a:t> : </a:t>
            </a:r>
          </a:p>
          <a:p>
            <a:pPr>
              <a:buNone/>
            </a:pPr>
            <a:r>
              <a:rPr lang="fr-FR" sz="2000" dirty="0">
                <a:latin typeface="Times New Roman" pitchFamily="18" charset="0"/>
                <a:cs typeface="Times New Roman" pitchFamily="18" charset="0"/>
              </a:rPr>
              <a:t>                   Cette rubrique permet de mettre en relief un </a:t>
            </a:r>
            <a:r>
              <a:rPr lang="fr-FR" sz="2000" b="1" i="1" dirty="0">
                <a:latin typeface="Times New Roman" pitchFamily="18" charset="0"/>
                <a:cs typeface="Times New Roman" pitchFamily="18" charset="0"/>
              </a:rPr>
              <a:t>certain aspect de votre personnalité</a:t>
            </a:r>
            <a:r>
              <a:rPr lang="fr-FR" sz="2000" dirty="0">
                <a:latin typeface="Times New Roman" pitchFamily="18" charset="0"/>
                <a:cs typeface="Times New Roman" pitchFamily="18" charset="0"/>
              </a:rPr>
              <a:t> tel que </a:t>
            </a:r>
          </a:p>
          <a:p>
            <a:pPr>
              <a:buNone/>
            </a:pPr>
            <a:r>
              <a:rPr lang="fr-FR" sz="2000" i="1" dirty="0">
                <a:solidFill>
                  <a:srgbClr val="FF0000"/>
                </a:solidFill>
                <a:latin typeface="Times New Roman" pitchFamily="18" charset="0"/>
                <a:cs typeface="Times New Roman" pitchFamily="18" charset="0"/>
              </a:rPr>
              <a:t>            - l’esprit d’équipe</a:t>
            </a:r>
            <a:r>
              <a:rPr lang="fr-FR" sz="2000" dirty="0">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 </a:t>
            </a:r>
            <a:r>
              <a:rPr lang="fr-FR" sz="2000" i="1" dirty="0">
                <a:solidFill>
                  <a:srgbClr val="FF0000"/>
                </a:solidFill>
                <a:latin typeface="Times New Roman" pitchFamily="18" charset="0"/>
                <a:cs typeface="Times New Roman" pitchFamily="18" charset="0"/>
              </a:rPr>
              <a:t>l’endurance</a:t>
            </a:r>
            <a:r>
              <a:rPr lang="fr-FR" sz="2000" dirty="0">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 </a:t>
            </a:r>
            <a:r>
              <a:rPr lang="fr-FR" sz="2000" i="1" dirty="0">
                <a:solidFill>
                  <a:srgbClr val="FF0000"/>
                </a:solidFill>
                <a:latin typeface="Times New Roman" pitchFamily="18" charset="0"/>
                <a:cs typeface="Times New Roman" pitchFamily="18" charset="0"/>
              </a:rPr>
              <a:t>le sens de l’initiative et de responsabilité, dynamique</a:t>
            </a:r>
            <a:r>
              <a:rPr lang="fr-FR" sz="2000" dirty="0">
                <a:latin typeface="Times New Roman" pitchFamily="18" charset="0"/>
                <a:cs typeface="Times New Roman" pitchFamily="18" charset="0"/>
              </a:rPr>
              <a:t>…</a:t>
            </a:r>
          </a:p>
          <a:p>
            <a:pPr>
              <a:buNone/>
            </a:pPr>
            <a:r>
              <a:rPr lang="fr-FR" sz="2000" dirty="0">
                <a:latin typeface="Times New Roman" pitchFamily="18" charset="0"/>
                <a:cs typeface="Times New Roman" pitchFamily="18" charset="0"/>
              </a:rPr>
              <a:t>                   Inutile de mentionner votre goût pour le lecteur, le cinéma, les voyages ou les sports, mentionnez plutôt un travail de bénévole ou si vous pratiquez un sport collectif.</a:t>
            </a:r>
          </a:p>
          <a:p>
            <a:pPr>
              <a:buNone/>
            </a:pPr>
            <a:endParaRPr lang="fr-FR" sz="2000" dirty="0">
              <a:latin typeface="Times New Roman" pitchFamily="18" charset="0"/>
              <a:cs typeface="Times New Roman" pitchFamily="18" charset="0"/>
            </a:endParaRPr>
          </a:p>
          <a:p>
            <a:pPr algn="ctr">
              <a:buNone/>
            </a:pPr>
            <a:r>
              <a:rPr lang="fr-FR" sz="2000" b="1" dirty="0">
                <a:solidFill>
                  <a:srgbClr val="FF0000"/>
                </a:solidFill>
                <a:latin typeface="Times New Roman" pitchFamily="18" charset="0"/>
                <a:cs typeface="Times New Roman" pitchFamily="18" charset="0"/>
              </a:rPr>
              <a:t>     </a:t>
            </a:r>
          </a:p>
          <a:p>
            <a:pPr algn="ctr">
              <a:buNone/>
            </a:pPr>
            <a:r>
              <a:rPr lang="fr-FR" sz="2000" b="1" dirty="0">
                <a:solidFill>
                  <a:srgbClr val="FF0000"/>
                </a:solidFill>
                <a:latin typeface="Times New Roman" pitchFamily="18" charset="0"/>
                <a:cs typeface="Times New Roman" pitchFamily="18" charset="0"/>
              </a:rPr>
              <a:t> </a:t>
            </a:r>
            <a:r>
              <a:rPr lang="fr-FR" sz="2000" b="1" dirty="0">
                <a:solidFill>
                  <a:srgbClr val="FF0000"/>
                </a:solidFill>
              </a:rPr>
              <a:t>Réaliser un bon CV </a:t>
            </a:r>
          </a:p>
          <a:p>
            <a:pPr algn="ctr">
              <a:buFont typeface="Wingdings" pitchFamily="2" charset="2"/>
              <a:buChar char="ü"/>
            </a:pPr>
            <a:r>
              <a:rPr lang="fr-FR" sz="2000" dirty="0">
                <a:solidFill>
                  <a:srgbClr val="7030A0"/>
                </a:solidFill>
              </a:rPr>
              <a:t>Complet et concis </a:t>
            </a:r>
          </a:p>
          <a:p>
            <a:pPr algn="ctr">
              <a:buFont typeface="Wingdings" pitchFamily="2" charset="2"/>
              <a:buChar char="ü"/>
            </a:pPr>
            <a:r>
              <a:rPr lang="fr-FR" sz="2000" dirty="0">
                <a:solidFill>
                  <a:srgbClr val="7030A0"/>
                </a:solidFill>
              </a:rPr>
              <a:t>Réaliser à l’aide d’un logiciel de traitement de texte.</a:t>
            </a:r>
            <a:endParaRPr lang="fr-FR" sz="2000" dirty="0">
              <a:solidFill>
                <a:srgbClr val="7030A0"/>
              </a:solidFill>
              <a:latin typeface="Times New Roman" pitchFamily="18" charset="0"/>
              <a:cs typeface="Times New Roman" pitchFamily="18" charset="0"/>
            </a:endParaRPr>
          </a:p>
          <a:p>
            <a:endParaRPr lang="fr-FR" dirty="0"/>
          </a:p>
        </p:txBody>
      </p:sp>
      <p:sp>
        <p:nvSpPr>
          <p:cNvPr id="4" name="Rectangle 3"/>
          <p:cNvSpPr/>
          <p:nvPr/>
        </p:nvSpPr>
        <p:spPr>
          <a:xfrm>
            <a:off x="500034" y="4071942"/>
            <a:ext cx="7786742" cy="178595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buNone/>
            </a:pPr>
            <a:r>
              <a:rPr lang="fr-FR" sz="2000" dirty="0">
                <a:latin typeface="Times New Roman" pitchFamily="18" charset="0"/>
                <a:cs typeface="Times New Roman" pitchFamily="18" charset="0"/>
              </a:rPr>
              <a:t>                 Un CV peut être séparé en six parties :</a:t>
            </a:r>
          </a:p>
          <a:p>
            <a:pPr>
              <a:buNone/>
            </a:pPr>
            <a:r>
              <a:rPr lang="fr-FR" sz="2000" dirty="0">
                <a:latin typeface="Times New Roman" pitchFamily="18" charset="0"/>
                <a:cs typeface="Times New Roman" pitchFamily="18" charset="0"/>
              </a:rPr>
              <a:t>                    Renseignement généraux ;</a:t>
            </a:r>
          </a:p>
          <a:p>
            <a:pPr>
              <a:buNone/>
            </a:pPr>
            <a:r>
              <a:rPr lang="fr-FR" sz="2000" dirty="0">
                <a:latin typeface="Times New Roman" pitchFamily="18" charset="0"/>
                <a:cs typeface="Times New Roman" pitchFamily="18" charset="0"/>
              </a:rPr>
              <a:t>                    Formations ;</a:t>
            </a:r>
          </a:p>
          <a:p>
            <a:pPr>
              <a:buNone/>
            </a:pPr>
            <a:r>
              <a:rPr lang="fr-FR" sz="2000" dirty="0">
                <a:latin typeface="Times New Roman" pitchFamily="18" charset="0"/>
                <a:cs typeface="Times New Roman" pitchFamily="18" charset="0"/>
              </a:rPr>
              <a:t>                    Expériences professionnelles ;</a:t>
            </a:r>
          </a:p>
          <a:p>
            <a:pPr>
              <a:buNone/>
            </a:pPr>
            <a:r>
              <a:rPr lang="fr-FR" sz="2000" dirty="0">
                <a:latin typeface="Times New Roman" pitchFamily="18" charset="0"/>
                <a:cs typeface="Times New Roman" pitchFamily="18" charset="0"/>
              </a:rPr>
              <a:t>                    Connaissances en informatiques ;</a:t>
            </a:r>
          </a:p>
          <a:p>
            <a:pPr>
              <a:buNone/>
            </a:pPr>
            <a:r>
              <a:rPr lang="fr-FR" sz="2000" dirty="0">
                <a:latin typeface="Times New Roman" pitchFamily="18" charset="0"/>
                <a:cs typeface="Times New Roman" pitchFamily="18" charset="0"/>
              </a:rPr>
              <a:t>                    Connaissance de langues ;</a:t>
            </a:r>
          </a:p>
          <a:p>
            <a:pPr>
              <a:buNone/>
            </a:pPr>
            <a:r>
              <a:rPr lang="fr-FR" sz="2000" dirty="0">
                <a:latin typeface="Times New Roman" pitchFamily="18" charset="0"/>
                <a:cs typeface="Times New Roman" pitchFamily="18" charset="0"/>
              </a:rPr>
              <a:t>                    Divers ;</a:t>
            </a:r>
          </a:p>
          <a:p>
            <a:pPr>
              <a:buNone/>
            </a:pPr>
            <a:r>
              <a:rPr lang="fr-FR" sz="2000" dirty="0">
                <a:latin typeface="Times New Roman" pitchFamily="18" charset="0"/>
                <a:cs typeface="Times New Roman" pitchFamily="18" charset="0"/>
              </a:rPr>
              <a:t>                    Loisirs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normAutofit fontScale="90000"/>
          </a:bodyPr>
          <a:lstStyle/>
          <a:p>
            <a:r>
              <a:rPr lang="fr-FR" sz="2400" dirty="0">
                <a:solidFill>
                  <a:srgbClr val="FF0000"/>
                </a:solidFill>
                <a:latin typeface="Times New Roman" pitchFamily="18" charset="0"/>
                <a:cs typeface="Times New Roman" pitchFamily="18" charset="0"/>
              </a:rPr>
              <a:t>Cour N7 :</a:t>
            </a:r>
            <a:br>
              <a:rPr lang="fr-FR" sz="2400" dirty="0">
                <a:solidFill>
                  <a:srgbClr val="FF0000"/>
                </a:solidFill>
                <a:latin typeface="Times New Roman" pitchFamily="18" charset="0"/>
                <a:cs typeface="Times New Roman" pitchFamily="18" charset="0"/>
              </a:rPr>
            </a:br>
            <a:r>
              <a:rPr lang="fr-FR" sz="2400" dirty="0">
                <a:solidFill>
                  <a:srgbClr val="FF0000"/>
                </a:solidFill>
                <a:latin typeface="Times New Roman" pitchFamily="18" charset="0"/>
                <a:cs typeface="Times New Roman" pitchFamily="18" charset="0"/>
              </a:rPr>
              <a:t> La lettre administrative (Officielle): </a:t>
            </a:r>
          </a:p>
        </p:txBody>
      </p:sp>
      <p:sp>
        <p:nvSpPr>
          <p:cNvPr id="3" name="Espace réservé du contenu 2"/>
          <p:cNvSpPr>
            <a:spLocks noGrp="1"/>
          </p:cNvSpPr>
          <p:nvPr>
            <p:ph idx="1"/>
          </p:nvPr>
        </p:nvSpPr>
        <p:spPr>
          <a:xfrm>
            <a:off x="457200" y="1071546"/>
            <a:ext cx="8229600" cy="5357850"/>
          </a:xfrm>
        </p:spPr>
        <p:txBody>
          <a:bodyPr>
            <a:normAutofit/>
          </a:bodyPr>
          <a:lstStyle/>
          <a:p>
            <a:pPr>
              <a:buFont typeface="Wingdings" pitchFamily="2" charset="2"/>
              <a:buChar char="§"/>
            </a:pPr>
            <a:r>
              <a:rPr lang="fr-FR" sz="2000" dirty="0"/>
              <a:t>Une lettre privée s’écrit à ses amis, sa famille. </a:t>
            </a:r>
          </a:p>
          <a:p>
            <a:pPr>
              <a:buFont typeface="Wingdings" pitchFamily="2" charset="2"/>
              <a:buChar char="§"/>
            </a:pPr>
            <a:r>
              <a:rPr lang="fr-FR" sz="2000" dirty="0"/>
              <a:t>Une lettre officielle est plus formelle, elle s’écrit dans un cadre professionnel ou administratif. </a:t>
            </a:r>
          </a:p>
          <a:p>
            <a:pPr>
              <a:buNone/>
            </a:pPr>
            <a:r>
              <a:rPr lang="fr-FR" sz="2000" dirty="0"/>
              <a:t>                Des exemples sur les demandes administratives:</a:t>
            </a:r>
          </a:p>
          <a:p>
            <a:pPr>
              <a:buFont typeface="Courier New" pitchFamily="49" charset="0"/>
              <a:buChar char="o"/>
            </a:pPr>
            <a:r>
              <a:rPr lang="fr-FR" sz="2000" dirty="0"/>
              <a:t>Cherche d’emploi ou de stage; </a:t>
            </a:r>
          </a:p>
          <a:p>
            <a:pPr>
              <a:buFont typeface="Courier New" pitchFamily="49" charset="0"/>
              <a:buChar char="o"/>
            </a:pPr>
            <a:r>
              <a:rPr lang="fr-FR" sz="2000" dirty="0"/>
              <a:t>Résiliation du forfait téléphonique, d’assurance…; </a:t>
            </a:r>
          </a:p>
          <a:p>
            <a:pPr>
              <a:buFont typeface="Courier New" pitchFamily="49" charset="0"/>
              <a:buChar char="o"/>
            </a:pPr>
            <a:r>
              <a:rPr lang="fr-FR" sz="2000" dirty="0"/>
              <a:t>Réclamation au service client;  </a:t>
            </a:r>
          </a:p>
          <a:p>
            <a:pPr>
              <a:buFont typeface="Courier New" pitchFamily="49" charset="0"/>
              <a:buChar char="o"/>
            </a:pPr>
            <a:r>
              <a:rPr lang="fr-FR" sz="2000" dirty="0"/>
              <a:t>Résiliation d’un bail location.  </a:t>
            </a:r>
          </a:p>
          <a:p>
            <a:pPr>
              <a:buFont typeface="Courier New" pitchFamily="49" charset="0"/>
              <a:buChar char="o"/>
            </a:pPr>
            <a:r>
              <a:rPr lang="fr-FR" sz="2000" dirty="0"/>
              <a:t>Demande de papier administratif. </a:t>
            </a:r>
          </a:p>
          <a:p>
            <a:pPr>
              <a:buNone/>
            </a:pPr>
            <a:r>
              <a:rPr lang="fr-FR" sz="2000" dirty="0"/>
              <a:t>            1- Vous devez mettre vos coordonnées:</a:t>
            </a:r>
          </a:p>
          <a:p>
            <a:pPr>
              <a:buNone/>
            </a:pPr>
            <a:r>
              <a:rPr lang="fr-FR" sz="2000" dirty="0"/>
              <a:t>                   -  Nom;  </a:t>
            </a:r>
          </a:p>
          <a:p>
            <a:pPr>
              <a:buNone/>
            </a:pPr>
            <a:r>
              <a:rPr lang="fr-FR" sz="2000" dirty="0"/>
              <a:t>                   -  Prénom;  </a:t>
            </a:r>
          </a:p>
          <a:p>
            <a:pPr>
              <a:buNone/>
            </a:pPr>
            <a:r>
              <a:rPr lang="fr-FR" sz="2000" dirty="0"/>
              <a:t>                   -  Adresse; </a:t>
            </a:r>
          </a:p>
          <a:p>
            <a:pPr>
              <a:buNone/>
            </a:pPr>
            <a:r>
              <a:rPr lang="fr-FR" sz="2000" dirty="0"/>
              <a:t>                   -  E-mail.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39718"/>
          </a:xfrm>
        </p:spPr>
        <p:txBody>
          <a:bodyPr>
            <a:normAutofit fontScale="90000"/>
          </a:bodyPr>
          <a:lstStyle/>
          <a:p>
            <a:br>
              <a:rPr lang="fr-FR" sz="2700" dirty="0">
                <a:latin typeface="Times New Roman" pitchFamily="18" charset="0"/>
                <a:cs typeface="Times New Roman" pitchFamily="18" charset="0"/>
              </a:rPr>
            </a:br>
            <a:br>
              <a:rPr lang="fr-FR" sz="2700" dirty="0">
                <a:latin typeface="Times New Roman" pitchFamily="18" charset="0"/>
                <a:cs typeface="Times New Roman" pitchFamily="18" charset="0"/>
              </a:rPr>
            </a:br>
            <a:br>
              <a:rPr lang="fr-FR" sz="2700" dirty="0">
                <a:latin typeface="Times New Roman" pitchFamily="18" charset="0"/>
                <a:cs typeface="Times New Roman" pitchFamily="18" charset="0"/>
              </a:rPr>
            </a:br>
            <a:r>
              <a:rPr lang="fr-FR" sz="2700" dirty="0">
                <a:latin typeface="Times New Roman" pitchFamily="18" charset="0"/>
                <a:cs typeface="Times New Roman" pitchFamily="18" charset="0"/>
              </a:rPr>
              <a:t>                                                                                                 </a:t>
            </a:r>
            <a:br>
              <a:rPr lang="fr-FR" sz="2700" dirty="0">
                <a:latin typeface="Times New Roman" pitchFamily="18" charset="0"/>
                <a:cs typeface="Times New Roman" pitchFamily="18" charset="0"/>
              </a:rPr>
            </a:br>
            <a:br>
              <a:rPr lang="fr-FR" dirty="0"/>
            </a:br>
            <a:endParaRPr lang="fr-FR" dirty="0"/>
          </a:p>
        </p:txBody>
      </p:sp>
      <p:sp>
        <p:nvSpPr>
          <p:cNvPr id="3" name="Espace réservé du contenu 2"/>
          <p:cNvSpPr>
            <a:spLocks noGrp="1"/>
          </p:cNvSpPr>
          <p:nvPr>
            <p:ph idx="1"/>
          </p:nvPr>
        </p:nvSpPr>
        <p:spPr>
          <a:xfrm>
            <a:off x="457200" y="357166"/>
            <a:ext cx="8229600" cy="5768997"/>
          </a:xfrm>
        </p:spPr>
        <p:txBody>
          <a:bodyPr>
            <a:normAutofit/>
          </a:bodyPr>
          <a:lstStyle/>
          <a:p>
            <a:pPr>
              <a:buNone/>
            </a:pPr>
            <a:r>
              <a:rPr lang="fr-FR" sz="2000" dirty="0">
                <a:latin typeface="Times New Roman" pitchFamily="18" charset="0"/>
                <a:cs typeface="Times New Roman" pitchFamily="18" charset="0"/>
              </a:rPr>
              <a:t>2- Le lieu et la date.</a:t>
            </a:r>
          </a:p>
          <a:p>
            <a:pPr>
              <a:buNone/>
            </a:pPr>
            <a:r>
              <a:rPr lang="fr-FR" sz="2000" dirty="0">
                <a:latin typeface="Times New Roman" pitchFamily="18" charset="0"/>
                <a:cs typeface="Times New Roman" pitchFamily="18" charset="0"/>
              </a:rPr>
              <a:t>3-Formule d’appel: </a:t>
            </a:r>
          </a:p>
          <a:p>
            <a:pPr>
              <a:buNone/>
            </a:pPr>
            <a:r>
              <a:rPr lang="fr-FR" sz="2000" dirty="0">
                <a:latin typeface="Times New Roman" pitchFamily="18" charset="0"/>
                <a:cs typeface="Times New Roman" pitchFamily="18" charset="0"/>
              </a:rPr>
              <a:t>          - Les formules d’appel sont:    madame, monsieur. </a:t>
            </a:r>
          </a:p>
          <a:p>
            <a:pPr>
              <a:buNone/>
            </a:pPr>
            <a:r>
              <a:rPr lang="fr-FR" sz="2000" dirty="0">
                <a:latin typeface="Times New Roman" pitchFamily="18" charset="0"/>
                <a:cs typeface="Times New Roman" pitchFamily="18" charset="0"/>
              </a:rPr>
              <a:t>          - Si vous connaissez le nom de la personne, vous rajouter son nom à votre formule d’appel. </a:t>
            </a:r>
          </a:p>
          <a:p>
            <a:pPr>
              <a:buNone/>
            </a:pPr>
            <a:r>
              <a:rPr lang="fr-FR" sz="2000" dirty="0">
                <a:latin typeface="Times New Roman" pitchFamily="18" charset="0"/>
                <a:cs typeface="Times New Roman" pitchFamily="18" charset="0"/>
              </a:rPr>
              <a:t>          - Il préférable de donner la fonction</a:t>
            </a:r>
          </a:p>
          <a:p>
            <a:pPr>
              <a:buNone/>
            </a:pPr>
            <a:r>
              <a:rPr lang="fr-FR" sz="2000" dirty="0">
                <a:latin typeface="Times New Roman" pitchFamily="18" charset="0"/>
                <a:cs typeface="Times New Roman" pitchFamily="18" charset="0"/>
              </a:rPr>
              <a:t> 4- L’objet de la lettre:</a:t>
            </a:r>
          </a:p>
          <a:p>
            <a:pPr>
              <a:buNone/>
            </a:pPr>
            <a:r>
              <a:rPr lang="fr-FR" sz="2000" dirty="0">
                <a:latin typeface="Times New Roman" pitchFamily="18" charset="0"/>
                <a:cs typeface="Times New Roman" pitchFamily="18" charset="0"/>
              </a:rPr>
              <a:t>          - Vous devez marquer « objet » et la raison pour laquelle vous écrivez cette lettre. </a:t>
            </a:r>
          </a:p>
          <a:p>
            <a:pPr>
              <a:buNone/>
            </a:pPr>
            <a:r>
              <a:rPr lang="fr-FR" sz="2000" dirty="0">
                <a:latin typeface="Times New Roman" pitchFamily="18" charset="0"/>
                <a:cs typeface="Times New Roman" pitchFamily="18" charset="0"/>
              </a:rPr>
              <a:t>                   Exemple: - Candidature pour le poste; - Demande de stage; - Réclamation ; - Résiliation d’un abonnement. </a:t>
            </a:r>
          </a:p>
          <a:p>
            <a:pPr>
              <a:buNone/>
            </a:pPr>
            <a:r>
              <a:rPr lang="fr-FR" sz="2000" dirty="0">
                <a:latin typeface="Times New Roman" pitchFamily="18" charset="0"/>
                <a:cs typeface="Times New Roman" pitchFamily="18" charset="0"/>
              </a:rPr>
              <a:t>5- Vous devez faire une formule d’introduction Exemple : Je me permets de vous écrire pour vous demander.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a:bodyPr>
          <a:lstStyle/>
          <a:p>
            <a:pPr>
              <a:buNone/>
            </a:pPr>
            <a:r>
              <a:rPr lang="fr-FR" sz="2000" dirty="0">
                <a:latin typeface="Times New Roman" pitchFamily="18" charset="0"/>
                <a:cs typeface="Times New Roman" pitchFamily="18" charset="0"/>
              </a:rPr>
              <a:t>         Exemple celui d’une demande d’emploi:</a:t>
            </a:r>
          </a:p>
          <a:p>
            <a:pPr>
              <a:buNone/>
            </a:pPr>
            <a:r>
              <a:rPr lang="fr-FR" sz="2000" dirty="0">
                <a:latin typeface="Times New Roman" pitchFamily="18" charset="0"/>
                <a:cs typeface="Times New Roman" pitchFamily="18" charset="0"/>
              </a:rPr>
              <a:t>               a- L’introduction: Correspond à la raison pour laquelle vous écrivez la lettre (obtenir un poste). </a:t>
            </a:r>
          </a:p>
          <a:p>
            <a:pPr>
              <a:buNone/>
            </a:pPr>
            <a:r>
              <a:rPr lang="fr-FR" sz="2000" dirty="0">
                <a:latin typeface="Times New Roman" pitchFamily="18" charset="0"/>
                <a:cs typeface="Times New Roman" pitchFamily="18" charset="0"/>
              </a:rPr>
              <a:t>               b- Le développement consiste à expliquer pourquoi vous convenez au poste.</a:t>
            </a:r>
          </a:p>
          <a:p>
            <a:pPr>
              <a:buNone/>
            </a:pPr>
            <a:r>
              <a:rPr lang="fr-FR" sz="2000" dirty="0">
                <a:latin typeface="Times New Roman" pitchFamily="18" charset="0"/>
                <a:cs typeface="Times New Roman" pitchFamily="18" charset="0"/>
              </a:rPr>
              <a:t>               c- La conclusion appelle à l’action (indirectement demandez au recruteur de vous contacter) .</a:t>
            </a:r>
          </a:p>
          <a:p>
            <a:pPr>
              <a:buNone/>
            </a:pPr>
            <a:r>
              <a:rPr lang="fr-FR" sz="2000" dirty="0">
                <a:latin typeface="Times New Roman" pitchFamily="18" charset="0"/>
                <a:cs typeface="Times New Roman" pitchFamily="18" charset="0"/>
              </a:rPr>
              <a:t>               d- La formule final (politesse). </a:t>
            </a:r>
          </a:p>
          <a:p>
            <a:pPr>
              <a:buNone/>
            </a:pPr>
            <a:r>
              <a:rPr lang="fr-FR" sz="2000" dirty="0">
                <a:latin typeface="Times New Roman" pitchFamily="18" charset="0"/>
                <a:cs typeface="Times New Roman" pitchFamily="18" charset="0"/>
              </a:rPr>
              <a:t>                 par ex: Veuillez agréer + formule d’appel) l’expression de me salutations les plus sincères. </a:t>
            </a:r>
          </a:p>
          <a:p>
            <a:pPr>
              <a:buNone/>
            </a:pPr>
            <a:r>
              <a:rPr lang="fr-FR" sz="2000" dirty="0">
                <a:latin typeface="Times New Roman" pitchFamily="18" charset="0"/>
                <a:cs typeface="Times New Roman" pitchFamily="18" charset="0"/>
              </a:rPr>
              <a:t>6- Signature:</a:t>
            </a:r>
          </a:p>
          <a:p>
            <a:pPr>
              <a:buNone/>
            </a:pPr>
            <a:r>
              <a:rPr lang="fr-FR" sz="2000" dirty="0">
                <a:latin typeface="Times New Roman" pitchFamily="18" charset="0"/>
                <a:cs typeface="Times New Roman" pitchFamily="18" charset="0"/>
              </a:rPr>
              <a:t>               - Vous devez signez la lettre. </a:t>
            </a:r>
          </a:p>
          <a:p>
            <a:pPr>
              <a:buNone/>
            </a:pPr>
            <a:endParaRPr lang="fr-FR" sz="2000" dirty="0">
              <a:latin typeface="Times New Roman" pitchFamily="18" charset="0"/>
              <a:cs typeface="Times New Roman" pitchFamily="18" charset="0"/>
            </a:endParaRPr>
          </a:p>
          <a:p>
            <a:pPr>
              <a:buNone/>
            </a:pPr>
            <a:r>
              <a:rPr lang="fr-FR" sz="2000" dirty="0">
                <a:latin typeface="Times New Roman" pitchFamily="18" charset="0"/>
                <a:cs typeface="Times New Roman" pitchFamily="18" charset="0"/>
              </a:rPr>
              <a:t>             1- Expéditeur (vous) - 2- Date - 3- Destinataire (formule d’appel) - 4- Objet - 5- Introduction - 6- Développement - 7- Conclusion - 8- Formule de fin</a:t>
            </a:r>
            <a:endParaRPr lang="en-US" sz="2000" dirty="0">
              <a:latin typeface="Times New Roman" pitchFamily="18" charset="0"/>
              <a:cs typeface="Times New Roman" pitchFamily="18" charset="0"/>
            </a:endParaRPr>
          </a:p>
        </p:txBody>
      </p:sp>
      <p:sp>
        <p:nvSpPr>
          <p:cNvPr id="4" name="Rectangle à coins arrondis 3"/>
          <p:cNvSpPr/>
          <p:nvPr/>
        </p:nvSpPr>
        <p:spPr>
          <a:xfrm>
            <a:off x="785786" y="4643446"/>
            <a:ext cx="7858180" cy="142876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srcRect/>
          <a:stretch>
            <a:fillRect/>
          </a:stretch>
        </p:blipFill>
        <p:spPr bwMode="auto">
          <a:xfrm>
            <a:off x="1000100" y="357188"/>
            <a:ext cx="7286676" cy="621508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ppt_x"/>
                                          </p:val>
                                        </p:tav>
                                        <p:tav tm="100000">
                                          <p:val>
                                            <p:strVal val="#ppt_x"/>
                                          </p:val>
                                        </p:tav>
                                      </p:tavLst>
                                    </p:anim>
                                    <p:anim calcmode="lin" valueType="num">
                                      <p:cBhvr additive="base">
                                        <p:cTn id="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714349" y="214312"/>
            <a:ext cx="7500990" cy="650083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285720" y="500063"/>
            <a:ext cx="8286808" cy="614362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428596" y="285750"/>
            <a:ext cx="8429683" cy="62865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a:bodyPr>
          <a:lstStyle/>
          <a:p>
            <a:r>
              <a:rPr lang="fr-FR" sz="2400" dirty="0">
                <a:latin typeface="Times New Roman" pitchFamily="18" charset="0"/>
                <a:cs typeface="Times New Roman" pitchFamily="18" charset="0"/>
              </a:rPr>
              <a:t>La prise de notes (suite II)</a:t>
            </a:r>
          </a:p>
        </p:txBody>
      </p:sp>
      <p:sp>
        <p:nvSpPr>
          <p:cNvPr id="3" name="Espace réservé du contenu 2"/>
          <p:cNvSpPr>
            <a:spLocks noGrp="1"/>
          </p:cNvSpPr>
          <p:nvPr>
            <p:ph idx="1"/>
          </p:nvPr>
        </p:nvSpPr>
        <p:spPr>
          <a:xfrm>
            <a:off x="457200" y="857232"/>
            <a:ext cx="8229600" cy="5268931"/>
          </a:xfrm>
        </p:spPr>
        <p:txBody>
          <a:bodyPr>
            <a:normAutofit/>
          </a:bodyPr>
          <a:lstStyle/>
          <a:p>
            <a:pPr>
              <a:buFont typeface="Courier New" pitchFamily="49" charset="0"/>
              <a:buChar char="o"/>
            </a:pPr>
            <a:r>
              <a:rPr lang="fr-FR" sz="2000" dirty="0">
                <a:latin typeface="Times New Roman" pitchFamily="18" charset="0"/>
                <a:cs typeface="Times New Roman" pitchFamily="18" charset="0"/>
              </a:rPr>
              <a:t>Les dates de remise de travaux, d’examens, de rencontres spéciales ou d’activités. </a:t>
            </a:r>
          </a:p>
          <a:p>
            <a:pPr>
              <a:buFont typeface="Courier New" pitchFamily="49" charset="0"/>
              <a:buChar char="o"/>
            </a:pPr>
            <a:r>
              <a:rPr lang="fr-FR" sz="2000" dirty="0">
                <a:latin typeface="Times New Roman" pitchFamily="18" charset="0"/>
                <a:cs typeface="Times New Roman" pitchFamily="18" charset="0"/>
              </a:rPr>
              <a:t>Les questions que le professeur pose à la classe, elle pourrait se retrouver à l’examen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buNone/>
            </a:pPr>
            <a:r>
              <a:rPr lang="fr-FR" sz="2000" b="1" dirty="0">
                <a:solidFill>
                  <a:srgbClr val="FF0000"/>
                </a:solidFill>
                <a:latin typeface="Times New Roman" pitchFamily="18" charset="0"/>
                <a:cs typeface="Times New Roman" pitchFamily="18" charset="0"/>
              </a:rPr>
              <a:t>1- L’utilisation de signes et symboles</a:t>
            </a:r>
            <a:r>
              <a:rPr lang="fr-FR" sz="2000" b="1" dirty="0">
                <a:latin typeface="Times New Roman" pitchFamily="18" charset="0"/>
                <a:cs typeface="Times New Roman" pitchFamily="18" charset="0"/>
              </a:rPr>
              <a:t> :</a:t>
            </a:r>
            <a:r>
              <a:rPr lang="fr-FR" sz="2000" dirty="0">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On peut utiliser des signes ou des symboles conventionnels ou personnels pour remplacer des mots et participer ainsi l’écriture. Le tableau ci-dessous présente quelques exemples de signes et symboles conventionnels fréquemment utilisés : </a:t>
            </a:r>
          </a:p>
          <a:p>
            <a:pPr>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txBody>
          <a:bodyPr>
            <a:normAutofit/>
          </a:bodyPr>
          <a:lstStyle/>
          <a:p>
            <a:pPr>
              <a:buNone/>
            </a:pPr>
            <a:r>
              <a:rPr lang="fr-FR" sz="2000" b="1" dirty="0">
                <a:solidFill>
                  <a:srgbClr val="FF0000"/>
                </a:solidFill>
                <a:latin typeface="Times New Roman" pitchFamily="18" charset="0"/>
                <a:cs typeface="Times New Roman" pitchFamily="18" charset="0"/>
              </a:rPr>
              <a:t>Tableau 01</a:t>
            </a:r>
            <a:r>
              <a:rPr lang="fr-FR" sz="2000" b="1" dirty="0">
                <a:latin typeface="Times New Roman" pitchFamily="18" charset="0"/>
                <a:cs typeface="Times New Roman" pitchFamily="18" charset="0"/>
              </a:rPr>
              <a:t> </a:t>
            </a:r>
            <a:r>
              <a:rPr lang="fr-FR" sz="2000" b="1" dirty="0">
                <a:solidFill>
                  <a:srgbClr val="FF0000"/>
                </a:solidFill>
                <a:latin typeface="Times New Roman" pitchFamily="18" charset="0"/>
                <a:cs typeface="Times New Roman" pitchFamily="18" charset="0"/>
              </a:rPr>
              <a:t>: </a:t>
            </a:r>
            <a:r>
              <a:rPr lang="fr-FR" sz="2000" b="1" dirty="0">
                <a:latin typeface="Times New Roman" pitchFamily="18" charset="0"/>
                <a:cs typeface="Times New Roman" pitchFamily="18" charset="0"/>
              </a:rPr>
              <a:t> </a:t>
            </a:r>
          </a:p>
          <a:p>
            <a:pPr>
              <a:buNone/>
            </a:pPr>
            <a:endParaRPr lang="fr-FR" sz="2000" b="1" dirty="0">
              <a:latin typeface="Times New Roman" pitchFamily="18" charset="0"/>
              <a:cs typeface="Times New Roman" pitchFamily="18" charset="0"/>
            </a:endParaRPr>
          </a:p>
        </p:txBody>
      </p:sp>
      <p:graphicFrame>
        <p:nvGraphicFramePr>
          <p:cNvPr id="4" name="Tableau 3"/>
          <p:cNvGraphicFramePr>
            <a:graphicFrameLocks noGrp="1"/>
          </p:cNvGraphicFramePr>
          <p:nvPr/>
        </p:nvGraphicFramePr>
        <p:xfrm>
          <a:off x="1524000" y="1397000"/>
          <a:ext cx="6096000" cy="2966720"/>
        </p:xfrm>
        <a:graphic>
          <a:graphicData uri="http://schemas.openxmlformats.org/drawingml/2006/table">
            <a:tbl>
              <a:tblPr firstRow="1" bandRow="1">
                <a:tableStyleId>{073A0DAA-6AF3-43AB-8588-CEC1D06C72B9}</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extLst>
                  <a:ext uri="{0D108BD9-81ED-4DB2-BD59-A6C34878D82A}">
                    <a16:rowId xmlns:a16="http://schemas.microsoft.com/office/drawing/2014/main" val="10000"/>
                  </a:ext>
                </a:extLst>
              </a:tr>
              <a:tr h="370840">
                <a:tc>
                  <a:txBody>
                    <a:bodyPr/>
                    <a:lstStyle/>
                    <a:p>
                      <a:endParaRPr lang="fr-FR" dirty="0"/>
                    </a:p>
                  </a:txBody>
                  <a:tcPr>
                    <a:solidFill>
                      <a:schemeClr val="bg1"/>
                    </a:solidFill>
                  </a:tcPr>
                </a:tc>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extLst>
                  <a:ext uri="{0D108BD9-81ED-4DB2-BD59-A6C34878D82A}">
                    <a16:rowId xmlns:a16="http://schemas.microsoft.com/office/drawing/2014/main" val="10001"/>
                  </a:ext>
                </a:extLst>
              </a:tr>
              <a:tr h="370840">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extLst>
                  <a:ext uri="{0D108BD9-81ED-4DB2-BD59-A6C34878D82A}">
                    <a16:rowId xmlns:a16="http://schemas.microsoft.com/office/drawing/2014/main" val="10002"/>
                  </a:ext>
                </a:extLst>
              </a:tr>
              <a:tr h="370840">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extLst>
                  <a:ext uri="{0D108BD9-81ED-4DB2-BD59-A6C34878D82A}">
                    <a16:rowId xmlns:a16="http://schemas.microsoft.com/office/drawing/2014/main" val="10003"/>
                  </a:ext>
                </a:extLst>
              </a:tr>
              <a:tr h="370840">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extLst>
                  <a:ext uri="{0D108BD9-81ED-4DB2-BD59-A6C34878D82A}">
                    <a16:rowId xmlns:a16="http://schemas.microsoft.com/office/drawing/2014/main" val="10004"/>
                  </a:ext>
                </a:extLst>
              </a:tr>
              <a:tr h="370840">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extLst>
                  <a:ext uri="{0D108BD9-81ED-4DB2-BD59-A6C34878D82A}">
                    <a16:rowId xmlns:a16="http://schemas.microsoft.com/office/drawing/2014/main" val="10005"/>
                  </a:ext>
                </a:extLst>
              </a:tr>
              <a:tr h="370840">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extLst>
                  <a:ext uri="{0D108BD9-81ED-4DB2-BD59-A6C34878D82A}">
                    <a16:rowId xmlns:a16="http://schemas.microsoft.com/office/drawing/2014/main" val="10006"/>
                  </a:ext>
                </a:extLst>
              </a:tr>
              <a:tr h="370840">
                <a:tc>
                  <a:txBody>
                    <a:bodyPr/>
                    <a:lstStyle/>
                    <a:p>
                      <a:endParaRPr lang="fr-FR" dirty="0"/>
                    </a:p>
                  </a:txBody>
                  <a:tcPr>
                    <a:solidFill>
                      <a:schemeClr val="bg1"/>
                    </a:solidFill>
                  </a:tcPr>
                </a:tc>
                <a:tc>
                  <a:txBody>
                    <a:bodyPr/>
                    <a:lstStyle/>
                    <a:p>
                      <a:endParaRPr lang="fr-FR" dirty="0"/>
                    </a:p>
                  </a:txBody>
                  <a:tcPr>
                    <a:solidFill>
                      <a:schemeClr val="bg1"/>
                    </a:solidFill>
                  </a:tcPr>
                </a:tc>
                <a:tc>
                  <a:txBody>
                    <a:bodyPr/>
                    <a:lstStyle/>
                    <a:p>
                      <a:endParaRPr lang="fr-FR" dirty="0"/>
                    </a:p>
                  </a:txBody>
                  <a:tcPr>
                    <a:solidFill>
                      <a:schemeClr val="bg1"/>
                    </a:solidFill>
                  </a:tcPr>
                </a:tc>
                <a:tc>
                  <a:txBody>
                    <a:bodyPr/>
                    <a:lstStyle/>
                    <a:p>
                      <a:endParaRPr lang="fr-FR" dirty="0"/>
                    </a:p>
                  </a:txBody>
                  <a:tcPr>
                    <a:solidFill>
                      <a:schemeClr val="bg1"/>
                    </a:solidFill>
                  </a:tcPr>
                </a:tc>
                <a:extLst>
                  <a:ext uri="{0D108BD9-81ED-4DB2-BD59-A6C34878D82A}">
                    <a16:rowId xmlns:a16="http://schemas.microsoft.com/office/drawing/2014/main" val="10007"/>
                  </a:ext>
                </a:extLst>
              </a:tr>
            </a:tbl>
          </a:graphicData>
        </a:graphic>
      </p:graphicFrame>
      <p:graphicFrame>
        <p:nvGraphicFramePr>
          <p:cNvPr id="5" name="Tableau 4"/>
          <p:cNvGraphicFramePr>
            <a:graphicFrameLocks noGrp="1"/>
          </p:cNvGraphicFramePr>
          <p:nvPr/>
        </p:nvGraphicFramePr>
        <p:xfrm>
          <a:off x="642910" y="642918"/>
          <a:ext cx="7929620" cy="5775647"/>
        </p:xfrm>
        <a:graphic>
          <a:graphicData uri="http://schemas.openxmlformats.org/drawingml/2006/table">
            <a:tbl>
              <a:tblPr firstRow="1" bandRow="1">
                <a:tableStyleId>{D7AC3CCA-C797-4891-BE02-D94E43425B78}</a:tableStyleId>
              </a:tblPr>
              <a:tblGrid>
                <a:gridCol w="785820">
                  <a:extLst>
                    <a:ext uri="{9D8B030D-6E8A-4147-A177-3AD203B41FA5}">
                      <a16:colId xmlns:a16="http://schemas.microsoft.com/office/drawing/2014/main" val="20000"/>
                    </a:ext>
                  </a:extLst>
                </a:gridCol>
                <a:gridCol w="3214710">
                  <a:extLst>
                    <a:ext uri="{9D8B030D-6E8A-4147-A177-3AD203B41FA5}">
                      <a16:colId xmlns:a16="http://schemas.microsoft.com/office/drawing/2014/main" val="20001"/>
                    </a:ext>
                  </a:extLst>
                </a:gridCol>
                <a:gridCol w="785818">
                  <a:extLst>
                    <a:ext uri="{9D8B030D-6E8A-4147-A177-3AD203B41FA5}">
                      <a16:colId xmlns:a16="http://schemas.microsoft.com/office/drawing/2014/main" val="20002"/>
                    </a:ext>
                  </a:extLst>
                </a:gridCol>
                <a:gridCol w="3143272">
                  <a:extLst>
                    <a:ext uri="{9D8B030D-6E8A-4147-A177-3AD203B41FA5}">
                      <a16:colId xmlns:a16="http://schemas.microsoft.com/office/drawing/2014/main" val="20003"/>
                    </a:ext>
                  </a:extLst>
                </a:gridCol>
              </a:tblGrid>
              <a:tr h="487104">
                <a:tc>
                  <a:txBody>
                    <a:bodyPr/>
                    <a:lstStyle/>
                    <a:p>
                      <a:r>
                        <a:rPr lang="fr-FR" sz="1600" dirty="0">
                          <a:latin typeface="Times New Roman" pitchFamily="18" charset="0"/>
                          <a:cs typeface="Times New Roman" pitchFamily="18" charset="0"/>
                        </a:rPr>
                        <a:t>Signes</a:t>
                      </a:r>
                    </a:p>
                  </a:txBody>
                  <a:tcPr/>
                </a:tc>
                <a:tc>
                  <a:txBody>
                    <a:bodyPr/>
                    <a:lstStyle/>
                    <a:p>
                      <a:pPr algn="ctr"/>
                      <a:r>
                        <a:rPr lang="fr-FR" sz="1600" dirty="0">
                          <a:latin typeface="Times New Roman" pitchFamily="18" charset="0"/>
                          <a:cs typeface="Times New Roman" pitchFamily="18" charset="0"/>
                        </a:rPr>
                        <a:t>Significations  </a:t>
                      </a:r>
                    </a:p>
                  </a:txBody>
                  <a:tcPr/>
                </a:tc>
                <a:tc>
                  <a:txBody>
                    <a:bodyPr/>
                    <a:lstStyle/>
                    <a:p>
                      <a:r>
                        <a:rPr lang="fr-FR" sz="1600" dirty="0">
                          <a:latin typeface="Times New Roman" pitchFamily="18" charset="0"/>
                          <a:cs typeface="Times New Roman" pitchFamily="18" charset="0"/>
                        </a:rPr>
                        <a:t>Signes   </a:t>
                      </a:r>
                    </a:p>
                  </a:txBody>
                  <a:tcPr/>
                </a:tc>
                <a:tc>
                  <a:txBody>
                    <a:bodyPr/>
                    <a:lstStyle/>
                    <a:p>
                      <a:pPr algn="ctr"/>
                      <a:r>
                        <a:rPr lang="fr-FR" sz="1600" dirty="0">
                          <a:latin typeface="Times New Roman" pitchFamily="18" charset="0"/>
                          <a:cs typeface="Times New Roman" pitchFamily="18" charset="0"/>
                        </a:rPr>
                        <a:t>Significations</a:t>
                      </a:r>
                    </a:p>
                  </a:txBody>
                  <a:tcPr/>
                </a:tc>
                <a:extLst>
                  <a:ext uri="{0D108BD9-81ED-4DB2-BD59-A6C34878D82A}">
                    <a16:rowId xmlns:a16="http://schemas.microsoft.com/office/drawing/2014/main" val="10000"/>
                  </a:ext>
                </a:extLst>
              </a:tr>
              <a:tr h="406811">
                <a:tc>
                  <a:txBody>
                    <a:bodyPr/>
                    <a:lstStyle/>
                    <a:p>
                      <a:pPr algn="ctr"/>
                      <a:r>
                        <a:rPr lang="fr-FR" sz="1600" dirty="0"/>
                        <a:t> =&gt;  </a:t>
                      </a:r>
                    </a:p>
                  </a:txBody>
                  <a:tcPr>
                    <a:solidFill>
                      <a:schemeClr val="bg1"/>
                    </a:solidFill>
                  </a:tcPr>
                </a:tc>
                <a:tc>
                  <a:txBody>
                    <a:bodyPr/>
                    <a:lstStyle/>
                    <a:p>
                      <a:r>
                        <a:rPr lang="fr-FR" sz="1600" dirty="0">
                          <a:latin typeface="Times New Roman" pitchFamily="18" charset="0"/>
                          <a:cs typeface="Times New Roman" pitchFamily="18" charset="0"/>
                        </a:rPr>
                        <a:t>Implique, entraine </a:t>
                      </a:r>
                    </a:p>
                  </a:txBody>
                  <a:tcPr>
                    <a:solidFill>
                      <a:schemeClr val="bg1"/>
                    </a:solidFill>
                  </a:tcPr>
                </a:tc>
                <a:tc>
                  <a:txBody>
                    <a:bodyPr/>
                    <a:lstStyle/>
                    <a:p>
                      <a:pPr algn="ctr"/>
                      <a:r>
                        <a:rPr lang="fr-FR" sz="1600" dirty="0">
                          <a:latin typeface="Times New Roman" pitchFamily="18" charset="0"/>
                          <a:cs typeface="Times New Roman" pitchFamily="18" charset="0"/>
                        </a:rPr>
                        <a:t>&lt;</a:t>
                      </a:r>
                    </a:p>
                  </a:txBody>
                  <a:tcPr>
                    <a:solidFill>
                      <a:schemeClr val="bg1"/>
                    </a:solidFill>
                  </a:tcPr>
                </a:tc>
                <a:tc>
                  <a:txBody>
                    <a:bodyPr/>
                    <a:lstStyle/>
                    <a:p>
                      <a:r>
                        <a:rPr lang="fr-FR" sz="1600" dirty="0">
                          <a:latin typeface="Times New Roman" pitchFamily="18" charset="0"/>
                          <a:cs typeface="Times New Roman" pitchFamily="18" charset="0"/>
                        </a:rPr>
                        <a:t>  Inférieur </a:t>
                      </a:r>
                    </a:p>
                  </a:txBody>
                  <a:tcPr>
                    <a:solidFill>
                      <a:schemeClr val="bg1"/>
                    </a:solidFill>
                  </a:tcPr>
                </a:tc>
                <a:extLst>
                  <a:ext uri="{0D108BD9-81ED-4DB2-BD59-A6C34878D82A}">
                    <a16:rowId xmlns:a16="http://schemas.microsoft.com/office/drawing/2014/main" val="10001"/>
                  </a:ext>
                </a:extLst>
              </a:tr>
              <a:tr h="406811">
                <a:tc>
                  <a:txBody>
                    <a:bodyPr/>
                    <a:lstStyle/>
                    <a:p>
                      <a:pPr algn="ctr"/>
                      <a:r>
                        <a:rPr lang="fr-FR" sz="1600" dirty="0"/>
                        <a:t>←</a:t>
                      </a:r>
                    </a:p>
                  </a:txBody>
                  <a:tcPr>
                    <a:solidFill>
                      <a:schemeClr val="bg1"/>
                    </a:solidFill>
                  </a:tcPr>
                </a:tc>
                <a:tc>
                  <a:txBody>
                    <a:bodyPr/>
                    <a:lstStyle/>
                    <a:p>
                      <a:r>
                        <a:rPr lang="fr-FR" sz="1600" dirty="0">
                          <a:latin typeface="Times New Roman" pitchFamily="18" charset="0"/>
                          <a:cs typeface="Times New Roman" pitchFamily="18" charset="0"/>
                        </a:rPr>
                        <a:t>A pour origine, est issu de </a:t>
                      </a:r>
                    </a:p>
                  </a:txBody>
                  <a:tcPr>
                    <a:solidFill>
                      <a:schemeClr val="bg1"/>
                    </a:solidFill>
                  </a:tcPr>
                </a:tc>
                <a:tc>
                  <a:txBody>
                    <a:bodyPr/>
                    <a:lstStyle/>
                    <a:p>
                      <a:pPr algn="ctr"/>
                      <a:r>
                        <a:rPr lang="fr-FR" sz="1600" dirty="0">
                          <a:latin typeface="Times New Roman" pitchFamily="18" charset="0"/>
                          <a:cs typeface="Times New Roman" pitchFamily="18" charset="0"/>
                        </a:rPr>
                        <a:t>͌</a:t>
                      </a:r>
                    </a:p>
                  </a:txBody>
                  <a:tcPr>
                    <a:solidFill>
                      <a:schemeClr val="bg1"/>
                    </a:solidFill>
                  </a:tcPr>
                </a:tc>
                <a:tc>
                  <a:txBody>
                    <a:bodyPr/>
                    <a:lstStyle/>
                    <a:p>
                      <a:r>
                        <a:rPr lang="fr-FR" sz="1600" dirty="0">
                          <a:latin typeface="Times New Roman" pitchFamily="18" charset="0"/>
                          <a:cs typeface="Times New Roman" pitchFamily="18" charset="0"/>
                        </a:rPr>
                        <a:t>Approximativement</a:t>
                      </a:r>
                    </a:p>
                  </a:txBody>
                  <a:tcPr>
                    <a:solidFill>
                      <a:schemeClr val="bg1"/>
                    </a:solidFill>
                  </a:tcPr>
                </a:tc>
                <a:extLst>
                  <a:ext uri="{0D108BD9-81ED-4DB2-BD59-A6C34878D82A}">
                    <a16:rowId xmlns:a16="http://schemas.microsoft.com/office/drawing/2014/main" val="10002"/>
                  </a:ext>
                </a:extLst>
              </a:tr>
              <a:tr h="4068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a:t>↓</a:t>
                      </a:r>
                    </a:p>
                  </a:txBody>
                  <a:tcPr>
                    <a:solidFill>
                      <a:schemeClr val="bg1"/>
                    </a:solidFill>
                  </a:tcPr>
                </a:tc>
                <a:tc>
                  <a:txBody>
                    <a:bodyPr/>
                    <a:lstStyle/>
                    <a:p>
                      <a:r>
                        <a:rPr lang="fr-FR" sz="1600" dirty="0">
                          <a:latin typeface="Times New Roman" pitchFamily="18" charset="0"/>
                          <a:cs typeface="Times New Roman" pitchFamily="18" charset="0"/>
                        </a:rPr>
                        <a:t>En bas </a:t>
                      </a:r>
                    </a:p>
                  </a:txBody>
                  <a:tcPr>
                    <a:solidFill>
                      <a:schemeClr val="bg1"/>
                    </a:solidFill>
                  </a:tcPr>
                </a:tc>
                <a:tc>
                  <a:txBody>
                    <a:bodyPr/>
                    <a:lstStyle/>
                    <a:p>
                      <a:pPr algn="ctr"/>
                      <a:endParaRPr lang="fr-FR" sz="1600" dirty="0">
                        <a:latin typeface="Times New Roman" pitchFamily="18" charset="0"/>
                        <a:cs typeface="Times New Roman" pitchFamily="18" charset="0"/>
                      </a:endParaRPr>
                    </a:p>
                  </a:txBody>
                  <a:tcPr>
                    <a:solidFill>
                      <a:schemeClr val="bg1"/>
                    </a:solidFill>
                  </a:tcPr>
                </a:tc>
                <a:tc>
                  <a:txBody>
                    <a:bodyPr/>
                    <a:lstStyle/>
                    <a:p>
                      <a:r>
                        <a:rPr lang="fr-FR" sz="1600" dirty="0">
                          <a:latin typeface="Times New Roman" pitchFamily="18" charset="0"/>
                          <a:cs typeface="Times New Roman" pitchFamily="18" charset="0"/>
                        </a:rPr>
                        <a:t>Il existe, on trouve </a:t>
                      </a:r>
                    </a:p>
                  </a:txBody>
                  <a:tcPr>
                    <a:solidFill>
                      <a:schemeClr val="bg1"/>
                    </a:solidFill>
                  </a:tcPr>
                </a:tc>
                <a:extLst>
                  <a:ext uri="{0D108BD9-81ED-4DB2-BD59-A6C34878D82A}">
                    <a16:rowId xmlns:a16="http://schemas.microsoft.com/office/drawing/2014/main" val="10003"/>
                  </a:ext>
                </a:extLst>
              </a:tr>
              <a:tr h="406811">
                <a:tc>
                  <a:txBody>
                    <a:bodyPr/>
                    <a:lstStyle/>
                    <a:p>
                      <a:pPr algn="ctr"/>
                      <a:r>
                        <a:rPr lang="fr-FR" sz="1600" dirty="0"/>
                        <a:t>↑</a:t>
                      </a:r>
                    </a:p>
                  </a:txBody>
                  <a:tcPr>
                    <a:solidFill>
                      <a:schemeClr val="bg1"/>
                    </a:solidFill>
                  </a:tcPr>
                </a:tc>
                <a:tc>
                  <a:txBody>
                    <a:bodyPr/>
                    <a:lstStyle/>
                    <a:p>
                      <a:r>
                        <a:rPr lang="fr-FR" sz="1600" dirty="0">
                          <a:latin typeface="Times New Roman" pitchFamily="18" charset="0"/>
                          <a:cs typeface="Times New Roman" pitchFamily="18" charset="0"/>
                        </a:rPr>
                        <a:t>En haut </a:t>
                      </a:r>
                    </a:p>
                  </a:txBody>
                  <a:tcPr>
                    <a:solidFill>
                      <a:schemeClr val="bg1"/>
                    </a:solidFill>
                  </a:tcPr>
                </a:tc>
                <a:tc>
                  <a:txBody>
                    <a:bodyPr/>
                    <a:lstStyle/>
                    <a:p>
                      <a:pPr algn="ctr"/>
                      <a:endParaRPr lang="fr-FR" sz="1600" dirty="0">
                        <a:latin typeface="Times New Roman" pitchFamily="18" charset="0"/>
                        <a:cs typeface="Times New Roman" pitchFamily="18" charset="0"/>
                      </a:endParaRPr>
                    </a:p>
                  </a:txBody>
                  <a:tcPr>
                    <a:solidFill>
                      <a:schemeClr val="bg1"/>
                    </a:solidFill>
                  </a:tcPr>
                </a:tc>
                <a:tc>
                  <a:txBody>
                    <a:bodyPr/>
                    <a:lstStyle/>
                    <a:p>
                      <a:r>
                        <a:rPr lang="fr-FR" sz="1600" dirty="0">
                          <a:latin typeface="Times New Roman" pitchFamily="18" charset="0"/>
                          <a:cs typeface="Times New Roman" pitchFamily="18" charset="0"/>
                        </a:rPr>
                        <a:t>Il n’existe pas </a:t>
                      </a:r>
                    </a:p>
                  </a:txBody>
                  <a:tcPr>
                    <a:solidFill>
                      <a:schemeClr val="bg1"/>
                    </a:solidFill>
                  </a:tcPr>
                </a:tc>
                <a:extLst>
                  <a:ext uri="{0D108BD9-81ED-4DB2-BD59-A6C34878D82A}">
                    <a16:rowId xmlns:a16="http://schemas.microsoft.com/office/drawing/2014/main" val="10004"/>
                  </a:ext>
                </a:extLst>
              </a:tr>
              <a:tr h="406811">
                <a:tc>
                  <a:txBody>
                    <a:bodyPr/>
                    <a:lstStyle/>
                    <a:p>
                      <a:pPr algn="ctr"/>
                      <a:r>
                        <a:rPr lang="fr-FR" sz="1600" dirty="0"/>
                        <a:t>↗</a:t>
                      </a:r>
                    </a:p>
                  </a:txBody>
                  <a:tcPr>
                    <a:solidFill>
                      <a:schemeClr val="bg1"/>
                    </a:solidFill>
                  </a:tcPr>
                </a:tc>
                <a:tc>
                  <a:txBody>
                    <a:bodyPr/>
                    <a:lstStyle/>
                    <a:p>
                      <a:r>
                        <a:rPr lang="fr-FR" sz="1600" dirty="0">
                          <a:latin typeface="Times New Roman" pitchFamily="18" charset="0"/>
                          <a:cs typeface="Times New Roman" pitchFamily="18" charset="0"/>
                        </a:rPr>
                        <a:t>Augmente, progresse, positivement </a:t>
                      </a:r>
                    </a:p>
                  </a:txBody>
                  <a:tcPr>
                    <a:solidFill>
                      <a:schemeClr val="bg1"/>
                    </a:solidFill>
                  </a:tcPr>
                </a:tc>
                <a:tc>
                  <a:txBody>
                    <a:bodyPr/>
                    <a:lstStyle/>
                    <a:p>
                      <a:pPr algn="ctr"/>
                      <a:endParaRPr lang="fr-FR" sz="1600" dirty="0">
                        <a:latin typeface="Times New Roman" pitchFamily="18" charset="0"/>
                        <a:cs typeface="Times New Roman" pitchFamily="18" charset="0"/>
                      </a:endParaRPr>
                    </a:p>
                  </a:txBody>
                  <a:tcPr>
                    <a:solidFill>
                      <a:schemeClr val="bg1"/>
                    </a:solidFill>
                  </a:tcPr>
                </a:tc>
                <a:tc>
                  <a:txBody>
                    <a:bodyPr/>
                    <a:lstStyle/>
                    <a:p>
                      <a:r>
                        <a:rPr lang="fr-FR" sz="1600" dirty="0">
                          <a:latin typeface="Times New Roman" pitchFamily="18" charset="0"/>
                          <a:cs typeface="Times New Roman" pitchFamily="18" charset="0"/>
                        </a:rPr>
                        <a:t>Ne fait pas partie, on ne trouve pas </a:t>
                      </a:r>
                    </a:p>
                  </a:txBody>
                  <a:tcPr>
                    <a:solidFill>
                      <a:schemeClr val="bg1"/>
                    </a:solidFill>
                  </a:tcPr>
                </a:tc>
                <a:extLst>
                  <a:ext uri="{0D108BD9-81ED-4DB2-BD59-A6C34878D82A}">
                    <a16:rowId xmlns:a16="http://schemas.microsoft.com/office/drawing/2014/main" val="10005"/>
                  </a:ext>
                </a:extLst>
              </a:tr>
              <a:tr h="406811">
                <a:tc>
                  <a:txBody>
                    <a:bodyPr/>
                    <a:lstStyle/>
                    <a:p>
                      <a:pPr algn="ctr"/>
                      <a:r>
                        <a:rPr lang="fr-FR" sz="1600" dirty="0"/>
                        <a:t>↙</a:t>
                      </a:r>
                    </a:p>
                  </a:txBody>
                  <a:tcPr>
                    <a:solidFill>
                      <a:schemeClr val="bg1"/>
                    </a:solidFill>
                  </a:tcPr>
                </a:tc>
                <a:tc>
                  <a:txBody>
                    <a:bodyPr/>
                    <a:lstStyle/>
                    <a:p>
                      <a:r>
                        <a:rPr lang="fr-FR" sz="1600" dirty="0"/>
                        <a:t>Diminue, progresse négativement </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dirty="0">
                          <a:latin typeface="Times New Roman" pitchFamily="18" charset="0"/>
                          <a:cs typeface="Times New Roman" pitchFamily="18" charset="0"/>
                        </a:rPr>
                        <a:t>ϵ</a:t>
                      </a:r>
                      <a:endParaRPr lang="fr-FR" sz="1600" dirty="0"/>
                    </a:p>
                  </a:txBody>
                  <a:tcPr>
                    <a:solidFill>
                      <a:schemeClr val="bg1"/>
                    </a:solidFill>
                  </a:tcPr>
                </a:tc>
                <a:tc>
                  <a:txBody>
                    <a:bodyPr/>
                    <a:lstStyle/>
                    <a:p>
                      <a:r>
                        <a:rPr lang="fr-FR" sz="1600" dirty="0"/>
                        <a:t>Fait partie, on trouve % </a:t>
                      </a:r>
                    </a:p>
                  </a:txBody>
                  <a:tcPr>
                    <a:solidFill>
                      <a:schemeClr val="bg1"/>
                    </a:solidFill>
                  </a:tcPr>
                </a:tc>
                <a:extLst>
                  <a:ext uri="{0D108BD9-81ED-4DB2-BD59-A6C34878D82A}">
                    <a16:rowId xmlns:a16="http://schemas.microsoft.com/office/drawing/2014/main" val="10006"/>
                  </a:ext>
                </a:extLst>
              </a:tr>
              <a:tr h="406811">
                <a:tc>
                  <a:txBody>
                    <a:bodyPr/>
                    <a:lstStyle/>
                    <a:p>
                      <a:pPr algn="ctr"/>
                      <a:r>
                        <a:rPr lang="fr-FR" sz="1600" dirty="0"/>
                        <a:t>%</a:t>
                      </a:r>
                    </a:p>
                  </a:txBody>
                  <a:tcPr>
                    <a:solidFill>
                      <a:schemeClr val="bg1"/>
                    </a:solidFill>
                  </a:tcPr>
                </a:tc>
                <a:tc>
                  <a:txBody>
                    <a:bodyPr/>
                    <a:lstStyle/>
                    <a:p>
                      <a:r>
                        <a:rPr lang="fr-FR" sz="1600" dirty="0"/>
                        <a:t> Pourcentage</a:t>
                      </a:r>
                    </a:p>
                  </a:txBody>
                  <a:tcPr>
                    <a:solidFill>
                      <a:schemeClr val="bg1"/>
                    </a:solidFill>
                  </a:tcPr>
                </a:tc>
                <a:tc>
                  <a:txBody>
                    <a:bodyPr/>
                    <a:lstStyle/>
                    <a:p>
                      <a:pPr algn="ctr">
                        <a:buFont typeface="Arial" pitchFamily="34" charset="0"/>
                        <a:buNone/>
                      </a:pPr>
                      <a:r>
                        <a:rPr lang="fr-FR" sz="2000" dirty="0">
                          <a:latin typeface="Times New Roman" pitchFamily="18" charset="0"/>
                          <a:cs typeface="Times New Roman" pitchFamily="18" charset="0"/>
                        </a:rPr>
                        <a:t>͚</a:t>
                      </a:r>
                    </a:p>
                  </a:txBody>
                  <a:tcPr>
                    <a:solidFill>
                      <a:schemeClr val="bg1"/>
                    </a:solidFill>
                  </a:tcPr>
                </a:tc>
                <a:tc>
                  <a:txBody>
                    <a:bodyPr/>
                    <a:lstStyle/>
                    <a:p>
                      <a:r>
                        <a:rPr lang="fr-FR" sz="1600" dirty="0"/>
                        <a:t>A l’infini  </a:t>
                      </a:r>
                    </a:p>
                  </a:txBody>
                  <a:tcPr>
                    <a:solidFill>
                      <a:schemeClr val="bg1"/>
                    </a:solidFill>
                  </a:tcPr>
                </a:tc>
                <a:extLst>
                  <a:ext uri="{0D108BD9-81ED-4DB2-BD59-A6C34878D82A}">
                    <a16:rowId xmlns:a16="http://schemas.microsoft.com/office/drawing/2014/main" val="10007"/>
                  </a:ext>
                </a:extLst>
              </a:tr>
              <a:tr h="4068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a:t>∑</a:t>
                      </a:r>
                    </a:p>
                  </a:txBody>
                  <a:tcPr>
                    <a:solidFill>
                      <a:schemeClr val="bg1"/>
                    </a:solidFill>
                  </a:tcPr>
                </a:tc>
                <a:tc>
                  <a:txBody>
                    <a:bodyPr/>
                    <a:lstStyle/>
                    <a:p>
                      <a:r>
                        <a:rPr lang="fr-FR" sz="1600" dirty="0"/>
                        <a:t>La somme, le total </a:t>
                      </a:r>
                    </a:p>
                  </a:txBody>
                  <a:tcPr>
                    <a:solidFill>
                      <a:schemeClr val="bg1"/>
                    </a:solidFill>
                  </a:tcPr>
                </a:tc>
                <a:tc>
                  <a:txBody>
                    <a:bodyPr/>
                    <a:lstStyle/>
                    <a:p>
                      <a:pPr algn="ctr"/>
                      <a:r>
                        <a:rPr lang="fr-FR" sz="1600" dirty="0"/>
                        <a:t>+</a:t>
                      </a:r>
                    </a:p>
                  </a:txBody>
                  <a:tcPr>
                    <a:solidFill>
                      <a:schemeClr val="bg1"/>
                    </a:solidFill>
                  </a:tcPr>
                </a:tc>
                <a:tc>
                  <a:txBody>
                    <a:bodyPr/>
                    <a:lstStyle/>
                    <a:p>
                      <a:r>
                        <a:rPr lang="fr-FR" sz="1600" dirty="0"/>
                        <a:t>Plus, et s’ajoute </a:t>
                      </a:r>
                    </a:p>
                  </a:txBody>
                  <a:tcPr>
                    <a:solidFill>
                      <a:schemeClr val="bg1"/>
                    </a:solidFill>
                  </a:tcPr>
                </a:tc>
                <a:extLst>
                  <a:ext uri="{0D108BD9-81ED-4DB2-BD59-A6C34878D82A}">
                    <a16:rowId xmlns:a16="http://schemas.microsoft.com/office/drawing/2014/main" val="10008"/>
                  </a:ext>
                </a:extLst>
              </a:tr>
              <a:tr h="406811">
                <a:tc>
                  <a:txBody>
                    <a:bodyPr/>
                    <a:lstStyle/>
                    <a:p>
                      <a:pPr algn="ctr"/>
                      <a:r>
                        <a:rPr lang="fr-FR" sz="1600" dirty="0"/>
                        <a:t>ᴓ</a:t>
                      </a:r>
                    </a:p>
                  </a:txBody>
                  <a:tcPr>
                    <a:solidFill>
                      <a:schemeClr val="bg1"/>
                    </a:solidFill>
                  </a:tcPr>
                </a:tc>
                <a:tc>
                  <a:txBody>
                    <a:bodyPr/>
                    <a:lstStyle/>
                    <a:p>
                      <a:r>
                        <a:rPr lang="fr-FR" sz="1600" dirty="0"/>
                        <a:t>Rien, vide </a:t>
                      </a:r>
                    </a:p>
                  </a:txBody>
                  <a:tcPr>
                    <a:solidFill>
                      <a:schemeClr val="bg1"/>
                    </a:solidFill>
                  </a:tcPr>
                </a:tc>
                <a:tc>
                  <a:txBody>
                    <a:bodyPr/>
                    <a:lstStyle/>
                    <a:p>
                      <a:pPr algn="ctr"/>
                      <a:r>
                        <a:rPr lang="fr-FR" sz="1600" dirty="0"/>
                        <a:t>±</a:t>
                      </a:r>
                    </a:p>
                  </a:txBody>
                  <a:tcPr>
                    <a:solidFill>
                      <a:schemeClr val="bg1"/>
                    </a:solidFill>
                  </a:tcPr>
                </a:tc>
                <a:tc>
                  <a:txBody>
                    <a:bodyPr/>
                    <a:lstStyle/>
                    <a:p>
                      <a:r>
                        <a:rPr lang="fr-FR" sz="1600" dirty="0"/>
                        <a:t>Plus ou moins </a:t>
                      </a:r>
                    </a:p>
                  </a:txBody>
                  <a:tcPr>
                    <a:solidFill>
                      <a:schemeClr val="bg1"/>
                    </a:solidFill>
                  </a:tcPr>
                </a:tc>
                <a:extLst>
                  <a:ext uri="{0D108BD9-81ED-4DB2-BD59-A6C34878D82A}">
                    <a16:rowId xmlns:a16="http://schemas.microsoft.com/office/drawing/2014/main" val="10009"/>
                  </a:ext>
                </a:extLst>
              </a:tr>
              <a:tr h="406811">
                <a:tc>
                  <a:txBody>
                    <a:bodyPr/>
                    <a:lstStyle/>
                    <a:p>
                      <a:pPr algn="ctr"/>
                      <a:r>
                        <a:rPr lang="fr-FR" sz="1600" dirty="0"/>
                        <a:t>≠</a:t>
                      </a:r>
                    </a:p>
                  </a:txBody>
                  <a:tcPr>
                    <a:solidFill>
                      <a:schemeClr val="bg1"/>
                    </a:solidFill>
                  </a:tcPr>
                </a:tc>
                <a:tc>
                  <a:txBody>
                    <a:bodyPr/>
                    <a:lstStyle/>
                    <a:p>
                      <a:r>
                        <a:rPr lang="fr-FR" sz="1600" dirty="0"/>
                        <a:t>Différent, n’est pas égal à …. </a:t>
                      </a:r>
                    </a:p>
                  </a:txBody>
                  <a:tcPr>
                    <a:solidFill>
                      <a:schemeClr val="bg1"/>
                    </a:solidFill>
                  </a:tcPr>
                </a:tc>
                <a:tc>
                  <a:txBody>
                    <a:bodyPr/>
                    <a:lstStyle/>
                    <a:p>
                      <a:pPr algn="ctr"/>
                      <a:r>
                        <a:rPr lang="fr-FR" sz="1600" dirty="0"/>
                        <a:t>–</a:t>
                      </a:r>
                    </a:p>
                  </a:txBody>
                  <a:tcPr>
                    <a:solidFill>
                      <a:schemeClr val="bg1"/>
                    </a:solidFill>
                  </a:tcPr>
                </a:tc>
                <a:tc>
                  <a:txBody>
                    <a:bodyPr/>
                    <a:lstStyle/>
                    <a:p>
                      <a:r>
                        <a:rPr lang="fr-FR" sz="1600" dirty="0"/>
                        <a:t>Moins, négatif </a:t>
                      </a:r>
                    </a:p>
                  </a:txBody>
                  <a:tcPr>
                    <a:solidFill>
                      <a:schemeClr val="bg1"/>
                    </a:solidFill>
                  </a:tcPr>
                </a:tc>
                <a:extLst>
                  <a:ext uri="{0D108BD9-81ED-4DB2-BD59-A6C34878D82A}">
                    <a16:rowId xmlns:a16="http://schemas.microsoft.com/office/drawing/2014/main" val="10010"/>
                  </a:ext>
                </a:extLst>
              </a:tr>
              <a:tr h="406811">
                <a:tc>
                  <a:txBody>
                    <a:bodyPr/>
                    <a:lstStyle/>
                    <a:p>
                      <a:pPr algn="ctr"/>
                      <a:r>
                        <a:rPr lang="fr-FR" sz="1600" dirty="0"/>
                        <a:t>⁼</a:t>
                      </a:r>
                    </a:p>
                  </a:txBody>
                  <a:tcPr>
                    <a:solidFill>
                      <a:schemeClr val="bg1"/>
                    </a:solidFill>
                  </a:tcPr>
                </a:tc>
                <a:tc>
                  <a:txBody>
                    <a:bodyPr/>
                    <a:lstStyle/>
                    <a:p>
                      <a:r>
                        <a:rPr lang="fr-FR" sz="1600" dirty="0"/>
                        <a:t>Egal, identique </a:t>
                      </a:r>
                    </a:p>
                  </a:txBody>
                  <a:tcPr>
                    <a:solidFill>
                      <a:schemeClr val="bg1"/>
                    </a:solidFill>
                  </a:tcPr>
                </a:tc>
                <a:tc>
                  <a:txBody>
                    <a:bodyPr/>
                    <a:lstStyle/>
                    <a:p>
                      <a:pPr algn="ctr"/>
                      <a:r>
                        <a:rPr lang="fr-FR" sz="1600" dirty="0"/>
                        <a:t>&amp;</a:t>
                      </a:r>
                    </a:p>
                  </a:txBody>
                  <a:tcPr>
                    <a:solidFill>
                      <a:schemeClr val="bg1"/>
                    </a:solidFill>
                  </a:tcPr>
                </a:tc>
                <a:tc>
                  <a:txBody>
                    <a:bodyPr/>
                    <a:lstStyle/>
                    <a:p>
                      <a:r>
                        <a:rPr lang="fr-FR" sz="1600" dirty="0"/>
                        <a:t>Et </a:t>
                      </a:r>
                    </a:p>
                  </a:txBody>
                  <a:tcPr>
                    <a:solidFill>
                      <a:schemeClr val="bg1"/>
                    </a:solidFill>
                  </a:tcPr>
                </a:tc>
                <a:extLst>
                  <a:ext uri="{0D108BD9-81ED-4DB2-BD59-A6C34878D82A}">
                    <a16:rowId xmlns:a16="http://schemas.microsoft.com/office/drawing/2014/main" val="10011"/>
                  </a:ext>
                </a:extLst>
              </a:tr>
              <a:tr h="406811">
                <a:tc>
                  <a:txBody>
                    <a:bodyPr/>
                    <a:lstStyle/>
                    <a:p>
                      <a:pPr algn="ctr"/>
                      <a:r>
                        <a:rPr lang="fr-FR" sz="1600" dirty="0"/>
                        <a:t>˃</a:t>
                      </a:r>
                    </a:p>
                  </a:txBody>
                  <a:tcPr>
                    <a:solidFill>
                      <a:schemeClr val="bg1"/>
                    </a:solidFill>
                  </a:tcPr>
                </a:tc>
                <a:tc>
                  <a:txBody>
                    <a:bodyPr/>
                    <a:lstStyle/>
                    <a:p>
                      <a:r>
                        <a:rPr lang="fr-FR" sz="1600" dirty="0"/>
                        <a:t>Supérieur</a:t>
                      </a:r>
                    </a:p>
                  </a:txBody>
                  <a:tcPr>
                    <a:solidFill>
                      <a:schemeClr val="bg1"/>
                    </a:solidFill>
                  </a:tcPr>
                </a:tc>
                <a:tc>
                  <a:txBody>
                    <a:bodyPr/>
                    <a:lstStyle/>
                    <a:p>
                      <a:pPr algn="ctr"/>
                      <a:r>
                        <a:rPr lang="fr-FR" sz="1600" dirty="0"/>
                        <a:t>/</a:t>
                      </a:r>
                    </a:p>
                  </a:txBody>
                  <a:tcPr>
                    <a:solidFill>
                      <a:schemeClr val="bg1"/>
                    </a:solidFill>
                  </a:tcPr>
                </a:tc>
                <a:tc>
                  <a:txBody>
                    <a:bodyPr/>
                    <a:lstStyle/>
                    <a:p>
                      <a:r>
                        <a:rPr lang="fr-FR" sz="1600" dirty="0"/>
                        <a:t>En rapport, lié </a:t>
                      </a:r>
                    </a:p>
                  </a:txBody>
                  <a:tcPr>
                    <a:solidFill>
                      <a:schemeClr val="bg1"/>
                    </a:solidFill>
                  </a:tcPr>
                </a:tc>
                <a:extLst>
                  <a:ext uri="{0D108BD9-81ED-4DB2-BD59-A6C34878D82A}">
                    <a16:rowId xmlns:a16="http://schemas.microsoft.com/office/drawing/2014/main" val="10012"/>
                  </a:ext>
                </a:extLst>
              </a:tr>
              <a:tr h="406811">
                <a:tc>
                  <a:txBody>
                    <a:bodyPr/>
                    <a:lstStyle/>
                    <a:p>
                      <a:pPr algn="ctr"/>
                      <a:r>
                        <a:rPr lang="fr-FR" sz="1600" dirty="0"/>
                        <a:t>M</a:t>
                      </a:r>
                    </a:p>
                  </a:txBody>
                  <a:tcPr>
                    <a:solidFill>
                      <a:schemeClr val="bg1"/>
                    </a:solidFill>
                  </a:tcPr>
                </a:tc>
                <a:tc>
                  <a:txBody>
                    <a:bodyPr/>
                    <a:lstStyle/>
                    <a:p>
                      <a:r>
                        <a:rPr lang="fr-FR" sz="1600" dirty="0"/>
                        <a:t>Moyen </a:t>
                      </a:r>
                    </a:p>
                  </a:txBody>
                  <a:tcPr>
                    <a:solidFill>
                      <a:schemeClr val="bg1"/>
                    </a:solidFill>
                  </a:tcPr>
                </a:tc>
                <a:tc>
                  <a:txBody>
                    <a:bodyPr/>
                    <a:lstStyle/>
                    <a:p>
                      <a:pPr algn="ctr"/>
                      <a:r>
                        <a:rPr lang="fr-FR" sz="1600" dirty="0"/>
                        <a:t>T°</a:t>
                      </a:r>
                    </a:p>
                  </a:txBody>
                  <a:tcPr>
                    <a:solidFill>
                      <a:schemeClr val="bg1"/>
                    </a:solidFill>
                  </a:tcPr>
                </a:tc>
                <a:tc>
                  <a:txBody>
                    <a:bodyPr/>
                    <a:lstStyle/>
                    <a:p>
                      <a:r>
                        <a:rPr lang="fr-FR" sz="1600" dirty="0" err="1"/>
                        <a:t>tion</a:t>
                      </a:r>
                      <a:r>
                        <a:rPr lang="fr-FR" sz="1600" dirty="0"/>
                        <a:t> (mots qui se terminent par ion) </a:t>
                      </a:r>
                    </a:p>
                  </a:txBody>
                  <a:tcPr>
                    <a:solidFill>
                      <a:schemeClr val="bg1"/>
                    </a:solidFill>
                  </a:tcPr>
                </a:tc>
                <a:extLst>
                  <a:ext uri="{0D108BD9-81ED-4DB2-BD59-A6C34878D82A}">
                    <a16:rowId xmlns:a16="http://schemas.microsoft.com/office/drawing/2014/main" val="1001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md.PNG"/>
          <p:cNvPicPr>
            <a:picLocks noGrp="1" noChangeAspect="1"/>
          </p:cNvPicPr>
          <p:nvPr>
            <p:ph idx="1"/>
          </p:nvPr>
        </p:nvPicPr>
        <p:blipFill>
          <a:blip r:embed="rId2"/>
          <a:stretch>
            <a:fillRect/>
          </a:stretch>
        </p:blipFill>
        <p:spPr>
          <a:xfrm>
            <a:off x="642910" y="428604"/>
            <a:ext cx="7920423" cy="6108015"/>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286544"/>
          </a:xfrm>
        </p:spPr>
        <p:txBody>
          <a:bodyPr>
            <a:normAutofit/>
          </a:bodyPr>
          <a:lstStyle/>
          <a:p>
            <a:pPr>
              <a:buNone/>
            </a:pPr>
            <a:endParaRPr lang="fr-FR" sz="2000" b="1" dirty="0">
              <a:solidFill>
                <a:srgbClr val="FF0000"/>
              </a:solidFill>
              <a:latin typeface="Times New Roman" pitchFamily="18" charset="0"/>
              <a:cs typeface="Times New Roman" pitchFamily="18" charset="0"/>
            </a:endParaRPr>
          </a:p>
          <a:p>
            <a:pPr>
              <a:buNone/>
            </a:pPr>
            <a:r>
              <a:rPr lang="fr-FR" sz="2000" b="1" dirty="0">
                <a:solidFill>
                  <a:srgbClr val="FF0000"/>
                </a:solidFill>
                <a:latin typeface="Times New Roman" pitchFamily="18" charset="0"/>
                <a:cs typeface="Times New Roman" pitchFamily="18" charset="0"/>
              </a:rPr>
              <a:t>2- </a:t>
            </a:r>
            <a:r>
              <a:rPr lang="fr-FR" sz="2000" b="1" u="sng" dirty="0">
                <a:solidFill>
                  <a:srgbClr val="FF0000"/>
                </a:solidFill>
                <a:latin typeface="Times New Roman" pitchFamily="18" charset="0"/>
                <a:cs typeface="Times New Roman" pitchFamily="18" charset="0"/>
              </a:rPr>
              <a:t>Utilisation d’abréviations </a:t>
            </a:r>
            <a:r>
              <a:rPr lang="fr-FR" sz="2000" b="1" dirty="0">
                <a:solidFill>
                  <a:srgbClr val="FF0000"/>
                </a:solidFill>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Il s’agit en fait de la réduction de mots en quelques lettres pour faciliter l’écriture et noter le maximum de mots. (Voir les exemples du tableau 02). </a:t>
            </a:r>
          </a:p>
          <a:p>
            <a:pPr>
              <a:buNone/>
            </a:pPr>
            <a:endParaRPr lang="fr-FR" sz="2000" dirty="0">
              <a:latin typeface="Times New Roman" pitchFamily="18" charset="0"/>
              <a:cs typeface="Times New Roman" pitchFamily="18" charset="0"/>
            </a:endParaRPr>
          </a:p>
          <a:p>
            <a:pPr>
              <a:buNone/>
            </a:pPr>
            <a:endParaRPr lang="fr-FR" sz="2000" dirty="0">
              <a:latin typeface="Times New Roman" pitchFamily="18" charset="0"/>
              <a:cs typeface="Times New Roman" pitchFamily="18" charset="0"/>
            </a:endParaRPr>
          </a:p>
        </p:txBody>
      </p:sp>
      <p:graphicFrame>
        <p:nvGraphicFramePr>
          <p:cNvPr id="4" name="Tableau 3"/>
          <p:cNvGraphicFramePr>
            <a:graphicFrameLocks noGrp="1"/>
          </p:cNvGraphicFramePr>
          <p:nvPr/>
        </p:nvGraphicFramePr>
        <p:xfrm>
          <a:off x="571472" y="2071678"/>
          <a:ext cx="8215372" cy="4096078"/>
        </p:xfrm>
        <a:graphic>
          <a:graphicData uri="http://schemas.openxmlformats.org/drawingml/2006/table">
            <a:tbl>
              <a:tblPr firstRow="1" bandRow="1">
                <a:tableStyleId>{D7AC3CCA-C797-4891-BE02-D94E43425B78}</a:tableStyleId>
              </a:tblPr>
              <a:tblGrid>
                <a:gridCol w="1357322">
                  <a:extLst>
                    <a:ext uri="{9D8B030D-6E8A-4147-A177-3AD203B41FA5}">
                      <a16:colId xmlns:a16="http://schemas.microsoft.com/office/drawing/2014/main" val="20000"/>
                    </a:ext>
                  </a:extLst>
                </a:gridCol>
                <a:gridCol w="2643206">
                  <a:extLst>
                    <a:ext uri="{9D8B030D-6E8A-4147-A177-3AD203B41FA5}">
                      <a16:colId xmlns:a16="http://schemas.microsoft.com/office/drawing/2014/main" val="20001"/>
                    </a:ext>
                  </a:extLst>
                </a:gridCol>
                <a:gridCol w="1357322">
                  <a:extLst>
                    <a:ext uri="{9D8B030D-6E8A-4147-A177-3AD203B41FA5}">
                      <a16:colId xmlns:a16="http://schemas.microsoft.com/office/drawing/2014/main" val="20002"/>
                    </a:ext>
                  </a:extLst>
                </a:gridCol>
                <a:gridCol w="2857522">
                  <a:extLst>
                    <a:ext uri="{9D8B030D-6E8A-4147-A177-3AD203B41FA5}">
                      <a16:colId xmlns:a16="http://schemas.microsoft.com/office/drawing/2014/main" val="20003"/>
                    </a:ext>
                  </a:extLst>
                </a:gridCol>
              </a:tblGrid>
              <a:tr h="370840">
                <a:tc>
                  <a:txBody>
                    <a:bodyPr/>
                    <a:lstStyle/>
                    <a:p>
                      <a:pPr algn="ctr"/>
                      <a:r>
                        <a:rPr lang="fr-FR" sz="1600" dirty="0">
                          <a:latin typeface="Times New Roman" pitchFamily="18" charset="0"/>
                          <a:cs typeface="Times New Roman" pitchFamily="18" charset="0"/>
                        </a:rPr>
                        <a:t>Abréviations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ctr"/>
                      <a:r>
                        <a:rPr lang="fr-FR" dirty="0"/>
                        <a:t>Significations </a:t>
                      </a:r>
                    </a:p>
                  </a:txBody>
                  <a:tcPr>
                    <a:lnT w="12700" cap="flat" cmpd="sng" algn="ctr">
                      <a:solidFill>
                        <a:schemeClr val="tx1"/>
                      </a:solidFill>
                      <a:prstDash val="solid"/>
                      <a:round/>
                      <a:headEnd type="none" w="med" len="med"/>
                      <a:tailEnd type="none" w="med" len="med"/>
                    </a:lnT>
                    <a:solidFill>
                      <a:schemeClr val="bg1"/>
                    </a:solidFill>
                  </a:tcPr>
                </a:tc>
                <a:tc>
                  <a:txBody>
                    <a:bodyPr/>
                    <a:lstStyle/>
                    <a:p>
                      <a:r>
                        <a:rPr lang="fr-FR" sz="1600" dirty="0">
                          <a:latin typeface="Times New Roman" pitchFamily="18" charset="0"/>
                          <a:cs typeface="Times New Roman" pitchFamily="18" charset="0"/>
                        </a:rPr>
                        <a:t>Abréviations </a:t>
                      </a:r>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r>
                        <a:rPr lang="fr-FR" dirty="0"/>
                        <a:t>Significations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370840">
                <a:tc>
                  <a:txBody>
                    <a:bodyPr/>
                    <a:lstStyle/>
                    <a:p>
                      <a:pPr algn="ctr"/>
                      <a:r>
                        <a:rPr lang="fr-FR" sz="1600" dirty="0" err="1">
                          <a:latin typeface="Times New Roman" pitchFamily="18" charset="0"/>
                          <a:cs typeface="Times New Roman" pitchFamily="18" charset="0"/>
                        </a:rPr>
                        <a:t>tjs</a:t>
                      </a:r>
                      <a:r>
                        <a:rPr lang="fr-FR" sz="1600" dirty="0">
                          <a:latin typeface="Times New Roman" pitchFamily="18" charset="0"/>
                          <a:cs typeface="Times New Roman" pitchFamily="18" charset="0"/>
                        </a:rPr>
                        <a:t> </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a:latin typeface="Times New Roman" pitchFamily="18" charset="0"/>
                          <a:cs typeface="Times New Roman" pitchFamily="18" charset="0"/>
                        </a:rPr>
                        <a:t>toujours </a:t>
                      </a:r>
                    </a:p>
                  </a:txBody>
                  <a:tcPr>
                    <a:solidFill>
                      <a:schemeClr val="bg1"/>
                    </a:solidFill>
                  </a:tcPr>
                </a:tc>
                <a:tc>
                  <a:txBody>
                    <a:bodyPr/>
                    <a:lstStyle/>
                    <a:p>
                      <a:pPr algn="ctr"/>
                      <a:r>
                        <a:rPr lang="fr-FR" sz="1600" dirty="0" err="1">
                          <a:latin typeface="Times New Roman" pitchFamily="18" charset="0"/>
                          <a:cs typeface="Times New Roman" pitchFamily="18" charset="0"/>
                        </a:rPr>
                        <a:t>gl</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a:latin typeface="Times New Roman" pitchFamily="18" charset="0"/>
                          <a:cs typeface="Times New Roman" pitchFamily="18" charset="0"/>
                        </a:rPr>
                        <a:t>général</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370840">
                <a:tc>
                  <a:txBody>
                    <a:bodyPr/>
                    <a:lstStyle/>
                    <a:p>
                      <a:pPr algn="ctr"/>
                      <a:r>
                        <a:rPr lang="fr-FR" sz="1600" dirty="0" err="1">
                          <a:latin typeface="Times New Roman" pitchFamily="18" charset="0"/>
                          <a:cs typeface="Times New Roman" pitchFamily="18" charset="0"/>
                        </a:rPr>
                        <a:t>js</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a:latin typeface="Times New Roman" pitchFamily="18" charset="0"/>
                          <a:cs typeface="Times New Roman" pitchFamily="18" charset="0"/>
                        </a:rPr>
                        <a:t>jamais </a:t>
                      </a:r>
                    </a:p>
                  </a:txBody>
                  <a:tcPr>
                    <a:solidFill>
                      <a:schemeClr val="bg1"/>
                    </a:solidFill>
                  </a:tcPr>
                </a:tc>
                <a:tc>
                  <a:txBody>
                    <a:bodyPr/>
                    <a:lstStyle/>
                    <a:p>
                      <a:pPr algn="ctr"/>
                      <a:r>
                        <a:rPr lang="fr-FR" sz="1600" dirty="0" err="1">
                          <a:latin typeface="Times New Roman" pitchFamily="18" charset="0"/>
                          <a:cs typeface="Times New Roman" pitchFamily="18" charset="0"/>
                        </a:rPr>
                        <a:t>qq</a:t>
                      </a:r>
                      <a:r>
                        <a:rPr lang="fr-FR" sz="1600" dirty="0">
                          <a:latin typeface="Times New Roman" pitchFamily="18" charset="0"/>
                          <a:cs typeface="Times New Roman" pitchFamily="18" charset="0"/>
                        </a:rPr>
                        <a:t> </a:t>
                      </a:r>
                    </a:p>
                  </a:txBody>
                  <a:tcPr>
                    <a:solidFill>
                      <a:schemeClr val="bg1"/>
                    </a:solidFill>
                  </a:tcPr>
                </a:tc>
                <a:tc>
                  <a:txBody>
                    <a:bodyPr/>
                    <a:lstStyle/>
                    <a:p>
                      <a:pPr algn="ctr"/>
                      <a:r>
                        <a:rPr lang="fr-FR" sz="1600" dirty="0">
                          <a:latin typeface="Times New Roman" pitchFamily="18" charset="0"/>
                          <a:cs typeface="Times New Roman" pitchFamily="18" charset="0"/>
                        </a:rPr>
                        <a:t>quelque </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387678">
                <a:tc>
                  <a:txBody>
                    <a:bodyPr/>
                    <a:lstStyle/>
                    <a:p>
                      <a:pPr algn="ctr"/>
                      <a:r>
                        <a:rPr lang="fr-FR" sz="1600" dirty="0">
                          <a:latin typeface="Times New Roman" pitchFamily="18" charset="0"/>
                          <a:cs typeface="Times New Roman" pitchFamily="18" charset="0"/>
                        </a:rPr>
                        <a:t>m </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a:latin typeface="Times New Roman" pitchFamily="18" charset="0"/>
                          <a:cs typeface="Times New Roman" pitchFamily="18" charset="0"/>
                        </a:rPr>
                        <a:t>même</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err="1">
                          <a:latin typeface="Times New Roman" pitchFamily="18" charset="0"/>
                          <a:cs typeface="Times New Roman" pitchFamily="18" charset="0"/>
                        </a:rPr>
                        <a:t>qqch</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a:latin typeface="Times New Roman" pitchFamily="18" charset="0"/>
                          <a:cs typeface="Times New Roman" pitchFamily="18" charset="0"/>
                        </a:rPr>
                        <a:t>quelque chose </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r h="370840">
                <a:tc>
                  <a:txBody>
                    <a:bodyPr/>
                    <a:lstStyle/>
                    <a:p>
                      <a:pPr algn="ctr"/>
                      <a:r>
                        <a:rPr lang="fr-FR" sz="1600" dirty="0" err="1">
                          <a:latin typeface="Times New Roman" pitchFamily="18" charset="0"/>
                          <a:cs typeface="Times New Roman" pitchFamily="18" charset="0"/>
                        </a:rPr>
                        <a:t>c-a-d</a:t>
                      </a:r>
                      <a:r>
                        <a:rPr lang="fr-FR" sz="1600" dirty="0">
                          <a:latin typeface="Times New Roman" pitchFamily="18" charset="0"/>
                          <a:cs typeface="Times New Roman" pitchFamily="18" charset="0"/>
                        </a:rPr>
                        <a:t> </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a:latin typeface="Times New Roman" pitchFamily="18" charset="0"/>
                          <a:cs typeface="Times New Roman" pitchFamily="18" charset="0"/>
                        </a:rPr>
                        <a:t>C’est-à-dire </a:t>
                      </a:r>
                    </a:p>
                  </a:txBody>
                  <a:tcPr>
                    <a:solidFill>
                      <a:schemeClr val="bg1"/>
                    </a:solidFill>
                  </a:tcPr>
                </a:tc>
                <a:tc>
                  <a:txBody>
                    <a:bodyPr/>
                    <a:lstStyle/>
                    <a:p>
                      <a:pPr algn="ctr"/>
                      <a:r>
                        <a:rPr lang="fr-FR" sz="1600" dirty="0">
                          <a:latin typeface="Times New Roman" pitchFamily="18" charset="0"/>
                          <a:cs typeface="Times New Roman" pitchFamily="18" charset="0"/>
                        </a:rPr>
                        <a:t>ex</a:t>
                      </a:r>
                    </a:p>
                  </a:txBody>
                  <a:tcPr>
                    <a:solidFill>
                      <a:schemeClr val="bg1"/>
                    </a:solidFill>
                  </a:tcPr>
                </a:tc>
                <a:tc>
                  <a:txBody>
                    <a:bodyPr/>
                    <a:lstStyle/>
                    <a:p>
                      <a:pPr algn="ctr"/>
                      <a:r>
                        <a:rPr lang="fr-FR" sz="1600" dirty="0">
                          <a:latin typeface="Times New Roman" pitchFamily="18" charset="0"/>
                          <a:cs typeface="Times New Roman" pitchFamily="18" charset="0"/>
                        </a:rPr>
                        <a:t>exemple </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4"/>
                  </a:ext>
                </a:extLst>
              </a:tr>
              <a:tr h="370840">
                <a:tc>
                  <a:txBody>
                    <a:bodyPr/>
                    <a:lstStyle/>
                    <a:p>
                      <a:pPr algn="ctr"/>
                      <a:r>
                        <a:rPr lang="fr-FR" sz="1600" dirty="0">
                          <a:latin typeface="Times New Roman" pitchFamily="18" charset="0"/>
                          <a:cs typeface="Times New Roman" pitchFamily="18" charset="0"/>
                        </a:rPr>
                        <a:t>tt</a:t>
                      </a:r>
                    </a:p>
                  </a:txBody>
                  <a:tcPr>
                    <a:lnL w="12700" cap="flat" cmpd="sng" algn="ctr">
                      <a:solidFill>
                        <a:schemeClr val="tx1"/>
                      </a:solidFill>
                      <a:prstDash val="solid"/>
                      <a:round/>
                      <a:headEnd type="none" w="med" len="med"/>
                      <a:tailEnd type="none" w="med" len="med"/>
                    </a:lnL>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itchFamily="18" charset="0"/>
                          <a:cs typeface="Times New Roman" pitchFamily="18" charset="0"/>
                        </a:rPr>
                        <a:t>tout</a:t>
                      </a:r>
                    </a:p>
                  </a:txBody>
                  <a:tcPr>
                    <a:solidFill>
                      <a:schemeClr val="bg1"/>
                    </a:solidFill>
                  </a:tcPr>
                </a:tc>
                <a:tc>
                  <a:txBody>
                    <a:bodyPr/>
                    <a:lstStyle/>
                    <a:p>
                      <a:pPr algn="ctr"/>
                      <a:r>
                        <a:rPr lang="fr-FR" sz="1600" dirty="0" err="1">
                          <a:latin typeface="Times New Roman" pitchFamily="18" charset="0"/>
                          <a:cs typeface="Times New Roman" pitchFamily="18" charset="0"/>
                        </a:rPr>
                        <a:t>svt</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a:latin typeface="Times New Roman" pitchFamily="18" charset="0"/>
                          <a:cs typeface="Times New Roman" pitchFamily="18" charset="0"/>
                        </a:rPr>
                        <a:t>souvent </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5"/>
                  </a:ext>
                </a:extLst>
              </a:tr>
              <a:tr h="370840">
                <a:tc>
                  <a:txBody>
                    <a:bodyPr/>
                    <a:lstStyle/>
                    <a:p>
                      <a:pPr algn="ctr"/>
                      <a:r>
                        <a:rPr lang="fr-FR" sz="1600" dirty="0" err="1">
                          <a:latin typeface="Times New Roman" pitchFamily="18" charset="0"/>
                          <a:cs typeface="Times New Roman" pitchFamily="18" charset="0"/>
                        </a:rPr>
                        <a:t>bcp</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a:latin typeface="Times New Roman" pitchFamily="18" charset="0"/>
                          <a:cs typeface="Times New Roman" pitchFamily="18" charset="0"/>
                        </a:rPr>
                        <a:t>beaucoup</a:t>
                      </a:r>
                    </a:p>
                  </a:txBody>
                  <a:tcPr>
                    <a:solidFill>
                      <a:schemeClr val="bg1"/>
                    </a:solidFill>
                  </a:tcPr>
                </a:tc>
                <a:tc>
                  <a:txBody>
                    <a:bodyPr/>
                    <a:lstStyle/>
                    <a:p>
                      <a:pPr algn="ctr"/>
                      <a:r>
                        <a:rPr lang="fr-FR" sz="1600" dirty="0" err="1">
                          <a:latin typeface="Times New Roman" pitchFamily="18" charset="0"/>
                          <a:cs typeface="Times New Roman" pitchFamily="18" charset="0"/>
                        </a:rPr>
                        <a:t>grd</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a:latin typeface="Times New Roman" pitchFamily="18" charset="0"/>
                          <a:cs typeface="Times New Roman" pitchFamily="18" charset="0"/>
                        </a:rPr>
                        <a:t>grand </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6"/>
                  </a:ext>
                </a:extLst>
              </a:tr>
              <a:tr h="370840">
                <a:tc>
                  <a:txBody>
                    <a:bodyPr/>
                    <a:lstStyle/>
                    <a:p>
                      <a:pPr algn="ctr"/>
                      <a:r>
                        <a:rPr lang="fr-FR" sz="1600" dirty="0">
                          <a:latin typeface="Times New Roman" pitchFamily="18" charset="0"/>
                          <a:cs typeface="Times New Roman" pitchFamily="18" charset="0"/>
                        </a:rPr>
                        <a:t>id</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a:latin typeface="Times New Roman" pitchFamily="18" charset="0"/>
                          <a:cs typeface="Times New Roman" pitchFamily="18" charset="0"/>
                        </a:rPr>
                        <a:t>idem</a:t>
                      </a:r>
                    </a:p>
                  </a:txBody>
                  <a:tcPr>
                    <a:solidFill>
                      <a:schemeClr val="bg1"/>
                    </a:solidFill>
                  </a:tcPr>
                </a:tc>
                <a:tc>
                  <a:txBody>
                    <a:bodyPr/>
                    <a:lstStyle/>
                    <a:p>
                      <a:pPr algn="ctr"/>
                      <a:r>
                        <a:rPr lang="fr-FR" sz="1600" dirty="0" err="1">
                          <a:latin typeface="Times New Roman" pitchFamily="18" charset="0"/>
                          <a:cs typeface="Times New Roman" pitchFamily="18" charset="0"/>
                        </a:rPr>
                        <a:t>dt</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a:latin typeface="Times New Roman" pitchFamily="18" charset="0"/>
                          <a:cs typeface="Times New Roman" pitchFamily="18" charset="0"/>
                        </a:rPr>
                        <a:t>dont</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7"/>
                  </a:ext>
                </a:extLst>
              </a:tr>
              <a:tr h="370840">
                <a:tc>
                  <a:txBody>
                    <a:bodyPr/>
                    <a:lstStyle/>
                    <a:p>
                      <a:pPr algn="ctr"/>
                      <a:r>
                        <a:rPr lang="fr-FR" sz="1600" dirty="0" err="1">
                          <a:latin typeface="Times New Roman" pitchFamily="18" charset="0"/>
                          <a:cs typeface="Times New Roman" pitchFamily="18" charset="0"/>
                        </a:rPr>
                        <a:t>ts</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itchFamily="18" charset="0"/>
                          <a:cs typeface="Times New Roman" pitchFamily="18" charset="0"/>
                        </a:rPr>
                        <a:t>tous</a:t>
                      </a:r>
                    </a:p>
                  </a:txBody>
                  <a:tcPr>
                    <a:solidFill>
                      <a:schemeClr val="bg1"/>
                    </a:solidFill>
                  </a:tcPr>
                </a:tc>
                <a:tc>
                  <a:txBody>
                    <a:bodyPr/>
                    <a:lstStyle/>
                    <a:p>
                      <a:pPr algn="ctr"/>
                      <a:r>
                        <a:rPr lang="fr-FR" sz="1600" dirty="0" err="1">
                          <a:latin typeface="Times New Roman" pitchFamily="18" charset="0"/>
                          <a:cs typeface="Times New Roman" pitchFamily="18" charset="0"/>
                        </a:rPr>
                        <a:t>nbr</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a:latin typeface="Times New Roman" pitchFamily="18" charset="0"/>
                          <a:cs typeface="Times New Roman" pitchFamily="18" charset="0"/>
                        </a:rPr>
                        <a:t>nombre </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8"/>
                  </a:ext>
                </a:extLst>
              </a:tr>
              <a:tr h="370840">
                <a:tc>
                  <a:txBody>
                    <a:bodyPr/>
                    <a:lstStyle/>
                    <a:p>
                      <a:pPr algn="ctr"/>
                      <a:r>
                        <a:rPr lang="fr-FR" sz="1600" dirty="0" err="1">
                          <a:latin typeface="Times New Roman" pitchFamily="18" charset="0"/>
                          <a:cs typeface="Times New Roman" pitchFamily="18" charset="0"/>
                        </a:rPr>
                        <a:t>pls</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itchFamily="18" charset="0"/>
                          <a:cs typeface="Times New Roman" pitchFamily="18" charset="0"/>
                        </a:rPr>
                        <a:t>Plusieurs </a:t>
                      </a:r>
                    </a:p>
                  </a:txBody>
                  <a:tcPr>
                    <a:solidFill>
                      <a:schemeClr val="bg1"/>
                    </a:solidFill>
                  </a:tcPr>
                </a:tc>
                <a:tc>
                  <a:txBody>
                    <a:bodyPr/>
                    <a:lstStyle/>
                    <a:p>
                      <a:pPr algn="ctr"/>
                      <a:r>
                        <a:rPr lang="fr-FR" sz="1600" dirty="0" err="1">
                          <a:latin typeface="Times New Roman" pitchFamily="18" charset="0"/>
                          <a:cs typeface="Times New Roman" pitchFamily="18" charset="0"/>
                        </a:rPr>
                        <a:t>cf</a:t>
                      </a:r>
                      <a:r>
                        <a:rPr lang="fr-FR" sz="1600" dirty="0">
                          <a:latin typeface="Times New Roman" pitchFamily="18" charset="0"/>
                          <a:cs typeface="Times New Roman" pitchFamily="18" charset="0"/>
                        </a:rPr>
                        <a:t> </a:t>
                      </a:r>
                    </a:p>
                  </a:txBody>
                  <a:tcPr>
                    <a:solidFill>
                      <a:schemeClr val="bg1"/>
                    </a:solidFill>
                  </a:tcPr>
                </a:tc>
                <a:tc>
                  <a:txBody>
                    <a:bodyPr/>
                    <a:lstStyle/>
                    <a:p>
                      <a:pPr algn="ctr"/>
                      <a:r>
                        <a:rPr lang="fr-FR" sz="1600" dirty="0">
                          <a:latin typeface="Times New Roman" pitchFamily="18" charset="0"/>
                          <a:cs typeface="Times New Roman" pitchFamily="18" charset="0"/>
                        </a:rPr>
                        <a:t>confère</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9"/>
                  </a:ext>
                </a:extLst>
              </a:tr>
              <a:tr h="370840">
                <a:tc>
                  <a:txBody>
                    <a:bodyPr/>
                    <a:lstStyle/>
                    <a:p>
                      <a:pPr algn="ctr"/>
                      <a:r>
                        <a:rPr lang="fr-FR" sz="1600" dirty="0" err="1">
                          <a:latin typeface="Times New Roman" pitchFamily="18" charset="0"/>
                          <a:cs typeface="Times New Roman" pitchFamily="18" charset="0"/>
                        </a:rPr>
                        <a:t>pbme</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a:latin typeface="Times New Roman" pitchFamily="18" charset="0"/>
                          <a:cs typeface="Times New Roman" pitchFamily="18" charset="0"/>
                        </a:rPr>
                        <a:t>problème</a:t>
                      </a:r>
                    </a:p>
                  </a:txBody>
                  <a:tcPr>
                    <a:solidFill>
                      <a:schemeClr val="bg1"/>
                    </a:solidFill>
                  </a:tcPr>
                </a:tc>
                <a:tc>
                  <a:txBody>
                    <a:bodyPr/>
                    <a:lstStyle/>
                    <a:p>
                      <a:pPr algn="ctr"/>
                      <a:r>
                        <a:rPr lang="fr-FR" sz="1600" dirty="0" err="1">
                          <a:latin typeface="Times New Roman" pitchFamily="18" charset="0"/>
                          <a:cs typeface="Times New Roman" pitchFamily="18" charset="0"/>
                        </a:rPr>
                        <a:t>ind</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a:latin typeface="Times New Roman" pitchFamily="18" charset="0"/>
                          <a:cs typeface="Times New Roman" pitchFamily="18" charset="0"/>
                        </a:rPr>
                        <a:t>indique </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a:bodyPr>
          <a:lstStyle/>
          <a:p>
            <a:pPr algn="ctr">
              <a:buNone/>
            </a:pPr>
            <a:r>
              <a:rPr lang="fr-FR" sz="2000" dirty="0">
                <a:latin typeface="Times New Roman" pitchFamily="18" charset="0"/>
                <a:cs typeface="Times New Roman" pitchFamily="18" charset="0"/>
              </a:rPr>
              <a:t> </a:t>
            </a:r>
            <a:r>
              <a:rPr lang="fr-FR" sz="2000" b="1" i="1" dirty="0">
                <a:latin typeface="Times New Roman" pitchFamily="18" charset="0"/>
                <a:cs typeface="Times New Roman" pitchFamily="18" charset="0"/>
              </a:rPr>
              <a:t>Cour n° 2</a:t>
            </a:r>
          </a:p>
          <a:p>
            <a:pPr algn="ctr">
              <a:buNone/>
            </a:pPr>
            <a:r>
              <a:rPr lang="fr-FR" sz="2000" b="1" u="sng" dirty="0">
                <a:solidFill>
                  <a:srgbClr val="FF0000"/>
                </a:solidFill>
                <a:latin typeface="Times New Roman" pitchFamily="18" charset="0"/>
                <a:cs typeface="Times New Roman" pitchFamily="18" charset="0"/>
              </a:rPr>
              <a:t>L’exposé</a:t>
            </a:r>
          </a:p>
          <a:p>
            <a:pPr>
              <a:buNone/>
            </a:pPr>
            <a:r>
              <a:rPr lang="fr-FR" sz="2000" dirty="0">
                <a:latin typeface="Times New Roman" pitchFamily="18" charset="0"/>
                <a:cs typeface="Times New Roman" pitchFamily="18" charset="0"/>
              </a:rPr>
              <a:t>      </a:t>
            </a:r>
            <a:r>
              <a:rPr lang="fr-FR" sz="2000" b="1" dirty="0">
                <a:solidFill>
                  <a:srgbClr val="FF0000"/>
                </a:solidFill>
                <a:latin typeface="Times New Roman" pitchFamily="18" charset="0"/>
                <a:cs typeface="Times New Roman" pitchFamily="18" charset="0"/>
              </a:rPr>
              <a:t>I-</a:t>
            </a:r>
            <a:r>
              <a:rPr lang="fr-FR" sz="2000" dirty="0">
                <a:latin typeface="Times New Roman" pitchFamily="18" charset="0"/>
                <a:cs typeface="Times New Roman" pitchFamily="18" charset="0"/>
              </a:rPr>
              <a:t> </a:t>
            </a:r>
            <a:r>
              <a:rPr lang="fr-FR" sz="2000" b="1" u="sng" dirty="0">
                <a:solidFill>
                  <a:srgbClr val="FF0000"/>
                </a:solidFill>
                <a:latin typeface="Times New Roman" pitchFamily="18" charset="0"/>
                <a:cs typeface="Times New Roman" pitchFamily="18" charset="0"/>
              </a:rPr>
              <a:t>Définition</a:t>
            </a:r>
            <a:r>
              <a:rPr lang="fr-FR" sz="2000" b="1" dirty="0">
                <a:solidFill>
                  <a:srgbClr val="FF0000"/>
                </a:solidFill>
                <a:latin typeface="Times New Roman" pitchFamily="18" charset="0"/>
                <a:cs typeface="Times New Roman" pitchFamily="18" charset="0"/>
              </a:rPr>
              <a:t> :</a:t>
            </a:r>
            <a:r>
              <a:rPr lang="fr-FR" sz="2000" dirty="0">
                <a:latin typeface="Times New Roman" pitchFamily="18" charset="0"/>
                <a:cs typeface="Times New Roman" pitchFamily="18" charset="0"/>
              </a:rPr>
              <a:t> </a:t>
            </a:r>
          </a:p>
          <a:p>
            <a:pPr>
              <a:buNone/>
            </a:pPr>
            <a:r>
              <a:rPr lang="fr-FR" sz="2000" dirty="0">
                <a:latin typeface="Times New Roman" pitchFamily="18" charset="0"/>
                <a:cs typeface="Times New Roman" pitchFamily="18" charset="0"/>
              </a:rPr>
              <a:t>                 1- L’exposé c’est un travail de recherche fait par l’étudiant sur un thème choisi ou imposé. </a:t>
            </a:r>
          </a:p>
          <a:p>
            <a:pPr>
              <a:buNone/>
            </a:pPr>
            <a:r>
              <a:rPr lang="fr-FR" sz="2000" dirty="0">
                <a:latin typeface="Times New Roman" pitchFamily="18" charset="0"/>
                <a:cs typeface="Times New Roman" pitchFamily="18" charset="0"/>
              </a:rPr>
              <a:t>                 2- L’exposé, c’est un discours </a:t>
            </a:r>
            <a:r>
              <a:rPr lang="fr-FR" sz="2000" b="1" i="1" dirty="0">
                <a:latin typeface="Times New Roman" pitchFamily="18" charset="0"/>
                <a:cs typeface="Times New Roman" pitchFamily="18" charset="0"/>
              </a:rPr>
              <a:t>rhétorique</a:t>
            </a:r>
            <a:r>
              <a:rPr lang="fr-FR" sz="2000" dirty="0">
                <a:latin typeface="Times New Roman" pitchFamily="18" charset="0"/>
                <a:cs typeface="Times New Roman" pitchFamily="18" charset="0"/>
              </a:rPr>
              <a:t> qui fournit des informations ou des explications sur un sujet difficile.</a:t>
            </a:r>
          </a:p>
          <a:p>
            <a:pPr>
              <a:buNone/>
            </a:pPr>
            <a:r>
              <a:rPr lang="fr-FR" sz="2000" dirty="0">
                <a:latin typeface="Times New Roman" pitchFamily="18" charset="0"/>
                <a:cs typeface="Times New Roman" pitchFamily="18" charset="0"/>
              </a:rPr>
              <a:t>                  3- Aussi c’est un exercice qui nous permet d’apprendre à faire des recherches sur un sujet, enrichir nos connaissance et notre culture en les reliant un travail effectuer en cours.</a:t>
            </a:r>
          </a:p>
          <a:p>
            <a:pPr>
              <a:buNone/>
            </a:pPr>
            <a:r>
              <a:rPr lang="fr-FR" sz="2000" dirty="0">
                <a:latin typeface="Times New Roman" pitchFamily="18" charset="0"/>
                <a:cs typeface="Times New Roman" pitchFamily="18" charset="0"/>
              </a:rPr>
              <a:t>                  4- L’exposé oral est une présentation verbale devant la classe ou devant l’enseignant en plus des qualités requises pour un travail écrit. </a:t>
            </a:r>
          </a:p>
          <a:p>
            <a:pPr>
              <a:buNone/>
            </a:pPr>
            <a:r>
              <a:rPr lang="fr-FR" sz="2000" dirty="0">
                <a:latin typeface="Times New Roman" pitchFamily="18" charset="0"/>
                <a:cs typeface="Times New Roman" pitchFamily="18" charset="0"/>
              </a:rPr>
              <a:t>                  5- L’exposé oral exige la maitrise de la parole en public. Pour plusieurs, l’idée de parler devant un auditoire représente une importante source de stress. </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3091</TotalTime>
  <Words>3645</Words>
  <Application>Microsoft Office PowerPoint</Application>
  <PresentationFormat>Affichage à l'écran (4:3)</PresentationFormat>
  <Paragraphs>355</Paragraphs>
  <Slides>38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38</vt:i4>
      </vt:variant>
    </vt:vector>
  </HeadingPairs>
  <TitlesOfParts>
    <vt:vector size="44" baseType="lpstr">
      <vt:lpstr>Arial</vt:lpstr>
      <vt:lpstr>Calibri</vt:lpstr>
      <vt:lpstr>Courier New</vt:lpstr>
      <vt:lpstr>Times New Roman</vt:lpstr>
      <vt:lpstr>Wingdings</vt:lpstr>
      <vt:lpstr>Thème Office</vt:lpstr>
      <vt:lpstr>Cours Techniques d’expression écrite &amp; orale   </vt:lpstr>
      <vt:lpstr>Cour n° 1   La prise de notes</vt:lpstr>
      <vt:lpstr>La prise de notes (suite I)</vt:lpstr>
      <vt:lpstr>La prise de notes (suite II)</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Cour n° 5 Communication</vt:lpstr>
      <vt:lpstr>Présentation PowerPoint</vt:lpstr>
      <vt:lpstr>Présentation PowerPoint</vt:lpstr>
      <vt:lpstr>Présentation PowerPoint</vt:lpstr>
      <vt:lpstr>Présentation PowerPoint</vt:lpstr>
      <vt:lpstr>Présentation PowerPoint</vt:lpstr>
      <vt:lpstr>Présentation PowerPoint</vt:lpstr>
      <vt:lpstr>Cour N° 6   Curriculum vitae ”CV”</vt:lpstr>
      <vt:lpstr>Présentation PowerPoint</vt:lpstr>
      <vt:lpstr>Présentation PowerPoint</vt:lpstr>
      <vt:lpstr>Présentation PowerPoint</vt:lpstr>
      <vt:lpstr>Présentation PowerPoint</vt:lpstr>
      <vt:lpstr>Présentation PowerPoint</vt:lpstr>
      <vt:lpstr>Cour N7 :  La lettre administrative (Officielle): </vt:lpstr>
      <vt:lpstr>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msi pc</dc:creator>
  <cp:lastModifiedBy>PC</cp:lastModifiedBy>
  <cp:revision>54</cp:revision>
  <dcterms:created xsi:type="dcterms:W3CDTF">2021-10-24T05:50:15Z</dcterms:created>
  <dcterms:modified xsi:type="dcterms:W3CDTF">2023-04-24T13:35:28Z</dcterms:modified>
</cp:coreProperties>
</file>