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78" r:id="rId3"/>
    <p:sldId id="391" r:id="rId4"/>
    <p:sldId id="386" r:id="rId5"/>
    <p:sldId id="392" r:id="rId6"/>
    <p:sldId id="393" r:id="rId7"/>
    <p:sldId id="39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AEEA9"/>
    <a:srgbClr val="FFFD8F"/>
    <a:srgbClr val="EFA59F"/>
    <a:srgbClr val="DA570E"/>
    <a:srgbClr val="D5B7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6F7D-224D-4877-9496-B8E0025C2BB3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C56FF-CD2B-4199-83C3-9FE3D60A2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928794" y="1785926"/>
            <a:ext cx="6858048" cy="1214446"/>
          </a:xfrm>
          <a:prstGeom prst="roundRect">
            <a:avLst/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الفكر الاقتصادي الكينزي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000232" y="3429000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571868" y="1000108"/>
            <a:ext cx="5143536" cy="490542"/>
          </a:xfrm>
          <a:prstGeom prst="roundRect">
            <a:avLst>
              <a:gd name="adj" fmla="val 30578"/>
            </a:avLst>
          </a:prstGeom>
          <a:solidFill>
            <a:srgbClr val="8AEEA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المحاضرة السابعة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000232" y="3929066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643438" y="1214422"/>
            <a:ext cx="4214842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تعريف الكينزية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857356" y="2285992"/>
            <a:ext cx="7000924" cy="928694"/>
          </a:xfrm>
          <a:prstGeom prst="roundRect">
            <a:avLst>
              <a:gd name="adj" fmla="val 10287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ظهر الفكر الكينزي على يد الاقتصادي الإنجليزي جون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مينارد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كينز (1883-1949)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857356" y="3286124"/>
            <a:ext cx="7000924" cy="1428760"/>
          </a:xfrm>
          <a:prstGeom prst="roundRect">
            <a:avLst>
              <a:gd name="adj" fmla="val 10397"/>
            </a:avLst>
          </a:prstGeom>
          <a:solidFill>
            <a:srgbClr val="D5B7C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وجاء هذا الفكر في فترة ما بين الحربين العالميتين الأولى والثانية في ظروف استثنائية هي ظروف أزمة كساد 1929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857356" y="4786322"/>
            <a:ext cx="7000924" cy="571504"/>
          </a:xfrm>
          <a:prstGeom prst="roundRect">
            <a:avLst>
              <a:gd name="adj" fmla="val 10397"/>
            </a:avLst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أعطى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الفكر الكينزي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للنقود أهمية كبيرة في تنظيره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143108" y="500042"/>
            <a:ext cx="5429288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فرضيات الفكر الكينزي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858016" y="1571612"/>
            <a:ext cx="2071702" cy="1071570"/>
          </a:xfrm>
          <a:prstGeom prst="roundRect">
            <a:avLst>
              <a:gd name="adj" fmla="val 131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اقتصاد الطلب (الاستهلاك)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1571612"/>
            <a:ext cx="6572296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الاستهلاك هو الذي يقرر الإنتاج، والطلب هو الذي يخلق العرض، وليس العكس كما يعتقد الكلاسيك. </a:t>
            </a:r>
            <a:endParaRPr lang="ar-DZ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858016" y="2714620"/>
            <a:ext cx="2071702" cy="1071570"/>
          </a:xfrm>
          <a:prstGeom prst="roundRect">
            <a:avLst>
              <a:gd name="adj" fmla="val 131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اقتصاد الركود (الكساد)</a:t>
            </a:r>
            <a:endParaRPr lang="ar-DZ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14282" y="2714620"/>
            <a:ext cx="6572296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تعتبر كل أفكار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هذا الفكر تقريبا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تنظيرا للكساد والأزمات </a:t>
            </a:r>
            <a:r>
              <a:rPr lang="ar-DZ" sz="31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الإقتصادية</a:t>
            </a:r>
            <a:endParaRPr lang="ar-DZ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858016" y="3857628"/>
            <a:ext cx="2071702" cy="1071570"/>
          </a:xfrm>
          <a:prstGeom prst="roundRect">
            <a:avLst>
              <a:gd name="adj" fmla="val 131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اقتصاد تدخلي</a:t>
            </a:r>
            <a:endParaRPr lang="ar-DZ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14282" y="3857628"/>
            <a:ext cx="6572296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فكرة قدرة اليد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الخفية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على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إعادة التوازن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للسوق خاطئة،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الاقتصاد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يحتاج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إلى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تدخل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الدولة.</a:t>
            </a:r>
            <a:endParaRPr lang="ar-DZ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858016" y="5000636"/>
            <a:ext cx="2071702" cy="1428760"/>
          </a:xfrm>
          <a:prstGeom prst="roundRect">
            <a:avLst>
              <a:gd name="adj" fmla="val 131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تناقض المصالح</a:t>
            </a:r>
            <a:endParaRPr lang="ar-DZ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14282" y="5000636"/>
            <a:ext cx="6572296" cy="142876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يوجد تعارض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بين مصالح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المستهلكين والمستثمرين والمدخرين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، وهذا التعارض يؤثر على التوازن العام للسوق.</a:t>
            </a:r>
            <a:endParaRPr lang="ar-DZ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57148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أهم نظريات الفكر الكينزي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8286776" y="1571612"/>
            <a:ext cx="571504" cy="50006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1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429256" y="1571612"/>
            <a:ext cx="2786082" cy="50006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نظرية تدخل الدولة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28596" y="2214554"/>
            <a:ext cx="8358246" cy="1428760"/>
          </a:xfrm>
          <a:prstGeom prst="roundRect">
            <a:avLst>
              <a:gd name="adj" fmla="val 1241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يرى </a:t>
            </a:r>
            <a:r>
              <a:rPr lang="ar-DZ" sz="3200" b="1" dirty="0" smtClean="0">
                <a:solidFill>
                  <a:schemeClr val="tx1"/>
                </a:solidFill>
              </a:rPr>
              <a:t>الكينزيون وجوب </a:t>
            </a:r>
            <a:r>
              <a:rPr lang="ar-DZ" sz="3200" b="1" dirty="0" smtClean="0">
                <a:solidFill>
                  <a:schemeClr val="tx1"/>
                </a:solidFill>
              </a:rPr>
              <a:t>تدخل الدولة في </a:t>
            </a:r>
            <a:r>
              <a:rPr lang="ar-DZ" sz="3200" b="1" dirty="0" smtClean="0">
                <a:solidFill>
                  <a:schemeClr val="tx1"/>
                </a:solidFill>
              </a:rPr>
              <a:t>الحياة الاقتصادية، فهي </a:t>
            </a:r>
            <a:r>
              <a:rPr lang="ar-DZ" sz="3200" b="1" dirty="0" smtClean="0">
                <a:solidFill>
                  <a:schemeClr val="tx1"/>
                </a:solidFill>
              </a:rPr>
              <a:t>ليست الدولة </a:t>
            </a:r>
            <a:r>
              <a:rPr lang="ar-DZ" sz="3200" b="1" dirty="0" smtClean="0">
                <a:solidFill>
                  <a:schemeClr val="tx1"/>
                </a:solidFill>
              </a:rPr>
              <a:t>الحارسة فقط </a:t>
            </a:r>
            <a:r>
              <a:rPr lang="ar-DZ" sz="3200" b="1" dirty="0" smtClean="0">
                <a:solidFill>
                  <a:schemeClr val="tx1"/>
                </a:solidFill>
              </a:rPr>
              <a:t>كما قال الكلاسيك (الدولة الحارسة معناها تختص فقط في الأمن </a:t>
            </a:r>
            <a:r>
              <a:rPr lang="ar-DZ" sz="3200" b="1" dirty="0" smtClean="0">
                <a:solidFill>
                  <a:schemeClr val="tx1"/>
                </a:solidFill>
              </a:rPr>
              <a:t>والدفاع والمشروعات العامة).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8286776" y="4000504"/>
            <a:ext cx="571504" cy="50006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2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429256" y="4000504"/>
            <a:ext cx="2786082" cy="50006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نظرية التوظيف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8596" y="4643446"/>
            <a:ext cx="8358246" cy="1428760"/>
          </a:xfrm>
          <a:prstGeom prst="roundRect">
            <a:avLst>
              <a:gd name="adj" fmla="val 1241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يرى الكينزيون أن الحالة الغالبة </a:t>
            </a:r>
            <a:r>
              <a:rPr lang="ar-DZ" sz="3200" b="1" dirty="0" smtClean="0">
                <a:solidFill>
                  <a:schemeClr val="tx1"/>
                </a:solidFill>
              </a:rPr>
              <a:t>في الإقتصاد هي </a:t>
            </a:r>
            <a:r>
              <a:rPr lang="ar-DZ" sz="3200" b="1" dirty="0" smtClean="0">
                <a:solidFill>
                  <a:schemeClr val="tx1"/>
                </a:solidFill>
              </a:rPr>
              <a:t>تحقيق مستوى يقع دون التوظيف </a:t>
            </a:r>
            <a:r>
              <a:rPr lang="ar-DZ" sz="3200" b="1" dirty="0" smtClean="0">
                <a:solidFill>
                  <a:schemeClr val="tx1"/>
                </a:solidFill>
              </a:rPr>
              <a:t>الكامل، وهذا بخلاف الكلاسيك.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7" grpId="0" animBg="1"/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57148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أهم نظريات الفكر الكينزي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8286776" y="1571612"/>
            <a:ext cx="571504" cy="50006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3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429256" y="1571612"/>
            <a:ext cx="2786082" cy="50006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نظرية </a:t>
            </a:r>
            <a:r>
              <a:rPr lang="ar-DZ" sz="3200" b="1" dirty="0" smtClean="0"/>
              <a:t>النقود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28596" y="2214554"/>
            <a:ext cx="8358246" cy="1000132"/>
          </a:xfrm>
          <a:prstGeom prst="roundRect">
            <a:avLst>
              <a:gd name="adj" fmla="val 1241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النقود </a:t>
            </a:r>
            <a:r>
              <a:rPr lang="ar-DZ" sz="3200" b="1" dirty="0" smtClean="0">
                <a:solidFill>
                  <a:schemeClr val="tx1"/>
                </a:solidFill>
              </a:rPr>
              <a:t>لها المكانة الأكبر في الاقتصاد، نظرا لتعلق الناس </a:t>
            </a:r>
            <a:r>
              <a:rPr lang="ar-DZ" sz="3200" b="1" dirty="0" err="1" smtClean="0">
                <a:solidFill>
                  <a:schemeClr val="tx1"/>
                </a:solidFill>
              </a:rPr>
              <a:t>بها</a:t>
            </a:r>
            <a:r>
              <a:rPr lang="ar-DZ" sz="3200" b="1" dirty="0" smtClean="0">
                <a:solidFill>
                  <a:schemeClr val="tx1"/>
                </a:solidFill>
              </a:rPr>
              <a:t> ورغبتهم في الحصول عليها </a:t>
            </a:r>
            <a:r>
              <a:rPr lang="ar-DZ" sz="3200" b="1" dirty="0" smtClean="0">
                <a:solidFill>
                  <a:schemeClr val="tx1"/>
                </a:solidFill>
              </a:rPr>
              <a:t>واكتنازها. 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8596" y="3286124"/>
            <a:ext cx="8358246" cy="1000132"/>
          </a:xfrm>
          <a:prstGeom prst="roundRect">
            <a:avLst>
              <a:gd name="adj" fmla="val 1241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للنقود وظيفة أخرى غير وظيفتي قياس القيمة وأداة التبادل تتمثل في كونها مخزن </a:t>
            </a:r>
            <a:r>
              <a:rPr lang="ar-DZ" sz="3200" b="1" dirty="0" smtClean="0">
                <a:solidFill>
                  <a:schemeClr val="tx1"/>
                </a:solidFill>
              </a:rPr>
              <a:t>للقيمة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28596" y="4357694"/>
            <a:ext cx="8358246" cy="642942"/>
          </a:xfrm>
          <a:prstGeom prst="roundRect">
            <a:avLst>
              <a:gd name="adj" fmla="val 1241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النقود </a:t>
            </a:r>
            <a:r>
              <a:rPr lang="ar-DZ" sz="3200" b="1" dirty="0" smtClean="0">
                <a:solidFill>
                  <a:schemeClr val="tx1"/>
                </a:solidFill>
              </a:rPr>
              <a:t>عند </a:t>
            </a:r>
            <a:r>
              <a:rPr lang="ar-DZ" sz="3200" b="1" dirty="0" err="1" smtClean="0">
                <a:solidFill>
                  <a:schemeClr val="tx1"/>
                </a:solidFill>
              </a:rPr>
              <a:t>الكينزيين</a:t>
            </a:r>
            <a:r>
              <a:rPr lang="ar-DZ" sz="3200" b="1" dirty="0" smtClean="0">
                <a:solidFill>
                  <a:schemeClr val="tx1"/>
                </a:solidFill>
              </a:rPr>
              <a:t> أداة </a:t>
            </a:r>
            <a:r>
              <a:rPr lang="ar-DZ" sz="3200" b="1" dirty="0" smtClean="0">
                <a:solidFill>
                  <a:schemeClr val="tx1"/>
                </a:solidFill>
              </a:rPr>
              <a:t>أساسية في التحليل </a:t>
            </a:r>
            <a:r>
              <a:rPr lang="ar-DZ" sz="3200" b="1" dirty="0" smtClean="0">
                <a:solidFill>
                  <a:schemeClr val="tx1"/>
                </a:solidFill>
              </a:rPr>
              <a:t>الاقتصادي.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7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142852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أهم نظريات الفكر الكينزي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8286776" y="785794"/>
            <a:ext cx="571504" cy="50006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4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786314" y="785794"/>
            <a:ext cx="3429024" cy="50006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نظرية تفضيل السيولة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28596" y="1428736"/>
            <a:ext cx="8358246" cy="928694"/>
          </a:xfrm>
          <a:prstGeom prst="roundRect">
            <a:avLst>
              <a:gd name="adj" fmla="val 1241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النقود ليست حيادية (كما اعتقد الكلاسيك) والأفراد </a:t>
            </a:r>
            <a:r>
              <a:rPr lang="ar-DZ" sz="3200" b="1" dirty="0" smtClean="0">
                <a:solidFill>
                  <a:schemeClr val="tx1"/>
                </a:solidFill>
              </a:rPr>
              <a:t>والمؤسسات قد يفضلون الاحتفاظ بالنقود </a:t>
            </a:r>
            <a:r>
              <a:rPr lang="ar-DZ" sz="3200" b="1" dirty="0" smtClean="0">
                <a:solidFill>
                  <a:schemeClr val="tx1"/>
                </a:solidFill>
              </a:rPr>
              <a:t>لذاتها، لثلاثة عوامل: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857620" y="2428868"/>
            <a:ext cx="4929222" cy="500066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الطلب على النقود لغرض المعاملات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28596" y="3000372"/>
            <a:ext cx="8358246" cy="928694"/>
          </a:xfrm>
          <a:prstGeom prst="roundRect">
            <a:avLst>
              <a:gd name="adj" fmla="val 12411"/>
            </a:avLst>
          </a:prstGeom>
          <a:solidFill>
            <a:srgbClr val="C0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يقصد </a:t>
            </a:r>
            <a:r>
              <a:rPr lang="ar-DZ" sz="3200" b="1" dirty="0" err="1" smtClean="0">
                <a:solidFill>
                  <a:schemeClr val="bg1"/>
                </a:solidFill>
              </a:rPr>
              <a:t>به</a:t>
            </a:r>
            <a:r>
              <a:rPr lang="ar-DZ" sz="3200" b="1" dirty="0" smtClean="0">
                <a:solidFill>
                  <a:schemeClr val="bg1"/>
                </a:solidFill>
              </a:rPr>
              <a:t> رغبة الأفراد والمؤسسات في الاحتفاظ بقدر معين من النقود، في شكلها السائل، بغية مواجهة نفقاتهم الجارية،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857620" y="4000504"/>
            <a:ext cx="4929222" cy="500066"/>
          </a:xfrm>
          <a:prstGeom prst="roundRect">
            <a:avLst>
              <a:gd name="adj" fmla="val 50000"/>
            </a:avLst>
          </a:prstGeom>
          <a:solidFill>
            <a:srgbClr val="0000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الطلب على النقود لغرض الاحتياط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28596" y="4572008"/>
            <a:ext cx="8358246" cy="928694"/>
          </a:xfrm>
          <a:prstGeom prst="roundRect">
            <a:avLst>
              <a:gd name="adj" fmla="val 12411"/>
            </a:avLst>
          </a:prstGeom>
          <a:solidFill>
            <a:srgbClr val="0000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يلجأ الأفراد والمؤسسات إلى الاحتفاظ بجزء من نقودهم لمواجهة المصروفات الغير المنظورة.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857620" y="5572140"/>
            <a:ext cx="4929222" cy="500066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الطلب على النقود لغرض المضاربة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28596" y="6143644"/>
            <a:ext cx="8358246" cy="571480"/>
          </a:xfrm>
          <a:prstGeom prst="roundRect">
            <a:avLst>
              <a:gd name="adj" fmla="val 12411"/>
            </a:avLst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يرتبط بتوقع تغيرات </a:t>
            </a:r>
            <a:r>
              <a:rPr lang="ar-DZ" sz="3200" b="1" dirty="0" smtClean="0">
                <a:solidFill>
                  <a:schemeClr val="bg1"/>
                </a:solidFill>
              </a:rPr>
              <a:t>في أسعار الأوراق المالية وأسعار </a:t>
            </a:r>
            <a:r>
              <a:rPr lang="ar-DZ" sz="3200" b="1" dirty="0" smtClean="0">
                <a:solidFill>
                  <a:schemeClr val="bg1"/>
                </a:solidFill>
              </a:rPr>
              <a:t>الفائدة.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7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928926" y="1714488"/>
            <a:ext cx="5429288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أهم الانتقادات الموجهة </a:t>
            </a:r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للكينزيين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42910" y="2786058"/>
            <a:ext cx="7786742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يعتقد البعض أن نظرية كينز ليست نظرية عامة،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ولا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تصلح إلا لأحوال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الكساد.</a:t>
            </a:r>
            <a:endParaRPr lang="ar-DZ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42910" y="3929066"/>
            <a:ext cx="7786742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تؤدي سياسة </a:t>
            </a:r>
            <a:r>
              <a:rPr lang="ar-DZ" sz="31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الكينزيين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تشجيع خفض البطالة على حساب التضخم إلى مزيد من ارتفاع </a:t>
            </a:r>
            <a:r>
              <a:rPr lang="ar-DZ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الأسعار.</a:t>
            </a:r>
            <a:endParaRPr lang="ar-DZ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1692</TotalTime>
  <Words>357</Words>
  <Application>Microsoft Office PowerPoint</Application>
  <PresentationFormat>Affichage à l'écran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364</cp:revision>
  <dcterms:created xsi:type="dcterms:W3CDTF">2014-12-07T19:11:11Z</dcterms:created>
  <dcterms:modified xsi:type="dcterms:W3CDTF">2023-04-25T21:27:04Z</dcterms:modified>
</cp:coreProperties>
</file>