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948" r:id="rId1"/>
  </p:sldMasterIdLst>
  <p:notesMasterIdLst>
    <p:notesMasterId r:id="rId9"/>
  </p:notesMasterIdLst>
  <p:handoutMasterIdLst>
    <p:handoutMasterId r:id="rId10"/>
  </p:handoutMasterIdLst>
  <p:sldIdLst>
    <p:sldId id="256" r:id="rId2"/>
    <p:sldId id="378" r:id="rId3"/>
    <p:sldId id="391" r:id="rId4"/>
    <p:sldId id="386" r:id="rId5"/>
    <p:sldId id="392" r:id="rId6"/>
    <p:sldId id="393" r:id="rId7"/>
    <p:sldId id="394" r:id="rId8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8AEEA9"/>
    <a:srgbClr val="FFFD8F"/>
    <a:srgbClr val="EFA59F"/>
    <a:srgbClr val="DA570E"/>
    <a:srgbClr val="D5B7C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14" autoAdjust="0"/>
    <p:restoredTop sz="94718" autoAdjust="0"/>
  </p:normalViewPr>
  <p:slideViewPr>
    <p:cSldViewPr>
      <p:cViewPr varScale="1">
        <p:scale>
          <a:sx n="70" d="100"/>
          <a:sy n="70" d="100"/>
        </p:scale>
        <p:origin x="-1386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C699C94-FA4D-4BBC-B4F0-272C449AB7DC}" type="datetimeFigureOut">
              <a:rPr lang="fr-FR" smtClean="0"/>
              <a:pPr/>
              <a:t>25/04/2023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D17DCBA-62EF-4C0D-87FF-6B67B5E52F5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B2A6F7D-224D-4877-9496-B8E0025C2BB3}" type="datetimeFigureOut">
              <a:rPr lang="fr-FR" smtClean="0"/>
              <a:pPr/>
              <a:t>25/04/2023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DAC56FF-CD2B-4199-83C3-9FE3D60A2D9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9" name="Sous-titr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 smtClean="0"/>
              <a:t>Cliquez pour modifier le style des sous-titres du masque</a:t>
            </a:r>
            <a:endParaRPr kumimoji="0" lang="en-US"/>
          </a:p>
        </p:txBody>
      </p:sp>
      <p:sp>
        <p:nvSpPr>
          <p:cNvPr id="28" name="Espace réservé de la date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B91488A6-4999-4EC2-BF99-9B561A61566A}" type="datetimeFigureOut">
              <a:rPr lang="fr-FR" smtClean="0"/>
              <a:pPr/>
              <a:t>25/04/2023</a:t>
            </a:fld>
            <a:endParaRPr lang="fr-FR"/>
          </a:p>
        </p:txBody>
      </p:sp>
      <p:sp>
        <p:nvSpPr>
          <p:cNvPr id="17" name="Espace réservé du pied de page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fr-FR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Connecteur droit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Connecteur droit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Connecteur droit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Connecteur droit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Connecteur droit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Connecteur droit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lipse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lipse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Ellipse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Ellipse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Ellipse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Espace réservé du numéro de diapositive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ED0911F1-6A05-46FE-A4E3-D310D8C7A0D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488A6-4999-4EC2-BF99-9B561A61566A}" type="datetimeFigureOut">
              <a:rPr lang="fr-FR" smtClean="0"/>
              <a:pPr/>
              <a:t>25/04/2023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911F1-6A05-46FE-A4E3-D310D8C7A0D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488A6-4999-4EC2-BF99-9B561A61566A}" type="datetimeFigureOut">
              <a:rPr lang="fr-FR" smtClean="0"/>
              <a:pPr/>
              <a:t>25/04/2023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911F1-6A05-46FE-A4E3-D310D8C7A0D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B91488A6-4999-4EC2-BF99-9B561A61566A}" type="datetimeFigureOut">
              <a:rPr lang="fr-FR" smtClean="0"/>
              <a:pPr/>
              <a:t>25/04/2023</a:t>
            </a:fld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ED0911F1-6A05-46FE-A4E3-D310D8C7A0DE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0" name="Espace réservé du pied de page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B91488A6-4999-4EC2-BF99-9B561A61566A}" type="datetimeFigureOut">
              <a:rPr lang="fr-FR" smtClean="0"/>
              <a:pPr/>
              <a:t>25/04/2023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fr-FR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Connecteur droit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Connecteur droit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Connecteur droit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Connecteur droit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Connecteur droit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Ellipse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Ellipse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lipse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Ellipse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lipse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Connecteur droit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ED0911F1-6A05-46FE-A4E3-D310D8C7A0D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488A6-4999-4EC2-BF99-9B561A61566A}" type="datetimeFigureOut">
              <a:rPr lang="fr-FR" smtClean="0"/>
              <a:pPr/>
              <a:t>25/04/2023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911F1-6A05-46FE-A4E3-D310D8C7A0DE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9" name="Espace réservé du contenu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1" name="Espace réservé du contenu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488A6-4999-4EC2-BF99-9B561A61566A}" type="datetimeFigureOut">
              <a:rPr lang="fr-FR" smtClean="0"/>
              <a:pPr/>
              <a:t>25/04/2023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911F1-6A05-46FE-A4E3-D310D8C7A0DE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1" name="Espace réservé du contenu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3" name="Espace réservé du contenu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2" name="Espace réservé du texte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14" name="Espace réservé du texte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6" name="Espace réservé de la date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B91488A6-4999-4EC2-BF99-9B561A61566A}" type="datetimeFigureOut">
              <a:rPr lang="fr-FR" smtClean="0"/>
              <a:pPr/>
              <a:t>25/04/2023</a:t>
            </a:fld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ED0911F1-6A05-46FE-A4E3-D310D8C7A0DE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488A6-4999-4EC2-BF99-9B561A61566A}" type="datetimeFigureOut">
              <a:rPr lang="fr-FR" smtClean="0"/>
              <a:pPr/>
              <a:t>25/04/2023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911F1-6A05-46FE-A4E3-D310D8C7A0D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necteur droit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8" name="Connecteur droit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Connecteur droit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Connecteur droit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Connecteur droit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Ellipse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Espace réservé du contenu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21" name="Espace réservé de la date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B91488A6-4999-4EC2-BF99-9B561A61566A}" type="datetimeFigureOut">
              <a:rPr lang="fr-FR" smtClean="0"/>
              <a:pPr/>
              <a:t>25/04/2023</a:t>
            </a:fld>
            <a:endParaRPr lang="fr-FR"/>
          </a:p>
        </p:txBody>
      </p:sp>
      <p:sp>
        <p:nvSpPr>
          <p:cNvPr id="22" name="Espace réservé du numéro de diapositive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ED0911F1-6A05-46FE-A4E3-D310D8C7A0DE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23" name="Espace réservé du pied de page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fr-F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necteur droit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Ellipse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fr-FR" smtClean="0"/>
              <a:t>Cliquez sur l'icône pour ajouter une image</a:t>
            </a:r>
            <a:endParaRPr kumimoji="0" lang="en-US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10" name="Connecteur droit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Connecteur droit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Connecteur droit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Connecteur droit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Espace réservé de la date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B91488A6-4999-4EC2-BF99-9B561A61566A}" type="datetimeFigureOut">
              <a:rPr lang="fr-FR" smtClean="0"/>
              <a:pPr/>
              <a:t>25/04/2023</a:t>
            </a:fld>
            <a:endParaRPr lang="fr-FR"/>
          </a:p>
        </p:txBody>
      </p:sp>
      <p:sp>
        <p:nvSpPr>
          <p:cNvPr id="18" name="Espace réservé du numéro de diapositive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ED0911F1-6A05-46FE-A4E3-D310D8C7A0DE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21" name="Espace réservé du pied de page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Connecteur droit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Espace réservé du titre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3" name="Espace réservé du texte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14" name="Espace réservé de la date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B91488A6-4999-4EC2-BF99-9B561A61566A}" type="datetimeFigureOut">
              <a:rPr lang="fr-FR" smtClean="0"/>
              <a:pPr/>
              <a:t>25/04/2023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fr-FR"/>
          </a:p>
        </p:txBody>
      </p:sp>
      <p:sp>
        <p:nvSpPr>
          <p:cNvPr id="7" name="Connecteur droit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Connecteur droit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Connecteur droit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Ellipse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space réservé du numéro de diapositive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ED0911F1-6A05-46FE-A4E3-D310D8C7A0D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49" r:id="rId1"/>
    <p:sldLayoutId id="2147483950" r:id="rId2"/>
    <p:sldLayoutId id="2147483951" r:id="rId3"/>
    <p:sldLayoutId id="2147483952" r:id="rId4"/>
    <p:sldLayoutId id="2147483953" r:id="rId5"/>
    <p:sldLayoutId id="2147483954" r:id="rId6"/>
    <p:sldLayoutId id="2147483955" r:id="rId7"/>
    <p:sldLayoutId id="2147483956" r:id="rId8"/>
    <p:sldLayoutId id="2147483957" r:id="rId9"/>
    <p:sldLayoutId id="2147483958" r:id="rId10"/>
    <p:sldLayoutId id="2147483959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à coins arrondis 8"/>
          <p:cNvSpPr/>
          <p:nvPr/>
        </p:nvSpPr>
        <p:spPr>
          <a:xfrm>
            <a:off x="1928794" y="1785926"/>
            <a:ext cx="6858048" cy="1214446"/>
          </a:xfrm>
          <a:prstGeom prst="roundRect">
            <a:avLst/>
          </a:prstGeom>
          <a:solidFill>
            <a:srgbClr val="8AEEA9"/>
          </a:solidFill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DZ" sz="3200" b="1" dirty="0" smtClean="0">
                <a:solidFill>
                  <a:schemeClr val="bg1">
                    <a:lumMod val="10000"/>
                  </a:schemeClr>
                </a:solidFill>
                <a:latin typeface="Arial" pitchFamily="34" charset="0"/>
                <a:ea typeface="Calibri"/>
                <a:cs typeface="Arial" pitchFamily="34" charset="0"/>
              </a:rPr>
              <a:t>الفكر الاقتصادي الكينزي </a:t>
            </a:r>
          </a:p>
        </p:txBody>
      </p:sp>
      <p:sp>
        <p:nvSpPr>
          <p:cNvPr id="10" name="Rectangle à coins arrondis 9"/>
          <p:cNvSpPr/>
          <p:nvPr/>
        </p:nvSpPr>
        <p:spPr>
          <a:xfrm>
            <a:off x="2000232" y="3429000"/>
            <a:ext cx="3214710" cy="428628"/>
          </a:xfrm>
          <a:prstGeom prst="roundRect">
            <a:avLst/>
          </a:prstGeom>
          <a:solidFill>
            <a:srgbClr val="FFFF00"/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/>
            <a:r>
              <a:rPr lang="ar-DZ" sz="2400" b="1" dirty="0" smtClean="0">
                <a:solidFill>
                  <a:schemeClr val="bg1">
                    <a:lumMod val="10000"/>
                  </a:schemeClr>
                </a:solidFill>
                <a:ea typeface="Simplified Arabic"/>
                <a:cs typeface="Traditional Arabic"/>
              </a:rPr>
              <a:t>د. </a:t>
            </a:r>
            <a:r>
              <a:rPr lang="ar-SA" sz="2400" b="1" dirty="0" err="1" smtClean="0">
                <a:solidFill>
                  <a:schemeClr val="bg1">
                    <a:lumMod val="10000"/>
                  </a:schemeClr>
                </a:solidFill>
                <a:ea typeface="Simplified Arabic"/>
                <a:cs typeface="Traditional Arabic"/>
              </a:rPr>
              <a:t>رولامي</a:t>
            </a:r>
            <a:r>
              <a:rPr lang="ar-SA" sz="2400" b="1" dirty="0" smtClean="0">
                <a:solidFill>
                  <a:schemeClr val="bg1">
                    <a:lumMod val="10000"/>
                  </a:schemeClr>
                </a:solidFill>
                <a:ea typeface="Simplified Arabic"/>
                <a:cs typeface="Traditional Arabic"/>
              </a:rPr>
              <a:t> عبد الحميد</a:t>
            </a:r>
            <a:endParaRPr lang="ar-DZ" sz="2400" b="1" dirty="0" smtClean="0">
              <a:solidFill>
                <a:schemeClr val="bg1">
                  <a:lumMod val="10000"/>
                </a:schemeClr>
              </a:solidFill>
            </a:endParaRPr>
          </a:p>
        </p:txBody>
      </p:sp>
      <p:sp>
        <p:nvSpPr>
          <p:cNvPr id="4" name="Rectangle à coins arrondis 3"/>
          <p:cNvSpPr/>
          <p:nvPr/>
        </p:nvSpPr>
        <p:spPr>
          <a:xfrm>
            <a:off x="3571868" y="1000108"/>
            <a:ext cx="5143536" cy="490542"/>
          </a:xfrm>
          <a:prstGeom prst="roundRect">
            <a:avLst>
              <a:gd name="adj" fmla="val 30578"/>
            </a:avLst>
          </a:prstGeom>
          <a:solidFill>
            <a:srgbClr val="8AEEA9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DZ" sz="3200" b="1" dirty="0" smtClean="0">
                <a:solidFill>
                  <a:schemeClr val="bg1">
                    <a:lumMod val="10000"/>
                  </a:schemeClr>
                </a:solidFill>
                <a:latin typeface="Arial" pitchFamily="34" charset="0"/>
                <a:ea typeface="Calibri"/>
                <a:cs typeface="Arial" pitchFamily="34" charset="0"/>
              </a:rPr>
              <a:t>المحاضرة السابعة</a:t>
            </a:r>
          </a:p>
        </p:txBody>
      </p:sp>
      <p:sp>
        <p:nvSpPr>
          <p:cNvPr id="5" name="Rectangle à coins arrondis 4"/>
          <p:cNvSpPr/>
          <p:nvPr/>
        </p:nvSpPr>
        <p:spPr>
          <a:xfrm>
            <a:off x="2000232" y="3929066"/>
            <a:ext cx="3214710" cy="428628"/>
          </a:xfrm>
          <a:prstGeom prst="roundRect">
            <a:avLst/>
          </a:prstGeom>
          <a:solidFill>
            <a:srgbClr val="FFFF00"/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/>
            <a:r>
              <a:rPr lang="fr-FR" b="1" dirty="0" smtClean="0">
                <a:solidFill>
                  <a:schemeClr val="bg1">
                    <a:lumMod val="10000"/>
                  </a:schemeClr>
                </a:solidFill>
                <a:ea typeface="Simplified Arabic"/>
                <a:cs typeface="Traditional Arabic"/>
              </a:rPr>
              <a:t>a.rolami@univ-dbkm.dz</a:t>
            </a:r>
            <a:endParaRPr lang="ar-DZ" b="1" dirty="0" smtClean="0">
              <a:solidFill>
                <a:schemeClr val="bg1">
                  <a:lumMod val="1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à coins arrondis 4"/>
          <p:cNvSpPr/>
          <p:nvPr/>
        </p:nvSpPr>
        <p:spPr>
          <a:xfrm>
            <a:off x="4643438" y="1214422"/>
            <a:ext cx="4214842" cy="571504"/>
          </a:xfrm>
          <a:prstGeom prst="roundRect">
            <a:avLst>
              <a:gd name="adj" fmla="val 50000"/>
            </a:avLst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>
                <a:solidFill>
                  <a:schemeClr val="bg1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تعريف الكينزية</a:t>
            </a:r>
          </a:p>
        </p:txBody>
      </p:sp>
      <p:sp>
        <p:nvSpPr>
          <p:cNvPr id="6" name="Rectangle à coins arrondis 5"/>
          <p:cNvSpPr/>
          <p:nvPr/>
        </p:nvSpPr>
        <p:spPr>
          <a:xfrm>
            <a:off x="1857356" y="2285992"/>
            <a:ext cx="7000924" cy="928694"/>
          </a:xfrm>
          <a:prstGeom prst="roundRect">
            <a:avLst>
              <a:gd name="adj" fmla="val 10287"/>
            </a:avLst>
          </a:prstGeom>
          <a:solidFill>
            <a:srgbClr val="00B050"/>
          </a:solidFill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ظهر الفكر الكينزي على يد الاقتصادي الإنجليزي جون </a:t>
            </a:r>
            <a:r>
              <a:rPr lang="ar-DZ" sz="3200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مينارد</a:t>
            </a:r>
            <a:r>
              <a:rPr lang="ar-DZ" sz="3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كينز (1883-1949)</a:t>
            </a:r>
          </a:p>
        </p:txBody>
      </p:sp>
      <p:sp>
        <p:nvSpPr>
          <p:cNvPr id="7" name="Rectangle à coins arrondis 6"/>
          <p:cNvSpPr/>
          <p:nvPr/>
        </p:nvSpPr>
        <p:spPr>
          <a:xfrm>
            <a:off x="1857356" y="3286124"/>
            <a:ext cx="7000924" cy="1428760"/>
          </a:xfrm>
          <a:prstGeom prst="roundRect">
            <a:avLst>
              <a:gd name="adj" fmla="val 10397"/>
            </a:avLst>
          </a:prstGeom>
          <a:solidFill>
            <a:srgbClr val="D5B7CF"/>
          </a:solidFill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>
                <a:solidFill>
                  <a:schemeClr val="bg1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وجاء هذا الفكر في فترة ما بين الحربين العالميتين الأولى والثانية في ظروف استثنائية هي ظروف أزمة كساد 1929</a:t>
            </a:r>
          </a:p>
        </p:txBody>
      </p:sp>
      <p:sp>
        <p:nvSpPr>
          <p:cNvPr id="8" name="Rectangle à coins arrondis 7"/>
          <p:cNvSpPr/>
          <p:nvPr/>
        </p:nvSpPr>
        <p:spPr>
          <a:xfrm>
            <a:off x="1857356" y="4786322"/>
            <a:ext cx="7000924" cy="571504"/>
          </a:xfrm>
          <a:prstGeom prst="roundRect">
            <a:avLst>
              <a:gd name="adj" fmla="val 10397"/>
            </a:avLst>
          </a:prstGeom>
          <a:solidFill>
            <a:srgbClr val="FFC000"/>
          </a:solidFill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>
                <a:solidFill>
                  <a:schemeClr val="bg1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أعطى </a:t>
            </a:r>
            <a:r>
              <a:rPr lang="ar-DZ" sz="3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الفكر الكينزي </a:t>
            </a:r>
            <a:r>
              <a:rPr lang="ar-DZ" sz="3200" b="1" dirty="0" smtClean="0">
                <a:solidFill>
                  <a:schemeClr val="bg1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للنقود أهمية كبيرة في تنظيره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800" decel="100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000"/>
                            </p:stCondLst>
                            <p:childTnLst>
                              <p:par>
                                <p:cTn id="23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800" decel="100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3000"/>
                            </p:stCondLst>
                            <p:childTnLst>
                              <p:par>
                                <p:cTn id="32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800" decel="100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8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8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8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à coins arrondis 4"/>
          <p:cNvSpPr/>
          <p:nvPr/>
        </p:nvSpPr>
        <p:spPr>
          <a:xfrm>
            <a:off x="2143108" y="500042"/>
            <a:ext cx="5429288" cy="571504"/>
          </a:xfrm>
          <a:prstGeom prst="roundRect">
            <a:avLst>
              <a:gd name="adj" fmla="val 50000"/>
            </a:avLst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>
                <a:solidFill>
                  <a:schemeClr val="bg1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فرضيات الفكر الكينزي</a:t>
            </a:r>
            <a:endParaRPr lang="ar-DZ" sz="3200" b="1" dirty="0" smtClean="0">
              <a:solidFill>
                <a:schemeClr val="bg1">
                  <a:lumMod val="1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Rectangle à coins arrondis 3"/>
          <p:cNvSpPr/>
          <p:nvPr/>
        </p:nvSpPr>
        <p:spPr>
          <a:xfrm>
            <a:off x="6858016" y="1571612"/>
            <a:ext cx="2071702" cy="1071570"/>
          </a:xfrm>
          <a:prstGeom prst="roundRect">
            <a:avLst>
              <a:gd name="adj" fmla="val 13119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/>
            <a:r>
              <a:rPr lang="ar-DZ" sz="3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اقتصاد الطلب (الاستهلاك)</a:t>
            </a:r>
            <a:endParaRPr lang="ar-DZ" sz="32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à coins arrondis 7"/>
          <p:cNvSpPr/>
          <p:nvPr/>
        </p:nvSpPr>
        <p:spPr>
          <a:xfrm>
            <a:off x="214282" y="1571612"/>
            <a:ext cx="6572296" cy="1071570"/>
          </a:xfrm>
          <a:prstGeom prst="roundRect">
            <a:avLst>
              <a:gd name="adj" fmla="val 11846"/>
            </a:avLst>
          </a:prstGeom>
          <a:solidFill>
            <a:srgbClr val="8AEEA9"/>
          </a:solidFill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31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الاستهلاك هو الذي يقرر الإنتاج، والطلب هو الذي يخلق العرض، وليس العكس كما يعتقد الكلاسيك. </a:t>
            </a:r>
            <a:endParaRPr lang="ar-DZ" sz="31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Rectangle à coins arrondis 11"/>
          <p:cNvSpPr/>
          <p:nvPr/>
        </p:nvSpPr>
        <p:spPr>
          <a:xfrm>
            <a:off x="6858016" y="2714620"/>
            <a:ext cx="2071702" cy="1071570"/>
          </a:xfrm>
          <a:prstGeom prst="roundRect">
            <a:avLst>
              <a:gd name="adj" fmla="val 13119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/>
            <a:r>
              <a:rPr lang="ar-DZ" sz="31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اقتصاد الركود (الكساد)</a:t>
            </a:r>
            <a:endParaRPr lang="ar-DZ" sz="31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Rectangle à coins arrondis 13"/>
          <p:cNvSpPr/>
          <p:nvPr/>
        </p:nvSpPr>
        <p:spPr>
          <a:xfrm>
            <a:off x="214282" y="2714620"/>
            <a:ext cx="6572296" cy="1071570"/>
          </a:xfrm>
          <a:prstGeom prst="roundRect">
            <a:avLst>
              <a:gd name="adj" fmla="val 11846"/>
            </a:avLst>
          </a:prstGeom>
          <a:solidFill>
            <a:srgbClr val="8AEEA9"/>
          </a:solidFill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31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تعتبر كل أفكار </a:t>
            </a:r>
            <a:r>
              <a:rPr lang="ar-DZ" sz="31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هذا الفكر تقريبا </a:t>
            </a:r>
            <a:r>
              <a:rPr lang="ar-DZ" sz="31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تنظيرا للكساد والأزمات </a:t>
            </a:r>
            <a:r>
              <a:rPr lang="ar-DZ" sz="3100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الإقتصادية</a:t>
            </a:r>
            <a:endParaRPr lang="ar-DZ" sz="31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Rectangle à coins arrondis 14"/>
          <p:cNvSpPr/>
          <p:nvPr/>
        </p:nvSpPr>
        <p:spPr>
          <a:xfrm>
            <a:off x="6858016" y="3857628"/>
            <a:ext cx="2071702" cy="1071570"/>
          </a:xfrm>
          <a:prstGeom prst="roundRect">
            <a:avLst>
              <a:gd name="adj" fmla="val 13119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/>
            <a:r>
              <a:rPr lang="ar-DZ" sz="31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اقتصاد تدخلي</a:t>
            </a:r>
            <a:endParaRPr lang="ar-DZ" sz="31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Rectangle à coins arrondis 15"/>
          <p:cNvSpPr/>
          <p:nvPr/>
        </p:nvSpPr>
        <p:spPr>
          <a:xfrm>
            <a:off x="214282" y="3857628"/>
            <a:ext cx="6572296" cy="1071570"/>
          </a:xfrm>
          <a:prstGeom prst="roundRect">
            <a:avLst>
              <a:gd name="adj" fmla="val 11846"/>
            </a:avLst>
          </a:prstGeom>
          <a:solidFill>
            <a:srgbClr val="8AEEA9"/>
          </a:solidFill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31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فكرة قدرة اليد </a:t>
            </a:r>
            <a:r>
              <a:rPr lang="ar-DZ" sz="31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الخفية </a:t>
            </a:r>
            <a:r>
              <a:rPr lang="ar-DZ" sz="31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على </a:t>
            </a:r>
            <a:r>
              <a:rPr lang="ar-DZ" sz="31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إعادة التوازن </a:t>
            </a:r>
            <a:r>
              <a:rPr lang="ar-DZ" sz="31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للسوق خاطئة، </a:t>
            </a:r>
            <a:r>
              <a:rPr lang="ar-DZ" sz="31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و</a:t>
            </a:r>
            <a:r>
              <a:rPr lang="ar-DZ" sz="31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الاقتصاد </a:t>
            </a:r>
            <a:r>
              <a:rPr lang="ar-DZ" sz="31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يحتاج </a:t>
            </a:r>
            <a:r>
              <a:rPr lang="ar-DZ" sz="31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إلى </a:t>
            </a:r>
            <a:r>
              <a:rPr lang="ar-DZ" sz="31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تدخل </a:t>
            </a:r>
            <a:r>
              <a:rPr lang="ar-DZ" sz="31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الدولة.</a:t>
            </a:r>
            <a:endParaRPr lang="ar-DZ" sz="31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Rectangle à coins arrondis 16"/>
          <p:cNvSpPr/>
          <p:nvPr/>
        </p:nvSpPr>
        <p:spPr>
          <a:xfrm>
            <a:off x="6858016" y="5000636"/>
            <a:ext cx="2071702" cy="1428760"/>
          </a:xfrm>
          <a:prstGeom prst="roundRect">
            <a:avLst>
              <a:gd name="adj" fmla="val 13119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/>
            <a:r>
              <a:rPr lang="ar-DZ" sz="31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تناقض المصالح</a:t>
            </a:r>
            <a:endParaRPr lang="ar-DZ" sz="31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Rectangle à coins arrondis 17"/>
          <p:cNvSpPr/>
          <p:nvPr/>
        </p:nvSpPr>
        <p:spPr>
          <a:xfrm>
            <a:off x="214282" y="5000636"/>
            <a:ext cx="6572296" cy="1428760"/>
          </a:xfrm>
          <a:prstGeom prst="roundRect">
            <a:avLst>
              <a:gd name="adj" fmla="val 11846"/>
            </a:avLst>
          </a:prstGeom>
          <a:solidFill>
            <a:srgbClr val="8AEEA9"/>
          </a:solidFill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31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يوجد تعارض </a:t>
            </a:r>
            <a:r>
              <a:rPr lang="ar-DZ" sz="31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بين مصالح </a:t>
            </a:r>
            <a:r>
              <a:rPr lang="ar-DZ" sz="31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المستهلكين والمستثمرين والمدخرين</a:t>
            </a:r>
            <a:r>
              <a:rPr lang="ar-DZ" sz="31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، وهذا التعارض يؤثر على التوازن العام للسوق.</a:t>
            </a:r>
            <a:endParaRPr lang="ar-DZ" sz="31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800" decel="100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000"/>
                            </p:stCondLst>
                            <p:childTnLst>
                              <p:par>
                                <p:cTn id="23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800" decel="100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8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8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8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3000"/>
                            </p:stCondLst>
                            <p:childTnLst>
                              <p:par>
                                <p:cTn id="32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800" decel="100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8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8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8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4000"/>
                            </p:stCondLst>
                            <p:childTnLst>
                              <p:par>
                                <p:cTn id="41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800" decel="100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800" decel="100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800" decel="100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800" decel="100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5000"/>
                            </p:stCondLst>
                            <p:childTnLst>
                              <p:par>
                                <p:cTn id="50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800" decel="100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800" decel="100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800" decel="100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800" decel="100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6000"/>
                            </p:stCondLst>
                            <p:childTnLst>
                              <p:par>
                                <p:cTn id="59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800" decel="100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800" decel="100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800" decel="100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800" decel="100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7000"/>
                            </p:stCondLst>
                            <p:childTnLst>
                              <p:par>
                                <p:cTn id="68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800" decel="100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800" decel="100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800" decel="100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800" decel="100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8000"/>
                            </p:stCondLst>
                            <p:childTnLst>
                              <p:par>
                                <p:cTn id="77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800" decel="100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800" decel="100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800" decel="100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800" decel="100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4" grpId="0" animBg="1"/>
      <p:bldP spid="8" grpId="0" animBg="1"/>
      <p:bldP spid="12" grpId="0" animBg="1"/>
      <p:bldP spid="14" grpId="0" animBg="1"/>
      <p:bldP spid="15" grpId="0" animBg="1"/>
      <p:bldP spid="16" grpId="0" animBg="1"/>
      <p:bldP spid="17" grpId="0" animBg="1"/>
      <p:bldP spid="1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à coins arrondis 5"/>
          <p:cNvSpPr/>
          <p:nvPr/>
        </p:nvSpPr>
        <p:spPr>
          <a:xfrm>
            <a:off x="3500430" y="571480"/>
            <a:ext cx="5286412" cy="500066"/>
          </a:xfrm>
          <a:prstGeom prst="roundRect">
            <a:avLst>
              <a:gd name="adj" fmla="val 50000"/>
            </a:avLst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>
                <a:solidFill>
                  <a:schemeClr val="bg1">
                    <a:lumMod val="10000"/>
                  </a:schemeClr>
                </a:solidFill>
              </a:rPr>
              <a:t>أهم نظريات الفكر الكينزي</a:t>
            </a:r>
          </a:p>
        </p:txBody>
      </p:sp>
      <p:sp>
        <p:nvSpPr>
          <p:cNvPr id="10" name="Rectangle à coins arrondis 9"/>
          <p:cNvSpPr/>
          <p:nvPr/>
        </p:nvSpPr>
        <p:spPr>
          <a:xfrm>
            <a:off x="8286776" y="1571612"/>
            <a:ext cx="571504" cy="500066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/>
            <a:r>
              <a:rPr lang="ar-DZ" sz="3200" b="1" dirty="0" smtClean="0"/>
              <a:t>1</a:t>
            </a:r>
            <a:endParaRPr lang="ar-DZ" sz="3200" b="1" dirty="0" smtClean="0">
              <a:solidFill>
                <a:schemeClr val="tx1"/>
              </a:solidFill>
            </a:endParaRPr>
          </a:p>
        </p:txBody>
      </p:sp>
      <p:sp>
        <p:nvSpPr>
          <p:cNvPr id="12" name="Rectangle à coins arrondis 11"/>
          <p:cNvSpPr/>
          <p:nvPr/>
        </p:nvSpPr>
        <p:spPr>
          <a:xfrm>
            <a:off x="5429256" y="1571612"/>
            <a:ext cx="2786082" cy="500066"/>
          </a:xfrm>
          <a:prstGeom prst="roundRect">
            <a:avLst>
              <a:gd name="adj" fmla="val 50000"/>
            </a:avLst>
          </a:prstGeom>
          <a:solidFill>
            <a:schemeClr val="accent2"/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>
                <a:solidFill>
                  <a:schemeClr val="tx1"/>
                </a:solidFill>
              </a:rPr>
              <a:t>نظرية تدخل الدولة</a:t>
            </a:r>
            <a:endParaRPr lang="ar-SA" sz="3200" b="1" dirty="0" smtClean="0">
              <a:solidFill>
                <a:schemeClr val="tx1"/>
              </a:solidFill>
              <a:latin typeface="Abadi MT Condensed Light" pitchFamily="42" charset="0"/>
            </a:endParaRPr>
          </a:p>
        </p:txBody>
      </p:sp>
      <p:sp>
        <p:nvSpPr>
          <p:cNvPr id="17" name="Rectangle à coins arrondis 16"/>
          <p:cNvSpPr/>
          <p:nvPr/>
        </p:nvSpPr>
        <p:spPr>
          <a:xfrm>
            <a:off x="428596" y="2214554"/>
            <a:ext cx="8358246" cy="1428760"/>
          </a:xfrm>
          <a:prstGeom prst="roundRect">
            <a:avLst>
              <a:gd name="adj" fmla="val 12411"/>
            </a:avLst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>
                <a:solidFill>
                  <a:schemeClr val="tx1"/>
                </a:solidFill>
              </a:rPr>
              <a:t>يرى </a:t>
            </a:r>
            <a:r>
              <a:rPr lang="ar-DZ" sz="3200" b="1" dirty="0" smtClean="0">
                <a:solidFill>
                  <a:schemeClr val="tx1"/>
                </a:solidFill>
              </a:rPr>
              <a:t>الكينزيون وجوب </a:t>
            </a:r>
            <a:r>
              <a:rPr lang="ar-DZ" sz="3200" b="1" dirty="0" smtClean="0">
                <a:solidFill>
                  <a:schemeClr val="tx1"/>
                </a:solidFill>
              </a:rPr>
              <a:t>تدخل الدولة في </a:t>
            </a:r>
            <a:r>
              <a:rPr lang="ar-DZ" sz="3200" b="1" dirty="0" smtClean="0">
                <a:solidFill>
                  <a:schemeClr val="tx1"/>
                </a:solidFill>
              </a:rPr>
              <a:t>الحياة الاقتصادية، فهي </a:t>
            </a:r>
            <a:r>
              <a:rPr lang="ar-DZ" sz="3200" b="1" dirty="0" smtClean="0">
                <a:solidFill>
                  <a:schemeClr val="tx1"/>
                </a:solidFill>
              </a:rPr>
              <a:t>ليست الدولة </a:t>
            </a:r>
            <a:r>
              <a:rPr lang="ar-DZ" sz="3200" b="1" dirty="0" smtClean="0">
                <a:solidFill>
                  <a:schemeClr val="tx1"/>
                </a:solidFill>
              </a:rPr>
              <a:t>الحارسة فقط </a:t>
            </a:r>
            <a:r>
              <a:rPr lang="ar-DZ" sz="3200" b="1" dirty="0" smtClean="0">
                <a:solidFill>
                  <a:schemeClr val="tx1"/>
                </a:solidFill>
              </a:rPr>
              <a:t>كما قال الكلاسيك (الدولة الحارسة معناها تختص فقط في الأمن </a:t>
            </a:r>
            <a:r>
              <a:rPr lang="ar-DZ" sz="3200" b="1" dirty="0" smtClean="0">
                <a:solidFill>
                  <a:schemeClr val="tx1"/>
                </a:solidFill>
              </a:rPr>
              <a:t>والدفاع والمشروعات العامة).</a:t>
            </a:r>
            <a:endParaRPr lang="ar-SA" sz="3200" b="1" dirty="0" smtClean="0">
              <a:solidFill>
                <a:schemeClr val="tx1"/>
              </a:solidFill>
              <a:latin typeface="Abadi MT Condensed Light" pitchFamily="42" charset="0"/>
            </a:endParaRPr>
          </a:p>
        </p:txBody>
      </p:sp>
      <p:sp>
        <p:nvSpPr>
          <p:cNvPr id="9" name="Rectangle à coins arrondis 8"/>
          <p:cNvSpPr/>
          <p:nvPr/>
        </p:nvSpPr>
        <p:spPr>
          <a:xfrm>
            <a:off x="8286776" y="4000504"/>
            <a:ext cx="571504" cy="500066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/>
            <a:r>
              <a:rPr lang="ar-DZ" sz="3200" b="1" dirty="0" smtClean="0"/>
              <a:t>2</a:t>
            </a:r>
            <a:endParaRPr lang="ar-DZ" sz="3200" b="1" dirty="0" smtClean="0">
              <a:solidFill>
                <a:schemeClr val="tx1"/>
              </a:solidFill>
            </a:endParaRPr>
          </a:p>
        </p:txBody>
      </p:sp>
      <p:sp>
        <p:nvSpPr>
          <p:cNvPr id="11" name="Rectangle à coins arrondis 10"/>
          <p:cNvSpPr/>
          <p:nvPr/>
        </p:nvSpPr>
        <p:spPr>
          <a:xfrm>
            <a:off x="5429256" y="4000504"/>
            <a:ext cx="2786082" cy="500066"/>
          </a:xfrm>
          <a:prstGeom prst="roundRect">
            <a:avLst>
              <a:gd name="adj" fmla="val 50000"/>
            </a:avLst>
          </a:prstGeom>
          <a:solidFill>
            <a:schemeClr val="accent2"/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>
                <a:solidFill>
                  <a:schemeClr val="tx1"/>
                </a:solidFill>
              </a:rPr>
              <a:t>نظرية التوظيف</a:t>
            </a:r>
            <a:endParaRPr lang="ar-SA" sz="3200" b="1" dirty="0" smtClean="0">
              <a:solidFill>
                <a:schemeClr val="tx1"/>
              </a:solidFill>
              <a:latin typeface="Abadi MT Condensed Light" pitchFamily="42" charset="0"/>
            </a:endParaRPr>
          </a:p>
        </p:txBody>
      </p:sp>
      <p:sp>
        <p:nvSpPr>
          <p:cNvPr id="13" name="Rectangle à coins arrondis 12"/>
          <p:cNvSpPr/>
          <p:nvPr/>
        </p:nvSpPr>
        <p:spPr>
          <a:xfrm>
            <a:off x="428596" y="4643446"/>
            <a:ext cx="8358246" cy="1428760"/>
          </a:xfrm>
          <a:prstGeom prst="roundRect">
            <a:avLst>
              <a:gd name="adj" fmla="val 12411"/>
            </a:avLst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>
                <a:solidFill>
                  <a:schemeClr val="tx1"/>
                </a:solidFill>
              </a:rPr>
              <a:t>يرى الكينزيون أن الحالة الغالبة </a:t>
            </a:r>
            <a:r>
              <a:rPr lang="ar-DZ" sz="3200" b="1" dirty="0" smtClean="0">
                <a:solidFill>
                  <a:schemeClr val="tx1"/>
                </a:solidFill>
              </a:rPr>
              <a:t>في الإقتصاد هي </a:t>
            </a:r>
            <a:r>
              <a:rPr lang="ar-DZ" sz="3200" b="1" dirty="0" smtClean="0">
                <a:solidFill>
                  <a:schemeClr val="tx1"/>
                </a:solidFill>
              </a:rPr>
              <a:t>تحقيق مستوى يقع دون التوظيف </a:t>
            </a:r>
            <a:r>
              <a:rPr lang="ar-DZ" sz="3200" b="1" dirty="0" smtClean="0">
                <a:solidFill>
                  <a:schemeClr val="tx1"/>
                </a:solidFill>
              </a:rPr>
              <a:t>الكامل، وهذا بخلاف الكلاسيك.</a:t>
            </a:r>
            <a:endParaRPr lang="ar-SA" sz="3200" b="1" dirty="0" smtClean="0">
              <a:solidFill>
                <a:schemeClr val="tx1"/>
              </a:solidFill>
              <a:latin typeface="Abadi MT Condensed Light" pitchFamily="4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800" decel="100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8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8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000"/>
                            </p:stCondLst>
                            <p:childTnLst>
                              <p:par>
                                <p:cTn id="23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800" decel="100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8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8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8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3000"/>
                            </p:stCondLst>
                            <p:childTnLst>
                              <p:par>
                                <p:cTn id="32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800" decel="100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800" decel="100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800" decel="100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800" decel="100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4000"/>
                            </p:stCondLst>
                            <p:childTnLst>
                              <p:par>
                                <p:cTn id="41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800" decel="100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800" decel="100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800" decel="100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800" decel="100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5000"/>
                            </p:stCondLst>
                            <p:childTnLst>
                              <p:par>
                                <p:cTn id="50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800" decel="100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8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8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8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6000"/>
                            </p:stCondLst>
                            <p:childTnLst>
                              <p:par>
                                <p:cTn id="59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800" decel="100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800" decel="100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800" decel="100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800" decel="100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0" grpId="0" animBg="1"/>
      <p:bldP spid="12" grpId="0" animBg="1"/>
      <p:bldP spid="17" grpId="0" animBg="1"/>
      <p:bldP spid="9" grpId="0" animBg="1"/>
      <p:bldP spid="11" grpId="0" animBg="1"/>
      <p:bldP spid="1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à coins arrondis 5"/>
          <p:cNvSpPr/>
          <p:nvPr/>
        </p:nvSpPr>
        <p:spPr>
          <a:xfrm>
            <a:off x="3500430" y="571480"/>
            <a:ext cx="5286412" cy="500066"/>
          </a:xfrm>
          <a:prstGeom prst="roundRect">
            <a:avLst>
              <a:gd name="adj" fmla="val 50000"/>
            </a:avLst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>
                <a:solidFill>
                  <a:schemeClr val="bg1">
                    <a:lumMod val="10000"/>
                  </a:schemeClr>
                </a:solidFill>
              </a:rPr>
              <a:t>أهم نظريات الفكر الكينزي</a:t>
            </a:r>
          </a:p>
        </p:txBody>
      </p:sp>
      <p:sp>
        <p:nvSpPr>
          <p:cNvPr id="10" name="Rectangle à coins arrondis 9"/>
          <p:cNvSpPr/>
          <p:nvPr/>
        </p:nvSpPr>
        <p:spPr>
          <a:xfrm>
            <a:off x="8286776" y="1571612"/>
            <a:ext cx="571504" cy="500066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/>
            <a:r>
              <a:rPr lang="ar-DZ" sz="3200" b="1" dirty="0" smtClean="0"/>
              <a:t>3</a:t>
            </a:r>
            <a:endParaRPr lang="ar-DZ" sz="3200" b="1" dirty="0" smtClean="0">
              <a:solidFill>
                <a:schemeClr val="tx1"/>
              </a:solidFill>
            </a:endParaRPr>
          </a:p>
        </p:txBody>
      </p:sp>
      <p:sp>
        <p:nvSpPr>
          <p:cNvPr id="12" name="Rectangle à coins arrondis 11"/>
          <p:cNvSpPr/>
          <p:nvPr/>
        </p:nvSpPr>
        <p:spPr>
          <a:xfrm>
            <a:off x="5429256" y="1571612"/>
            <a:ext cx="2786082" cy="500066"/>
          </a:xfrm>
          <a:prstGeom prst="roundRect">
            <a:avLst>
              <a:gd name="adj" fmla="val 50000"/>
            </a:avLst>
          </a:prstGeom>
          <a:solidFill>
            <a:schemeClr val="accent2"/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>
                <a:solidFill>
                  <a:schemeClr val="tx1"/>
                </a:solidFill>
              </a:rPr>
              <a:t>نظرية </a:t>
            </a:r>
            <a:r>
              <a:rPr lang="ar-DZ" sz="3200" b="1" dirty="0" smtClean="0"/>
              <a:t>النقود</a:t>
            </a:r>
            <a:endParaRPr lang="ar-SA" sz="3200" b="1" dirty="0" smtClean="0">
              <a:solidFill>
                <a:schemeClr val="tx1"/>
              </a:solidFill>
              <a:latin typeface="Abadi MT Condensed Light" pitchFamily="42" charset="0"/>
            </a:endParaRPr>
          </a:p>
        </p:txBody>
      </p:sp>
      <p:sp>
        <p:nvSpPr>
          <p:cNvPr id="17" name="Rectangle à coins arrondis 16"/>
          <p:cNvSpPr/>
          <p:nvPr/>
        </p:nvSpPr>
        <p:spPr>
          <a:xfrm>
            <a:off x="428596" y="2214554"/>
            <a:ext cx="8358246" cy="1000132"/>
          </a:xfrm>
          <a:prstGeom prst="roundRect">
            <a:avLst>
              <a:gd name="adj" fmla="val 12411"/>
            </a:avLst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>
                <a:solidFill>
                  <a:schemeClr val="tx1"/>
                </a:solidFill>
              </a:rPr>
              <a:t>النقود </a:t>
            </a:r>
            <a:r>
              <a:rPr lang="ar-DZ" sz="3200" b="1" dirty="0" smtClean="0">
                <a:solidFill>
                  <a:schemeClr val="tx1"/>
                </a:solidFill>
              </a:rPr>
              <a:t>لها المكانة الأكبر في الاقتصاد، نظرا لتعلق الناس </a:t>
            </a:r>
            <a:r>
              <a:rPr lang="ar-DZ" sz="3200" b="1" dirty="0" err="1" smtClean="0">
                <a:solidFill>
                  <a:schemeClr val="tx1"/>
                </a:solidFill>
              </a:rPr>
              <a:t>بها</a:t>
            </a:r>
            <a:r>
              <a:rPr lang="ar-DZ" sz="3200" b="1" dirty="0" smtClean="0">
                <a:solidFill>
                  <a:schemeClr val="tx1"/>
                </a:solidFill>
              </a:rPr>
              <a:t> ورغبتهم في الحصول عليها </a:t>
            </a:r>
            <a:r>
              <a:rPr lang="ar-DZ" sz="3200" b="1" dirty="0" smtClean="0">
                <a:solidFill>
                  <a:schemeClr val="tx1"/>
                </a:solidFill>
              </a:rPr>
              <a:t>واكتنازها. </a:t>
            </a:r>
            <a:endParaRPr lang="ar-SA" sz="3200" b="1" dirty="0" smtClean="0">
              <a:solidFill>
                <a:schemeClr val="tx1"/>
              </a:solidFill>
              <a:latin typeface="Abadi MT Condensed Light" pitchFamily="42" charset="0"/>
            </a:endParaRPr>
          </a:p>
        </p:txBody>
      </p:sp>
      <p:sp>
        <p:nvSpPr>
          <p:cNvPr id="13" name="Rectangle à coins arrondis 12"/>
          <p:cNvSpPr/>
          <p:nvPr/>
        </p:nvSpPr>
        <p:spPr>
          <a:xfrm>
            <a:off x="428596" y="3286124"/>
            <a:ext cx="8358246" cy="1000132"/>
          </a:xfrm>
          <a:prstGeom prst="roundRect">
            <a:avLst>
              <a:gd name="adj" fmla="val 12411"/>
            </a:avLst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>
                <a:solidFill>
                  <a:schemeClr val="tx1"/>
                </a:solidFill>
              </a:rPr>
              <a:t>للنقود وظيفة أخرى غير وظيفتي قياس القيمة وأداة التبادل تتمثل في كونها مخزن </a:t>
            </a:r>
            <a:r>
              <a:rPr lang="ar-DZ" sz="3200" b="1" dirty="0" smtClean="0">
                <a:solidFill>
                  <a:schemeClr val="tx1"/>
                </a:solidFill>
              </a:rPr>
              <a:t>للقيمة</a:t>
            </a:r>
            <a:endParaRPr lang="ar-SA" sz="3200" b="1" dirty="0" smtClean="0">
              <a:solidFill>
                <a:schemeClr val="tx1"/>
              </a:solidFill>
              <a:latin typeface="Abadi MT Condensed Light" pitchFamily="42" charset="0"/>
            </a:endParaRPr>
          </a:p>
        </p:txBody>
      </p:sp>
      <p:sp>
        <p:nvSpPr>
          <p:cNvPr id="15" name="Rectangle à coins arrondis 14"/>
          <p:cNvSpPr/>
          <p:nvPr/>
        </p:nvSpPr>
        <p:spPr>
          <a:xfrm>
            <a:off x="428596" y="4357694"/>
            <a:ext cx="8358246" cy="642942"/>
          </a:xfrm>
          <a:prstGeom prst="roundRect">
            <a:avLst>
              <a:gd name="adj" fmla="val 12411"/>
            </a:avLst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>
                <a:solidFill>
                  <a:schemeClr val="tx1"/>
                </a:solidFill>
              </a:rPr>
              <a:t>النقود </a:t>
            </a:r>
            <a:r>
              <a:rPr lang="ar-DZ" sz="3200" b="1" dirty="0" smtClean="0">
                <a:solidFill>
                  <a:schemeClr val="tx1"/>
                </a:solidFill>
              </a:rPr>
              <a:t>عند </a:t>
            </a:r>
            <a:r>
              <a:rPr lang="ar-DZ" sz="3200" b="1" dirty="0" err="1" smtClean="0">
                <a:solidFill>
                  <a:schemeClr val="tx1"/>
                </a:solidFill>
              </a:rPr>
              <a:t>الكينزيين</a:t>
            </a:r>
            <a:r>
              <a:rPr lang="ar-DZ" sz="3200" b="1" dirty="0" smtClean="0">
                <a:solidFill>
                  <a:schemeClr val="tx1"/>
                </a:solidFill>
              </a:rPr>
              <a:t> أداة </a:t>
            </a:r>
            <a:r>
              <a:rPr lang="ar-DZ" sz="3200" b="1" dirty="0" smtClean="0">
                <a:solidFill>
                  <a:schemeClr val="tx1"/>
                </a:solidFill>
              </a:rPr>
              <a:t>أساسية في التحليل </a:t>
            </a:r>
            <a:r>
              <a:rPr lang="ar-DZ" sz="3200" b="1" dirty="0" smtClean="0">
                <a:solidFill>
                  <a:schemeClr val="tx1"/>
                </a:solidFill>
              </a:rPr>
              <a:t>الاقتصادي.</a:t>
            </a:r>
            <a:endParaRPr lang="ar-SA" sz="3200" b="1" dirty="0" smtClean="0">
              <a:solidFill>
                <a:schemeClr val="tx1"/>
              </a:solidFill>
              <a:latin typeface="Abadi MT Condensed Light" pitchFamily="4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800" decel="100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8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8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000"/>
                            </p:stCondLst>
                            <p:childTnLst>
                              <p:par>
                                <p:cTn id="23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800" decel="100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8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8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8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3000"/>
                            </p:stCondLst>
                            <p:childTnLst>
                              <p:par>
                                <p:cTn id="32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800" decel="100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800" decel="100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800" decel="100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800" decel="100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4000"/>
                            </p:stCondLst>
                            <p:childTnLst>
                              <p:par>
                                <p:cTn id="41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800" decel="100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800" decel="100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800" decel="100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800" decel="100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5000"/>
                            </p:stCondLst>
                            <p:childTnLst>
                              <p:par>
                                <p:cTn id="50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800" decel="100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800" decel="100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800" decel="100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800" decel="100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0" grpId="0" animBg="1"/>
      <p:bldP spid="12" grpId="0" animBg="1"/>
      <p:bldP spid="17" grpId="0" animBg="1"/>
      <p:bldP spid="13" grpId="0" animBg="1"/>
      <p:bldP spid="1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à coins arrondis 5"/>
          <p:cNvSpPr/>
          <p:nvPr/>
        </p:nvSpPr>
        <p:spPr>
          <a:xfrm>
            <a:off x="3500430" y="142852"/>
            <a:ext cx="5286412" cy="500066"/>
          </a:xfrm>
          <a:prstGeom prst="roundRect">
            <a:avLst>
              <a:gd name="adj" fmla="val 50000"/>
            </a:avLst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>
                <a:solidFill>
                  <a:schemeClr val="bg1">
                    <a:lumMod val="10000"/>
                  </a:schemeClr>
                </a:solidFill>
              </a:rPr>
              <a:t>أهم نظريات الفكر الكينزي</a:t>
            </a:r>
          </a:p>
        </p:txBody>
      </p:sp>
      <p:sp>
        <p:nvSpPr>
          <p:cNvPr id="10" name="Rectangle à coins arrondis 9"/>
          <p:cNvSpPr/>
          <p:nvPr/>
        </p:nvSpPr>
        <p:spPr>
          <a:xfrm>
            <a:off x="8286776" y="785794"/>
            <a:ext cx="571504" cy="500066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/>
            <a:r>
              <a:rPr lang="ar-DZ" sz="3200" b="1" dirty="0" smtClean="0"/>
              <a:t>4</a:t>
            </a:r>
            <a:endParaRPr lang="ar-DZ" sz="3200" b="1" dirty="0" smtClean="0">
              <a:solidFill>
                <a:schemeClr val="tx1"/>
              </a:solidFill>
            </a:endParaRPr>
          </a:p>
        </p:txBody>
      </p:sp>
      <p:sp>
        <p:nvSpPr>
          <p:cNvPr id="12" name="Rectangle à coins arrondis 11"/>
          <p:cNvSpPr/>
          <p:nvPr/>
        </p:nvSpPr>
        <p:spPr>
          <a:xfrm>
            <a:off x="4786314" y="785794"/>
            <a:ext cx="3429024" cy="500066"/>
          </a:xfrm>
          <a:prstGeom prst="roundRect">
            <a:avLst>
              <a:gd name="adj" fmla="val 50000"/>
            </a:avLst>
          </a:prstGeom>
          <a:solidFill>
            <a:schemeClr val="accent2"/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>
                <a:solidFill>
                  <a:schemeClr val="tx1"/>
                </a:solidFill>
              </a:rPr>
              <a:t>نظرية تفضيل السيولة</a:t>
            </a:r>
            <a:endParaRPr lang="ar-SA" sz="3200" b="1" dirty="0" smtClean="0">
              <a:solidFill>
                <a:schemeClr val="tx1"/>
              </a:solidFill>
              <a:latin typeface="Abadi MT Condensed Light" pitchFamily="42" charset="0"/>
            </a:endParaRPr>
          </a:p>
        </p:txBody>
      </p:sp>
      <p:sp>
        <p:nvSpPr>
          <p:cNvPr id="17" name="Rectangle à coins arrondis 16"/>
          <p:cNvSpPr/>
          <p:nvPr/>
        </p:nvSpPr>
        <p:spPr>
          <a:xfrm>
            <a:off x="428596" y="1428736"/>
            <a:ext cx="8358246" cy="928694"/>
          </a:xfrm>
          <a:prstGeom prst="roundRect">
            <a:avLst>
              <a:gd name="adj" fmla="val 12411"/>
            </a:avLst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>
                <a:solidFill>
                  <a:schemeClr val="tx1"/>
                </a:solidFill>
              </a:rPr>
              <a:t>النقود ليست حيادية (كما اعتقد الكلاسيك) والأفراد </a:t>
            </a:r>
            <a:r>
              <a:rPr lang="ar-DZ" sz="3200" b="1" dirty="0" smtClean="0">
                <a:solidFill>
                  <a:schemeClr val="tx1"/>
                </a:solidFill>
              </a:rPr>
              <a:t>والمؤسسات قد يفضلون الاحتفاظ بالنقود </a:t>
            </a:r>
            <a:r>
              <a:rPr lang="ar-DZ" sz="3200" b="1" dirty="0" smtClean="0">
                <a:solidFill>
                  <a:schemeClr val="tx1"/>
                </a:solidFill>
              </a:rPr>
              <a:t>لذاتها، لثلاثة عوامل:</a:t>
            </a:r>
            <a:endParaRPr lang="ar-SA" sz="3200" b="1" dirty="0" smtClean="0">
              <a:solidFill>
                <a:schemeClr val="tx1"/>
              </a:solidFill>
              <a:latin typeface="Abadi MT Condensed Light" pitchFamily="42" charset="0"/>
            </a:endParaRPr>
          </a:p>
        </p:txBody>
      </p:sp>
      <p:sp>
        <p:nvSpPr>
          <p:cNvPr id="15" name="Rectangle à coins arrondis 14"/>
          <p:cNvSpPr/>
          <p:nvPr/>
        </p:nvSpPr>
        <p:spPr>
          <a:xfrm>
            <a:off x="3857620" y="2428868"/>
            <a:ext cx="4929222" cy="500066"/>
          </a:xfrm>
          <a:prstGeom prst="roundRect">
            <a:avLst>
              <a:gd name="adj" fmla="val 50000"/>
            </a:avLst>
          </a:prstGeom>
          <a:solidFill>
            <a:srgbClr val="C00000"/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>
                <a:solidFill>
                  <a:schemeClr val="bg1"/>
                </a:solidFill>
              </a:rPr>
              <a:t>الطلب على النقود لغرض المعاملات</a:t>
            </a:r>
            <a:endParaRPr lang="ar-SA" sz="3200" b="1" dirty="0" smtClean="0">
              <a:solidFill>
                <a:schemeClr val="bg1"/>
              </a:solidFill>
              <a:latin typeface="Abadi MT Condensed Light" pitchFamily="42" charset="0"/>
            </a:endParaRPr>
          </a:p>
        </p:txBody>
      </p:sp>
      <p:sp>
        <p:nvSpPr>
          <p:cNvPr id="16" name="Rectangle à coins arrondis 15"/>
          <p:cNvSpPr/>
          <p:nvPr/>
        </p:nvSpPr>
        <p:spPr>
          <a:xfrm>
            <a:off x="428596" y="3000372"/>
            <a:ext cx="8358246" cy="928694"/>
          </a:xfrm>
          <a:prstGeom prst="roundRect">
            <a:avLst>
              <a:gd name="adj" fmla="val 12411"/>
            </a:avLst>
          </a:prstGeom>
          <a:solidFill>
            <a:srgbClr val="C00000"/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>
                <a:solidFill>
                  <a:schemeClr val="bg1"/>
                </a:solidFill>
              </a:rPr>
              <a:t>يقصد </a:t>
            </a:r>
            <a:r>
              <a:rPr lang="ar-DZ" sz="3200" b="1" dirty="0" err="1" smtClean="0">
                <a:solidFill>
                  <a:schemeClr val="bg1"/>
                </a:solidFill>
              </a:rPr>
              <a:t>به</a:t>
            </a:r>
            <a:r>
              <a:rPr lang="ar-DZ" sz="3200" b="1" dirty="0" smtClean="0">
                <a:solidFill>
                  <a:schemeClr val="bg1"/>
                </a:solidFill>
              </a:rPr>
              <a:t> رغبة الأفراد والمؤسسات في الاحتفاظ بقدر معين من النقود، في شكلها السائل، بغية مواجهة نفقاتهم الجارية،</a:t>
            </a:r>
            <a:endParaRPr lang="ar-SA" sz="3200" b="1" dirty="0" smtClean="0">
              <a:solidFill>
                <a:schemeClr val="bg1"/>
              </a:solidFill>
              <a:latin typeface="Abadi MT Condensed Light" pitchFamily="42" charset="0"/>
            </a:endParaRPr>
          </a:p>
        </p:txBody>
      </p:sp>
      <p:sp>
        <p:nvSpPr>
          <p:cNvPr id="18" name="Rectangle à coins arrondis 17"/>
          <p:cNvSpPr/>
          <p:nvPr/>
        </p:nvSpPr>
        <p:spPr>
          <a:xfrm>
            <a:off x="3857620" y="4000504"/>
            <a:ext cx="4929222" cy="500066"/>
          </a:xfrm>
          <a:prstGeom prst="roundRect">
            <a:avLst>
              <a:gd name="adj" fmla="val 50000"/>
            </a:avLst>
          </a:prstGeom>
          <a:solidFill>
            <a:srgbClr val="0000FF"/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>
                <a:solidFill>
                  <a:schemeClr val="bg1"/>
                </a:solidFill>
              </a:rPr>
              <a:t>الطلب على النقود لغرض الاحتياط</a:t>
            </a:r>
            <a:endParaRPr lang="ar-SA" sz="3200" b="1" dirty="0" smtClean="0">
              <a:solidFill>
                <a:schemeClr val="bg1"/>
              </a:solidFill>
              <a:latin typeface="Abadi MT Condensed Light" pitchFamily="42" charset="0"/>
            </a:endParaRPr>
          </a:p>
        </p:txBody>
      </p:sp>
      <p:sp>
        <p:nvSpPr>
          <p:cNvPr id="19" name="Rectangle à coins arrondis 18"/>
          <p:cNvSpPr/>
          <p:nvPr/>
        </p:nvSpPr>
        <p:spPr>
          <a:xfrm>
            <a:off x="428596" y="4572008"/>
            <a:ext cx="8358246" cy="928694"/>
          </a:xfrm>
          <a:prstGeom prst="roundRect">
            <a:avLst>
              <a:gd name="adj" fmla="val 12411"/>
            </a:avLst>
          </a:prstGeom>
          <a:solidFill>
            <a:srgbClr val="0000FF"/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>
                <a:solidFill>
                  <a:schemeClr val="bg1"/>
                </a:solidFill>
              </a:rPr>
              <a:t>يلجأ الأفراد والمؤسسات إلى الاحتفاظ بجزء من نقودهم لمواجهة المصروفات الغير المنظورة.</a:t>
            </a:r>
            <a:endParaRPr lang="ar-SA" sz="3200" b="1" dirty="0" smtClean="0">
              <a:solidFill>
                <a:schemeClr val="bg1"/>
              </a:solidFill>
              <a:latin typeface="Abadi MT Condensed Light" pitchFamily="42" charset="0"/>
            </a:endParaRPr>
          </a:p>
        </p:txBody>
      </p:sp>
      <p:sp>
        <p:nvSpPr>
          <p:cNvPr id="20" name="Rectangle à coins arrondis 19"/>
          <p:cNvSpPr/>
          <p:nvPr/>
        </p:nvSpPr>
        <p:spPr>
          <a:xfrm>
            <a:off x="3857620" y="5572140"/>
            <a:ext cx="4929222" cy="500066"/>
          </a:xfrm>
          <a:prstGeom prst="roundRect">
            <a:avLst>
              <a:gd name="adj" fmla="val 50000"/>
            </a:avLst>
          </a:prstGeom>
          <a:solidFill>
            <a:srgbClr val="FF0000"/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>
                <a:solidFill>
                  <a:schemeClr val="bg1"/>
                </a:solidFill>
              </a:rPr>
              <a:t>الطلب على النقود لغرض المضاربة</a:t>
            </a:r>
            <a:endParaRPr lang="ar-SA" sz="3200" b="1" dirty="0" smtClean="0">
              <a:solidFill>
                <a:schemeClr val="bg1"/>
              </a:solidFill>
              <a:latin typeface="Abadi MT Condensed Light" pitchFamily="42" charset="0"/>
            </a:endParaRPr>
          </a:p>
        </p:txBody>
      </p:sp>
      <p:sp>
        <p:nvSpPr>
          <p:cNvPr id="21" name="Rectangle à coins arrondis 20"/>
          <p:cNvSpPr/>
          <p:nvPr/>
        </p:nvSpPr>
        <p:spPr>
          <a:xfrm>
            <a:off x="428596" y="6143644"/>
            <a:ext cx="8358246" cy="571480"/>
          </a:xfrm>
          <a:prstGeom prst="roundRect">
            <a:avLst>
              <a:gd name="adj" fmla="val 12411"/>
            </a:avLst>
          </a:prstGeom>
          <a:solidFill>
            <a:srgbClr val="FF0000"/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>
                <a:solidFill>
                  <a:schemeClr val="bg1"/>
                </a:solidFill>
              </a:rPr>
              <a:t>يرتبط بتوقع تغيرات </a:t>
            </a:r>
            <a:r>
              <a:rPr lang="ar-DZ" sz="3200" b="1" dirty="0" smtClean="0">
                <a:solidFill>
                  <a:schemeClr val="bg1"/>
                </a:solidFill>
              </a:rPr>
              <a:t>في أسعار الأوراق المالية وأسعار </a:t>
            </a:r>
            <a:r>
              <a:rPr lang="ar-DZ" sz="3200" b="1" dirty="0" smtClean="0">
                <a:solidFill>
                  <a:schemeClr val="bg1"/>
                </a:solidFill>
              </a:rPr>
              <a:t>الفائدة.</a:t>
            </a:r>
            <a:endParaRPr lang="ar-SA" sz="3200" b="1" dirty="0" smtClean="0">
              <a:solidFill>
                <a:schemeClr val="bg1"/>
              </a:solidFill>
              <a:latin typeface="Abadi MT Condensed Light" pitchFamily="4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800" decel="100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8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8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000"/>
                            </p:stCondLst>
                            <p:childTnLst>
                              <p:par>
                                <p:cTn id="23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800" decel="100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8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8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8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3000"/>
                            </p:stCondLst>
                            <p:childTnLst>
                              <p:par>
                                <p:cTn id="32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800" decel="100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800" decel="100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800" decel="100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800" decel="100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4000"/>
                            </p:stCondLst>
                            <p:childTnLst>
                              <p:par>
                                <p:cTn id="41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800" decel="100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800" decel="100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800" decel="100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800" decel="100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5000"/>
                            </p:stCondLst>
                            <p:childTnLst>
                              <p:par>
                                <p:cTn id="50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800" decel="100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800" decel="100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800" decel="100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800" decel="100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6000"/>
                            </p:stCondLst>
                            <p:childTnLst>
                              <p:par>
                                <p:cTn id="59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800" decel="100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800" decel="100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800" decel="100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800" decel="100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7000"/>
                            </p:stCondLst>
                            <p:childTnLst>
                              <p:par>
                                <p:cTn id="68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800" decel="100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800" decel="100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800" decel="100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800" decel="100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8000"/>
                            </p:stCondLst>
                            <p:childTnLst>
                              <p:par>
                                <p:cTn id="77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800" decel="100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800" decel="100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800" decel="100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800" decel="100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9000"/>
                            </p:stCondLst>
                            <p:childTnLst>
                              <p:par>
                                <p:cTn id="86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800" decel="100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9" dur="800" decel="100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800" decel="100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800" decel="100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0" grpId="0" animBg="1"/>
      <p:bldP spid="12" grpId="0" animBg="1"/>
      <p:bldP spid="17" grpId="0" animBg="1"/>
      <p:bldP spid="15" grpId="0" animBg="1"/>
      <p:bldP spid="16" grpId="0" animBg="1"/>
      <p:bldP spid="18" grpId="0" animBg="1"/>
      <p:bldP spid="19" grpId="0" animBg="1"/>
      <p:bldP spid="20" grpId="0" animBg="1"/>
      <p:bldP spid="21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à coins arrondis 4"/>
          <p:cNvSpPr/>
          <p:nvPr/>
        </p:nvSpPr>
        <p:spPr>
          <a:xfrm>
            <a:off x="2928926" y="1714488"/>
            <a:ext cx="5429288" cy="571504"/>
          </a:xfrm>
          <a:prstGeom prst="roundRect">
            <a:avLst>
              <a:gd name="adj" fmla="val 50000"/>
            </a:avLst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>
                <a:solidFill>
                  <a:schemeClr val="bg1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أهم الانتقادات الموجهة </a:t>
            </a:r>
            <a:r>
              <a:rPr lang="ar-DZ" sz="3200" b="1" dirty="0" err="1" smtClean="0">
                <a:solidFill>
                  <a:schemeClr val="bg1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للكينزيين</a:t>
            </a:r>
            <a:endParaRPr lang="ar-DZ" sz="3200" b="1" dirty="0" smtClean="0">
              <a:solidFill>
                <a:schemeClr val="bg1">
                  <a:lumMod val="1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à coins arrondis 7"/>
          <p:cNvSpPr/>
          <p:nvPr/>
        </p:nvSpPr>
        <p:spPr>
          <a:xfrm>
            <a:off x="642910" y="2786058"/>
            <a:ext cx="7786742" cy="1071570"/>
          </a:xfrm>
          <a:prstGeom prst="roundRect">
            <a:avLst>
              <a:gd name="adj" fmla="val 11846"/>
            </a:avLst>
          </a:prstGeom>
          <a:solidFill>
            <a:srgbClr val="8AEEA9"/>
          </a:solidFill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31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يعتقد البعض أن نظرية كينز ليست نظرية عامة، </a:t>
            </a:r>
            <a:r>
              <a:rPr lang="ar-DZ" sz="31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ولا </a:t>
            </a:r>
            <a:r>
              <a:rPr lang="ar-DZ" sz="31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تصلح إلا لأحوال </a:t>
            </a:r>
            <a:r>
              <a:rPr lang="ar-DZ" sz="31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الكساد.</a:t>
            </a:r>
            <a:endParaRPr lang="ar-DZ" sz="31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Rectangle à coins arrondis 13"/>
          <p:cNvSpPr/>
          <p:nvPr/>
        </p:nvSpPr>
        <p:spPr>
          <a:xfrm>
            <a:off x="642910" y="3929066"/>
            <a:ext cx="7786742" cy="1071570"/>
          </a:xfrm>
          <a:prstGeom prst="roundRect">
            <a:avLst>
              <a:gd name="adj" fmla="val 11846"/>
            </a:avLst>
          </a:prstGeom>
          <a:solidFill>
            <a:srgbClr val="8AEEA9"/>
          </a:solidFill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31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تؤدي سياسة </a:t>
            </a:r>
            <a:r>
              <a:rPr lang="ar-DZ" sz="3100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الكينزيين</a:t>
            </a:r>
            <a:r>
              <a:rPr lang="ar-DZ" sz="31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في تشجيع خفض البطالة على حساب التضخم إلى مزيد من ارتفاع </a:t>
            </a:r>
            <a:r>
              <a:rPr lang="ar-DZ" sz="31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الأسعار.</a:t>
            </a:r>
            <a:endParaRPr lang="ar-DZ" sz="31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800" decel="100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8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8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000"/>
                            </p:stCondLst>
                            <p:childTnLst>
                              <p:par>
                                <p:cTn id="23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800" decel="100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800" decel="100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800" decel="100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800" decel="100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8" grpId="0" animBg="1"/>
      <p:bldP spid="14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Débit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1692</TotalTime>
  <Words>357</Words>
  <Application>Microsoft Office PowerPoint</Application>
  <PresentationFormat>Affichage à l'écran (4:3)</PresentationFormat>
  <Paragraphs>43</Paragraphs>
  <Slides>7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7</vt:i4>
      </vt:variant>
    </vt:vector>
  </HeadingPairs>
  <TitlesOfParts>
    <vt:vector size="8" baseType="lpstr">
      <vt:lpstr>Oriel</vt:lpstr>
      <vt:lpstr>Diapositive 1</vt:lpstr>
      <vt:lpstr>Diapositive 2</vt:lpstr>
      <vt:lpstr>Diapositive 3</vt:lpstr>
      <vt:lpstr>Diapositive 4</vt:lpstr>
      <vt:lpstr>Diapositive 5</vt:lpstr>
      <vt:lpstr>Diapositive 6</vt:lpstr>
      <vt:lpstr>Diapositive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pc</dc:creator>
  <cp:lastModifiedBy>pc</cp:lastModifiedBy>
  <cp:revision>364</cp:revision>
  <dcterms:created xsi:type="dcterms:W3CDTF">2014-12-07T19:11:11Z</dcterms:created>
  <dcterms:modified xsi:type="dcterms:W3CDTF">2023-04-25T21:27:04Z</dcterms:modified>
</cp:coreProperties>
</file>