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5"/>
  </p:notesMasterIdLst>
  <p:sldIdLst>
    <p:sldId id="256" r:id="rId2"/>
    <p:sldId id="257" r:id="rId3"/>
    <p:sldId id="258" r:id="rId4"/>
    <p:sldId id="259" r:id="rId5"/>
    <p:sldId id="273" r:id="rId6"/>
    <p:sldId id="274" r:id="rId7"/>
    <p:sldId id="275" r:id="rId8"/>
    <p:sldId id="276" r:id="rId9"/>
    <p:sldId id="277" r:id="rId10"/>
    <p:sldId id="278" r:id="rId11"/>
    <p:sldId id="279" r:id="rId12"/>
    <p:sldId id="280" r:id="rId13"/>
    <p:sldId id="352" r:id="rId14"/>
    <p:sldId id="353" r:id="rId15"/>
    <p:sldId id="281" r:id="rId16"/>
    <p:sldId id="405" r:id="rId17"/>
    <p:sldId id="283" r:id="rId18"/>
    <p:sldId id="284" r:id="rId19"/>
    <p:sldId id="285" r:id="rId20"/>
    <p:sldId id="286" r:id="rId21"/>
    <p:sldId id="260" r:id="rId22"/>
    <p:sldId id="261" r:id="rId23"/>
    <p:sldId id="262" r:id="rId24"/>
    <p:sldId id="299" r:id="rId25"/>
    <p:sldId id="300" r:id="rId26"/>
    <p:sldId id="356" r:id="rId27"/>
    <p:sldId id="394" r:id="rId28"/>
    <p:sldId id="395" r:id="rId29"/>
    <p:sldId id="396" r:id="rId30"/>
    <p:sldId id="359" r:id="rId31"/>
    <p:sldId id="264" r:id="rId32"/>
    <p:sldId id="354" r:id="rId33"/>
    <p:sldId id="355" r:id="rId34"/>
    <p:sldId id="363" r:id="rId35"/>
    <p:sldId id="406" r:id="rId36"/>
    <p:sldId id="364" r:id="rId37"/>
    <p:sldId id="397" r:id="rId38"/>
    <p:sldId id="398" r:id="rId39"/>
    <p:sldId id="407" r:id="rId40"/>
    <p:sldId id="399" r:id="rId41"/>
    <p:sldId id="400" r:id="rId42"/>
    <p:sldId id="401" r:id="rId43"/>
    <p:sldId id="402" r:id="rId44"/>
    <p:sldId id="408" r:id="rId45"/>
    <p:sldId id="357" r:id="rId46"/>
    <p:sldId id="358" r:id="rId47"/>
    <p:sldId id="360" r:id="rId48"/>
    <p:sldId id="361" r:id="rId49"/>
    <p:sldId id="362" r:id="rId50"/>
    <p:sldId id="269" r:id="rId51"/>
    <p:sldId id="270" r:id="rId52"/>
    <p:sldId id="287" r:id="rId53"/>
    <p:sldId id="265" r:id="rId54"/>
    <p:sldId id="266" r:id="rId55"/>
    <p:sldId id="288" r:id="rId56"/>
    <p:sldId id="289" r:id="rId57"/>
    <p:sldId id="271" r:id="rId58"/>
    <p:sldId id="272" r:id="rId59"/>
    <p:sldId id="290" r:id="rId60"/>
    <p:sldId id="365" r:id="rId61"/>
    <p:sldId id="311" r:id="rId62"/>
    <p:sldId id="366" r:id="rId63"/>
    <p:sldId id="313" r:id="rId64"/>
    <p:sldId id="314" r:id="rId65"/>
    <p:sldId id="315" r:id="rId66"/>
    <p:sldId id="367" r:id="rId67"/>
    <p:sldId id="368" r:id="rId68"/>
    <p:sldId id="369" r:id="rId69"/>
    <p:sldId id="370" r:id="rId70"/>
    <p:sldId id="371" r:id="rId71"/>
    <p:sldId id="372" r:id="rId72"/>
    <p:sldId id="373" r:id="rId73"/>
    <p:sldId id="374" r:id="rId74"/>
    <p:sldId id="317" r:id="rId75"/>
    <p:sldId id="403" r:id="rId76"/>
    <p:sldId id="404" r:id="rId77"/>
    <p:sldId id="319" r:id="rId78"/>
    <p:sldId id="320" r:id="rId79"/>
    <p:sldId id="387" r:id="rId80"/>
    <p:sldId id="388" r:id="rId81"/>
    <p:sldId id="322" r:id="rId82"/>
    <p:sldId id="376" r:id="rId83"/>
    <p:sldId id="377" r:id="rId84"/>
    <p:sldId id="323" r:id="rId85"/>
    <p:sldId id="378" r:id="rId86"/>
    <p:sldId id="379" r:id="rId87"/>
    <p:sldId id="380" r:id="rId88"/>
    <p:sldId id="381" r:id="rId89"/>
    <p:sldId id="382" r:id="rId90"/>
    <p:sldId id="383" r:id="rId91"/>
    <p:sldId id="384" r:id="rId92"/>
    <p:sldId id="385" r:id="rId93"/>
    <p:sldId id="386" r:id="rId94"/>
    <p:sldId id="324" r:id="rId95"/>
    <p:sldId id="325" r:id="rId96"/>
    <p:sldId id="326" r:id="rId97"/>
    <p:sldId id="350" r:id="rId98"/>
    <p:sldId id="327" r:id="rId99"/>
    <p:sldId id="328" r:id="rId100"/>
    <p:sldId id="375" r:id="rId101"/>
    <p:sldId id="329" r:id="rId102"/>
    <p:sldId id="330" r:id="rId103"/>
    <p:sldId id="331" r:id="rId104"/>
    <p:sldId id="332" r:id="rId105"/>
    <p:sldId id="333" r:id="rId106"/>
    <p:sldId id="334" r:id="rId107"/>
    <p:sldId id="335" r:id="rId108"/>
    <p:sldId id="336" r:id="rId109"/>
    <p:sldId id="337" r:id="rId110"/>
    <p:sldId id="338" r:id="rId111"/>
    <p:sldId id="291" r:id="rId112"/>
    <p:sldId id="339" r:id="rId113"/>
    <p:sldId id="340" r:id="rId114"/>
    <p:sldId id="341" r:id="rId115"/>
    <p:sldId id="342" r:id="rId116"/>
    <p:sldId id="343" r:id="rId117"/>
    <p:sldId id="344" r:id="rId118"/>
    <p:sldId id="345" r:id="rId119"/>
    <p:sldId id="346" r:id="rId120"/>
    <p:sldId id="347" r:id="rId121"/>
    <p:sldId id="348" r:id="rId122"/>
    <p:sldId id="389" r:id="rId123"/>
    <p:sldId id="390" r:id="rId124"/>
    <p:sldId id="391" r:id="rId125"/>
    <p:sldId id="392" r:id="rId126"/>
    <p:sldId id="349" r:id="rId127"/>
    <p:sldId id="393" r:id="rId128"/>
    <p:sldId id="292" r:id="rId129"/>
    <p:sldId id="293" r:id="rId130"/>
    <p:sldId id="294" r:id="rId131"/>
    <p:sldId id="295" r:id="rId132"/>
    <p:sldId id="296" r:id="rId133"/>
    <p:sldId id="297" r:id="rId134"/>
    <p:sldId id="298" r:id="rId135"/>
    <p:sldId id="302" r:id="rId136"/>
    <p:sldId id="303" r:id="rId137"/>
    <p:sldId id="309" r:id="rId138"/>
    <p:sldId id="304" r:id="rId139"/>
    <p:sldId id="305" r:id="rId140"/>
    <p:sldId id="306" r:id="rId141"/>
    <p:sldId id="307" r:id="rId142"/>
    <p:sldId id="308" r:id="rId143"/>
    <p:sldId id="310" r:id="rId14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59" autoAdjust="0"/>
    <p:restoredTop sz="94660"/>
  </p:normalViewPr>
  <p:slideViewPr>
    <p:cSldViewPr>
      <p:cViewPr>
        <p:scale>
          <a:sx n="90" d="100"/>
          <a:sy n="90" d="100"/>
        </p:scale>
        <p:origin x="-756" y="354"/>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tableStyles" Target="tableStyle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1413D5-B7FE-4A56-947B-71D5D3C3B689}" type="datetimeFigureOut">
              <a:rPr lang="fr-FR" smtClean="0"/>
              <a:pPr/>
              <a:t>19/01/2021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8CB208-694E-46F0-9718-35B331F3B564}" type="slidenum">
              <a:rPr lang="fr-FR" smtClean="0"/>
              <a:pPr/>
              <a:t>‹N°›</a:t>
            </a:fld>
            <a:endParaRPr lang="fr-FR"/>
          </a:p>
        </p:txBody>
      </p:sp>
    </p:spTree>
    <p:extLst>
      <p:ext uri="{BB962C8B-B14F-4D97-AF65-F5344CB8AC3E}">
        <p14:creationId xmlns:p14="http://schemas.microsoft.com/office/powerpoint/2010/main" val="2251887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F8CB208-694E-46F0-9718-35B331F3B564}" type="slidenum">
              <a:rPr lang="fr-FR" smtClean="0"/>
              <a:pPr/>
              <a:t>36</a:t>
            </a:fld>
            <a:endParaRPr lang="fr-FR"/>
          </a:p>
        </p:txBody>
      </p:sp>
    </p:spTree>
    <p:extLst>
      <p:ext uri="{BB962C8B-B14F-4D97-AF65-F5344CB8AC3E}">
        <p14:creationId xmlns:p14="http://schemas.microsoft.com/office/powerpoint/2010/main" val="488121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F8CB208-694E-46F0-9718-35B331F3B564}" type="slidenum">
              <a:rPr lang="fr-FR" smtClean="0"/>
              <a:pPr/>
              <a:t>46</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F8CB208-694E-46F0-9718-35B331F3B564}" type="slidenum">
              <a:rPr lang="fr-FR" smtClean="0"/>
              <a:pPr/>
              <a:t>70</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F8CB208-694E-46F0-9718-35B331F3B564}" type="slidenum">
              <a:rPr lang="fr-FR" smtClean="0"/>
              <a:pPr/>
              <a:t>120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F2C2AB2-01F3-4CC6-9A08-68B7AA990D0D}" type="datetimeFigureOut">
              <a:rPr lang="fr-FR" smtClean="0"/>
              <a:pPr/>
              <a:t>19/01/2021</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6E7B1DDA-3EF8-4048-A40F-E95FC47E96E3}" type="slidenum">
              <a:rPr lang="fr-FR" smtClean="0"/>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F2C2AB2-01F3-4CC6-9A08-68B7AA990D0D}" type="datetimeFigureOut">
              <a:rPr lang="fr-FR" smtClean="0"/>
              <a:pPr/>
              <a:t>19/01/2021</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6E7B1DDA-3EF8-4048-A40F-E95FC47E96E3}"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F2C2AB2-01F3-4CC6-9A08-68B7AA990D0D}" type="datetimeFigureOut">
              <a:rPr lang="fr-FR" smtClean="0"/>
              <a:pPr/>
              <a:t>19/01/2021</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6E7B1DDA-3EF8-4048-A40F-E95FC47E96E3}"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F2C2AB2-01F3-4CC6-9A08-68B7AA990D0D}" type="datetimeFigureOut">
              <a:rPr lang="fr-FR" smtClean="0"/>
              <a:pPr/>
              <a:t>19/01/2021</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6E7B1DDA-3EF8-4048-A40F-E95FC47E96E3}"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F2C2AB2-01F3-4CC6-9A08-68B7AA990D0D}" type="datetimeFigureOut">
              <a:rPr lang="fr-FR" smtClean="0"/>
              <a:pPr/>
              <a:t>19/01/2021</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6E7B1DDA-3EF8-4048-A40F-E95FC47E96E3}" type="slidenum">
              <a:rPr lang="fr-FR" smtClean="0"/>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F2C2AB2-01F3-4CC6-9A08-68B7AA990D0D}" type="datetimeFigureOut">
              <a:rPr lang="fr-FR" smtClean="0"/>
              <a:pPr/>
              <a:t>19/01/2021</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6E7B1DDA-3EF8-4048-A40F-E95FC47E96E3}"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F2C2AB2-01F3-4CC6-9A08-68B7AA990D0D}" type="datetimeFigureOut">
              <a:rPr lang="fr-FR" smtClean="0"/>
              <a:pPr/>
              <a:t>19/01/2021</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6E7B1DDA-3EF8-4048-A40F-E95FC47E96E3}"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F2C2AB2-01F3-4CC6-9A08-68B7AA990D0D}" type="datetimeFigureOut">
              <a:rPr lang="fr-FR" smtClean="0"/>
              <a:pPr/>
              <a:t>19/01/2021</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6E7B1DDA-3EF8-4048-A40F-E95FC47E96E3}"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F2C2AB2-01F3-4CC6-9A08-68B7AA990D0D}" type="datetimeFigureOut">
              <a:rPr lang="fr-FR" smtClean="0"/>
              <a:pPr/>
              <a:t>19/01/2021</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6E7B1DDA-3EF8-4048-A40F-E95FC47E96E3}"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F2C2AB2-01F3-4CC6-9A08-68B7AA990D0D}" type="datetimeFigureOut">
              <a:rPr lang="fr-FR" smtClean="0"/>
              <a:pPr/>
              <a:t>19/01/2021</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6E7B1DDA-3EF8-4048-A40F-E95FC47E96E3}"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F2C2AB2-01F3-4CC6-9A08-68B7AA990D0D}" type="datetimeFigureOut">
              <a:rPr lang="fr-FR" smtClean="0"/>
              <a:pPr/>
              <a:t>19/01/2021</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6E7B1DDA-3EF8-4048-A40F-E95FC47E96E3}"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2C2AB2-01F3-4CC6-9A08-68B7AA990D0D}" type="datetimeFigureOut">
              <a:rPr lang="fr-FR" smtClean="0"/>
              <a:pPr/>
              <a:t>19/01/2021</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7B1DDA-3EF8-4048-A40F-E95FC47E96E3}" type="slidenum">
              <a:rPr lang="fr-FR" smtClean="0"/>
              <a:pPr/>
              <a:t>‹N°›</a:t>
            </a:fld>
            <a:endParaRPr lang="fr-F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gi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2852936"/>
            <a:ext cx="7772400" cy="1470025"/>
          </a:xfrm>
        </p:spPr>
        <p:txBody>
          <a:bodyPr>
            <a:normAutofit/>
          </a:bodyPr>
          <a:lstStyle/>
          <a:p>
            <a:r>
              <a:rPr lang="fr-FR" sz="6000" dirty="0" smtClean="0"/>
              <a:t>METHODES DE TRAVAIL</a:t>
            </a:r>
            <a:endParaRPr lang="fr-FR" sz="6000" dirty="0"/>
          </a:p>
        </p:txBody>
      </p:sp>
      <p:sp>
        <p:nvSpPr>
          <p:cNvPr id="3" name="Sous-titre 2"/>
          <p:cNvSpPr>
            <a:spLocks noGrp="1"/>
          </p:cNvSpPr>
          <p:nvPr>
            <p:ph type="subTitle" idx="1"/>
          </p:nvPr>
        </p:nvSpPr>
        <p:spPr>
          <a:xfrm>
            <a:off x="-180528" y="1052736"/>
            <a:ext cx="6400800" cy="720080"/>
          </a:xfrm>
        </p:spPr>
        <p:txBody>
          <a:bodyPr/>
          <a:lstStyle/>
          <a:p>
            <a:r>
              <a:rPr lang="fr-FR" dirty="0" smtClean="0">
                <a:solidFill>
                  <a:srgbClr val="FF0000"/>
                </a:solidFill>
              </a:rPr>
              <a:t>UNITE D’ENSEIGNEMENT:</a:t>
            </a:r>
            <a:endParaRPr lang="fr-FR" dirty="0">
              <a:solidFill>
                <a:srgbClr val="FF0000"/>
              </a:solidFill>
            </a:endParaRPr>
          </a:p>
        </p:txBody>
      </p:sp>
      <p:sp>
        <p:nvSpPr>
          <p:cNvPr id="4" name="ZoneTexte 3"/>
          <p:cNvSpPr txBox="1"/>
          <p:nvPr/>
        </p:nvSpPr>
        <p:spPr>
          <a:xfrm>
            <a:off x="4139952" y="5157192"/>
            <a:ext cx="4392488" cy="369332"/>
          </a:xfrm>
          <a:prstGeom prst="rect">
            <a:avLst/>
          </a:prstGeom>
          <a:noFill/>
        </p:spPr>
        <p:txBody>
          <a:bodyPr wrap="square" rtlCol="0">
            <a:spAutoFit/>
          </a:bodyPr>
          <a:lstStyle/>
          <a:p>
            <a:r>
              <a:rPr lang="fr-FR" b="1" u="sng" dirty="0" smtClean="0"/>
              <a:t> Par : Monsieur: REBIKA ABDENOUR</a:t>
            </a:r>
            <a:endParaRPr lang="fr-FR" b="1" u="sng"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188640"/>
            <a:ext cx="7772400" cy="1470025"/>
          </a:xfrm>
        </p:spPr>
        <p:txBody>
          <a:bodyPr/>
          <a:lstStyle/>
          <a:p>
            <a:r>
              <a:rPr lang="fr-FR" dirty="0" smtClean="0"/>
              <a:t>Le métier d’étudiant</a:t>
            </a:r>
            <a:endParaRPr lang="fr-FR" dirty="0"/>
          </a:p>
        </p:txBody>
      </p:sp>
      <p:sp>
        <p:nvSpPr>
          <p:cNvPr id="4" name="Rectangle 3"/>
          <p:cNvSpPr txBox="1">
            <a:spLocks noChangeArrowheads="1"/>
          </p:cNvSpPr>
          <p:nvPr/>
        </p:nvSpPr>
        <p:spPr>
          <a:xfrm>
            <a:off x="467544" y="1700808"/>
            <a:ext cx="8229600" cy="4572000"/>
          </a:xfrm>
          <a:prstGeom prst="rect">
            <a:avLst/>
          </a:prstGeom>
        </p:spPr>
        <p:txBody>
          <a:bodyPr vert="horz" lIns="91440" tIns="45720" rIns="91440" bIns="45720" rtlCol="0">
            <a:normAutofit lnSpcReduction="10000"/>
          </a:bodyPr>
          <a:lstStyle/>
          <a:p>
            <a:pPr marL="0" marR="0" lvl="0" indent="0" algn="ctr" defTabSz="914400" rtl="0" eaLnBrk="1" fontAlgn="auto" latinLnBrk="0" hangingPunct="1">
              <a:lnSpc>
                <a:spcPct val="80000"/>
              </a:lnSpc>
              <a:spcBef>
                <a:spcPct val="20000"/>
              </a:spcBef>
              <a:spcAft>
                <a:spcPts val="0"/>
              </a:spcAft>
              <a:buClrTx/>
              <a:buSzTx/>
              <a:buFont typeface="Arial" pitchFamily="34" charset="0"/>
              <a:buNone/>
              <a:tabLst/>
              <a:defRPr/>
            </a:pPr>
            <a:r>
              <a:rPr kumimoji="0" lang="fr-FR" sz="1400" b="0" i="0" u="none" strike="noStrike" kern="1200" cap="none" spc="0" normalizeH="0" baseline="0" noProof="0" dirty="0" smtClean="0">
                <a:ln>
                  <a:noFill/>
                </a:ln>
                <a:solidFill>
                  <a:schemeClr val="tx1">
                    <a:tint val="75000"/>
                  </a:schemeClr>
                </a:solidFill>
                <a:effectLst/>
                <a:uLnTx/>
                <a:uFillTx/>
                <a:latin typeface="+mn-lt"/>
                <a:ea typeface="+mn-ea"/>
                <a:cs typeface="+mn-cs"/>
              </a:rPr>
              <a:t>Université</a:t>
            </a:r>
          </a:p>
          <a:p>
            <a:pPr marL="0" marR="0" lvl="0" indent="0" algn="ctr" defTabSz="914400" rtl="0" eaLnBrk="1" fontAlgn="auto" latinLnBrk="0" hangingPunct="1">
              <a:lnSpc>
                <a:spcPct val="80000"/>
              </a:lnSpc>
              <a:spcBef>
                <a:spcPct val="20000"/>
              </a:spcBef>
              <a:spcAft>
                <a:spcPts val="0"/>
              </a:spcAft>
              <a:buClrTx/>
              <a:buSzTx/>
              <a:buFont typeface="Arial" pitchFamily="34" charset="0"/>
              <a:buNone/>
              <a:tabLst/>
              <a:defRPr/>
            </a:pPr>
            <a:r>
              <a:rPr kumimoji="0" lang="fr-FR" sz="1400" b="0" i="0" u="none" strike="noStrike" kern="1200" cap="none" spc="0" normalizeH="0" baseline="0" noProof="0" dirty="0" smtClean="0">
                <a:ln>
                  <a:noFill/>
                </a:ln>
                <a:solidFill>
                  <a:schemeClr val="tx1">
                    <a:tint val="75000"/>
                  </a:schemeClr>
                </a:solidFill>
                <a:effectLst/>
                <a:uLnTx/>
                <a:uFillTx/>
                <a:latin typeface="+mn-lt"/>
                <a:ea typeface="+mn-ea"/>
                <a:cs typeface="+mn-cs"/>
              </a:rPr>
              <a:t>Licence</a:t>
            </a:r>
          </a:p>
          <a:p>
            <a:pPr marL="0" marR="0" lvl="0" indent="0" algn="ctr" defTabSz="914400" rtl="0" eaLnBrk="1" fontAlgn="auto" latinLnBrk="0" hangingPunct="1">
              <a:lnSpc>
                <a:spcPct val="80000"/>
              </a:lnSpc>
              <a:spcBef>
                <a:spcPct val="20000"/>
              </a:spcBef>
              <a:spcAft>
                <a:spcPts val="0"/>
              </a:spcAft>
              <a:buClrTx/>
              <a:buSzTx/>
              <a:buFont typeface="Arial" pitchFamily="34" charset="0"/>
              <a:buNone/>
              <a:tabLst/>
              <a:defRPr/>
            </a:pPr>
            <a:r>
              <a:rPr kumimoji="0" lang="fr-FR" sz="2000" b="0" i="0" u="none" strike="noStrike" kern="1200" cap="none" spc="0" normalizeH="0" baseline="0" noProof="0" dirty="0" smtClean="0">
                <a:ln>
                  <a:noFill/>
                </a:ln>
                <a:solidFill>
                  <a:srgbClr val="FF0000"/>
                </a:solidFill>
                <a:effectLst/>
                <a:uLnTx/>
                <a:uFillTx/>
                <a:latin typeface="+mn-lt"/>
                <a:ea typeface="+mn-ea"/>
                <a:cs typeface="+mn-cs"/>
              </a:rPr>
              <a:t>Cours</a:t>
            </a:r>
          </a:p>
          <a:p>
            <a:pPr marL="0" marR="0" lvl="0" indent="0" algn="ctr" defTabSz="914400" rtl="0" eaLnBrk="1" fontAlgn="auto" latinLnBrk="0" hangingPunct="1">
              <a:lnSpc>
                <a:spcPct val="80000"/>
              </a:lnSpc>
              <a:spcBef>
                <a:spcPct val="20000"/>
              </a:spcBef>
              <a:spcAft>
                <a:spcPts val="0"/>
              </a:spcAft>
              <a:buClrTx/>
              <a:buSzTx/>
              <a:buFont typeface="Arial" pitchFamily="34" charset="0"/>
              <a:buNone/>
              <a:tabLst/>
              <a:defRPr/>
            </a:pPr>
            <a:r>
              <a:rPr kumimoji="0" lang="fr-FR" sz="3200" b="1" i="0" u="none" strike="noStrike" kern="1200" cap="none" spc="0" normalizeH="0" baseline="0" noProof="0" dirty="0" smtClean="0">
                <a:ln>
                  <a:noFill/>
                </a:ln>
                <a:solidFill>
                  <a:srgbClr val="FF0000"/>
                </a:solidFill>
                <a:effectLst/>
                <a:uLnTx/>
                <a:uFillTx/>
                <a:latin typeface="+mn-lt"/>
                <a:ea typeface="+mn-ea"/>
                <a:cs typeface="+mn-cs"/>
              </a:rPr>
              <a:t>Prise de notes</a:t>
            </a:r>
          </a:p>
          <a:p>
            <a:pPr marL="457200" marR="0" lvl="1" indent="0" algn="ctr" defTabSz="914400" rtl="0" eaLnBrk="1" fontAlgn="auto" latinLnBrk="0" hangingPunct="1">
              <a:lnSpc>
                <a:spcPct val="80000"/>
              </a:lnSpc>
              <a:spcBef>
                <a:spcPct val="20000"/>
              </a:spcBef>
              <a:spcAft>
                <a:spcPts val="0"/>
              </a:spcAft>
              <a:buClrTx/>
              <a:buSzTx/>
              <a:buFont typeface="Arial" pitchFamily="34" charset="0"/>
              <a:buNone/>
              <a:tabLst/>
              <a:defRPr/>
            </a:pPr>
            <a:r>
              <a:rPr kumimoji="0" lang="fr-FR" sz="2800" b="0" i="0" u="none" strike="noStrike" kern="1200" cap="none" spc="0" normalizeH="0" baseline="0" noProof="0" dirty="0" smtClean="0">
                <a:ln>
                  <a:noFill/>
                </a:ln>
                <a:solidFill>
                  <a:schemeClr val="tx1">
                    <a:tint val="75000"/>
                  </a:schemeClr>
                </a:solidFill>
                <a:effectLst/>
                <a:uLnTx/>
                <a:uFillTx/>
                <a:latin typeface="+mn-lt"/>
                <a:ea typeface="+mn-ea"/>
                <a:cs typeface="+mn-cs"/>
              </a:rPr>
              <a:t>Décryptage, traduction</a:t>
            </a:r>
          </a:p>
          <a:p>
            <a:pPr marL="914400" marR="0" lvl="2" indent="0" algn="ctr" defTabSz="914400" rtl="0" eaLnBrk="1" fontAlgn="auto" latinLnBrk="0" hangingPunct="1">
              <a:lnSpc>
                <a:spcPct val="80000"/>
              </a:lnSpc>
              <a:spcBef>
                <a:spcPct val="20000"/>
              </a:spcBef>
              <a:spcAft>
                <a:spcPts val="0"/>
              </a:spcAft>
              <a:buClrTx/>
              <a:buSzTx/>
              <a:buFont typeface="Arial" pitchFamily="34" charset="0"/>
              <a:buNone/>
              <a:tabLst/>
              <a:defRPr/>
            </a:pPr>
            <a:r>
              <a:rPr kumimoji="0" lang="fr-FR" sz="2400" b="0" i="0" u="none" strike="noStrike" kern="1200" cap="none" spc="0" normalizeH="0" baseline="0" noProof="0" dirty="0" smtClean="0">
                <a:ln>
                  <a:noFill/>
                </a:ln>
                <a:solidFill>
                  <a:schemeClr val="tx1">
                    <a:tint val="75000"/>
                  </a:schemeClr>
                </a:solidFill>
                <a:effectLst/>
                <a:uLnTx/>
                <a:uFillTx/>
                <a:latin typeface="+mn-lt"/>
                <a:ea typeface="+mn-ea"/>
                <a:cs typeface="+mn-cs"/>
              </a:rPr>
              <a:t>Différents types d’enseignants</a:t>
            </a:r>
          </a:p>
          <a:p>
            <a:pPr marL="914400" marR="0" lvl="2" indent="0" algn="ctr" defTabSz="914400" rtl="0" eaLnBrk="1" fontAlgn="auto" latinLnBrk="0" hangingPunct="1">
              <a:lnSpc>
                <a:spcPct val="80000"/>
              </a:lnSpc>
              <a:spcBef>
                <a:spcPct val="20000"/>
              </a:spcBef>
              <a:spcAft>
                <a:spcPts val="0"/>
              </a:spcAft>
              <a:buClrTx/>
              <a:buSzTx/>
              <a:buFont typeface="Arial" pitchFamily="34" charset="0"/>
              <a:buNone/>
              <a:tabLst/>
              <a:defRPr/>
            </a:pPr>
            <a:r>
              <a:rPr kumimoji="0" lang="fr-FR" sz="2400" b="0" i="0" u="none" strike="noStrike" kern="1200" cap="none" spc="0" normalizeH="0" baseline="0" noProof="0" dirty="0" smtClean="0">
                <a:ln>
                  <a:noFill/>
                </a:ln>
                <a:solidFill>
                  <a:schemeClr val="tx1">
                    <a:tint val="75000"/>
                  </a:schemeClr>
                </a:solidFill>
                <a:effectLst/>
                <a:uLnTx/>
                <a:uFillTx/>
                <a:latin typeface="+mn-lt"/>
                <a:ea typeface="+mn-ea"/>
                <a:cs typeface="+mn-cs"/>
              </a:rPr>
              <a:t>Différentes méthodes pédagogiques</a:t>
            </a:r>
          </a:p>
          <a:p>
            <a:pPr marL="914400" marR="0" lvl="2" indent="0" algn="ctr" defTabSz="914400" rtl="0" eaLnBrk="1" fontAlgn="auto" latinLnBrk="0" hangingPunct="1">
              <a:lnSpc>
                <a:spcPct val="80000"/>
              </a:lnSpc>
              <a:spcBef>
                <a:spcPct val="20000"/>
              </a:spcBef>
              <a:spcAft>
                <a:spcPts val="0"/>
              </a:spcAft>
              <a:buClrTx/>
              <a:buSzTx/>
              <a:buFont typeface="Arial" pitchFamily="34" charset="0"/>
              <a:buNone/>
              <a:tabLst/>
              <a:defRPr/>
            </a:pPr>
            <a:r>
              <a:rPr kumimoji="0" lang="fr-FR" sz="2400" b="0" i="0" u="none" strike="noStrike" kern="1200" cap="none" spc="0" normalizeH="0" baseline="0" noProof="0" dirty="0" smtClean="0">
                <a:ln>
                  <a:noFill/>
                </a:ln>
                <a:solidFill>
                  <a:schemeClr val="tx1">
                    <a:tint val="75000"/>
                  </a:schemeClr>
                </a:solidFill>
                <a:effectLst/>
                <a:uLnTx/>
                <a:uFillTx/>
                <a:latin typeface="+mn-lt"/>
                <a:ea typeface="+mn-ea"/>
                <a:cs typeface="+mn-cs"/>
              </a:rPr>
              <a:t>Différentes parties du cours </a:t>
            </a:r>
          </a:p>
          <a:p>
            <a:pPr marL="1371600" marR="0" lvl="3" indent="0" algn="ctr" defTabSz="914400" rtl="0" eaLnBrk="1" fontAlgn="auto" latinLnBrk="0" hangingPunct="1">
              <a:lnSpc>
                <a:spcPct val="80000"/>
              </a:lnSpc>
              <a:spcBef>
                <a:spcPct val="20000"/>
              </a:spcBef>
              <a:spcAft>
                <a:spcPts val="0"/>
              </a:spcAft>
              <a:buClrTx/>
              <a:buSzTx/>
              <a:buFont typeface="Arial" pitchFamily="34" charset="0"/>
              <a:buNone/>
              <a:tabLst/>
              <a:defRPr/>
            </a:pPr>
            <a:r>
              <a:rPr kumimoji="0" lang="fr-FR" sz="2400" b="1" i="0" u="none" strike="noStrike" kern="1200" cap="none" spc="0" normalizeH="0" baseline="0" noProof="0" dirty="0" smtClean="0">
                <a:ln>
                  <a:noFill/>
                </a:ln>
                <a:solidFill>
                  <a:srgbClr val="92D050"/>
                </a:solidFill>
                <a:effectLst/>
                <a:uLnTx/>
                <a:uFillTx/>
                <a:latin typeface="+mn-lt"/>
                <a:ea typeface="+mn-ea"/>
                <a:cs typeface="+mn-cs"/>
              </a:rPr>
              <a:t>Plan</a:t>
            </a:r>
          </a:p>
          <a:p>
            <a:pPr marL="1371600" marR="0" lvl="3" indent="0" algn="ctr" defTabSz="914400" rtl="0" eaLnBrk="1" fontAlgn="auto" latinLnBrk="0" hangingPunct="1">
              <a:lnSpc>
                <a:spcPct val="80000"/>
              </a:lnSpc>
              <a:spcBef>
                <a:spcPct val="20000"/>
              </a:spcBef>
              <a:spcAft>
                <a:spcPts val="0"/>
              </a:spcAft>
              <a:buClrTx/>
              <a:buSzTx/>
              <a:buFont typeface="Arial" pitchFamily="34" charset="0"/>
              <a:buNone/>
              <a:tabLst/>
              <a:defRPr/>
            </a:pPr>
            <a:r>
              <a:rPr kumimoji="0" lang="fr-FR" sz="2400" b="1" i="0" u="none" strike="noStrike" kern="1200" cap="none" spc="0" normalizeH="0" baseline="0" noProof="0" dirty="0" smtClean="0">
                <a:ln>
                  <a:noFill/>
                </a:ln>
                <a:solidFill>
                  <a:srgbClr val="92D050"/>
                </a:solidFill>
                <a:effectLst/>
                <a:uLnTx/>
                <a:uFillTx/>
                <a:latin typeface="+mn-lt"/>
                <a:ea typeface="+mn-ea"/>
                <a:cs typeface="+mn-cs"/>
              </a:rPr>
              <a:t>Définitions</a:t>
            </a:r>
          </a:p>
          <a:p>
            <a:pPr marL="1371600" marR="0" lvl="3" indent="0" algn="ctr" defTabSz="914400" rtl="0" eaLnBrk="1" fontAlgn="auto" latinLnBrk="0" hangingPunct="1">
              <a:lnSpc>
                <a:spcPct val="80000"/>
              </a:lnSpc>
              <a:spcBef>
                <a:spcPct val="20000"/>
              </a:spcBef>
              <a:spcAft>
                <a:spcPts val="0"/>
              </a:spcAft>
              <a:buClrTx/>
              <a:buSzTx/>
              <a:buFont typeface="Arial" pitchFamily="34" charset="0"/>
              <a:buNone/>
              <a:tabLst/>
              <a:defRPr/>
            </a:pPr>
            <a:r>
              <a:rPr kumimoji="0" lang="fr-FR" sz="2400" b="1" i="0" u="none" strike="noStrike" kern="1200" cap="none" spc="0" normalizeH="0" baseline="0" noProof="0" dirty="0" smtClean="0">
                <a:ln>
                  <a:noFill/>
                </a:ln>
                <a:solidFill>
                  <a:srgbClr val="92D050"/>
                </a:solidFill>
                <a:effectLst/>
                <a:uLnTx/>
                <a:uFillTx/>
                <a:latin typeface="+mn-lt"/>
                <a:ea typeface="+mn-ea"/>
                <a:cs typeface="+mn-cs"/>
              </a:rPr>
              <a:t>Répétitions</a:t>
            </a:r>
          </a:p>
          <a:p>
            <a:pPr marL="1371600" marR="0" lvl="3" indent="0" algn="ctr" defTabSz="914400" rtl="0" eaLnBrk="1" fontAlgn="auto" latinLnBrk="0" hangingPunct="1">
              <a:lnSpc>
                <a:spcPct val="80000"/>
              </a:lnSpc>
              <a:spcBef>
                <a:spcPct val="20000"/>
              </a:spcBef>
              <a:spcAft>
                <a:spcPts val="0"/>
              </a:spcAft>
              <a:buClrTx/>
              <a:buSzTx/>
              <a:buFont typeface="Arial" pitchFamily="34" charset="0"/>
              <a:buNone/>
              <a:tabLst/>
              <a:defRPr/>
            </a:pPr>
            <a:r>
              <a:rPr kumimoji="0" lang="fr-FR" sz="2400" b="1" i="0" u="none" strike="noStrike" kern="1200" cap="none" spc="0" normalizeH="0" baseline="0" noProof="0" dirty="0" smtClean="0">
                <a:ln>
                  <a:noFill/>
                </a:ln>
                <a:solidFill>
                  <a:srgbClr val="92D050"/>
                </a:solidFill>
                <a:effectLst/>
                <a:uLnTx/>
                <a:uFillTx/>
                <a:latin typeface="+mn-lt"/>
                <a:ea typeface="+mn-ea"/>
                <a:cs typeface="+mn-cs"/>
              </a:rPr>
              <a:t>Exercices</a:t>
            </a:r>
          </a:p>
          <a:p>
            <a:pPr marL="1371600" marR="0" lvl="3" indent="0" algn="ctr" defTabSz="914400" rtl="0" eaLnBrk="1" fontAlgn="auto" latinLnBrk="0" hangingPunct="1">
              <a:lnSpc>
                <a:spcPct val="80000"/>
              </a:lnSpc>
              <a:spcBef>
                <a:spcPct val="20000"/>
              </a:spcBef>
              <a:spcAft>
                <a:spcPts val="0"/>
              </a:spcAft>
              <a:buClrTx/>
              <a:buSzTx/>
              <a:buFont typeface="Arial" pitchFamily="34" charset="0"/>
              <a:buNone/>
              <a:tabLst/>
              <a:defRPr/>
            </a:pPr>
            <a:r>
              <a:rPr kumimoji="0" lang="fr-FR" sz="2400" b="1" i="0" u="none" strike="noStrike" kern="1200" cap="none" spc="0" normalizeH="0" baseline="0" noProof="0" dirty="0" smtClean="0">
                <a:ln>
                  <a:noFill/>
                </a:ln>
                <a:solidFill>
                  <a:srgbClr val="92D050"/>
                </a:solidFill>
                <a:effectLst/>
                <a:uLnTx/>
                <a:uFillTx/>
                <a:latin typeface="+mn-lt"/>
                <a:ea typeface="+mn-ea"/>
                <a:cs typeface="+mn-cs"/>
              </a:rPr>
              <a:t>Anecdotes</a:t>
            </a:r>
          </a:p>
          <a:p>
            <a:pPr marL="1371600" marR="0" lvl="3" indent="0" algn="ctr" defTabSz="914400" rtl="0" eaLnBrk="1" fontAlgn="auto" latinLnBrk="0" hangingPunct="1">
              <a:lnSpc>
                <a:spcPct val="80000"/>
              </a:lnSpc>
              <a:spcBef>
                <a:spcPct val="20000"/>
              </a:spcBef>
              <a:spcAft>
                <a:spcPts val="0"/>
              </a:spcAft>
              <a:buClrTx/>
              <a:buSzTx/>
              <a:buFont typeface="Arial" pitchFamily="34" charset="0"/>
              <a:buNone/>
              <a:tabLst/>
              <a:defRPr/>
            </a:pPr>
            <a:r>
              <a:rPr kumimoji="0" lang="fr-FR" sz="2400" b="1" i="0" u="none" strike="noStrike" kern="1200" cap="none" spc="0" normalizeH="0" baseline="0" noProof="0" dirty="0" smtClean="0">
                <a:ln>
                  <a:noFill/>
                </a:ln>
                <a:solidFill>
                  <a:srgbClr val="92D050"/>
                </a:solidFill>
                <a:effectLst/>
                <a:uLnTx/>
                <a:uFillTx/>
                <a:latin typeface="+mn-lt"/>
                <a:ea typeface="+mn-ea"/>
                <a:cs typeface="+mn-cs"/>
              </a:rPr>
              <a:t>Exemples </a:t>
            </a:r>
          </a:p>
          <a:p>
            <a:pPr marL="457200" marR="0" lvl="1" indent="0" algn="ctr" defTabSz="914400" rtl="0" eaLnBrk="1" fontAlgn="auto" latinLnBrk="0" hangingPunct="1">
              <a:lnSpc>
                <a:spcPct val="80000"/>
              </a:lnSpc>
              <a:spcBef>
                <a:spcPct val="20000"/>
              </a:spcBef>
              <a:spcAft>
                <a:spcPts val="0"/>
              </a:spcAft>
              <a:buClrTx/>
              <a:buSzTx/>
              <a:buFontTx/>
              <a:buNone/>
              <a:tabLst/>
              <a:defRPr/>
            </a:pPr>
            <a:endParaRPr kumimoji="0" lang="fr-FR" sz="2800" b="0"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marL="457200" marR="0" lvl="1" indent="0" algn="ctr" defTabSz="914400" rtl="0" eaLnBrk="1" fontAlgn="auto" latinLnBrk="0" hangingPunct="1">
              <a:lnSpc>
                <a:spcPct val="80000"/>
              </a:lnSpc>
              <a:spcBef>
                <a:spcPct val="20000"/>
              </a:spcBef>
              <a:spcAft>
                <a:spcPts val="0"/>
              </a:spcAft>
              <a:buClrTx/>
              <a:buSzTx/>
              <a:buFontTx/>
              <a:buNone/>
              <a:tabLst/>
              <a:defRPr/>
            </a:pPr>
            <a:endParaRPr kumimoji="0" lang="fr-FR" sz="28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5" name="ZoneTexte 4"/>
          <p:cNvSpPr txBox="1"/>
          <p:nvPr/>
        </p:nvSpPr>
        <p:spPr>
          <a:xfrm>
            <a:off x="395536" y="4437112"/>
            <a:ext cx="3096344" cy="1384995"/>
          </a:xfrm>
          <a:prstGeom prst="rect">
            <a:avLst/>
          </a:prstGeom>
          <a:noFill/>
        </p:spPr>
        <p:txBody>
          <a:bodyPr wrap="square" rtlCol="0">
            <a:spAutoFit/>
          </a:bodyPr>
          <a:lstStyle/>
          <a:p>
            <a:r>
              <a:rPr lang="fr-FR" dirty="0" smtClean="0"/>
              <a:t>Mise en </a:t>
            </a:r>
            <a:r>
              <a:rPr lang="fr-FR" dirty="0" err="1" smtClean="0"/>
              <a:t>evidence</a:t>
            </a:r>
            <a:r>
              <a:rPr lang="fr-FR" dirty="0" smtClean="0"/>
              <a:t> du bien fondé de la </a:t>
            </a:r>
            <a:r>
              <a:rPr lang="fr-FR" sz="2400" dirty="0" smtClean="0">
                <a:solidFill>
                  <a:srgbClr val="FF0000"/>
                </a:solidFill>
              </a:rPr>
              <a:t>METHODOLOGIE DE TRAVAIL</a:t>
            </a:r>
            <a:endParaRPr lang="fr-FR" sz="2400" dirty="0">
              <a:solidFill>
                <a:srgbClr val="FF0000"/>
              </a:solidFill>
            </a:endParaRP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59632" y="908720"/>
            <a:ext cx="6400800" cy="1752600"/>
          </a:xfrm>
        </p:spPr>
        <p:txBody>
          <a:bodyPr>
            <a:normAutofit fontScale="70000" lnSpcReduction="20000"/>
          </a:bodyPr>
          <a:lstStyle/>
          <a:p>
            <a:r>
              <a:rPr lang="fr-FR" dirty="0" smtClean="0">
                <a:solidFill>
                  <a:schemeClr val="tx1"/>
                </a:solidFill>
              </a:rPr>
              <a:t>Il est important de pouvoir reconnaitre aisément où débute et où se termine chaque idée abordée. C’est pourquoi il est préférable de diviser ses notes sous forme de paragraphes. Lors d’une énumération de concepts, hiérarchisez les idées en numérotant chaque sous-point. 	</a:t>
            </a:r>
          </a:p>
          <a:p>
            <a:endParaRPr lang="fr-FR" dirty="0">
              <a:solidFill>
                <a:schemeClr val="tx1"/>
              </a:solidFill>
            </a:endParaRPr>
          </a:p>
        </p:txBody>
      </p:sp>
      <p:sp>
        <p:nvSpPr>
          <p:cNvPr id="4" name="Sous-titre 2"/>
          <p:cNvSpPr txBox="1">
            <a:spLocks/>
          </p:cNvSpPr>
          <p:nvPr/>
        </p:nvSpPr>
        <p:spPr>
          <a:xfrm>
            <a:off x="1835696" y="5013176"/>
            <a:ext cx="6400800" cy="864096"/>
          </a:xfrm>
          <a:prstGeom prst="rect">
            <a:avLst/>
          </a:prstGeom>
        </p:spPr>
        <p:style>
          <a:lnRef idx="2">
            <a:schemeClr val="accent2"/>
          </a:lnRef>
          <a:fillRef idx="1">
            <a:schemeClr val="lt1"/>
          </a:fillRef>
          <a:effectRef idx="0">
            <a:schemeClr val="accent2"/>
          </a:effectRef>
          <a:fontRef idx="minor">
            <a:schemeClr val="dk1"/>
          </a:fontRef>
        </p:style>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Amélioration de vos méthodes</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Flèche vers le bas 4"/>
          <p:cNvSpPr/>
          <p:nvPr/>
        </p:nvSpPr>
        <p:spPr>
          <a:xfrm>
            <a:off x="4139952" y="4293096"/>
            <a:ext cx="484632" cy="576064"/>
          </a:xfrm>
          <a:prstGeom prst="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Sous-titre 2"/>
          <p:cNvSpPr txBox="1">
            <a:spLocks/>
          </p:cNvSpPr>
          <p:nvPr/>
        </p:nvSpPr>
        <p:spPr>
          <a:xfrm>
            <a:off x="1475656" y="3068960"/>
            <a:ext cx="6400800" cy="864096"/>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La Relecture  régulière Vos notes</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Flèche courbée vers la droite 6"/>
          <p:cNvSpPr/>
          <p:nvPr/>
        </p:nvSpPr>
        <p:spPr>
          <a:xfrm>
            <a:off x="683568" y="4221088"/>
            <a:ext cx="731520" cy="121615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404664"/>
            <a:ext cx="7772400" cy="1470025"/>
          </a:xfrm>
        </p:spPr>
        <p:txBody>
          <a:bodyPr/>
          <a:lstStyle/>
          <a:p>
            <a:r>
              <a:rPr lang="fr-FR" dirty="0" smtClean="0"/>
              <a:t/>
            </a:r>
            <a:br>
              <a:rPr lang="fr-FR" dirty="0" smtClean="0"/>
            </a:br>
            <a:r>
              <a:rPr lang="fr-FR" dirty="0" smtClean="0">
                <a:solidFill>
                  <a:srgbClr val="FF0000"/>
                </a:solidFill>
              </a:rPr>
              <a:t>LA MOTIVATION</a:t>
            </a:r>
            <a:endParaRPr lang="fr-FR" dirty="0">
              <a:solidFill>
                <a:srgbClr val="FF0000"/>
              </a:solidFill>
            </a:endParaRPr>
          </a:p>
        </p:txBody>
      </p:sp>
      <p:sp>
        <p:nvSpPr>
          <p:cNvPr id="3" name="Sous-titre 2"/>
          <p:cNvSpPr>
            <a:spLocks noGrp="1"/>
          </p:cNvSpPr>
          <p:nvPr>
            <p:ph type="subTitle" idx="1"/>
          </p:nvPr>
        </p:nvSpPr>
        <p:spPr/>
        <p:style>
          <a:lnRef idx="2">
            <a:schemeClr val="accent2"/>
          </a:lnRef>
          <a:fillRef idx="1">
            <a:schemeClr val="lt1"/>
          </a:fillRef>
          <a:effectRef idx="0">
            <a:schemeClr val="accent2"/>
          </a:effectRef>
          <a:fontRef idx="minor">
            <a:schemeClr val="dk1"/>
          </a:fontRef>
        </p:style>
        <p:txBody>
          <a:bodyPr/>
          <a:lstStyle/>
          <a:p>
            <a:r>
              <a:rPr lang="fr-FR" dirty="0" smtClean="0">
                <a:solidFill>
                  <a:srgbClr val="FF0000"/>
                </a:solidFill>
              </a:rPr>
              <a:t>ELLE CONSTITUE UN </a:t>
            </a:r>
            <a:r>
              <a:rPr lang="fr-FR" dirty="0" smtClean="0">
                <a:solidFill>
                  <a:schemeClr val="tx1"/>
                </a:solidFill>
              </a:rPr>
              <a:t>COMPLEMENT</a:t>
            </a:r>
            <a:r>
              <a:rPr lang="fr-FR" dirty="0" smtClean="0">
                <a:solidFill>
                  <a:srgbClr val="FF0000"/>
                </a:solidFill>
              </a:rPr>
              <a:t> TRES FONDAMENTAL AUX METHODES DE TRAVAIL (outils)</a:t>
            </a:r>
            <a:endParaRPr lang="fr-FR" dirty="0">
              <a:solidFill>
                <a:srgbClr val="FF0000"/>
              </a:solidFill>
            </a:endParaRPr>
          </a:p>
        </p:txBody>
      </p:sp>
      <p:sp>
        <p:nvSpPr>
          <p:cNvPr id="4" name="Flèche vers le bas 3"/>
          <p:cNvSpPr/>
          <p:nvPr/>
        </p:nvSpPr>
        <p:spPr>
          <a:xfrm>
            <a:off x="1043608" y="2204864"/>
            <a:ext cx="988688"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260648"/>
            <a:ext cx="7772400" cy="1470025"/>
          </a:xfrm>
        </p:spPr>
        <p:txBody>
          <a:bodyPr/>
          <a:lstStyle/>
          <a:p>
            <a:r>
              <a:rPr lang="fr-FR" dirty="0" smtClean="0"/>
              <a:t>1.1 DEFNITION</a:t>
            </a:r>
            <a:endParaRPr lang="fr-FR" dirty="0"/>
          </a:p>
        </p:txBody>
      </p:sp>
      <p:sp>
        <p:nvSpPr>
          <p:cNvPr id="3" name="Sous-titre 2"/>
          <p:cNvSpPr>
            <a:spLocks noGrp="1"/>
          </p:cNvSpPr>
          <p:nvPr>
            <p:ph type="subTitle" idx="1"/>
          </p:nvPr>
        </p:nvSpPr>
        <p:spPr>
          <a:xfrm>
            <a:off x="1907704" y="1772816"/>
            <a:ext cx="6400800" cy="1752600"/>
          </a:xfrm>
        </p:spPr>
        <p:txBody>
          <a:bodyPr>
            <a:normAutofit fontScale="85000" lnSpcReduction="10000"/>
          </a:bodyPr>
          <a:lstStyle/>
          <a:p>
            <a:r>
              <a:rPr lang="fr-FR" dirty="0" smtClean="0">
                <a:solidFill>
                  <a:srgbClr val="FF0000"/>
                </a:solidFill>
              </a:rPr>
              <a:t>La Motivation </a:t>
            </a:r>
            <a:r>
              <a:rPr lang="fr-FR" dirty="0" smtClean="0">
                <a:solidFill>
                  <a:schemeClr val="tx1"/>
                </a:solidFill>
              </a:rPr>
              <a:t>est l’ensemble des facteurs déterminant </a:t>
            </a:r>
            <a:r>
              <a:rPr lang="fr-FR" dirty="0" smtClean="0">
                <a:solidFill>
                  <a:srgbClr val="FF0000"/>
                </a:solidFill>
              </a:rPr>
              <a:t>l’action</a:t>
            </a:r>
            <a:r>
              <a:rPr lang="fr-FR" dirty="0" smtClean="0">
                <a:solidFill>
                  <a:schemeClr val="tx1"/>
                </a:solidFill>
              </a:rPr>
              <a:t> et</a:t>
            </a:r>
            <a:r>
              <a:rPr lang="fr-FR" dirty="0" smtClean="0">
                <a:solidFill>
                  <a:srgbClr val="FF0000"/>
                </a:solidFill>
              </a:rPr>
              <a:t> le comportement </a:t>
            </a:r>
            <a:r>
              <a:rPr lang="fr-FR" dirty="0" smtClean="0">
                <a:solidFill>
                  <a:schemeClr val="tx1"/>
                </a:solidFill>
              </a:rPr>
              <a:t>d’un Individu pour atteindre un Objectif , ou réaliser une Activité</a:t>
            </a:r>
            <a:endParaRPr lang="fr-FR" dirty="0">
              <a:solidFill>
                <a:schemeClr val="tx1"/>
              </a:solidFill>
            </a:endParaRPr>
          </a:p>
        </p:txBody>
      </p:sp>
      <p:sp>
        <p:nvSpPr>
          <p:cNvPr id="4" name="Flèche droite 3"/>
          <p:cNvSpPr/>
          <p:nvPr/>
        </p:nvSpPr>
        <p:spPr>
          <a:xfrm>
            <a:off x="539552" y="1844824"/>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4"/>
          <p:cNvSpPr/>
          <p:nvPr/>
        </p:nvSpPr>
        <p:spPr>
          <a:xfrm rot="5400000">
            <a:off x="1505940" y="3902772"/>
            <a:ext cx="978408" cy="6892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Sous-titre 2"/>
          <p:cNvSpPr txBox="1">
            <a:spLocks/>
          </p:cNvSpPr>
          <p:nvPr/>
        </p:nvSpPr>
        <p:spPr>
          <a:xfrm>
            <a:off x="2267744" y="4725144"/>
            <a:ext cx="6400800" cy="17526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Cependant , elle est l’un des </a:t>
            </a:r>
            <a:r>
              <a:rPr kumimoji="0" lang="fr-FR" sz="3200" b="0" i="0" u="none" strike="noStrike" kern="1200" cap="none" spc="0" normalizeH="0" baseline="0" noProof="0" dirty="0" smtClean="0">
                <a:ln>
                  <a:noFill/>
                </a:ln>
                <a:solidFill>
                  <a:srgbClr val="FF0000"/>
                </a:solidFill>
                <a:effectLst/>
                <a:uLnTx/>
                <a:uFillTx/>
                <a:latin typeface="+mn-lt"/>
                <a:ea typeface="+mn-ea"/>
                <a:cs typeface="+mn-cs"/>
              </a:rPr>
              <a:t>enjeux</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dirty="0" smtClean="0"/>
              <a:t>De la fonction « étudiant »</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476672"/>
            <a:ext cx="7772400" cy="1470025"/>
          </a:xfrm>
        </p:spPr>
        <p:txBody>
          <a:bodyPr/>
          <a:lstStyle/>
          <a:p>
            <a:r>
              <a:rPr lang="fr-FR" dirty="0" smtClean="0"/>
              <a:t>Motivation= </a:t>
            </a:r>
            <a:r>
              <a:rPr lang="fr-FR" dirty="0" smtClean="0">
                <a:solidFill>
                  <a:srgbClr val="FF0000"/>
                </a:solidFill>
              </a:rPr>
              <a:t>Energie</a:t>
            </a:r>
            <a:r>
              <a:rPr lang="fr-FR" dirty="0" smtClean="0"/>
              <a:t> Orientée vers un </a:t>
            </a:r>
            <a:r>
              <a:rPr lang="fr-FR" dirty="0" smtClean="0">
                <a:solidFill>
                  <a:srgbClr val="FF0000"/>
                </a:solidFill>
              </a:rPr>
              <a:t>BUT</a:t>
            </a:r>
            <a:endParaRPr lang="fr-FR" dirty="0">
              <a:solidFill>
                <a:srgbClr val="FF0000"/>
              </a:solidFill>
            </a:endParaRPr>
          </a:p>
        </p:txBody>
      </p:sp>
      <p:sp>
        <p:nvSpPr>
          <p:cNvPr id="3" name="Sous-titre 2"/>
          <p:cNvSpPr>
            <a:spLocks noGrp="1"/>
          </p:cNvSpPr>
          <p:nvPr>
            <p:ph type="subTitle" idx="1"/>
          </p:nvPr>
        </p:nvSpPr>
        <p:spPr>
          <a:xfrm>
            <a:off x="1331640" y="1844824"/>
            <a:ext cx="6400800" cy="766936"/>
          </a:xfrm>
        </p:spPr>
        <p:txBody>
          <a:bodyPr/>
          <a:lstStyle/>
          <a:p>
            <a:r>
              <a:rPr lang="fr-FR" dirty="0" smtClean="0">
                <a:solidFill>
                  <a:srgbClr val="C00000"/>
                </a:solidFill>
              </a:rPr>
              <a:t>1.INDICES</a:t>
            </a:r>
            <a:r>
              <a:rPr lang="fr-FR" dirty="0" smtClean="0"/>
              <a:t> </a:t>
            </a:r>
            <a:r>
              <a:rPr lang="fr-FR" dirty="0" smtClean="0">
                <a:solidFill>
                  <a:srgbClr val="FF0000"/>
                </a:solidFill>
              </a:rPr>
              <a:t>DE DEMOTIVATION</a:t>
            </a:r>
            <a:endParaRPr lang="fr-FR" dirty="0">
              <a:solidFill>
                <a:srgbClr val="FF0000"/>
              </a:solidFill>
            </a:endParaRPr>
          </a:p>
        </p:txBody>
      </p:sp>
      <p:sp>
        <p:nvSpPr>
          <p:cNvPr id="4" name="Flèche vers le bas 3"/>
          <p:cNvSpPr/>
          <p:nvPr/>
        </p:nvSpPr>
        <p:spPr>
          <a:xfrm>
            <a:off x="3707904" y="2348880"/>
            <a:ext cx="764070" cy="720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1"/>
          <p:cNvSpPr txBox="1">
            <a:spLocks/>
          </p:cNvSpPr>
          <p:nvPr/>
        </p:nvSpPr>
        <p:spPr>
          <a:xfrm>
            <a:off x="467544" y="3284984"/>
            <a:ext cx="8136904" cy="2808312"/>
          </a:xfrm>
          <a:prstGeom prst="rect">
            <a:avLst/>
          </a:prstGeom>
        </p:spPr>
        <p:txBody>
          <a:bodyPr vert="horz" lIns="91440" tIns="45720" rIns="91440" bIns="45720" rtlCol="0" anchor="ctr">
            <a:normAutofit fontScale="85000" lnSpcReduction="20000"/>
          </a:bodyPr>
          <a:lstStyle/>
          <a:p>
            <a:pPr marL="0" marR="0" lvl="0" indent="0" algn="ctr" defTabSz="914400" rtl="0" eaLnBrk="1" fontAlgn="auto" latinLnBrk="0" hangingPunct="1">
              <a:lnSpc>
                <a:spcPct val="100000"/>
              </a:lnSpc>
              <a:spcBef>
                <a:spcPct val="0"/>
              </a:spcBef>
              <a:spcAft>
                <a:spcPts val="0"/>
              </a:spcAft>
              <a:buClrTx/>
              <a:buSzTx/>
              <a:buFontTx/>
              <a:buChar char="-"/>
              <a:tabLst/>
              <a:defRPr/>
            </a:pPr>
            <a:endParaRPr lang="fr-FR" sz="4400" dirty="0" smtClean="0">
              <a:solidFill>
                <a:srgbClr val="FF0000"/>
              </a:solidFill>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Char char="-"/>
              <a:tabLst/>
              <a:defRPr/>
            </a:pPr>
            <a:r>
              <a:rPr lang="fr-FR" sz="4400" dirty="0" smtClean="0">
                <a:solidFill>
                  <a:srgbClr val="FF0000"/>
                </a:solidFill>
                <a:latin typeface="+mj-lt"/>
                <a:ea typeface="+mj-ea"/>
                <a:cs typeface="+mj-cs"/>
              </a:rPr>
              <a:t>Indices Emotionnels</a:t>
            </a:r>
            <a:r>
              <a:rPr lang="fr-FR" sz="4400" dirty="0" smtClean="0">
                <a:latin typeface="+mj-lt"/>
                <a:ea typeface="+mj-ea"/>
                <a:cs typeface="+mj-cs"/>
              </a:rPr>
              <a:t>: frustration, ennui, culpabilité, découragement</a:t>
            </a:r>
          </a:p>
          <a:p>
            <a:pPr marL="0" marR="0" lvl="0" indent="0" algn="ctr" defTabSz="914400" rtl="0" eaLnBrk="1" fontAlgn="auto" latinLnBrk="0" hangingPunct="1">
              <a:lnSpc>
                <a:spcPct val="100000"/>
              </a:lnSpc>
              <a:spcBef>
                <a:spcPct val="0"/>
              </a:spcBef>
              <a:spcAft>
                <a:spcPts val="0"/>
              </a:spcAft>
              <a:buClrTx/>
              <a:buSzTx/>
              <a:buFontTx/>
              <a:buChar char="-"/>
              <a:tabLst/>
              <a:defRPr/>
            </a:pPr>
            <a:r>
              <a:rPr lang="fr-FR" sz="4400" dirty="0" smtClean="0">
                <a:latin typeface="+mj-lt"/>
                <a:ea typeface="+mj-ea"/>
                <a:cs typeface="+mj-cs"/>
              </a:rPr>
              <a:t>Indices Comportementaux: Absences au cours, faux prétextes pour ne pas étudier,</a:t>
            </a:r>
          </a:p>
          <a:p>
            <a:pPr marL="0" marR="0" lvl="0" indent="0" algn="ctr" defTabSz="914400" rtl="0" eaLnBrk="1" fontAlgn="auto" latinLnBrk="0" hangingPunct="1">
              <a:lnSpc>
                <a:spcPct val="100000"/>
              </a:lnSpc>
              <a:spcBef>
                <a:spcPct val="0"/>
              </a:spcBef>
              <a:spcAft>
                <a:spcPts val="0"/>
              </a:spcAft>
              <a:buClrTx/>
              <a:buSzTx/>
              <a:tabLst/>
              <a:defRPr/>
            </a:pPr>
            <a:r>
              <a:rPr lang="fr-FR" sz="4400" dirty="0" err="1" smtClean="0">
                <a:latin typeface="+mj-lt"/>
                <a:ea typeface="+mj-ea"/>
                <a:cs typeface="+mj-cs"/>
              </a:rPr>
              <a:t>echecs</a:t>
            </a:r>
            <a:endParaRPr lang="fr-FR" sz="4400" dirty="0" smtClean="0">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Char char="-"/>
              <a:tabLst/>
              <a:defRPr/>
            </a:pPr>
            <a:endParaRPr lang="fr-FR" sz="4400" dirty="0" smtClean="0">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Char char="-"/>
              <a:tabLst/>
              <a:defRPr/>
            </a:pPr>
            <a:endParaRPr kumimoji="0" lang="fr-FR" sz="4400" b="0" i="0" u="none" strike="noStrike" kern="1200" cap="none" spc="0" normalizeH="0" baseline="0" noProof="0" dirty="0">
              <a:ln>
                <a:noFill/>
              </a:ln>
              <a:solidFill>
                <a:srgbClr val="FF0000"/>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1340768"/>
            <a:ext cx="7772400" cy="1470025"/>
          </a:xfrm>
        </p:spPr>
        <p:txBody>
          <a:bodyPr>
            <a:normAutofit fontScale="90000"/>
          </a:bodyPr>
          <a:lstStyle/>
          <a:p>
            <a:r>
              <a:rPr lang="fr-FR" dirty="0" smtClean="0">
                <a:solidFill>
                  <a:srgbClr val="FF0000"/>
                </a:solidFill>
              </a:rPr>
              <a:t>Indices Cognitifs</a:t>
            </a:r>
            <a:r>
              <a:rPr lang="fr-FR" dirty="0" smtClean="0"/>
              <a:t>: baisse de Concentration, difficulté de mémorisation</a:t>
            </a:r>
            <a:endParaRPr lang="fr-FR" dirty="0"/>
          </a:p>
        </p:txBody>
      </p:sp>
      <p:sp>
        <p:nvSpPr>
          <p:cNvPr id="4" name="Flèche vers le bas 3"/>
          <p:cNvSpPr/>
          <p:nvPr/>
        </p:nvSpPr>
        <p:spPr>
          <a:xfrm>
            <a:off x="179512" y="260648"/>
            <a:ext cx="792088"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 name="ZoneTexte 4"/>
          <p:cNvSpPr txBox="1"/>
          <p:nvPr/>
        </p:nvSpPr>
        <p:spPr>
          <a:xfrm>
            <a:off x="251520" y="3140968"/>
            <a:ext cx="1209627" cy="369332"/>
          </a:xfrm>
          <a:prstGeom prst="rect">
            <a:avLst/>
          </a:prstGeom>
          <a:noFill/>
        </p:spPr>
        <p:txBody>
          <a:bodyPr wrap="none" rtlCol="0">
            <a:spAutoFit/>
          </a:bodyPr>
          <a:lstStyle/>
          <a:p>
            <a:r>
              <a:rPr lang="fr-FR" b="1" dirty="0" smtClean="0">
                <a:solidFill>
                  <a:srgbClr val="FF0000"/>
                </a:solidFill>
              </a:rPr>
              <a:t>Ou Autres:</a:t>
            </a:r>
            <a:endParaRPr lang="fr-FR" b="1" dirty="0">
              <a:solidFill>
                <a:srgbClr val="FF0000"/>
              </a:solidFill>
            </a:endParaRPr>
          </a:p>
        </p:txBody>
      </p:sp>
      <p:sp>
        <p:nvSpPr>
          <p:cNvPr id="6" name="Titre 1"/>
          <p:cNvSpPr txBox="1">
            <a:spLocks/>
          </p:cNvSpPr>
          <p:nvPr/>
        </p:nvSpPr>
        <p:spPr>
          <a:xfrm>
            <a:off x="755576" y="4221088"/>
            <a:ext cx="7772400" cy="1830065"/>
          </a:xfrm>
          <a:prstGeom prst="rect">
            <a:avLst/>
          </a:prstGeom>
        </p:spPr>
        <p:txBody>
          <a:bodyPr vert="horz" lIns="91440" tIns="45720" rIns="91440" bIns="45720" rtlCol="0" anchor="ctr">
            <a:normAutofit fontScale="75000" lnSpcReduction="20000"/>
          </a:bodyPr>
          <a:lstStyle/>
          <a:p>
            <a:pPr marL="0" marR="0" lvl="0" indent="0" algn="ctr" defTabSz="914400" rtl="0" eaLnBrk="1" fontAlgn="auto" latinLnBrk="0" hangingPunct="1">
              <a:lnSpc>
                <a:spcPct val="100000"/>
              </a:lnSpc>
              <a:spcBef>
                <a:spcPct val="0"/>
              </a:spcBef>
              <a:spcAft>
                <a:spcPts val="0"/>
              </a:spcAft>
              <a:buClrTx/>
              <a:buSzTx/>
              <a:buFontTx/>
              <a:buChar char="-"/>
              <a:tabLst/>
              <a:defRPr/>
            </a:pPr>
            <a:r>
              <a:rPr kumimoji="0" lang="fr-FR" sz="4400" b="0" i="0" u="none" strike="noStrike" kern="1200" cap="none" spc="0" normalizeH="0" baseline="0" noProof="0" dirty="0" smtClean="0">
                <a:ln>
                  <a:noFill/>
                </a:ln>
                <a:solidFill>
                  <a:schemeClr val="tx1"/>
                </a:solidFill>
                <a:effectLst/>
                <a:uLnTx/>
                <a:uFillTx/>
                <a:latin typeface="+mj-lt"/>
                <a:ea typeface="+mj-ea"/>
                <a:cs typeface="+mj-cs"/>
              </a:rPr>
              <a:t>Compétitions entre étudiants et étudiantes</a:t>
            </a:r>
          </a:p>
          <a:p>
            <a:pPr marL="0" marR="0" lvl="0" indent="0" algn="ctr" defTabSz="914400" rtl="0" eaLnBrk="1" fontAlgn="auto" latinLnBrk="0" hangingPunct="1">
              <a:lnSpc>
                <a:spcPct val="100000"/>
              </a:lnSpc>
              <a:spcBef>
                <a:spcPct val="0"/>
              </a:spcBef>
              <a:spcAft>
                <a:spcPts val="0"/>
              </a:spcAft>
              <a:buClrTx/>
              <a:buSzTx/>
              <a:buFontTx/>
              <a:buChar char="-"/>
              <a:tabLst/>
              <a:defRPr/>
            </a:pPr>
            <a:r>
              <a:rPr lang="fr-FR" sz="4400" dirty="0" smtClean="0">
                <a:latin typeface="+mj-lt"/>
                <a:ea typeface="+mj-ea"/>
                <a:cs typeface="+mj-cs"/>
              </a:rPr>
              <a:t>Enseignement trop axé sur les théories et difficultés</a:t>
            </a:r>
            <a:endParaRPr kumimoji="0" lang="fr-FR" sz="4400" b="0" i="0" u="none" strike="noStrike" kern="1200" cap="none" spc="0" normalizeH="0" baseline="0" noProof="0" dirty="0" smtClean="0">
              <a:ln>
                <a:noFill/>
              </a:ln>
              <a:solidFill>
                <a:schemeClr val="tx1"/>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r-FR"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9" name="Rectangle 8"/>
          <p:cNvSpPr/>
          <p:nvPr/>
        </p:nvSpPr>
        <p:spPr>
          <a:xfrm>
            <a:off x="2051720" y="3068960"/>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FIXES</a:t>
            </a:r>
            <a:endParaRPr lang="fr-FR" dirty="0"/>
          </a:p>
        </p:txBody>
      </p:sp>
      <p:sp>
        <p:nvSpPr>
          <p:cNvPr id="10" name="Rectangle 9"/>
          <p:cNvSpPr/>
          <p:nvPr/>
        </p:nvSpPr>
        <p:spPr>
          <a:xfrm>
            <a:off x="5724128" y="5157192"/>
            <a:ext cx="134644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TEMPO</a:t>
            </a:r>
            <a:endParaRPr lang="fr-FR" dirty="0"/>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47664" y="2132856"/>
            <a:ext cx="6908304" cy="1470025"/>
          </a:xfrm>
        </p:spPr>
        <p:txBody>
          <a:bodyPr/>
          <a:lstStyle/>
          <a:p>
            <a:r>
              <a:rPr lang="fr-FR" dirty="0" smtClean="0"/>
              <a:t>Bien évaluer les sources</a:t>
            </a:r>
            <a:br>
              <a:rPr lang="fr-FR" dirty="0" smtClean="0"/>
            </a:br>
            <a:r>
              <a:rPr lang="fr-FR" dirty="0" smtClean="0"/>
              <a:t>de la Démotivation</a:t>
            </a:r>
            <a:endParaRPr lang="fr-FR" dirty="0"/>
          </a:p>
        </p:txBody>
      </p:sp>
      <p:sp>
        <p:nvSpPr>
          <p:cNvPr id="4" name="Sous-titre 2"/>
          <p:cNvSpPr txBox="1">
            <a:spLocks/>
          </p:cNvSpPr>
          <p:nvPr/>
        </p:nvSpPr>
        <p:spPr>
          <a:xfrm>
            <a:off x="1259632" y="692696"/>
            <a:ext cx="6400800" cy="1270992"/>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rPr>
              <a:t>2. </a:t>
            </a:r>
            <a:r>
              <a:rPr kumimoji="0" lang="fr-FR" sz="3200" b="0" i="0" u="none" strike="noStrike" kern="1200" cap="none" spc="0" normalizeH="0" baseline="0" noProof="0" dirty="0" smtClean="0">
                <a:ln>
                  <a:noFill/>
                </a:ln>
                <a:solidFill>
                  <a:srgbClr val="FF0000"/>
                </a:solidFill>
                <a:effectLst/>
                <a:uLnTx/>
                <a:uFillTx/>
                <a:latin typeface="+mn-lt"/>
                <a:ea typeface="+mn-ea"/>
                <a:cs typeface="+mn-cs"/>
              </a:rPr>
              <a:t>Evaluation des Sources  de la</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rgbClr val="FF0000"/>
                </a:solidFill>
                <a:effectLst/>
                <a:uLnTx/>
                <a:uFillTx/>
                <a:latin typeface="+mn-lt"/>
                <a:ea typeface="+mn-ea"/>
                <a:cs typeface="+mn-cs"/>
              </a:rPr>
              <a:t>Démotivation</a:t>
            </a:r>
            <a:endParaRPr kumimoji="0" lang="fr-FR" sz="3200" b="0" i="0" u="none" strike="noStrike" kern="1200" cap="none" spc="0" normalizeH="0" baseline="0" noProof="0" dirty="0">
              <a:ln>
                <a:noFill/>
              </a:ln>
              <a:solidFill>
                <a:srgbClr val="FF0000"/>
              </a:solidFill>
              <a:effectLst/>
              <a:uLnTx/>
              <a:uFillTx/>
              <a:latin typeface="+mn-lt"/>
              <a:ea typeface="+mn-ea"/>
              <a:cs typeface="+mn-cs"/>
            </a:endParaRPr>
          </a:p>
        </p:txBody>
      </p:sp>
      <p:cxnSp>
        <p:nvCxnSpPr>
          <p:cNvPr id="6" name="Connecteur en angle 5"/>
          <p:cNvCxnSpPr/>
          <p:nvPr/>
        </p:nvCxnSpPr>
        <p:spPr>
          <a:xfrm>
            <a:off x="323528" y="1988840"/>
            <a:ext cx="914400" cy="914400"/>
          </a:xfrm>
          <a:prstGeom prst="bentConnector3">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 name="Sous-titre 2"/>
          <p:cNvSpPr txBox="1">
            <a:spLocks/>
          </p:cNvSpPr>
          <p:nvPr/>
        </p:nvSpPr>
        <p:spPr>
          <a:xfrm>
            <a:off x="1043608" y="3717032"/>
            <a:ext cx="6400800" cy="1270992"/>
          </a:xfrm>
          <a:prstGeom prst="rect">
            <a:avLst/>
          </a:prstGeom>
        </p:spPr>
        <p:txBody>
          <a:bodyPr vert="horz" lIns="91440" tIns="45720" rIns="91440" bIns="45720" rtlCol="0">
            <a:normAutofit fontScale="850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effectLst/>
                <a:uLnTx/>
                <a:uFillTx/>
                <a:latin typeface="+mn-lt"/>
                <a:ea typeface="+mn-ea"/>
                <a:cs typeface="+mn-cs"/>
              </a:rPr>
              <a:t>(Motivé</a:t>
            </a:r>
            <a:r>
              <a:rPr kumimoji="0" lang="fr-FR" sz="3200" b="0" i="0" u="none" strike="noStrike" kern="1200" cap="none" spc="0" normalizeH="0" noProof="0" dirty="0" smtClean="0">
                <a:ln>
                  <a:noFill/>
                </a:ln>
                <a:effectLst/>
                <a:uLnTx/>
                <a:uFillTx/>
                <a:latin typeface="+mn-lt"/>
                <a:ea typeface="+mn-ea"/>
                <a:cs typeface="+mn-cs"/>
              </a:rPr>
              <a:t> ou non? </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baseline="0" dirty="0" smtClean="0"/>
              <a:t>Installez</a:t>
            </a:r>
            <a:r>
              <a:rPr lang="fr-FR" sz="3200" dirty="0" smtClean="0"/>
              <a:t> vous crayon et feuille a la main </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effectLst/>
                <a:uLnTx/>
                <a:uFillTx/>
                <a:latin typeface="+mn-lt"/>
                <a:ea typeface="+mn-ea"/>
                <a:cs typeface="+mn-cs"/>
              </a:rPr>
              <a:t>Remontez les </a:t>
            </a:r>
            <a:r>
              <a:rPr kumimoji="0" lang="fr-FR" sz="3200" b="0" i="0" u="none" strike="noStrike" kern="1200" cap="none" spc="0" normalizeH="0" baseline="0" noProof="0" dirty="0" err="1" smtClean="0">
                <a:ln>
                  <a:noFill/>
                </a:ln>
                <a:effectLst/>
                <a:uLnTx/>
                <a:uFillTx/>
                <a:latin typeface="+mn-lt"/>
                <a:ea typeface="+mn-ea"/>
                <a:cs typeface="+mn-cs"/>
              </a:rPr>
              <a:t>evenements</a:t>
            </a:r>
            <a:r>
              <a:rPr kumimoji="0" lang="fr-FR" sz="3200" b="0" i="0" u="none" strike="noStrike" kern="1200" cap="none" spc="0" normalizeH="0" baseline="0" noProof="0" dirty="0" smtClean="0">
                <a:ln>
                  <a:noFill/>
                </a:ln>
                <a:effectLst/>
                <a:uLnTx/>
                <a:uFillTx/>
                <a:latin typeface="+mn-lt"/>
                <a:ea typeface="+mn-ea"/>
                <a:cs typeface="+mn-cs"/>
              </a:rPr>
              <a:t>)</a:t>
            </a:r>
            <a:endParaRPr kumimoji="0" lang="fr-FR" sz="3200" b="0" i="0" u="none" strike="noStrike" kern="1200" cap="none" spc="0" normalizeH="0" baseline="0" noProof="0" dirty="0">
              <a:ln>
                <a:noFill/>
              </a:ln>
              <a:effectLst/>
              <a:uLnTx/>
              <a:uFillTx/>
              <a:latin typeface="+mn-lt"/>
              <a:ea typeface="+mn-ea"/>
              <a:cs typeface="+mn-cs"/>
            </a:endParaRPr>
          </a:p>
        </p:txBody>
      </p:sp>
      <p:sp>
        <p:nvSpPr>
          <p:cNvPr id="8" name="Sous-titre 2"/>
          <p:cNvSpPr txBox="1">
            <a:spLocks/>
          </p:cNvSpPr>
          <p:nvPr/>
        </p:nvSpPr>
        <p:spPr>
          <a:xfrm>
            <a:off x="1043608" y="5587008"/>
            <a:ext cx="6400800" cy="1270992"/>
          </a:xfrm>
          <a:prstGeom prst="rect">
            <a:avLst/>
          </a:prstGeom>
        </p:spPr>
        <p:txBody>
          <a:bodyPr vert="horz" lIns="91440" tIns="45720" rIns="91440" bIns="45720" rtlCol="0">
            <a:normAutofit fontScale="925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rgbClr val="FF0000"/>
                </a:solidFill>
                <a:effectLst/>
                <a:uLnTx/>
                <a:uFillTx/>
                <a:latin typeface="+mn-lt"/>
                <a:ea typeface="+mn-ea"/>
                <a:cs typeface="+mn-cs"/>
              </a:rPr>
              <a:t>Mettre le doigt sur des facteurs</a:t>
            </a:r>
            <a:r>
              <a:rPr kumimoji="0" lang="fr-FR" sz="3200" b="0" i="0" u="none" strike="noStrike" kern="1200" cap="none" spc="0" normalizeH="0" noProof="0" dirty="0" smtClean="0">
                <a:ln>
                  <a:noFill/>
                </a:ln>
                <a:solidFill>
                  <a:srgbClr val="FF0000"/>
                </a:solidFill>
                <a:effectLst/>
                <a:uLnTx/>
                <a:uFillTx/>
                <a:latin typeface="+mn-lt"/>
                <a:ea typeface="+mn-ea"/>
                <a:cs typeface="+mn-cs"/>
              </a:rPr>
              <a:t> </a:t>
            </a:r>
            <a:r>
              <a:rPr kumimoji="0" lang="fr-FR" sz="3200" b="0" i="0" u="none" strike="noStrike" kern="1200" cap="none" spc="0" normalizeH="0" noProof="0" dirty="0" err="1" smtClean="0">
                <a:ln>
                  <a:noFill/>
                </a:ln>
                <a:solidFill>
                  <a:srgbClr val="FF0000"/>
                </a:solidFill>
                <a:effectLst/>
                <a:uLnTx/>
                <a:uFillTx/>
                <a:latin typeface="+mn-lt"/>
                <a:ea typeface="+mn-ea"/>
                <a:cs typeface="+mn-cs"/>
              </a:rPr>
              <a:t>precis</a:t>
            </a:r>
            <a:r>
              <a:rPr kumimoji="0" lang="fr-FR" sz="3200" b="0" i="0" u="none" strike="noStrike" kern="1200" cap="none" spc="0" normalizeH="0" noProof="0" dirty="0" smtClean="0">
                <a:ln>
                  <a:noFill/>
                </a:ln>
                <a:solidFill>
                  <a:srgbClr val="FF0000"/>
                </a:solidFill>
                <a:effectLst/>
                <a:uLnTx/>
                <a:uFillTx/>
                <a:latin typeface="+mn-lt"/>
                <a:ea typeface="+mn-ea"/>
                <a:cs typeface="+mn-cs"/>
              </a:rPr>
              <a:t>, en trouvant les moyens au lieu de rester dans le Vide </a:t>
            </a:r>
            <a:endParaRPr kumimoji="0" lang="fr-FR" sz="3200" b="0" i="0" u="none" strike="noStrike" kern="1200" cap="none" spc="0" normalizeH="0" baseline="0" noProof="0" dirty="0">
              <a:ln>
                <a:noFill/>
              </a:ln>
              <a:solidFill>
                <a:srgbClr val="FF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476672"/>
            <a:ext cx="7772400" cy="1470025"/>
          </a:xfrm>
        </p:spPr>
        <p:txBody>
          <a:bodyPr/>
          <a:lstStyle/>
          <a:p>
            <a:r>
              <a:rPr lang="fr-FR" dirty="0" smtClean="0"/>
              <a:t>TECHNIQUE POUR  EVALUER</a:t>
            </a:r>
            <a:br>
              <a:rPr lang="fr-FR" dirty="0" smtClean="0"/>
            </a:br>
            <a:r>
              <a:rPr lang="fr-FR" dirty="0" smtClean="0"/>
              <a:t>LA MOTIVATION</a:t>
            </a:r>
            <a:endParaRPr lang="fr-FR" dirty="0"/>
          </a:p>
        </p:txBody>
      </p:sp>
      <p:sp>
        <p:nvSpPr>
          <p:cNvPr id="3" name="Sous-titre 2"/>
          <p:cNvSpPr>
            <a:spLocks noGrp="1"/>
          </p:cNvSpPr>
          <p:nvPr>
            <p:ph type="subTitle" idx="1"/>
          </p:nvPr>
        </p:nvSpPr>
        <p:spPr>
          <a:xfrm>
            <a:off x="1371600" y="3886200"/>
            <a:ext cx="6400800" cy="1343000"/>
          </a:xfrm>
        </p:spPr>
        <p:txBody>
          <a:bodyPr/>
          <a:lstStyle/>
          <a:p>
            <a:r>
              <a:rPr lang="fr-FR" b="1" dirty="0" smtClean="0">
                <a:solidFill>
                  <a:srgbClr val="FF0000"/>
                </a:solidFill>
              </a:rPr>
              <a:t>MOTIVOMETRE</a:t>
            </a:r>
            <a:endParaRPr lang="fr-FR" b="1" dirty="0">
              <a:solidFill>
                <a:srgbClr val="FF0000"/>
              </a:solidFill>
            </a:endParaRPr>
          </a:p>
        </p:txBody>
      </p:sp>
      <p:sp>
        <p:nvSpPr>
          <p:cNvPr id="4" name="Flèche courbée vers la droite 3"/>
          <p:cNvSpPr/>
          <p:nvPr/>
        </p:nvSpPr>
        <p:spPr>
          <a:xfrm>
            <a:off x="611560" y="2564904"/>
            <a:ext cx="731520" cy="121615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95536" y="-633650"/>
            <a:ext cx="6462464" cy="6740307"/>
          </a:xfrm>
          <a:prstGeom prst="rect">
            <a:avLst/>
          </a:prstGeom>
        </p:spPr>
        <p:txBody>
          <a:bodyPr wrap="square">
            <a:spAutoFit/>
          </a:bodyPr>
          <a:lstStyle/>
          <a:p>
            <a:r>
              <a:rPr lang="fr-FR" b="1" dirty="0" smtClean="0"/>
              <a:t>Qu’en est-il de votre motivation aux études? Ce questionnaire vous permettra de</a:t>
            </a:r>
          </a:p>
          <a:p>
            <a:r>
              <a:rPr lang="fr-FR" b="1" dirty="0" smtClean="0"/>
              <a:t>l’évaluer. Veuillez utiliser l’échelle ci-dessous pour exprimer jusqu’à quel point Chacun des énoncés suivants s’applique a vous</a:t>
            </a:r>
          </a:p>
          <a:p>
            <a:r>
              <a:rPr lang="fr-FR" b="1" dirty="0" smtClean="0"/>
              <a:t>Échelle :</a:t>
            </a:r>
          </a:p>
          <a:p>
            <a:r>
              <a:rPr lang="fr-FR" b="1" dirty="0" smtClean="0"/>
              <a:t> 0 = Rarement ou jamais</a:t>
            </a:r>
          </a:p>
          <a:p>
            <a:r>
              <a:rPr lang="fr-FR" dirty="0" smtClean="0"/>
              <a:t>1 = Peu souvent</a:t>
            </a:r>
          </a:p>
          <a:p>
            <a:r>
              <a:rPr lang="fr-FR" dirty="0" smtClean="0"/>
              <a:t>2 = Quelquefois</a:t>
            </a:r>
          </a:p>
          <a:p>
            <a:r>
              <a:rPr lang="fr-FR" dirty="0" smtClean="0"/>
              <a:t>3 = Assez souvent</a:t>
            </a:r>
          </a:p>
          <a:p>
            <a:r>
              <a:rPr lang="fr-FR" dirty="0" smtClean="0"/>
              <a:t>4 = La plupart du temps</a:t>
            </a:r>
          </a:p>
          <a:p>
            <a:r>
              <a:rPr lang="fr-FR" dirty="0" smtClean="0"/>
              <a:t>1- Je crois posséder les aptitudes et les capacités nécessaires pour réussir mes études. ( )</a:t>
            </a:r>
          </a:p>
          <a:p>
            <a:r>
              <a:rPr lang="fr-FR" dirty="0" smtClean="0"/>
              <a:t>2- Lorsque je prépare mes cours et mes examens, je me sens compétente, compétent. ( )</a:t>
            </a:r>
          </a:p>
          <a:p>
            <a:r>
              <a:rPr lang="fr-FR" dirty="0" smtClean="0"/>
              <a:t>3- Je crois que la formation que je reçois m’aidera à atteindre mes objectifs personnels</a:t>
            </a:r>
          </a:p>
          <a:p>
            <a:r>
              <a:rPr lang="fr-FR" dirty="0" smtClean="0"/>
              <a:t>et professionnels. ( )</a:t>
            </a:r>
          </a:p>
          <a:p>
            <a:r>
              <a:rPr lang="fr-FR" dirty="0" smtClean="0"/>
              <a:t>4- J’ai l’impression que les connaissances enseignées dans mes cours me sont ou me seront utiles ()</a:t>
            </a:r>
          </a:p>
          <a:p>
            <a:r>
              <a:rPr lang="fr-FR" dirty="0" smtClean="0"/>
              <a:t>5- Je poursuis des objectifs précis dans mes études. ( )</a:t>
            </a:r>
          </a:p>
          <a:p>
            <a:r>
              <a:rPr lang="fr-FR" dirty="0" smtClean="0"/>
              <a:t>6- J’ai la conviction que le succès est avant tout déterminé par des efforts réguliers et une bonne méthode de travail ()</a:t>
            </a:r>
          </a:p>
          <a:p>
            <a:r>
              <a:rPr lang="fr-FR" dirty="0" smtClean="0"/>
              <a:t>une bonne méthode de travail. ( )</a:t>
            </a:r>
          </a:p>
          <a:p>
            <a:r>
              <a:rPr lang="fr-FR" dirty="0" smtClean="0"/>
              <a:t>7- J’estime avoir un</a:t>
            </a:r>
            <a:endParaRPr lang="fr-FR" dirty="0"/>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71600" y="58847"/>
            <a:ext cx="5886400" cy="5632311"/>
          </a:xfrm>
          <a:prstGeom prst="rect">
            <a:avLst/>
          </a:prstGeom>
        </p:spPr>
        <p:txBody>
          <a:bodyPr wrap="square">
            <a:spAutoFit/>
          </a:bodyPr>
          <a:lstStyle/>
          <a:p>
            <a:r>
              <a:rPr lang="fr-FR" dirty="0" smtClean="0"/>
              <a:t>Je considère qu’il y a correspondance entre les efforts que je fournis et les résultats que j’obtiens ()</a:t>
            </a:r>
          </a:p>
          <a:p>
            <a:r>
              <a:rPr lang="fr-FR" dirty="0" smtClean="0"/>
              <a:t>9- Je participe volontiers à différentes activités en rapport avec mes études ou mes </a:t>
            </a:r>
            <a:r>
              <a:rPr lang="fr-FR" dirty="0" err="1" smtClean="0"/>
              <a:t>activites</a:t>
            </a:r>
            <a:r>
              <a:rPr lang="fr-FR" dirty="0" smtClean="0"/>
              <a:t> professionnelles futures()</a:t>
            </a:r>
          </a:p>
          <a:p>
            <a:r>
              <a:rPr lang="fr-FR" dirty="0" smtClean="0"/>
              <a:t>10- Si une question est posée en classe, j’y réponds ou essaie de trouver la réponse. ( )</a:t>
            </a:r>
          </a:p>
          <a:p>
            <a:r>
              <a:rPr lang="fr-FR" dirty="0" smtClean="0"/>
              <a:t>11- Je saisis les occasions qui me sont offertes pour discuter, avec le personnel </a:t>
            </a:r>
            <a:r>
              <a:rPr lang="fr-FR" dirty="0" err="1" smtClean="0"/>
              <a:t>enseignant,de</a:t>
            </a:r>
            <a:r>
              <a:rPr lang="fr-FR" dirty="0" smtClean="0"/>
              <a:t> mes cours ou de mes projets</a:t>
            </a:r>
          </a:p>
          <a:p>
            <a:r>
              <a:rPr lang="fr-FR" dirty="0" smtClean="0"/>
              <a:t> d’avenir. ( )</a:t>
            </a:r>
          </a:p>
          <a:p>
            <a:r>
              <a:rPr lang="fr-FR" dirty="0" smtClean="0"/>
              <a:t>12- Mes résultats scolaires me satisfont. ( )</a:t>
            </a:r>
          </a:p>
          <a:p>
            <a:r>
              <a:rPr lang="fr-FR" dirty="0" smtClean="0"/>
              <a:t>13- Je m’interroge sur les façons d’être efficace lors de la réalisation de mes travaux et </a:t>
            </a:r>
            <a:r>
              <a:rPr lang="fr-FR" dirty="0" err="1" smtClean="0"/>
              <a:t>reajuste</a:t>
            </a:r>
            <a:r>
              <a:rPr lang="fr-FR" dirty="0" smtClean="0"/>
              <a:t> ma </a:t>
            </a:r>
            <a:r>
              <a:rPr lang="fr-FR" dirty="0" err="1" smtClean="0"/>
              <a:t>methode</a:t>
            </a:r>
            <a:r>
              <a:rPr lang="fr-FR" dirty="0" smtClean="0"/>
              <a:t> au besoin</a:t>
            </a:r>
          </a:p>
          <a:p>
            <a:r>
              <a:rPr lang="fr-FR" dirty="0" smtClean="0"/>
              <a:t>14- Je m’efforce de maintenir mon attention et ma concentration en classe. ( )</a:t>
            </a:r>
          </a:p>
          <a:p>
            <a:r>
              <a:rPr lang="fr-FR" dirty="0" smtClean="0"/>
              <a:t>15- Je veille à prendre le moins de retard possible dans mes tâches scolaires. ( )</a:t>
            </a:r>
          </a:p>
          <a:p>
            <a:r>
              <a:rPr lang="fr-FR" dirty="0" smtClean="0"/>
              <a:t>16- Je fais preuve de persévérance dans mes travaux scolaires. ( )</a:t>
            </a:r>
          </a:p>
          <a:p>
            <a:r>
              <a:rPr lang="fr-FR" dirty="0" smtClean="0"/>
              <a:t>17- J’ai du plaisir à assister à mes cours. ( )</a:t>
            </a:r>
          </a:p>
          <a:p>
            <a:r>
              <a:rPr lang="fr-FR" dirty="0" smtClean="0"/>
              <a:t>18- De façon générale, je m’intéresse à mes études().</a:t>
            </a:r>
            <a:endParaRPr lang="fr-FR" dirty="0"/>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692696"/>
            <a:ext cx="7772400" cy="1470025"/>
          </a:xfrm>
        </p:spPr>
        <p:txBody>
          <a:bodyPr/>
          <a:lstStyle/>
          <a:p>
            <a:r>
              <a:rPr lang="fr-FR" dirty="0" smtClean="0"/>
              <a:t>DISCUSSION</a:t>
            </a:r>
            <a:endParaRPr lang="fr-FR" dirty="0"/>
          </a:p>
        </p:txBody>
      </p:sp>
      <p:sp>
        <p:nvSpPr>
          <p:cNvPr id="3" name="Sous-titre 2"/>
          <p:cNvSpPr>
            <a:spLocks noGrp="1"/>
          </p:cNvSpPr>
          <p:nvPr>
            <p:ph type="subTitle" idx="1"/>
          </p:nvPr>
        </p:nvSpPr>
        <p:spPr/>
        <p:txBody>
          <a:bodyPr/>
          <a:lstStyle/>
          <a:p>
            <a:r>
              <a:rPr lang="fr-FR" dirty="0" smtClean="0"/>
              <a:t>0 ET 1 MOTIVATION FRAGILE</a:t>
            </a:r>
          </a:p>
          <a:p>
            <a:r>
              <a:rPr lang="fr-FR" dirty="0" smtClean="0"/>
              <a:t>1 ET 3 MOTIVATION BONNE</a:t>
            </a:r>
          </a:p>
          <a:p>
            <a:r>
              <a:rPr lang="fr-FR" dirty="0" smtClean="0"/>
              <a:t>3 ET 4 MOTIVATION EXCELLENTE</a:t>
            </a:r>
            <a:endParaRPr lang="fr-FR" dirty="0"/>
          </a:p>
        </p:txBody>
      </p:sp>
      <p:sp>
        <p:nvSpPr>
          <p:cNvPr id="4" name="Flèche vers le bas 3"/>
          <p:cNvSpPr/>
          <p:nvPr/>
        </p:nvSpPr>
        <p:spPr>
          <a:xfrm>
            <a:off x="3347864" y="2132856"/>
            <a:ext cx="988688"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5576" y="404664"/>
            <a:ext cx="7772400" cy="1470025"/>
          </a:xfrm>
        </p:spPr>
        <p:txBody>
          <a:bodyPr/>
          <a:lstStyle/>
          <a:p>
            <a:r>
              <a:rPr lang="fr-FR" dirty="0" smtClean="0"/>
              <a:t>Le métier d’étudiant</a:t>
            </a:r>
            <a:endParaRPr lang="fr-FR" dirty="0"/>
          </a:p>
        </p:txBody>
      </p:sp>
      <p:sp>
        <p:nvSpPr>
          <p:cNvPr id="3" name="Sous-titre 2"/>
          <p:cNvSpPr>
            <a:spLocks noGrp="1"/>
          </p:cNvSpPr>
          <p:nvPr>
            <p:ph type="subTitle" idx="1"/>
          </p:nvPr>
        </p:nvSpPr>
        <p:spPr>
          <a:xfrm>
            <a:off x="1331640" y="1916832"/>
            <a:ext cx="6400800" cy="1270992"/>
          </a:xfrm>
        </p:spPr>
        <p:txBody>
          <a:bodyPr/>
          <a:lstStyle/>
          <a:p>
            <a:r>
              <a:rPr lang="fr-FR" dirty="0" smtClean="0">
                <a:solidFill>
                  <a:srgbClr val="FF0000"/>
                </a:solidFill>
              </a:rPr>
              <a:t>TRANSVERSALITE DU(METIER) CURSUS </a:t>
            </a:r>
            <a:endParaRPr lang="fr-FR" dirty="0">
              <a:solidFill>
                <a:srgbClr val="FF0000"/>
              </a:solidFill>
            </a:endParaRPr>
          </a:p>
        </p:txBody>
      </p:sp>
      <p:sp>
        <p:nvSpPr>
          <p:cNvPr id="4" name="Égal 3"/>
          <p:cNvSpPr/>
          <p:nvPr/>
        </p:nvSpPr>
        <p:spPr>
          <a:xfrm>
            <a:off x="3923928" y="3573016"/>
            <a:ext cx="792088" cy="360040"/>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5" name="Ellipse 4"/>
          <p:cNvSpPr/>
          <p:nvPr/>
        </p:nvSpPr>
        <p:spPr>
          <a:xfrm>
            <a:off x="3851920" y="4581128"/>
            <a:ext cx="3672408" cy="20882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A  DETERMINER</a:t>
            </a:r>
          </a:p>
          <a:p>
            <a:pPr algn="ctr"/>
            <a:r>
              <a:rPr lang="fr-FR" dirty="0" smtClean="0"/>
              <a:t>PAR L’ETUDIIANT( E )</a:t>
            </a:r>
          </a:p>
          <a:p>
            <a:pPr algn="ctr"/>
            <a:endParaRPr lang="fr-FR" dirty="0"/>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908721"/>
            <a:ext cx="7772400" cy="2691730"/>
          </a:xfrm>
        </p:spPr>
        <p:txBody>
          <a:bodyPr>
            <a:normAutofit fontScale="90000"/>
          </a:bodyPr>
          <a:lstStyle/>
          <a:p>
            <a:r>
              <a:rPr lang="fr-FR" dirty="0" smtClean="0"/>
              <a:t>Il faut savoir:</a:t>
            </a:r>
            <a:br>
              <a:rPr lang="fr-FR" dirty="0" smtClean="0"/>
            </a:br>
            <a:r>
              <a:rPr lang="fr-FR" dirty="0" smtClean="0"/>
              <a:t>la Motivation reste un état </a:t>
            </a:r>
            <a:r>
              <a:rPr lang="fr-FR" dirty="0" smtClean="0">
                <a:solidFill>
                  <a:srgbClr val="FF0000"/>
                </a:solidFill>
              </a:rPr>
              <a:t>instable</a:t>
            </a:r>
            <a:br>
              <a:rPr lang="fr-FR" dirty="0" smtClean="0">
                <a:solidFill>
                  <a:srgbClr val="FF0000"/>
                </a:solidFill>
              </a:rPr>
            </a:br>
            <a:r>
              <a:rPr lang="fr-FR" dirty="0" smtClean="0">
                <a:solidFill>
                  <a:srgbClr val="FF0000"/>
                </a:solidFill>
              </a:rPr>
              <a:t>la Motivation reste un concept flou sur lequel nous n’avons pas de pouvoir</a:t>
            </a:r>
            <a:endParaRPr lang="fr-FR" dirty="0">
              <a:solidFill>
                <a:srgbClr val="FF0000"/>
              </a:solidFill>
            </a:endParaRPr>
          </a:p>
        </p:txBody>
      </p:sp>
      <p:sp>
        <p:nvSpPr>
          <p:cNvPr id="3" name="Sous-titre 2"/>
          <p:cNvSpPr>
            <a:spLocks noGrp="1"/>
          </p:cNvSpPr>
          <p:nvPr>
            <p:ph type="subTitle" idx="1"/>
          </p:nvPr>
        </p:nvSpPr>
        <p:spPr/>
        <p:txBody>
          <a:bodyPr>
            <a:normAutofit fontScale="92500" lnSpcReduction="10000"/>
          </a:bodyPr>
          <a:lstStyle/>
          <a:p>
            <a:r>
              <a:rPr lang="fr-FR" dirty="0" smtClean="0"/>
              <a:t>Mais en prenant conscience des éléments qui constituent la Motivation, il est plus facile de la contrôler et </a:t>
            </a:r>
            <a:r>
              <a:rPr lang="fr-FR" smtClean="0"/>
              <a:t>la gérer</a:t>
            </a:r>
            <a:endParaRPr lang="fr-FR" dirty="0"/>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5576" y="980728"/>
            <a:ext cx="7772400" cy="1470025"/>
          </a:xfrm>
        </p:spPr>
        <p:txBody>
          <a:bodyPr/>
          <a:lstStyle/>
          <a:p>
            <a:r>
              <a:rPr lang="fr-FR" dirty="0" smtClean="0">
                <a:solidFill>
                  <a:srgbClr val="FF0000"/>
                </a:solidFill>
              </a:rPr>
              <a:t>4/ METHODES DE LECTURE</a:t>
            </a:r>
            <a:endParaRPr lang="fr-FR" dirty="0">
              <a:solidFill>
                <a:srgbClr val="FF0000"/>
              </a:solidFill>
            </a:endParaRPr>
          </a:p>
        </p:txBody>
      </p:sp>
      <p:sp>
        <p:nvSpPr>
          <p:cNvPr id="3" name="Sous-titre 2"/>
          <p:cNvSpPr>
            <a:spLocks noGrp="1"/>
          </p:cNvSpPr>
          <p:nvPr>
            <p:ph type="subTitle" idx="1"/>
          </p:nvPr>
        </p:nvSpPr>
        <p:spPr>
          <a:xfrm>
            <a:off x="1331640" y="2564904"/>
            <a:ext cx="6400800" cy="720080"/>
          </a:xfrm>
        </p:spPr>
        <p:txBody>
          <a:bodyPr>
            <a:normAutofit fontScale="25000" lnSpcReduction="20000"/>
          </a:bodyPr>
          <a:lstStyle/>
          <a:p>
            <a:r>
              <a:rPr lang="fr-FR" sz="9600" dirty="0" smtClean="0">
                <a:solidFill>
                  <a:schemeClr val="tx1"/>
                </a:solidFill>
              </a:rPr>
              <a:t>Problématique</a:t>
            </a:r>
            <a:r>
              <a:rPr lang="fr-FR" sz="5500" dirty="0" smtClean="0">
                <a:solidFill>
                  <a:schemeClr val="tx1"/>
                </a:solidFill>
              </a:rPr>
              <a:t>:</a:t>
            </a:r>
          </a:p>
          <a:p>
            <a:r>
              <a:rPr lang="fr-FR" sz="12800" dirty="0" smtClean="0"/>
              <a:t>Contenu du polycopie : long!</a:t>
            </a:r>
          </a:p>
          <a:p>
            <a:r>
              <a:rPr lang="fr-FR" sz="12800" dirty="0" smtClean="0"/>
              <a:t>Combien de fois  faudrait T’il lire ces paragraphes</a:t>
            </a:r>
          </a:p>
          <a:p>
            <a:r>
              <a:rPr lang="fr-FR" sz="12800" dirty="0" smtClean="0"/>
              <a:t>L’examen traitera surement le Contenu……</a:t>
            </a:r>
          </a:p>
          <a:p>
            <a:endParaRPr lang="fr-FR" sz="12800" dirty="0" smtClean="0"/>
          </a:p>
          <a:p>
            <a:endParaRPr lang="fr-FR" sz="12800" dirty="0"/>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115616" y="1052736"/>
            <a:ext cx="6400800" cy="2448272"/>
          </a:xfrm>
        </p:spPr>
        <p:txBody>
          <a:bodyPr>
            <a:normAutofit fontScale="92500" lnSpcReduction="10000"/>
          </a:bodyPr>
          <a:lstStyle/>
          <a:p>
            <a:r>
              <a:rPr lang="fr-FR" dirty="0" smtClean="0"/>
              <a:t> </a:t>
            </a:r>
            <a:r>
              <a:rPr lang="fr-FR" dirty="0" smtClean="0">
                <a:solidFill>
                  <a:schemeClr val="tx1"/>
                </a:solidFill>
              </a:rPr>
              <a:t>Tout comme la Concentration</a:t>
            </a:r>
            <a:r>
              <a:rPr lang="fr-FR" dirty="0" smtClean="0"/>
              <a:t>, </a:t>
            </a:r>
            <a:r>
              <a:rPr lang="fr-FR" dirty="0" smtClean="0">
                <a:solidFill>
                  <a:srgbClr val="FF0000"/>
                </a:solidFill>
              </a:rPr>
              <a:t>la</a:t>
            </a:r>
            <a:r>
              <a:rPr lang="fr-FR" dirty="0" smtClean="0"/>
              <a:t> </a:t>
            </a:r>
            <a:r>
              <a:rPr lang="fr-FR" dirty="0" smtClean="0">
                <a:solidFill>
                  <a:srgbClr val="FF0000"/>
                </a:solidFill>
              </a:rPr>
              <a:t>lecture, </a:t>
            </a:r>
            <a:r>
              <a:rPr lang="fr-FR" dirty="0" smtClean="0">
                <a:solidFill>
                  <a:schemeClr val="tx1"/>
                </a:solidFill>
              </a:rPr>
              <a:t>est influencée par:  </a:t>
            </a:r>
          </a:p>
          <a:p>
            <a:endParaRPr lang="fr-FR" dirty="0" smtClean="0">
              <a:solidFill>
                <a:schemeClr val="tx1"/>
              </a:solidFill>
            </a:endParaRPr>
          </a:p>
          <a:p>
            <a:pPr>
              <a:buFontTx/>
              <a:buChar char="-"/>
            </a:pPr>
            <a:r>
              <a:rPr lang="fr-FR" dirty="0" smtClean="0">
                <a:solidFill>
                  <a:schemeClr val="tx1"/>
                </a:solidFill>
              </a:rPr>
              <a:t>L’environnement</a:t>
            </a:r>
          </a:p>
          <a:p>
            <a:pPr>
              <a:buFontTx/>
              <a:buChar char="-"/>
            </a:pPr>
            <a:r>
              <a:rPr lang="fr-FR" dirty="0" smtClean="0">
                <a:solidFill>
                  <a:schemeClr val="tx1"/>
                </a:solidFill>
              </a:rPr>
              <a:t>Aptitudes personnels (lecteur)</a:t>
            </a:r>
            <a:endParaRPr lang="fr-FR" dirty="0">
              <a:solidFill>
                <a:schemeClr val="tx1"/>
              </a:solidFill>
            </a:endParaRPr>
          </a:p>
        </p:txBody>
      </p:sp>
      <p:sp>
        <p:nvSpPr>
          <p:cNvPr id="4" name="Sous-titre 2"/>
          <p:cNvSpPr txBox="1">
            <a:spLocks/>
          </p:cNvSpPr>
          <p:nvPr/>
        </p:nvSpPr>
        <p:spPr>
          <a:xfrm>
            <a:off x="1259632" y="4005064"/>
            <a:ext cx="6400800" cy="2448272"/>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rPr>
              <a:t> </a:t>
            </a:r>
            <a:r>
              <a:rPr kumimoji="0" lang="fr-FR" sz="3200" b="0" i="0" u="none" strike="noStrike" kern="1200" cap="none" spc="0" normalizeH="0" baseline="0" noProof="0" dirty="0" smtClean="0">
                <a:ln>
                  <a:noFill/>
                </a:ln>
                <a:effectLst/>
                <a:uLnTx/>
                <a:uFillTx/>
                <a:latin typeface="+mn-lt"/>
                <a:ea typeface="+mn-ea"/>
                <a:cs typeface="+mn-cs"/>
              </a:rPr>
              <a:t>On peut</a:t>
            </a:r>
            <a:r>
              <a:rPr kumimoji="0" lang="fr-FR" sz="3200" b="0" i="0" u="none" strike="noStrike" kern="1200" cap="none" spc="0" normalizeH="0" noProof="0" dirty="0" smtClean="0">
                <a:ln>
                  <a:noFill/>
                </a:ln>
                <a:effectLst/>
                <a:uLnTx/>
                <a:uFillTx/>
                <a:latin typeface="+mn-lt"/>
                <a:ea typeface="+mn-ea"/>
                <a:cs typeface="+mn-cs"/>
              </a:rPr>
              <a:t> différencier 02 types de lecteurs:</a:t>
            </a:r>
          </a:p>
          <a:p>
            <a:pPr marL="0" marR="0" lvl="0" indent="0" algn="ctr" defTabSz="914400" rtl="0" eaLnBrk="1" fontAlgn="auto" latinLnBrk="0" hangingPunct="1">
              <a:lnSpc>
                <a:spcPct val="100000"/>
              </a:lnSpc>
              <a:spcBef>
                <a:spcPct val="20000"/>
              </a:spcBef>
              <a:spcAft>
                <a:spcPts val="0"/>
              </a:spcAft>
              <a:buClrTx/>
              <a:buSzTx/>
              <a:buFontTx/>
              <a:buChar char="-"/>
              <a:tabLst/>
              <a:defRPr/>
            </a:pPr>
            <a:r>
              <a:rPr lang="fr-FR" sz="3200" baseline="0" dirty="0" smtClean="0"/>
              <a:t>Lecteur novice</a:t>
            </a:r>
          </a:p>
          <a:p>
            <a:pPr marL="0" marR="0" lvl="0" indent="0" algn="ctr" defTabSz="914400" rtl="0" eaLnBrk="1" fontAlgn="auto" latinLnBrk="0" hangingPunct="1">
              <a:lnSpc>
                <a:spcPct val="100000"/>
              </a:lnSpc>
              <a:spcBef>
                <a:spcPct val="20000"/>
              </a:spcBef>
              <a:spcAft>
                <a:spcPts val="0"/>
              </a:spcAft>
              <a:buClrTx/>
              <a:buSzTx/>
              <a:buFontTx/>
              <a:buChar char="-"/>
              <a:tabLst/>
              <a:defRPr/>
            </a:pPr>
            <a:r>
              <a:rPr kumimoji="0" lang="fr-FR" sz="3200" b="0" i="0" u="none" strike="noStrike" kern="1200" cap="none" spc="0" normalizeH="0" noProof="0" dirty="0" smtClean="0">
                <a:ln>
                  <a:noFill/>
                </a:ln>
                <a:effectLst/>
                <a:uLnTx/>
                <a:uFillTx/>
                <a:latin typeface="+mn-lt"/>
                <a:ea typeface="+mn-ea"/>
                <a:cs typeface="+mn-cs"/>
              </a:rPr>
              <a:t>Lecteur efficace</a:t>
            </a:r>
            <a:endParaRPr kumimoji="0" lang="fr-FR" sz="3200" b="0" i="0" u="none" strike="noStrike" kern="1200" cap="none" spc="0" normalizeH="0" baseline="0" noProof="0" dirty="0">
              <a:ln>
                <a:noFill/>
              </a:ln>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475656" y="404664"/>
            <a:ext cx="6400800" cy="1752600"/>
          </a:xfrm>
        </p:spPr>
        <p:txBody>
          <a:bodyPr>
            <a:normAutofit fontScale="85000" lnSpcReduction="10000"/>
          </a:bodyPr>
          <a:lstStyle/>
          <a:p>
            <a:r>
              <a:rPr lang="fr-FR" dirty="0" smtClean="0"/>
              <a:t>- </a:t>
            </a:r>
            <a:r>
              <a:rPr lang="fr-FR" dirty="0" smtClean="0">
                <a:solidFill>
                  <a:srgbClr val="FF0000"/>
                </a:solidFill>
              </a:rPr>
              <a:t>Lecteur novice</a:t>
            </a:r>
            <a:r>
              <a:rPr lang="fr-FR" dirty="0" smtClean="0"/>
              <a:t>:( inexpérimenté): </a:t>
            </a:r>
            <a:r>
              <a:rPr lang="fr-FR" dirty="0" smtClean="0">
                <a:solidFill>
                  <a:schemeClr val="tx1"/>
                </a:solidFill>
              </a:rPr>
              <a:t>se mettre a l’ouvrage ,en ne marquant pas d’</a:t>
            </a:r>
            <a:r>
              <a:rPr lang="fr-FR" dirty="0" err="1" smtClean="0">
                <a:solidFill>
                  <a:schemeClr val="tx1"/>
                </a:solidFill>
              </a:rPr>
              <a:t>arret</a:t>
            </a:r>
            <a:endParaRPr lang="fr-FR" dirty="0" smtClean="0">
              <a:solidFill>
                <a:schemeClr val="tx1"/>
              </a:solidFill>
            </a:endParaRPr>
          </a:p>
          <a:p>
            <a:r>
              <a:rPr lang="fr-FR" dirty="0" smtClean="0">
                <a:solidFill>
                  <a:schemeClr val="tx1"/>
                </a:solidFill>
              </a:rPr>
              <a:t> jusqu’au dernier mot de la dernière phrase d’un texte……….</a:t>
            </a:r>
            <a:endParaRPr lang="fr-FR" dirty="0">
              <a:solidFill>
                <a:schemeClr val="tx1"/>
              </a:solidFill>
            </a:endParaRPr>
          </a:p>
        </p:txBody>
      </p:sp>
      <p:sp>
        <p:nvSpPr>
          <p:cNvPr id="4" name="Flèche vers le bas 3"/>
          <p:cNvSpPr/>
          <p:nvPr/>
        </p:nvSpPr>
        <p:spPr>
          <a:xfrm>
            <a:off x="0" y="908720"/>
            <a:ext cx="1368152"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Sous-titre 2"/>
          <p:cNvSpPr txBox="1">
            <a:spLocks/>
          </p:cNvSpPr>
          <p:nvPr/>
        </p:nvSpPr>
        <p:spPr>
          <a:xfrm>
            <a:off x="1547664" y="3356992"/>
            <a:ext cx="6400800" cy="17526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rPr>
              <a:t>- </a:t>
            </a:r>
            <a:r>
              <a:rPr kumimoji="0" lang="fr-FR" sz="3200" b="0" i="0" u="none" strike="noStrike" kern="1200" cap="none" spc="0" normalizeH="0" baseline="0" noProof="0" dirty="0" smtClean="0">
                <a:ln>
                  <a:noFill/>
                </a:ln>
                <a:solidFill>
                  <a:srgbClr val="FF0000"/>
                </a:solidFill>
                <a:effectLst/>
                <a:uLnTx/>
                <a:uFillTx/>
                <a:latin typeface="+mn-lt"/>
                <a:ea typeface="+mn-ea"/>
                <a:cs typeface="+mn-cs"/>
              </a:rPr>
              <a:t>Lecteur efficace:</a:t>
            </a:r>
            <a:r>
              <a:rPr kumimoji="0" lang="fr-FR" sz="3200" b="0" i="0" u="none" strike="noStrike" kern="1200" cap="none" spc="0" normalizeH="0" noProof="0" dirty="0" smtClean="0">
                <a:ln>
                  <a:noFill/>
                </a:ln>
                <a:solidFill>
                  <a:srgbClr val="FF0000"/>
                </a:solidFill>
                <a:effectLst/>
                <a:uLnTx/>
                <a:uFillTx/>
                <a:latin typeface="+mn-lt"/>
                <a:ea typeface="+mn-ea"/>
                <a:cs typeface="+mn-cs"/>
              </a:rPr>
              <a:t> </a:t>
            </a:r>
            <a:r>
              <a:rPr kumimoji="0" lang="fr-FR" sz="3200" b="0" i="0" u="none" strike="noStrike" kern="1200" cap="none" spc="0" normalizeH="0" noProof="0" dirty="0" smtClean="0">
                <a:ln>
                  <a:noFill/>
                </a:ln>
                <a:effectLst/>
                <a:uLnTx/>
                <a:uFillTx/>
                <a:latin typeface="+mn-lt"/>
                <a:ea typeface="+mn-ea"/>
                <a:cs typeface="+mn-cs"/>
              </a:rPr>
              <a:t>lecteur qui s’interroge et se questionne, avant, pendant, et après la lecture</a:t>
            </a:r>
            <a:r>
              <a:rPr kumimoji="0" lang="fr-FR" sz="3200" b="0" i="0" u="none" strike="noStrike" kern="1200" cap="none" spc="0" normalizeH="0" baseline="0" noProof="0" dirty="0" smtClean="0">
                <a:ln>
                  <a:noFill/>
                </a:ln>
                <a:effectLst/>
                <a:uLnTx/>
                <a:uFillTx/>
                <a:latin typeface="+mn-lt"/>
                <a:ea typeface="+mn-ea"/>
                <a:cs typeface="+mn-cs"/>
              </a:rPr>
              <a:t> </a:t>
            </a:r>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260648"/>
            <a:ext cx="7772400" cy="1470025"/>
          </a:xfrm>
        </p:spPr>
        <p:txBody>
          <a:bodyPr/>
          <a:lstStyle/>
          <a:p>
            <a:r>
              <a:rPr lang="fr-FR" dirty="0" smtClean="0"/>
              <a:t>Outils d’une Lecture efficace</a:t>
            </a:r>
            <a:endParaRPr lang="fr-FR" dirty="0"/>
          </a:p>
        </p:txBody>
      </p:sp>
      <p:sp>
        <p:nvSpPr>
          <p:cNvPr id="3" name="Sous-titre 2"/>
          <p:cNvSpPr>
            <a:spLocks noGrp="1"/>
          </p:cNvSpPr>
          <p:nvPr>
            <p:ph type="subTitle" idx="1"/>
          </p:nvPr>
        </p:nvSpPr>
        <p:spPr>
          <a:xfrm>
            <a:off x="1547664" y="1556792"/>
            <a:ext cx="6400800" cy="1152128"/>
          </a:xfrm>
        </p:spPr>
        <p:txBody>
          <a:bodyPr>
            <a:normAutofit/>
          </a:bodyPr>
          <a:lstStyle/>
          <a:p>
            <a:pPr>
              <a:buFontTx/>
              <a:buChar char="-"/>
            </a:pPr>
            <a:r>
              <a:rPr lang="fr-FR" dirty="0" smtClean="0"/>
              <a:t>Adapter sa lecture en fonction de ses besoins et ses contraintes</a:t>
            </a:r>
          </a:p>
          <a:p>
            <a:endParaRPr lang="fr-FR" dirty="0" smtClean="0"/>
          </a:p>
          <a:p>
            <a:endParaRPr lang="fr-FR" dirty="0" smtClean="0"/>
          </a:p>
          <a:p>
            <a:endParaRPr lang="fr-FR" dirty="0"/>
          </a:p>
        </p:txBody>
      </p:sp>
      <p:sp>
        <p:nvSpPr>
          <p:cNvPr id="4" name="Ellipse 3"/>
          <p:cNvSpPr/>
          <p:nvPr/>
        </p:nvSpPr>
        <p:spPr>
          <a:xfrm>
            <a:off x="395536" y="2780928"/>
            <a:ext cx="1490464" cy="12024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Lecture </a:t>
            </a:r>
            <a:endParaRPr lang="fr-FR" dirty="0"/>
          </a:p>
        </p:txBody>
      </p:sp>
      <p:sp>
        <p:nvSpPr>
          <p:cNvPr id="5" name="Rectangle 4"/>
          <p:cNvSpPr/>
          <p:nvPr/>
        </p:nvSpPr>
        <p:spPr>
          <a:xfrm>
            <a:off x="539552" y="3861048"/>
            <a:ext cx="1346448"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SELECTIVE</a:t>
            </a:r>
            <a:endParaRPr lang="fr-FR" dirty="0"/>
          </a:p>
        </p:txBody>
      </p:sp>
      <p:sp>
        <p:nvSpPr>
          <p:cNvPr id="6" name="Flèche droite 5"/>
          <p:cNvSpPr/>
          <p:nvPr/>
        </p:nvSpPr>
        <p:spPr>
          <a:xfrm>
            <a:off x="2051720" y="350100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p:cNvSpPr txBox="1"/>
          <p:nvPr/>
        </p:nvSpPr>
        <p:spPr>
          <a:xfrm>
            <a:off x="3203848" y="3356992"/>
            <a:ext cx="3133550" cy="646331"/>
          </a:xfrm>
          <a:prstGeom prst="rect">
            <a:avLst/>
          </a:prstGeom>
          <a:noFill/>
        </p:spPr>
        <p:txBody>
          <a:bodyPr wrap="none" rtlCol="0">
            <a:spAutoFit/>
          </a:bodyPr>
          <a:lstStyle/>
          <a:p>
            <a:r>
              <a:rPr lang="fr-FR" dirty="0" smtClean="0"/>
              <a:t>SE PROCURER UN AVANT GOUT</a:t>
            </a:r>
          </a:p>
          <a:p>
            <a:r>
              <a:rPr lang="fr-FR" dirty="0" smtClean="0"/>
              <a:t>DU CONTENU DU DOCUMENT</a:t>
            </a:r>
            <a:endParaRPr lang="fr-FR" dirty="0"/>
          </a:p>
        </p:txBody>
      </p:sp>
      <p:sp>
        <p:nvSpPr>
          <p:cNvPr id="8" name="Flèche vers le bas 7"/>
          <p:cNvSpPr/>
          <p:nvPr/>
        </p:nvSpPr>
        <p:spPr>
          <a:xfrm>
            <a:off x="611560" y="1484784"/>
            <a:ext cx="772664"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Ellipse 8"/>
          <p:cNvSpPr/>
          <p:nvPr/>
        </p:nvSpPr>
        <p:spPr>
          <a:xfrm>
            <a:off x="395536" y="4941168"/>
            <a:ext cx="1490464" cy="12024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Lecture </a:t>
            </a:r>
            <a:endParaRPr lang="fr-FR" dirty="0"/>
          </a:p>
        </p:txBody>
      </p:sp>
      <p:sp>
        <p:nvSpPr>
          <p:cNvPr id="10" name="Rectangle 9"/>
          <p:cNvSpPr/>
          <p:nvPr/>
        </p:nvSpPr>
        <p:spPr>
          <a:xfrm>
            <a:off x="467544" y="5943600"/>
            <a:ext cx="1346448" cy="72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ACTIVE</a:t>
            </a:r>
            <a:endParaRPr lang="fr-FR" dirty="0"/>
          </a:p>
        </p:txBody>
      </p:sp>
      <p:sp>
        <p:nvSpPr>
          <p:cNvPr id="11" name="Flèche droite 10"/>
          <p:cNvSpPr/>
          <p:nvPr/>
        </p:nvSpPr>
        <p:spPr>
          <a:xfrm>
            <a:off x="2051720" y="566124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ZoneTexte 11"/>
          <p:cNvSpPr txBox="1"/>
          <p:nvPr/>
        </p:nvSpPr>
        <p:spPr>
          <a:xfrm>
            <a:off x="3131840" y="5517232"/>
            <a:ext cx="3654398" cy="646331"/>
          </a:xfrm>
          <a:prstGeom prst="rect">
            <a:avLst/>
          </a:prstGeom>
          <a:noFill/>
        </p:spPr>
        <p:txBody>
          <a:bodyPr wrap="none" rtlCol="0">
            <a:spAutoFit/>
          </a:bodyPr>
          <a:lstStyle/>
          <a:p>
            <a:r>
              <a:rPr lang="fr-FR" dirty="0" smtClean="0"/>
              <a:t>EN PRELUDE A UNE BASE DE TRAVAIL</a:t>
            </a:r>
          </a:p>
          <a:p>
            <a:r>
              <a:rPr lang="fr-FR" dirty="0" smtClean="0"/>
              <a:t>OU EXAMEN</a:t>
            </a:r>
            <a:endParaRPr lang="fr-FR" dirty="0"/>
          </a:p>
        </p:txBody>
      </p:sp>
      <p:sp>
        <p:nvSpPr>
          <p:cNvPr id="13" name="Flèche droite 12"/>
          <p:cNvSpPr/>
          <p:nvPr/>
        </p:nvSpPr>
        <p:spPr>
          <a:xfrm>
            <a:off x="4499992" y="5805264"/>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ZoneTexte 13"/>
          <p:cNvSpPr txBox="1"/>
          <p:nvPr/>
        </p:nvSpPr>
        <p:spPr>
          <a:xfrm>
            <a:off x="5652120" y="5934670"/>
            <a:ext cx="3189335" cy="923330"/>
          </a:xfrm>
          <a:prstGeom prst="rect">
            <a:avLst/>
          </a:prstGeom>
          <a:noFill/>
        </p:spPr>
        <p:txBody>
          <a:bodyPr wrap="square" rtlCol="0">
            <a:spAutoFit/>
          </a:bodyPr>
          <a:lstStyle/>
          <a:p>
            <a:r>
              <a:rPr lang="fr-FR" dirty="0" smtClean="0"/>
              <a:t>ANNOTATION DU TEXTE</a:t>
            </a:r>
          </a:p>
          <a:p>
            <a:r>
              <a:rPr lang="fr-FR" dirty="0" smtClean="0"/>
              <a:t> EXTRACTION DE LA STRUCTURE</a:t>
            </a:r>
          </a:p>
          <a:p>
            <a:r>
              <a:rPr lang="fr-FR" dirty="0" smtClean="0"/>
              <a:t>DU TEXTE</a:t>
            </a:r>
            <a:endParaRPr lang="fr-FR" dirty="0"/>
          </a:p>
        </p:txBody>
      </p:sp>
      <p:cxnSp>
        <p:nvCxnSpPr>
          <p:cNvPr id="18" name="Connecteur droit avec flèche 17"/>
          <p:cNvCxnSpPr/>
          <p:nvPr/>
        </p:nvCxnSpPr>
        <p:spPr>
          <a:xfrm flipV="1">
            <a:off x="8748464" y="4365104"/>
            <a:ext cx="0" cy="2492896"/>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ZoneTexte 21"/>
          <p:cNvSpPr txBox="1"/>
          <p:nvPr/>
        </p:nvSpPr>
        <p:spPr>
          <a:xfrm>
            <a:off x="7387237" y="3789040"/>
            <a:ext cx="1756763" cy="646331"/>
          </a:xfrm>
          <a:prstGeom prst="rect">
            <a:avLst/>
          </a:prstGeom>
          <a:noFill/>
          <a:ln w="12700">
            <a:solidFill>
              <a:schemeClr val="tx1"/>
            </a:solidFill>
          </a:ln>
        </p:spPr>
        <p:txBody>
          <a:bodyPr wrap="none" rtlCol="0">
            <a:spAutoFit/>
          </a:bodyPr>
          <a:lstStyle/>
          <a:p>
            <a:r>
              <a:rPr lang="fr-FR" dirty="0" smtClean="0">
                <a:solidFill>
                  <a:srgbClr val="FF0000"/>
                </a:solidFill>
              </a:rPr>
              <a:t>COMPEHENSION</a:t>
            </a:r>
          </a:p>
          <a:p>
            <a:r>
              <a:rPr lang="fr-FR" dirty="0" smtClean="0">
                <a:solidFill>
                  <a:srgbClr val="FF0000"/>
                </a:solidFill>
              </a:rPr>
              <a:t>APPROFONDIE</a:t>
            </a:r>
            <a:endParaRPr lang="fr-FR" dirty="0">
              <a:solidFill>
                <a:srgbClr val="FF0000"/>
              </a:solidFill>
            </a:endParaRPr>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260648"/>
            <a:ext cx="7772400" cy="1470025"/>
          </a:xfrm>
        </p:spPr>
        <p:txBody>
          <a:bodyPr/>
          <a:lstStyle/>
          <a:p>
            <a:r>
              <a:rPr lang="fr-FR" dirty="0" smtClean="0"/>
              <a:t>OBJECTIF: Acquérir le Maximum d’une lecture</a:t>
            </a:r>
            <a:endParaRPr lang="fr-FR" dirty="0"/>
          </a:p>
        </p:txBody>
      </p:sp>
      <p:sp>
        <p:nvSpPr>
          <p:cNvPr id="3" name="Sous-titre 2"/>
          <p:cNvSpPr>
            <a:spLocks noGrp="1"/>
          </p:cNvSpPr>
          <p:nvPr>
            <p:ph type="subTitle" idx="1"/>
          </p:nvPr>
        </p:nvSpPr>
        <p:spPr>
          <a:xfrm>
            <a:off x="2267744" y="2060848"/>
            <a:ext cx="6400800" cy="622920"/>
          </a:xfrm>
        </p:spPr>
        <p:txBody>
          <a:bodyPr>
            <a:noAutofit/>
          </a:bodyPr>
          <a:lstStyle/>
          <a:p>
            <a:r>
              <a:rPr lang="fr-FR" dirty="0" smtClean="0">
                <a:solidFill>
                  <a:srgbClr val="FF0000"/>
                </a:solidFill>
              </a:rPr>
              <a:t>TECHNIQUES DE LECTURE</a:t>
            </a:r>
          </a:p>
          <a:p>
            <a:r>
              <a:rPr lang="fr-FR" dirty="0" smtClean="0">
                <a:solidFill>
                  <a:srgbClr val="FF0000"/>
                </a:solidFill>
              </a:rPr>
              <a:t>ACTIVE</a:t>
            </a:r>
          </a:p>
        </p:txBody>
      </p:sp>
      <p:cxnSp>
        <p:nvCxnSpPr>
          <p:cNvPr id="5" name="Connecteur en angle 4"/>
          <p:cNvCxnSpPr/>
          <p:nvPr/>
        </p:nvCxnSpPr>
        <p:spPr>
          <a:xfrm>
            <a:off x="1331640" y="1412776"/>
            <a:ext cx="914400" cy="914400"/>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6" name="ZoneTexte 5"/>
          <p:cNvSpPr txBox="1"/>
          <p:nvPr/>
        </p:nvSpPr>
        <p:spPr>
          <a:xfrm>
            <a:off x="683568" y="3573016"/>
            <a:ext cx="1040285" cy="369332"/>
          </a:xfrm>
          <a:prstGeom prst="rect">
            <a:avLst/>
          </a:prstGeom>
          <a:noFill/>
          <a:ln w="25400">
            <a:solidFill>
              <a:schemeClr val="tx1"/>
            </a:solidFill>
            <a:prstDash val="lgDashDotDot"/>
            <a:miter lim="800000"/>
          </a:ln>
        </p:spPr>
        <p:txBody>
          <a:bodyPr wrap="none" rtlCol="0">
            <a:spAutoFit/>
          </a:bodyPr>
          <a:lstStyle/>
          <a:p>
            <a:r>
              <a:rPr lang="fr-FR" dirty="0" smtClean="0"/>
              <a:t> 1 ETAPE:</a:t>
            </a:r>
            <a:endParaRPr lang="fr-FR" dirty="0"/>
          </a:p>
        </p:txBody>
      </p:sp>
      <p:cxnSp>
        <p:nvCxnSpPr>
          <p:cNvPr id="8" name="Connecteur droit avec flèche 7"/>
          <p:cNvCxnSpPr/>
          <p:nvPr/>
        </p:nvCxnSpPr>
        <p:spPr>
          <a:xfrm>
            <a:off x="2195736" y="3861048"/>
            <a:ext cx="1512168" cy="0"/>
          </a:xfrm>
          <a:prstGeom prst="straightConnector1">
            <a:avLst/>
          </a:prstGeom>
          <a:ln w="28575">
            <a:tailEnd type="arrow" w="lg" len="lg"/>
          </a:ln>
        </p:spPr>
        <p:style>
          <a:lnRef idx="1">
            <a:schemeClr val="accent1"/>
          </a:lnRef>
          <a:fillRef idx="0">
            <a:schemeClr val="accent1"/>
          </a:fillRef>
          <a:effectRef idx="0">
            <a:schemeClr val="accent1"/>
          </a:effectRef>
          <a:fontRef idx="minor">
            <a:schemeClr val="tx1"/>
          </a:fontRef>
        </p:style>
      </p:cxnSp>
      <p:sp>
        <p:nvSpPr>
          <p:cNvPr id="13" name="ZoneTexte 12"/>
          <p:cNvSpPr txBox="1"/>
          <p:nvPr/>
        </p:nvSpPr>
        <p:spPr>
          <a:xfrm>
            <a:off x="395536" y="3933056"/>
            <a:ext cx="1702585" cy="369332"/>
          </a:xfrm>
          <a:prstGeom prst="rect">
            <a:avLst/>
          </a:prstGeom>
          <a:noFill/>
          <a:ln w="25400">
            <a:solidFill>
              <a:schemeClr val="tx1"/>
            </a:solidFill>
            <a:prstDash val="lgDashDotDot"/>
            <a:miter lim="800000"/>
          </a:ln>
        </p:spPr>
        <p:txBody>
          <a:bodyPr wrap="square" rtlCol="0">
            <a:spAutoFit/>
          </a:bodyPr>
          <a:lstStyle/>
          <a:p>
            <a:r>
              <a:rPr lang="fr-FR" b="1" dirty="0" smtClean="0">
                <a:solidFill>
                  <a:srgbClr val="FF0000"/>
                </a:solidFill>
              </a:rPr>
              <a:t>  PREPARATION</a:t>
            </a:r>
            <a:endParaRPr lang="fr-FR" b="1" dirty="0">
              <a:solidFill>
                <a:srgbClr val="FF0000"/>
              </a:solidFill>
            </a:endParaRPr>
          </a:p>
        </p:txBody>
      </p:sp>
      <p:sp>
        <p:nvSpPr>
          <p:cNvPr id="14" name="ZoneTexte 13"/>
          <p:cNvSpPr txBox="1"/>
          <p:nvPr/>
        </p:nvSpPr>
        <p:spPr>
          <a:xfrm>
            <a:off x="3995936" y="3645024"/>
            <a:ext cx="3747501" cy="923330"/>
          </a:xfrm>
          <a:prstGeom prst="rect">
            <a:avLst/>
          </a:prstGeom>
          <a:noFill/>
        </p:spPr>
        <p:txBody>
          <a:bodyPr wrap="none" rtlCol="0">
            <a:spAutoFit/>
          </a:bodyPr>
          <a:lstStyle/>
          <a:p>
            <a:pPr>
              <a:buFont typeface="Wingdings" pitchFamily="2" charset="2"/>
              <a:buChar char="ü"/>
            </a:pPr>
            <a:r>
              <a:rPr lang="fr-FR" dirty="0" smtClean="0"/>
              <a:t>Atteindre un Etat de Concentration</a:t>
            </a:r>
          </a:p>
          <a:p>
            <a:pPr>
              <a:buFont typeface="Wingdings" pitchFamily="2" charset="2"/>
              <a:buChar char="ü"/>
            </a:pPr>
            <a:r>
              <a:rPr lang="fr-FR" dirty="0" smtClean="0"/>
              <a:t>Il est utile de rattacher </a:t>
            </a:r>
            <a:r>
              <a:rPr lang="fr-FR" dirty="0" smtClean="0">
                <a:solidFill>
                  <a:srgbClr val="FF0000"/>
                </a:solidFill>
              </a:rPr>
              <a:t>le texte a lire</a:t>
            </a:r>
          </a:p>
          <a:p>
            <a:r>
              <a:rPr lang="fr-FR" dirty="0" smtClean="0"/>
              <a:t>   aux </a:t>
            </a:r>
            <a:r>
              <a:rPr lang="fr-FR" dirty="0" smtClean="0">
                <a:solidFill>
                  <a:srgbClr val="FF0000"/>
                </a:solidFill>
              </a:rPr>
              <a:t>Objectifs du Cours</a:t>
            </a:r>
            <a:endParaRPr lang="fr-FR" dirty="0">
              <a:solidFill>
                <a:srgbClr val="FF0000"/>
              </a:solidFill>
            </a:endParaRPr>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539552" y="404664"/>
            <a:ext cx="1074075" cy="646331"/>
          </a:xfrm>
          <a:prstGeom prst="rect">
            <a:avLst/>
          </a:prstGeom>
          <a:noFill/>
          <a:ln w="25400">
            <a:solidFill>
              <a:schemeClr val="tx1"/>
            </a:solidFill>
            <a:prstDash val="lgDashDotDot"/>
            <a:miter lim="800000"/>
          </a:ln>
        </p:spPr>
        <p:txBody>
          <a:bodyPr wrap="square" rtlCol="0">
            <a:spAutoFit/>
          </a:bodyPr>
          <a:lstStyle/>
          <a:p>
            <a:r>
              <a:rPr lang="fr-FR" dirty="0" smtClean="0"/>
              <a:t> 2   ETAPE:</a:t>
            </a:r>
            <a:endParaRPr lang="fr-FR" dirty="0"/>
          </a:p>
        </p:txBody>
      </p:sp>
      <p:sp>
        <p:nvSpPr>
          <p:cNvPr id="5" name="ZoneTexte 4"/>
          <p:cNvSpPr txBox="1"/>
          <p:nvPr/>
        </p:nvSpPr>
        <p:spPr>
          <a:xfrm>
            <a:off x="395536" y="980728"/>
            <a:ext cx="1486561" cy="646331"/>
          </a:xfrm>
          <a:prstGeom prst="rect">
            <a:avLst/>
          </a:prstGeom>
          <a:noFill/>
          <a:ln w="25400">
            <a:solidFill>
              <a:schemeClr val="tx1"/>
            </a:solidFill>
            <a:prstDash val="lgDashDotDot"/>
            <a:miter lim="800000"/>
          </a:ln>
        </p:spPr>
        <p:txBody>
          <a:bodyPr wrap="square" rtlCol="0">
            <a:spAutoFit/>
          </a:bodyPr>
          <a:lstStyle/>
          <a:p>
            <a:pPr algn="ctr"/>
            <a:r>
              <a:rPr lang="fr-FR" dirty="0" smtClean="0">
                <a:solidFill>
                  <a:srgbClr val="FF0000"/>
                </a:solidFill>
              </a:rPr>
              <a:t> </a:t>
            </a:r>
            <a:r>
              <a:rPr lang="fr-FR" b="1" dirty="0" smtClean="0">
                <a:solidFill>
                  <a:srgbClr val="FF0000"/>
                </a:solidFill>
              </a:rPr>
              <a:t>SURVOL DU   TEXTE</a:t>
            </a:r>
            <a:endParaRPr lang="fr-FR" b="1" dirty="0">
              <a:solidFill>
                <a:srgbClr val="FF0000"/>
              </a:solidFill>
            </a:endParaRPr>
          </a:p>
        </p:txBody>
      </p:sp>
      <p:sp>
        <p:nvSpPr>
          <p:cNvPr id="6" name="ZoneTexte 5"/>
          <p:cNvSpPr txBox="1"/>
          <p:nvPr/>
        </p:nvSpPr>
        <p:spPr>
          <a:xfrm>
            <a:off x="3419872" y="1988840"/>
            <a:ext cx="1860381" cy="1200329"/>
          </a:xfrm>
          <a:prstGeom prst="rect">
            <a:avLst/>
          </a:prstGeom>
          <a:noFill/>
        </p:spPr>
        <p:txBody>
          <a:bodyPr wrap="none" rtlCol="0">
            <a:spAutoFit/>
          </a:bodyPr>
          <a:lstStyle/>
          <a:p>
            <a:endParaRPr lang="fr-FR" dirty="0" smtClean="0"/>
          </a:p>
          <a:p>
            <a:pPr>
              <a:buFontTx/>
              <a:buChar char="-"/>
            </a:pPr>
            <a:r>
              <a:rPr lang="fr-FR" dirty="0" smtClean="0"/>
              <a:t>Un Sommaire</a:t>
            </a:r>
          </a:p>
          <a:p>
            <a:pPr>
              <a:buFontTx/>
              <a:buChar char="-"/>
            </a:pPr>
            <a:r>
              <a:rPr lang="fr-FR" dirty="0" smtClean="0"/>
              <a:t>Une Préface</a:t>
            </a:r>
          </a:p>
          <a:p>
            <a:pPr>
              <a:buFontTx/>
              <a:buChar char="-"/>
            </a:pPr>
            <a:r>
              <a:rPr lang="fr-FR" dirty="0" smtClean="0"/>
              <a:t>Une Introduction</a:t>
            </a:r>
            <a:endParaRPr lang="fr-FR" dirty="0"/>
          </a:p>
        </p:txBody>
      </p:sp>
      <p:sp>
        <p:nvSpPr>
          <p:cNvPr id="7" name="Rectangle à coins arrondis 6"/>
          <p:cNvSpPr/>
          <p:nvPr/>
        </p:nvSpPr>
        <p:spPr>
          <a:xfrm>
            <a:off x="3779912" y="548680"/>
            <a:ext cx="36004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COMPOSITION  D’UN OUVRAGE </a:t>
            </a:r>
            <a:endParaRPr lang="fr-FR" dirty="0"/>
          </a:p>
        </p:txBody>
      </p:sp>
      <p:cxnSp>
        <p:nvCxnSpPr>
          <p:cNvPr id="9" name="Connecteur droit 8"/>
          <p:cNvCxnSpPr/>
          <p:nvPr/>
        </p:nvCxnSpPr>
        <p:spPr>
          <a:xfrm flipH="1">
            <a:off x="611560" y="2492896"/>
            <a:ext cx="2664296"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2" name="Connecteur droit 11"/>
          <p:cNvCxnSpPr/>
          <p:nvPr/>
        </p:nvCxnSpPr>
        <p:spPr>
          <a:xfrm flipH="1">
            <a:off x="611560" y="2492896"/>
            <a:ext cx="8384" cy="1656184"/>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6" name="ZoneTexte 15"/>
          <p:cNvSpPr txBox="1"/>
          <p:nvPr/>
        </p:nvSpPr>
        <p:spPr>
          <a:xfrm>
            <a:off x="539552" y="4221088"/>
            <a:ext cx="3658117" cy="646331"/>
          </a:xfrm>
          <a:prstGeom prst="rect">
            <a:avLst/>
          </a:prstGeom>
          <a:noFill/>
        </p:spPr>
        <p:txBody>
          <a:bodyPr wrap="none" rtlCol="0">
            <a:spAutoFit/>
          </a:bodyPr>
          <a:lstStyle/>
          <a:p>
            <a:r>
              <a:rPr lang="fr-FR" dirty="0" smtClean="0"/>
              <a:t>SA LECTURE PREVOIT LA RENCONTRE</a:t>
            </a:r>
          </a:p>
          <a:p>
            <a:r>
              <a:rPr lang="fr-FR" dirty="0" smtClean="0"/>
              <a:t>DE NOTIONS NOUVELLES</a:t>
            </a:r>
            <a:endParaRPr lang="fr-FR" dirty="0"/>
          </a:p>
        </p:txBody>
      </p:sp>
      <p:cxnSp>
        <p:nvCxnSpPr>
          <p:cNvPr id="17" name="Connecteur droit 16"/>
          <p:cNvCxnSpPr/>
          <p:nvPr/>
        </p:nvCxnSpPr>
        <p:spPr>
          <a:xfrm>
            <a:off x="4283968" y="4437112"/>
            <a:ext cx="1647800" cy="0"/>
          </a:xfrm>
          <a:prstGeom prst="line">
            <a:avLst/>
          </a:prstGeom>
          <a:ln w="25400">
            <a:headEnd type="diamond" w="med" len="med"/>
            <a:tailEnd type="triangle" w="med" len="med"/>
          </a:ln>
          <a:effectLst>
            <a:reflection blurRad="6350" stA="50000" endA="300" endPos="90000" dir="5400000" sy="-100000" algn="bl" rotWithShape="0"/>
          </a:effectLst>
        </p:spPr>
        <p:style>
          <a:lnRef idx="1">
            <a:schemeClr val="accent1"/>
          </a:lnRef>
          <a:fillRef idx="0">
            <a:schemeClr val="accent1"/>
          </a:fillRef>
          <a:effectRef idx="0">
            <a:schemeClr val="accent1"/>
          </a:effectRef>
          <a:fontRef idx="minor">
            <a:schemeClr val="tx1"/>
          </a:fontRef>
        </p:style>
      </p:cxnSp>
      <p:sp>
        <p:nvSpPr>
          <p:cNvPr id="20" name="ZoneTexte 19"/>
          <p:cNvSpPr txBox="1"/>
          <p:nvPr/>
        </p:nvSpPr>
        <p:spPr>
          <a:xfrm>
            <a:off x="6012160" y="4221088"/>
            <a:ext cx="2808269" cy="646331"/>
          </a:xfrm>
          <a:prstGeom prst="rect">
            <a:avLst/>
          </a:prstGeom>
          <a:noFill/>
        </p:spPr>
        <p:txBody>
          <a:bodyPr wrap="none" rtlCol="0">
            <a:spAutoFit/>
          </a:bodyPr>
          <a:lstStyle/>
          <a:p>
            <a:r>
              <a:rPr lang="fr-FR" dirty="0" smtClean="0"/>
              <a:t>ANTICIPER L’ORGANISATION</a:t>
            </a:r>
          </a:p>
          <a:p>
            <a:r>
              <a:rPr lang="fr-FR" dirty="0" smtClean="0"/>
              <a:t>D’UN  CHAPITRE</a:t>
            </a:r>
            <a:endParaRPr lang="fr-FR" dirty="0"/>
          </a:p>
        </p:txBody>
      </p:sp>
      <p:sp>
        <p:nvSpPr>
          <p:cNvPr id="21" name="ZoneTexte 20"/>
          <p:cNvSpPr txBox="1"/>
          <p:nvPr/>
        </p:nvSpPr>
        <p:spPr>
          <a:xfrm>
            <a:off x="3851920" y="5589240"/>
            <a:ext cx="2859437" cy="369332"/>
          </a:xfrm>
          <a:prstGeom prst="rect">
            <a:avLst/>
          </a:prstGeom>
          <a:noFill/>
        </p:spPr>
        <p:txBody>
          <a:bodyPr wrap="none" rtlCol="0">
            <a:spAutoFit/>
          </a:bodyPr>
          <a:lstStyle/>
          <a:p>
            <a:r>
              <a:rPr lang="fr-FR" b="1" dirty="0" smtClean="0">
                <a:solidFill>
                  <a:srgbClr val="FF0000"/>
                </a:solidFill>
              </a:rPr>
              <a:t>FACILITE LA PRISE DE NOTES</a:t>
            </a:r>
            <a:endParaRPr lang="fr-FR" b="1" dirty="0">
              <a:solidFill>
                <a:srgbClr val="FF0000"/>
              </a:solidFill>
            </a:endParaRPr>
          </a:p>
        </p:txBody>
      </p:sp>
      <p:cxnSp>
        <p:nvCxnSpPr>
          <p:cNvPr id="22" name="Connecteur droit 21"/>
          <p:cNvCxnSpPr/>
          <p:nvPr/>
        </p:nvCxnSpPr>
        <p:spPr>
          <a:xfrm flipH="1">
            <a:off x="539552" y="4941168"/>
            <a:ext cx="8384" cy="1656184"/>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3" name="Connecteur droit 22"/>
          <p:cNvCxnSpPr/>
          <p:nvPr/>
        </p:nvCxnSpPr>
        <p:spPr>
          <a:xfrm flipH="1">
            <a:off x="467544" y="5805264"/>
            <a:ext cx="2664296" cy="0"/>
          </a:xfrm>
          <a:prstGeom prst="line">
            <a:avLst/>
          </a:prstGeom>
          <a:ln w="25400">
            <a:headEnd type="triangle" w="med" len="med"/>
            <a:tailEnd type="non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43608" y="1997838"/>
            <a:ext cx="6984776" cy="3231654"/>
          </a:xfrm>
          <a:prstGeom prst="rect">
            <a:avLst/>
          </a:prstGeom>
        </p:spPr>
        <p:txBody>
          <a:bodyPr wrap="square">
            <a:spAutoFit/>
          </a:bodyPr>
          <a:lstStyle/>
          <a:p>
            <a:endParaRPr lang="fr-FR" dirty="0" smtClean="0"/>
          </a:p>
          <a:p>
            <a:r>
              <a:rPr lang="fr-FR" b="1" dirty="0" smtClean="0">
                <a:solidFill>
                  <a:srgbClr val="FF0000"/>
                </a:solidFill>
              </a:rPr>
              <a:t>INTRODUCTION</a:t>
            </a:r>
            <a:r>
              <a:rPr lang="fr-FR" sz="2000" dirty="0" smtClean="0"/>
              <a:t>:  vise à présenter au lecteur le sujet d’un texte tout en suscitant son intérêt. C’est un bon point de départ lorsque l’on manque de motivation! </a:t>
            </a:r>
          </a:p>
          <a:p>
            <a:endParaRPr lang="fr-FR" dirty="0" smtClean="0"/>
          </a:p>
          <a:p>
            <a:endParaRPr lang="fr-FR" dirty="0" smtClean="0"/>
          </a:p>
          <a:p>
            <a:endParaRPr lang="fr-FR" dirty="0" smtClean="0"/>
          </a:p>
          <a:p>
            <a:endParaRPr lang="fr-FR" dirty="0" smtClean="0"/>
          </a:p>
          <a:p>
            <a:r>
              <a:rPr lang="fr-FR" dirty="0" smtClean="0"/>
              <a:t> </a:t>
            </a:r>
            <a:r>
              <a:rPr lang="fr-FR" b="1" dirty="0" smtClean="0">
                <a:solidFill>
                  <a:srgbClr val="FF0000"/>
                </a:solidFill>
              </a:rPr>
              <a:t>LA   PREFACE</a:t>
            </a:r>
            <a:r>
              <a:rPr lang="fr-FR" dirty="0" smtClean="0"/>
              <a:t>:   est de présenter le point de vue de l’auteur. La lecture de la préface permet donc de prévoir les particularités du texte. </a:t>
            </a:r>
          </a:p>
          <a:p>
            <a:r>
              <a:rPr lang="fr-FR" dirty="0" smtClean="0"/>
              <a:t>	</a:t>
            </a:r>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971600" y="548680"/>
            <a:ext cx="1074075" cy="646331"/>
          </a:xfrm>
          <a:prstGeom prst="rect">
            <a:avLst/>
          </a:prstGeom>
          <a:noFill/>
          <a:ln w="25400">
            <a:solidFill>
              <a:schemeClr val="tx1"/>
            </a:solidFill>
            <a:prstDash val="lgDashDotDot"/>
            <a:miter lim="800000"/>
          </a:ln>
        </p:spPr>
        <p:txBody>
          <a:bodyPr wrap="square" rtlCol="0">
            <a:spAutoFit/>
          </a:bodyPr>
          <a:lstStyle/>
          <a:p>
            <a:r>
              <a:rPr lang="fr-FR" dirty="0" smtClean="0"/>
              <a:t>    ETAPE:3</a:t>
            </a:r>
            <a:endParaRPr lang="fr-FR" dirty="0"/>
          </a:p>
        </p:txBody>
      </p:sp>
      <p:sp>
        <p:nvSpPr>
          <p:cNvPr id="5" name="ZoneTexte 4"/>
          <p:cNvSpPr txBox="1"/>
          <p:nvPr/>
        </p:nvSpPr>
        <p:spPr>
          <a:xfrm>
            <a:off x="323528" y="1196752"/>
            <a:ext cx="2880320" cy="646331"/>
          </a:xfrm>
          <a:prstGeom prst="rect">
            <a:avLst/>
          </a:prstGeom>
          <a:noFill/>
          <a:ln w="25400">
            <a:solidFill>
              <a:schemeClr val="tx1"/>
            </a:solidFill>
            <a:prstDash val="lgDashDotDot"/>
            <a:miter lim="800000"/>
          </a:ln>
        </p:spPr>
        <p:txBody>
          <a:bodyPr wrap="square" rtlCol="0">
            <a:spAutoFit/>
          </a:bodyPr>
          <a:lstStyle/>
          <a:p>
            <a:pPr algn="ctr"/>
            <a:r>
              <a:rPr lang="fr-FR" dirty="0" smtClean="0">
                <a:solidFill>
                  <a:srgbClr val="FF0000"/>
                </a:solidFill>
              </a:rPr>
              <a:t> </a:t>
            </a:r>
            <a:r>
              <a:rPr lang="fr-FR" b="1" dirty="0" smtClean="0">
                <a:solidFill>
                  <a:srgbClr val="FF0000"/>
                </a:solidFill>
              </a:rPr>
              <a:t>COMPREHENSION DU MESSAGE DE L’AUTEUR</a:t>
            </a:r>
            <a:endParaRPr lang="fr-FR" b="1" dirty="0">
              <a:solidFill>
                <a:srgbClr val="FF0000"/>
              </a:solidFill>
            </a:endParaRPr>
          </a:p>
        </p:txBody>
      </p:sp>
      <p:cxnSp>
        <p:nvCxnSpPr>
          <p:cNvPr id="6" name="Connecteur droit 5"/>
          <p:cNvCxnSpPr/>
          <p:nvPr/>
        </p:nvCxnSpPr>
        <p:spPr>
          <a:xfrm flipH="1">
            <a:off x="1619672" y="1844824"/>
            <a:ext cx="8384" cy="1656184"/>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8" name="Connecteur droit 7"/>
          <p:cNvCxnSpPr/>
          <p:nvPr/>
        </p:nvCxnSpPr>
        <p:spPr>
          <a:xfrm flipH="1">
            <a:off x="1403648" y="3212976"/>
            <a:ext cx="2664296" cy="0"/>
          </a:xfrm>
          <a:prstGeom prst="line">
            <a:avLst/>
          </a:prstGeom>
          <a:ln w="25400">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9" name="ZoneTexte 8"/>
          <p:cNvSpPr txBox="1"/>
          <p:nvPr/>
        </p:nvSpPr>
        <p:spPr>
          <a:xfrm>
            <a:off x="4067944" y="3212976"/>
            <a:ext cx="3728713" cy="646331"/>
          </a:xfrm>
          <a:prstGeom prst="rect">
            <a:avLst/>
          </a:prstGeom>
          <a:noFill/>
        </p:spPr>
        <p:txBody>
          <a:bodyPr wrap="none" rtlCol="0">
            <a:spAutoFit/>
          </a:bodyPr>
          <a:lstStyle/>
          <a:p>
            <a:r>
              <a:rPr lang="fr-FR" dirty="0" smtClean="0"/>
              <a:t>GARDER EN TETE LE BUT DE L’AUTEUR</a:t>
            </a:r>
          </a:p>
          <a:p>
            <a:endParaRPr lang="fr-FR" dirty="0"/>
          </a:p>
        </p:txBody>
      </p:sp>
      <p:cxnSp>
        <p:nvCxnSpPr>
          <p:cNvPr id="10" name="Connecteur droit 9"/>
          <p:cNvCxnSpPr/>
          <p:nvPr/>
        </p:nvCxnSpPr>
        <p:spPr>
          <a:xfrm flipH="1">
            <a:off x="5796136" y="3501008"/>
            <a:ext cx="8384" cy="1656184"/>
          </a:xfrm>
          <a:prstGeom prst="line">
            <a:avLst/>
          </a:prstGeom>
          <a:ln w="25400">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1" name="ZoneTexte 10"/>
          <p:cNvSpPr txBox="1"/>
          <p:nvPr/>
        </p:nvSpPr>
        <p:spPr>
          <a:xfrm>
            <a:off x="4283968" y="5157192"/>
            <a:ext cx="4096250" cy="923330"/>
          </a:xfrm>
          <a:prstGeom prst="rect">
            <a:avLst/>
          </a:prstGeom>
          <a:noFill/>
        </p:spPr>
        <p:txBody>
          <a:bodyPr wrap="none" rtlCol="0">
            <a:spAutoFit/>
          </a:bodyPr>
          <a:lstStyle/>
          <a:p>
            <a:r>
              <a:rPr lang="fr-FR" dirty="0" smtClean="0"/>
              <a:t>INTERPRETER LES DIFFERENTS ELEMENTS </a:t>
            </a:r>
          </a:p>
          <a:p>
            <a:r>
              <a:rPr lang="fr-FR" dirty="0" smtClean="0"/>
              <a:t>DU TEXTE POUR EN SAISIR LE MESSAGE</a:t>
            </a:r>
          </a:p>
          <a:p>
            <a:r>
              <a:rPr lang="fr-FR" dirty="0" smtClean="0"/>
              <a:t>DE L’AUTEUR</a:t>
            </a:r>
            <a:endParaRPr lang="fr-FR" dirty="0"/>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971600" y="548680"/>
            <a:ext cx="1074075" cy="646331"/>
          </a:xfrm>
          <a:prstGeom prst="rect">
            <a:avLst/>
          </a:prstGeom>
          <a:noFill/>
          <a:ln w="25400">
            <a:solidFill>
              <a:schemeClr val="tx1"/>
            </a:solidFill>
            <a:prstDash val="lgDashDotDot"/>
            <a:miter lim="800000"/>
          </a:ln>
        </p:spPr>
        <p:txBody>
          <a:bodyPr wrap="square" rtlCol="0">
            <a:spAutoFit/>
          </a:bodyPr>
          <a:lstStyle/>
          <a:p>
            <a:r>
              <a:rPr lang="fr-FR" dirty="0" smtClean="0"/>
              <a:t>    ETAPE:4</a:t>
            </a:r>
            <a:endParaRPr lang="fr-FR" dirty="0"/>
          </a:p>
        </p:txBody>
      </p:sp>
      <p:sp>
        <p:nvSpPr>
          <p:cNvPr id="5" name="ZoneTexte 4"/>
          <p:cNvSpPr txBox="1"/>
          <p:nvPr/>
        </p:nvSpPr>
        <p:spPr>
          <a:xfrm>
            <a:off x="323528" y="1196752"/>
            <a:ext cx="2880320" cy="646331"/>
          </a:xfrm>
          <a:prstGeom prst="rect">
            <a:avLst/>
          </a:prstGeom>
          <a:noFill/>
          <a:ln w="25400">
            <a:solidFill>
              <a:schemeClr val="tx1"/>
            </a:solidFill>
            <a:prstDash val="lgDashDotDot"/>
            <a:miter lim="800000"/>
          </a:ln>
        </p:spPr>
        <p:txBody>
          <a:bodyPr wrap="square" rtlCol="0">
            <a:spAutoFit/>
          </a:bodyPr>
          <a:lstStyle/>
          <a:p>
            <a:pPr algn="ctr"/>
            <a:r>
              <a:rPr lang="fr-FR" dirty="0" smtClean="0">
                <a:solidFill>
                  <a:srgbClr val="FF0000"/>
                </a:solidFill>
              </a:rPr>
              <a:t> </a:t>
            </a:r>
            <a:r>
              <a:rPr lang="fr-FR" b="1" dirty="0" smtClean="0">
                <a:solidFill>
                  <a:srgbClr val="FF0000"/>
                </a:solidFill>
              </a:rPr>
              <a:t>IDENTIFICATION DES PASSAGES IMPORTANTS</a:t>
            </a:r>
            <a:endParaRPr lang="fr-FR" b="1" dirty="0">
              <a:solidFill>
                <a:srgbClr val="FF0000"/>
              </a:solidFill>
            </a:endParaRPr>
          </a:p>
        </p:txBody>
      </p:sp>
      <p:cxnSp>
        <p:nvCxnSpPr>
          <p:cNvPr id="6" name="Connecteur droit 5"/>
          <p:cNvCxnSpPr/>
          <p:nvPr/>
        </p:nvCxnSpPr>
        <p:spPr>
          <a:xfrm flipH="1">
            <a:off x="1403648" y="3212976"/>
            <a:ext cx="2664296" cy="0"/>
          </a:xfrm>
          <a:prstGeom prst="line">
            <a:avLst/>
          </a:prstGeom>
          <a:ln w="25400">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 name="Connecteur droit 6"/>
          <p:cNvCxnSpPr/>
          <p:nvPr/>
        </p:nvCxnSpPr>
        <p:spPr>
          <a:xfrm flipH="1">
            <a:off x="1619672" y="1844824"/>
            <a:ext cx="8384" cy="1656184"/>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8" name="ZoneTexte 7"/>
          <p:cNvSpPr txBox="1"/>
          <p:nvPr/>
        </p:nvSpPr>
        <p:spPr>
          <a:xfrm>
            <a:off x="4211960" y="3068960"/>
            <a:ext cx="4286173" cy="1477328"/>
          </a:xfrm>
          <a:prstGeom prst="rect">
            <a:avLst/>
          </a:prstGeom>
          <a:ln/>
        </p:spPr>
        <p:style>
          <a:lnRef idx="0">
            <a:schemeClr val="accent5"/>
          </a:lnRef>
          <a:fillRef idx="3">
            <a:schemeClr val="accent5"/>
          </a:fillRef>
          <a:effectRef idx="3">
            <a:schemeClr val="accent5"/>
          </a:effectRef>
          <a:fontRef idx="minor">
            <a:schemeClr val="lt1"/>
          </a:fontRef>
        </p:style>
        <p:txBody>
          <a:bodyPr wrap="none" rtlCol="0">
            <a:spAutoFit/>
          </a:bodyPr>
          <a:lstStyle/>
          <a:p>
            <a:r>
              <a:rPr lang="fr-FR" dirty="0" smtClean="0"/>
              <a:t>Il EST PREFERABLE DE PROCEDER</a:t>
            </a:r>
          </a:p>
          <a:p>
            <a:r>
              <a:rPr lang="fr-FR" dirty="0" smtClean="0"/>
              <a:t>AU </a:t>
            </a:r>
            <a:r>
              <a:rPr lang="fr-FR" dirty="0" smtClean="0">
                <a:solidFill>
                  <a:srgbClr val="FF0000"/>
                </a:solidFill>
              </a:rPr>
              <a:t>SOULIGNEMENT</a:t>
            </a:r>
            <a:r>
              <a:rPr lang="fr-FR" dirty="0" smtClean="0"/>
              <a:t> AU SIMPLE CRAYON </a:t>
            </a:r>
          </a:p>
          <a:p>
            <a:r>
              <a:rPr lang="fr-FR" dirty="0" smtClean="0"/>
              <a:t>A LA 1 LECTURE</a:t>
            </a:r>
          </a:p>
          <a:p>
            <a:r>
              <a:rPr lang="fr-FR" dirty="0" smtClean="0"/>
              <a:t>AJOUTER </a:t>
            </a:r>
            <a:r>
              <a:rPr lang="fr-FR" b="1" dirty="0" smtClean="0">
                <a:solidFill>
                  <a:schemeClr val="bg1"/>
                </a:solidFill>
              </a:rPr>
              <a:t>LE SURLIGNEMENT </a:t>
            </a:r>
            <a:r>
              <a:rPr lang="fr-FR" dirty="0" smtClean="0"/>
              <a:t>A LA SECONDE</a:t>
            </a:r>
          </a:p>
          <a:p>
            <a:r>
              <a:rPr lang="fr-FR" dirty="0" smtClean="0"/>
              <a:t>LECTURE</a:t>
            </a:r>
            <a:endParaRPr lang="fr-FR" dirty="0"/>
          </a:p>
        </p:txBody>
      </p:sp>
      <p:sp>
        <p:nvSpPr>
          <p:cNvPr id="9" name="ZoneTexte 8"/>
          <p:cNvSpPr txBox="1"/>
          <p:nvPr/>
        </p:nvSpPr>
        <p:spPr>
          <a:xfrm>
            <a:off x="827584" y="5373216"/>
            <a:ext cx="5706562" cy="923330"/>
          </a:xfrm>
          <a:prstGeom prst="rect">
            <a:avLst/>
          </a:prstGeom>
        </p:spPr>
        <p:style>
          <a:lnRef idx="0">
            <a:schemeClr val="accent2"/>
          </a:lnRef>
          <a:fillRef idx="3">
            <a:schemeClr val="accent2"/>
          </a:fillRef>
          <a:effectRef idx="3">
            <a:schemeClr val="accent2"/>
          </a:effectRef>
          <a:fontRef idx="minor">
            <a:schemeClr val="lt1"/>
          </a:fontRef>
        </p:style>
        <p:txBody>
          <a:bodyPr wrap="none" rtlCol="0">
            <a:spAutoFit/>
          </a:bodyPr>
          <a:lstStyle/>
          <a:p>
            <a:r>
              <a:rPr lang="fr-FR" dirty="0" smtClean="0"/>
              <a:t>INTRODUIRE DANS LES MARGES</a:t>
            </a:r>
          </a:p>
          <a:p>
            <a:r>
              <a:rPr lang="fr-FR" dirty="0" smtClean="0"/>
              <a:t>DES MOTS CLES ET DES ANNOTATIONS</a:t>
            </a:r>
          </a:p>
          <a:p>
            <a:r>
              <a:rPr lang="fr-FR" dirty="0" smtClean="0"/>
              <a:t>QUI PEUVENT METTRE LE LIEN AVEC VOS NOTES DE COURS</a:t>
            </a:r>
            <a:endParaRPr lang="fr-FR" dirty="0"/>
          </a:p>
        </p:txBody>
      </p:sp>
      <p:cxnSp>
        <p:nvCxnSpPr>
          <p:cNvPr id="10" name="Connecteur droit 9"/>
          <p:cNvCxnSpPr/>
          <p:nvPr/>
        </p:nvCxnSpPr>
        <p:spPr>
          <a:xfrm flipV="1">
            <a:off x="2051720" y="2780928"/>
            <a:ext cx="0" cy="2520280"/>
          </a:xfrm>
          <a:prstGeom prst="line">
            <a:avLst/>
          </a:prstGeom>
          <a:ln w="25400">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p:nvCxnSpPr>
        <p:spPr>
          <a:xfrm flipH="1" flipV="1">
            <a:off x="6444208" y="4293096"/>
            <a:ext cx="1584176" cy="1944216"/>
          </a:xfrm>
          <a:prstGeom prst="line">
            <a:avLst/>
          </a:prstGeom>
          <a:ln w="254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8" name="Ellipse 17"/>
          <p:cNvSpPr/>
          <p:nvPr/>
        </p:nvSpPr>
        <p:spPr>
          <a:xfrm>
            <a:off x="7740352" y="5805264"/>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-10%</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260648"/>
            <a:ext cx="7772400" cy="1470025"/>
          </a:xfrm>
        </p:spPr>
        <p:txBody>
          <a:bodyPr/>
          <a:lstStyle/>
          <a:p>
            <a:r>
              <a:rPr lang="fr-FR" dirty="0" smtClean="0"/>
              <a:t>Le métier d’étudiant</a:t>
            </a:r>
            <a:endParaRPr lang="fr-FR" dirty="0"/>
          </a:p>
        </p:txBody>
      </p:sp>
      <p:sp>
        <p:nvSpPr>
          <p:cNvPr id="4" name="Rectangle 3"/>
          <p:cNvSpPr txBox="1">
            <a:spLocks noChangeArrowheads="1"/>
          </p:cNvSpPr>
          <p:nvPr/>
        </p:nvSpPr>
        <p:spPr>
          <a:xfrm>
            <a:off x="395536" y="1628800"/>
            <a:ext cx="8367464" cy="4724400"/>
          </a:xfrm>
          <a:prstGeom prst="rect">
            <a:avLst/>
          </a:prstGeom>
        </p:spPr>
        <p:txBody>
          <a:bodyPr vert="horz" lIns="91440" tIns="45720" rIns="91440" bIns="45720" rtlCol="0">
            <a:normAutofit lnSpcReduction="10000"/>
          </a:bodyPr>
          <a:lstStyle/>
          <a:p>
            <a:pPr marL="0" marR="0" lvl="0" indent="0" algn="ctr" defTabSz="914400" rtl="0" eaLnBrk="1" fontAlgn="auto" latinLnBrk="0" hangingPunct="1">
              <a:lnSpc>
                <a:spcPct val="80000"/>
              </a:lnSpc>
              <a:spcBef>
                <a:spcPct val="20000"/>
              </a:spcBef>
              <a:spcAft>
                <a:spcPts val="0"/>
              </a:spcAft>
              <a:buClrTx/>
              <a:buSzTx/>
              <a:buFont typeface="Arial" pitchFamily="34" charset="0"/>
              <a:buNone/>
              <a:tabLst/>
              <a:defRPr/>
            </a:pPr>
            <a:r>
              <a:rPr kumimoji="0" lang="fr-FR" sz="2800" b="0" i="0" u="none" strike="noStrike" kern="1200" cap="none" spc="0" normalizeH="0" baseline="0" noProof="0" dirty="0" smtClean="0">
                <a:ln>
                  <a:noFill/>
                </a:ln>
                <a:solidFill>
                  <a:srgbClr val="FF0000"/>
                </a:solidFill>
                <a:effectLst/>
                <a:uLnTx/>
                <a:uFillTx/>
                <a:latin typeface="+mn-lt"/>
                <a:ea typeface="+mn-ea"/>
                <a:cs typeface="+mn-cs"/>
              </a:rPr>
              <a:t>Apprentissage et mémorisation</a:t>
            </a:r>
          </a:p>
          <a:p>
            <a:pPr marL="0" marR="0" lvl="0" indent="0" algn="ctr" defTabSz="914400" rtl="0" eaLnBrk="1" fontAlgn="auto" latinLnBrk="0" hangingPunct="1">
              <a:lnSpc>
                <a:spcPct val="80000"/>
              </a:lnSpc>
              <a:spcBef>
                <a:spcPct val="20000"/>
              </a:spcBef>
              <a:spcAft>
                <a:spcPts val="0"/>
              </a:spcAft>
              <a:buClrTx/>
              <a:buSzTx/>
              <a:buFontTx/>
              <a:buNone/>
              <a:tabLst/>
              <a:defRPr/>
            </a:pPr>
            <a:r>
              <a:rPr kumimoji="0" lang="fr-FR" sz="2800" b="0" i="0" u="none" strike="noStrike" kern="1200" cap="none" spc="0" normalizeH="0" baseline="0" noProof="0" dirty="0" smtClean="0">
                <a:ln>
                  <a:noFill/>
                </a:ln>
                <a:solidFill>
                  <a:schemeClr val="tx1">
                    <a:tint val="75000"/>
                  </a:schemeClr>
                </a:solidFill>
                <a:effectLst/>
                <a:uLnTx/>
                <a:uFillTx/>
                <a:latin typeface="+mn-lt"/>
                <a:ea typeface="+mn-ea"/>
                <a:cs typeface="+mn-cs"/>
              </a:rPr>
              <a:t>	</a:t>
            </a:r>
            <a:r>
              <a:rPr kumimoji="0" lang="fr-FR" sz="2400" b="0" i="0" u="none" strike="noStrike" kern="1200" cap="none" spc="0" normalizeH="0" baseline="0" noProof="0" dirty="0" smtClean="0">
                <a:ln>
                  <a:noFill/>
                </a:ln>
                <a:solidFill>
                  <a:srgbClr val="FF3300"/>
                </a:solidFill>
                <a:effectLst/>
                <a:uLnTx/>
                <a:uFillTx/>
                <a:latin typeface="+mn-lt"/>
                <a:ea typeface="+mn-ea"/>
                <a:cs typeface="+mn-cs"/>
              </a:rPr>
              <a:t>La mémoire et les voies d’acquisition de l’information: votre PC physiologique…</a:t>
            </a:r>
          </a:p>
          <a:p>
            <a:pPr marL="0" marR="0" lvl="0" indent="0" algn="ctr" defTabSz="914400" rtl="0" eaLnBrk="1" fontAlgn="auto" latinLnBrk="0" hangingPunct="1">
              <a:lnSpc>
                <a:spcPct val="80000"/>
              </a:lnSpc>
              <a:spcBef>
                <a:spcPct val="20000"/>
              </a:spcBef>
              <a:spcAft>
                <a:spcPts val="0"/>
              </a:spcAft>
              <a:buClrTx/>
              <a:buSzTx/>
              <a:buFontTx/>
              <a:buNone/>
              <a:tabLst/>
              <a:defRPr/>
            </a:pPr>
            <a:r>
              <a:rPr kumimoji="0" lang="fr-FR" sz="2400" b="0" i="0" u="none" strike="noStrike" kern="1200" cap="none" spc="0" normalizeH="0" baseline="0" noProof="0" dirty="0" smtClean="0">
                <a:ln>
                  <a:noFill/>
                </a:ln>
                <a:solidFill>
                  <a:srgbClr val="FF3300"/>
                </a:solidFill>
                <a:effectLst/>
                <a:uLnTx/>
                <a:uFillTx/>
                <a:latin typeface="+mn-lt"/>
                <a:ea typeface="+mn-ea"/>
                <a:cs typeface="+mn-cs"/>
              </a:rPr>
              <a:t>	</a:t>
            </a:r>
            <a:r>
              <a:rPr kumimoji="0" lang="fr-FR" sz="2400" b="0" i="0" u="none" strike="noStrike" kern="1200" cap="none" spc="0" normalizeH="0" baseline="0" noProof="0" dirty="0" smtClean="0">
                <a:ln>
                  <a:noFill/>
                </a:ln>
                <a:solidFill>
                  <a:schemeClr val="tx1">
                    <a:tint val="75000"/>
                  </a:schemeClr>
                </a:solidFill>
                <a:effectLst/>
                <a:uLnTx/>
                <a:uFillTx/>
                <a:latin typeface="+mn-lt"/>
                <a:ea typeface="+mn-ea"/>
                <a:cs typeface="+mn-cs"/>
              </a:rPr>
              <a:t>, 	</a:t>
            </a:r>
            <a:r>
              <a:rPr lang="fr-FR" sz="2400" dirty="0" smtClean="0">
                <a:solidFill>
                  <a:schemeClr val="tx1">
                    <a:tint val="75000"/>
                  </a:schemeClr>
                </a:solidFill>
              </a:rPr>
              <a:t> </a:t>
            </a:r>
          </a:p>
          <a:p>
            <a:pPr marL="0" marR="0" lvl="0" indent="0" algn="ctr" defTabSz="914400" rtl="0" eaLnBrk="1" fontAlgn="auto" latinLnBrk="0" hangingPunct="1">
              <a:lnSpc>
                <a:spcPct val="80000"/>
              </a:lnSpc>
              <a:spcBef>
                <a:spcPct val="20000"/>
              </a:spcBef>
              <a:spcAft>
                <a:spcPts val="0"/>
              </a:spcAft>
              <a:buClrTx/>
              <a:buSzTx/>
              <a:buFontTx/>
              <a:buNone/>
              <a:tabLst/>
              <a:defRPr/>
            </a:pPr>
            <a:r>
              <a:rPr lang="fr-FR" sz="2400" dirty="0" smtClean="0">
                <a:solidFill>
                  <a:schemeClr val="tx1">
                    <a:tint val="75000"/>
                  </a:schemeClr>
                </a:solidFill>
              </a:rPr>
              <a:t>                   M. pratique, M Visuelle </a:t>
            </a:r>
            <a:r>
              <a:rPr kumimoji="0" lang="fr-FR" sz="2400" b="0" i="0" u="none" strike="noStrike" kern="1200" cap="none" spc="0" normalizeH="0" baseline="0" noProof="0" dirty="0" smtClean="0">
                <a:ln>
                  <a:noFill/>
                </a:ln>
                <a:solidFill>
                  <a:schemeClr val="tx1">
                    <a:tint val="75000"/>
                  </a:schemeClr>
                </a:solidFill>
                <a:effectLst/>
                <a:uLnTx/>
                <a:uFillTx/>
                <a:latin typeface="+mn-lt"/>
                <a:ea typeface="+mn-ea"/>
                <a:cs typeface="+mn-cs"/>
              </a:rPr>
              <a:t>	</a:t>
            </a:r>
          </a:p>
          <a:p>
            <a:pPr marL="0" marR="0" lvl="0" indent="0" algn="ctr" defTabSz="914400" rtl="0" eaLnBrk="1" fontAlgn="auto" latinLnBrk="0" hangingPunct="1">
              <a:lnSpc>
                <a:spcPct val="80000"/>
              </a:lnSpc>
              <a:spcBef>
                <a:spcPct val="20000"/>
              </a:spcBef>
              <a:spcAft>
                <a:spcPts val="0"/>
              </a:spcAft>
              <a:buClrTx/>
              <a:buSzTx/>
              <a:buFontTx/>
              <a:buNone/>
              <a:tabLst/>
              <a:defRPr/>
            </a:pPr>
            <a:r>
              <a:rPr kumimoji="0" lang="fr-FR" sz="2400" b="0" i="0" u="none" strike="noStrike" kern="1200" cap="none" spc="0" normalizeH="0" baseline="0" noProof="0" dirty="0" smtClean="0">
                <a:ln>
                  <a:noFill/>
                </a:ln>
                <a:solidFill>
                  <a:schemeClr val="tx1">
                    <a:tint val="75000"/>
                  </a:schemeClr>
                </a:solidFill>
                <a:effectLst/>
                <a:uLnTx/>
                <a:uFillTx/>
                <a:latin typeface="+mn-lt"/>
                <a:ea typeface="+mn-ea"/>
                <a:cs typeface="+mn-cs"/>
              </a:rPr>
              <a:t>		M et compréhension</a:t>
            </a:r>
          </a:p>
          <a:p>
            <a:pPr marL="0" marR="0" lvl="0" indent="0" algn="ctr" defTabSz="914400" rtl="0" eaLnBrk="1" fontAlgn="auto" latinLnBrk="0" hangingPunct="1">
              <a:lnSpc>
                <a:spcPct val="80000"/>
              </a:lnSpc>
              <a:spcBef>
                <a:spcPct val="20000"/>
              </a:spcBef>
              <a:spcAft>
                <a:spcPts val="0"/>
              </a:spcAft>
              <a:buClrTx/>
              <a:buSzTx/>
              <a:buFontTx/>
              <a:buNone/>
              <a:tabLst/>
              <a:defRPr/>
            </a:pPr>
            <a:r>
              <a:rPr kumimoji="0" lang="fr-FR" sz="2400" b="0" i="0" u="none" strike="noStrike" kern="1200" cap="none" spc="0" normalizeH="0" baseline="0" noProof="0" dirty="0" smtClean="0">
                <a:ln>
                  <a:noFill/>
                </a:ln>
                <a:solidFill>
                  <a:schemeClr val="tx1">
                    <a:tint val="75000"/>
                  </a:schemeClr>
                </a:solidFill>
                <a:effectLst/>
                <a:uLnTx/>
                <a:uFillTx/>
                <a:latin typeface="+mn-lt"/>
                <a:ea typeface="+mn-ea"/>
                <a:cs typeface="+mn-cs"/>
              </a:rPr>
              <a:t>		</a:t>
            </a:r>
          </a:p>
          <a:p>
            <a:pPr marL="0" marR="0" lvl="0" indent="0" algn="ctr" defTabSz="914400" rtl="0" eaLnBrk="1" fontAlgn="auto" latinLnBrk="0" hangingPunct="1">
              <a:lnSpc>
                <a:spcPct val="80000"/>
              </a:lnSpc>
              <a:spcBef>
                <a:spcPct val="20000"/>
              </a:spcBef>
              <a:spcAft>
                <a:spcPts val="0"/>
              </a:spcAft>
              <a:buClrTx/>
              <a:buSzTx/>
              <a:buFontTx/>
              <a:buNone/>
              <a:tabLst/>
              <a:defRPr/>
            </a:pPr>
            <a:r>
              <a:rPr kumimoji="0" lang="fr-FR" sz="2400" b="0" i="0" u="none" strike="noStrike" kern="1200" cap="none" spc="0" normalizeH="0" baseline="0" noProof="0" dirty="0" smtClean="0">
                <a:ln>
                  <a:noFill/>
                </a:ln>
                <a:solidFill>
                  <a:schemeClr val="tx1">
                    <a:tint val="75000"/>
                  </a:schemeClr>
                </a:solidFill>
                <a:effectLst/>
                <a:uLnTx/>
                <a:uFillTx/>
                <a:latin typeface="+mn-lt"/>
                <a:ea typeface="+mn-ea"/>
                <a:cs typeface="+mn-cs"/>
              </a:rPr>
              <a:t>                     M. et oubli</a:t>
            </a:r>
          </a:p>
          <a:p>
            <a:pPr marL="0" marR="0" lvl="0" indent="0" algn="ctr" defTabSz="914400" rtl="0" eaLnBrk="1" fontAlgn="auto" latinLnBrk="0" hangingPunct="1">
              <a:lnSpc>
                <a:spcPct val="80000"/>
              </a:lnSpc>
              <a:spcBef>
                <a:spcPct val="20000"/>
              </a:spcBef>
              <a:spcAft>
                <a:spcPts val="0"/>
              </a:spcAft>
              <a:buClrTx/>
              <a:buSzTx/>
              <a:buFontTx/>
              <a:buNone/>
              <a:tabLst/>
              <a:defRPr/>
            </a:pPr>
            <a:r>
              <a:rPr kumimoji="0" lang="fr-FR" sz="2400" b="0" i="0" u="none" strike="noStrike" kern="1200" cap="none" spc="0" normalizeH="0" baseline="0" noProof="0" dirty="0" smtClean="0">
                <a:ln>
                  <a:noFill/>
                </a:ln>
                <a:solidFill>
                  <a:schemeClr val="tx1">
                    <a:tint val="75000"/>
                  </a:schemeClr>
                </a:solidFill>
                <a:effectLst/>
                <a:uLnTx/>
                <a:uFillTx/>
                <a:latin typeface="+mn-lt"/>
                <a:ea typeface="+mn-ea"/>
                <a:cs typeface="+mn-cs"/>
              </a:rPr>
              <a:t>		M. et émotion</a:t>
            </a:r>
          </a:p>
          <a:p>
            <a:pPr marL="0" marR="0" lvl="0" indent="0" algn="ctr" defTabSz="914400" rtl="0" eaLnBrk="1" fontAlgn="auto" latinLnBrk="0" hangingPunct="1">
              <a:lnSpc>
                <a:spcPct val="80000"/>
              </a:lnSpc>
              <a:spcBef>
                <a:spcPct val="20000"/>
              </a:spcBef>
              <a:spcAft>
                <a:spcPts val="0"/>
              </a:spcAft>
              <a:buClrTx/>
              <a:buSzTx/>
              <a:buFontTx/>
              <a:buNone/>
              <a:tabLst/>
              <a:defRPr/>
            </a:pPr>
            <a:r>
              <a:rPr kumimoji="0" lang="fr-FR" sz="2400" b="0" i="0" u="none" strike="noStrike" kern="1200" cap="none" spc="0" normalizeH="0" baseline="0" noProof="0" dirty="0" smtClean="0">
                <a:ln>
                  <a:noFill/>
                </a:ln>
                <a:solidFill>
                  <a:schemeClr val="tx1">
                    <a:tint val="75000"/>
                  </a:schemeClr>
                </a:solidFill>
                <a:effectLst/>
                <a:uLnTx/>
                <a:uFillTx/>
                <a:latin typeface="+mn-lt"/>
                <a:ea typeface="+mn-ea"/>
                <a:cs typeface="+mn-cs"/>
              </a:rPr>
              <a:t>		</a:t>
            </a:r>
          </a:p>
          <a:p>
            <a:pPr marL="0" marR="0" lvl="0" indent="0" algn="ctr" defTabSz="914400" rtl="0" eaLnBrk="1" fontAlgn="auto" latinLnBrk="0" hangingPunct="1">
              <a:lnSpc>
                <a:spcPct val="80000"/>
              </a:lnSpc>
              <a:spcBef>
                <a:spcPct val="20000"/>
              </a:spcBef>
              <a:spcAft>
                <a:spcPts val="0"/>
              </a:spcAft>
              <a:buClrTx/>
              <a:buSzTx/>
              <a:buFontTx/>
              <a:buNone/>
              <a:tabLst/>
              <a:defRPr/>
            </a:pPr>
            <a:endParaRPr lang="fr-FR" sz="2400" dirty="0" smtClean="0">
              <a:solidFill>
                <a:schemeClr val="tx1">
                  <a:tint val="75000"/>
                </a:schemeClr>
              </a:solidFill>
            </a:endParaRPr>
          </a:p>
          <a:p>
            <a:pPr marL="0" marR="0" lvl="0" indent="0" algn="ctr" defTabSz="914400" rtl="0" eaLnBrk="1" fontAlgn="auto" latinLnBrk="0" hangingPunct="1">
              <a:lnSpc>
                <a:spcPct val="80000"/>
              </a:lnSpc>
              <a:spcBef>
                <a:spcPct val="20000"/>
              </a:spcBef>
              <a:spcAft>
                <a:spcPts val="0"/>
              </a:spcAft>
              <a:buClrTx/>
              <a:buSzTx/>
              <a:buFontTx/>
              <a:buNone/>
              <a:tabLst/>
              <a:defRPr/>
            </a:pPr>
            <a:endParaRPr kumimoji="0" lang="fr-FR" sz="2400" b="1"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marL="0" marR="0" lvl="0" indent="0" algn="ctr" defTabSz="914400" rtl="0" eaLnBrk="1" fontAlgn="auto" latinLnBrk="0" hangingPunct="1">
              <a:lnSpc>
                <a:spcPct val="80000"/>
              </a:lnSpc>
              <a:spcBef>
                <a:spcPct val="20000"/>
              </a:spcBef>
              <a:spcAft>
                <a:spcPts val="0"/>
              </a:spcAft>
              <a:buClrTx/>
              <a:buSzTx/>
              <a:buFontTx/>
              <a:buNone/>
              <a:tabLst/>
              <a:defRPr/>
            </a:pPr>
            <a:r>
              <a:rPr kumimoji="0" lang="fr-FR" sz="2400" b="0" i="0" u="none" strike="noStrike" kern="1200" cap="none" spc="0" normalizeH="0" baseline="0" noProof="0" dirty="0" smtClean="0">
                <a:ln>
                  <a:noFill/>
                </a:ln>
                <a:solidFill>
                  <a:schemeClr val="tx1">
                    <a:tint val="75000"/>
                  </a:schemeClr>
                </a:solidFill>
                <a:effectLst/>
                <a:uLnTx/>
                <a:uFillTx/>
                <a:latin typeface="+mn-lt"/>
                <a:ea typeface="+mn-ea"/>
                <a:cs typeface="+mn-cs"/>
              </a:rPr>
              <a:t>		</a:t>
            </a:r>
          </a:p>
          <a:p>
            <a:pPr marL="0" marR="0" lvl="0" indent="0" algn="ctr" defTabSz="914400" rtl="0" eaLnBrk="1" fontAlgn="auto" latinLnBrk="0" hangingPunct="1">
              <a:lnSpc>
                <a:spcPct val="80000"/>
              </a:lnSpc>
              <a:spcBef>
                <a:spcPct val="20000"/>
              </a:spcBef>
              <a:spcAft>
                <a:spcPts val="0"/>
              </a:spcAft>
              <a:buClrTx/>
              <a:buSzTx/>
              <a:buFontTx/>
              <a:buNone/>
              <a:tabLst/>
              <a:defRPr/>
            </a:pPr>
            <a:endParaRPr kumimoji="0" lang="fr-FR" sz="24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5" name="Rectangle 4"/>
          <p:cNvSpPr/>
          <p:nvPr/>
        </p:nvSpPr>
        <p:spPr>
          <a:xfrm>
            <a:off x="467544" y="4077072"/>
            <a:ext cx="1944216"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CONTRAINTES</a:t>
            </a:r>
            <a:endParaRPr lang="fr-FR" dirty="0"/>
          </a:p>
        </p:txBody>
      </p:sp>
      <p:sp>
        <p:nvSpPr>
          <p:cNvPr id="6" name="Rectangle 5"/>
          <p:cNvSpPr/>
          <p:nvPr/>
        </p:nvSpPr>
        <p:spPr>
          <a:xfrm>
            <a:off x="395536" y="5517232"/>
            <a:ext cx="1944216"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IMPACT</a:t>
            </a:r>
            <a:endParaRPr lang="fr-FR" dirty="0"/>
          </a:p>
        </p:txBody>
      </p:sp>
      <p:sp>
        <p:nvSpPr>
          <p:cNvPr id="7" name="Flèche droite 6"/>
          <p:cNvSpPr/>
          <p:nvPr/>
        </p:nvSpPr>
        <p:spPr>
          <a:xfrm>
            <a:off x="2771800" y="5877272"/>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4139952" y="5877272"/>
            <a:ext cx="2118272" cy="369332"/>
          </a:xfrm>
          <a:prstGeom prst="rect">
            <a:avLst/>
          </a:prstGeom>
        </p:spPr>
        <p:txBody>
          <a:bodyPr wrap="none">
            <a:spAutoFit/>
          </a:bodyPr>
          <a:lstStyle/>
          <a:p>
            <a:r>
              <a:rPr lang="fr-FR" b="1" dirty="0" smtClean="0">
                <a:solidFill>
                  <a:srgbClr val="FF0000"/>
                </a:solidFill>
              </a:rPr>
              <a:t>M et chronobiologie</a:t>
            </a:r>
            <a:endParaRPr lang="fr-FR" dirty="0"/>
          </a:p>
        </p:txBody>
      </p:sp>
      <p:sp>
        <p:nvSpPr>
          <p:cNvPr id="9" name="Flèche droite 8"/>
          <p:cNvSpPr/>
          <p:nvPr/>
        </p:nvSpPr>
        <p:spPr>
          <a:xfrm>
            <a:off x="2771800" y="4293096"/>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p:cNvSpPr/>
          <p:nvPr/>
        </p:nvSpPr>
        <p:spPr>
          <a:xfrm>
            <a:off x="323528" y="2780928"/>
            <a:ext cx="1944216"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TYPOLOGIE</a:t>
            </a:r>
            <a:endParaRPr lang="fr-FR" dirty="0"/>
          </a:p>
        </p:txBody>
      </p:sp>
      <p:sp>
        <p:nvSpPr>
          <p:cNvPr id="11" name="Flèche droite 10"/>
          <p:cNvSpPr/>
          <p:nvPr/>
        </p:nvSpPr>
        <p:spPr>
          <a:xfrm>
            <a:off x="2339752" y="306896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
                                            <p:txEl>
                                              <p:pRg st="8" end="8"/>
                                            </p:txEl>
                                          </p:spTgt>
                                        </p:tgtEl>
                                        <p:attrNameLst>
                                          <p:attrName>style.visibility</p:attrName>
                                        </p:attrNameLst>
                                      </p:cBhvr>
                                      <p:to>
                                        <p:strVal val="visible"/>
                                      </p:to>
                                    </p:set>
                                    <p:animEffect transition="in" filter="checkerboard(across)">
                                      <p:cBhvr>
                                        <p:cTn id="7"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11560" y="908720"/>
            <a:ext cx="924869" cy="369332"/>
          </a:xfrm>
          <a:prstGeom prst="rect">
            <a:avLst/>
          </a:prstGeom>
        </p:spPr>
        <p:style>
          <a:lnRef idx="0">
            <a:schemeClr val="accent1"/>
          </a:lnRef>
          <a:fillRef idx="3">
            <a:schemeClr val="accent1"/>
          </a:fillRef>
          <a:effectRef idx="3">
            <a:schemeClr val="accent1"/>
          </a:effectRef>
          <a:fontRef idx="minor">
            <a:schemeClr val="lt1"/>
          </a:fontRef>
        </p:style>
        <p:txBody>
          <a:bodyPr wrap="none" rtlCol="0">
            <a:spAutoFit/>
          </a:bodyPr>
          <a:lstStyle/>
          <a:p>
            <a:r>
              <a:rPr lang="fr-FR" dirty="0" smtClean="0"/>
              <a:t>ETAPE 5</a:t>
            </a:r>
            <a:endParaRPr lang="fr-FR" dirty="0"/>
          </a:p>
        </p:txBody>
      </p:sp>
      <p:sp>
        <p:nvSpPr>
          <p:cNvPr id="5" name="ZoneTexte 4"/>
          <p:cNvSpPr txBox="1"/>
          <p:nvPr/>
        </p:nvSpPr>
        <p:spPr>
          <a:xfrm>
            <a:off x="0" y="1268760"/>
            <a:ext cx="2453236" cy="369332"/>
          </a:xfrm>
          <a:prstGeom prst="rect">
            <a:avLst/>
          </a:prstGeom>
        </p:spPr>
        <p:style>
          <a:lnRef idx="0">
            <a:schemeClr val="accent2"/>
          </a:lnRef>
          <a:fillRef idx="3">
            <a:schemeClr val="accent2"/>
          </a:fillRef>
          <a:effectRef idx="3">
            <a:schemeClr val="accent2"/>
          </a:effectRef>
          <a:fontRef idx="minor">
            <a:schemeClr val="lt1"/>
          </a:fontRef>
        </p:style>
        <p:txBody>
          <a:bodyPr wrap="none" rtlCol="0">
            <a:spAutoFit/>
          </a:bodyPr>
          <a:lstStyle/>
          <a:p>
            <a:r>
              <a:rPr lang="fr-FR" dirty="0" smtClean="0"/>
              <a:t>  LA SYNTHESE DE TEXTE</a:t>
            </a:r>
            <a:endParaRPr lang="fr-FR" dirty="0"/>
          </a:p>
        </p:txBody>
      </p:sp>
      <p:cxnSp>
        <p:nvCxnSpPr>
          <p:cNvPr id="6" name="Connecteur droit 5"/>
          <p:cNvCxnSpPr/>
          <p:nvPr/>
        </p:nvCxnSpPr>
        <p:spPr>
          <a:xfrm flipH="1">
            <a:off x="1187624" y="1628800"/>
            <a:ext cx="8384" cy="1656184"/>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683568" y="3284984"/>
            <a:ext cx="7975901" cy="646331"/>
          </a:xfrm>
          <a:prstGeom prst="rect">
            <a:avLst/>
          </a:prstGeom>
          <a:noFill/>
        </p:spPr>
        <p:txBody>
          <a:bodyPr wrap="none" rtlCol="0">
            <a:spAutoFit/>
          </a:bodyPr>
          <a:lstStyle/>
          <a:p>
            <a:r>
              <a:rPr lang="fr-FR" dirty="0" smtClean="0"/>
              <a:t>A la fin de la séance de lecture, il est utile de faire un retour sur ses apprentissages:</a:t>
            </a:r>
          </a:p>
          <a:p>
            <a:r>
              <a:rPr lang="fr-FR" dirty="0" smtClean="0"/>
              <a:t>2 méthodes peuvent s’offrir:</a:t>
            </a:r>
            <a:endParaRPr lang="fr-FR" dirty="0"/>
          </a:p>
        </p:txBody>
      </p:sp>
      <p:sp>
        <p:nvSpPr>
          <p:cNvPr id="8" name="ZoneTexte 7"/>
          <p:cNvSpPr txBox="1"/>
          <p:nvPr/>
        </p:nvSpPr>
        <p:spPr>
          <a:xfrm>
            <a:off x="1115616" y="4365104"/>
            <a:ext cx="7686976" cy="923330"/>
          </a:xfrm>
          <a:prstGeom prst="rect">
            <a:avLst/>
          </a:prstGeom>
        </p:spPr>
        <p:style>
          <a:lnRef idx="0">
            <a:schemeClr val="accent1"/>
          </a:lnRef>
          <a:fillRef idx="3">
            <a:schemeClr val="accent1"/>
          </a:fillRef>
          <a:effectRef idx="3">
            <a:schemeClr val="accent1"/>
          </a:effectRef>
          <a:fontRef idx="minor">
            <a:schemeClr val="lt1"/>
          </a:fontRef>
        </p:style>
        <p:txBody>
          <a:bodyPr wrap="none" rtlCol="0">
            <a:spAutoFit/>
          </a:bodyPr>
          <a:lstStyle/>
          <a:p>
            <a:r>
              <a:rPr lang="fr-FR" dirty="0" smtClean="0"/>
              <a:t>PROCEDER A UN RESUME SUR PAPIER L’ENSEMBLE DES POINTS EN SE REFERANT</a:t>
            </a:r>
          </a:p>
          <a:p>
            <a:r>
              <a:rPr lang="fr-FR" dirty="0" smtClean="0"/>
              <a:t>A VOS ANNOTATIONS  A L’APPROCHE DE(L’ECHEANCE) IL NE RESTEQU’A LIRE VOS</a:t>
            </a:r>
          </a:p>
          <a:p>
            <a:r>
              <a:rPr lang="fr-FR" dirty="0" smtClean="0"/>
              <a:t>SYNTHESES</a:t>
            </a:r>
            <a:endParaRPr lang="fr-FR" dirty="0"/>
          </a:p>
        </p:txBody>
      </p:sp>
      <p:sp>
        <p:nvSpPr>
          <p:cNvPr id="9" name="ZoneTexte 8"/>
          <p:cNvSpPr txBox="1"/>
          <p:nvPr/>
        </p:nvSpPr>
        <p:spPr>
          <a:xfrm>
            <a:off x="971600" y="5661248"/>
            <a:ext cx="7247946" cy="923330"/>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fr-FR" dirty="0" smtClean="0"/>
              <a:t>PROCEDER A UNE SYNTHESE EN EXPLIQUANT A UN AUDITOIRE IMAGINAIRE</a:t>
            </a:r>
          </a:p>
          <a:p>
            <a:r>
              <a:rPr lang="fr-FR" dirty="0" smtClean="0"/>
              <a:t>LES CONCEPTS ABORDES LORS DE LA LECTURE</a:t>
            </a:r>
          </a:p>
          <a:p>
            <a:endParaRPr lang="fr-FR" dirty="0"/>
          </a:p>
        </p:txBody>
      </p:sp>
      <p:sp>
        <p:nvSpPr>
          <p:cNvPr id="10" name="ZoneTexte 9"/>
          <p:cNvSpPr txBox="1"/>
          <p:nvPr/>
        </p:nvSpPr>
        <p:spPr>
          <a:xfrm>
            <a:off x="251520" y="5301208"/>
            <a:ext cx="373694" cy="369332"/>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r>
              <a:rPr lang="fr-FR" dirty="0" smtClean="0"/>
              <a:t>2</a:t>
            </a:r>
            <a:endParaRPr lang="fr-FR" dirty="0"/>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11560" y="1124744"/>
            <a:ext cx="5358326" cy="646331"/>
          </a:xfrm>
          <a:prstGeom prst="rect">
            <a:avLst/>
          </a:prstGeom>
          <a:noFill/>
        </p:spPr>
        <p:txBody>
          <a:bodyPr wrap="none" rtlCol="0">
            <a:spAutoFit/>
          </a:bodyPr>
          <a:lstStyle/>
          <a:p>
            <a:r>
              <a:rPr lang="fr-FR" dirty="0" smtClean="0"/>
              <a:t>LA METHODOLOGIE DE LECTURE PROPOSE PERMET  DE</a:t>
            </a:r>
          </a:p>
          <a:p>
            <a:r>
              <a:rPr lang="fr-FR" dirty="0" smtClean="0"/>
              <a:t>S’APPROPRIER LA PLUPART DES TEXTES </a:t>
            </a:r>
            <a:endParaRPr lang="fr-FR" dirty="0"/>
          </a:p>
        </p:txBody>
      </p:sp>
      <p:cxnSp>
        <p:nvCxnSpPr>
          <p:cNvPr id="5" name="Connecteur droit 4"/>
          <p:cNvCxnSpPr/>
          <p:nvPr/>
        </p:nvCxnSpPr>
        <p:spPr>
          <a:xfrm flipH="1">
            <a:off x="1619672" y="1844824"/>
            <a:ext cx="8384" cy="1656184"/>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6" name="Connecteur droit 5"/>
          <p:cNvCxnSpPr/>
          <p:nvPr/>
        </p:nvCxnSpPr>
        <p:spPr>
          <a:xfrm flipH="1">
            <a:off x="1403648" y="3212976"/>
            <a:ext cx="2664296" cy="0"/>
          </a:xfrm>
          <a:prstGeom prst="line">
            <a:avLst/>
          </a:prstGeom>
          <a:ln w="25400">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4139952" y="2924944"/>
            <a:ext cx="1109535" cy="646331"/>
          </a:xfrm>
          <a:prstGeom prst="rect">
            <a:avLst/>
          </a:prstGeom>
        </p:spPr>
        <p:style>
          <a:lnRef idx="0">
            <a:schemeClr val="accent3"/>
          </a:lnRef>
          <a:fillRef idx="3">
            <a:schemeClr val="accent3"/>
          </a:fillRef>
          <a:effectRef idx="3">
            <a:schemeClr val="accent3"/>
          </a:effectRef>
          <a:fontRef idx="minor">
            <a:schemeClr val="lt1"/>
          </a:fontRef>
        </p:style>
        <p:txBody>
          <a:bodyPr wrap="none" rtlCol="0">
            <a:spAutoFit/>
          </a:bodyPr>
          <a:lstStyle/>
          <a:p>
            <a:r>
              <a:rPr lang="fr-FR" dirty="0" smtClean="0"/>
              <a:t>LECTEUR</a:t>
            </a:r>
          </a:p>
          <a:p>
            <a:r>
              <a:rPr lang="fr-FR" dirty="0" smtClean="0"/>
              <a:t> EFFICACE</a:t>
            </a:r>
            <a:endParaRPr lang="fr-FR" dirty="0"/>
          </a:p>
        </p:txBody>
      </p:sp>
      <p:sp>
        <p:nvSpPr>
          <p:cNvPr id="8" name="ZoneTexte 7"/>
          <p:cNvSpPr txBox="1"/>
          <p:nvPr/>
        </p:nvSpPr>
        <p:spPr>
          <a:xfrm>
            <a:off x="2051720" y="4437112"/>
            <a:ext cx="3167149" cy="923330"/>
          </a:xfrm>
          <a:prstGeom prst="rect">
            <a:avLst/>
          </a:prstGeom>
        </p:spPr>
        <p:style>
          <a:lnRef idx="0">
            <a:schemeClr val="accent4"/>
          </a:lnRef>
          <a:fillRef idx="3">
            <a:schemeClr val="accent4"/>
          </a:fillRef>
          <a:effectRef idx="3">
            <a:schemeClr val="accent4"/>
          </a:effectRef>
          <a:fontRef idx="minor">
            <a:schemeClr val="lt1"/>
          </a:fontRef>
        </p:style>
        <p:txBody>
          <a:bodyPr wrap="none" rtlCol="0">
            <a:spAutoFit/>
          </a:bodyPr>
          <a:lstStyle/>
          <a:p>
            <a:r>
              <a:rPr lang="fr-FR" dirty="0" smtClean="0"/>
              <a:t>UNE LECTURE EFFICACE INDUIT:</a:t>
            </a:r>
          </a:p>
          <a:p>
            <a:pPr>
              <a:buFontTx/>
              <a:buChar char="-"/>
            </a:pPr>
            <a:r>
              <a:rPr lang="fr-FR" dirty="0" smtClean="0"/>
              <a:t>FACTEUR TEMPS</a:t>
            </a:r>
          </a:p>
          <a:p>
            <a:r>
              <a:rPr lang="fr-FR" dirty="0" smtClean="0"/>
              <a:t>- FACTEUR  CONCENTRATION</a:t>
            </a:r>
            <a:endParaRPr lang="fr-FR" dirty="0"/>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188640"/>
            <a:ext cx="7772400" cy="1470025"/>
          </a:xfrm>
        </p:spPr>
        <p:style>
          <a:lnRef idx="2">
            <a:schemeClr val="accent1">
              <a:shade val="50000"/>
            </a:schemeClr>
          </a:lnRef>
          <a:fillRef idx="1">
            <a:schemeClr val="accent1"/>
          </a:fillRef>
          <a:effectRef idx="0">
            <a:schemeClr val="accent1"/>
          </a:effectRef>
          <a:fontRef idx="minor">
            <a:schemeClr val="lt1"/>
          </a:fontRef>
        </p:style>
        <p:txBody>
          <a:bodyPr/>
          <a:lstStyle/>
          <a:p>
            <a:r>
              <a:rPr lang="fr-FR" dirty="0" smtClean="0"/>
              <a:t>LA MEMORISATON</a:t>
            </a:r>
            <a:endParaRPr lang="fr-FR" dirty="0"/>
          </a:p>
        </p:txBody>
      </p:sp>
      <p:sp>
        <p:nvSpPr>
          <p:cNvPr id="3" name="Sous-titre 2"/>
          <p:cNvSpPr>
            <a:spLocks noGrp="1"/>
          </p:cNvSpPr>
          <p:nvPr>
            <p:ph type="subTitle" idx="1"/>
          </p:nvPr>
        </p:nvSpPr>
        <p:spPr>
          <a:xfrm>
            <a:off x="1619672" y="1988840"/>
            <a:ext cx="6400800" cy="694928"/>
          </a:xfrm>
        </p:spPr>
        <p:txBody>
          <a:bodyPr>
            <a:normAutofit/>
          </a:bodyPr>
          <a:lstStyle/>
          <a:p>
            <a:r>
              <a:rPr lang="fr-FR" dirty="0" smtClean="0">
                <a:solidFill>
                  <a:srgbClr val="FF0000"/>
                </a:solidFill>
              </a:rPr>
              <a:t>OUTIL EFFICACE DE TRAVAIL .</a:t>
            </a:r>
            <a:endParaRPr lang="fr-FR" dirty="0">
              <a:solidFill>
                <a:srgbClr val="FF0000"/>
              </a:solidFill>
            </a:endParaRPr>
          </a:p>
        </p:txBody>
      </p:sp>
      <p:sp>
        <p:nvSpPr>
          <p:cNvPr id="4" name="Flèche droite 3"/>
          <p:cNvSpPr/>
          <p:nvPr/>
        </p:nvSpPr>
        <p:spPr>
          <a:xfrm>
            <a:off x="323528" y="1844824"/>
            <a:ext cx="978408" cy="484632"/>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Sous-titre 2"/>
          <p:cNvSpPr txBox="1">
            <a:spLocks/>
          </p:cNvSpPr>
          <p:nvPr/>
        </p:nvSpPr>
        <p:spPr>
          <a:xfrm>
            <a:off x="251520" y="2492896"/>
            <a:ext cx="3240360" cy="694928"/>
          </a:xfrm>
          <a:prstGeom prst="rect">
            <a:avLst/>
          </a:prstGeom>
        </p:spPr>
        <p:style>
          <a:lnRef idx="2">
            <a:schemeClr val="dk1">
              <a:shade val="50000"/>
            </a:schemeClr>
          </a:lnRef>
          <a:fillRef idx="1">
            <a:schemeClr val="dk1"/>
          </a:fillRef>
          <a:effectRef idx="0">
            <a:schemeClr val="dk1"/>
          </a:effectRef>
          <a:fontRef idx="minor">
            <a:schemeClr val="lt1"/>
          </a:fontRef>
        </p:style>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bg1"/>
                </a:solidFill>
                <a:effectLst/>
                <a:uLnTx/>
                <a:uFillTx/>
                <a:latin typeface="+mn-lt"/>
                <a:ea typeface="+mn-ea"/>
                <a:cs typeface="+mn-cs"/>
              </a:rPr>
              <a:t>La Problématique:</a:t>
            </a:r>
            <a:endParaRPr kumimoji="0" lang="fr-FR" sz="3200" b="0" i="0" u="none" strike="noStrike" kern="1200" cap="none" spc="0" normalizeH="0" baseline="0" noProof="0" dirty="0">
              <a:ln>
                <a:noFill/>
              </a:ln>
              <a:solidFill>
                <a:schemeClr val="bg1"/>
              </a:solidFill>
              <a:effectLst/>
              <a:uLnTx/>
              <a:uFillTx/>
              <a:latin typeface="+mn-lt"/>
              <a:ea typeface="+mn-ea"/>
              <a:cs typeface="+mn-cs"/>
            </a:endParaRPr>
          </a:p>
        </p:txBody>
      </p:sp>
      <p:sp>
        <p:nvSpPr>
          <p:cNvPr id="6" name="Sous-titre 2"/>
          <p:cNvSpPr txBox="1">
            <a:spLocks/>
          </p:cNvSpPr>
          <p:nvPr/>
        </p:nvSpPr>
        <p:spPr>
          <a:xfrm>
            <a:off x="1547664" y="3356992"/>
            <a:ext cx="6400800" cy="694928"/>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fontScale="700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effectLst/>
                <a:uLnTx/>
                <a:uFillTx/>
                <a:latin typeface="+mn-lt"/>
                <a:ea typeface="+mn-ea"/>
                <a:cs typeface="+mn-cs"/>
              </a:rPr>
              <a:t>La Réussite a une échéance, est conditionnée par une longue</a:t>
            </a:r>
            <a:r>
              <a:rPr kumimoji="0" lang="fr-FR" sz="3200" b="0" i="0" u="none" strike="noStrike" kern="1200" cap="none" spc="0" normalizeH="0" noProof="0" dirty="0" smtClean="0">
                <a:ln>
                  <a:noFill/>
                </a:ln>
                <a:effectLst/>
                <a:uLnTx/>
                <a:uFillTx/>
                <a:latin typeface="+mn-lt"/>
                <a:ea typeface="+mn-ea"/>
                <a:cs typeface="+mn-cs"/>
              </a:rPr>
              <a:t> </a:t>
            </a:r>
            <a:r>
              <a:rPr kumimoji="0" lang="fr-FR" sz="3200" b="0" i="0" u="sng" strike="noStrike" kern="1200" cap="none" spc="0" normalizeH="0" noProof="0" dirty="0" smtClean="0">
                <a:ln>
                  <a:noFill/>
                </a:ln>
                <a:effectLst/>
                <a:uLnTx/>
                <a:uFillTx/>
                <a:latin typeface="+mn-lt"/>
                <a:ea typeface="+mn-ea"/>
                <a:cs typeface="+mn-cs"/>
              </a:rPr>
              <a:t>préparation</a:t>
            </a:r>
            <a:endParaRPr kumimoji="0" lang="fr-FR" sz="3200" b="0" i="0" u="sng" strike="noStrike" kern="1200" cap="none" spc="0" normalizeH="0" baseline="0" noProof="0" dirty="0">
              <a:ln>
                <a:noFill/>
              </a:ln>
              <a:effectLst/>
              <a:uLnTx/>
              <a:uFillTx/>
              <a:latin typeface="+mn-lt"/>
              <a:ea typeface="+mn-ea"/>
              <a:cs typeface="+mn-cs"/>
            </a:endParaRPr>
          </a:p>
        </p:txBody>
      </p:sp>
      <p:cxnSp>
        <p:nvCxnSpPr>
          <p:cNvPr id="8" name="Connecteur en angle 7"/>
          <p:cNvCxnSpPr/>
          <p:nvPr/>
        </p:nvCxnSpPr>
        <p:spPr>
          <a:xfrm>
            <a:off x="1547664" y="4005064"/>
            <a:ext cx="914400" cy="914400"/>
          </a:xfrm>
          <a:prstGeom prst="bentConnector3">
            <a:avLst/>
          </a:prstGeom>
          <a:ln>
            <a:tailEnd type="arrow"/>
          </a:ln>
        </p:spPr>
        <p:style>
          <a:lnRef idx="1">
            <a:schemeClr val="dk1"/>
          </a:lnRef>
          <a:fillRef idx="0">
            <a:schemeClr val="dk1"/>
          </a:fillRef>
          <a:effectRef idx="0">
            <a:schemeClr val="dk1"/>
          </a:effectRef>
          <a:fontRef idx="minor">
            <a:schemeClr val="tx1"/>
          </a:fontRef>
        </p:style>
      </p:cxnSp>
      <p:sp>
        <p:nvSpPr>
          <p:cNvPr id="9" name="Sous-titre 2"/>
          <p:cNvSpPr txBox="1">
            <a:spLocks/>
          </p:cNvSpPr>
          <p:nvPr/>
        </p:nvSpPr>
        <p:spPr>
          <a:xfrm>
            <a:off x="2483768" y="4437112"/>
            <a:ext cx="6400800" cy="694928"/>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fontScale="62500" lnSpcReduction="20000"/>
          </a:bodyPr>
          <a:lstStyle/>
          <a:p>
            <a:pPr marL="0" marR="0" lvl="0" indent="0" algn="ctr" defTabSz="914400" rtl="0" eaLnBrk="1" fontAlgn="auto" latinLnBrk="0" hangingPunct="1">
              <a:lnSpc>
                <a:spcPct val="100000"/>
              </a:lnSpc>
              <a:spcBef>
                <a:spcPct val="20000"/>
              </a:spcBef>
              <a:spcAft>
                <a:spcPts val="0"/>
              </a:spcAft>
              <a:buClrTx/>
              <a:buSzTx/>
              <a:buFontTx/>
              <a:buChar char="-"/>
              <a:tabLst/>
              <a:defRPr/>
            </a:pPr>
            <a:r>
              <a:rPr lang="fr-FR" sz="3200" dirty="0" smtClean="0"/>
              <a:t>Bonne participation aux cours: (écoute active&amp; PAT)</a:t>
            </a:r>
          </a:p>
          <a:p>
            <a:pPr marL="0" marR="0" lvl="0" indent="0" algn="ctr" defTabSz="914400" rtl="0" eaLnBrk="1" fontAlgn="auto" latinLnBrk="0" hangingPunct="1">
              <a:lnSpc>
                <a:spcPct val="100000"/>
              </a:lnSpc>
              <a:spcBef>
                <a:spcPct val="20000"/>
              </a:spcBef>
              <a:spcAft>
                <a:spcPts val="0"/>
              </a:spcAft>
              <a:buClrTx/>
              <a:buSzTx/>
              <a:buFontTx/>
              <a:buChar char="-"/>
              <a:tabLst/>
              <a:defRPr/>
            </a:pPr>
            <a:r>
              <a:rPr lang="fr-FR" sz="3200" dirty="0" smtClean="0"/>
              <a:t>Révision régulière de la matière (relecture &amp; synthèse)</a:t>
            </a:r>
            <a:endParaRPr kumimoji="0" lang="fr-FR" sz="3200" b="0" i="0" strike="noStrike" kern="1200" cap="none" spc="0" normalizeH="0" baseline="0" noProof="0" dirty="0">
              <a:ln>
                <a:noFill/>
              </a:ln>
              <a:effectLst/>
              <a:uLnTx/>
              <a:uFillTx/>
              <a:latin typeface="+mn-lt"/>
              <a:ea typeface="+mn-ea"/>
              <a:cs typeface="+mn-cs"/>
            </a:endParaRPr>
          </a:p>
        </p:txBody>
      </p:sp>
      <p:sp>
        <p:nvSpPr>
          <p:cNvPr id="10" name="Flèche vers le bas 9"/>
          <p:cNvSpPr/>
          <p:nvPr/>
        </p:nvSpPr>
        <p:spPr>
          <a:xfrm>
            <a:off x="4716016" y="5229200"/>
            <a:ext cx="484632" cy="576064"/>
          </a:xfrm>
          <a:prstGeom prst="downArrow">
            <a:avLst/>
          </a:prstGeom>
          <a:ln w="3492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Sous-titre 2"/>
          <p:cNvSpPr txBox="1">
            <a:spLocks/>
          </p:cNvSpPr>
          <p:nvPr/>
        </p:nvSpPr>
        <p:spPr>
          <a:xfrm>
            <a:off x="2483768" y="5877272"/>
            <a:ext cx="6400800" cy="694928"/>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fontScale="62500" lnSpcReduction="20000"/>
          </a:bodyPr>
          <a:lstStyle/>
          <a:p>
            <a:pPr marL="0" marR="0" lvl="0" indent="0" algn="ctr" defTabSz="914400" rtl="0" eaLnBrk="1" fontAlgn="auto" latinLnBrk="0" hangingPunct="1">
              <a:lnSpc>
                <a:spcPct val="100000"/>
              </a:lnSpc>
              <a:spcBef>
                <a:spcPct val="20000"/>
              </a:spcBef>
              <a:spcAft>
                <a:spcPts val="0"/>
              </a:spcAft>
              <a:buClrTx/>
              <a:buSzTx/>
              <a:buFontTx/>
              <a:buChar char="-"/>
              <a:tabLst/>
              <a:defRPr/>
            </a:pPr>
            <a:r>
              <a:rPr lang="fr-FR" sz="3200" dirty="0" smtClean="0"/>
              <a:t>Contribue de façon  méthodique</a:t>
            </a:r>
          </a:p>
          <a:p>
            <a:pPr marL="0" marR="0" lvl="0" indent="0" algn="ctr" defTabSz="914400" rtl="0" eaLnBrk="1" fontAlgn="auto" latinLnBrk="0" hangingPunct="1">
              <a:lnSpc>
                <a:spcPct val="100000"/>
              </a:lnSpc>
              <a:spcBef>
                <a:spcPct val="20000"/>
              </a:spcBef>
              <a:spcAft>
                <a:spcPts val="0"/>
              </a:spcAft>
              <a:buClrTx/>
              <a:buSzTx/>
              <a:tabLst/>
              <a:defRPr/>
            </a:pPr>
            <a:r>
              <a:rPr lang="fr-FR" sz="3200" dirty="0" smtClean="0"/>
              <a:t>a la Mémorisation</a:t>
            </a:r>
            <a:endParaRPr kumimoji="0" lang="fr-FR" sz="3200" b="0" i="0" strike="noStrike" kern="1200" cap="none" spc="0" normalizeH="0" baseline="0" noProof="0" dirty="0">
              <a:ln>
                <a:noFill/>
              </a:ln>
              <a:effectLst/>
              <a:uLnTx/>
              <a:uFillTx/>
              <a:latin typeface="+mn-lt"/>
              <a:ea typeface="+mn-ea"/>
              <a:cs typeface="+mn-cs"/>
            </a:endParaRP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us-titre 2"/>
          <p:cNvSpPr txBox="1">
            <a:spLocks/>
          </p:cNvSpPr>
          <p:nvPr/>
        </p:nvSpPr>
        <p:spPr>
          <a:xfrm>
            <a:off x="683568" y="764704"/>
            <a:ext cx="6400800" cy="694928"/>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fontScale="70000" lnSpcReduction="20000"/>
          </a:bodyPr>
          <a:lstStyle/>
          <a:p>
            <a:pPr marL="0" marR="0" lvl="0" indent="0" algn="ctr" defTabSz="914400" rtl="0" eaLnBrk="1" fontAlgn="auto" latinLnBrk="0" hangingPunct="1">
              <a:lnSpc>
                <a:spcPct val="100000"/>
              </a:lnSpc>
              <a:spcBef>
                <a:spcPct val="20000"/>
              </a:spcBef>
              <a:spcAft>
                <a:spcPts val="0"/>
              </a:spcAft>
              <a:buClrTx/>
              <a:buSzTx/>
              <a:buFontTx/>
              <a:buChar char="-"/>
              <a:tabLst/>
              <a:defRPr/>
            </a:pPr>
            <a:r>
              <a:rPr kumimoji="0" lang="fr-FR" sz="3200" b="0" i="0" strike="noStrike" kern="1200" cap="none" spc="0" normalizeH="0" baseline="0" noProof="0" dirty="0" smtClean="0">
                <a:ln>
                  <a:noFill/>
                </a:ln>
                <a:effectLst/>
                <a:uLnTx/>
                <a:uFillTx/>
                <a:latin typeface="+mn-lt"/>
                <a:ea typeface="+mn-ea"/>
                <a:cs typeface="+mn-cs"/>
              </a:rPr>
              <a:t>Impression de la  maitrise des connaissances, mai</a:t>
            </a:r>
            <a:r>
              <a:rPr lang="fr-FR" sz="3200" dirty="0" smtClean="0"/>
              <a:t>s en réalité  on se rappelle que d’une infime partie</a:t>
            </a:r>
            <a:endParaRPr kumimoji="0" lang="fr-FR" sz="3200" b="0" i="0" strike="noStrike" kern="1200" cap="none" spc="0" normalizeH="0" baseline="0" noProof="0" dirty="0">
              <a:ln>
                <a:noFill/>
              </a:ln>
              <a:effectLst/>
              <a:uLnTx/>
              <a:uFillTx/>
              <a:latin typeface="+mn-lt"/>
              <a:ea typeface="+mn-ea"/>
              <a:cs typeface="+mn-cs"/>
            </a:endParaRPr>
          </a:p>
        </p:txBody>
      </p:sp>
      <p:sp>
        <p:nvSpPr>
          <p:cNvPr id="5" name="Flèche vers le bas 4"/>
          <p:cNvSpPr/>
          <p:nvPr/>
        </p:nvSpPr>
        <p:spPr>
          <a:xfrm>
            <a:off x="3491880" y="1556792"/>
            <a:ext cx="484632" cy="576064"/>
          </a:xfrm>
          <a:prstGeom prst="downArrow">
            <a:avLst/>
          </a:prstGeom>
          <a:ln w="3492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Sous-titre 2"/>
          <p:cNvSpPr txBox="1">
            <a:spLocks/>
          </p:cNvSpPr>
          <p:nvPr/>
        </p:nvSpPr>
        <p:spPr>
          <a:xfrm>
            <a:off x="899592" y="2204864"/>
            <a:ext cx="6400800" cy="694928"/>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Tx/>
              <a:buChar char="-"/>
              <a:tabLst/>
              <a:defRPr/>
            </a:pPr>
            <a:r>
              <a:rPr kumimoji="0" lang="fr-FR" sz="3200" b="0" i="0" strike="noStrike" kern="1200" cap="none" spc="0" normalizeH="0" baseline="0" noProof="0" dirty="0" smtClean="0">
                <a:ln>
                  <a:noFill/>
                </a:ln>
                <a:solidFill>
                  <a:srgbClr val="FF0000"/>
                </a:solidFill>
                <a:effectLst/>
                <a:uLnTx/>
                <a:uFillTx/>
                <a:latin typeface="+mn-lt"/>
                <a:ea typeface="+mn-ea"/>
                <a:cs typeface="+mn-cs"/>
              </a:rPr>
              <a:t>Structure de la Mémoire</a:t>
            </a:r>
            <a:endParaRPr kumimoji="0" lang="fr-FR" sz="3200" b="0" i="0" strike="noStrike" kern="1200" cap="none" spc="0" normalizeH="0" baseline="0" noProof="0" dirty="0">
              <a:ln>
                <a:noFill/>
              </a:ln>
              <a:solidFill>
                <a:srgbClr val="FF0000"/>
              </a:solidFill>
              <a:effectLst/>
              <a:uLnTx/>
              <a:uFillTx/>
              <a:latin typeface="+mn-lt"/>
              <a:ea typeface="+mn-ea"/>
              <a:cs typeface="+mn-cs"/>
            </a:endParaRPr>
          </a:p>
        </p:txBody>
      </p:sp>
      <p:sp>
        <p:nvSpPr>
          <p:cNvPr id="7" name="Sous-titre 2"/>
          <p:cNvSpPr txBox="1">
            <a:spLocks/>
          </p:cNvSpPr>
          <p:nvPr/>
        </p:nvSpPr>
        <p:spPr>
          <a:xfrm>
            <a:off x="2339752" y="3068960"/>
            <a:ext cx="3312368" cy="694928"/>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Tx/>
              <a:buChar char="-"/>
              <a:tabLst/>
              <a:defRPr/>
            </a:pPr>
            <a:r>
              <a:rPr kumimoji="0" lang="fr-FR" sz="3200" b="0" i="0" strike="noStrike" kern="1200" cap="none" spc="0" normalizeH="0" baseline="0" noProof="0" dirty="0" smtClean="0">
                <a:ln>
                  <a:noFill/>
                </a:ln>
                <a:effectLst/>
                <a:uLnTx/>
                <a:uFillTx/>
                <a:latin typeface="+mn-lt"/>
                <a:ea typeface="+mn-ea"/>
                <a:cs typeface="+mn-cs"/>
              </a:rPr>
              <a:t>POURQUOI ?</a:t>
            </a:r>
            <a:endParaRPr kumimoji="0" lang="fr-FR" sz="3200" b="0" i="0" strike="noStrike" kern="1200" cap="none" spc="0" normalizeH="0" baseline="0" noProof="0" dirty="0">
              <a:ln>
                <a:noFill/>
              </a:ln>
              <a:effectLst/>
              <a:uLnTx/>
              <a:uFillTx/>
              <a:latin typeface="+mn-lt"/>
              <a:ea typeface="+mn-ea"/>
              <a:cs typeface="+mn-cs"/>
            </a:endParaRPr>
          </a:p>
        </p:txBody>
      </p:sp>
      <p:sp>
        <p:nvSpPr>
          <p:cNvPr id="8" name="Sous-titre 2"/>
          <p:cNvSpPr txBox="1">
            <a:spLocks/>
          </p:cNvSpPr>
          <p:nvPr/>
        </p:nvSpPr>
        <p:spPr>
          <a:xfrm>
            <a:off x="827584" y="3861048"/>
            <a:ext cx="6400800" cy="694928"/>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fontScale="62500" lnSpcReduction="20000"/>
          </a:bodyPr>
          <a:lstStyle/>
          <a:p>
            <a:pPr marL="0" marR="0" lvl="0" indent="0" algn="ctr" defTabSz="914400" rtl="0" eaLnBrk="1" fontAlgn="auto" latinLnBrk="0" hangingPunct="1">
              <a:lnSpc>
                <a:spcPct val="100000"/>
              </a:lnSpc>
              <a:spcBef>
                <a:spcPct val="20000"/>
              </a:spcBef>
              <a:spcAft>
                <a:spcPts val="0"/>
              </a:spcAft>
              <a:buClrTx/>
              <a:buSzTx/>
              <a:buFontTx/>
              <a:buChar char="-"/>
              <a:tabLst/>
              <a:defRPr/>
            </a:pPr>
            <a:r>
              <a:rPr kumimoji="0" lang="fr-FR" sz="3200" b="0" i="0" strike="noStrike" kern="1200" cap="none" spc="0" normalizeH="0" baseline="0" noProof="0" dirty="0" smtClean="0">
                <a:ln>
                  <a:noFill/>
                </a:ln>
                <a:effectLst/>
                <a:uLnTx/>
                <a:uFillTx/>
                <a:latin typeface="+mn-lt"/>
                <a:ea typeface="+mn-ea"/>
                <a:cs typeface="+mn-cs"/>
              </a:rPr>
              <a:t>LA MÉMOIRE EST UNE FACULTE QUI OUBLIE……</a:t>
            </a:r>
          </a:p>
          <a:p>
            <a:pPr marL="0" marR="0" lvl="0" indent="0" algn="ctr" defTabSz="914400" rtl="0" eaLnBrk="1" fontAlgn="auto" latinLnBrk="0" hangingPunct="1">
              <a:lnSpc>
                <a:spcPct val="100000"/>
              </a:lnSpc>
              <a:spcBef>
                <a:spcPct val="20000"/>
              </a:spcBef>
              <a:spcAft>
                <a:spcPts val="0"/>
              </a:spcAft>
              <a:buClrTx/>
              <a:buSzTx/>
              <a:buFontTx/>
              <a:buChar char="-"/>
              <a:tabLst/>
              <a:defRPr/>
            </a:pPr>
            <a:r>
              <a:rPr lang="fr-FR" sz="3200" noProof="0" dirty="0" smtClean="0"/>
              <a:t>(98%) en 1 mois</a:t>
            </a:r>
            <a:endParaRPr kumimoji="0" lang="fr-FR" sz="3200" b="0" i="0" strike="noStrike" kern="1200" cap="none" spc="0" normalizeH="0" baseline="0" noProof="0" dirty="0">
              <a:ln>
                <a:noFill/>
              </a:ln>
              <a:effectLst/>
              <a:uLnTx/>
              <a:uFillTx/>
              <a:latin typeface="+mn-lt"/>
              <a:ea typeface="+mn-ea"/>
              <a:cs typeface="+mn-cs"/>
            </a:endParaRPr>
          </a:p>
        </p:txBody>
      </p:sp>
      <p:sp>
        <p:nvSpPr>
          <p:cNvPr id="9" name="Sous-titre 2"/>
          <p:cNvSpPr txBox="1">
            <a:spLocks/>
          </p:cNvSpPr>
          <p:nvPr/>
        </p:nvSpPr>
        <p:spPr>
          <a:xfrm>
            <a:off x="2195736" y="5157192"/>
            <a:ext cx="6400800" cy="694928"/>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Tx/>
              <a:buChar char="-"/>
              <a:tabLst/>
              <a:defRPr/>
            </a:pPr>
            <a:r>
              <a:rPr lang="fr-FR" sz="3200" dirty="0" smtClean="0"/>
              <a:t>Les efforts de mémorisation</a:t>
            </a:r>
            <a:endParaRPr kumimoji="0" lang="fr-FR" sz="3200" b="0" i="0" strike="noStrike" kern="1200" cap="none" spc="0" normalizeH="0" baseline="0" noProof="0" dirty="0">
              <a:ln>
                <a:noFill/>
              </a:ln>
              <a:effectLst/>
              <a:uLnTx/>
              <a:uFillTx/>
              <a:latin typeface="+mn-lt"/>
              <a:ea typeface="+mn-ea"/>
              <a:cs typeface="+mn-cs"/>
            </a:endParaRPr>
          </a:p>
        </p:txBody>
      </p:sp>
      <p:sp>
        <p:nvSpPr>
          <p:cNvPr id="10" name="Flèche courbée vers la droite 9"/>
          <p:cNvSpPr/>
          <p:nvPr/>
        </p:nvSpPr>
        <p:spPr>
          <a:xfrm>
            <a:off x="683568" y="5013176"/>
            <a:ext cx="731520" cy="936104"/>
          </a:xfrm>
          <a:prstGeom prst="curvedRightArrow">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187624" y="476672"/>
            <a:ext cx="6400800" cy="1752600"/>
          </a:xfrm>
        </p:spPr>
        <p:txBody>
          <a:bodyPr/>
          <a:lstStyle/>
          <a:p>
            <a:r>
              <a:rPr lang="fr-FR" dirty="0" smtClean="0"/>
              <a:t> </a:t>
            </a:r>
            <a:r>
              <a:rPr lang="fr-FR" dirty="0" smtClean="0">
                <a:solidFill>
                  <a:srgbClr val="6600FF"/>
                </a:solidFill>
              </a:rPr>
              <a:t>2 types de</a:t>
            </a:r>
            <a:r>
              <a:rPr lang="fr-FR" dirty="0" smtClean="0"/>
              <a:t> </a:t>
            </a:r>
            <a:r>
              <a:rPr lang="fr-FR" dirty="0" smtClean="0">
                <a:solidFill>
                  <a:schemeClr val="tx1"/>
                </a:solidFill>
              </a:rPr>
              <a:t>Mémoires</a:t>
            </a:r>
            <a:r>
              <a:rPr lang="fr-FR" dirty="0" smtClean="0"/>
              <a:t> : </a:t>
            </a:r>
            <a:r>
              <a:rPr lang="fr-FR" dirty="0" smtClean="0">
                <a:solidFill>
                  <a:srgbClr val="6600FF"/>
                </a:solidFill>
              </a:rPr>
              <a:t>jouant un rôle bien distinct dans</a:t>
            </a:r>
            <a:r>
              <a:rPr lang="fr-FR" dirty="0" smtClean="0"/>
              <a:t> </a:t>
            </a:r>
            <a:r>
              <a:rPr lang="fr-FR" dirty="0" smtClean="0">
                <a:solidFill>
                  <a:srgbClr val="FF0000"/>
                </a:solidFill>
              </a:rPr>
              <a:t>la Mémorisation</a:t>
            </a:r>
            <a:endParaRPr lang="fr-FR" dirty="0">
              <a:solidFill>
                <a:srgbClr val="FF0000"/>
              </a:solidFill>
            </a:endParaRPr>
          </a:p>
        </p:txBody>
      </p:sp>
      <p:sp>
        <p:nvSpPr>
          <p:cNvPr id="5" name="Sous-titre 2"/>
          <p:cNvSpPr txBox="1">
            <a:spLocks/>
          </p:cNvSpPr>
          <p:nvPr/>
        </p:nvSpPr>
        <p:spPr>
          <a:xfrm>
            <a:off x="323528" y="2204864"/>
            <a:ext cx="6400800" cy="72008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rPr>
              <a:t> </a:t>
            </a:r>
            <a:r>
              <a:rPr lang="fr-FR" sz="3200" dirty="0" smtClean="0">
                <a:solidFill>
                  <a:srgbClr val="6600FF"/>
                </a:solidFill>
              </a:rPr>
              <a:t>MÉMOIRE A LONG TERME:</a:t>
            </a:r>
            <a:endParaRPr kumimoji="0" lang="fr-FR" sz="3200" b="0" i="0" u="none" strike="noStrike" kern="1200" cap="none" spc="0" normalizeH="0" baseline="0" noProof="0" dirty="0">
              <a:ln>
                <a:noFill/>
              </a:ln>
              <a:solidFill>
                <a:srgbClr val="FF0000"/>
              </a:solidFill>
              <a:effectLst/>
              <a:uLnTx/>
              <a:uFillTx/>
              <a:latin typeface="+mn-lt"/>
              <a:ea typeface="+mn-ea"/>
              <a:cs typeface="+mn-cs"/>
            </a:endParaRPr>
          </a:p>
        </p:txBody>
      </p:sp>
      <p:sp>
        <p:nvSpPr>
          <p:cNvPr id="7" name="Sous-titre 2"/>
          <p:cNvSpPr txBox="1">
            <a:spLocks/>
          </p:cNvSpPr>
          <p:nvPr/>
        </p:nvSpPr>
        <p:spPr>
          <a:xfrm>
            <a:off x="1403648" y="2924944"/>
            <a:ext cx="6400800" cy="72008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dirty="0" smtClean="0">
                <a:solidFill>
                  <a:srgbClr val="6600FF"/>
                </a:solidFill>
              </a:rPr>
              <a:t>Assimilée au DD d’1 PC:</a:t>
            </a:r>
            <a:endParaRPr kumimoji="0" lang="fr-FR" sz="3200" b="0" i="0" u="none" strike="noStrike" kern="1200" cap="none" spc="0" normalizeH="0" baseline="0" noProof="0" dirty="0">
              <a:ln>
                <a:noFill/>
              </a:ln>
              <a:solidFill>
                <a:srgbClr val="FF0000"/>
              </a:solidFill>
              <a:effectLst/>
              <a:uLnTx/>
              <a:uFillTx/>
              <a:latin typeface="+mn-lt"/>
              <a:ea typeface="+mn-ea"/>
              <a:cs typeface="+mn-cs"/>
            </a:endParaRPr>
          </a:p>
        </p:txBody>
      </p:sp>
      <p:sp>
        <p:nvSpPr>
          <p:cNvPr id="8" name="Sous-titre 2"/>
          <p:cNvSpPr txBox="1">
            <a:spLocks/>
          </p:cNvSpPr>
          <p:nvPr/>
        </p:nvSpPr>
        <p:spPr>
          <a:xfrm>
            <a:off x="1907704" y="3645024"/>
            <a:ext cx="5904656" cy="72008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fontScale="775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dirty="0" smtClean="0">
                <a:solidFill>
                  <a:schemeClr val="tx1"/>
                </a:solidFill>
              </a:rPr>
              <a:t>Accessibilité des informations a tout moment </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9" name="Sous-titre 2"/>
          <p:cNvSpPr txBox="1">
            <a:spLocks/>
          </p:cNvSpPr>
          <p:nvPr/>
        </p:nvSpPr>
        <p:spPr>
          <a:xfrm>
            <a:off x="2555776" y="4365104"/>
            <a:ext cx="5256584" cy="1368152"/>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fontScale="62500" lnSpcReduction="20000"/>
          </a:bodyPr>
          <a:lstStyle/>
          <a:p>
            <a:endParaRPr lang="fr-FR" sz="3200" dirty="0" smtClean="0"/>
          </a:p>
          <a:p>
            <a:r>
              <a:rPr lang="fr-FR" sz="3200" dirty="0" smtClean="0"/>
              <a:t>La mémoire à long terme emmagasine les informations en les </a:t>
            </a:r>
            <a:r>
              <a:rPr lang="fr-FR" sz="3200" dirty="0" smtClean="0">
                <a:solidFill>
                  <a:srgbClr val="FF0000"/>
                </a:solidFill>
              </a:rPr>
              <a:t>connectant </a:t>
            </a:r>
            <a:r>
              <a:rPr lang="fr-FR" sz="3200" dirty="0" smtClean="0"/>
              <a:t>à d’autres notions ou en les classant dans des </a:t>
            </a:r>
            <a:r>
              <a:rPr lang="fr-FR" sz="3200" dirty="0" smtClean="0">
                <a:solidFill>
                  <a:srgbClr val="FF0000"/>
                </a:solidFill>
              </a:rPr>
              <a:t>catégories préexistantes </a:t>
            </a:r>
          </a:p>
        </p:txBody>
      </p:sp>
      <p:sp>
        <p:nvSpPr>
          <p:cNvPr id="10" name="Sous-titre 2"/>
          <p:cNvSpPr txBox="1">
            <a:spLocks/>
          </p:cNvSpPr>
          <p:nvPr/>
        </p:nvSpPr>
        <p:spPr>
          <a:xfrm>
            <a:off x="1331640" y="5949280"/>
            <a:ext cx="5904656" cy="72008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fontScale="700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dirty="0" smtClean="0">
                <a:solidFill>
                  <a:schemeClr val="tx1"/>
                </a:solidFill>
              </a:rPr>
              <a:t>Liaisons entre les nouvelles notions</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Et les anciennes notions</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us-titre 2"/>
          <p:cNvSpPr txBox="1">
            <a:spLocks/>
          </p:cNvSpPr>
          <p:nvPr/>
        </p:nvSpPr>
        <p:spPr>
          <a:xfrm>
            <a:off x="0" y="1988840"/>
            <a:ext cx="6400800" cy="72008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rPr>
              <a:t> </a:t>
            </a:r>
            <a:r>
              <a:rPr lang="fr-FR" sz="3200" noProof="0" dirty="0" smtClean="0">
                <a:solidFill>
                  <a:srgbClr val="6600FF"/>
                </a:solidFill>
              </a:rPr>
              <a:t>MÉMOIRE A COURT TERME</a:t>
            </a:r>
            <a:endParaRPr kumimoji="0" lang="fr-FR" sz="3200" b="0" i="0" u="none" strike="noStrike" kern="1200" cap="none" spc="0" normalizeH="0" baseline="0" noProof="0" dirty="0">
              <a:ln>
                <a:noFill/>
              </a:ln>
              <a:solidFill>
                <a:srgbClr val="FF0000"/>
              </a:solidFill>
              <a:effectLst/>
              <a:uLnTx/>
              <a:uFillTx/>
              <a:latin typeface="+mn-lt"/>
              <a:ea typeface="+mn-ea"/>
              <a:cs typeface="+mn-cs"/>
            </a:endParaRPr>
          </a:p>
        </p:txBody>
      </p:sp>
      <p:sp>
        <p:nvSpPr>
          <p:cNvPr id="5" name="Sous-titre 2"/>
          <p:cNvSpPr txBox="1">
            <a:spLocks/>
          </p:cNvSpPr>
          <p:nvPr/>
        </p:nvSpPr>
        <p:spPr>
          <a:xfrm>
            <a:off x="539552" y="332656"/>
            <a:ext cx="3672408" cy="72008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dirty="0" smtClean="0">
                <a:solidFill>
                  <a:schemeClr val="tx1"/>
                </a:solidFill>
              </a:rPr>
              <a:t>MECANISME:</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Sous-titre 2"/>
          <p:cNvSpPr txBox="1">
            <a:spLocks/>
          </p:cNvSpPr>
          <p:nvPr/>
        </p:nvSpPr>
        <p:spPr>
          <a:xfrm>
            <a:off x="2771800" y="1052736"/>
            <a:ext cx="5904656" cy="72008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vert="horz" lIns="91440" tIns="45720" rIns="91440" bIns="45720" rtlCol="0">
            <a:normAutofit fontScale="700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dirty="0" smtClean="0">
                <a:solidFill>
                  <a:schemeClr val="bg1"/>
                </a:solidFill>
              </a:rPr>
              <a:t>Liaisons entre les nouvelles notions</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bg1"/>
                </a:solidFill>
                <a:effectLst/>
                <a:uLnTx/>
                <a:uFillTx/>
                <a:latin typeface="+mn-lt"/>
                <a:ea typeface="+mn-ea"/>
                <a:cs typeface="+mn-cs"/>
              </a:rPr>
              <a:t>Et les anciennes notions</a:t>
            </a:r>
            <a:endParaRPr kumimoji="0" lang="fr-FR" sz="3200" b="0" i="0" u="none" strike="noStrike" kern="1200" cap="none" spc="0" normalizeH="0" baseline="0" noProof="0" dirty="0">
              <a:ln>
                <a:noFill/>
              </a:ln>
              <a:solidFill>
                <a:schemeClr val="bg1"/>
              </a:solidFill>
              <a:effectLst/>
              <a:uLnTx/>
              <a:uFillTx/>
              <a:latin typeface="+mn-lt"/>
              <a:ea typeface="+mn-ea"/>
              <a:cs typeface="+mn-cs"/>
            </a:endParaRPr>
          </a:p>
        </p:txBody>
      </p:sp>
      <p:sp>
        <p:nvSpPr>
          <p:cNvPr id="7" name="Sous-titre 2"/>
          <p:cNvSpPr txBox="1">
            <a:spLocks/>
          </p:cNvSpPr>
          <p:nvPr/>
        </p:nvSpPr>
        <p:spPr>
          <a:xfrm>
            <a:off x="1043608" y="2708920"/>
            <a:ext cx="6400800" cy="72008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rPr>
              <a:t> </a:t>
            </a:r>
            <a:r>
              <a:rPr lang="fr-FR" sz="3200" noProof="0" dirty="0" smtClean="0">
                <a:solidFill>
                  <a:schemeClr val="tx1"/>
                </a:solidFill>
              </a:rPr>
              <a:t>on l’appelle « Mémoire de travail »</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Flèche droite 7"/>
          <p:cNvSpPr/>
          <p:nvPr/>
        </p:nvSpPr>
        <p:spPr>
          <a:xfrm>
            <a:off x="539552" y="386104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Sous-titre 2"/>
          <p:cNvSpPr txBox="1">
            <a:spLocks/>
          </p:cNvSpPr>
          <p:nvPr/>
        </p:nvSpPr>
        <p:spPr>
          <a:xfrm>
            <a:off x="1619672" y="3717032"/>
            <a:ext cx="6400800" cy="72008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fontScale="700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rPr>
              <a:t> </a:t>
            </a:r>
            <a:r>
              <a:rPr lang="fr-FR" sz="3200" noProof="0" dirty="0" smtClean="0">
                <a:solidFill>
                  <a:schemeClr val="tx1"/>
                </a:solidFill>
              </a:rPr>
              <a:t>les informations dont on prend conscience </a:t>
            </a:r>
            <a:r>
              <a:rPr lang="fr-FR" sz="3200" noProof="0" dirty="0" smtClean="0">
                <a:solidFill>
                  <a:srgbClr val="FF0000"/>
                </a:solidFill>
              </a:rPr>
              <a:t>transige </a:t>
            </a:r>
            <a:r>
              <a:rPr lang="fr-FR" sz="3200" noProof="0" dirty="0" smtClean="0">
                <a:solidFill>
                  <a:schemeClr val="tx1"/>
                </a:solidFill>
              </a:rPr>
              <a:t>avec la mémoire courte (capacité limitée)</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Sous-titre 2"/>
          <p:cNvSpPr txBox="1">
            <a:spLocks/>
          </p:cNvSpPr>
          <p:nvPr/>
        </p:nvSpPr>
        <p:spPr>
          <a:xfrm>
            <a:off x="1979712" y="5445224"/>
            <a:ext cx="6400800" cy="72008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vert="horz" lIns="91440" tIns="45720" rIns="91440" bIns="45720" rtlCol="0">
            <a:normAutofit fontScale="700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rPr>
              <a:t> </a:t>
            </a:r>
            <a:r>
              <a:rPr kumimoji="0" lang="fr-FR" sz="3200" b="0" i="0" u="none" strike="noStrike" kern="1200" cap="none" spc="0" normalizeH="0" baseline="0" noProof="0" dirty="0" smtClean="0">
                <a:ln>
                  <a:noFill/>
                </a:ln>
                <a:solidFill>
                  <a:schemeClr val="tx1"/>
                </a:solidFill>
                <a:effectLst/>
                <a:uLnTx/>
                <a:uFillTx/>
                <a:latin typeface="+mn-lt"/>
                <a:ea typeface="+mn-ea"/>
                <a:cs typeface="+mn-cs"/>
              </a:rPr>
              <a:t>faire passer le Maximum d’informations </a:t>
            </a:r>
            <a:r>
              <a:rPr kumimoji="0" lang="fr-FR" sz="3200" b="0" i="0" u="none" strike="noStrike" kern="1200" cap="none" spc="0" normalizeH="0" noProof="0" dirty="0" smtClean="0">
                <a:ln>
                  <a:noFill/>
                </a:ln>
                <a:solidFill>
                  <a:schemeClr val="tx1"/>
                </a:solidFill>
                <a:effectLst/>
                <a:uLnTx/>
                <a:uFillTx/>
                <a:latin typeface="+mn-lt"/>
                <a:ea typeface="+mn-ea"/>
                <a:cs typeface="+mn-cs"/>
              </a:rPr>
              <a:t> de la mémoire courte (MC) à MLT (mémoire a long terme) </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1" name="Sous-titre 2"/>
          <p:cNvSpPr txBox="1">
            <a:spLocks/>
          </p:cNvSpPr>
          <p:nvPr/>
        </p:nvSpPr>
        <p:spPr>
          <a:xfrm>
            <a:off x="467544" y="4725144"/>
            <a:ext cx="3672408" cy="72008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fontScale="85000"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noProof="0" dirty="0" smtClean="0">
                <a:solidFill>
                  <a:schemeClr val="tx1"/>
                </a:solidFill>
              </a:rPr>
              <a:t>DEFI (métier étudiant</a:t>
            </a:r>
            <a:r>
              <a:rPr lang="fr-FR" sz="3200" dirty="0" smtClean="0">
                <a:solidFill>
                  <a:schemeClr val="tx1"/>
                </a:solidFill>
              </a:rPr>
              <a:t>)</a:t>
            </a:r>
            <a:r>
              <a:rPr lang="fr-FR" sz="3200" noProof="0" dirty="0" smtClean="0">
                <a:solidFill>
                  <a:schemeClr val="tx1"/>
                </a:solidFill>
              </a:rPr>
              <a:t>:</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404664"/>
            <a:ext cx="7772400" cy="1470025"/>
          </a:xfrm>
        </p:spPr>
        <p:txBody>
          <a:bodyPr/>
          <a:lstStyle/>
          <a:p>
            <a:pPr>
              <a:buFont typeface="Wingdings" pitchFamily="2" charset="2"/>
              <a:buChar char="ü"/>
            </a:pPr>
            <a:r>
              <a:rPr lang="fr-FR" dirty="0" smtClean="0">
                <a:solidFill>
                  <a:srgbClr val="FF0000"/>
                </a:solidFill>
              </a:rPr>
              <a:t>FACTEURS INFLUANCANT LA</a:t>
            </a:r>
            <a:br>
              <a:rPr lang="fr-FR" dirty="0" smtClean="0">
                <a:solidFill>
                  <a:srgbClr val="FF0000"/>
                </a:solidFill>
              </a:rPr>
            </a:br>
            <a:r>
              <a:rPr lang="fr-FR" dirty="0" smtClean="0">
                <a:solidFill>
                  <a:srgbClr val="FF0000"/>
                </a:solidFill>
              </a:rPr>
              <a:t>MEMORISATION</a:t>
            </a:r>
            <a:endParaRPr lang="fr-FR" dirty="0">
              <a:solidFill>
                <a:srgbClr val="FF0000"/>
              </a:solidFill>
            </a:endParaRPr>
          </a:p>
        </p:txBody>
      </p:sp>
      <p:sp>
        <p:nvSpPr>
          <p:cNvPr id="3" name="Sous-titre 2"/>
          <p:cNvSpPr>
            <a:spLocks noGrp="1"/>
          </p:cNvSpPr>
          <p:nvPr>
            <p:ph type="subTitle" idx="1"/>
          </p:nvPr>
        </p:nvSpPr>
        <p:spPr>
          <a:xfrm>
            <a:off x="1259632" y="1916832"/>
            <a:ext cx="6400800" cy="1752600"/>
          </a:xfrm>
        </p:spPr>
        <p:style>
          <a:lnRef idx="3">
            <a:schemeClr val="lt1"/>
          </a:lnRef>
          <a:fillRef idx="1">
            <a:schemeClr val="dk1"/>
          </a:fillRef>
          <a:effectRef idx="1">
            <a:schemeClr val="dk1"/>
          </a:effectRef>
          <a:fontRef idx="minor">
            <a:schemeClr val="lt1"/>
          </a:fontRef>
        </p:style>
        <p:txBody>
          <a:bodyPr/>
          <a:lstStyle/>
          <a:p>
            <a:r>
              <a:rPr lang="fr-FR" dirty="0" smtClean="0"/>
              <a:t>LA CAPACITE A MEMORISER EST INFLUENCEE PAR 4 GRANDS FACTEURS</a:t>
            </a:r>
            <a:endParaRPr lang="fr-FR" dirty="0"/>
          </a:p>
        </p:txBody>
      </p:sp>
      <p:sp>
        <p:nvSpPr>
          <p:cNvPr id="4" name="Flèche vers le bas 3"/>
          <p:cNvSpPr/>
          <p:nvPr/>
        </p:nvSpPr>
        <p:spPr>
          <a:xfrm>
            <a:off x="4139952" y="3717032"/>
            <a:ext cx="556640" cy="5463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907704" y="5013176"/>
            <a:ext cx="4752528" cy="1569660"/>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fr-FR" dirty="0" smtClean="0"/>
              <a:t>- </a:t>
            </a:r>
            <a:r>
              <a:rPr lang="fr-FR" sz="2400" b="1" dirty="0" smtClean="0"/>
              <a:t>LA METHODE EMPLOYEE</a:t>
            </a:r>
          </a:p>
          <a:p>
            <a:r>
              <a:rPr lang="fr-FR" sz="2400" b="1" dirty="0" smtClean="0"/>
              <a:t>- LE DEGRE DE CONCENTRATION</a:t>
            </a:r>
          </a:p>
          <a:p>
            <a:r>
              <a:rPr lang="fr-FR" sz="2400" b="1" dirty="0" smtClean="0"/>
              <a:t>- LA MOTIVATION A LA TACHE</a:t>
            </a:r>
          </a:p>
          <a:p>
            <a:r>
              <a:rPr lang="fr-FR" sz="2400" b="1" dirty="0" smtClean="0"/>
              <a:t>-  LES CONNAISSANCES ACQUISES</a:t>
            </a:r>
            <a:endParaRPr lang="fr-FR" sz="2400" b="1" dirty="0"/>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115616" y="260648"/>
            <a:ext cx="6400800" cy="1152128"/>
          </a:xfrm>
        </p:spPr>
        <p:style>
          <a:lnRef idx="2">
            <a:schemeClr val="accent3">
              <a:shade val="50000"/>
            </a:schemeClr>
          </a:lnRef>
          <a:fillRef idx="1">
            <a:schemeClr val="accent3"/>
          </a:fillRef>
          <a:effectRef idx="0">
            <a:schemeClr val="accent3"/>
          </a:effectRef>
          <a:fontRef idx="minor">
            <a:schemeClr val="lt1"/>
          </a:fontRef>
        </p:style>
        <p:txBody>
          <a:bodyPr/>
          <a:lstStyle/>
          <a:p>
            <a:pPr>
              <a:buFont typeface="Wingdings" pitchFamily="2" charset="2"/>
              <a:buChar char="ü"/>
            </a:pPr>
            <a:r>
              <a:rPr lang="fr-FR" dirty="0" smtClean="0">
                <a:solidFill>
                  <a:schemeClr val="tx1"/>
                </a:solidFill>
              </a:rPr>
              <a:t>On peut avoir un contrôle direct sur les 3 premiers facteurs</a:t>
            </a:r>
            <a:endParaRPr lang="fr-FR" dirty="0">
              <a:solidFill>
                <a:schemeClr val="tx1"/>
              </a:solidFill>
            </a:endParaRPr>
          </a:p>
        </p:txBody>
      </p:sp>
      <p:sp>
        <p:nvSpPr>
          <p:cNvPr id="4" name="Sous-titre 2"/>
          <p:cNvSpPr txBox="1">
            <a:spLocks/>
          </p:cNvSpPr>
          <p:nvPr/>
        </p:nvSpPr>
        <p:spPr>
          <a:xfrm>
            <a:off x="1259632" y="1628800"/>
            <a:ext cx="6400800" cy="11521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tabLst/>
              <a:defRPr/>
            </a:pPr>
            <a:r>
              <a:rPr lang="fr-FR" sz="3200" dirty="0" smtClean="0">
                <a:solidFill>
                  <a:schemeClr val="tx1"/>
                </a:solidFill>
              </a:rPr>
              <a:t>METHODOLOGIE DE LA MEMORISATION</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Sous-titre 2"/>
          <p:cNvSpPr txBox="1">
            <a:spLocks/>
          </p:cNvSpPr>
          <p:nvPr/>
        </p:nvSpPr>
        <p:spPr>
          <a:xfrm>
            <a:off x="251520" y="3140968"/>
            <a:ext cx="6400800" cy="72008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fontScale="77500" lnSpcReduction="20000"/>
          </a:bodyPr>
          <a:lstStyle/>
          <a:p>
            <a:pPr marL="0" marR="0" lvl="0" indent="0" algn="ctr"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Planification de la Révision: </a:t>
            </a:r>
            <a:r>
              <a:rPr kumimoji="0" lang="fr-FR" sz="3200" b="0" i="0" u="none" strike="noStrike" kern="1200" cap="none" spc="0" normalizeH="0" baseline="0" noProof="0" dirty="0" smtClean="0">
                <a:ln>
                  <a:noFill/>
                </a:ln>
                <a:solidFill>
                  <a:srgbClr val="FF0000"/>
                </a:solidFill>
                <a:effectLst/>
                <a:uLnTx/>
                <a:uFillTx/>
                <a:latin typeface="+mn-lt"/>
                <a:ea typeface="+mn-ea"/>
                <a:cs typeface="+mn-cs"/>
              </a:rPr>
              <a:t>relecture</a:t>
            </a:r>
            <a:r>
              <a:rPr kumimoji="0" lang="fr-FR" sz="3200" b="0" i="0" u="none" strike="noStrike" kern="1200" cap="none" spc="0" normalizeH="0" baseline="0" noProof="0" dirty="0" smtClean="0">
                <a:ln>
                  <a:noFill/>
                </a:ln>
                <a:solidFill>
                  <a:schemeClr val="tx1"/>
                </a:solidFill>
                <a:effectLst/>
                <a:uLnTx/>
                <a:uFillTx/>
                <a:latin typeface="+mn-lt"/>
                <a:ea typeface="+mn-ea"/>
                <a:cs typeface="+mn-cs"/>
              </a:rPr>
              <a:t> des doc (soulignement</a:t>
            </a:r>
            <a:r>
              <a:rPr kumimoji="0" lang="fr-FR" sz="3200" b="0" i="0" u="none" strike="noStrike" kern="1200" cap="none" spc="0" normalizeH="0" noProof="0" dirty="0" smtClean="0">
                <a:ln>
                  <a:noFill/>
                </a:ln>
                <a:solidFill>
                  <a:schemeClr val="tx1"/>
                </a:solidFill>
                <a:effectLst/>
                <a:uLnTx/>
                <a:uFillTx/>
                <a:latin typeface="+mn-lt"/>
                <a:ea typeface="+mn-ea"/>
                <a:cs typeface="+mn-cs"/>
              </a:rPr>
              <a:t> &amp; surlignement);</a:t>
            </a:r>
            <a:r>
              <a:rPr kumimoji="0" lang="fr-FR" sz="3200" b="0" i="0" u="none" strike="noStrike" kern="1200" cap="none" spc="0" normalizeH="0" baseline="0" noProof="0" dirty="0" smtClean="0">
                <a:ln>
                  <a:noFill/>
                </a:ln>
                <a:solidFill>
                  <a:schemeClr val="tx1"/>
                </a:solidFill>
                <a:effectLst/>
                <a:uLnTx/>
                <a:uFillTx/>
                <a:latin typeface="+mn-lt"/>
                <a:ea typeface="+mn-ea"/>
                <a:cs typeface="+mn-cs"/>
              </a:rPr>
              <a:t>et les</a:t>
            </a:r>
            <a:r>
              <a:rPr kumimoji="0" lang="fr-FR" sz="3200" b="0" i="0" u="none" strike="noStrike" kern="1200" cap="none" spc="0" normalizeH="0" noProof="0" dirty="0" smtClean="0">
                <a:ln>
                  <a:noFill/>
                </a:ln>
                <a:solidFill>
                  <a:schemeClr val="tx1"/>
                </a:solidFill>
                <a:effectLst/>
                <a:uLnTx/>
                <a:uFillTx/>
                <a:latin typeface="+mn-lt"/>
                <a:ea typeface="+mn-ea"/>
                <a:cs typeface="+mn-cs"/>
              </a:rPr>
              <a:t> pat</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Sous-titre 2"/>
          <p:cNvSpPr txBox="1">
            <a:spLocks/>
          </p:cNvSpPr>
          <p:nvPr/>
        </p:nvSpPr>
        <p:spPr>
          <a:xfrm>
            <a:off x="1331640" y="3861048"/>
            <a:ext cx="6400800" cy="72008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fontScale="85000" lnSpcReduction="10000"/>
          </a:bodyPr>
          <a:lstStyle/>
          <a:p>
            <a:pPr marL="0" marR="0" lvl="0" indent="0" algn="ctr"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Utilisation des schémas et organigrammes</a:t>
            </a:r>
            <a:r>
              <a:rPr kumimoji="0" lang="fr-FR" sz="3200" b="0" i="0" u="none" strike="noStrike" kern="1200" cap="none" spc="0" normalizeH="0" noProof="0" dirty="0" smtClean="0">
                <a:ln>
                  <a:noFill/>
                </a:ln>
                <a:solidFill>
                  <a:schemeClr val="tx1"/>
                </a:solidFill>
                <a:effectLst/>
                <a:uLnTx/>
                <a:uFillTx/>
                <a:latin typeface="+mn-lt"/>
                <a:ea typeface="+mn-ea"/>
                <a:cs typeface="+mn-cs"/>
              </a:rPr>
              <a:t> </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Sous-titre 2"/>
          <p:cNvSpPr txBox="1">
            <a:spLocks/>
          </p:cNvSpPr>
          <p:nvPr/>
        </p:nvSpPr>
        <p:spPr>
          <a:xfrm>
            <a:off x="2123728" y="4581128"/>
            <a:ext cx="6400800" cy="72008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fontScale="77500" lnSpcReduction="20000"/>
          </a:bodyPr>
          <a:lstStyle/>
          <a:p>
            <a:pPr marL="0" marR="0" lvl="0" indent="0" algn="ctr"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Utilisation des acronymes (sigles comme mot)</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Sous-titre 2"/>
          <p:cNvSpPr txBox="1">
            <a:spLocks/>
          </p:cNvSpPr>
          <p:nvPr/>
        </p:nvSpPr>
        <p:spPr>
          <a:xfrm>
            <a:off x="2483768" y="5301208"/>
            <a:ext cx="6400800" cy="72008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fontScale="55000" lnSpcReduction="20000"/>
          </a:bodyPr>
          <a:lstStyle/>
          <a:p>
            <a:pPr marL="0" marR="0" lvl="0" indent="0" algn="ctr" defTabSz="914400" rtl="0" eaLnBrk="1" fontAlgn="auto" latinLnBrk="0" hangingPunct="1">
              <a:lnSpc>
                <a:spcPct val="100000"/>
              </a:lnSpc>
              <a:spcBef>
                <a:spcPct val="20000"/>
              </a:spcBef>
              <a:spcAft>
                <a:spcPts val="0"/>
              </a:spcAft>
              <a:buClrTx/>
              <a:buSzTx/>
              <a:buFont typeface="Wingdings" pitchFamily="2" charset="2"/>
              <a:buChar char="ü"/>
              <a:tabLst/>
              <a:defRPr/>
            </a:pPr>
            <a:r>
              <a:rPr lang="fr-FR" sz="3200" dirty="0" smtClean="0">
                <a:solidFill>
                  <a:schemeClr val="tx1"/>
                </a:solidFill>
              </a:rPr>
              <a:t>Favoriser le concept des répétitions</a:t>
            </a:r>
          </a:p>
          <a:p>
            <a:pPr marL="0" marR="0" lvl="0" indent="0" algn="ctr" defTabSz="914400" rtl="0" eaLnBrk="1" fontAlgn="auto" latinLnBrk="0" hangingPunct="1">
              <a:lnSpc>
                <a:spcPct val="100000"/>
              </a:lnSpc>
              <a:spcBef>
                <a:spcPct val="20000"/>
              </a:spcBef>
              <a:spcAft>
                <a:spcPts val="0"/>
              </a:spcAft>
              <a:buClrTx/>
              <a:buSzTx/>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Pour</a:t>
            </a:r>
            <a:r>
              <a:rPr kumimoji="0" lang="fr-FR" sz="3200" b="0" i="0" u="none" strike="noStrike" kern="1200" cap="none" spc="0" normalizeH="0" noProof="0" dirty="0" smtClean="0">
                <a:ln>
                  <a:noFill/>
                </a:ln>
                <a:solidFill>
                  <a:schemeClr val="tx1"/>
                </a:solidFill>
                <a:effectLst/>
                <a:uLnTx/>
                <a:uFillTx/>
                <a:latin typeface="+mn-lt"/>
                <a:ea typeface="+mn-ea"/>
                <a:cs typeface="+mn-cs"/>
              </a:rPr>
              <a:t> favoriser le passage des informations de la MC a la MLT</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331640" y="1484784"/>
            <a:ext cx="6400800" cy="1752600"/>
          </a:xfrm>
        </p:spPr>
        <p:txBody>
          <a:bodyPr/>
          <a:lstStyle/>
          <a:p>
            <a:r>
              <a:rPr lang="fr-FR" dirty="0" smtClean="0"/>
              <a:t>Avant de Commencer, faites un rappel de vos connaissances déjà acquises sur le thème.</a:t>
            </a:r>
            <a:endParaRPr lang="fr-FR" dirty="0"/>
          </a:p>
        </p:txBody>
      </p:sp>
      <p:sp>
        <p:nvSpPr>
          <p:cNvPr id="4" name="Titre 1"/>
          <p:cNvSpPr>
            <a:spLocks noGrp="1"/>
          </p:cNvSpPr>
          <p:nvPr>
            <p:ph type="ctrTitle"/>
          </p:nvPr>
        </p:nvSpPr>
        <p:spPr>
          <a:xfrm>
            <a:off x="539552" y="0"/>
            <a:ext cx="7772400" cy="1470025"/>
          </a:xfrm>
        </p:spPr>
        <p:txBody>
          <a:bodyPr/>
          <a:lstStyle/>
          <a:p>
            <a:r>
              <a:rPr lang="fr-FR" dirty="0" smtClean="0">
                <a:solidFill>
                  <a:srgbClr val="FF0000"/>
                </a:solidFill>
              </a:rPr>
              <a:t>4/ METHODES DE LECTURE</a:t>
            </a:r>
            <a:endParaRPr lang="fr-FR" dirty="0">
              <a:solidFill>
                <a:srgbClr val="FF0000"/>
              </a:solidFill>
            </a:endParaRPr>
          </a:p>
        </p:txBody>
      </p:sp>
      <p:sp>
        <p:nvSpPr>
          <p:cNvPr id="5" name="Rectangle 4"/>
          <p:cNvSpPr/>
          <p:nvPr/>
        </p:nvSpPr>
        <p:spPr>
          <a:xfrm>
            <a:off x="2123728" y="4509120"/>
            <a:ext cx="4572000" cy="923330"/>
          </a:xfrm>
          <a:prstGeom prst="rect">
            <a:avLst/>
          </a:prstGeom>
        </p:spPr>
        <p:txBody>
          <a:bodyPr>
            <a:spAutoFit/>
          </a:bodyPr>
          <a:lstStyle/>
          <a:p>
            <a:pPr>
              <a:buFont typeface="Wingdings" pitchFamily="2" charset="2"/>
              <a:buChar char="§"/>
            </a:pPr>
            <a:r>
              <a:rPr lang="fr-FR" dirty="0" smtClean="0"/>
              <a:t>Identifiez votre intention afin de préparer votre cerveau à chercher la réponse lors de la lecture</a:t>
            </a:r>
            <a:endParaRPr lang="fr-FR" dirty="0"/>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520" y="548680"/>
            <a:ext cx="4416337" cy="369332"/>
          </a:xfrm>
          <a:prstGeom prst="rect">
            <a:avLst/>
          </a:prstGeom>
        </p:spPr>
        <p:txBody>
          <a:bodyPr wrap="square">
            <a:spAutoFit/>
          </a:bodyPr>
          <a:lstStyle/>
          <a:p>
            <a:pPr>
              <a:buFont typeface="Wingdings" pitchFamily="2" charset="2"/>
              <a:buChar char="§"/>
            </a:pPr>
            <a:r>
              <a:rPr lang="fr-FR" dirty="0" smtClean="0"/>
              <a:t>Vérifiez régulièrement votre compréhension</a:t>
            </a:r>
            <a:endParaRPr lang="fr-FR" dirty="0"/>
          </a:p>
        </p:txBody>
      </p:sp>
      <p:sp>
        <p:nvSpPr>
          <p:cNvPr id="5" name="Rectangle 4"/>
          <p:cNvSpPr/>
          <p:nvPr/>
        </p:nvSpPr>
        <p:spPr>
          <a:xfrm>
            <a:off x="251520" y="1484784"/>
            <a:ext cx="4572000" cy="646331"/>
          </a:xfrm>
          <a:prstGeom prst="rect">
            <a:avLst/>
          </a:prstGeom>
        </p:spPr>
        <p:txBody>
          <a:bodyPr>
            <a:spAutoFit/>
          </a:bodyPr>
          <a:lstStyle/>
          <a:p>
            <a:pPr>
              <a:buFont typeface="Wingdings" pitchFamily="2" charset="2"/>
              <a:buChar char="§"/>
            </a:pPr>
            <a:r>
              <a:rPr lang="fr-FR" dirty="0" smtClean="0"/>
              <a:t>reformulez de mémoire et dans vos mots le paragraphe, la page ou le bloc lu.</a:t>
            </a:r>
            <a:endParaRPr lang="fr-FR" dirty="0"/>
          </a:p>
        </p:txBody>
      </p:sp>
      <p:cxnSp>
        <p:nvCxnSpPr>
          <p:cNvPr id="7" name="Connecteur en angle 6"/>
          <p:cNvCxnSpPr/>
          <p:nvPr/>
        </p:nvCxnSpPr>
        <p:spPr>
          <a:xfrm rot="16200000" flipH="1">
            <a:off x="287524" y="2960948"/>
            <a:ext cx="1080120" cy="864096"/>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5030823" y="3068960"/>
            <a:ext cx="4113177" cy="369332"/>
          </a:xfrm>
          <a:prstGeom prst="rect">
            <a:avLst/>
          </a:prstGeom>
        </p:spPr>
        <p:txBody>
          <a:bodyPr wrap="none">
            <a:spAutoFit/>
          </a:bodyPr>
          <a:lstStyle/>
          <a:p>
            <a:pPr>
              <a:buFont typeface="Wingdings" pitchFamily="2" charset="2"/>
              <a:buChar char="§"/>
            </a:pPr>
            <a:r>
              <a:rPr lang="fr-FR" dirty="0" smtClean="0"/>
              <a:t>Ajoutez des commentaires dans la marge</a:t>
            </a:r>
            <a:endParaRPr lang="fr-FR" dirty="0"/>
          </a:p>
        </p:txBody>
      </p:sp>
      <p:sp>
        <p:nvSpPr>
          <p:cNvPr id="9" name="Rectangle 8"/>
          <p:cNvSpPr/>
          <p:nvPr/>
        </p:nvSpPr>
        <p:spPr>
          <a:xfrm>
            <a:off x="2771800" y="5517232"/>
            <a:ext cx="4572000" cy="646331"/>
          </a:xfrm>
          <a:prstGeom prst="rect">
            <a:avLst/>
          </a:prstGeom>
        </p:spPr>
        <p:txBody>
          <a:bodyPr>
            <a:spAutoFit/>
          </a:bodyPr>
          <a:lstStyle/>
          <a:p>
            <a:pPr>
              <a:buFont typeface="Wingdings" pitchFamily="2" charset="2"/>
              <a:buChar char="§"/>
            </a:pPr>
            <a:r>
              <a:rPr lang="fr-FR" dirty="0" smtClean="0"/>
              <a:t>Faites un schéma, un tableau ou un résumé dans vos mots à la fin de votre lecture.</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764704"/>
            <a:ext cx="7772400" cy="1470025"/>
          </a:xfrm>
        </p:spPr>
        <p:txBody>
          <a:bodyPr/>
          <a:lstStyle/>
          <a:p>
            <a:r>
              <a:rPr lang="fr-FR" dirty="0" smtClean="0"/>
              <a:t>Pourquoi?</a:t>
            </a:r>
            <a:endParaRPr lang="fr-FR" dirty="0"/>
          </a:p>
        </p:txBody>
      </p:sp>
      <p:sp>
        <p:nvSpPr>
          <p:cNvPr id="4" name="Flèche courbée vers la droite 3"/>
          <p:cNvSpPr/>
          <p:nvPr/>
        </p:nvSpPr>
        <p:spPr>
          <a:xfrm>
            <a:off x="539552" y="692696"/>
            <a:ext cx="1080120" cy="86409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5" name="Sous-titre 2"/>
          <p:cNvSpPr txBox="1">
            <a:spLocks/>
          </p:cNvSpPr>
          <p:nvPr/>
        </p:nvSpPr>
        <p:spPr>
          <a:xfrm>
            <a:off x="1475656" y="2636912"/>
            <a:ext cx="6400800" cy="1656184"/>
          </a:xfrm>
          <a:prstGeom prst="rect">
            <a:avLst/>
          </a:prstGeom>
        </p:spPr>
        <p:txBody>
          <a:bodyPr vert="horz" lIns="91440" tIns="45720" rIns="91440" bIns="45720" rtlCol="0">
            <a:normAutofit fontScale="700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rPr>
              <a:t>Autonomie ++</a:t>
            </a:r>
          </a:p>
          <a:p>
            <a:pPr marL="457200" marR="0" lvl="1"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2800" b="0" i="0" u="none" strike="noStrike" kern="1200" cap="none" spc="0" normalizeH="0" baseline="0" noProof="0" dirty="0" smtClean="0">
                <a:ln>
                  <a:noFill/>
                </a:ln>
                <a:solidFill>
                  <a:schemeClr val="tx1">
                    <a:tint val="75000"/>
                  </a:schemeClr>
                </a:solidFill>
                <a:effectLst/>
                <a:uLnTx/>
                <a:uFillTx/>
                <a:latin typeface="+mn-lt"/>
                <a:ea typeface="+mn-ea"/>
                <a:cs typeface="+mn-cs"/>
              </a:rPr>
              <a:t>Apprendre à apprendre</a:t>
            </a:r>
          </a:p>
          <a:p>
            <a:pPr marL="457200" marR="0" lvl="1"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2800" noProof="0" dirty="0" smtClean="0">
                <a:solidFill>
                  <a:schemeClr val="tx1">
                    <a:tint val="75000"/>
                  </a:schemeClr>
                </a:solidFill>
              </a:rPr>
              <a:t>Métier transversal relatif au cursus</a:t>
            </a:r>
          </a:p>
          <a:p>
            <a:pPr marL="457200" marR="0" lvl="1"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2800" b="0" i="0" u="none" strike="noStrike" kern="1200" cap="none" spc="0" normalizeH="0" baseline="0" dirty="0" smtClean="0">
                <a:ln>
                  <a:noFill/>
                </a:ln>
                <a:solidFill>
                  <a:schemeClr val="tx1">
                    <a:tint val="75000"/>
                  </a:schemeClr>
                </a:solidFill>
                <a:effectLst/>
                <a:uLnTx/>
                <a:uFillTx/>
                <a:latin typeface="+mn-lt"/>
                <a:ea typeface="+mn-ea"/>
                <a:cs typeface="+mn-cs"/>
              </a:rPr>
              <a:t>L’acquisition de l’information &amp; mémorisation</a:t>
            </a:r>
          </a:p>
          <a:p>
            <a:pPr marL="457200" marR="0" lvl="1"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2800" noProof="0" dirty="0" smtClean="0">
                <a:solidFill>
                  <a:schemeClr val="tx1">
                    <a:tint val="75000"/>
                  </a:schemeClr>
                </a:solidFill>
              </a:rPr>
              <a:t>-Maitrise des Outils</a:t>
            </a:r>
            <a:endParaRPr kumimoji="0" lang="fr-FR" sz="2800" b="0"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6" name="Rectangle 2"/>
          <p:cNvSpPr txBox="1">
            <a:spLocks noGrp="1" noChangeArrowheads="1"/>
          </p:cNvSpPr>
          <p:nvPr>
            <p:ph type="subTitle" idx="1"/>
          </p:nvPr>
        </p:nvSpPr>
        <p:spPr>
          <a:xfrm>
            <a:off x="1547664" y="4797152"/>
            <a:ext cx="6400800" cy="1752600"/>
          </a:xfrm>
          <a:prstGeom prst="rect">
            <a:avLst/>
          </a:prstGeom>
        </p:spPr>
        <p:txBody>
          <a:bodyPr vert="horz" lIns="91440" tIns="45720" rIns="91440" bIns="45720" rtlCol="0" anchor="ctr">
            <a:normAutofit fontScale="92500" lnSpcReduction="10000"/>
          </a:bodyPr>
          <a:lstStyle/>
          <a:p>
            <a:pPr lvl="0">
              <a:spcBef>
                <a:spcPct val="0"/>
              </a:spcBef>
              <a:defRPr/>
            </a:pPr>
            <a:r>
              <a:rPr lang="fr-CA" sz="4000" dirty="0" smtClean="0">
                <a:solidFill>
                  <a:schemeClr val="tx1"/>
                </a:solidFill>
              </a:rPr>
              <a:t>Un apprentissage efficace est associé à différentes formes de mémoire</a:t>
            </a:r>
            <a:endParaRPr kumimoji="0" lang="fr-FR" sz="4000" b="0" i="0" u="none" strike="noStrike" kern="1200" cap="none" spc="0" normalizeH="0" baseline="0" noProof="0" dirty="0">
              <a:ln>
                <a:noFill/>
              </a:ln>
              <a:solidFill>
                <a:schemeClr val="tx1"/>
              </a:solidFill>
              <a:effectLst/>
              <a:uLnTx/>
              <a:uFillTx/>
              <a:latin typeface="+mj-lt"/>
              <a:ea typeface="+mj-ea"/>
              <a:cs typeface="+mj-cs"/>
            </a:endParaRPr>
          </a:p>
        </p:txBody>
      </p:sp>
      <p:sp>
        <p:nvSpPr>
          <p:cNvPr id="7" name="Rectangle 6"/>
          <p:cNvSpPr/>
          <p:nvPr/>
        </p:nvSpPr>
        <p:spPr>
          <a:xfrm>
            <a:off x="2339752" y="1844824"/>
            <a:ext cx="2376264"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CARACTERISTIQUES DU METIER D’ETUDIANT ..</a:t>
            </a:r>
            <a:endParaRPr lang="fr-FR" dirty="0"/>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476672"/>
            <a:ext cx="7772400" cy="1470025"/>
          </a:xfrm>
        </p:spPr>
        <p:txBody>
          <a:bodyPr/>
          <a:lstStyle/>
          <a:p>
            <a:r>
              <a:rPr lang="fr-FR" dirty="0" smtClean="0">
                <a:solidFill>
                  <a:srgbClr val="FF0000"/>
                </a:solidFill>
              </a:rPr>
              <a:t>5/ GESTION DU STRESS</a:t>
            </a:r>
            <a:endParaRPr lang="fr-FR" dirty="0">
              <a:solidFill>
                <a:srgbClr val="FF0000"/>
              </a:solidFill>
            </a:endParaRPr>
          </a:p>
        </p:txBody>
      </p:sp>
      <p:sp>
        <p:nvSpPr>
          <p:cNvPr id="3" name="Sous-titre 2"/>
          <p:cNvSpPr>
            <a:spLocks noGrp="1"/>
          </p:cNvSpPr>
          <p:nvPr>
            <p:ph type="subTitle" idx="1"/>
          </p:nvPr>
        </p:nvSpPr>
        <p:spPr>
          <a:xfrm>
            <a:off x="683568" y="3140968"/>
            <a:ext cx="6400800" cy="1752600"/>
          </a:xfrm>
        </p:spPr>
        <p:txBody>
          <a:bodyPr>
            <a:normAutofit/>
          </a:bodyPr>
          <a:lstStyle/>
          <a:p>
            <a:r>
              <a:rPr lang="fr-FR" dirty="0" smtClean="0">
                <a:solidFill>
                  <a:schemeClr val="tx1"/>
                </a:solidFill>
              </a:rPr>
              <a:t>Les cours, les travaux, les rapports de stage, les examens, en plus des responsabilités que la vie en entraine</a:t>
            </a:r>
            <a:endParaRPr lang="fr-FR" dirty="0">
              <a:solidFill>
                <a:schemeClr val="tx1"/>
              </a:solidFill>
            </a:endParaRPr>
          </a:p>
        </p:txBody>
      </p:sp>
      <p:sp>
        <p:nvSpPr>
          <p:cNvPr id="4" name="Flèche vers le bas 3"/>
          <p:cNvSpPr/>
          <p:nvPr/>
        </p:nvSpPr>
        <p:spPr>
          <a:xfrm>
            <a:off x="4211960" y="1628800"/>
            <a:ext cx="43204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 name="Ellipse 4"/>
          <p:cNvSpPr/>
          <p:nvPr/>
        </p:nvSpPr>
        <p:spPr>
          <a:xfrm>
            <a:off x="539552" y="1700808"/>
            <a:ext cx="2160240" cy="14401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t>C</a:t>
            </a:r>
            <a:r>
              <a:rPr lang="fr-FR" b="1" dirty="0" smtClean="0"/>
              <a:t>ONTEXTE</a:t>
            </a:r>
            <a:endParaRPr lang="fr-FR" b="1" dirty="0"/>
          </a:p>
        </p:txBody>
      </p:sp>
      <p:sp>
        <p:nvSpPr>
          <p:cNvPr id="6" name="Ellipse 5"/>
          <p:cNvSpPr/>
          <p:nvPr/>
        </p:nvSpPr>
        <p:spPr>
          <a:xfrm>
            <a:off x="6156176" y="4437112"/>
            <a:ext cx="2664296" cy="19442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t>PRESSION</a:t>
            </a:r>
            <a:endParaRPr lang="fr-FR" b="1" dirty="0"/>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88640"/>
            <a:ext cx="7772400" cy="1874639"/>
          </a:xfrm>
        </p:spPr>
        <p:txBody>
          <a:bodyPr>
            <a:normAutofit/>
          </a:bodyPr>
          <a:lstStyle/>
          <a:p>
            <a:r>
              <a:rPr lang="fr-FR" dirty="0" smtClean="0">
                <a:solidFill>
                  <a:srgbClr val="FF0000"/>
                </a:solidFill>
              </a:rPr>
              <a:t>PROBLEMATIQUE: </a:t>
            </a:r>
            <a:br>
              <a:rPr lang="fr-FR" dirty="0" smtClean="0">
                <a:solidFill>
                  <a:srgbClr val="FF0000"/>
                </a:solidFill>
              </a:rPr>
            </a:br>
            <a:endParaRPr lang="fr-FR" dirty="0">
              <a:solidFill>
                <a:srgbClr val="FF0000"/>
              </a:solidFill>
            </a:endParaRPr>
          </a:p>
        </p:txBody>
      </p:sp>
      <p:sp>
        <p:nvSpPr>
          <p:cNvPr id="3" name="Sous-titre 2"/>
          <p:cNvSpPr>
            <a:spLocks noGrp="1"/>
          </p:cNvSpPr>
          <p:nvPr>
            <p:ph type="subTitle" idx="1"/>
          </p:nvPr>
        </p:nvSpPr>
        <p:spPr>
          <a:xfrm>
            <a:off x="611560" y="1556792"/>
            <a:ext cx="6400800" cy="478904"/>
          </a:xfrm>
        </p:spPr>
        <p:txBody>
          <a:bodyPr>
            <a:normAutofit fontScale="92500" lnSpcReduction="20000"/>
          </a:bodyPr>
          <a:lstStyle/>
          <a:p>
            <a:r>
              <a:rPr lang="fr-FR" dirty="0" smtClean="0"/>
              <a:t>EQUILIBRE</a:t>
            </a:r>
            <a:endParaRPr lang="fr-FR" dirty="0"/>
          </a:p>
        </p:txBody>
      </p:sp>
      <p:cxnSp>
        <p:nvCxnSpPr>
          <p:cNvPr id="7" name="Connecteur droit avec flèche 6"/>
          <p:cNvCxnSpPr/>
          <p:nvPr/>
        </p:nvCxnSpPr>
        <p:spPr>
          <a:xfrm>
            <a:off x="3491880" y="2204864"/>
            <a:ext cx="0" cy="7200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Connecteur droit avec flèche 8"/>
          <p:cNvCxnSpPr/>
          <p:nvPr/>
        </p:nvCxnSpPr>
        <p:spPr>
          <a:xfrm>
            <a:off x="4211960" y="2276872"/>
            <a:ext cx="432048"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187624" y="3356992"/>
            <a:ext cx="1907704"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LA CHARGE DE TRAVAIL</a:t>
            </a:r>
            <a:endParaRPr lang="fr-FR" dirty="0"/>
          </a:p>
        </p:txBody>
      </p:sp>
      <p:sp>
        <p:nvSpPr>
          <p:cNvPr id="11" name="Rectangle 10"/>
          <p:cNvSpPr/>
          <p:nvPr/>
        </p:nvSpPr>
        <p:spPr>
          <a:xfrm>
            <a:off x="3203848" y="4149080"/>
            <a:ext cx="1907704"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ECHEANCIER</a:t>
            </a:r>
            <a:endParaRPr lang="fr-FR" dirty="0"/>
          </a:p>
        </p:txBody>
      </p:sp>
      <p:sp>
        <p:nvSpPr>
          <p:cNvPr id="12" name="Rectangle 11"/>
          <p:cNvSpPr/>
          <p:nvPr/>
        </p:nvSpPr>
        <p:spPr>
          <a:xfrm>
            <a:off x="5292080" y="5013176"/>
            <a:ext cx="1907704"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AUTRES</a:t>
            </a:r>
            <a:endParaRPr lang="fr-FR" dirty="0"/>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23528" y="476672"/>
            <a:ext cx="7772400" cy="1470025"/>
          </a:xfrm>
        </p:spPr>
        <p:txBody>
          <a:bodyPr/>
          <a:lstStyle/>
          <a:p>
            <a:pPr>
              <a:buFont typeface="Wingdings" pitchFamily="2" charset="2"/>
              <a:buChar char="ü"/>
            </a:pPr>
            <a:r>
              <a:rPr lang="fr-FR" dirty="0" smtClean="0"/>
              <a:t>Gérer son stress ne signifie pas </a:t>
            </a:r>
            <a:r>
              <a:rPr lang="fr-FR" dirty="0" smtClean="0">
                <a:solidFill>
                  <a:srgbClr val="FF0000"/>
                </a:solidFill>
              </a:rPr>
              <a:t>enrayer</a:t>
            </a:r>
            <a:r>
              <a:rPr lang="fr-FR" dirty="0" smtClean="0"/>
              <a:t> toute </a:t>
            </a:r>
            <a:r>
              <a:rPr lang="fr-FR" dirty="0" smtClean="0">
                <a:solidFill>
                  <a:srgbClr val="FF0000"/>
                </a:solidFill>
              </a:rPr>
              <a:t>source de stress</a:t>
            </a:r>
            <a:r>
              <a:rPr lang="fr-FR" dirty="0" smtClean="0"/>
              <a:t>.</a:t>
            </a:r>
            <a:endParaRPr lang="fr-FR" dirty="0"/>
          </a:p>
        </p:txBody>
      </p:sp>
      <p:sp>
        <p:nvSpPr>
          <p:cNvPr id="3" name="Sous-titre 2"/>
          <p:cNvSpPr>
            <a:spLocks noGrp="1"/>
          </p:cNvSpPr>
          <p:nvPr>
            <p:ph type="subTitle" idx="1"/>
          </p:nvPr>
        </p:nvSpPr>
        <p:spPr>
          <a:xfrm>
            <a:off x="1371600" y="3886200"/>
            <a:ext cx="6400800" cy="1270992"/>
          </a:xfrm>
        </p:spPr>
        <p:txBody>
          <a:bodyPr/>
          <a:lstStyle/>
          <a:p>
            <a:r>
              <a:rPr lang="fr-FR" dirty="0" smtClean="0">
                <a:solidFill>
                  <a:schemeClr val="tx1"/>
                </a:solidFill>
              </a:rPr>
              <a:t>APPLIQUER DES STRATEGIES</a:t>
            </a:r>
          </a:p>
          <a:p>
            <a:r>
              <a:rPr lang="fr-FR" dirty="0" smtClean="0">
                <a:solidFill>
                  <a:schemeClr val="tx1"/>
                </a:solidFill>
              </a:rPr>
              <a:t>ADAPTIVE</a:t>
            </a:r>
            <a:endParaRPr lang="fr-FR" dirty="0">
              <a:solidFill>
                <a:schemeClr val="tx1"/>
              </a:solidFill>
            </a:endParaRPr>
          </a:p>
        </p:txBody>
      </p:sp>
      <p:sp>
        <p:nvSpPr>
          <p:cNvPr id="4" name="Flèche vers le bas 3"/>
          <p:cNvSpPr/>
          <p:nvPr/>
        </p:nvSpPr>
        <p:spPr>
          <a:xfrm>
            <a:off x="4139952" y="2132856"/>
            <a:ext cx="648072"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59632" y="548680"/>
            <a:ext cx="6400800" cy="1752600"/>
          </a:xfrm>
        </p:spPr>
        <p:txBody>
          <a:bodyPr/>
          <a:lstStyle/>
          <a:p>
            <a:pPr>
              <a:buFont typeface="Wingdings" pitchFamily="2" charset="2"/>
              <a:buChar char="§"/>
            </a:pPr>
            <a:r>
              <a:rPr lang="fr-FR" dirty="0" smtClean="0">
                <a:solidFill>
                  <a:schemeClr val="tx1"/>
                </a:solidFill>
              </a:rPr>
              <a:t>Mettez-vous en mode </a:t>
            </a:r>
            <a:r>
              <a:rPr lang="fr-FR" dirty="0" smtClean="0">
                <a:solidFill>
                  <a:srgbClr val="FF0000"/>
                </a:solidFill>
              </a:rPr>
              <a:t>préventif </a:t>
            </a:r>
            <a:r>
              <a:rPr lang="fr-FR" dirty="0" smtClean="0">
                <a:solidFill>
                  <a:schemeClr val="tx1"/>
                </a:solidFill>
              </a:rPr>
              <a:t>pour voir venir les périodes de grand stress.</a:t>
            </a:r>
          </a:p>
          <a:p>
            <a:endParaRPr lang="fr-FR" dirty="0"/>
          </a:p>
        </p:txBody>
      </p:sp>
      <p:sp>
        <p:nvSpPr>
          <p:cNvPr id="4" name="Rectangle 3"/>
          <p:cNvSpPr/>
          <p:nvPr/>
        </p:nvSpPr>
        <p:spPr>
          <a:xfrm>
            <a:off x="179512" y="2348880"/>
            <a:ext cx="4572000" cy="1384995"/>
          </a:xfrm>
          <a:prstGeom prst="rect">
            <a:avLst/>
          </a:prstGeom>
        </p:spPr>
        <p:txBody>
          <a:bodyPr>
            <a:spAutoFit/>
          </a:bodyPr>
          <a:lstStyle/>
          <a:p>
            <a:pPr>
              <a:buFont typeface="Wingdings" pitchFamily="2" charset="2"/>
              <a:buChar char="§"/>
            </a:pPr>
            <a:r>
              <a:rPr lang="fr-FR" sz="2800" dirty="0" smtClean="0"/>
              <a:t>Soyez attentif à la façon dont le stress se manifeste chez vous (symptômes).</a:t>
            </a:r>
            <a:endParaRPr lang="fr-FR" sz="2800" dirty="0"/>
          </a:p>
        </p:txBody>
      </p:sp>
      <p:sp>
        <p:nvSpPr>
          <p:cNvPr id="5" name="Rectangle 4"/>
          <p:cNvSpPr/>
          <p:nvPr/>
        </p:nvSpPr>
        <p:spPr>
          <a:xfrm>
            <a:off x="179512" y="4221088"/>
            <a:ext cx="5599225" cy="584775"/>
          </a:xfrm>
          <a:prstGeom prst="rect">
            <a:avLst/>
          </a:prstGeom>
        </p:spPr>
        <p:txBody>
          <a:bodyPr wrap="none">
            <a:spAutoFit/>
          </a:bodyPr>
          <a:lstStyle/>
          <a:p>
            <a:pPr>
              <a:buFont typeface="Wingdings" pitchFamily="2" charset="2"/>
              <a:buChar char="§"/>
            </a:pPr>
            <a:r>
              <a:rPr lang="fr-FR" sz="3200" dirty="0" smtClean="0"/>
              <a:t>Identifiez vos sources de stress.</a:t>
            </a:r>
            <a:endParaRPr lang="fr-FR" sz="3200" dirty="0"/>
          </a:p>
        </p:txBody>
      </p:sp>
      <p:sp>
        <p:nvSpPr>
          <p:cNvPr id="6" name="Rectangle 5"/>
          <p:cNvSpPr/>
          <p:nvPr/>
        </p:nvSpPr>
        <p:spPr>
          <a:xfrm>
            <a:off x="4355976" y="5157192"/>
            <a:ext cx="4572000" cy="1384995"/>
          </a:xfrm>
          <a:prstGeom prst="rect">
            <a:avLst/>
          </a:prstGeom>
        </p:spPr>
        <p:txBody>
          <a:bodyPr>
            <a:spAutoFit/>
          </a:bodyPr>
          <a:lstStyle/>
          <a:p>
            <a:pPr>
              <a:buFont typeface="Wingdings" pitchFamily="2" charset="2"/>
              <a:buChar char="§"/>
            </a:pPr>
            <a:r>
              <a:rPr lang="fr-FR" sz="2800" dirty="0" smtClean="0"/>
              <a:t>Tâchez d’élargir votre répertoire en essayant de nouvelles stratégies.</a:t>
            </a:r>
            <a:endParaRPr lang="fr-FR" sz="2800" dirty="0"/>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91880" y="4437112"/>
            <a:ext cx="4572000" cy="1815882"/>
          </a:xfrm>
          <a:prstGeom prst="rect">
            <a:avLst/>
          </a:prstGeom>
        </p:spPr>
        <p:txBody>
          <a:bodyPr>
            <a:spAutoFit/>
          </a:bodyPr>
          <a:lstStyle/>
          <a:p>
            <a:pPr>
              <a:buFont typeface="Wingdings" pitchFamily="2" charset="2"/>
              <a:buChar char="§"/>
            </a:pPr>
            <a:r>
              <a:rPr lang="fr-FR" sz="2800" dirty="0" smtClean="0"/>
              <a:t>Développez une bonne hygiène de vie (repos suffisant, saine alimentation, exercice, relaxation, etc.)</a:t>
            </a:r>
            <a:endParaRPr lang="fr-FR" sz="2800" dirty="0"/>
          </a:p>
        </p:txBody>
      </p:sp>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solidFill>
                  <a:srgbClr val="FF0000"/>
                </a:solidFill>
              </a:rPr>
              <a:t>Techniques de Prise de Notes</a:t>
            </a:r>
            <a:endParaRPr lang="fr-FR" dirty="0">
              <a:solidFill>
                <a:srgbClr val="FF0000"/>
              </a:solidFill>
            </a:endParaRPr>
          </a:p>
        </p:txBody>
      </p:sp>
      <p:sp>
        <p:nvSpPr>
          <p:cNvPr id="3" name="Sous-titre 2"/>
          <p:cNvSpPr>
            <a:spLocks noGrp="1"/>
          </p:cNvSpPr>
          <p:nvPr>
            <p:ph type="subTitle" idx="1"/>
          </p:nvPr>
        </p:nvSpPr>
        <p:spPr/>
        <p:txBody>
          <a:bodyPr/>
          <a:lstStyle/>
          <a:p>
            <a:endParaRPr lang="fr-FR" dirty="0"/>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88640"/>
            <a:ext cx="7772400" cy="1470025"/>
          </a:xfrm>
        </p:spPr>
        <p:txBody>
          <a:bodyPr>
            <a:normAutofit fontScale="90000"/>
          </a:bodyPr>
          <a:lstStyle/>
          <a:p>
            <a:r>
              <a:rPr lang="fr-FR" dirty="0" smtClean="0"/>
              <a:t>La technique de prise de notes est définie, comme outil efficace  dans l’ardeur de travail…. </a:t>
            </a:r>
            <a:endParaRPr lang="fr-FR" dirty="0"/>
          </a:p>
        </p:txBody>
      </p:sp>
      <p:sp>
        <p:nvSpPr>
          <p:cNvPr id="3" name="Sous-titre 2"/>
          <p:cNvSpPr>
            <a:spLocks noGrp="1"/>
          </p:cNvSpPr>
          <p:nvPr>
            <p:ph type="subTitle" idx="1"/>
          </p:nvPr>
        </p:nvSpPr>
        <p:spPr>
          <a:xfrm>
            <a:off x="611560" y="2996952"/>
            <a:ext cx="6400800" cy="1752600"/>
          </a:xfrm>
        </p:spPr>
        <p:txBody>
          <a:bodyPr/>
          <a:lstStyle/>
          <a:p>
            <a:pPr>
              <a:buFontTx/>
              <a:buChar char="-"/>
            </a:pPr>
            <a:r>
              <a:rPr lang="fr-FR" dirty="0" smtClean="0"/>
              <a:t>Sans créativité</a:t>
            </a:r>
          </a:p>
          <a:p>
            <a:pPr>
              <a:buFontTx/>
              <a:buChar char="-"/>
            </a:pPr>
            <a:r>
              <a:rPr lang="fr-FR" dirty="0" smtClean="0"/>
              <a:t>Sans inspiration</a:t>
            </a:r>
          </a:p>
          <a:p>
            <a:pPr>
              <a:buFontTx/>
              <a:buChar char="-"/>
            </a:pPr>
            <a:r>
              <a:rPr lang="fr-FR" dirty="0" smtClean="0"/>
              <a:t>(juste) : savoir écrire</a:t>
            </a:r>
            <a:endParaRPr lang="fr-FR" dirty="0"/>
          </a:p>
        </p:txBody>
      </p:sp>
      <p:sp>
        <p:nvSpPr>
          <p:cNvPr id="4" name="Flèche vers le bas 3"/>
          <p:cNvSpPr/>
          <p:nvPr/>
        </p:nvSpPr>
        <p:spPr>
          <a:xfrm>
            <a:off x="1691680" y="1988840"/>
            <a:ext cx="576064"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9512" y="188640"/>
            <a:ext cx="7772400" cy="1470025"/>
          </a:xfrm>
        </p:spPr>
        <p:txBody>
          <a:bodyPr/>
          <a:lstStyle/>
          <a:p>
            <a:r>
              <a:rPr lang="fr-FR" dirty="0" smtClean="0">
                <a:solidFill>
                  <a:srgbClr val="FF0000"/>
                </a:solidFill>
              </a:rPr>
              <a:t>               POURQUOI? </a:t>
            </a:r>
            <a:r>
              <a:rPr lang="fr-FR" dirty="0" smtClean="0"/>
              <a:t/>
            </a:r>
            <a:br>
              <a:rPr lang="fr-FR" dirty="0" smtClean="0"/>
            </a:br>
            <a:r>
              <a:rPr lang="fr-FR" dirty="0" smtClean="0"/>
              <a:t>LA PRISE DE NOTES ………</a:t>
            </a:r>
            <a:endParaRPr lang="fr-FR" dirty="0"/>
          </a:p>
        </p:txBody>
      </p:sp>
      <p:sp>
        <p:nvSpPr>
          <p:cNvPr id="3" name="Sous-titre 2"/>
          <p:cNvSpPr>
            <a:spLocks noGrp="1"/>
          </p:cNvSpPr>
          <p:nvPr>
            <p:ph type="subTitle" idx="1"/>
          </p:nvPr>
        </p:nvSpPr>
        <p:spPr>
          <a:xfrm>
            <a:off x="1331640" y="1916832"/>
            <a:ext cx="6400800" cy="4176464"/>
          </a:xfrm>
        </p:spPr>
        <p:txBody>
          <a:bodyPr>
            <a:normAutofit fontScale="77500" lnSpcReduction="20000"/>
          </a:bodyPr>
          <a:lstStyle/>
          <a:p>
            <a:pPr>
              <a:buFontTx/>
              <a:buChar char="-"/>
            </a:pPr>
            <a:r>
              <a:rPr lang="fr-FR" dirty="0" smtClean="0">
                <a:solidFill>
                  <a:schemeClr val="tx1"/>
                </a:solidFill>
              </a:rPr>
              <a:t>Aide a la mémoire</a:t>
            </a:r>
          </a:p>
          <a:p>
            <a:pPr>
              <a:buFontTx/>
              <a:buChar char="-"/>
            </a:pPr>
            <a:r>
              <a:rPr lang="fr-FR" dirty="0" smtClean="0">
                <a:solidFill>
                  <a:schemeClr val="tx1"/>
                </a:solidFill>
              </a:rPr>
              <a:t>Outil efficace d’apprentissage</a:t>
            </a:r>
          </a:p>
          <a:p>
            <a:pPr>
              <a:buFontTx/>
              <a:buChar char="-"/>
            </a:pPr>
            <a:r>
              <a:rPr lang="fr-FR" dirty="0" smtClean="0">
                <a:solidFill>
                  <a:schemeClr val="tx1"/>
                </a:solidFill>
              </a:rPr>
              <a:t>Moyen de se concentrer et rester attentif pendant le cours </a:t>
            </a:r>
          </a:p>
          <a:p>
            <a:pPr>
              <a:buFontTx/>
              <a:buChar char="-"/>
            </a:pPr>
            <a:r>
              <a:rPr lang="fr-FR" dirty="0" smtClean="0">
                <a:solidFill>
                  <a:schemeClr val="tx1"/>
                </a:solidFill>
              </a:rPr>
              <a:t>Actif et impliqué dans l’apprentissage</a:t>
            </a:r>
          </a:p>
          <a:p>
            <a:pPr>
              <a:buFontTx/>
              <a:buChar char="-"/>
            </a:pPr>
            <a:r>
              <a:rPr lang="fr-FR" dirty="0" smtClean="0">
                <a:solidFill>
                  <a:schemeClr val="tx1"/>
                </a:solidFill>
              </a:rPr>
              <a:t>permet de participer activement au cours et de poser des questions pertinentes</a:t>
            </a:r>
          </a:p>
          <a:p>
            <a:pPr>
              <a:buFontTx/>
              <a:buChar char="-"/>
            </a:pPr>
            <a:r>
              <a:rPr lang="fr-FR" dirty="0" smtClean="0">
                <a:solidFill>
                  <a:schemeClr val="tx1"/>
                </a:solidFill>
              </a:rPr>
              <a:t>Une matière structurée et bien organisée est a</a:t>
            </a:r>
            <a:r>
              <a:rPr lang="fr-FR" dirty="0" smtClean="0"/>
              <a:t> </a:t>
            </a:r>
            <a:r>
              <a:rPr lang="fr-FR" dirty="0" smtClean="0">
                <a:solidFill>
                  <a:srgbClr val="FF0000"/>
                </a:solidFill>
              </a:rPr>
              <a:t>moitié mémorisée</a:t>
            </a:r>
          </a:p>
          <a:p>
            <a:pPr>
              <a:buFontTx/>
              <a:buChar char="-"/>
            </a:pPr>
            <a:r>
              <a:rPr lang="fr-FR" dirty="0" smtClean="0">
                <a:solidFill>
                  <a:schemeClr val="tx1"/>
                </a:solidFill>
              </a:rPr>
              <a:t>Gain de temps</a:t>
            </a:r>
          </a:p>
          <a:p>
            <a:pPr>
              <a:buFontTx/>
              <a:buChar char="-"/>
            </a:pPr>
            <a:r>
              <a:rPr lang="fr-FR" b="1" dirty="0" smtClean="0">
                <a:solidFill>
                  <a:srgbClr val="FF0000"/>
                </a:solidFill>
              </a:rPr>
              <a:t>Biffer</a:t>
            </a:r>
            <a:r>
              <a:rPr lang="fr-FR" dirty="0" smtClean="0">
                <a:solidFill>
                  <a:schemeClr val="tx1"/>
                </a:solidFill>
              </a:rPr>
              <a:t> au lieu </a:t>
            </a:r>
            <a:r>
              <a:rPr lang="fr-FR" dirty="0" smtClean="0">
                <a:solidFill>
                  <a:srgbClr val="FF0000"/>
                </a:solidFill>
              </a:rPr>
              <a:t>d’effacer.</a:t>
            </a:r>
          </a:p>
          <a:p>
            <a:pPr>
              <a:buFontTx/>
              <a:buChar char="-"/>
            </a:pPr>
            <a:endParaRPr lang="fr-FR" dirty="0"/>
          </a:p>
        </p:txBody>
      </p:sp>
      <p:sp>
        <p:nvSpPr>
          <p:cNvPr id="4" name="Flèche courbée vers la droite 3"/>
          <p:cNvSpPr/>
          <p:nvPr/>
        </p:nvSpPr>
        <p:spPr>
          <a:xfrm>
            <a:off x="395536" y="2132856"/>
            <a:ext cx="432048" cy="57606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endParaRPr>
          </a:p>
        </p:txBody>
      </p:sp>
      <p:sp>
        <p:nvSpPr>
          <p:cNvPr id="5" name="Flèche courbée vers la droite 4"/>
          <p:cNvSpPr/>
          <p:nvPr/>
        </p:nvSpPr>
        <p:spPr>
          <a:xfrm>
            <a:off x="323528" y="3789040"/>
            <a:ext cx="432048" cy="57606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endParaRPr>
          </a:p>
        </p:txBody>
      </p:sp>
      <p:sp>
        <p:nvSpPr>
          <p:cNvPr id="6" name="Flèche courbée vers la droite 5"/>
          <p:cNvSpPr/>
          <p:nvPr/>
        </p:nvSpPr>
        <p:spPr>
          <a:xfrm>
            <a:off x="467544" y="5301208"/>
            <a:ext cx="432048" cy="57606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endParaRPr>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88640"/>
            <a:ext cx="7772400" cy="1470025"/>
          </a:xfrm>
        </p:spPr>
        <p:txBody>
          <a:bodyPr/>
          <a:lstStyle/>
          <a:p>
            <a:r>
              <a:rPr lang="fr-FR" dirty="0" smtClean="0"/>
              <a:t>PROBLEMATIQUE:</a:t>
            </a:r>
            <a:endParaRPr lang="fr-FR" dirty="0"/>
          </a:p>
        </p:txBody>
      </p:sp>
      <p:sp>
        <p:nvSpPr>
          <p:cNvPr id="3" name="Sous-titre 2"/>
          <p:cNvSpPr>
            <a:spLocks noGrp="1"/>
          </p:cNvSpPr>
          <p:nvPr>
            <p:ph type="subTitle" idx="1"/>
          </p:nvPr>
        </p:nvSpPr>
        <p:spPr>
          <a:xfrm>
            <a:off x="1403648" y="2060848"/>
            <a:ext cx="6400800" cy="1054968"/>
          </a:xfrm>
        </p:spPr>
        <p:txBody>
          <a:bodyPr>
            <a:normAutofit/>
          </a:bodyPr>
          <a:lstStyle/>
          <a:p>
            <a:r>
              <a:rPr lang="fr-FR" dirty="0" smtClean="0"/>
              <a:t>Enseignant     </a:t>
            </a:r>
            <a:r>
              <a:rPr lang="fr-FR" dirty="0" smtClean="0">
                <a:solidFill>
                  <a:srgbClr val="FF0000"/>
                </a:solidFill>
              </a:rPr>
              <a:t>Vs        </a:t>
            </a:r>
            <a:r>
              <a:rPr lang="fr-FR" dirty="0" smtClean="0"/>
              <a:t> Etudiant</a:t>
            </a:r>
            <a:endParaRPr lang="fr-FR" dirty="0"/>
          </a:p>
        </p:txBody>
      </p:sp>
      <p:sp>
        <p:nvSpPr>
          <p:cNvPr id="4" name="Ellipse 3"/>
          <p:cNvSpPr/>
          <p:nvPr/>
        </p:nvSpPr>
        <p:spPr>
          <a:xfrm>
            <a:off x="2915816" y="1196752"/>
            <a:ext cx="936104" cy="7920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FACE</a:t>
            </a:r>
            <a:endParaRPr lang="fr-FR" dirty="0"/>
          </a:p>
        </p:txBody>
      </p:sp>
      <p:sp>
        <p:nvSpPr>
          <p:cNvPr id="5" name="Ellipse 4"/>
          <p:cNvSpPr/>
          <p:nvPr/>
        </p:nvSpPr>
        <p:spPr>
          <a:xfrm>
            <a:off x="3779912" y="1196752"/>
            <a:ext cx="936104" cy="7920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FACE</a:t>
            </a:r>
            <a:endParaRPr lang="fr-FR" dirty="0"/>
          </a:p>
        </p:txBody>
      </p:sp>
      <p:cxnSp>
        <p:nvCxnSpPr>
          <p:cNvPr id="7" name="Connecteur droit 6"/>
          <p:cNvCxnSpPr/>
          <p:nvPr/>
        </p:nvCxnSpPr>
        <p:spPr>
          <a:xfrm>
            <a:off x="827584" y="2276872"/>
            <a:ext cx="0" cy="3456384"/>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Connecteur droit 9"/>
          <p:cNvCxnSpPr/>
          <p:nvPr/>
        </p:nvCxnSpPr>
        <p:spPr>
          <a:xfrm>
            <a:off x="323528" y="3212976"/>
            <a:ext cx="1224136"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Sous-titre 2"/>
          <p:cNvSpPr txBox="1">
            <a:spLocks/>
          </p:cNvSpPr>
          <p:nvPr/>
        </p:nvSpPr>
        <p:spPr>
          <a:xfrm>
            <a:off x="1043608" y="3789040"/>
            <a:ext cx="3168352" cy="1440160"/>
          </a:xfrm>
          <a:prstGeom prst="rect">
            <a:avLst/>
          </a:prstGeom>
        </p:spPr>
        <p:txBody>
          <a:bodyPr vert="horz" lIns="91440" tIns="45720" rIns="91440" bIns="45720" rtlCol="0">
            <a:normAutofit fontScale="550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dirty="0" smtClean="0">
                <a:solidFill>
                  <a:schemeClr val="tx1">
                    <a:tint val="75000"/>
                  </a:schemeClr>
                </a:solidFill>
              </a:rPr>
              <a:t>SAVOIR</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rPr>
              <a:t>THEORIQUE</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dirty="0" smtClean="0">
                <a:solidFill>
                  <a:schemeClr val="tx1">
                    <a:tint val="75000"/>
                  </a:schemeClr>
                </a:solidFill>
              </a:rPr>
              <a:t>MAITRISE (VITESSE DE L’ECLAIR)</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dirty="0" smtClean="0">
                <a:solidFill>
                  <a:schemeClr val="tx1">
                    <a:tint val="75000"/>
                  </a:schemeClr>
                </a:solidFill>
              </a:rPr>
              <a:t>MOTS TECHNIQUES</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cxnSp>
        <p:nvCxnSpPr>
          <p:cNvPr id="13" name="Connecteur droit 12"/>
          <p:cNvCxnSpPr/>
          <p:nvPr/>
        </p:nvCxnSpPr>
        <p:spPr>
          <a:xfrm>
            <a:off x="4716016" y="3933056"/>
            <a:ext cx="0" cy="1200708"/>
          </a:xfrm>
          <a:prstGeom prst="line">
            <a:avLst/>
          </a:prstGeom>
        </p:spPr>
        <p:style>
          <a:lnRef idx="1">
            <a:schemeClr val="accent1"/>
          </a:lnRef>
          <a:fillRef idx="0">
            <a:schemeClr val="accent1"/>
          </a:fillRef>
          <a:effectRef idx="0">
            <a:schemeClr val="accent1"/>
          </a:effectRef>
          <a:fontRef idx="minor">
            <a:schemeClr val="tx1"/>
          </a:fontRef>
        </p:style>
      </p:cxnSp>
      <p:sp>
        <p:nvSpPr>
          <p:cNvPr id="14" name="Sous-titre 2"/>
          <p:cNvSpPr txBox="1">
            <a:spLocks/>
          </p:cNvSpPr>
          <p:nvPr/>
        </p:nvSpPr>
        <p:spPr>
          <a:xfrm>
            <a:off x="5364088" y="3933056"/>
            <a:ext cx="3168352" cy="1440160"/>
          </a:xfrm>
          <a:prstGeom prst="rect">
            <a:avLst/>
          </a:prstGeom>
        </p:spPr>
        <p:txBody>
          <a:bodyPr vert="horz" lIns="91440" tIns="45720" rIns="91440" bIns="45720" rtlCol="0">
            <a:normAutofit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noProof="0" dirty="0" smtClean="0">
                <a:solidFill>
                  <a:srgbClr val="FF0000"/>
                </a:solidFill>
              </a:rPr>
              <a:t>IMPACT SUR LA CAPACITE D’ECRITURE </a:t>
            </a:r>
            <a:endParaRPr kumimoji="0" lang="fr-FR" sz="3200" b="0" i="0" u="none" strike="noStrike" kern="1200" cap="none" spc="0" normalizeH="0" baseline="0" noProof="0" dirty="0">
              <a:ln>
                <a:noFill/>
              </a:ln>
              <a:solidFill>
                <a:srgbClr val="FF0000"/>
              </a:solidFill>
              <a:effectLst/>
              <a:uLnTx/>
              <a:uFillTx/>
              <a:latin typeface="+mn-lt"/>
              <a:ea typeface="+mn-ea"/>
              <a:cs typeface="+mn-cs"/>
            </a:endParaRPr>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88640"/>
            <a:ext cx="6156176" cy="1470025"/>
          </a:xfrm>
        </p:spPr>
        <p:txBody>
          <a:bodyPr/>
          <a:lstStyle/>
          <a:p>
            <a:r>
              <a:rPr lang="fr-FR" dirty="0" smtClean="0">
                <a:solidFill>
                  <a:srgbClr val="FF0000"/>
                </a:solidFill>
              </a:rPr>
              <a:t>Conséquences:</a:t>
            </a:r>
            <a:endParaRPr lang="fr-FR" dirty="0">
              <a:solidFill>
                <a:srgbClr val="FF0000"/>
              </a:solidFill>
            </a:endParaRPr>
          </a:p>
        </p:txBody>
      </p:sp>
      <p:sp>
        <p:nvSpPr>
          <p:cNvPr id="3" name="Sous-titre 2"/>
          <p:cNvSpPr>
            <a:spLocks noGrp="1"/>
          </p:cNvSpPr>
          <p:nvPr>
            <p:ph type="subTitle" idx="1"/>
          </p:nvPr>
        </p:nvSpPr>
        <p:spPr>
          <a:xfrm>
            <a:off x="1043608" y="2564904"/>
            <a:ext cx="6400800" cy="1752600"/>
          </a:xfrm>
        </p:spPr>
        <p:txBody>
          <a:bodyPr>
            <a:normAutofit fontScale="85000" lnSpcReduction="10000"/>
          </a:bodyPr>
          <a:lstStyle/>
          <a:p>
            <a:pPr>
              <a:buFontTx/>
              <a:buChar char="-"/>
            </a:pPr>
            <a:r>
              <a:rPr lang="fr-FR" dirty="0" smtClean="0"/>
              <a:t>Hésitation pour le mot pour  mot</a:t>
            </a:r>
          </a:p>
          <a:p>
            <a:pPr>
              <a:buFontTx/>
              <a:buChar char="-"/>
            </a:pPr>
            <a:r>
              <a:rPr lang="fr-FR" dirty="0" smtClean="0"/>
              <a:t>Espaces blancs</a:t>
            </a:r>
          </a:p>
          <a:p>
            <a:pPr>
              <a:buFontTx/>
              <a:buChar char="-"/>
            </a:pPr>
            <a:r>
              <a:rPr lang="fr-FR" dirty="0" smtClean="0"/>
              <a:t>Notes incomplètes, décousues(incohérançe dans le cheminement)</a:t>
            </a:r>
          </a:p>
          <a:p>
            <a:endParaRPr lang="fr-FR" dirty="0" smtClean="0"/>
          </a:p>
          <a:p>
            <a:endParaRPr lang="fr-FR" dirty="0"/>
          </a:p>
        </p:txBody>
      </p:sp>
      <p:sp>
        <p:nvSpPr>
          <p:cNvPr id="4" name="Flèche vers le bas 3"/>
          <p:cNvSpPr/>
          <p:nvPr/>
        </p:nvSpPr>
        <p:spPr>
          <a:xfrm>
            <a:off x="2699792" y="1412776"/>
            <a:ext cx="504056"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 name="Ellipse 4"/>
          <p:cNvSpPr/>
          <p:nvPr/>
        </p:nvSpPr>
        <p:spPr>
          <a:xfrm>
            <a:off x="5868144" y="4869160"/>
            <a:ext cx="2232248" cy="15121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Situation pas </a:t>
            </a:r>
          </a:p>
          <a:p>
            <a:pPr algn="ctr"/>
            <a:r>
              <a:rPr lang="fr-FR" dirty="0" smtClean="0"/>
              <a:t>Pratique  pour un échéancier </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3568" y="620688"/>
            <a:ext cx="2233688" cy="369332"/>
          </a:xfrm>
          <a:prstGeom prst="rect">
            <a:avLst/>
          </a:prstGeom>
        </p:spPr>
        <p:txBody>
          <a:bodyPr wrap="none">
            <a:spAutoFit/>
          </a:bodyPr>
          <a:lstStyle/>
          <a:p>
            <a:r>
              <a:rPr lang="fr-CA" dirty="0" smtClean="0"/>
              <a:t>de ce fait, On retient :</a:t>
            </a:r>
            <a:endParaRPr lang="fr-FR" dirty="0"/>
          </a:p>
        </p:txBody>
      </p:sp>
      <p:sp>
        <p:nvSpPr>
          <p:cNvPr id="5" name="Titre 1"/>
          <p:cNvSpPr>
            <a:spLocks noGrp="1"/>
          </p:cNvSpPr>
          <p:nvPr>
            <p:ph type="ctrTitle"/>
          </p:nvPr>
        </p:nvSpPr>
        <p:spPr>
          <a:xfrm>
            <a:off x="827584" y="1268760"/>
            <a:ext cx="7772400" cy="5040559"/>
          </a:xfrm>
        </p:spPr>
        <p:txBody>
          <a:bodyPr>
            <a:normAutofit/>
          </a:bodyPr>
          <a:lstStyle/>
          <a:p>
            <a:pPr lvl="1"/>
            <a:r>
              <a:rPr lang="fr-CA" sz="4000" dirty="0" smtClean="0"/>
              <a:t>- 10 % de ce qui est lu…….. </a:t>
            </a:r>
            <a:br>
              <a:rPr lang="fr-CA" sz="4000" dirty="0" smtClean="0"/>
            </a:br>
            <a:r>
              <a:rPr lang="fr-CA" sz="4000" dirty="0" smtClean="0"/>
              <a:t>- 20% de ce qui est lu et écouté </a:t>
            </a:r>
            <a:br>
              <a:rPr lang="fr-CA" sz="4000" dirty="0" smtClean="0"/>
            </a:br>
            <a:r>
              <a:rPr lang="fr-CA" sz="4000" dirty="0" smtClean="0"/>
              <a:t>- 30% de ce qui est vu……… </a:t>
            </a:r>
            <a:br>
              <a:rPr lang="fr-CA" sz="4000" dirty="0" smtClean="0"/>
            </a:br>
            <a:r>
              <a:rPr lang="fr-CA" sz="4000" dirty="0" smtClean="0"/>
              <a:t>- 50% de ce qui est vu et écouté </a:t>
            </a:r>
            <a:br>
              <a:rPr lang="fr-CA" sz="4000" dirty="0" smtClean="0"/>
            </a:br>
            <a:r>
              <a:rPr lang="fr-CA" sz="4000" dirty="0" smtClean="0"/>
              <a:t>- 70% de ce qui est dit </a:t>
            </a:r>
            <a:br>
              <a:rPr lang="fr-CA" sz="4000" dirty="0" smtClean="0"/>
            </a:br>
            <a:r>
              <a:rPr lang="fr-CA" sz="4000" dirty="0" smtClean="0"/>
              <a:t>- 90% de ce qui est fait.</a:t>
            </a:r>
            <a:br>
              <a:rPr lang="fr-CA" sz="4000" dirty="0" smtClean="0"/>
            </a:br>
            <a:endParaRPr lang="fr-FR" sz="4000" dirty="0"/>
          </a:p>
        </p:txBody>
      </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1520" y="260648"/>
            <a:ext cx="7772400" cy="1470025"/>
          </a:xfrm>
        </p:spPr>
        <p:txBody>
          <a:bodyPr/>
          <a:lstStyle/>
          <a:p>
            <a:r>
              <a:rPr lang="fr-FR" dirty="0" smtClean="0"/>
              <a:t>Cependant :</a:t>
            </a:r>
            <a:r>
              <a:rPr lang="fr-FR" dirty="0" smtClean="0">
                <a:solidFill>
                  <a:srgbClr val="FF0000"/>
                </a:solidFill>
              </a:rPr>
              <a:t>la prise de note</a:t>
            </a:r>
            <a:endParaRPr lang="fr-FR" dirty="0">
              <a:solidFill>
                <a:srgbClr val="FF0000"/>
              </a:solidFill>
            </a:endParaRPr>
          </a:p>
        </p:txBody>
      </p:sp>
      <p:sp>
        <p:nvSpPr>
          <p:cNvPr id="3" name="Sous-titre 2"/>
          <p:cNvSpPr>
            <a:spLocks noGrp="1"/>
          </p:cNvSpPr>
          <p:nvPr>
            <p:ph type="subTitle" idx="1"/>
          </p:nvPr>
        </p:nvSpPr>
        <p:spPr>
          <a:xfrm>
            <a:off x="1043608" y="2276872"/>
            <a:ext cx="6400800" cy="1752600"/>
          </a:xfrm>
        </p:spPr>
        <p:txBody>
          <a:bodyPr/>
          <a:lstStyle/>
          <a:p>
            <a:r>
              <a:rPr lang="fr-FR" dirty="0" smtClean="0">
                <a:solidFill>
                  <a:srgbClr val="FF0000"/>
                </a:solidFill>
              </a:rPr>
              <a:t>une première période d’étude</a:t>
            </a:r>
            <a:endParaRPr lang="fr-FR" dirty="0">
              <a:solidFill>
                <a:srgbClr val="FF0000"/>
              </a:solidFill>
            </a:endParaRPr>
          </a:p>
        </p:txBody>
      </p:sp>
      <p:sp>
        <p:nvSpPr>
          <p:cNvPr id="4" name="Flèche vers le bas 3"/>
          <p:cNvSpPr/>
          <p:nvPr/>
        </p:nvSpPr>
        <p:spPr>
          <a:xfrm>
            <a:off x="395536" y="1412776"/>
            <a:ext cx="432048"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 name="Flèche vers le bas 4"/>
          <p:cNvSpPr/>
          <p:nvPr/>
        </p:nvSpPr>
        <p:spPr>
          <a:xfrm>
            <a:off x="3995936" y="3140968"/>
            <a:ext cx="648072"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 name="Sous-titre 2"/>
          <p:cNvSpPr txBox="1">
            <a:spLocks/>
          </p:cNvSpPr>
          <p:nvPr/>
        </p:nvSpPr>
        <p:spPr>
          <a:xfrm>
            <a:off x="1331640" y="3861048"/>
            <a:ext cx="6400800" cy="17526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Tx/>
              <a:buChar char="-"/>
              <a:tabLst/>
              <a:defRPr/>
            </a:pPr>
            <a:r>
              <a:rPr kumimoji="0" lang="fr-FR" sz="3200" b="0" i="0" u="none" strike="noStrike" kern="1200" cap="none" spc="0" normalizeH="0" noProof="0" dirty="0" smtClean="0">
                <a:ln>
                  <a:noFill/>
                </a:ln>
                <a:effectLst/>
                <a:uLnTx/>
                <a:uFillTx/>
                <a:latin typeface="+mn-lt"/>
                <a:ea typeface="+mn-ea"/>
                <a:cs typeface="+mn-cs"/>
              </a:rPr>
              <a:t>La  mémorisation </a:t>
            </a:r>
            <a:r>
              <a:rPr kumimoji="0" lang="fr-FR" sz="3200" b="0" i="0" u="none" strike="noStrike" kern="1200" cap="none" spc="0" normalizeH="0" noProof="0" dirty="0" smtClean="0">
                <a:ln>
                  <a:noFill/>
                </a:ln>
                <a:solidFill>
                  <a:srgbClr val="FF0000"/>
                </a:solidFill>
                <a:effectLst/>
                <a:uLnTx/>
                <a:uFillTx/>
                <a:latin typeface="+mn-lt"/>
                <a:ea typeface="+mn-ea"/>
                <a:cs typeface="+mn-cs"/>
              </a:rPr>
              <a:t>+++</a:t>
            </a:r>
          </a:p>
          <a:p>
            <a:pPr marL="0" marR="0" lvl="0" indent="0" algn="ctr" defTabSz="914400" rtl="0" eaLnBrk="1" fontAlgn="auto" latinLnBrk="0" hangingPunct="1">
              <a:lnSpc>
                <a:spcPct val="100000"/>
              </a:lnSpc>
              <a:spcBef>
                <a:spcPct val="20000"/>
              </a:spcBef>
              <a:spcAft>
                <a:spcPts val="0"/>
              </a:spcAft>
              <a:buClrTx/>
              <a:buSzTx/>
              <a:buFontTx/>
              <a:buChar char="-"/>
              <a:tabLst/>
              <a:defRPr/>
            </a:pPr>
            <a:r>
              <a:rPr lang="fr-FR" sz="3200" dirty="0" smtClean="0"/>
              <a:t>La compréhension </a:t>
            </a:r>
            <a:r>
              <a:rPr lang="fr-FR" sz="3200" dirty="0" smtClean="0">
                <a:solidFill>
                  <a:srgbClr val="FF0000"/>
                </a:solidFill>
              </a:rPr>
              <a:t>+++ </a:t>
            </a:r>
            <a:endParaRPr kumimoji="0" lang="fr-FR" sz="3200" b="0" i="0" u="none" strike="noStrike" kern="1200" cap="none" spc="0" normalizeH="0" noProof="0" dirty="0" smtClean="0">
              <a:ln>
                <a:noFill/>
              </a:ln>
              <a:solidFill>
                <a:srgbClr val="FF0000"/>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srgbClr val="FF0000"/>
              </a:solidFill>
              <a:effectLst/>
              <a:uLnTx/>
              <a:uFillTx/>
              <a:latin typeface="+mn-lt"/>
              <a:ea typeface="+mn-ea"/>
              <a:cs typeface="+mn-cs"/>
            </a:endParaRPr>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836712"/>
            <a:ext cx="7772400" cy="1470025"/>
          </a:xfrm>
        </p:spPr>
        <p:txBody>
          <a:bodyPr>
            <a:normAutofit fontScale="90000"/>
          </a:bodyPr>
          <a:lstStyle/>
          <a:p>
            <a:r>
              <a:rPr lang="fr-FR" dirty="0" smtClean="0">
                <a:solidFill>
                  <a:srgbClr val="FF0000"/>
                </a:solidFill>
              </a:rPr>
              <a:t>Donc:</a:t>
            </a:r>
            <a:r>
              <a:rPr lang="fr-FR" dirty="0" smtClean="0"/>
              <a:t> indispensable de développer une méthode de </a:t>
            </a:r>
            <a:r>
              <a:rPr lang="fr-FR" dirty="0" smtClean="0">
                <a:solidFill>
                  <a:srgbClr val="FF0000"/>
                </a:solidFill>
              </a:rPr>
              <a:t>prise de notes </a:t>
            </a:r>
            <a:r>
              <a:rPr lang="fr-FR" dirty="0" smtClean="0"/>
              <a:t>efficace.</a:t>
            </a:r>
            <a:endParaRPr lang="fr-FR" dirty="0"/>
          </a:p>
        </p:txBody>
      </p:sp>
      <p:sp>
        <p:nvSpPr>
          <p:cNvPr id="3" name="Sous-titre 2"/>
          <p:cNvSpPr>
            <a:spLocks noGrp="1"/>
          </p:cNvSpPr>
          <p:nvPr>
            <p:ph type="subTitle" idx="1"/>
          </p:nvPr>
        </p:nvSpPr>
        <p:spPr/>
        <p:txBody>
          <a:bodyPr/>
          <a:lstStyle/>
          <a:p>
            <a:r>
              <a:rPr lang="fr-FR" dirty="0" smtClean="0"/>
              <a:t>SOLUTIONS…………………………</a:t>
            </a:r>
            <a:endParaRPr lang="fr-FR" dirty="0"/>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331640" y="980728"/>
            <a:ext cx="6400800" cy="3816424"/>
          </a:xfrm>
        </p:spPr>
        <p:txBody>
          <a:bodyPr>
            <a:normAutofit fontScale="25000" lnSpcReduction="20000"/>
          </a:bodyPr>
          <a:lstStyle/>
          <a:p>
            <a:pPr>
              <a:buFontTx/>
              <a:buChar char="-"/>
            </a:pPr>
            <a:r>
              <a:rPr lang="fr-FR" sz="6200" dirty="0" smtClean="0">
                <a:solidFill>
                  <a:schemeClr val="tx1"/>
                </a:solidFill>
              </a:rPr>
              <a:t> </a:t>
            </a:r>
            <a:r>
              <a:rPr lang="fr-FR" sz="8000" dirty="0" smtClean="0">
                <a:solidFill>
                  <a:schemeClr val="tx1"/>
                </a:solidFill>
              </a:rPr>
              <a:t>Ayez en main le matériel adéquat</a:t>
            </a:r>
          </a:p>
          <a:p>
            <a:pPr>
              <a:buFontTx/>
              <a:buChar char="-"/>
            </a:pPr>
            <a:r>
              <a:rPr lang="fr-FR" sz="8000" dirty="0" smtClean="0">
                <a:solidFill>
                  <a:schemeClr val="tx1"/>
                </a:solidFill>
              </a:rPr>
              <a:t> Organisez d’une manière adéquate la page afin de structurer vos notes</a:t>
            </a:r>
          </a:p>
          <a:p>
            <a:pPr>
              <a:buFontTx/>
              <a:buChar char="-"/>
            </a:pPr>
            <a:r>
              <a:rPr lang="fr-FR" sz="8000" dirty="0" smtClean="0">
                <a:solidFill>
                  <a:schemeClr val="tx1"/>
                </a:solidFill>
              </a:rPr>
              <a:t>. Écrivez uniquement au </a:t>
            </a:r>
            <a:r>
              <a:rPr lang="fr-FR" sz="8000" b="1" dirty="0" smtClean="0">
                <a:solidFill>
                  <a:srgbClr val="FF0000"/>
                </a:solidFill>
              </a:rPr>
              <a:t>recto</a:t>
            </a:r>
            <a:r>
              <a:rPr lang="fr-FR" sz="8000" dirty="0" smtClean="0">
                <a:solidFill>
                  <a:srgbClr val="FF0000"/>
                </a:solidFill>
              </a:rPr>
              <a:t>.</a:t>
            </a:r>
            <a:r>
              <a:rPr lang="fr-FR" sz="8000" dirty="0" smtClean="0">
                <a:solidFill>
                  <a:schemeClr val="tx1"/>
                </a:solidFill>
              </a:rPr>
              <a:t> Gardez le </a:t>
            </a:r>
            <a:r>
              <a:rPr lang="fr-FR" sz="8000" b="1" dirty="0" smtClean="0">
                <a:solidFill>
                  <a:srgbClr val="FF0000"/>
                </a:solidFill>
              </a:rPr>
              <a:t>verso</a:t>
            </a:r>
            <a:r>
              <a:rPr lang="fr-FR" sz="8000" dirty="0" smtClean="0">
                <a:solidFill>
                  <a:schemeClr val="tx1"/>
                </a:solidFill>
              </a:rPr>
              <a:t> pour les annotations (références, éléments à savoir pour l’examen, définitions, etc.)</a:t>
            </a:r>
          </a:p>
          <a:p>
            <a:pPr>
              <a:buFontTx/>
              <a:buChar char="-"/>
            </a:pPr>
            <a:r>
              <a:rPr lang="fr-FR" sz="8000" dirty="0" smtClean="0">
                <a:solidFill>
                  <a:schemeClr val="tx1"/>
                </a:solidFill>
              </a:rPr>
              <a:t>Inscrivez toujours la date, le titre du cours et les numéros de pages afin de pouvoir vous y retrouver facilement.</a:t>
            </a:r>
          </a:p>
          <a:p>
            <a:pPr>
              <a:buFontTx/>
              <a:buChar char="-"/>
            </a:pPr>
            <a:r>
              <a:rPr lang="fr-FR" sz="8000" dirty="0" smtClean="0">
                <a:solidFill>
                  <a:schemeClr val="tx1"/>
                </a:solidFill>
              </a:rPr>
              <a:t>Notez l’essentiel : les lectures préparatoires et le plan de cours peuvent aider à cerner l’essentiel.</a:t>
            </a:r>
          </a:p>
          <a:p>
            <a:pPr>
              <a:buFontTx/>
              <a:buChar char="-"/>
            </a:pPr>
            <a:r>
              <a:rPr lang="fr-FR" sz="8000" dirty="0" smtClean="0">
                <a:solidFill>
                  <a:schemeClr val="tx1"/>
                </a:solidFill>
              </a:rPr>
              <a:t>Assurez-vous d’avoir les définitions, les explications, les exemples significatifs, les nuances et les précisions.</a:t>
            </a:r>
          </a:p>
          <a:p>
            <a:pPr>
              <a:buFontTx/>
              <a:buChar char="-"/>
            </a:pPr>
            <a:r>
              <a:rPr lang="fr-FR" sz="8000" dirty="0" smtClean="0">
                <a:solidFill>
                  <a:schemeClr val="tx1"/>
                </a:solidFill>
              </a:rPr>
              <a:t>Identifiez les idées principales</a:t>
            </a:r>
          </a:p>
          <a:p>
            <a:pPr>
              <a:buFontTx/>
              <a:buChar char="-"/>
            </a:pPr>
            <a:endParaRPr lang="fr-FR" sz="6200" dirty="0" smtClean="0"/>
          </a:p>
          <a:p>
            <a:endParaRPr lang="fr-FR" sz="6200" b="1" dirty="0" smtClean="0">
              <a:solidFill>
                <a:schemeClr val="tx1"/>
              </a:solidFill>
            </a:endParaRPr>
          </a:p>
          <a:p>
            <a:pPr>
              <a:buFontTx/>
              <a:buChar char="-"/>
            </a:pPr>
            <a:r>
              <a:rPr lang="fr-FR" sz="6200" b="1" dirty="0" smtClean="0">
                <a:solidFill>
                  <a:schemeClr val="tx1"/>
                </a:solidFill>
              </a:rPr>
              <a:t>Enfin:  </a:t>
            </a:r>
          </a:p>
          <a:p>
            <a:pPr>
              <a:buFontTx/>
              <a:buChar char="-"/>
            </a:pPr>
            <a:endParaRPr lang="fr-FR" sz="6200" dirty="0" smtClean="0"/>
          </a:p>
          <a:p>
            <a:pPr>
              <a:buFont typeface="Wingdings" pitchFamily="2" charset="2"/>
              <a:buChar char="ü"/>
            </a:pPr>
            <a:r>
              <a:rPr lang="fr-FR" sz="6200" dirty="0" smtClean="0">
                <a:solidFill>
                  <a:schemeClr val="tx1"/>
                </a:solidFill>
              </a:rPr>
              <a:t>Utilisez un vocabulaire synthétique. (créer sa </a:t>
            </a:r>
            <a:r>
              <a:rPr lang="fr-FR" sz="6200" b="1" dirty="0" smtClean="0">
                <a:solidFill>
                  <a:schemeClr val="tx1"/>
                </a:solidFill>
              </a:rPr>
              <a:t>banque d’</a:t>
            </a:r>
            <a:r>
              <a:rPr lang="fr-FR" sz="6200" b="1" dirty="0" err="1" smtClean="0">
                <a:solidFill>
                  <a:schemeClr val="tx1"/>
                </a:solidFill>
              </a:rPr>
              <a:t>abbreviations</a:t>
            </a:r>
            <a:r>
              <a:rPr lang="fr-FR" sz="6200" b="1" dirty="0" smtClean="0">
                <a:solidFill>
                  <a:schemeClr val="tx1"/>
                </a:solidFill>
              </a:rPr>
              <a:t>)</a:t>
            </a:r>
          </a:p>
          <a:p>
            <a:r>
              <a:rPr lang="fr-FR" sz="6200" dirty="0" smtClean="0">
                <a:solidFill>
                  <a:schemeClr val="tx1"/>
                </a:solidFill>
              </a:rPr>
              <a:t>Schématisez l’information</a:t>
            </a:r>
            <a:r>
              <a:rPr lang="fr-FR" sz="6200" dirty="0" smtClean="0"/>
              <a:t>.</a:t>
            </a:r>
          </a:p>
          <a:p>
            <a:pPr>
              <a:buFontTx/>
              <a:buChar char="-"/>
            </a:pPr>
            <a:endParaRPr lang="fr-FR" dirty="0" smtClean="0"/>
          </a:p>
          <a:p>
            <a:pPr>
              <a:buFontTx/>
              <a:buChar char="-"/>
            </a:pPr>
            <a:endParaRPr lang="fr-FR" dirty="0" smtClean="0"/>
          </a:p>
          <a:p>
            <a:pPr>
              <a:buFontTx/>
              <a:buChar char="-"/>
            </a:pPr>
            <a:endParaRPr lang="fr-FR" dirty="0" smtClean="0"/>
          </a:p>
          <a:p>
            <a:pPr>
              <a:buFontTx/>
              <a:buChar char="-"/>
            </a:pPr>
            <a:endParaRPr lang="fr-FR" dirty="0" smtClean="0"/>
          </a:p>
          <a:p>
            <a:pPr>
              <a:buFontTx/>
              <a:buChar char="-"/>
            </a:pPr>
            <a:endParaRPr lang="fr-FR" dirty="0"/>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23528" y="260648"/>
            <a:ext cx="7772400" cy="1470025"/>
          </a:xfrm>
        </p:spPr>
        <p:txBody>
          <a:bodyPr/>
          <a:lstStyle/>
          <a:p>
            <a:r>
              <a:rPr lang="fr-FR" dirty="0" smtClean="0"/>
              <a:t>COMMENT RECONNAITRE</a:t>
            </a:r>
            <a:br>
              <a:rPr lang="fr-FR" dirty="0" smtClean="0"/>
            </a:br>
            <a:r>
              <a:rPr lang="fr-FR" dirty="0" smtClean="0"/>
              <a:t>CE QUI EST IMPORTANT A NOTER</a:t>
            </a:r>
            <a:endParaRPr lang="fr-FR" dirty="0"/>
          </a:p>
        </p:txBody>
      </p:sp>
      <p:sp>
        <p:nvSpPr>
          <p:cNvPr id="3" name="Sous-titre 2"/>
          <p:cNvSpPr>
            <a:spLocks noGrp="1"/>
          </p:cNvSpPr>
          <p:nvPr>
            <p:ph type="subTitle" idx="1"/>
          </p:nvPr>
        </p:nvSpPr>
        <p:spPr>
          <a:xfrm>
            <a:off x="1331640" y="1988840"/>
            <a:ext cx="6400800" cy="3888432"/>
          </a:xfrm>
        </p:spPr>
        <p:txBody>
          <a:bodyPr>
            <a:normAutofit fontScale="70000" lnSpcReduction="20000"/>
          </a:bodyPr>
          <a:lstStyle/>
          <a:p>
            <a:pPr>
              <a:buFont typeface="Wingdings" pitchFamily="2" charset="2"/>
              <a:buChar char="ü"/>
            </a:pPr>
            <a:r>
              <a:rPr lang="fr-FR" dirty="0" smtClean="0">
                <a:solidFill>
                  <a:srgbClr val="FF0000"/>
                </a:solidFill>
              </a:rPr>
              <a:t>Être attentif</a:t>
            </a:r>
            <a:r>
              <a:rPr lang="fr-FR" dirty="0" smtClean="0">
                <a:solidFill>
                  <a:schemeClr val="tx1"/>
                </a:solidFill>
              </a:rPr>
              <a:t> :(juguler les sources de dérangements).</a:t>
            </a:r>
          </a:p>
          <a:p>
            <a:pPr>
              <a:buFont typeface="Wingdings" pitchFamily="2" charset="2"/>
              <a:buChar char="ü"/>
            </a:pPr>
            <a:r>
              <a:rPr lang="fr-FR" dirty="0" smtClean="0">
                <a:solidFill>
                  <a:srgbClr val="FF0000"/>
                </a:solidFill>
              </a:rPr>
              <a:t>Ecoutez:</a:t>
            </a:r>
            <a:r>
              <a:rPr lang="fr-FR" dirty="0" smtClean="0">
                <a:solidFill>
                  <a:schemeClr val="tx1"/>
                </a:solidFill>
              </a:rPr>
              <a:t> porter attention a certaines expressions. (notez bien, nous verrons, en conséquence </a:t>
            </a:r>
            <a:r>
              <a:rPr lang="fr-FR" dirty="0" err="1" smtClean="0">
                <a:solidFill>
                  <a:schemeClr val="tx1"/>
                </a:solidFill>
              </a:rPr>
              <a:t>etc</a:t>
            </a:r>
            <a:r>
              <a:rPr lang="fr-FR" dirty="0" smtClean="0">
                <a:solidFill>
                  <a:schemeClr val="tx1"/>
                </a:solidFill>
              </a:rPr>
              <a:t>…</a:t>
            </a:r>
          </a:p>
          <a:p>
            <a:pPr>
              <a:buFont typeface="Wingdings" pitchFamily="2" charset="2"/>
              <a:buChar char="ü"/>
            </a:pPr>
            <a:r>
              <a:rPr lang="fr-FR" dirty="0" smtClean="0">
                <a:solidFill>
                  <a:schemeClr val="tx1"/>
                </a:solidFill>
              </a:rPr>
              <a:t>Notez les mots clés: dates, caractéristiques, noms d’auteurs et de théories</a:t>
            </a:r>
          </a:p>
          <a:p>
            <a:pPr>
              <a:buFont typeface="Wingdings" pitchFamily="2" charset="2"/>
              <a:buChar char="ü"/>
            </a:pPr>
            <a:r>
              <a:rPr lang="fr-FR" dirty="0" smtClean="0">
                <a:solidFill>
                  <a:srgbClr val="FF0000"/>
                </a:solidFill>
              </a:rPr>
              <a:t>Observer l’Enseignant: </a:t>
            </a:r>
            <a:r>
              <a:rPr lang="fr-FR" dirty="0" smtClean="0">
                <a:solidFill>
                  <a:schemeClr val="tx1"/>
                </a:solidFill>
              </a:rPr>
              <a:t>le ton, le débit de sa voix  ,une pause dans le discours est prélude a une chose importante</a:t>
            </a:r>
          </a:p>
          <a:p>
            <a:pPr>
              <a:buFont typeface="Wingdings" pitchFamily="2" charset="2"/>
              <a:buChar char="ü"/>
            </a:pPr>
            <a:endParaRPr lang="fr-FR" dirty="0" smtClean="0">
              <a:solidFill>
                <a:schemeClr val="tx1"/>
              </a:solidFill>
            </a:endParaRPr>
          </a:p>
          <a:p>
            <a:pPr>
              <a:buFont typeface="Wingdings" pitchFamily="2" charset="2"/>
              <a:buChar char="ü"/>
            </a:pPr>
            <a:r>
              <a:rPr lang="fr-FR" dirty="0" smtClean="0">
                <a:solidFill>
                  <a:schemeClr val="tx1"/>
                </a:solidFill>
              </a:rPr>
              <a:t>L’enseignant </a:t>
            </a:r>
            <a:r>
              <a:rPr lang="fr-FR" dirty="0" smtClean="0">
                <a:solidFill>
                  <a:srgbClr val="FF0000"/>
                </a:solidFill>
              </a:rPr>
              <a:t>écrit</a:t>
            </a:r>
            <a:r>
              <a:rPr lang="fr-FR" dirty="0" smtClean="0">
                <a:solidFill>
                  <a:schemeClr val="tx1"/>
                </a:solidFill>
              </a:rPr>
              <a:t> au tableau, </a:t>
            </a:r>
            <a:r>
              <a:rPr lang="fr-FR" dirty="0" smtClean="0">
                <a:solidFill>
                  <a:srgbClr val="FF0000"/>
                </a:solidFill>
              </a:rPr>
              <a:t>souligne</a:t>
            </a:r>
            <a:r>
              <a:rPr lang="fr-FR" dirty="0" smtClean="0">
                <a:solidFill>
                  <a:schemeClr val="tx1"/>
                </a:solidFill>
              </a:rPr>
              <a:t>, </a:t>
            </a:r>
            <a:r>
              <a:rPr lang="fr-FR" dirty="0" smtClean="0">
                <a:solidFill>
                  <a:srgbClr val="FF0000"/>
                </a:solidFill>
              </a:rPr>
              <a:t>insiste</a:t>
            </a:r>
            <a:r>
              <a:rPr lang="fr-FR" dirty="0" smtClean="0">
                <a:solidFill>
                  <a:schemeClr val="tx1"/>
                </a:solidFill>
              </a:rPr>
              <a:t>, </a:t>
            </a:r>
            <a:r>
              <a:rPr lang="fr-FR" dirty="0" smtClean="0">
                <a:solidFill>
                  <a:srgbClr val="FF0000"/>
                </a:solidFill>
              </a:rPr>
              <a:t>répète</a:t>
            </a:r>
            <a:r>
              <a:rPr lang="fr-FR" dirty="0" smtClean="0">
                <a:solidFill>
                  <a:schemeClr val="tx1"/>
                </a:solidFill>
              </a:rPr>
              <a:t> des notions habituellement </a:t>
            </a:r>
            <a:r>
              <a:rPr lang="fr-FR" dirty="0" smtClean="0">
                <a:solidFill>
                  <a:srgbClr val="FF0000"/>
                </a:solidFill>
              </a:rPr>
              <a:t>importantes</a:t>
            </a:r>
          </a:p>
          <a:p>
            <a:pPr>
              <a:buFont typeface="Wingdings" pitchFamily="2" charset="2"/>
              <a:buChar char="ü"/>
            </a:pPr>
            <a:endParaRPr lang="fr-FR" dirty="0">
              <a:solidFill>
                <a:schemeClr val="tx1"/>
              </a:solidFill>
            </a:endParaRPr>
          </a:p>
        </p:txBody>
      </p:sp>
      <p:sp>
        <p:nvSpPr>
          <p:cNvPr id="4" name="Flèche vers le bas 3"/>
          <p:cNvSpPr/>
          <p:nvPr/>
        </p:nvSpPr>
        <p:spPr>
          <a:xfrm>
            <a:off x="683568" y="2420888"/>
            <a:ext cx="576064"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lstStyle/>
          <a:p>
            <a:endParaRPr lang="fr-FR" dirty="0"/>
          </a:p>
        </p:txBody>
      </p:sp>
      <p:sp>
        <p:nvSpPr>
          <p:cNvPr id="4" name="Text Box 5"/>
          <p:cNvSpPr txBox="1">
            <a:spLocks noGrp="1" noChangeArrowheads="1"/>
          </p:cNvSpPr>
          <p:nvPr>
            <p:ph type="ctrTitle"/>
          </p:nvPr>
        </p:nvSpPr>
        <p:spPr bwMode="auto">
          <a:xfrm>
            <a:off x="827584" y="405949"/>
            <a:ext cx="7772400" cy="1323439"/>
          </a:xfrm>
          <a:prstGeom prst="rect">
            <a:avLst/>
          </a:prstGeom>
          <a:noFill/>
          <a:ln w="9525">
            <a:noFill/>
            <a:miter lim="800000"/>
            <a:headEnd/>
            <a:tailEnd/>
          </a:ln>
          <a:effectLst/>
        </p:spPr>
        <p:txBody>
          <a:bodyPr>
            <a:spAutoFit/>
          </a:bodyPr>
          <a:lstStyle/>
          <a:p>
            <a:pPr algn="ctr">
              <a:spcBef>
                <a:spcPct val="50000"/>
              </a:spcBef>
            </a:pPr>
            <a:r>
              <a:rPr lang="fr-FR" b="1" dirty="0" smtClean="0">
                <a:solidFill>
                  <a:schemeClr val="tx2"/>
                </a:solidFill>
              </a:rPr>
              <a:t>La </a:t>
            </a:r>
            <a:r>
              <a:rPr lang="fr-FR" b="1" dirty="0" err="1" smtClean="0">
                <a:solidFill>
                  <a:schemeClr val="tx2"/>
                </a:solidFill>
              </a:rPr>
              <a:t>chronobilogie</a:t>
            </a:r>
            <a:r>
              <a:rPr lang="fr-FR" dirty="0" smtClean="0"/>
              <a:t> </a:t>
            </a:r>
            <a:endParaRPr lang="fr-FR" dirty="0"/>
          </a:p>
          <a:p>
            <a:pPr algn="ctr">
              <a:spcBef>
                <a:spcPct val="50000"/>
              </a:spcBef>
            </a:pPr>
            <a:r>
              <a:rPr lang="fr-FR" sz="2400" b="1" dirty="0">
                <a:solidFill>
                  <a:schemeClr val="accent2"/>
                </a:solidFill>
                <a:latin typeface="Times New Roman" pitchFamily="18" charset="0"/>
              </a:rPr>
              <a:t>Variations journalières de l’activité intellectuelle </a:t>
            </a:r>
          </a:p>
        </p:txBody>
      </p:sp>
      <p:pic>
        <p:nvPicPr>
          <p:cNvPr id="5" name="Picture 4"/>
          <p:cNvPicPr>
            <a:picLocks noChangeAspect="1" noChangeArrowheads="1"/>
          </p:cNvPicPr>
          <p:nvPr/>
        </p:nvPicPr>
        <p:blipFill>
          <a:blip r:embed="rId2" cstate="print"/>
          <a:srcRect/>
          <a:stretch>
            <a:fillRect/>
          </a:stretch>
        </p:blipFill>
        <p:spPr bwMode="auto">
          <a:xfrm>
            <a:off x="914400" y="1700808"/>
            <a:ext cx="7239000" cy="449044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extLst>
      <p:ext uri="{BB962C8B-B14F-4D97-AF65-F5344CB8AC3E}">
        <p14:creationId xmlns:p14="http://schemas.microsoft.com/office/powerpoint/2010/main" val="17858302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332656"/>
            <a:ext cx="7772400" cy="1470025"/>
          </a:xfrm>
        </p:spPr>
        <p:txBody>
          <a:bodyPr/>
          <a:lstStyle/>
          <a:p>
            <a:r>
              <a:rPr lang="fr-FR" dirty="0" smtClean="0"/>
              <a:t>LES  SOURCES DE L’AQUISITION</a:t>
            </a:r>
            <a:br>
              <a:rPr lang="fr-FR" dirty="0" smtClean="0"/>
            </a:br>
            <a:r>
              <a:rPr lang="fr-FR" dirty="0" smtClean="0"/>
              <a:t>DE L’INFORMATION</a:t>
            </a:r>
            <a:endParaRPr lang="fr-FR" dirty="0"/>
          </a:p>
        </p:txBody>
      </p:sp>
      <p:sp>
        <p:nvSpPr>
          <p:cNvPr id="4" name="Rectangle 3"/>
          <p:cNvSpPr txBox="1">
            <a:spLocks noChangeArrowheads="1"/>
          </p:cNvSpPr>
          <p:nvPr/>
        </p:nvSpPr>
        <p:spPr>
          <a:xfrm>
            <a:off x="251520" y="2204864"/>
            <a:ext cx="8229600" cy="4205064"/>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tabLst/>
              <a:defRPr/>
            </a:pPr>
            <a:endParaRPr kumimoji="0" lang="fr-FR" sz="3200" b="0" i="0" u="none" strike="noStrike" kern="1200" cap="none" spc="0" normalizeH="0" baseline="0" noProof="0" dirty="0" smtClean="0">
              <a:ln>
                <a:noFill/>
              </a:ln>
              <a:solidFill>
                <a:srgbClr val="FF0000"/>
              </a:solidFill>
              <a:effectLst/>
              <a:uLnTx/>
              <a:uFillTx/>
              <a:latin typeface="+mn-lt"/>
              <a:ea typeface="+mn-ea"/>
              <a:cs typeface="+mn-cs"/>
            </a:endParaRPr>
          </a:p>
          <a:p>
            <a:pPr marL="457200" marR="0" lvl="1" indent="0" algn="ctr"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FR" sz="2800" b="0" i="0" u="none" strike="noStrike" kern="1200" cap="none" spc="0" normalizeH="0" baseline="0" noProof="0" dirty="0" smtClean="0">
                <a:ln>
                  <a:noFill/>
                </a:ln>
                <a:solidFill>
                  <a:srgbClr val="FF0000"/>
                </a:solidFill>
                <a:effectLst/>
                <a:uLnTx/>
                <a:uFillTx/>
                <a:latin typeface="+mn-lt"/>
                <a:ea typeface="+mn-ea"/>
                <a:cs typeface="+mn-cs"/>
              </a:rPr>
              <a:t>Cours, enseignants</a:t>
            </a:r>
          </a:p>
          <a:p>
            <a:pPr marL="457200" marR="0" lvl="1" indent="0" algn="ctr"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FR" sz="2800" b="0" i="0" u="none" strike="noStrike" kern="1200" cap="none" spc="0" normalizeH="0" baseline="0" noProof="0" dirty="0" smtClean="0">
                <a:ln>
                  <a:noFill/>
                </a:ln>
                <a:solidFill>
                  <a:srgbClr val="FF0000"/>
                </a:solidFill>
                <a:effectLst/>
                <a:uLnTx/>
                <a:uFillTx/>
                <a:latin typeface="+mn-lt"/>
                <a:ea typeface="+mn-ea"/>
                <a:cs typeface="+mn-cs"/>
              </a:rPr>
              <a:t>Documents:</a:t>
            </a:r>
            <a:r>
              <a:rPr kumimoji="0" lang="fr-FR" sz="2800" b="0" i="0" u="none" strike="noStrike" kern="1200" cap="none" spc="0" normalizeH="0" noProof="0" dirty="0" smtClean="0">
                <a:ln>
                  <a:noFill/>
                </a:ln>
                <a:solidFill>
                  <a:srgbClr val="FF0000"/>
                </a:solidFill>
                <a:effectLst/>
                <a:uLnTx/>
                <a:uFillTx/>
                <a:latin typeface="+mn-lt"/>
                <a:ea typeface="+mn-ea"/>
                <a:cs typeface="+mn-cs"/>
              </a:rPr>
              <a:t> support de l’information:</a:t>
            </a:r>
          </a:p>
          <a:p>
            <a:pPr marL="457200" marR="0" lvl="1" indent="0" algn="ctr" defTabSz="914400" rtl="0" eaLnBrk="1" fontAlgn="auto" latinLnBrk="0" hangingPunct="1">
              <a:lnSpc>
                <a:spcPct val="100000"/>
              </a:lnSpc>
              <a:spcBef>
                <a:spcPct val="20000"/>
              </a:spcBef>
              <a:spcAft>
                <a:spcPts val="0"/>
              </a:spcAft>
              <a:buClrTx/>
              <a:buSzTx/>
              <a:tabLst/>
              <a:defRPr/>
            </a:pPr>
            <a:r>
              <a:rPr kumimoji="0" lang="fr-FR" sz="2800" b="0" i="0" u="none" strike="noStrike" kern="1200" cap="none" spc="0" normalizeH="0" noProof="0" dirty="0" smtClean="0">
                <a:ln>
                  <a:noFill/>
                </a:ln>
                <a:solidFill>
                  <a:srgbClr val="FF0000"/>
                </a:solidFill>
                <a:effectLst/>
                <a:uLnTx/>
                <a:uFillTx/>
                <a:latin typeface="+mn-lt"/>
                <a:ea typeface="+mn-ea"/>
                <a:cs typeface="+mn-cs"/>
              </a:rPr>
              <a:t>( Imprimés &amp;   en ligne)</a:t>
            </a:r>
            <a:endParaRPr kumimoji="0" lang="fr-FR" sz="2800" b="0" i="0" u="none" strike="noStrike" kern="1200" cap="none" spc="0" normalizeH="0" baseline="0" noProof="0" dirty="0" smtClean="0">
              <a:ln>
                <a:noFill/>
              </a:ln>
              <a:solidFill>
                <a:srgbClr val="FF0000"/>
              </a:solidFill>
              <a:effectLst/>
              <a:uLnTx/>
              <a:uFillTx/>
              <a:latin typeface="+mn-lt"/>
              <a:ea typeface="+mn-ea"/>
              <a:cs typeface="+mn-cs"/>
            </a:endParaRPr>
          </a:p>
          <a:p>
            <a:pPr marL="457200" marR="0" lvl="1" indent="0" algn="ctr"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FR" sz="2800" b="0" i="0" u="none" strike="noStrike" kern="1200" cap="none" spc="0" normalizeH="0" baseline="0" noProof="0" dirty="0" smtClean="0">
                <a:ln>
                  <a:noFill/>
                </a:ln>
                <a:solidFill>
                  <a:srgbClr val="FF0000"/>
                </a:solidFill>
                <a:effectLst/>
                <a:uLnTx/>
                <a:uFillTx/>
                <a:latin typeface="+mn-lt"/>
                <a:ea typeface="+mn-ea"/>
                <a:cs typeface="+mn-cs"/>
              </a:rPr>
              <a:t>centres de documentation</a:t>
            </a:r>
            <a:r>
              <a:rPr lang="fr-FR" sz="2800" dirty="0" smtClean="0">
                <a:solidFill>
                  <a:srgbClr val="FF0000"/>
                </a:solidFill>
              </a:rPr>
              <a:t>:  B. et B. en ligne</a:t>
            </a:r>
          </a:p>
          <a:p>
            <a:pPr marL="457200" marR="0" lvl="1" indent="0" algn="ctr"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FR" sz="2800" b="0" i="0" u="none" strike="noStrike" kern="1200" cap="none" spc="0" normalizeH="0" baseline="0" noProof="0" dirty="0" smtClean="0">
                <a:ln>
                  <a:noFill/>
                </a:ln>
                <a:solidFill>
                  <a:srgbClr val="FF0000"/>
                </a:solidFill>
                <a:effectLst/>
                <a:uLnTx/>
                <a:uFillTx/>
                <a:latin typeface="+mn-lt"/>
                <a:ea typeface="+mn-ea"/>
                <a:cs typeface="+mn-cs"/>
              </a:rPr>
              <a:t>Librairies  (en ligne)</a:t>
            </a:r>
          </a:p>
          <a:p>
            <a:pPr marL="457200" marR="0" lvl="1" indent="0" algn="ctr" defTabSz="914400" rtl="0" eaLnBrk="1" fontAlgn="auto" latinLnBrk="0" hangingPunct="1">
              <a:lnSpc>
                <a:spcPct val="100000"/>
              </a:lnSpc>
              <a:spcBef>
                <a:spcPct val="20000"/>
              </a:spcBef>
              <a:spcAft>
                <a:spcPts val="0"/>
              </a:spcAft>
              <a:buClrTx/>
              <a:buSzTx/>
              <a:buFont typeface="Arial" pitchFamily="34" charset="0"/>
              <a:buChar char="•"/>
              <a:tabLst/>
              <a:defRPr/>
            </a:pPr>
            <a:r>
              <a:rPr lang="fr-FR" sz="2800" dirty="0" smtClean="0">
                <a:solidFill>
                  <a:srgbClr val="FF0000"/>
                </a:solidFill>
              </a:rPr>
              <a:t>Sites spécialisés: (IS)</a:t>
            </a:r>
            <a:endParaRPr kumimoji="0" lang="fr-FR" sz="2800" b="0" i="0" u="none" strike="noStrike" kern="1200" cap="none" spc="0" normalizeH="0" baseline="0" noProof="0" dirty="0" smtClean="0">
              <a:ln>
                <a:noFill/>
              </a:ln>
              <a:solidFill>
                <a:srgbClr val="FF0000"/>
              </a:solidFill>
              <a:effectLst/>
              <a:uLnTx/>
              <a:uFillTx/>
              <a:latin typeface="+mn-lt"/>
              <a:ea typeface="+mn-ea"/>
              <a:cs typeface="+mn-cs"/>
            </a:endParaRPr>
          </a:p>
          <a:p>
            <a:pPr marL="457200" marR="0" lvl="1" indent="0" algn="ctr" defTabSz="914400" rtl="0" eaLnBrk="1" fontAlgn="auto" latinLnBrk="0" hangingPunct="1">
              <a:lnSpc>
                <a:spcPct val="100000"/>
              </a:lnSpc>
              <a:spcBef>
                <a:spcPct val="20000"/>
              </a:spcBef>
              <a:spcAft>
                <a:spcPts val="0"/>
              </a:spcAft>
              <a:buClrTx/>
              <a:buSzTx/>
              <a:tabLst/>
              <a:defRPr/>
            </a:pPr>
            <a:endParaRPr kumimoji="0" lang="fr-FR" sz="2800" b="0" i="0" u="none" strike="noStrike" kern="1200" cap="none" spc="0" normalizeH="0" baseline="0" noProof="0" dirty="0" smtClean="0">
              <a:ln>
                <a:noFill/>
              </a:ln>
              <a:solidFill>
                <a:srgbClr val="FF0000"/>
              </a:solidFill>
              <a:effectLst/>
              <a:uLnTx/>
              <a:uFillTx/>
              <a:latin typeface="+mn-lt"/>
              <a:ea typeface="+mn-ea"/>
              <a:cs typeface="+mn-cs"/>
            </a:endParaRPr>
          </a:p>
          <a:p>
            <a:pPr marL="914400" marR="0" lvl="2"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24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xfrm>
            <a:off x="827584" y="404664"/>
            <a:ext cx="7772400" cy="1470025"/>
          </a:xfrm>
        </p:spPr>
        <p:txBody>
          <a:bodyPr/>
          <a:lstStyle/>
          <a:p>
            <a:r>
              <a:rPr lang="fr-FR" sz="4000" dirty="0" smtClean="0">
                <a:solidFill>
                  <a:srgbClr val="FF0000"/>
                </a:solidFill>
              </a:rPr>
              <a:t>2/</a:t>
            </a:r>
            <a:r>
              <a:rPr lang="fr-FR" sz="4000" dirty="0" smtClean="0"/>
              <a:t> </a:t>
            </a:r>
            <a:r>
              <a:rPr lang="fr-FR" sz="4000" dirty="0" smtClean="0">
                <a:solidFill>
                  <a:srgbClr val="FF0000"/>
                </a:solidFill>
              </a:rPr>
              <a:t>Les </a:t>
            </a:r>
            <a:r>
              <a:rPr lang="fr-FR" sz="4000" dirty="0">
                <a:solidFill>
                  <a:srgbClr val="FF0000"/>
                </a:solidFill>
              </a:rPr>
              <a:t>étapes de la recherche documentaire</a:t>
            </a:r>
          </a:p>
        </p:txBody>
      </p:sp>
      <p:sp>
        <p:nvSpPr>
          <p:cNvPr id="5" name="Rectangle 3"/>
          <p:cNvSpPr txBox="1">
            <a:spLocks noChangeArrowheads="1"/>
          </p:cNvSpPr>
          <p:nvPr/>
        </p:nvSpPr>
        <p:spPr>
          <a:xfrm>
            <a:off x="1219200" y="2438400"/>
            <a:ext cx="6553200" cy="3581400"/>
          </a:xfrm>
          <a:prstGeom prst="rect">
            <a:avLst/>
          </a:prstGeom>
          <a:ln>
            <a:solidFill>
              <a:schemeClr val="accent2"/>
            </a:solidFill>
          </a:ln>
        </p:spPr>
        <p:txBody>
          <a:bodyPr vert="horz" lIns="91440" tIns="45720" rIns="91440" bIns="45720" rtlCol="0">
            <a:normAutofit/>
          </a:bodyPr>
          <a:lstStyle/>
          <a:p>
            <a:pPr marL="609600" marR="0" lvl="0" indent="-609600" algn="ctr" defTabSz="914400" rtl="0" eaLnBrk="1" fontAlgn="auto" latinLnBrk="0" hangingPunct="1">
              <a:lnSpc>
                <a:spcPct val="90000"/>
              </a:lnSpc>
              <a:spcBef>
                <a:spcPct val="20000"/>
              </a:spcBef>
              <a:spcAft>
                <a:spcPts val="0"/>
              </a:spcAft>
              <a:buClrTx/>
              <a:buSzTx/>
              <a:buFontTx/>
              <a:buAutoNum type="arabicPeriod"/>
              <a:tabLst/>
              <a:defRPr/>
            </a:pPr>
            <a:r>
              <a:rPr kumimoji="0" lang="fr-FR" sz="2800" b="0" i="0" u="none" strike="noStrike" kern="1200" cap="none" spc="0" normalizeH="0" baseline="0" noProof="0" dirty="0" smtClean="0">
                <a:ln>
                  <a:noFill/>
                </a:ln>
                <a:effectLst/>
                <a:uLnTx/>
                <a:uFillTx/>
                <a:latin typeface="+mn-lt"/>
                <a:ea typeface="+mn-ea"/>
                <a:cs typeface="+mn-cs"/>
              </a:rPr>
              <a:t>Définir le projet</a:t>
            </a:r>
          </a:p>
          <a:p>
            <a:pPr marL="609600" marR="0" lvl="0" indent="-609600" algn="ctr" defTabSz="914400" rtl="0" eaLnBrk="1" fontAlgn="auto" latinLnBrk="0" hangingPunct="1">
              <a:lnSpc>
                <a:spcPct val="90000"/>
              </a:lnSpc>
              <a:spcBef>
                <a:spcPct val="20000"/>
              </a:spcBef>
              <a:spcAft>
                <a:spcPts val="0"/>
              </a:spcAft>
              <a:buClrTx/>
              <a:buSzTx/>
              <a:buFontTx/>
              <a:buAutoNum type="arabicPeriod"/>
              <a:tabLst/>
              <a:defRPr/>
            </a:pPr>
            <a:r>
              <a:rPr kumimoji="0" lang="fr-FR" sz="2800" b="0" i="0" u="none" strike="noStrike" kern="1200" cap="none" spc="0" normalizeH="0" baseline="0" noProof="0" dirty="0" smtClean="0">
                <a:ln>
                  <a:noFill/>
                </a:ln>
                <a:effectLst/>
                <a:uLnTx/>
                <a:uFillTx/>
                <a:latin typeface="+mn-lt"/>
                <a:ea typeface="+mn-ea"/>
                <a:cs typeface="+mn-cs"/>
              </a:rPr>
              <a:t>Cerner le sujet</a:t>
            </a:r>
          </a:p>
          <a:p>
            <a:pPr marL="609600" marR="0" lvl="0" indent="-609600" algn="ctr" defTabSz="914400" rtl="0" eaLnBrk="1" fontAlgn="auto" latinLnBrk="0" hangingPunct="1">
              <a:lnSpc>
                <a:spcPct val="90000"/>
              </a:lnSpc>
              <a:spcBef>
                <a:spcPct val="20000"/>
              </a:spcBef>
              <a:spcAft>
                <a:spcPts val="0"/>
              </a:spcAft>
              <a:buClrTx/>
              <a:buSzTx/>
              <a:buFontTx/>
              <a:buAutoNum type="arabicPeriod"/>
              <a:tabLst/>
              <a:defRPr/>
            </a:pPr>
            <a:r>
              <a:rPr kumimoji="0" lang="fr-FR" sz="2800" b="0" i="0" u="none" strike="noStrike" kern="1200" cap="none" spc="0" normalizeH="0" baseline="0" noProof="0" dirty="0" smtClean="0">
                <a:ln>
                  <a:noFill/>
                </a:ln>
                <a:effectLst/>
                <a:uLnTx/>
                <a:uFillTx/>
                <a:latin typeface="+mn-lt"/>
                <a:ea typeface="+mn-ea"/>
                <a:cs typeface="+mn-cs"/>
              </a:rPr>
              <a:t>Localiser l’information</a:t>
            </a:r>
          </a:p>
          <a:p>
            <a:pPr marL="609600" marR="0" lvl="0" indent="-609600" algn="ctr" defTabSz="914400" rtl="0" eaLnBrk="1" fontAlgn="auto" latinLnBrk="0" hangingPunct="1">
              <a:lnSpc>
                <a:spcPct val="90000"/>
              </a:lnSpc>
              <a:spcBef>
                <a:spcPct val="20000"/>
              </a:spcBef>
              <a:spcAft>
                <a:spcPts val="0"/>
              </a:spcAft>
              <a:buClrTx/>
              <a:buSzTx/>
              <a:buFontTx/>
              <a:buAutoNum type="arabicPeriod"/>
              <a:tabLst/>
              <a:defRPr/>
            </a:pPr>
            <a:r>
              <a:rPr kumimoji="0" lang="fr-FR" sz="2800" b="0" i="0" u="none" strike="noStrike" kern="1200" cap="none" spc="0" normalizeH="0" baseline="0" noProof="0" dirty="0" smtClean="0">
                <a:ln>
                  <a:noFill/>
                </a:ln>
                <a:effectLst/>
                <a:uLnTx/>
                <a:uFillTx/>
                <a:latin typeface="+mn-lt"/>
                <a:ea typeface="+mn-ea"/>
                <a:cs typeface="+mn-cs"/>
              </a:rPr>
              <a:t>Effectuer la recherche</a:t>
            </a:r>
          </a:p>
          <a:p>
            <a:pPr marL="609600" marR="0" lvl="0" indent="-609600" algn="ctr" defTabSz="914400" rtl="0" eaLnBrk="1" fontAlgn="auto" latinLnBrk="0" hangingPunct="1">
              <a:lnSpc>
                <a:spcPct val="90000"/>
              </a:lnSpc>
              <a:spcBef>
                <a:spcPct val="20000"/>
              </a:spcBef>
              <a:spcAft>
                <a:spcPts val="0"/>
              </a:spcAft>
              <a:buClrTx/>
              <a:buSzTx/>
              <a:buFontTx/>
              <a:buAutoNum type="arabicPeriod"/>
              <a:tabLst/>
              <a:defRPr/>
            </a:pPr>
            <a:r>
              <a:rPr kumimoji="0" lang="fr-FR" sz="2800" b="0" i="0" u="none" strike="noStrike" kern="1200" cap="none" spc="0" normalizeH="0" baseline="0" noProof="0" dirty="0" smtClean="0">
                <a:ln>
                  <a:noFill/>
                </a:ln>
                <a:effectLst/>
                <a:uLnTx/>
                <a:uFillTx/>
                <a:latin typeface="+mn-lt"/>
                <a:ea typeface="+mn-ea"/>
                <a:cs typeface="+mn-cs"/>
              </a:rPr>
              <a:t>Sélectionner les documents</a:t>
            </a:r>
          </a:p>
          <a:p>
            <a:pPr marL="609600" marR="0" lvl="0" indent="-609600" algn="ctr" defTabSz="914400" rtl="0" eaLnBrk="1" fontAlgn="auto" latinLnBrk="0" hangingPunct="1">
              <a:lnSpc>
                <a:spcPct val="90000"/>
              </a:lnSpc>
              <a:spcBef>
                <a:spcPct val="20000"/>
              </a:spcBef>
              <a:spcAft>
                <a:spcPts val="0"/>
              </a:spcAft>
              <a:buClrTx/>
              <a:buSzTx/>
              <a:buFontTx/>
              <a:buAutoNum type="arabicPeriod"/>
              <a:tabLst/>
              <a:defRPr/>
            </a:pPr>
            <a:r>
              <a:rPr kumimoji="0" lang="fr-FR" sz="2800" b="0" i="0" u="none" strike="noStrike" kern="1200" cap="none" spc="0" normalizeH="0" baseline="0" noProof="0" dirty="0" smtClean="0">
                <a:ln>
                  <a:noFill/>
                </a:ln>
                <a:effectLst/>
                <a:uLnTx/>
                <a:uFillTx/>
                <a:latin typeface="+mn-lt"/>
                <a:ea typeface="+mn-ea"/>
                <a:cs typeface="+mn-cs"/>
              </a:rPr>
              <a:t>Organiser et archiver les documents</a:t>
            </a:r>
          </a:p>
          <a:p>
            <a:pPr marL="609600" marR="0" lvl="0" indent="-609600" algn="ctr" defTabSz="914400" rtl="0" eaLnBrk="1" fontAlgn="auto" latinLnBrk="0" hangingPunct="1">
              <a:lnSpc>
                <a:spcPct val="90000"/>
              </a:lnSpc>
              <a:spcBef>
                <a:spcPct val="20000"/>
              </a:spcBef>
              <a:spcAft>
                <a:spcPts val="0"/>
              </a:spcAft>
              <a:buClrTx/>
              <a:buSzTx/>
              <a:buFontTx/>
              <a:buAutoNum type="arabicPeriod"/>
              <a:tabLst/>
              <a:defRPr/>
            </a:pPr>
            <a:r>
              <a:rPr kumimoji="0" lang="fr-FR" sz="2800" b="0" i="0" u="none" strike="noStrike" kern="1200" cap="none" spc="0" normalizeH="0" baseline="0" noProof="0" dirty="0" smtClean="0">
                <a:ln>
                  <a:noFill/>
                </a:ln>
                <a:effectLst/>
                <a:uLnTx/>
                <a:uFillTx/>
                <a:latin typeface="+mn-lt"/>
                <a:ea typeface="+mn-ea"/>
                <a:cs typeface="+mn-cs"/>
              </a:rPr>
              <a:t>Traiter l’information</a:t>
            </a:r>
            <a:endParaRPr kumimoji="0" lang="fr-FR" sz="2800" b="0" i="0" u="none" strike="noStrike" kern="1200" cap="none" spc="0" normalizeH="0" baseline="0" noProof="0" dirty="0">
              <a:ln>
                <a:noFill/>
              </a:ln>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260648"/>
            <a:ext cx="7772400" cy="1470025"/>
          </a:xfrm>
        </p:spPr>
        <p:txBody>
          <a:bodyPr/>
          <a:lstStyle/>
          <a:p>
            <a:r>
              <a:rPr lang="fr-FR" dirty="0" smtClean="0"/>
              <a:t>Les étapes de la recherche documentaire</a:t>
            </a:r>
            <a:endParaRPr lang="fr-FR" dirty="0"/>
          </a:p>
        </p:txBody>
      </p:sp>
      <p:sp>
        <p:nvSpPr>
          <p:cNvPr id="4" name="Rectangle 3"/>
          <p:cNvSpPr txBox="1">
            <a:spLocks noChangeArrowheads="1"/>
          </p:cNvSpPr>
          <p:nvPr/>
        </p:nvSpPr>
        <p:spPr>
          <a:xfrm>
            <a:off x="609600" y="1752600"/>
            <a:ext cx="8229600" cy="3581400"/>
          </a:xfrm>
          <a:prstGeom prst="rect">
            <a:avLst/>
          </a:prstGeom>
          <a:ln/>
        </p:spPr>
        <p:txBody>
          <a:bodyPr vert="horz" lIns="91440" tIns="45720" rIns="91440" bIns="45720" rtlCol="0">
            <a:normAutofit/>
          </a:bodyPr>
          <a:lstStyle/>
          <a:p>
            <a:pPr marL="609600" marR="0" lvl="0" indent="-609600" algn="ctr" defTabSz="914400" rtl="0" eaLnBrk="1" fontAlgn="auto" latinLnBrk="0" hangingPunct="1">
              <a:lnSpc>
                <a:spcPct val="100000"/>
              </a:lnSpc>
              <a:spcBef>
                <a:spcPct val="20000"/>
              </a:spcBef>
              <a:spcAft>
                <a:spcPts val="0"/>
              </a:spcAft>
              <a:buClrTx/>
              <a:buSzTx/>
              <a:buFontTx/>
              <a:buAutoNum type="arabicPeriod"/>
              <a:tabLst/>
              <a:defRPr/>
            </a:pPr>
            <a:r>
              <a:rPr kumimoji="0" lang="fr-FR" sz="3200" b="1" i="0" u="none" strike="noStrike" kern="1200" cap="none" spc="0" normalizeH="0" baseline="0" noProof="0" dirty="0" smtClean="0">
                <a:ln>
                  <a:noFill/>
                </a:ln>
                <a:solidFill>
                  <a:srgbClr val="FF3300"/>
                </a:solidFill>
                <a:effectLst/>
                <a:uLnTx/>
                <a:uFillTx/>
                <a:latin typeface="+mn-lt"/>
                <a:ea typeface="+mn-ea"/>
                <a:cs typeface="+mn-cs"/>
              </a:rPr>
              <a:t>Définir le projet</a:t>
            </a:r>
          </a:p>
          <a:p>
            <a:pPr marL="609600" marR="0" lvl="0" indent="-609600" algn="ctr" defTabSz="914400" rtl="0" eaLnBrk="1" fontAlgn="auto" latinLnBrk="0" hangingPunct="1">
              <a:lnSpc>
                <a:spcPct val="100000"/>
              </a:lnSpc>
              <a:spcBef>
                <a:spcPct val="20000"/>
              </a:spcBef>
              <a:spcAft>
                <a:spcPts val="0"/>
              </a:spcAft>
              <a:buClrTx/>
              <a:buSzTx/>
              <a:buFontTx/>
              <a:buNone/>
              <a:tabLst/>
              <a:defRPr/>
            </a:pPr>
            <a:r>
              <a:rPr kumimoji="0" lang="fr-FR" sz="3200" b="0" i="0" u="none" strike="noStrike" kern="1200" cap="none" spc="0" normalizeH="0" baseline="0" noProof="0" dirty="0" smtClean="0">
                <a:ln>
                  <a:noFill/>
                </a:ln>
                <a:effectLst/>
                <a:uLnTx/>
                <a:uFillTx/>
                <a:latin typeface="+mn-lt"/>
                <a:ea typeface="+mn-ea"/>
                <a:cs typeface="+mn-cs"/>
              </a:rPr>
              <a:t>Qu’est-ce qu’on me demande? (Rapport, résumé, critique, étude de cas…)</a:t>
            </a:r>
          </a:p>
          <a:p>
            <a:pPr marL="609600" marR="0" lvl="0" indent="-609600" algn="ctr" defTabSz="914400" rtl="0" eaLnBrk="1" fontAlgn="auto" latinLnBrk="0" hangingPunct="1">
              <a:lnSpc>
                <a:spcPct val="100000"/>
              </a:lnSpc>
              <a:spcBef>
                <a:spcPct val="20000"/>
              </a:spcBef>
              <a:spcAft>
                <a:spcPts val="0"/>
              </a:spcAft>
              <a:buClrTx/>
              <a:buSzTx/>
              <a:buFontTx/>
              <a:buNone/>
              <a:tabLst/>
              <a:defRPr/>
            </a:pPr>
            <a:r>
              <a:rPr kumimoji="0" lang="fr-FR" sz="3200" b="0" i="0" u="none" strike="noStrike" kern="1200" cap="none" spc="0" normalizeH="0" baseline="0" noProof="0" dirty="0" smtClean="0">
                <a:ln>
                  <a:noFill/>
                </a:ln>
                <a:effectLst/>
                <a:uLnTx/>
                <a:uFillTx/>
                <a:latin typeface="+mn-lt"/>
                <a:ea typeface="+mn-ea"/>
                <a:cs typeface="+mn-cs"/>
              </a:rPr>
              <a:t>Quelle ampleur? (travail exhaustif, recherche d’une image?)</a:t>
            </a:r>
          </a:p>
          <a:p>
            <a:pPr marL="609600" marR="0" lvl="0" indent="-609600" algn="ctr" defTabSz="914400" rtl="0" eaLnBrk="1" fontAlgn="auto" latinLnBrk="0" hangingPunct="1">
              <a:lnSpc>
                <a:spcPct val="100000"/>
              </a:lnSpc>
              <a:spcBef>
                <a:spcPct val="20000"/>
              </a:spcBef>
              <a:spcAft>
                <a:spcPts val="0"/>
              </a:spcAft>
              <a:buClrTx/>
              <a:buSzTx/>
              <a:buFontTx/>
              <a:buNone/>
              <a:tabLst/>
              <a:defRPr/>
            </a:pPr>
            <a:r>
              <a:rPr kumimoji="0" lang="fr-FR" sz="3200" b="0" i="0" u="none" strike="noStrike" kern="1200" cap="none" spc="0" normalizeH="0" baseline="0" noProof="0" dirty="0" smtClean="0">
                <a:ln>
                  <a:noFill/>
                </a:ln>
                <a:effectLst/>
                <a:uLnTx/>
                <a:uFillTx/>
                <a:latin typeface="+mn-lt"/>
                <a:ea typeface="+mn-ea"/>
                <a:cs typeface="+mn-cs"/>
              </a:rPr>
              <a:t>Quelles contraintes? (pour quand?)</a:t>
            </a:r>
            <a:endParaRPr kumimoji="0" lang="fr-FR" sz="3200" b="0" i="0" u="none" strike="noStrike" kern="1200" cap="none" spc="0" normalizeH="0" baseline="0" noProof="0" dirty="0">
              <a:ln>
                <a:noFill/>
              </a:ln>
              <a:effectLst/>
              <a:uLnTx/>
              <a:uFillTx/>
              <a:latin typeface="+mn-lt"/>
              <a:ea typeface="+mn-ea"/>
              <a:cs typeface="+mn-cs"/>
            </a:endParaRPr>
          </a:p>
        </p:txBody>
      </p:sp>
      <p:sp>
        <p:nvSpPr>
          <p:cNvPr id="5" name="Flèche vers le bas 4"/>
          <p:cNvSpPr/>
          <p:nvPr/>
        </p:nvSpPr>
        <p:spPr>
          <a:xfrm>
            <a:off x="611560" y="1556792"/>
            <a:ext cx="720080"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courbée vers la droite 5"/>
          <p:cNvSpPr/>
          <p:nvPr/>
        </p:nvSpPr>
        <p:spPr>
          <a:xfrm>
            <a:off x="467544" y="3429000"/>
            <a:ext cx="360040" cy="50405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404664"/>
            <a:ext cx="7772400" cy="1470025"/>
          </a:xfrm>
        </p:spPr>
        <p:txBody>
          <a:bodyPr/>
          <a:lstStyle/>
          <a:p>
            <a:r>
              <a:rPr lang="fr-FR" dirty="0" smtClean="0">
                <a:solidFill>
                  <a:srgbClr val="FF0000"/>
                </a:solidFill>
              </a:rPr>
              <a:t>PRESENTATION DE l’UE:</a:t>
            </a:r>
            <a:endParaRPr lang="fr-FR" dirty="0">
              <a:solidFill>
                <a:srgbClr val="FF0000"/>
              </a:solidFill>
            </a:endParaRPr>
          </a:p>
        </p:txBody>
      </p:sp>
      <p:sp>
        <p:nvSpPr>
          <p:cNvPr id="3" name="Sous-titre 2"/>
          <p:cNvSpPr>
            <a:spLocks noGrp="1"/>
          </p:cNvSpPr>
          <p:nvPr>
            <p:ph type="subTitle" idx="1"/>
          </p:nvPr>
        </p:nvSpPr>
        <p:spPr>
          <a:xfrm>
            <a:off x="0" y="1916832"/>
            <a:ext cx="5004048" cy="576064"/>
          </a:xfrm>
        </p:spPr>
        <p:txBody>
          <a:bodyPr>
            <a:normAutofit lnSpcReduction="10000"/>
          </a:bodyPr>
          <a:lstStyle/>
          <a:p>
            <a:r>
              <a:rPr lang="fr-FR" dirty="0" smtClean="0">
                <a:solidFill>
                  <a:srgbClr val="FF0000"/>
                </a:solidFill>
              </a:rPr>
              <a:t>1. Introduction:</a:t>
            </a:r>
            <a:endParaRPr lang="fr-FR" dirty="0">
              <a:solidFill>
                <a:srgbClr val="FF0000"/>
              </a:solidFill>
            </a:endParaRPr>
          </a:p>
        </p:txBody>
      </p:sp>
      <p:sp>
        <p:nvSpPr>
          <p:cNvPr id="4" name="Sous-titre 2"/>
          <p:cNvSpPr txBox="1">
            <a:spLocks/>
          </p:cNvSpPr>
          <p:nvPr/>
        </p:nvSpPr>
        <p:spPr>
          <a:xfrm>
            <a:off x="683568" y="2996952"/>
            <a:ext cx="7128792" cy="1944216"/>
          </a:xfrm>
          <a:prstGeom prst="rect">
            <a:avLst/>
          </a:prstGeom>
        </p:spPr>
        <p:txBody>
          <a:bodyPr vert="horz" lIns="91440" tIns="45720" rIns="91440" bIns="45720" rtlCol="0">
            <a:normAutofit fontScale="85000" lnSpcReduction="10000"/>
          </a:bodyPr>
          <a:lstStyle/>
          <a:p>
            <a:pPr marL="0" marR="0" lvl="0" indent="0" algn="ctr"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rPr>
              <a:t>Les Méthodes de travail, interviennent dans un </a:t>
            </a:r>
            <a:r>
              <a:rPr kumimoji="0" lang="fr-FR" sz="3200" b="0" i="0" u="sng" strike="noStrike" kern="1200" cap="none" spc="0" normalizeH="0" baseline="0" noProof="0" dirty="0" smtClean="0">
                <a:ln>
                  <a:noFill/>
                </a:ln>
                <a:solidFill>
                  <a:schemeClr val="tx1">
                    <a:tint val="75000"/>
                  </a:schemeClr>
                </a:solidFill>
                <a:effectLst/>
                <a:uLnTx/>
                <a:uFillTx/>
                <a:latin typeface="+mn-lt"/>
                <a:ea typeface="+mn-ea"/>
                <a:cs typeface="+mn-cs"/>
              </a:rPr>
              <a:t>contexte particulier</a:t>
            </a:r>
            <a:r>
              <a:rPr kumimoji="0" lang="fr-FR" sz="3200" b="0" i="0" u="none" strike="noStrike" kern="1200" cap="none" spc="0" normalizeH="0" noProof="0" dirty="0" smtClean="0">
                <a:ln>
                  <a:noFill/>
                </a:ln>
                <a:solidFill>
                  <a:schemeClr val="tx1">
                    <a:tint val="75000"/>
                  </a:schemeClr>
                </a:solidFill>
                <a:effectLst/>
                <a:uLnTx/>
                <a:uFillTx/>
                <a:latin typeface="+mn-lt"/>
                <a:ea typeface="+mn-ea"/>
                <a:cs typeface="+mn-cs"/>
              </a:rPr>
              <a:t>, et sont définies par une </a:t>
            </a:r>
            <a:r>
              <a:rPr kumimoji="0" lang="fr-FR" sz="3200" b="0" i="0" u="none" strike="noStrike" kern="1200" cap="none" spc="0" normalizeH="0" noProof="0" dirty="0" smtClean="0">
                <a:ln>
                  <a:noFill/>
                </a:ln>
                <a:solidFill>
                  <a:srgbClr val="FF0000"/>
                </a:solidFill>
                <a:effectLst/>
                <a:uLnTx/>
                <a:uFillTx/>
                <a:latin typeface="+mn-lt"/>
                <a:ea typeface="+mn-ea"/>
                <a:cs typeface="+mn-cs"/>
              </a:rPr>
              <a:t>pléthore d’outils, </a:t>
            </a:r>
            <a:r>
              <a:rPr kumimoji="0" lang="fr-FR" sz="3200" b="0" i="0" u="none" strike="noStrike" kern="1200" cap="none" spc="0" normalizeH="0" noProof="0" dirty="0" smtClean="0">
                <a:ln>
                  <a:noFill/>
                </a:ln>
                <a:effectLst/>
                <a:uLnTx/>
                <a:uFillTx/>
                <a:latin typeface="+mn-lt"/>
                <a:ea typeface="+mn-ea"/>
                <a:cs typeface="+mn-cs"/>
              </a:rPr>
              <a:t>permettant a l’étudiant d’assurer son succès académique.si on considère  </a:t>
            </a:r>
            <a:r>
              <a:rPr kumimoji="0" lang="fr-FR" sz="3200" b="0" i="0" u="none" strike="noStrike" kern="1200" cap="none" spc="0" normalizeH="0" noProof="0" dirty="0" smtClean="0">
                <a:ln>
                  <a:noFill/>
                </a:ln>
                <a:solidFill>
                  <a:srgbClr val="FF0000"/>
                </a:solidFill>
                <a:effectLst/>
                <a:uLnTx/>
                <a:uFillTx/>
                <a:latin typeface="+mn-lt"/>
                <a:ea typeface="+mn-ea"/>
                <a:cs typeface="+mn-cs"/>
              </a:rPr>
              <a:t>la fonction </a:t>
            </a:r>
            <a:r>
              <a:rPr kumimoji="0" lang="fr-FR" sz="3200" b="0" i="0" u="none" strike="noStrike" kern="1200" cap="none" spc="0" normalizeH="0" noProof="0" dirty="0" smtClean="0">
                <a:ln>
                  <a:noFill/>
                </a:ln>
                <a:effectLst/>
                <a:uLnTx/>
                <a:uFillTx/>
                <a:latin typeface="+mn-lt"/>
                <a:ea typeface="+mn-ea"/>
                <a:cs typeface="+mn-cs"/>
              </a:rPr>
              <a:t>« étudiant », comme </a:t>
            </a:r>
            <a:r>
              <a:rPr kumimoji="0" lang="fr-FR" sz="3200" b="0" i="0" u="none" strike="noStrike" kern="1200" cap="none" spc="0" normalizeH="0" noProof="0" dirty="0" smtClean="0">
                <a:ln>
                  <a:noFill/>
                </a:ln>
                <a:solidFill>
                  <a:srgbClr val="FF0000"/>
                </a:solidFill>
                <a:effectLst/>
                <a:uLnTx/>
                <a:uFillTx/>
                <a:latin typeface="+mn-lt"/>
                <a:ea typeface="+mn-ea"/>
                <a:cs typeface="+mn-cs"/>
              </a:rPr>
              <a:t>métier</a:t>
            </a:r>
            <a:endParaRPr kumimoji="0" lang="fr-FR" sz="3200" b="0" i="0" u="none" strike="noStrike" kern="1200" cap="none" spc="0" normalizeH="0" baseline="0" noProof="0" dirty="0" smtClean="0">
              <a:ln>
                <a:noFill/>
              </a:ln>
              <a:solidFill>
                <a:srgbClr val="FF0000"/>
              </a:solidFill>
              <a:effectLst/>
              <a:uLnTx/>
              <a:uFillTx/>
              <a:latin typeface="+mn-lt"/>
              <a:ea typeface="+mn-ea"/>
              <a:cs typeface="+mn-cs"/>
            </a:endParaRPr>
          </a:p>
        </p:txBody>
      </p:sp>
      <p:sp>
        <p:nvSpPr>
          <p:cNvPr id="5" name="ZoneTexte 4"/>
          <p:cNvSpPr txBox="1"/>
          <p:nvPr/>
        </p:nvSpPr>
        <p:spPr>
          <a:xfrm>
            <a:off x="2699792" y="5589240"/>
            <a:ext cx="5400600" cy="646331"/>
          </a:xfrm>
          <a:prstGeom prst="rect">
            <a:avLst/>
          </a:prstGeom>
          <a:noFill/>
        </p:spPr>
        <p:txBody>
          <a:bodyPr wrap="square" rtlCol="0">
            <a:spAutoFit/>
          </a:bodyPr>
          <a:lstStyle/>
          <a:p>
            <a:pPr algn="ctr"/>
            <a:r>
              <a:rPr lang="fr-FR" b="1" dirty="0" smtClean="0"/>
              <a:t>   METIER « ETUDIANT(E) ,RIME AVEC METHODE DE TRAVAIL…….</a:t>
            </a:r>
            <a:endParaRPr lang="fr-FR" b="1" dirty="0"/>
          </a:p>
        </p:txBody>
      </p:sp>
      <p:sp>
        <p:nvSpPr>
          <p:cNvPr id="6" name="Ellipse 5"/>
          <p:cNvSpPr/>
          <p:nvPr/>
        </p:nvSpPr>
        <p:spPr>
          <a:xfrm>
            <a:off x="395536" y="5013176"/>
            <a:ext cx="1224136" cy="10801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ALORS</a:t>
            </a:r>
            <a:endParaRPr lang="fr-FR" dirty="0"/>
          </a:p>
        </p:txBody>
      </p:sp>
      <p:sp>
        <p:nvSpPr>
          <p:cNvPr id="7" name="Flèche droite 6"/>
          <p:cNvSpPr/>
          <p:nvPr/>
        </p:nvSpPr>
        <p:spPr>
          <a:xfrm>
            <a:off x="1763688" y="5589240"/>
            <a:ext cx="720080"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xfrm>
            <a:off x="755576" y="0"/>
            <a:ext cx="7772400" cy="1470025"/>
          </a:xfrm>
        </p:spPr>
        <p:txBody>
          <a:bodyPr/>
          <a:lstStyle/>
          <a:p>
            <a:r>
              <a:rPr lang="fr-FR" sz="4000" dirty="0"/>
              <a:t>Les étapes de la recherche </a:t>
            </a:r>
            <a:r>
              <a:rPr lang="fr-FR" sz="4000" dirty="0" smtClean="0"/>
              <a:t>documentaire….</a:t>
            </a:r>
            <a:endParaRPr lang="fr-FR" sz="4000" dirty="0"/>
          </a:p>
        </p:txBody>
      </p:sp>
      <p:sp>
        <p:nvSpPr>
          <p:cNvPr id="5" name="Flèche vers le bas 4"/>
          <p:cNvSpPr/>
          <p:nvPr/>
        </p:nvSpPr>
        <p:spPr>
          <a:xfrm>
            <a:off x="539552" y="476672"/>
            <a:ext cx="720080" cy="792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3"/>
          <p:cNvSpPr txBox="1">
            <a:spLocks noChangeArrowheads="1"/>
          </p:cNvSpPr>
          <p:nvPr/>
        </p:nvSpPr>
        <p:spPr>
          <a:xfrm>
            <a:off x="152400" y="1484784"/>
            <a:ext cx="8991600" cy="4953000"/>
          </a:xfrm>
          <a:prstGeom prst="rect">
            <a:avLst/>
          </a:prstGeom>
          <a:ln/>
        </p:spPr>
        <p:txBody>
          <a:bodyPr vert="horz" lIns="91440" tIns="45720" rIns="91440" bIns="45720" rtlCol="0">
            <a:normAutofit/>
          </a:bodyPr>
          <a:lstStyle/>
          <a:p>
            <a:pPr marL="609600" marR="0" lvl="0" indent="-609600" algn="ctr" defTabSz="914400" rtl="0" eaLnBrk="1" fontAlgn="auto" latinLnBrk="0" hangingPunct="1">
              <a:lnSpc>
                <a:spcPct val="100000"/>
              </a:lnSpc>
              <a:spcBef>
                <a:spcPct val="20000"/>
              </a:spcBef>
              <a:spcAft>
                <a:spcPts val="0"/>
              </a:spcAft>
              <a:buClrTx/>
              <a:buSzTx/>
              <a:buFontTx/>
              <a:buAutoNum type="arabicPeriod"/>
              <a:tabLst/>
              <a:defRPr/>
            </a:pPr>
            <a:r>
              <a:rPr kumimoji="0" lang="fr-FR" sz="1200" b="0" i="0" u="none" strike="noStrike" kern="1200" cap="none" spc="0" normalizeH="0" baseline="0" noProof="0" dirty="0" smtClean="0">
                <a:ln>
                  <a:noFill/>
                </a:ln>
                <a:solidFill>
                  <a:schemeClr val="tx1">
                    <a:tint val="75000"/>
                  </a:schemeClr>
                </a:solidFill>
                <a:effectLst/>
                <a:uLnTx/>
                <a:uFillTx/>
                <a:latin typeface="+mn-lt"/>
                <a:ea typeface="+mn-ea"/>
                <a:cs typeface="+mn-cs"/>
              </a:rPr>
              <a:t>Apres avoir Définit</a:t>
            </a:r>
            <a:r>
              <a:rPr kumimoji="0" lang="fr-FR" sz="1200" b="0" i="0" u="none" strike="noStrike" kern="1200" cap="none" spc="0" normalizeH="0" noProof="0" dirty="0" smtClean="0">
                <a:ln>
                  <a:noFill/>
                </a:ln>
                <a:solidFill>
                  <a:schemeClr val="tx1">
                    <a:tint val="75000"/>
                  </a:schemeClr>
                </a:solidFill>
                <a:effectLst/>
                <a:uLnTx/>
                <a:uFillTx/>
                <a:latin typeface="+mn-lt"/>
                <a:ea typeface="+mn-ea"/>
                <a:cs typeface="+mn-cs"/>
              </a:rPr>
              <a:t> </a:t>
            </a:r>
            <a:r>
              <a:rPr kumimoji="0" lang="fr-FR" sz="1200" b="0" i="0" u="none" strike="noStrike" kern="1200" cap="none" spc="0" normalizeH="0" baseline="0" noProof="0" dirty="0" smtClean="0">
                <a:ln>
                  <a:noFill/>
                </a:ln>
                <a:solidFill>
                  <a:schemeClr val="tx1">
                    <a:tint val="75000"/>
                  </a:schemeClr>
                </a:solidFill>
                <a:effectLst/>
                <a:uLnTx/>
                <a:uFillTx/>
                <a:latin typeface="+mn-lt"/>
                <a:ea typeface="+mn-ea"/>
                <a:cs typeface="+mn-cs"/>
              </a:rPr>
              <a:t>le projet</a:t>
            </a:r>
          </a:p>
          <a:p>
            <a:pPr marL="609600" marR="0" lvl="0" indent="-609600" algn="ctr" defTabSz="914400" rtl="0" eaLnBrk="1" fontAlgn="auto" latinLnBrk="0" hangingPunct="1">
              <a:lnSpc>
                <a:spcPct val="100000"/>
              </a:lnSpc>
              <a:spcBef>
                <a:spcPct val="20000"/>
              </a:spcBef>
              <a:spcAft>
                <a:spcPts val="0"/>
              </a:spcAft>
              <a:buClrTx/>
              <a:buSzTx/>
              <a:buFontTx/>
              <a:buAutoNum type="arabicPeriod"/>
              <a:tabLst/>
              <a:defRPr/>
            </a:pPr>
            <a:r>
              <a:rPr kumimoji="0" lang="fr-FR" sz="3200" b="1" i="0" u="none" strike="noStrike" kern="1200" cap="none" spc="0" normalizeH="0" baseline="0" noProof="0" dirty="0" smtClean="0">
                <a:ln>
                  <a:noFill/>
                </a:ln>
                <a:solidFill>
                  <a:srgbClr val="FF3300"/>
                </a:solidFill>
                <a:effectLst/>
                <a:uLnTx/>
                <a:uFillTx/>
                <a:latin typeface="+mn-lt"/>
                <a:ea typeface="+mn-ea"/>
                <a:cs typeface="+mn-cs"/>
              </a:rPr>
              <a:t>Cerner le sujet par la </a:t>
            </a:r>
            <a:r>
              <a:rPr kumimoji="0" lang="fr-FR" sz="3200" b="0" i="0" u="none" strike="noStrike" kern="1200" cap="none" spc="0" normalizeH="0" baseline="0" noProof="0" dirty="0" smtClean="0">
                <a:ln>
                  <a:noFill/>
                </a:ln>
                <a:solidFill>
                  <a:srgbClr val="00B0F0"/>
                </a:solidFill>
                <a:effectLst/>
                <a:uLnTx/>
                <a:uFillTx/>
                <a:latin typeface="+mn-lt"/>
                <a:ea typeface="+mn-ea"/>
                <a:cs typeface="+mn-cs"/>
              </a:rPr>
              <a:t>Méthode 3QOCP</a:t>
            </a:r>
            <a:endParaRPr kumimoji="0" lang="fr-FR" sz="2000" b="0"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marL="609600" marR="0" lvl="0" indent="-609600" algn="ctr" defTabSz="914400" rtl="0" eaLnBrk="1" fontAlgn="auto" latinLnBrk="0" hangingPunct="1">
              <a:lnSpc>
                <a:spcPct val="100000"/>
              </a:lnSpc>
              <a:spcBef>
                <a:spcPct val="20000"/>
              </a:spcBef>
              <a:spcAft>
                <a:spcPts val="0"/>
              </a:spcAft>
              <a:buClrTx/>
              <a:buSzTx/>
              <a:buFontTx/>
              <a:buNone/>
              <a:tabLst/>
              <a:defRPr/>
            </a:pPr>
            <a:r>
              <a:rPr kumimoji="0" lang="fr-FR" sz="3200" i="0" u="none" strike="noStrike" kern="1200" cap="none" spc="0" normalizeH="0" baseline="0" noProof="0" dirty="0" smtClean="0">
                <a:ln>
                  <a:noFill/>
                </a:ln>
                <a:solidFill>
                  <a:srgbClr val="00B0F0"/>
                </a:solidFill>
                <a:effectLst/>
                <a:uLnTx/>
                <a:uFillTx/>
                <a:latin typeface="+mn-lt"/>
                <a:ea typeface="+mn-ea"/>
                <a:cs typeface="+mn-cs"/>
              </a:rPr>
              <a:t>Qui</a:t>
            </a:r>
            <a:r>
              <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rPr>
              <a:t>? (qui est concerné?)   </a:t>
            </a:r>
          </a:p>
          <a:p>
            <a:pPr marL="609600" marR="0" lvl="0" indent="-609600" algn="ctr" defTabSz="914400" rtl="0" eaLnBrk="1" fontAlgn="auto" latinLnBrk="0" hangingPunct="1">
              <a:lnSpc>
                <a:spcPct val="100000"/>
              </a:lnSpc>
              <a:spcBef>
                <a:spcPct val="20000"/>
              </a:spcBef>
              <a:spcAft>
                <a:spcPts val="0"/>
              </a:spcAft>
              <a:buClrTx/>
              <a:buSzTx/>
              <a:buFontTx/>
              <a:buNone/>
              <a:tabLst/>
              <a:defRPr/>
            </a:pPr>
            <a:r>
              <a:rPr kumimoji="0" lang="fr-FR" sz="3200" b="1" i="0" u="none" strike="noStrike" kern="1200" cap="none" spc="0" normalizeH="0" baseline="0" noProof="0" dirty="0" smtClean="0">
                <a:ln>
                  <a:noFill/>
                </a:ln>
                <a:solidFill>
                  <a:srgbClr val="00B0F0"/>
                </a:solidFill>
                <a:effectLst/>
                <a:uLnTx/>
                <a:uFillTx/>
                <a:latin typeface="+mn-lt"/>
                <a:ea typeface="+mn-ea"/>
                <a:cs typeface="+mn-cs"/>
              </a:rPr>
              <a:t>Quoi</a:t>
            </a:r>
            <a:r>
              <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rPr>
              <a:t>? (de quoi s’agit-il : étude scientifique, opinions, avis d’experts, statistiques?)  </a:t>
            </a:r>
          </a:p>
          <a:p>
            <a:pPr marL="609600" marR="0" lvl="0" indent="-609600" algn="ctr" defTabSz="914400" rtl="0" eaLnBrk="1" fontAlgn="auto" latinLnBrk="0" hangingPunct="1">
              <a:lnSpc>
                <a:spcPct val="100000"/>
              </a:lnSpc>
              <a:spcBef>
                <a:spcPct val="20000"/>
              </a:spcBef>
              <a:spcAft>
                <a:spcPts val="0"/>
              </a:spcAft>
              <a:buClrTx/>
              <a:buSzTx/>
              <a:buFontTx/>
              <a:buNone/>
              <a:tabLst/>
              <a:defRPr/>
            </a:pPr>
            <a:r>
              <a:rPr kumimoji="0" lang="fr-FR" sz="3200" b="1" i="0" u="none" strike="noStrike" kern="1200" cap="none" spc="0" normalizeH="0" baseline="0" noProof="0" dirty="0" smtClean="0">
                <a:ln>
                  <a:noFill/>
                </a:ln>
                <a:solidFill>
                  <a:srgbClr val="00B0F0"/>
                </a:solidFill>
                <a:effectLst/>
                <a:uLnTx/>
                <a:uFillTx/>
                <a:latin typeface="+mn-lt"/>
                <a:ea typeface="+mn-ea"/>
                <a:cs typeface="+mn-cs"/>
              </a:rPr>
              <a:t>Quand</a:t>
            </a:r>
            <a:r>
              <a:rPr kumimoji="0" lang="fr-FR" sz="3200" b="1" i="0" u="none" strike="noStrike" kern="1200" cap="none" spc="0" normalizeH="0" baseline="0" noProof="0" dirty="0" smtClean="0">
                <a:ln>
                  <a:noFill/>
                </a:ln>
                <a:solidFill>
                  <a:schemeClr val="tx1">
                    <a:tint val="75000"/>
                  </a:schemeClr>
                </a:solidFill>
                <a:effectLst/>
                <a:uLnTx/>
                <a:uFillTx/>
                <a:latin typeface="+mn-lt"/>
                <a:ea typeface="+mn-ea"/>
                <a:cs typeface="+mn-cs"/>
              </a:rPr>
              <a:t>?</a:t>
            </a:r>
            <a:r>
              <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rPr>
              <a:t> (sur quelle période?)</a:t>
            </a:r>
          </a:p>
          <a:p>
            <a:pPr marL="609600" marR="0" lvl="0" indent="-609600" algn="ctr" defTabSz="914400" rtl="0" eaLnBrk="1" fontAlgn="auto" latinLnBrk="0" hangingPunct="1">
              <a:lnSpc>
                <a:spcPct val="100000"/>
              </a:lnSpc>
              <a:spcBef>
                <a:spcPct val="20000"/>
              </a:spcBef>
              <a:spcAft>
                <a:spcPts val="0"/>
              </a:spcAft>
              <a:buClrTx/>
              <a:buSzTx/>
              <a:buFontTx/>
              <a:buNone/>
              <a:tabLst/>
              <a:defRPr/>
            </a:pPr>
            <a:r>
              <a:rPr kumimoji="0" lang="fr-FR" sz="3200" b="1" i="0" u="none" strike="noStrike" kern="1200" cap="none" spc="0" normalizeH="0" baseline="0" noProof="0" dirty="0" smtClean="0">
                <a:ln>
                  <a:noFill/>
                </a:ln>
                <a:solidFill>
                  <a:srgbClr val="00B0F0"/>
                </a:solidFill>
                <a:effectLst/>
                <a:uLnTx/>
                <a:uFillTx/>
                <a:latin typeface="+mn-lt"/>
                <a:ea typeface="+mn-ea"/>
                <a:cs typeface="+mn-cs"/>
              </a:rPr>
              <a:t>Où</a:t>
            </a:r>
            <a:r>
              <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rPr>
              <a:t>? (quel pays, </a:t>
            </a:r>
            <a:r>
              <a:rPr kumimoji="0" lang="fr-FR" sz="3200" b="0" i="0" u="none" strike="noStrike" kern="1200" cap="none" spc="0" normalizeH="0" baseline="0" noProof="0" smtClean="0">
                <a:ln>
                  <a:noFill/>
                </a:ln>
                <a:solidFill>
                  <a:schemeClr val="tx1">
                    <a:tint val="75000"/>
                  </a:schemeClr>
                </a:solidFill>
                <a:effectLst/>
                <a:uLnTx/>
                <a:uFillTx/>
                <a:latin typeface="+mn-lt"/>
                <a:ea typeface="+mn-ea"/>
                <a:cs typeface="+mn-cs"/>
              </a:rPr>
              <a:t>quel périmètre?</a:t>
            </a:r>
            <a:endPar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marL="609600" marR="0" lvl="0" indent="-609600" algn="ctr" defTabSz="914400" rtl="0" eaLnBrk="1" fontAlgn="auto" latinLnBrk="0" hangingPunct="1">
              <a:lnSpc>
                <a:spcPct val="100000"/>
              </a:lnSpc>
              <a:spcBef>
                <a:spcPct val="20000"/>
              </a:spcBef>
              <a:spcAft>
                <a:spcPts val="0"/>
              </a:spcAft>
              <a:buClrTx/>
              <a:buSzTx/>
              <a:buFontTx/>
              <a:buNone/>
              <a:tabLst/>
              <a:defRPr/>
            </a:pPr>
            <a:r>
              <a:rPr kumimoji="0" lang="fr-FR" sz="3200" b="1" i="0" u="none" strike="noStrike" kern="1200" cap="none" spc="0" normalizeH="0" baseline="0" noProof="0" dirty="0" smtClean="0">
                <a:ln>
                  <a:noFill/>
                </a:ln>
                <a:solidFill>
                  <a:srgbClr val="00B0F0"/>
                </a:solidFill>
                <a:effectLst/>
                <a:uLnTx/>
                <a:uFillTx/>
                <a:latin typeface="+mn-lt"/>
                <a:ea typeface="+mn-ea"/>
                <a:cs typeface="+mn-cs"/>
              </a:rPr>
              <a:t>Comment</a:t>
            </a:r>
            <a:r>
              <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rPr>
              <a:t>? (encyclopédie, internet, mots clés?)   </a:t>
            </a:r>
          </a:p>
          <a:p>
            <a:pPr marL="609600" marR="0" lvl="0" indent="-609600" algn="ctr" defTabSz="914400" rtl="0" eaLnBrk="1" fontAlgn="auto" latinLnBrk="0" hangingPunct="1">
              <a:lnSpc>
                <a:spcPct val="100000"/>
              </a:lnSpc>
              <a:spcBef>
                <a:spcPct val="20000"/>
              </a:spcBef>
              <a:spcAft>
                <a:spcPts val="0"/>
              </a:spcAft>
              <a:buClrTx/>
              <a:buSzTx/>
              <a:buFontTx/>
              <a:buNone/>
              <a:tabLst/>
              <a:defRPr/>
            </a:pPr>
            <a:r>
              <a:rPr kumimoji="0" lang="fr-FR" sz="3200" b="1" i="0" u="none" strike="noStrike" kern="1200" cap="none" spc="0" normalizeH="0" baseline="0" noProof="0" dirty="0" smtClean="0">
                <a:ln>
                  <a:noFill/>
                </a:ln>
                <a:solidFill>
                  <a:srgbClr val="00B0F0"/>
                </a:solidFill>
                <a:effectLst/>
                <a:uLnTx/>
                <a:uFillTx/>
                <a:latin typeface="+mn-lt"/>
                <a:ea typeface="+mn-ea"/>
                <a:cs typeface="+mn-cs"/>
              </a:rPr>
              <a:t>Pourquoi</a:t>
            </a:r>
            <a:r>
              <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rPr>
              <a:t>? (usage personnel, cours, exposé?)</a:t>
            </a:r>
          </a:p>
          <a:p>
            <a:pPr marL="609600" marR="0" lvl="0" indent="-609600" algn="ctr" defTabSz="914400" rtl="0" eaLnBrk="1" fontAlgn="auto" latinLnBrk="0" hangingPunct="1">
              <a:lnSpc>
                <a:spcPct val="100000"/>
              </a:lnSpc>
              <a:spcBef>
                <a:spcPct val="20000"/>
              </a:spcBef>
              <a:spcAft>
                <a:spcPts val="0"/>
              </a:spcAft>
              <a:buClrTx/>
              <a:buSzTx/>
              <a:buFontTx/>
              <a:buAutoNum type="arabicPeriod"/>
              <a:tabLst/>
              <a:defRPr/>
            </a:pPr>
            <a:endParaRPr kumimoji="0" lang="fr-FR" sz="3200" b="1" i="0" u="none" strike="noStrike" kern="1200" cap="none" spc="0" normalizeH="0" baseline="0" noProof="0" dirty="0">
              <a:ln>
                <a:noFill/>
              </a:ln>
              <a:solidFill>
                <a:srgbClr val="FF33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2204864"/>
            <a:ext cx="7772400" cy="3672408"/>
          </a:xfrm>
        </p:spPr>
        <p:txBody>
          <a:bodyPr>
            <a:normAutofit fontScale="90000"/>
          </a:bodyPr>
          <a:lstStyle/>
          <a:p>
            <a:pPr>
              <a:buFont typeface="Wingdings" pitchFamily="2" charset="2"/>
              <a:buChar char="q"/>
            </a:pPr>
            <a:r>
              <a:rPr lang="fr-FR" dirty="0" smtClean="0"/>
              <a:t>Cette </a:t>
            </a:r>
            <a:r>
              <a:rPr lang="fr-FR" dirty="0" smtClean="0">
                <a:solidFill>
                  <a:srgbClr val="FF0000"/>
                </a:solidFill>
              </a:rPr>
              <a:t>UE, </a:t>
            </a:r>
            <a:r>
              <a:rPr lang="fr-FR" dirty="0" smtClean="0"/>
              <a:t>est venue en réponse</a:t>
            </a:r>
            <a:br>
              <a:rPr lang="fr-FR" dirty="0" smtClean="0"/>
            </a:br>
            <a:r>
              <a:rPr lang="fr-FR" dirty="0" smtClean="0"/>
              <a:t>aux étudiantes et étudiants du cycle SNV, des outils visant </a:t>
            </a:r>
            <a:r>
              <a:rPr lang="fr-FR" dirty="0" smtClean="0">
                <a:solidFill>
                  <a:srgbClr val="FF0000"/>
                </a:solidFill>
              </a:rPr>
              <a:t>l’acquisition</a:t>
            </a:r>
            <a:r>
              <a:rPr lang="fr-FR" dirty="0" smtClean="0"/>
              <a:t>, </a:t>
            </a:r>
            <a:r>
              <a:rPr lang="fr-FR" dirty="0" smtClean="0">
                <a:solidFill>
                  <a:srgbClr val="FF0000"/>
                </a:solidFill>
              </a:rPr>
              <a:t>l’amélioration </a:t>
            </a:r>
            <a:r>
              <a:rPr lang="fr-FR" dirty="0" smtClean="0"/>
              <a:t>des compétences scolaires et d’habilité au métier d’étudiant……….</a:t>
            </a:r>
            <a:endParaRPr lang="fr-FR" dirty="0"/>
          </a:p>
        </p:txBody>
      </p:sp>
      <p:sp>
        <p:nvSpPr>
          <p:cNvPr id="4" name="Sous-titre 2"/>
          <p:cNvSpPr>
            <a:spLocks noGrp="1"/>
          </p:cNvSpPr>
          <p:nvPr>
            <p:ph type="subTitle" idx="1"/>
          </p:nvPr>
        </p:nvSpPr>
        <p:spPr>
          <a:xfrm>
            <a:off x="251520" y="404664"/>
            <a:ext cx="6400800" cy="720080"/>
          </a:xfrm>
        </p:spPr>
        <p:txBody>
          <a:bodyPr/>
          <a:lstStyle/>
          <a:p>
            <a:r>
              <a:rPr lang="fr-FR" b="1" dirty="0" smtClean="0">
                <a:solidFill>
                  <a:srgbClr val="FF0000"/>
                </a:solidFill>
              </a:rPr>
              <a:t>OBJECTIFS:</a:t>
            </a:r>
            <a:endParaRPr lang="fr-FR" b="1" dirty="0">
              <a:solidFill>
                <a:srgbClr val="FF00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1520" y="332656"/>
            <a:ext cx="7772400" cy="1470025"/>
          </a:xfrm>
        </p:spPr>
        <p:txBody>
          <a:bodyPr/>
          <a:lstStyle/>
          <a:p>
            <a:r>
              <a:rPr lang="fr-FR" dirty="0" smtClean="0"/>
              <a:t>…</a:t>
            </a:r>
            <a:r>
              <a:rPr lang="fr-FR" dirty="0" smtClean="0">
                <a:solidFill>
                  <a:srgbClr val="FF0000"/>
                </a:solidFill>
              </a:rPr>
              <a:t>entre autres</a:t>
            </a:r>
            <a:r>
              <a:rPr lang="fr-FR" dirty="0" smtClean="0"/>
              <a:t>….</a:t>
            </a:r>
            <a:endParaRPr lang="fr-FR" dirty="0"/>
          </a:p>
        </p:txBody>
      </p:sp>
      <p:sp>
        <p:nvSpPr>
          <p:cNvPr id="3" name="Sous-titre 2"/>
          <p:cNvSpPr>
            <a:spLocks noGrp="1"/>
          </p:cNvSpPr>
          <p:nvPr>
            <p:ph type="subTitle" idx="1"/>
          </p:nvPr>
        </p:nvSpPr>
        <p:spPr>
          <a:xfrm>
            <a:off x="1043608" y="1556792"/>
            <a:ext cx="6400800" cy="4392488"/>
          </a:xfrm>
        </p:spPr>
        <p:txBody>
          <a:bodyPr>
            <a:normAutofit fontScale="85000" lnSpcReduction="20000"/>
          </a:bodyPr>
          <a:lstStyle/>
          <a:p>
            <a:pPr>
              <a:buFontTx/>
              <a:buChar char="-"/>
            </a:pPr>
            <a:r>
              <a:rPr lang="fr-FR" dirty="0" smtClean="0">
                <a:solidFill>
                  <a:schemeClr val="tx1"/>
                </a:solidFill>
              </a:rPr>
              <a:t>Amélioration de la gestion du temps</a:t>
            </a:r>
          </a:p>
          <a:p>
            <a:pPr>
              <a:buFontTx/>
              <a:buChar char="-"/>
            </a:pPr>
            <a:r>
              <a:rPr lang="fr-FR" dirty="0" smtClean="0">
                <a:solidFill>
                  <a:schemeClr val="tx1"/>
                </a:solidFill>
              </a:rPr>
              <a:t>La gestion des exposés oraux</a:t>
            </a:r>
          </a:p>
          <a:p>
            <a:pPr>
              <a:buFontTx/>
              <a:buChar char="-"/>
            </a:pPr>
            <a:r>
              <a:rPr lang="fr-FR" dirty="0" smtClean="0">
                <a:solidFill>
                  <a:schemeClr val="tx1"/>
                </a:solidFill>
              </a:rPr>
              <a:t>La mémorisation de l’information</a:t>
            </a:r>
          </a:p>
          <a:p>
            <a:pPr>
              <a:buFontTx/>
              <a:buChar char="-"/>
            </a:pPr>
            <a:r>
              <a:rPr lang="fr-FR" dirty="0" smtClean="0">
                <a:solidFill>
                  <a:schemeClr val="tx1"/>
                </a:solidFill>
              </a:rPr>
              <a:t>La préparation aux examens</a:t>
            </a:r>
          </a:p>
          <a:p>
            <a:pPr>
              <a:buFontTx/>
              <a:buChar char="-"/>
            </a:pPr>
            <a:r>
              <a:rPr lang="fr-FR" dirty="0" smtClean="0">
                <a:solidFill>
                  <a:srgbClr val="FF0000"/>
                </a:solidFill>
              </a:rPr>
              <a:t>La procrastination (juguler)</a:t>
            </a:r>
          </a:p>
          <a:p>
            <a:pPr>
              <a:buFontTx/>
              <a:buChar char="-"/>
            </a:pPr>
            <a:r>
              <a:rPr lang="fr-FR" dirty="0">
                <a:solidFill>
                  <a:srgbClr val="FF0000"/>
                </a:solidFill>
              </a:rPr>
              <a:t> </a:t>
            </a:r>
            <a:r>
              <a:rPr lang="fr-FR" dirty="0" smtClean="0">
                <a:solidFill>
                  <a:schemeClr val="tx1"/>
                </a:solidFill>
              </a:rPr>
              <a:t>les travaux en groupe</a:t>
            </a:r>
            <a:r>
              <a:rPr lang="fr-FR" sz="4600" dirty="0" smtClean="0">
                <a:solidFill>
                  <a:schemeClr val="tx1"/>
                </a:solidFill>
              </a:rPr>
              <a:t>≠ </a:t>
            </a:r>
            <a:r>
              <a:rPr lang="fr-FR" sz="3400" dirty="0" smtClean="0">
                <a:solidFill>
                  <a:schemeClr val="tx1"/>
                </a:solidFill>
              </a:rPr>
              <a:t>le travail en groupe.</a:t>
            </a:r>
          </a:p>
          <a:p>
            <a:pPr>
              <a:buFontTx/>
              <a:buChar char="-"/>
            </a:pPr>
            <a:r>
              <a:rPr lang="fr-FR" sz="3400" dirty="0">
                <a:solidFill>
                  <a:schemeClr val="tx1"/>
                </a:solidFill>
              </a:rPr>
              <a:t> </a:t>
            </a:r>
            <a:r>
              <a:rPr lang="fr-FR" sz="3400" dirty="0" smtClean="0">
                <a:solidFill>
                  <a:schemeClr val="tx1"/>
                </a:solidFill>
              </a:rPr>
              <a:t>la prise de notes</a:t>
            </a:r>
          </a:p>
          <a:p>
            <a:pPr>
              <a:buFontTx/>
              <a:buChar char="-"/>
            </a:pPr>
            <a:r>
              <a:rPr lang="fr-FR" sz="3400" dirty="0" smtClean="0">
                <a:solidFill>
                  <a:schemeClr val="tx1"/>
                </a:solidFill>
              </a:rPr>
              <a:t>L’attention </a:t>
            </a:r>
          </a:p>
          <a:p>
            <a:pPr>
              <a:buFontTx/>
              <a:buChar char="-"/>
            </a:pPr>
            <a:r>
              <a:rPr lang="fr-FR" sz="3400" dirty="0" smtClean="0">
                <a:solidFill>
                  <a:schemeClr val="tx1"/>
                </a:solidFill>
              </a:rPr>
              <a:t>La Concentration</a:t>
            </a:r>
          </a:p>
          <a:p>
            <a:pPr>
              <a:buFontTx/>
              <a:buChar char="-"/>
            </a:pPr>
            <a:endParaRPr lang="fr-FR" sz="3400" dirty="0" smtClean="0">
              <a:solidFill>
                <a:schemeClr val="tx1"/>
              </a:solidFill>
            </a:endParaRPr>
          </a:p>
          <a:p>
            <a:pPr>
              <a:buFontTx/>
              <a:buChar char="-"/>
            </a:pPr>
            <a:endParaRPr lang="fr-FR" dirty="0" smtClean="0">
              <a:solidFill>
                <a:schemeClr val="tx1"/>
              </a:solidFill>
            </a:endParaRPr>
          </a:p>
          <a:p>
            <a:pPr>
              <a:buFontTx/>
              <a:buChar char="-"/>
            </a:pPr>
            <a:endParaRPr lang="fr-FR" dirty="0" smtClean="0">
              <a:solidFill>
                <a:schemeClr val="tx1"/>
              </a:solidFill>
            </a:endParaRPr>
          </a:p>
          <a:p>
            <a:endParaRPr lang="fr-FR" dirty="0">
              <a:solidFill>
                <a:schemeClr val="tx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27584" y="1556792"/>
            <a:ext cx="7772400" cy="1470025"/>
          </a:xfrm>
        </p:spPr>
        <p:txBody>
          <a:bodyPr/>
          <a:lstStyle/>
          <a:p>
            <a:r>
              <a:rPr lang="fr-FR" dirty="0" smtClean="0"/>
              <a:t>Comment retient-on </a:t>
            </a:r>
            <a:r>
              <a:rPr lang="fr-FR" dirty="0" smtClean="0">
                <a:solidFill>
                  <a:srgbClr val="FF0000"/>
                </a:solidFill>
              </a:rPr>
              <a:t>l’information?</a:t>
            </a:r>
            <a:endParaRPr lang="fr-FR" dirty="0">
              <a:solidFill>
                <a:srgbClr val="FF0000"/>
              </a:solidFill>
            </a:endParaRPr>
          </a:p>
        </p:txBody>
      </p:sp>
      <p:sp>
        <p:nvSpPr>
          <p:cNvPr id="3" name="Sous-titre 2"/>
          <p:cNvSpPr>
            <a:spLocks noGrp="1"/>
          </p:cNvSpPr>
          <p:nvPr>
            <p:ph type="subTitle" idx="1"/>
          </p:nvPr>
        </p:nvSpPr>
        <p:spPr>
          <a:xfrm>
            <a:off x="1403648" y="3789040"/>
            <a:ext cx="6400800" cy="1296144"/>
          </a:xfrm>
        </p:spPr>
        <p:txBody>
          <a:bodyPr>
            <a:normAutofit fontScale="92500"/>
          </a:bodyPr>
          <a:lstStyle/>
          <a:p>
            <a:pPr>
              <a:buFont typeface="Wingdings" pitchFamily="2" charset="2"/>
              <a:buChar char="ü"/>
            </a:pPr>
            <a:r>
              <a:rPr lang="fr-CA" dirty="0" smtClean="0">
                <a:solidFill>
                  <a:schemeClr val="tx1"/>
                </a:solidFill>
              </a:rPr>
              <a:t>Un apprentissage efficace est associé à différentes formes de mémoire</a:t>
            </a:r>
            <a:r>
              <a:rPr lang="fr-CA" dirty="0" smtClean="0"/>
              <a:t>.</a:t>
            </a:r>
            <a:endParaRPr lang="fr-FR" dirty="0"/>
          </a:p>
        </p:txBody>
      </p:sp>
      <p:sp>
        <p:nvSpPr>
          <p:cNvPr id="4" name="Flèche vers le bas 3"/>
          <p:cNvSpPr/>
          <p:nvPr/>
        </p:nvSpPr>
        <p:spPr>
          <a:xfrm>
            <a:off x="4355976" y="3212976"/>
            <a:ext cx="648072"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3203848" y="5877272"/>
            <a:ext cx="2959272" cy="461665"/>
          </a:xfrm>
          <a:prstGeom prst="rect">
            <a:avLst/>
          </a:prstGeom>
        </p:spPr>
        <p:txBody>
          <a:bodyPr wrap="none">
            <a:spAutoFit/>
          </a:bodyPr>
          <a:lstStyle/>
          <a:p>
            <a:r>
              <a:rPr lang="fr-CA" dirty="0" smtClean="0"/>
              <a:t> </a:t>
            </a:r>
            <a:r>
              <a:rPr lang="fr-CA" sz="2400" dirty="0" smtClean="0"/>
              <a:t>de ce fait, On retient :</a:t>
            </a:r>
            <a:endParaRPr lang="fr-FR" sz="2400" dirty="0"/>
          </a:p>
        </p:txBody>
      </p:sp>
      <p:sp>
        <p:nvSpPr>
          <p:cNvPr id="6" name="Flèche courbée vers la droite 5"/>
          <p:cNvSpPr/>
          <p:nvPr/>
        </p:nvSpPr>
        <p:spPr>
          <a:xfrm>
            <a:off x="1619672" y="5589240"/>
            <a:ext cx="576064" cy="792088"/>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7" name="Titre 1"/>
          <p:cNvSpPr txBox="1">
            <a:spLocks/>
          </p:cNvSpPr>
          <p:nvPr/>
        </p:nvSpPr>
        <p:spPr>
          <a:xfrm>
            <a:off x="827584" y="0"/>
            <a:ext cx="7772400" cy="1470025"/>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0" i="0" u="none" strike="noStrike" kern="1200" cap="none" spc="0" normalizeH="0" baseline="0" noProof="0" dirty="0" smtClean="0">
                <a:ln>
                  <a:noFill/>
                </a:ln>
                <a:solidFill>
                  <a:schemeClr val="tx1"/>
                </a:solidFill>
                <a:effectLst/>
                <a:uLnTx/>
                <a:uFillTx/>
                <a:latin typeface="+mj-lt"/>
                <a:ea typeface="+mj-ea"/>
                <a:cs typeface="+mj-cs"/>
              </a:rPr>
              <a:t>1/ FACTEURS LIES A</a:t>
            </a:r>
            <a:r>
              <a:rPr kumimoji="0" lang="fr-FR" sz="4400" b="0" i="0" u="none" strike="noStrike" kern="1200" cap="none" spc="0" normalizeH="0" noProof="0" dirty="0" smtClean="0">
                <a:ln>
                  <a:noFill/>
                </a:ln>
                <a:solidFill>
                  <a:schemeClr val="tx1"/>
                </a:solidFill>
                <a:effectLst/>
                <a:uLnTx/>
                <a:uFillTx/>
                <a:latin typeface="+mj-lt"/>
                <a:ea typeface="+mj-ea"/>
                <a:cs typeface="+mj-cs"/>
              </a:rPr>
              <a:t> </a:t>
            </a:r>
            <a:r>
              <a:rPr kumimoji="0" lang="fr-FR" sz="4400" b="0" i="0" u="none" strike="noStrike" kern="1200" cap="none" spc="0" normalizeH="0" noProof="0" dirty="0" smtClean="0">
                <a:ln>
                  <a:noFill/>
                </a:ln>
                <a:solidFill>
                  <a:srgbClr val="C00000"/>
                </a:solidFill>
                <a:effectLst/>
                <a:uLnTx/>
                <a:uFillTx/>
                <a:latin typeface="+mj-lt"/>
                <a:ea typeface="+mj-ea"/>
                <a:cs typeface="+mj-cs"/>
              </a:rPr>
              <a:t>UN  BON</a:t>
            </a:r>
          </a:p>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aseline="0" dirty="0" smtClean="0">
                <a:solidFill>
                  <a:srgbClr val="C00000"/>
                </a:solidFill>
                <a:latin typeface="+mj-lt"/>
                <a:ea typeface="+mj-ea"/>
                <a:cs typeface="+mj-cs"/>
              </a:rPr>
              <a:t>APPRENTISSAGE</a:t>
            </a:r>
            <a:endParaRPr kumimoji="0" lang="fr-FR" sz="4400" b="0" i="0" u="none" strike="noStrike" kern="1200" cap="none" spc="0" normalizeH="0" baseline="0" noProof="0" dirty="0" smtClean="0">
              <a:ln>
                <a:noFill/>
              </a:ln>
              <a:solidFill>
                <a:srgbClr val="C00000"/>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260648"/>
            <a:ext cx="7772400" cy="1470025"/>
          </a:xfrm>
        </p:spPr>
        <p:txBody>
          <a:bodyPr/>
          <a:lstStyle/>
          <a:p>
            <a:r>
              <a:rPr lang="fr-FR" dirty="0" smtClean="0"/>
              <a:t>EN PRELUDE A UN BON APPRENTISAGE</a:t>
            </a:r>
            <a:endParaRPr lang="fr-FR" dirty="0"/>
          </a:p>
        </p:txBody>
      </p:sp>
      <p:sp>
        <p:nvSpPr>
          <p:cNvPr id="3" name="Sous-titre 2"/>
          <p:cNvSpPr>
            <a:spLocks noGrp="1"/>
          </p:cNvSpPr>
          <p:nvPr>
            <p:ph type="subTitle" idx="1"/>
          </p:nvPr>
        </p:nvSpPr>
        <p:spPr>
          <a:xfrm>
            <a:off x="1371600" y="3886200"/>
            <a:ext cx="6400800" cy="694928"/>
          </a:xfrm>
        </p:spPr>
        <p:txBody>
          <a:bodyPr>
            <a:noAutofit/>
          </a:bodyPr>
          <a:lstStyle/>
          <a:p>
            <a:r>
              <a:rPr lang="fr-FR" dirty="0" smtClean="0">
                <a:solidFill>
                  <a:srgbClr val="FF0000"/>
                </a:solidFill>
              </a:rPr>
              <a:t>L’ESTIME EN SOI</a:t>
            </a:r>
          </a:p>
          <a:p>
            <a:r>
              <a:rPr lang="fr-FR" dirty="0" smtClean="0">
                <a:solidFill>
                  <a:srgbClr val="FF0000"/>
                </a:solidFill>
              </a:rPr>
              <a:t>OU COMMENT ACCROITRE L’ESTIME EN SOI</a:t>
            </a:r>
            <a:endParaRPr lang="fr-FR" dirty="0">
              <a:solidFill>
                <a:srgbClr val="FF0000"/>
              </a:solidFill>
            </a:endParaRPr>
          </a:p>
        </p:txBody>
      </p:sp>
      <p:sp>
        <p:nvSpPr>
          <p:cNvPr id="4" name="Flèche vers le bas 3"/>
          <p:cNvSpPr/>
          <p:nvPr/>
        </p:nvSpPr>
        <p:spPr>
          <a:xfrm>
            <a:off x="3203848" y="1844824"/>
            <a:ext cx="720080"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1835696" y="2348880"/>
            <a:ext cx="3168352"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 DEFINIR UNE APPROCHE </a:t>
            </a:r>
          </a:p>
          <a:p>
            <a:pPr algn="ctr"/>
            <a:r>
              <a:rPr lang="fr-FR" dirty="0" smtClean="0"/>
              <a:t>EN RELATION AVEC LA PERSONALITE</a:t>
            </a:r>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79512" y="260648"/>
            <a:ext cx="6400800" cy="1752600"/>
          </a:xfrm>
        </p:spPr>
        <p:txBody>
          <a:bodyPr/>
          <a:lstStyle/>
          <a:p>
            <a:pPr>
              <a:buFont typeface="Wingdings" pitchFamily="2" charset="2"/>
              <a:buChar char="§"/>
            </a:pPr>
            <a:r>
              <a:rPr lang="fr-FR" dirty="0" smtClean="0">
                <a:solidFill>
                  <a:schemeClr val="tx1"/>
                </a:solidFill>
              </a:rPr>
              <a:t>Identifier votre niveau d’estime par rapport</a:t>
            </a:r>
            <a:r>
              <a:rPr lang="fr-FR" dirty="0" smtClean="0"/>
              <a:t> </a:t>
            </a:r>
            <a:r>
              <a:rPr lang="fr-FR" dirty="0" smtClean="0">
                <a:solidFill>
                  <a:schemeClr val="tx1"/>
                </a:solidFill>
              </a:rPr>
              <a:t>à</a:t>
            </a:r>
            <a:r>
              <a:rPr lang="fr-FR" dirty="0" smtClean="0"/>
              <a:t> </a:t>
            </a:r>
            <a:r>
              <a:rPr lang="fr-FR" dirty="0" smtClean="0">
                <a:solidFill>
                  <a:srgbClr val="FF0000"/>
                </a:solidFill>
              </a:rPr>
              <a:t>vous-même</a:t>
            </a:r>
            <a:r>
              <a:rPr lang="fr-FR" dirty="0" smtClean="0"/>
              <a:t> </a:t>
            </a:r>
            <a:r>
              <a:rPr lang="fr-FR" dirty="0" smtClean="0">
                <a:solidFill>
                  <a:schemeClr val="tx1"/>
                </a:solidFill>
              </a:rPr>
              <a:t>et à vos </a:t>
            </a:r>
            <a:r>
              <a:rPr lang="fr-FR" dirty="0" smtClean="0">
                <a:solidFill>
                  <a:srgbClr val="FF0000"/>
                </a:solidFill>
              </a:rPr>
              <a:t>compétences</a:t>
            </a:r>
            <a:endParaRPr lang="fr-FR" dirty="0"/>
          </a:p>
        </p:txBody>
      </p:sp>
      <p:sp>
        <p:nvSpPr>
          <p:cNvPr id="4" name="Rectangle 3"/>
          <p:cNvSpPr/>
          <p:nvPr/>
        </p:nvSpPr>
        <p:spPr>
          <a:xfrm>
            <a:off x="323528" y="1844824"/>
            <a:ext cx="6768752" cy="461665"/>
          </a:xfrm>
          <a:prstGeom prst="rect">
            <a:avLst/>
          </a:prstGeom>
        </p:spPr>
        <p:txBody>
          <a:bodyPr wrap="square">
            <a:spAutoFit/>
          </a:bodyPr>
          <a:lstStyle/>
          <a:p>
            <a:pPr>
              <a:buFont typeface="Wingdings" pitchFamily="2" charset="2"/>
              <a:buChar char="§"/>
            </a:pPr>
            <a:r>
              <a:rPr lang="fr-FR" sz="2400" dirty="0" smtClean="0"/>
              <a:t>Augmenter la croyance en votre valeur personnelle</a:t>
            </a:r>
            <a:endParaRPr lang="fr-FR" sz="2400" dirty="0"/>
          </a:p>
        </p:txBody>
      </p:sp>
      <p:sp>
        <p:nvSpPr>
          <p:cNvPr id="5" name="Rectangle 4"/>
          <p:cNvSpPr/>
          <p:nvPr/>
        </p:nvSpPr>
        <p:spPr>
          <a:xfrm>
            <a:off x="539552" y="3140968"/>
            <a:ext cx="5904656" cy="830997"/>
          </a:xfrm>
          <a:prstGeom prst="rect">
            <a:avLst/>
          </a:prstGeom>
        </p:spPr>
        <p:txBody>
          <a:bodyPr wrap="square">
            <a:spAutoFit/>
          </a:bodyPr>
          <a:lstStyle/>
          <a:p>
            <a:pPr>
              <a:buFont typeface="Wingdings" pitchFamily="2" charset="2"/>
              <a:buChar char="§"/>
            </a:pPr>
            <a:r>
              <a:rPr lang="fr-FR" sz="2400" dirty="0" smtClean="0"/>
              <a:t>Vous accepter davantage, avec vos forces et vos limites</a:t>
            </a:r>
            <a:endParaRPr lang="fr-FR" sz="2400" dirty="0"/>
          </a:p>
        </p:txBody>
      </p:sp>
      <p:sp>
        <p:nvSpPr>
          <p:cNvPr id="6" name="Rectangle 5"/>
          <p:cNvSpPr/>
          <p:nvPr/>
        </p:nvSpPr>
        <p:spPr>
          <a:xfrm>
            <a:off x="539552" y="4149080"/>
            <a:ext cx="5976664" cy="830997"/>
          </a:xfrm>
          <a:prstGeom prst="rect">
            <a:avLst/>
          </a:prstGeom>
        </p:spPr>
        <p:txBody>
          <a:bodyPr wrap="square">
            <a:spAutoFit/>
          </a:bodyPr>
          <a:lstStyle/>
          <a:p>
            <a:pPr>
              <a:buFont typeface="Wingdings" pitchFamily="2" charset="2"/>
              <a:buChar char="§"/>
            </a:pPr>
            <a:r>
              <a:rPr lang="fr-FR" sz="2400" dirty="0" smtClean="0"/>
              <a:t>Acquérir une attitude bienveillante vis-à-vis vous-même</a:t>
            </a:r>
            <a:endParaRPr lang="fr-FR" sz="2400" dirty="0"/>
          </a:p>
        </p:txBody>
      </p:sp>
      <p:sp>
        <p:nvSpPr>
          <p:cNvPr id="7" name="Rectangle 6"/>
          <p:cNvSpPr/>
          <p:nvPr/>
        </p:nvSpPr>
        <p:spPr>
          <a:xfrm>
            <a:off x="4067944" y="5445224"/>
            <a:ext cx="4572000" cy="1200329"/>
          </a:xfrm>
          <a:prstGeom prst="rect">
            <a:avLst/>
          </a:prstGeom>
        </p:spPr>
        <p:txBody>
          <a:bodyPr>
            <a:spAutoFit/>
          </a:bodyPr>
          <a:lstStyle/>
          <a:p>
            <a:pPr>
              <a:buFont typeface="Wingdings" pitchFamily="2" charset="2"/>
              <a:buChar char="§"/>
            </a:pPr>
            <a:r>
              <a:rPr lang="fr-FR" sz="2400" dirty="0" smtClean="0"/>
              <a:t>Accroître la confiance en vos capacités et apprécier davantage vos réalisations.</a:t>
            </a:r>
            <a:endParaRPr lang="fr-FR" sz="2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5576" y="404664"/>
            <a:ext cx="7772400" cy="1470025"/>
          </a:xfrm>
        </p:spPr>
        <p:txBody>
          <a:bodyPr/>
          <a:lstStyle/>
          <a:p>
            <a:r>
              <a:rPr lang="fr-FR" dirty="0" smtClean="0"/>
              <a:t>2.1 GESTION DU TEMPS</a:t>
            </a:r>
            <a:endParaRPr lang="fr-FR" dirty="0"/>
          </a:p>
        </p:txBody>
      </p:sp>
      <p:sp>
        <p:nvSpPr>
          <p:cNvPr id="3" name="Sous-titre 2"/>
          <p:cNvSpPr>
            <a:spLocks noGrp="1"/>
          </p:cNvSpPr>
          <p:nvPr>
            <p:ph type="subTitle" idx="1"/>
          </p:nvPr>
        </p:nvSpPr>
        <p:spPr>
          <a:xfrm>
            <a:off x="755576" y="1772816"/>
            <a:ext cx="6400800" cy="550912"/>
          </a:xfrm>
        </p:spPr>
        <p:style>
          <a:lnRef idx="2">
            <a:schemeClr val="dk1">
              <a:shade val="50000"/>
            </a:schemeClr>
          </a:lnRef>
          <a:fillRef idx="1">
            <a:schemeClr val="dk1"/>
          </a:fillRef>
          <a:effectRef idx="0">
            <a:schemeClr val="dk1"/>
          </a:effectRef>
          <a:fontRef idx="minor">
            <a:schemeClr val="lt1"/>
          </a:fontRef>
        </p:style>
        <p:txBody>
          <a:bodyPr>
            <a:normAutofit lnSpcReduction="10000"/>
          </a:bodyPr>
          <a:lstStyle/>
          <a:p>
            <a:r>
              <a:rPr lang="fr-FR" dirty="0" smtClean="0">
                <a:solidFill>
                  <a:srgbClr val="FF0000"/>
                </a:solidFill>
              </a:rPr>
              <a:t>2.2.1    PROBLEMATIQUE:</a:t>
            </a:r>
          </a:p>
          <a:p>
            <a:endParaRPr lang="fr-FR" dirty="0" smtClean="0">
              <a:solidFill>
                <a:srgbClr val="FF0000"/>
              </a:solidFill>
            </a:endParaRPr>
          </a:p>
          <a:p>
            <a:endParaRPr lang="fr-FR" dirty="0">
              <a:solidFill>
                <a:srgbClr val="FF0000"/>
              </a:solidFill>
            </a:endParaRPr>
          </a:p>
        </p:txBody>
      </p:sp>
      <p:sp>
        <p:nvSpPr>
          <p:cNvPr id="4" name="Sous-titre 2"/>
          <p:cNvSpPr txBox="1">
            <a:spLocks/>
          </p:cNvSpPr>
          <p:nvPr/>
        </p:nvSpPr>
        <p:spPr>
          <a:xfrm>
            <a:off x="683568" y="2636912"/>
            <a:ext cx="6400800" cy="1440160"/>
          </a:xfrm>
          <a:prstGeom prst="rect">
            <a:avLst/>
          </a:prstGeom>
        </p:spPr>
        <p:txBody>
          <a:bodyPr vert="horz" lIns="91440" tIns="45720" rIns="91440" bIns="45720" rtlCol="0">
            <a:normAutofit fontScale="55000" lnSpcReduction="20000"/>
          </a:bodyPr>
          <a:lstStyle/>
          <a:p>
            <a:pPr marL="0" marR="0" lvl="0" indent="0" algn="ctr" defTabSz="914400" rtl="0" eaLnBrk="1" fontAlgn="auto" latinLnBrk="0" hangingPunct="1">
              <a:lnSpc>
                <a:spcPct val="100000"/>
              </a:lnSpc>
              <a:spcBef>
                <a:spcPct val="20000"/>
              </a:spcBef>
              <a:spcAft>
                <a:spcPts val="0"/>
              </a:spcAft>
              <a:buClrTx/>
              <a:buSzTx/>
              <a:buFontTx/>
              <a:buChar char="-"/>
              <a:tabLst/>
              <a:defRPr/>
            </a:pPr>
            <a:r>
              <a:rPr lang="fr-FR" sz="3200" dirty="0" smtClean="0">
                <a:solidFill>
                  <a:srgbClr val="FF0000"/>
                </a:solidFill>
              </a:rPr>
              <a:t>TACHES COMPLEXES ET DIVERSIFIEES (Séances de Cours, TD ,TP) </a:t>
            </a:r>
          </a:p>
          <a:p>
            <a:pPr marL="0" marR="0" lvl="0" indent="0" algn="ctr" defTabSz="914400" rtl="0" eaLnBrk="1" fontAlgn="auto" latinLnBrk="0" hangingPunct="1">
              <a:lnSpc>
                <a:spcPct val="100000"/>
              </a:lnSpc>
              <a:spcBef>
                <a:spcPct val="20000"/>
              </a:spcBef>
              <a:spcAft>
                <a:spcPts val="0"/>
              </a:spcAft>
              <a:buClrTx/>
              <a:buSzTx/>
              <a:buFontTx/>
              <a:buChar char="-"/>
              <a:tabLst/>
              <a:defRPr/>
            </a:pPr>
            <a:r>
              <a:rPr lang="fr-FR" sz="3200" dirty="0" smtClean="0">
                <a:solidFill>
                  <a:srgbClr val="FF0000"/>
                </a:solidFill>
              </a:rPr>
              <a:t>TRAVAUX LONGS &amp; PENIBLES</a:t>
            </a:r>
          </a:p>
          <a:p>
            <a:pPr marL="0" marR="0" lvl="0" indent="0" algn="ctr" defTabSz="914400" rtl="0" eaLnBrk="1" fontAlgn="auto" latinLnBrk="0" hangingPunct="1">
              <a:lnSpc>
                <a:spcPct val="100000"/>
              </a:lnSpc>
              <a:spcBef>
                <a:spcPct val="20000"/>
              </a:spcBef>
              <a:spcAft>
                <a:spcPts val="0"/>
              </a:spcAft>
              <a:buClrTx/>
              <a:buSzTx/>
              <a:buFontTx/>
              <a:buChar char="-"/>
              <a:tabLst/>
              <a:defRPr/>
            </a:pPr>
            <a:r>
              <a:rPr lang="fr-FR" sz="3200" noProof="0" dirty="0" smtClean="0">
                <a:solidFill>
                  <a:srgbClr val="FF0000"/>
                </a:solidFill>
              </a:rPr>
              <a:t>TEMPS CONSACRE A LA RECHERCHE DE DOCUMENTS</a:t>
            </a:r>
          </a:p>
          <a:p>
            <a:pPr marL="0" marR="0" lvl="0" indent="0" algn="ctr" defTabSz="914400" rtl="0" eaLnBrk="1" fontAlgn="auto" latinLnBrk="0" hangingPunct="1">
              <a:lnSpc>
                <a:spcPct val="100000"/>
              </a:lnSpc>
              <a:spcBef>
                <a:spcPct val="20000"/>
              </a:spcBef>
              <a:spcAft>
                <a:spcPts val="0"/>
              </a:spcAft>
              <a:buClrTx/>
              <a:buSzTx/>
              <a:buFontTx/>
              <a:buChar char="-"/>
              <a:tabLst/>
              <a:defRPr/>
            </a:pPr>
            <a:r>
              <a:rPr kumimoji="0" lang="fr-FR" sz="3200" b="0" i="0" u="none" strike="noStrike" kern="1200" cap="none" spc="0" normalizeH="0" baseline="0" dirty="0" smtClean="0">
                <a:ln>
                  <a:noFill/>
                </a:ln>
                <a:solidFill>
                  <a:srgbClr val="FF0000"/>
                </a:solidFill>
                <a:effectLst/>
                <a:uLnTx/>
                <a:uFillTx/>
                <a:latin typeface="+mn-lt"/>
                <a:ea typeface="+mn-ea"/>
                <a:cs typeface="+mn-cs"/>
              </a:rPr>
              <a:t>CONTRAINTE DE PREPARATION AUX EXAMENS</a:t>
            </a:r>
          </a:p>
          <a:p>
            <a:pPr marL="0" marR="0" lvl="0" indent="0" algn="ctr" defTabSz="914400" rtl="0" eaLnBrk="1" fontAlgn="auto" latinLnBrk="0" hangingPunct="1">
              <a:lnSpc>
                <a:spcPct val="100000"/>
              </a:lnSpc>
              <a:spcBef>
                <a:spcPct val="20000"/>
              </a:spcBef>
              <a:spcAft>
                <a:spcPts val="0"/>
              </a:spcAft>
              <a:buClrTx/>
              <a:buSzTx/>
              <a:buFontTx/>
              <a:buChar char="-"/>
              <a:tabLst/>
              <a:defRPr/>
            </a:pPr>
            <a:r>
              <a:rPr lang="fr-FR" sz="3200" noProof="0" dirty="0" smtClean="0">
                <a:solidFill>
                  <a:srgbClr val="FF0000"/>
                </a:solidFill>
              </a:rPr>
              <a:t>AUTRES ALEAS </a:t>
            </a:r>
            <a:endParaRPr kumimoji="0" lang="fr-FR" sz="3200" b="0" i="0" u="none" strike="noStrike" kern="1200" cap="none" spc="0" normalizeH="0" baseline="0" noProof="0" dirty="0" smtClean="0">
              <a:ln>
                <a:noFill/>
              </a:ln>
              <a:solidFill>
                <a:srgbClr val="FF0000"/>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smtClean="0">
              <a:ln>
                <a:noFill/>
              </a:ln>
              <a:solidFill>
                <a:srgbClr val="FF0000"/>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srgbClr val="FF0000"/>
              </a:solidFill>
              <a:effectLst/>
              <a:uLnTx/>
              <a:uFillTx/>
              <a:latin typeface="+mn-lt"/>
              <a:ea typeface="+mn-ea"/>
              <a:cs typeface="+mn-cs"/>
            </a:endParaRPr>
          </a:p>
        </p:txBody>
      </p:sp>
      <p:sp>
        <p:nvSpPr>
          <p:cNvPr id="5" name="Sous-titre 2"/>
          <p:cNvSpPr txBox="1">
            <a:spLocks/>
          </p:cNvSpPr>
          <p:nvPr/>
        </p:nvSpPr>
        <p:spPr>
          <a:xfrm>
            <a:off x="755576" y="4005064"/>
            <a:ext cx="6400800" cy="550912"/>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ormAutofit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dirty="0" smtClean="0">
                <a:solidFill>
                  <a:schemeClr val="bg1"/>
                </a:solidFill>
              </a:rPr>
              <a:t>2.2 DEFINITION</a:t>
            </a:r>
            <a:r>
              <a:rPr kumimoji="0" lang="fr-FR" sz="3200" b="0" i="0" u="none" strike="noStrike" kern="1200" cap="none" spc="0" normalizeH="0" baseline="0" noProof="0" dirty="0" smtClean="0">
                <a:ln>
                  <a:noFill/>
                </a:ln>
                <a:solidFill>
                  <a:schemeClr val="bg1"/>
                </a:solidFill>
                <a:effectLst/>
                <a:uLnTx/>
                <a:uFillTx/>
                <a:latin typeface="+mn-lt"/>
                <a:ea typeface="+mn-ea"/>
                <a:cs typeface="+mn-cs"/>
              </a:rPr>
              <a:t>:</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smtClean="0">
              <a:ln>
                <a:noFill/>
              </a:ln>
              <a:solidFill>
                <a:srgbClr val="FF0000"/>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srgbClr val="FF0000"/>
              </a:solidFill>
              <a:effectLst/>
              <a:uLnTx/>
              <a:uFillTx/>
              <a:latin typeface="+mn-lt"/>
              <a:ea typeface="+mn-ea"/>
              <a:cs typeface="+mn-cs"/>
            </a:endParaRPr>
          </a:p>
        </p:txBody>
      </p:sp>
      <p:sp>
        <p:nvSpPr>
          <p:cNvPr id="6" name="ZoneTexte 5"/>
          <p:cNvSpPr txBox="1"/>
          <p:nvPr/>
        </p:nvSpPr>
        <p:spPr>
          <a:xfrm>
            <a:off x="467544" y="4797152"/>
            <a:ext cx="7704856" cy="1938992"/>
          </a:xfrm>
          <a:prstGeom prst="rect">
            <a:avLst/>
          </a:prstGeom>
          <a:noFill/>
        </p:spPr>
        <p:txBody>
          <a:bodyPr wrap="square" rtlCol="0">
            <a:spAutoFit/>
          </a:bodyPr>
          <a:lstStyle/>
          <a:p>
            <a:pPr>
              <a:buFont typeface="Wingdings" pitchFamily="2" charset="2"/>
              <a:buChar char="ü"/>
            </a:pPr>
            <a:r>
              <a:rPr lang="fr-FR" sz="2000" dirty="0" smtClean="0"/>
              <a:t>La gestion du temps constitue une tâche comportant </a:t>
            </a:r>
            <a:r>
              <a:rPr lang="fr-FR" sz="2000" dirty="0" smtClean="0">
                <a:solidFill>
                  <a:srgbClr val="FF0000"/>
                </a:solidFill>
              </a:rPr>
              <a:t>plusieurs niveaux</a:t>
            </a:r>
          </a:p>
          <a:p>
            <a:r>
              <a:rPr lang="fr-FR" sz="2000" dirty="0" smtClean="0">
                <a:solidFill>
                  <a:srgbClr val="FF0000"/>
                </a:solidFill>
              </a:rPr>
              <a:t> d’organisation, </a:t>
            </a:r>
            <a:r>
              <a:rPr lang="fr-FR" sz="2000" dirty="0" smtClean="0"/>
              <a:t>(voir tab) La gestion du temps est une habitude, qui s’acquiert par la pratique, une habilité qui se perfectionne au cours</a:t>
            </a:r>
          </a:p>
          <a:p>
            <a:r>
              <a:rPr lang="fr-FR" sz="2000" dirty="0" smtClean="0"/>
              <a:t>  du temps , par essais, et par erreurs.</a:t>
            </a:r>
          </a:p>
          <a:p>
            <a:endParaRPr lang="fr-FR" sz="2000" dirty="0" smtClean="0"/>
          </a:p>
          <a:p>
            <a:endParaRPr lang="fr-FR" sz="20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476672"/>
            <a:ext cx="7772400" cy="1470025"/>
          </a:xfrm>
        </p:spPr>
        <p:txBody>
          <a:bodyPr/>
          <a:lstStyle/>
          <a:p>
            <a:r>
              <a:rPr lang="fr-FR" dirty="0" smtClean="0"/>
              <a:t>La problématique</a:t>
            </a:r>
            <a:br>
              <a:rPr lang="fr-FR" dirty="0" smtClean="0"/>
            </a:br>
            <a:r>
              <a:rPr lang="fr-FR" dirty="0" smtClean="0"/>
              <a:t>   du métier « étudiant »</a:t>
            </a:r>
            <a:endParaRPr lang="fr-FR" dirty="0"/>
          </a:p>
        </p:txBody>
      </p:sp>
      <p:sp>
        <p:nvSpPr>
          <p:cNvPr id="3" name="Sous-titre 2"/>
          <p:cNvSpPr>
            <a:spLocks noGrp="1"/>
          </p:cNvSpPr>
          <p:nvPr>
            <p:ph type="subTitle" idx="1"/>
          </p:nvPr>
        </p:nvSpPr>
        <p:spPr>
          <a:xfrm>
            <a:off x="1619672" y="3861048"/>
            <a:ext cx="6400800" cy="622920"/>
          </a:xfrm>
        </p:spPr>
        <p:style>
          <a:lnRef idx="2">
            <a:schemeClr val="dk1">
              <a:shade val="50000"/>
            </a:schemeClr>
          </a:lnRef>
          <a:fillRef idx="1">
            <a:schemeClr val="dk1"/>
          </a:fillRef>
          <a:effectRef idx="0">
            <a:schemeClr val="dk1"/>
          </a:effectRef>
          <a:fontRef idx="minor">
            <a:schemeClr val="lt1"/>
          </a:fontRef>
        </p:style>
        <p:txBody>
          <a:bodyPr/>
          <a:lstStyle/>
          <a:p>
            <a:r>
              <a:rPr lang="fr-FR" dirty="0" smtClean="0">
                <a:solidFill>
                  <a:schemeClr val="bg1"/>
                </a:solidFill>
              </a:rPr>
              <a:t>- Gestion du temps</a:t>
            </a:r>
            <a:endParaRPr lang="fr-FR" dirty="0">
              <a:solidFill>
                <a:schemeClr val="bg1"/>
              </a:solidFill>
            </a:endParaRPr>
          </a:p>
        </p:txBody>
      </p:sp>
      <p:sp>
        <p:nvSpPr>
          <p:cNvPr id="4" name="Sous-titre 2"/>
          <p:cNvSpPr txBox="1">
            <a:spLocks/>
          </p:cNvSpPr>
          <p:nvPr/>
        </p:nvSpPr>
        <p:spPr>
          <a:xfrm>
            <a:off x="1475656" y="2276872"/>
            <a:ext cx="6400800" cy="622920"/>
          </a:xfrm>
          <a:prstGeom prst="rect">
            <a:avLst/>
          </a:prstGeom>
        </p:spPr>
        <p:style>
          <a:lnRef idx="2">
            <a:schemeClr val="dk1">
              <a:shade val="50000"/>
            </a:schemeClr>
          </a:lnRef>
          <a:fillRef idx="1">
            <a:schemeClr val="dk1"/>
          </a:fillRef>
          <a:effectRef idx="0">
            <a:schemeClr val="dk1"/>
          </a:effectRef>
          <a:fontRef idx="minor">
            <a:schemeClr val="lt1"/>
          </a:fontRef>
        </p:style>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rPr>
              <a:t>- </a:t>
            </a:r>
            <a:r>
              <a:rPr kumimoji="0" lang="fr-FR" sz="3200" b="0" i="0" u="none" strike="noStrike" kern="1200" cap="none" spc="0" normalizeH="0" baseline="0" noProof="0" dirty="0" smtClean="0">
                <a:ln>
                  <a:noFill/>
                </a:ln>
                <a:solidFill>
                  <a:schemeClr val="bg1"/>
                </a:solidFill>
                <a:effectLst/>
                <a:uLnTx/>
                <a:uFillTx/>
                <a:latin typeface="+mn-lt"/>
                <a:ea typeface="+mn-ea"/>
                <a:cs typeface="+mn-cs"/>
              </a:rPr>
              <a:t>Recherche du Perfectionnisme</a:t>
            </a:r>
            <a:endParaRPr kumimoji="0" lang="fr-FR" sz="3200" b="0" i="0" u="none" strike="noStrike" kern="1200" cap="none" spc="0" normalizeH="0" baseline="0" noProof="0" dirty="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404664"/>
            <a:ext cx="7772400" cy="1470025"/>
          </a:xfrm>
        </p:spPr>
        <p:style>
          <a:lnRef idx="2">
            <a:schemeClr val="dk1">
              <a:shade val="50000"/>
            </a:schemeClr>
          </a:lnRef>
          <a:fillRef idx="1">
            <a:schemeClr val="dk1"/>
          </a:fillRef>
          <a:effectRef idx="0">
            <a:schemeClr val="dk1"/>
          </a:effectRef>
          <a:fontRef idx="minor">
            <a:schemeClr val="lt1"/>
          </a:fontRef>
        </p:style>
        <p:txBody>
          <a:bodyPr/>
          <a:lstStyle/>
          <a:p>
            <a:r>
              <a:rPr lang="fr-FR" dirty="0" smtClean="0"/>
              <a:t>Les 3 P de la non productivité</a:t>
            </a:r>
            <a:endParaRPr lang="fr-FR" dirty="0"/>
          </a:p>
        </p:txBody>
      </p:sp>
      <p:sp>
        <p:nvSpPr>
          <p:cNvPr id="3" name="Sous-titre 2"/>
          <p:cNvSpPr>
            <a:spLocks noGrp="1"/>
          </p:cNvSpPr>
          <p:nvPr>
            <p:ph type="subTitle" idx="1"/>
          </p:nvPr>
        </p:nvSpPr>
        <p:spPr>
          <a:xfrm>
            <a:off x="2743200" y="5517232"/>
            <a:ext cx="6400800" cy="1340768"/>
          </a:xfrm>
        </p:spPr>
        <p:style>
          <a:lnRef idx="3">
            <a:schemeClr val="lt1"/>
          </a:lnRef>
          <a:fillRef idx="1">
            <a:schemeClr val="dk1"/>
          </a:fillRef>
          <a:effectRef idx="1">
            <a:schemeClr val="dk1"/>
          </a:effectRef>
          <a:fontRef idx="minor">
            <a:schemeClr val="lt1"/>
          </a:fontRef>
        </p:style>
        <p:txBody>
          <a:bodyPr>
            <a:normAutofit fontScale="85000" lnSpcReduction="20000"/>
          </a:bodyPr>
          <a:lstStyle/>
          <a:p>
            <a:pPr>
              <a:buFontTx/>
              <a:buChar char="-"/>
            </a:pPr>
            <a:r>
              <a:rPr lang="fr-FR" dirty="0" smtClean="0">
                <a:solidFill>
                  <a:srgbClr val="FF0000"/>
                </a:solidFill>
              </a:rPr>
              <a:t>Perfectionnisme</a:t>
            </a:r>
          </a:p>
          <a:p>
            <a:pPr>
              <a:buFontTx/>
              <a:buChar char="-"/>
            </a:pPr>
            <a:r>
              <a:rPr lang="fr-FR" dirty="0" smtClean="0">
                <a:solidFill>
                  <a:srgbClr val="FF0000"/>
                </a:solidFill>
              </a:rPr>
              <a:t>Procrastination</a:t>
            </a:r>
          </a:p>
          <a:p>
            <a:pPr>
              <a:buFontTx/>
              <a:buChar char="-"/>
            </a:pPr>
            <a:r>
              <a:rPr lang="fr-FR" dirty="0" smtClean="0">
                <a:solidFill>
                  <a:srgbClr val="FF0000"/>
                </a:solidFill>
              </a:rPr>
              <a:t>Paralysie</a:t>
            </a:r>
            <a:endParaRPr lang="fr-FR" dirty="0">
              <a:solidFill>
                <a:srgbClr val="FF0000"/>
              </a:solidFill>
            </a:endParaRPr>
          </a:p>
        </p:txBody>
      </p:sp>
      <p:sp>
        <p:nvSpPr>
          <p:cNvPr id="4" name="ZoneTexte 3"/>
          <p:cNvSpPr txBox="1"/>
          <p:nvPr/>
        </p:nvSpPr>
        <p:spPr>
          <a:xfrm>
            <a:off x="323528" y="1916832"/>
            <a:ext cx="1944763"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r>
              <a:rPr lang="fr-FR" dirty="0" smtClean="0"/>
              <a:t>Principe de juguler</a:t>
            </a:r>
            <a:endParaRPr lang="fr-FR" dirty="0"/>
          </a:p>
        </p:txBody>
      </p:sp>
      <p:sp>
        <p:nvSpPr>
          <p:cNvPr id="5" name="Multiplier 4"/>
          <p:cNvSpPr/>
          <p:nvPr/>
        </p:nvSpPr>
        <p:spPr>
          <a:xfrm>
            <a:off x="4139952" y="2564904"/>
            <a:ext cx="914400" cy="914400"/>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8434" name="Picture 2" descr="procrastination"/>
          <p:cNvPicPr>
            <a:picLocks noChangeAspect="1" noChangeArrowheads="1"/>
          </p:cNvPicPr>
          <p:nvPr/>
        </p:nvPicPr>
        <p:blipFill>
          <a:blip r:embed="rId2" cstate="print"/>
          <a:srcRect/>
          <a:stretch>
            <a:fillRect/>
          </a:stretch>
        </p:blipFill>
        <p:spPr bwMode="auto">
          <a:xfrm>
            <a:off x="2051720" y="2204864"/>
            <a:ext cx="5238750" cy="3024336"/>
          </a:xfrm>
          <a:prstGeom prst="rect">
            <a:avLst/>
          </a:prstGeom>
          <a:noFill/>
        </p:spPr>
      </p:pic>
      <p:sp>
        <p:nvSpPr>
          <p:cNvPr id="7" name="ZoneTexte 6"/>
          <p:cNvSpPr txBox="1"/>
          <p:nvPr/>
        </p:nvSpPr>
        <p:spPr>
          <a:xfrm>
            <a:off x="179512" y="2708920"/>
            <a:ext cx="1668149" cy="646331"/>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none" rtlCol="0">
            <a:spAutoFit/>
          </a:bodyPr>
          <a:lstStyle/>
          <a:p>
            <a:r>
              <a:rPr lang="fr-FR" dirty="0" smtClean="0"/>
              <a:t>On s’attarde sur</a:t>
            </a:r>
          </a:p>
          <a:p>
            <a:r>
              <a:rPr lang="fr-FR" dirty="0" smtClean="0"/>
              <a:t>Les détails</a:t>
            </a:r>
            <a:endParaRPr lang="fr-FR" dirty="0"/>
          </a:p>
        </p:txBody>
      </p:sp>
      <p:sp>
        <p:nvSpPr>
          <p:cNvPr id="8" name="Flèche vers le bas 7"/>
          <p:cNvSpPr/>
          <p:nvPr/>
        </p:nvSpPr>
        <p:spPr>
          <a:xfrm>
            <a:off x="899592" y="3573016"/>
            <a:ext cx="484632"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p:cNvSpPr txBox="1"/>
          <p:nvPr/>
        </p:nvSpPr>
        <p:spPr>
          <a:xfrm flipH="1">
            <a:off x="7236296" y="3356992"/>
            <a:ext cx="1907704" cy="646331"/>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r>
              <a:rPr lang="fr-FR" dirty="0" smtClean="0"/>
              <a:t>On oublie l’essentiel</a:t>
            </a:r>
            <a:endParaRPr lang="fr-FR" dirty="0"/>
          </a:p>
        </p:txBody>
      </p:sp>
      <p:sp>
        <p:nvSpPr>
          <p:cNvPr id="10" name="ZoneTexte 9"/>
          <p:cNvSpPr txBox="1"/>
          <p:nvPr/>
        </p:nvSpPr>
        <p:spPr>
          <a:xfrm>
            <a:off x="251520" y="4221088"/>
            <a:ext cx="1866601" cy="646331"/>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none" rtlCol="0">
            <a:spAutoFit/>
          </a:bodyPr>
          <a:lstStyle/>
          <a:p>
            <a:r>
              <a:rPr lang="fr-FR" dirty="0" smtClean="0"/>
              <a:t>Idéal du</a:t>
            </a:r>
          </a:p>
          <a:p>
            <a:r>
              <a:rPr lang="fr-FR" dirty="0" smtClean="0"/>
              <a:t>La perfectionniste</a:t>
            </a:r>
            <a:endParaRPr lang="fr-FR" dirty="0"/>
          </a:p>
        </p:txBody>
      </p:sp>
      <p:sp>
        <p:nvSpPr>
          <p:cNvPr id="11" name="Flèche vers le bas 10"/>
          <p:cNvSpPr/>
          <p:nvPr/>
        </p:nvSpPr>
        <p:spPr>
          <a:xfrm>
            <a:off x="611560" y="4869160"/>
            <a:ext cx="484632"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ZoneTexte 11"/>
          <p:cNvSpPr txBox="1"/>
          <p:nvPr/>
        </p:nvSpPr>
        <p:spPr>
          <a:xfrm>
            <a:off x="0" y="5805264"/>
            <a:ext cx="2648097" cy="923330"/>
          </a:xfrm>
          <a:prstGeom prst="rect">
            <a:avLst/>
          </a:prstGeom>
        </p:spPr>
        <p:style>
          <a:lnRef idx="3">
            <a:schemeClr val="lt1"/>
          </a:lnRef>
          <a:fillRef idx="1">
            <a:schemeClr val="dk1"/>
          </a:fillRef>
          <a:effectRef idx="1">
            <a:schemeClr val="dk1"/>
          </a:effectRef>
          <a:fontRef idx="minor">
            <a:schemeClr val="lt1"/>
          </a:fontRef>
        </p:style>
        <p:txBody>
          <a:bodyPr wrap="none" rtlCol="0">
            <a:spAutoFit/>
          </a:bodyPr>
          <a:lstStyle/>
          <a:p>
            <a:r>
              <a:rPr lang="fr-FR" dirty="0" smtClean="0"/>
              <a:t>Repousser les</a:t>
            </a:r>
          </a:p>
          <a:p>
            <a:r>
              <a:rPr lang="fr-FR" dirty="0" smtClean="0"/>
              <a:t>Taches au lendemain pour</a:t>
            </a:r>
          </a:p>
          <a:p>
            <a:r>
              <a:rPr lang="fr-FR" dirty="0" smtClean="0"/>
              <a:t>Mieux les réaliser</a:t>
            </a:r>
            <a:endParaRPr lang="fr-F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187624" y="620688"/>
            <a:ext cx="6400800" cy="982960"/>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r>
              <a:rPr lang="fr-FR" dirty="0" smtClean="0">
                <a:solidFill>
                  <a:schemeClr val="tx1"/>
                </a:solidFill>
              </a:rPr>
              <a:t>Le masque  de la </a:t>
            </a:r>
          </a:p>
          <a:p>
            <a:r>
              <a:rPr lang="fr-FR" dirty="0" smtClean="0">
                <a:solidFill>
                  <a:schemeClr val="tx1"/>
                </a:solidFill>
              </a:rPr>
              <a:t>Procrastination………………</a:t>
            </a:r>
            <a:endParaRPr lang="fr-FR" dirty="0">
              <a:solidFill>
                <a:schemeClr val="tx1"/>
              </a:solidFill>
            </a:endParaRPr>
          </a:p>
        </p:txBody>
      </p:sp>
      <p:pic>
        <p:nvPicPr>
          <p:cNvPr id="151554" name="Picture 2" descr="tomorrow"/>
          <p:cNvPicPr>
            <a:picLocks noChangeAspect="1" noChangeArrowheads="1"/>
          </p:cNvPicPr>
          <p:nvPr/>
        </p:nvPicPr>
        <p:blipFill>
          <a:blip r:embed="rId2" cstate="print"/>
          <a:srcRect/>
          <a:stretch>
            <a:fillRect/>
          </a:stretch>
        </p:blipFill>
        <p:spPr bwMode="auto">
          <a:xfrm>
            <a:off x="1259632" y="1844824"/>
            <a:ext cx="5328592" cy="3600400"/>
          </a:xfrm>
          <a:prstGeom prst="rect">
            <a:avLst/>
          </a:prstGeom>
          <a:noFill/>
        </p:spPr>
      </p:pic>
      <p:sp>
        <p:nvSpPr>
          <p:cNvPr id="5" name="Sous-titre 2"/>
          <p:cNvSpPr txBox="1">
            <a:spLocks/>
          </p:cNvSpPr>
          <p:nvPr/>
        </p:nvSpPr>
        <p:spPr>
          <a:xfrm>
            <a:off x="0" y="5661248"/>
            <a:ext cx="8748464" cy="982960"/>
          </a:xfrm>
          <a:prstGeom prst="rect">
            <a:avLst/>
          </a:prstGeom>
        </p:spPr>
        <p:style>
          <a:lnRef idx="3">
            <a:schemeClr val="lt1"/>
          </a:lnRef>
          <a:fillRef idx="1">
            <a:schemeClr val="accent4"/>
          </a:fillRef>
          <a:effectRef idx="1">
            <a:schemeClr val="accent4"/>
          </a:effectRef>
          <a:fontRef idx="minor">
            <a:schemeClr val="lt1"/>
          </a:fontRef>
        </p:style>
        <p:txBody>
          <a:bodyPr vert="horz" lIns="91440" tIns="45720" rIns="91440" bIns="45720" rtlCol="0">
            <a:normAutofit fontScale="925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Du perfectionnisme :</a:t>
            </a:r>
            <a:r>
              <a:rPr kumimoji="0" lang="fr-FR" sz="3200" b="0" i="0" u="none" strike="noStrike" kern="1200" cap="none" spc="0" normalizeH="0" noProof="0" dirty="0" smtClean="0">
                <a:ln>
                  <a:noFill/>
                </a:ln>
                <a:solidFill>
                  <a:schemeClr val="tx1"/>
                </a:solidFill>
                <a:effectLst/>
                <a:uLnTx/>
                <a:uFillTx/>
                <a:latin typeface="+mn-lt"/>
                <a:ea typeface="+mn-ea"/>
                <a:cs typeface="+mn-cs"/>
              </a:rPr>
              <a:t> </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dirty="0" smtClean="0">
                <a:solidFill>
                  <a:schemeClr val="tx1"/>
                </a:solidFill>
              </a:rPr>
              <a:t>a la procrastination                    a la  paralysie</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Flèche droite 5"/>
          <p:cNvSpPr/>
          <p:nvPr/>
        </p:nvSpPr>
        <p:spPr>
          <a:xfrm>
            <a:off x="539552" y="6165304"/>
            <a:ext cx="690376"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droite 6"/>
          <p:cNvSpPr/>
          <p:nvPr/>
        </p:nvSpPr>
        <p:spPr>
          <a:xfrm>
            <a:off x="4572000" y="6093296"/>
            <a:ext cx="504056"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836712"/>
            <a:ext cx="7772400" cy="3744416"/>
          </a:xfrm>
        </p:spPr>
        <p:txBody>
          <a:bodyPr>
            <a:normAutofit fontScale="90000"/>
          </a:bodyPr>
          <a:lstStyle/>
          <a:p>
            <a:r>
              <a:rPr lang="fr-FR" dirty="0" smtClean="0"/>
              <a:t>Or…</a:t>
            </a:r>
            <a:br>
              <a:rPr lang="fr-FR" dirty="0" smtClean="0"/>
            </a:br>
            <a:r>
              <a:rPr lang="fr-FR" dirty="0" smtClean="0"/>
              <a:t>il s’avère que le succès en question, ne repose pas uniquement sur les  capacités intellectuelles, mais en grande partie sur: </a:t>
            </a:r>
            <a:r>
              <a:rPr lang="fr-FR" dirty="0" smtClean="0">
                <a:solidFill>
                  <a:srgbClr val="FF0000"/>
                </a:solidFill>
              </a:rPr>
              <a:t>l’ardeur au travail</a:t>
            </a:r>
            <a:endParaRPr lang="fr-FR" dirty="0">
              <a:solidFill>
                <a:srgbClr val="FF0000"/>
              </a:solidFill>
            </a:endParaRPr>
          </a:p>
        </p:txBody>
      </p:sp>
      <p:sp>
        <p:nvSpPr>
          <p:cNvPr id="4" name="ZoneTexte 3"/>
          <p:cNvSpPr txBox="1"/>
          <p:nvPr/>
        </p:nvSpPr>
        <p:spPr>
          <a:xfrm>
            <a:off x="467544" y="260648"/>
            <a:ext cx="1512168" cy="461665"/>
          </a:xfrm>
          <a:prstGeom prst="rect">
            <a:avLst/>
          </a:prstGeom>
          <a:noFill/>
        </p:spPr>
        <p:txBody>
          <a:bodyPr wrap="square" rtlCol="0">
            <a:spAutoFit/>
          </a:bodyPr>
          <a:lstStyle/>
          <a:p>
            <a:r>
              <a:rPr lang="fr-FR" sz="2400" dirty="0" smtClean="0">
                <a:solidFill>
                  <a:srgbClr val="92D050"/>
                </a:solidFill>
              </a:rPr>
              <a:t>………</a:t>
            </a:r>
            <a:endParaRPr lang="fr-FR" sz="2400" dirty="0">
              <a:solidFill>
                <a:srgbClr val="92D050"/>
              </a:solidFill>
            </a:endParaRPr>
          </a:p>
        </p:txBody>
      </p:sp>
      <p:sp>
        <p:nvSpPr>
          <p:cNvPr id="5" name="ZoneTexte 4"/>
          <p:cNvSpPr txBox="1"/>
          <p:nvPr/>
        </p:nvSpPr>
        <p:spPr>
          <a:xfrm>
            <a:off x="971600" y="5229200"/>
            <a:ext cx="7200800" cy="646331"/>
          </a:xfrm>
          <a:prstGeom prst="rect">
            <a:avLst/>
          </a:prstGeom>
          <a:noFill/>
        </p:spPr>
        <p:txBody>
          <a:bodyPr wrap="square" rtlCol="0">
            <a:spAutoFit/>
          </a:bodyPr>
          <a:lstStyle/>
          <a:p>
            <a:pPr>
              <a:buFont typeface="Wingdings" pitchFamily="2" charset="2"/>
              <a:buChar char="q"/>
            </a:pPr>
            <a:r>
              <a:rPr lang="fr-CA" dirty="0" smtClean="0">
                <a:solidFill>
                  <a:srgbClr val="FF0000"/>
                </a:solidFill>
                <a:latin typeface="Arial Rounded MT Bold" pitchFamily="34" charset="0"/>
              </a:rPr>
              <a:t>   Une Bonne méthode d’étude  = Un  Succès Académique  </a:t>
            </a:r>
            <a:r>
              <a:rPr lang="fr-CA" dirty="0" smtClean="0">
                <a:latin typeface="Arial Rounded MT Bold" pitchFamily="34" charset="0"/>
              </a:rPr>
              <a:t/>
            </a:r>
            <a:br>
              <a:rPr lang="fr-CA" dirty="0" smtClean="0">
                <a:latin typeface="Arial Rounded MT Bold" pitchFamily="34" charset="0"/>
              </a:rPr>
            </a:br>
            <a:endParaRPr lang="fr-FR" dirty="0"/>
          </a:p>
        </p:txBody>
      </p:sp>
      <p:sp>
        <p:nvSpPr>
          <p:cNvPr id="6" name="Flèche vers le bas 5"/>
          <p:cNvSpPr/>
          <p:nvPr/>
        </p:nvSpPr>
        <p:spPr>
          <a:xfrm>
            <a:off x="4211960" y="4653136"/>
            <a:ext cx="864096"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smtClean="0"/>
              <a:t>La gestion du temps se traduit par la conception d’une « </a:t>
            </a:r>
            <a:r>
              <a:rPr lang="fr-FR" dirty="0" smtClean="0">
                <a:solidFill>
                  <a:srgbClr val="FF0000"/>
                </a:solidFill>
              </a:rPr>
              <a:t>grille horaire </a:t>
            </a:r>
            <a:r>
              <a:rPr lang="fr-FR" dirty="0" smtClean="0"/>
              <a:t>»,</a:t>
            </a:r>
            <a:endParaRPr lang="fr-FR" dirty="0"/>
          </a:p>
        </p:txBody>
      </p:sp>
      <p:sp>
        <p:nvSpPr>
          <p:cNvPr id="5" name="Flèche courbée vers la droite 4"/>
          <p:cNvSpPr/>
          <p:nvPr/>
        </p:nvSpPr>
        <p:spPr>
          <a:xfrm>
            <a:off x="683568" y="3789040"/>
            <a:ext cx="731520" cy="121615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6" name="Titre 1"/>
          <p:cNvSpPr txBox="1">
            <a:spLocks/>
          </p:cNvSpPr>
          <p:nvPr/>
        </p:nvSpPr>
        <p:spPr>
          <a:xfrm>
            <a:off x="2771800" y="4077072"/>
            <a:ext cx="4464496" cy="1470025"/>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0" i="0" u="none" strike="noStrike" kern="1200" cap="none" spc="0" normalizeH="0" baseline="0" noProof="0" dirty="0" smtClean="0">
                <a:ln>
                  <a:noFill/>
                </a:ln>
                <a:solidFill>
                  <a:schemeClr val="tx1"/>
                </a:solidFill>
                <a:effectLst/>
                <a:uLnTx/>
                <a:uFillTx/>
                <a:latin typeface="+mj-lt"/>
                <a:ea typeface="+mj-ea"/>
                <a:cs typeface="+mj-cs"/>
              </a:rPr>
              <a:t>OUTIL (objectifs</a:t>
            </a:r>
            <a:r>
              <a:rPr lang="fr-FR" sz="4400" dirty="0" smtClean="0">
                <a:latin typeface="+mj-lt"/>
                <a:ea typeface="+mj-ea"/>
                <a:cs typeface="+mj-cs"/>
              </a:rPr>
              <a:t>)</a:t>
            </a:r>
            <a:r>
              <a:rPr kumimoji="0" lang="fr-FR" sz="4400" b="0" i="0" u="none" strike="noStrike" kern="1200" cap="none" spc="0" normalizeH="0" baseline="0" noProof="0" dirty="0" smtClean="0">
                <a:ln>
                  <a:noFill/>
                </a:ln>
                <a:solidFill>
                  <a:schemeClr val="tx1"/>
                </a:solidFill>
                <a:effectLst/>
                <a:uLnTx/>
                <a:uFillTx/>
                <a:latin typeface="+mj-lt"/>
                <a:ea typeface="+mj-ea"/>
                <a:cs typeface="+mj-cs"/>
              </a:rPr>
              <a:t> </a:t>
            </a:r>
            <a:endParaRPr kumimoji="0" lang="fr-FR" sz="4400" b="0" i="0" u="none" strike="noStrike" kern="1200" cap="none" spc="0" normalizeH="0" baseline="0" noProof="0" dirty="0">
              <a:ln>
                <a:noFill/>
              </a:ln>
              <a:solidFill>
                <a:schemeClr val="tx1"/>
              </a:solidFill>
              <a:effectLst/>
              <a:uLnTx/>
              <a:uFillTx/>
              <a:latin typeface="+mj-lt"/>
              <a:ea typeface="+mj-ea"/>
              <a:cs typeface="+mj-cs"/>
            </a:endParaRPr>
          </a:p>
        </p:txBody>
      </p:sp>
      <p:cxnSp>
        <p:nvCxnSpPr>
          <p:cNvPr id="8" name="Connecteur en angle 7"/>
          <p:cNvCxnSpPr/>
          <p:nvPr/>
        </p:nvCxnSpPr>
        <p:spPr>
          <a:xfrm>
            <a:off x="5076056" y="3501008"/>
            <a:ext cx="914400" cy="914400"/>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9" name="ZoneTexte 8"/>
          <p:cNvSpPr txBox="1"/>
          <p:nvPr/>
        </p:nvSpPr>
        <p:spPr>
          <a:xfrm>
            <a:off x="2987824" y="6093296"/>
            <a:ext cx="3728855" cy="369332"/>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r>
              <a:rPr lang="fr-FR" dirty="0" smtClean="0"/>
              <a:t>Court       ,Moyen     &amp;        Long terme</a:t>
            </a:r>
            <a:endParaRPr lang="fr-FR" dirty="0"/>
          </a:p>
        </p:txBody>
      </p:sp>
      <p:sp>
        <p:nvSpPr>
          <p:cNvPr id="10" name="Flèche vers le bas 9"/>
          <p:cNvSpPr/>
          <p:nvPr/>
        </p:nvSpPr>
        <p:spPr>
          <a:xfrm>
            <a:off x="4427984" y="5301208"/>
            <a:ext cx="484632"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0"/>
            <a:ext cx="7772400" cy="1124744"/>
          </a:xfrm>
        </p:spPr>
        <p:txBody>
          <a:bodyPr/>
          <a:lstStyle/>
          <a:p>
            <a:r>
              <a:rPr lang="fr-FR" dirty="0" smtClean="0">
                <a:solidFill>
                  <a:srgbClr val="FF0000"/>
                </a:solidFill>
              </a:rPr>
              <a:t>2. Méthodologie</a:t>
            </a:r>
            <a:endParaRPr lang="fr-FR" dirty="0">
              <a:solidFill>
                <a:srgbClr val="FF0000"/>
              </a:solidFill>
            </a:endParaRPr>
          </a:p>
        </p:txBody>
      </p:sp>
      <p:sp>
        <p:nvSpPr>
          <p:cNvPr id="3" name="Sous-titre 2"/>
          <p:cNvSpPr>
            <a:spLocks noGrp="1"/>
          </p:cNvSpPr>
          <p:nvPr>
            <p:ph type="subTitle" idx="1"/>
          </p:nvPr>
        </p:nvSpPr>
        <p:spPr>
          <a:xfrm>
            <a:off x="1043608" y="2132856"/>
            <a:ext cx="7560840" cy="720080"/>
          </a:xfrm>
        </p:spPr>
        <p:txBody>
          <a:bodyPr>
            <a:normAutofit fontScale="92500"/>
          </a:bodyPr>
          <a:lstStyle/>
          <a:p>
            <a:r>
              <a:rPr lang="fr-CA" dirty="0" smtClean="0">
                <a:solidFill>
                  <a:schemeClr val="tx1"/>
                </a:solidFill>
              </a:rPr>
              <a:t>2.2Est-ce important de bien gérer son temps ?</a:t>
            </a:r>
          </a:p>
          <a:p>
            <a:endParaRPr lang="fr-FR" dirty="0"/>
          </a:p>
        </p:txBody>
      </p:sp>
      <p:sp>
        <p:nvSpPr>
          <p:cNvPr id="4" name="Rectangle 3"/>
          <p:cNvSpPr/>
          <p:nvPr/>
        </p:nvSpPr>
        <p:spPr>
          <a:xfrm>
            <a:off x="323528" y="4509120"/>
            <a:ext cx="4572000" cy="1200329"/>
          </a:xfrm>
          <a:prstGeom prst="rect">
            <a:avLst/>
          </a:prstGeom>
        </p:spPr>
        <p:txBody>
          <a:bodyPr>
            <a:spAutoFit/>
          </a:bodyPr>
          <a:lstStyle/>
          <a:p>
            <a:pPr>
              <a:buFont typeface="Wingdings" pitchFamily="2" charset="2"/>
              <a:buChar char="ü"/>
            </a:pPr>
            <a:r>
              <a:rPr lang="fr-CA" dirty="0" smtClean="0"/>
              <a:t>Le manque de temps est une source de stress qui  </a:t>
            </a:r>
            <a:r>
              <a:rPr lang="fr-CA" dirty="0" smtClean="0">
                <a:solidFill>
                  <a:srgbClr val="C00000"/>
                </a:solidFill>
              </a:rPr>
              <a:t>réduit  </a:t>
            </a:r>
            <a:r>
              <a:rPr lang="fr-CA" dirty="0" smtClean="0"/>
              <a:t>les capacités intellectuelles.</a:t>
            </a:r>
          </a:p>
          <a:p>
            <a:pPr>
              <a:buFont typeface="Wingdings" pitchFamily="2" charset="2"/>
              <a:buChar char="ü"/>
            </a:pPr>
            <a:r>
              <a:rPr lang="fr-CA" dirty="0" smtClean="0">
                <a:solidFill>
                  <a:srgbClr val="C00000"/>
                </a:solidFill>
              </a:rPr>
              <a:t>Le travail intense </a:t>
            </a:r>
            <a:r>
              <a:rPr lang="fr-CA" dirty="0" smtClean="0"/>
              <a:t>cause une fatigue excessive</a:t>
            </a:r>
          </a:p>
          <a:p>
            <a:pPr>
              <a:buFont typeface="Wingdings" pitchFamily="2" charset="2"/>
              <a:buChar char="ü"/>
            </a:pPr>
            <a:endParaRPr lang="fr-FR" dirty="0"/>
          </a:p>
        </p:txBody>
      </p:sp>
      <p:sp>
        <p:nvSpPr>
          <p:cNvPr id="5" name="Ellipse 4"/>
          <p:cNvSpPr/>
          <p:nvPr/>
        </p:nvSpPr>
        <p:spPr>
          <a:xfrm>
            <a:off x="6300192" y="4365104"/>
            <a:ext cx="2592288" cy="16561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DEFICIENCE INTELLECTUELLE</a:t>
            </a:r>
            <a:endParaRPr lang="fr-FR" dirty="0"/>
          </a:p>
        </p:txBody>
      </p:sp>
      <p:sp>
        <p:nvSpPr>
          <p:cNvPr id="6" name="Flèche droite 5"/>
          <p:cNvSpPr/>
          <p:nvPr/>
        </p:nvSpPr>
        <p:spPr>
          <a:xfrm>
            <a:off x="5184068" y="4977172"/>
            <a:ext cx="648072"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llipse 6"/>
          <p:cNvSpPr/>
          <p:nvPr/>
        </p:nvSpPr>
        <p:spPr>
          <a:xfrm>
            <a:off x="1475656" y="2708920"/>
            <a:ext cx="2592288" cy="16561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CONSEQUENCES</a:t>
            </a:r>
            <a:endParaRPr lang="fr-FR" dirty="0"/>
          </a:p>
        </p:txBody>
      </p:sp>
      <p:cxnSp>
        <p:nvCxnSpPr>
          <p:cNvPr id="9" name="Connecteur droit avec flèche 8"/>
          <p:cNvCxnSpPr/>
          <p:nvPr/>
        </p:nvCxnSpPr>
        <p:spPr>
          <a:xfrm>
            <a:off x="1619672" y="3933056"/>
            <a:ext cx="0"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a:stCxn id="7" idx="6"/>
          </p:cNvCxnSpPr>
          <p:nvPr/>
        </p:nvCxnSpPr>
        <p:spPr>
          <a:xfrm>
            <a:off x="4067944" y="3537012"/>
            <a:ext cx="2376264" cy="1332148"/>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Titre 1"/>
          <p:cNvSpPr txBox="1">
            <a:spLocks/>
          </p:cNvSpPr>
          <p:nvPr/>
        </p:nvSpPr>
        <p:spPr>
          <a:xfrm>
            <a:off x="827584" y="980728"/>
            <a:ext cx="7772400" cy="1124744"/>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0" i="0" u="none" strike="noStrike" kern="1200" cap="none" spc="0" normalizeH="0" baseline="0" noProof="0" dirty="0" smtClean="0">
                <a:ln>
                  <a:noFill/>
                </a:ln>
                <a:solidFill>
                  <a:srgbClr val="FF0000"/>
                </a:solidFill>
                <a:effectLst/>
                <a:uLnTx/>
                <a:uFillTx/>
                <a:latin typeface="+mj-lt"/>
                <a:ea typeface="+mj-ea"/>
                <a:cs typeface="+mj-cs"/>
              </a:rPr>
              <a:t>2.1 GESTION</a:t>
            </a:r>
            <a:r>
              <a:rPr kumimoji="0" lang="fr-FR" sz="4400" b="0" i="0" u="none" strike="noStrike" kern="1200" cap="none" spc="0" normalizeH="0" noProof="0" dirty="0" smtClean="0">
                <a:ln>
                  <a:noFill/>
                </a:ln>
                <a:solidFill>
                  <a:srgbClr val="FF0000"/>
                </a:solidFill>
                <a:effectLst/>
                <a:uLnTx/>
                <a:uFillTx/>
                <a:latin typeface="+mj-lt"/>
                <a:ea typeface="+mj-ea"/>
                <a:cs typeface="+mj-cs"/>
              </a:rPr>
              <a:t> DU TEMPS</a:t>
            </a:r>
            <a:endParaRPr kumimoji="0" lang="fr-FR" sz="4400" b="0" i="0" u="none" strike="noStrike" kern="1200" cap="none" spc="0" normalizeH="0" baseline="0" noProof="0" dirty="0" smtClean="0">
              <a:ln>
                <a:noFill/>
              </a:ln>
              <a:solidFill>
                <a:srgbClr val="FF0000"/>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188640"/>
            <a:ext cx="7772400" cy="1470025"/>
          </a:xfrm>
        </p:spPr>
        <p:txBody>
          <a:bodyPr/>
          <a:lstStyle/>
          <a:p>
            <a:r>
              <a:rPr lang="fr-FR" dirty="0" smtClean="0"/>
              <a:t>GESTION DU TEMPS &amp; DES  PRIORITES</a:t>
            </a:r>
            <a:endParaRPr lang="fr-FR" dirty="0"/>
          </a:p>
        </p:txBody>
      </p:sp>
      <p:sp>
        <p:nvSpPr>
          <p:cNvPr id="3" name="Sous-titre 2"/>
          <p:cNvSpPr>
            <a:spLocks noGrp="1"/>
          </p:cNvSpPr>
          <p:nvPr>
            <p:ph type="subTitle" idx="1"/>
          </p:nvPr>
        </p:nvSpPr>
        <p:spPr>
          <a:xfrm>
            <a:off x="1331640" y="2060848"/>
            <a:ext cx="6400800" cy="1752600"/>
          </a:xfrm>
        </p:spPr>
        <p:txBody>
          <a:bodyPr>
            <a:normAutofit fontScale="70000" lnSpcReduction="20000"/>
          </a:bodyPr>
          <a:lstStyle/>
          <a:p>
            <a:pPr>
              <a:buFont typeface="Wingdings" pitchFamily="2" charset="2"/>
              <a:buChar char="Ø"/>
            </a:pPr>
            <a:r>
              <a:rPr lang="fr-FR" dirty="0" smtClean="0">
                <a:solidFill>
                  <a:srgbClr val="FF0000"/>
                </a:solidFill>
              </a:rPr>
              <a:t>TRI DES PRIORITES DE VOS PRIORITES (CLASSEMENT)</a:t>
            </a:r>
          </a:p>
          <a:p>
            <a:pPr>
              <a:buFont typeface="Wingdings" pitchFamily="2" charset="2"/>
              <a:buChar char="Ø"/>
            </a:pPr>
            <a:r>
              <a:rPr lang="fr-FR" dirty="0" smtClean="0">
                <a:solidFill>
                  <a:srgbClr val="FF0000"/>
                </a:solidFill>
              </a:rPr>
              <a:t>DEVELOPPEMENT D’UNE VUE D’ENSEMBLE ECHELONNEE SUR UNE SEMAINE OU UN TRIMESTRE</a:t>
            </a:r>
          </a:p>
          <a:p>
            <a:pPr>
              <a:buFont typeface="Wingdings" pitchFamily="2" charset="2"/>
              <a:buChar char="Ø"/>
            </a:pPr>
            <a:r>
              <a:rPr lang="fr-FR" dirty="0" smtClean="0">
                <a:solidFill>
                  <a:srgbClr val="FF0000"/>
                </a:solidFill>
              </a:rPr>
              <a:t>ETABLIR DES AJUSTEMENTS TOUT EN DEMEURANT REALISTE DANS L’UTILISATION DU TEMPS</a:t>
            </a:r>
            <a:endParaRPr lang="fr-FR" dirty="0">
              <a:solidFill>
                <a:srgbClr val="FF0000"/>
              </a:solidFill>
            </a:endParaRPr>
          </a:p>
        </p:txBody>
      </p:sp>
      <p:sp>
        <p:nvSpPr>
          <p:cNvPr id="4" name="Flèche vers le bas 3"/>
          <p:cNvSpPr/>
          <p:nvPr/>
        </p:nvSpPr>
        <p:spPr>
          <a:xfrm>
            <a:off x="395536" y="1052736"/>
            <a:ext cx="772664"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4"/>
          <p:cNvSpPr/>
          <p:nvPr/>
        </p:nvSpPr>
        <p:spPr>
          <a:xfrm>
            <a:off x="323528" y="414908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a:off x="1475656" y="4221088"/>
            <a:ext cx="3444469" cy="369332"/>
          </a:xfrm>
          <a:prstGeom prst="rect">
            <a:avLst/>
          </a:prstGeom>
          <a:noFill/>
        </p:spPr>
        <p:txBody>
          <a:bodyPr wrap="none" rtlCol="0">
            <a:spAutoFit/>
          </a:bodyPr>
          <a:lstStyle/>
          <a:p>
            <a:r>
              <a:rPr lang="fr-FR" dirty="0" smtClean="0"/>
              <a:t>UNE GESTION EFFICACE DU TEMPS</a:t>
            </a:r>
            <a:endParaRPr lang="fr-FR" dirty="0"/>
          </a:p>
        </p:txBody>
      </p:sp>
      <p:sp>
        <p:nvSpPr>
          <p:cNvPr id="7" name="Flèche droite 6"/>
          <p:cNvSpPr/>
          <p:nvPr/>
        </p:nvSpPr>
        <p:spPr>
          <a:xfrm>
            <a:off x="5004048" y="4149080"/>
            <a:ext cx="69876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5699531" y="4221088"/>
            <a:ext cx="3077061" cy="369332"/>
          </a:xfrm>
          <a:prstGeom prst="rect">
            <a:avLst/>
          </a:prstGeom>
          <a:noFill/>
        </p:spPr>
        <p:txBody>
          <a:bodyPr wrap="none" rtlCol="0">
            <a:spAutoFit/>
          </a:bodyPr>
          <a:lstStyle/>
          <a:p>
            <a:r>
              <a:rPr lang="fr-FR" dirty="0" smtClean="0">
                <a:solidFill>
                  <a:srgbClr val="FF0000"/>
                </a:solidFill>
              </a:rPr>
              <a:t>POUVOIR</a:t>
            </a:r>
            <a:r>
              <a:rPr lang="fr-FR" dirty="0" smtClean="0"/>
              <a:t> SUR VOTRE HORAIRE</a:t>
            </a:r>
            <a:endParaRPr lang="fr-FR" dirty="0"/>
          </a:p>
        </p:txBody>
      </p:sp>
      <p:sp>
        <p:nvSpPr>
          <p:cNvPr id="9" name="Flèche droite 8"/>
          <p:cNvSpPr/>
          <p:nvPr/>
        </p:nvSpPr>
        <p:spPr>
          <a:xfrm>
            <a:off x="4932040" y="5013176"/>
            <a:ext cx="69876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p:cNvSpPr txBox="1"/>
          <p:nvPr/>
        </p:nvSpPr>
        <p:spPr>
          <a:xfrm>
            <a:off x="5724128" y="5085184"/>
            <a:ext cx="3435621" cy="369332"/>
          </a:xfrm>
          <a:prstGeom prst="rect">
            <a:avLst/>
          </a:prstGeom>
          <a:noFill/>
        </p:spPr>
        <p:txBody>
          <a:bodyPr wrap="none" rtlCol="0">
            <a:spAutoFit/>
          </a:bodyPr>
          <a:lstStyle/>
          <a:p>
            <a:r>
              <a:rPr lang="fr-FR" dirty="0" smtClean="0">
                <a:solidFill>
                  <a:srgbClr val="FF0000"/>
                </a:solidFill>
              </a:rPr>
              <a:t>POUVOIR  </a:t>
            </a:r>
            <a:r>
              <a:rPr lang="fr-FR" dirty="0" smtClean="0"/>
              <a:t>SUR LE PROJET D’ETUDE</a:t>
            </a:r>
            <a:endParaRPr lang="fr-FR" dirty="0"/>
          </a:p>
        </p:txBody>
      </p:sp>
      <p:sp>
        <p:nvSpPr>
          <p:cNvPr id="11" name="ZoneTexte 10"/>
          <p:cNvSpPr txBox="1"/>
          <p:nvPr/>
        </p:nvSpPr>
        <p:spPr>
          <a:xfrm>
            <a:off x="5708379" y="5877272"/>
            <a:ext cx="2581732" cy="369332"/>
          </a:xfrm>
          <a:prstGeom prst="rect">
            <a:avLst/>
          </a:prstGeom>
          <a:noFill/>
        </p:spPr>
        <p:txBody>
          <a:bodyPr wrap="none" rtlCol="0">
            <a:spAutoFit/>
          </a:bodyPr>
          <a:lstStyle/>
          <a:p>
            <a:r>
              <a:rPr lang="fr-FR" dirty="0" smtClean="0">
                <a:solidFill>
                  <a:srgbClr val="FF0000"/>
                </a:solidFill>
              </a:rPr>
              <a:t>POUVOIR  </a:t>
            </a:r>
            <a:r>
              <a:rPr lang="fr-FR" dirty="0" smtClean="0"/>
              <a:t>SUR VOTRE VIE</a:t>
            </a:r>
            <a:endParaRPr lang="fr-FR" dirty="0"/>
          </a:p>
        </p:txBody>
      </p:sp>
      <p:sp>
        <p:nvSpPr>
          <p:cNvPr id="12" name="Flèche droite 11"/>
          <p:cNvSpPr/>
          <p:nvPr/>
        </p:nvSpPr>
        <p:spPr>
          <a:xfrm>
            <a:off x="4932040" y="5733256"/>
            <a:ext cx="69876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476672"/>
            <a:ext cx="7772400" cy="1470025"/>
          </a:xfrm>
        </p:spPr>
        <p:style>
          <a:lnRef idx="2">
            <a:schemeClr val="accent2">
              <a:shade val="50000"/>
            </a:schemeClr>
          </a:lnRef>
          <a:fillRef idx="1">
            <a:schemeClr val="accent2"/>
          </a:fillRef>
          <a:effectRef idx="0">
            <a:schemeClr val="accent2"/>
          </a:effectRef>
          <a:fontRef idx="minor">
            <a:schemeClr val="lt1"/>
          </a:fontRef>
        </p:style>
        <p:txBody>
          <a:bodyPr/>
          <a:lstStyle/>
          <a:p>
            <a:r>
              <a:rPr lang="fr-FR" dirty="0" smtClean="0"/>
              <a:t>OUTILS DE PLANIFICATION</a:t>
            </a:r>
            <a:endParaRPr lang="fr-FR" dirty="0"/>
          </a:p>
        </p:txBody>
      </p:sp>
      <p:sp>
        <p:nvSpPr>
          <p:cNvPr id="3" name="Sous-titre 2"/>
          <p:cNvSpPr>
            <a:spLocks noGrp="1"/>
          </p:cNvSpPr>
          <p:nvPr>
            <p:ph type="subTitle" idx="1"/>
          </p:nvPr>
        </p:nvSpPr>
        <p:spPr>
          <a:xfrm>
            <a:off x="899592" y="3501008"/>
            <a:ext cx="6656784" cy="1752600"/>
          </a:xfrm>
        </p:spPr>
        <p:style>
          <a:lnRef idx="3">
            <a:schemeClr val="lt1"/>
          </a:lnRef>
          <a:fillRef idx="1">
            <a:schemeClr val="dk1"/>
          </a:fillRef>
          <a:effectRef idx="1">
            <a:schemeClr val="dk1"/>
          </a:effectRef>
          <a:fontRef idx="minor">
            <a:schemeClr val="lt1"/>
          </a:fontRef>
        </p:style>
        <p:txBody>
          <a:bodyPr>
            <a:normAutofit fontScale="70000" lnSpcReduction="20000"/>
          </a:bodyPr>
          <a:lstStyle/>
          <a:p>
            <a:pPr>
              <a:buFont typeface="Wingdings" pitchFamily="2" charset="2"/>
              <a:buChar char="§"/>
            </a:pPr>
            <a:r>
              <a:rPr lang="fr-FR" dirty="0" smtClean="0">
                <a:solidFill>
                  <a:schemeClr val="bg1"/>
                </a:solidFill>
              </a:rPr>
              <a:t>GRILLE DE CALCUL DES OCCUPTIONS HEBDOMADAIRES</a:t>
            </a:r>
          </a:p>
          <a:p>
            <a:pPr>
              <a:buFont typeface="Wingdings" pitchFamily="2" charset="2"/>
              <a:buChar char="§"/>
            </a:pPr>
            <a:r>
              <a:rPr lang="fr-FR" dirty="0" smtClean="0">
                <a:solidFill>
                  <a:schemeClr val="bg1"/>
                </a:solidFill>
              </a:rPr>
              <a:t>GRILLE DE PLANIFICATION DES TACHES</a:t>
            </a:r>
          </a:p>
          <a:p>
            <a:pPr>
              <a:buFont typeface="Wingdings" pitchFamily="2" charset="2"/>
              <a:buChar char="§"/>
            </a:pPr>
            <a:r>
              <a:rPr lang="fr-FR" dirty="0" smtClean="0">
                <a:solidFill>
                  <a:schemeClr val="bg1"/>
                </a:solidFill>
              </a:rPr>
              <a:t>GRILLE DE PLANIFICATION HEBDOMADAIRE</a:t>
            </a:r>
          </a:p>
          <a:p>
            <a:pPr>
              <a:buFont typeface="Wingdings" pitchFamily="2" charset="2"/>
              <a:buChar char="§"/>
            </a:pPr>
            <a:r>
              <a:rPr lang="fr-FR" dirty="0" smtClean="0">
                <a:solidFill>
                  <a:schemeClr val="bg1"/>
                </a:solidFill>
              </a:rPr>
              <a:t>AGENDA</a:t>
            </a:r>
            <a:endParaRPr lang="fr-FR" dirty="0">
              <a:solidFill>
                <a:schemeClr val="bg1"/>
              </a:solidFill>
            </a:endParaRPr>
          </a:p>
        </p:txBody>
      </p:sp>
      <p:sp>
        <p:nvSpPr>
          <p:cNvPr id="4" name="Flèche vers le bas 3"/>
          <p:cNvSpPr/>
          <p:nvPr/>
        </p:nvSpPr>
        <p:spPr>
          <a:xfrm>
            <a:off x="2411760" y="2276872"/>
            <a:ext cx="84467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332656"/>
            <a:ext cx="7772400" cy="1470025"/>
          </a:xfrm>
        </p:spPr>
        <p:style>
          <a:lnRef idx="2">
            <a:schemeClr val="dk1">
              <a:shade val="50000"/>
            </a:schemeClr>
          </a:lnRef>
          <a:fillRef idx="1">
            <a:schemeClr val="dk1"/>
          </a:fillRef>
          <a:effectRef idx="0">
            <a:schemeClr val="dk1"/>
          </a:effectRef>
          <a:fontRef idx="minor">
            <a:schemeClr val="lt1"/>
          </a:fontRef>
        </p:style>
        <p:txBody>
          <a:bodyPr/>
          <a:lstStyle/>
          <a:p>
            <a:r>
              <a:rPr lang="fr-FR" dirty="0" smtClean="0">
                <a:solidFill>
                  <a:srgbClr val="FF0000"/>
                </a:solidFill>
              </a:rPr>
              <a:t>Etude d’Un Outil</a:t>
            </a:r>
            <a:endParaRPr lang="fr-FR" dirty="0">
              <a:solidFill>
                <a:srgbClr val="FF0000"/>
              </a:solidFill>
            </a:endParaRPr>
          </a:p>
        </p:txBody>
      </p:sp>
      <p:sp>
        <p:nvSpPr>
          <p:cNvPr id="3" name="Sous-titre 2"/>
          <p:cNvSpPr>
            <a:spLocks noGrp="1"/>
          </p:cNvSpPr>
          <p:nvPr>
            <p:ph type="subTitle" idx="1"/>
          </p:nvPr>
        </p:nvSpPr>
        <p:spPr>
          <a:xfrm>
            <a:off x="251520" y="4293096"/>
            <a:ext cx="6400800" cy="1752600"/>
          </a:xfrm>
        </p:spPr>
        <p:style>
          <a:lnRef idx="2">
            <a:schemeClr val="dk1">
              <a:shade val="50000"/>
            </a:schemeClr>
          </a:lnRef>
          <a:fillRef idx="1">
            <a:schemeClr val="dk1"/>
          </a:fillRef>
          <a:effectRef idx="0">
            <a:schemeClr val="dk1"/>
          </a:effectRef>
          <a:fontRef idx="minor">
            <a:schemeClr val="lt1"/>
          </a:fontRef>
        </p:style>
        <p:txBody>
          <a:bodyPr>
            <a:normAutofit fontScale="92500" lnSpcReduction="10000"/>
          </a:bodyPr>
          <a:lstStyle/>
          <a:p>
            <a:r>
              <a:rPr lang="fr-FR" dirty="0" smtClean="0"/>
              <a:t>La </a:t>
            </a:r>
            <a:r>
              <a:rPr lang="fr-FR" b="1" dirty="0" smtClean="0">
                <a:solidFill>
                  <a:srgbClr val="FF0000"/>
                </a:solidFill>
              </a:rPr>
              <a:t>matrice d'Eisenhower</a:t>
            </a:r>
            <a:r>
              <a:rPr lang="fr-FR" dirty="0" smtClean="0">
                <a:solidFill>
                  <a:srgbClr val="FF0000"/>
                </a:solidFill>
              </a:rPr>
              <a:t> </a:t>
            </a:r>
            <a:r>
              <a:rPr lang="fr-FR" dirty="0" smtClean="0">
                <a:solidFill>
                  <a:schemeClr val="bg1"/>
                </a:solidFill>
              </a:rPr>
              <a:t>est un outil d'analyse qui permet de classer les tâches à faire en fonction de leur urgence ainsi que de leur importance</a:t>
            </a:r>
            <a:endParaRPr lang="fr-FR" dirty="0">
              <a:solidFill>
                <a:schemeClr val="bg1"/>
              </a:solidFill>
            </a:endParaRPr>
          </a:p>
        </p:txBody>
      </p:sp>
      <p:sp>
        <p:nvSpPr>
          <p:cNvPr id="4" name="Titre 1"/>
          <p:cNvSpPr txBox="1">
            <a:spLocks/>
          </p:cNvSpPr>
          <p:nvPr/>
        </p:nvSpPr>
        <p:spPr>
          <a:xfrm>
            <a:off x="683568" y="2276872"/>
            <a:ext cx="7772400" cy="1470025"/>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dirty="0" smtClean="0">
                <a:latin typeface="+mj-lt"/>
                <a:ea typeface="+mj-ea"/>
                <a:cs typeface="+mj-cs"/>
              </a:rPr>
              <a:t>La Matrice d’EISENHOWER</a:t>
            </a:r>
            <a:endParaRPr kumimoji="0" lang="fr-FR"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5" name="Flèche vers le bas 4"/>
          <p:cNvSpPr/>
          <p:nvPr/>
        </p:nvSpPr>
        <p:spPr>
          <a:xfrm>
            <a:off x="899592" y="1988840"/>
            <a:ext cx="84467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a:off x="539552" y="3501008"/>
            <a:ext cx="1253805" cy="369332"/>
          </a:xfrm>
          <a:prstGeom prst="rect">
            <a:avLst/>
          </a:prstGeom>
          <a:noFill/>
        </p:spPr>
        <p:txBody>
          <a:bodyPr wrap="none" rtlCol="0">
            <a:spAutoFit/>
          </a:bodyPr>
          <a:lstStyle/>
          <a:p>
            <a:r>
              <a:rPr lang="fr-FR" b="1" dirty="0" smtClean="0"/>
              <a:t>Définition: </a:t>
            </a:r>
            <a:endParaRPr lang="fr-FR" b="1"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extLst>
      <p:ext uri="{BB962C8B-B14F-4D97-AF65-F5344CB8AC3E}">
        <p14:creationId xmlns:p14="http://schemas.microsoft.com/office/powerpoint/2010/main" val="275430278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619672" y="5589240"/>
            <a:ext cx="6400800" cy="625624"/>
          </a:xfrm>
        </p:spPr>
        <p:style>
          <a:lnRef idx="2">
            <a:schemeClr val="dk1">
              <a:shade val="50000"/>
            </a:schemeClr>
          </a:lnRef>
          <a:fillRef idx="1">
            <a:schemeClr val="dk1"/>
          </a:fillRef>
          <a:effectRef idx="0">
            <a:schemeClr val="dk1"/>
          </a:effectRef>
          <a:fontRef idx="minor">
            <a:schemeClr val="lt1"/>
          </a:fontRef>
        </p:style>
        <p:txBody>
          <a:bodyPr>
            <a:normAutofit fontScale="55000" lnSpcReduction="20000"/>
          </a:bodyPr>
          <a:lstStyle/>
          <a:p>
            <a:r>
              <a:rPr lang="fr-FR" dirty="0" smtClean="0">
                <a:solidFill>
                  <a:schemeClr val="bg1"/>
                </a:solidFill>
              </a:rPr>
              <a:t>Modèle de la  matrice d’Eisenhower</a:t>
            </a:r>
          </a:p>
          <a:p>
            <a:r>
              <a:rPr lang="fr-FR" dirty="0" smtClean="0">
                <a:solidFill>
                  <a:schemeClr val="bg1"/>
                </a:solidFill>
              </a:rPr>
              <a:t>Avec ses 04 Zones </a:t>
            </a:r>
            <a:endParaRPr lang="fr-FR" dirty="0">
              <a:solidFill>
                <a:schemeClr val="bg1"/>
              </a:solidFill>
            </a:endParaRPr>
          </a:p>
        </p:txBody>
      </p:sp>
      <p:pic>
        <p:nvPicPr>
          <p:cNvPr id="18436" name="Picture 4" descr="http://choisiretvivre.weebly.com/uploads/1/0/2/7/10277003/7226892.png?627"/>
          <p:cNvPicPr>
            <a:picLocks noChangeAspect="1" noChangeArrowheads="1"/>
          </p:cNvPicPr>
          <p:nvPr/>
        </p:nvPicPr>
        <p:blipFill>
          <a:blip r:embed="rId3" cstate="print"/>
          <a:srcRect/>
          <a:stretch>
            <a:fillRect/>
          </a:stretch>
        </p:blipFill>
        <p:spPr bwMode="auto">
          <a:xfrm>
            <a:off x="1475656" y="548680"/>
            <a:ext cx="5962650" cy="4876801"/>
          </a:xfrm>
          <a:prstGeom prst="rect">
            <a:avLst/>
          </a:prstGeom>
          <a:noFill/>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27584" y="0"/>
            <a:ext cx="7772400" cy="1658665"/>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fr-FR" dirty="0" smtClean="0"/>
              <a:t>LA LOI UNIVERSEL DE PARETO OU LA REGLE</a:t>
            </a:r>
            <a:br>
              <a:rPr lang="fr-FR" dirty="0" smtClean="0"/>
            </a:br>
            <a:r>
              <a:rPr lang="fr-FR" dirty="0" smtClean="0"/>
              <a:t>DES 80/20</a:t>
            </a:r>
            <a:endParaRPr lang="fr-FR" dirty="0"/>
          </a:p>
        </p:txBody>
      </p:sp>
      <p:sp>
        <p:nvSpPr>
          <p:cNvPr id="3" name="Sous-titre 2"/>
          <p:cNvSpPr>
            <a:spLocks noGrp="1"/>
          </p:cNvSpPr>
          <p:nvPr>
            <p:ph type="subTitle" idx="1"/>
          </p:nvPr>
        </p:nvSpPr>
        <p:spPr/>
        <p:style>
          <a:lnRef idx="2">
            <a:schemeClr val="dk1"/>
          </a:lnRef>
          <a:fillRef idx="1">
            <a:schemeClr val="lt1"/>
          </a:fillRef>
          <a:effectRef idx="0">
            <a:schemeClr val="dk1"/>
          </a:effectRef>
          <a:fontRef idx="minor">
            <a:schemeClr val="dk1"/>
          </a:fontRef>
        </p:style>
        <p:txBody>
          <a:bodyPr/>
          <a:lstStyle/>
          <a:p>
            <a:r>
              <a:rPr lang="fr-FR" dirty="0" smtClean="0">
                <a:solidFill>
                  <a:schemeClr val="tx1"/>
                </a:solidFill>
              </a:rPr>
              <a:t>80% des résultats positifs ou négatifs sont obtenus par seulement 20% du travail</a:t>
            </a:r>
            <a:endParaRPr lang="fr-FR" dirty="0">
              <a:solidFill>
                <a:schemeClr val="tx1"/>
              </a:solidFill>
            </a:endParaRPr>
          </a:p>
        </p:txBody>
      </p:sp>
      <p:sp>
        <p:nvSpPr>
          <p:cNvPr id="4" name="Sous-titre 2"/>
          <p:cNvSpPr txBox="1">
            <a:spLocks/>
          </p:cNvSpPr>
          <p:nvPr/>
        </p:nvSpPr>
        <p:spPr>
          <a:xfrm>
            <a:off x="1331640" y="1844824"/>
            <a:ext cx="6400800" cy="17526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fontScale="92500"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dirty="0" smtClean="0">
                <a:solidFill>
                  <a:schemeClr val="tx1"/>
                </a:solidFill>
              </a:rPr>
              <a:t>Un principe de probabilités qui s’applique a un grand nombre de domaines a commencer par</a:t>
            </a:r>
            <a:r>
              <a:rPr lang="fr-FR" sz="3200" dirty="0" smtClean="0">
                <a:solidFill>
                  <a:schemeClr val="tx1">
                    <a:tint val="75000"/>
                  </a:schemeClr>
                </a:solidFill>
              </a:rPr>
              <a:t> </a:t>
            </a:r>
            <a:r>
              <a:rPr lang="fr-FR" sz="3200" dirty="0" smtClean="0">
                <a:solidFill>
                  <a:srgbClr val="FF0000"/>
                </a:solidFill>
              </a:rPr>
              <a:t>l’efficacité au travail</a:t>
            </a:r>
            <a:endParaRPr kumimoji="0" lang="fr-FR" sz="3200" b="0" i="0" u="none" strike="noStrike" kern="1200" cap="none" spc="0" normalizeH="0" baseline="0" noProof="0" dirty="0">
              <a:ln>
                <a:noFill/>
              </a:ln>
              <a:solidFill>
                <a:srgbClr val="FF0000"/>
              </a:solidFill>
              <a:effectLst/>
              <a:uLnTx/>
              <a:uFillTx/>
              <a:latin typeface="+mn-lt"/>
              <a:ea typeface="+mn-ea"/>
              <a:cs typeface="+mn-cs"/>
            </a:endParaRPr>
          </a:p>
        </p:txBody>
      </p:sp>
      <p:sp>
        <p:nvSpPr>
          <p:cNvPr id="5" name="ZoneTexte 4"/>
          <p:cNvSpPr txBox="1"/>
          <p:nvPr/>
        </p:nvSpPr>
        <p:spPr>
          <a:xfrm>
            <a:off x="2123728" y="5877272"/>
            <a:ext cx="3876126" cy="36933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lang="fr-FR" dirty="0" smtClean="0"/>
              <a:t> EXCELLENT OUTIL DE METHODOLOGIE </a:t>
            </a:r>
            <a:endParaRPr lang="fr-F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5576" y="4941168"/>
            <a:ext cx="7772400" cy="1470025"/>
          </a:xfrm>
        </p:spPr>
        <p:txBody>
          <a:bodyPr>
            <a:normAutofit fontScale="90000"/>
          </a:bodyPr>
          <a:lstStyle/>
          <a:p>
            <a:r>
              <a:rPr lang="fr-FR" dirty="0" smtClean="0"/>
              <a:t>Cette </a:t>
            </a:r>
            <a:r>
              <a:rPr lang="fr-FR" dirty="0" smtClean="0">
                <a:solidFill>
                  <a:srgbClr val="FF0000"/>
                </a:solidFill>
              </a:rPr>
              <a:t>loi</a:t>
            </a:r>
            <a:r>
              <a:rPr lang="fr-FR" dirty="0" smtClean="0"/>
              <a:t> peut être efficace si elle est associé a la </a:t>
            </a:r>
            <a:r>
              <a:rPr lang="fr-FR" dirty="0" smtClean="0">
                <a:solidFill>
                  <a:srgbClr val="FF0000"/>
                </a:solidFill>
              </a:rPr>
              <a:t>matrice d’Eisenhower</a:t>
            </a:r>
            <a:endParaRPr lang="fr-FR" dirty="0">
              <a:solidFill>
                <a:srgbClr val="FF0000"/>
              </a:solidFill>
            </a:endParaRPr>
          </a:p>
        </p:txBody>
      </p:sp>
      <p:sp>
        <p:nvSpPr>
          <p:cNvPr id="3" name="Sous-titre 2"/>
          <p:cNvSpPr>
            <a:spLocks noGrp="1"/>
          </p:cNvSpPr>
          <p:nvPr>
            <p:ph type="subTitle" idx="1"/>
          </p:nvPr>
        </p:nvSpPr>
        <p:spPr>
          <a:xfrm>
            <a:off x="1331640" y="548680"/>
            <a:ext cx="6400800" cy="1054968"/>
          </a:xfrm>
        </p:spPr>
        <p:style>
          <a:lnRef idx="2">
            <a:schemeClr val="accent2"/>
          </a:lnRef>
          <a:fillRef idx="1">
            <a:schemeClr val="lt1"/>
          </a:fillRef>
          <a:effectRef idx="0">
            <a:schemeClr val="accent2"/>
          </a:effectRef>
          <a:fontRef idx="minor">
            <a:schemeClr val="dk1"/>
          </a:fontRef>
        </p:style>
        <p:txBody>
          <a:bodyPr>
            <a:normAutofit lnSpcReduction="10000"/>
          </a:bodyPr>
          <a:lstStyle/>
          <a:p>
            <a:r>
              <a:rPr lang="fr-FR" dirty="0" smtClean="0">
                <a:solidFill>
                  <a:schemeClr val="tx1"/>
                </a:solidFill>
              </a:rPr>
              <a:t>DANS LE CADRE DE L’ORGANISATION AU TRAVAIL</a:t>
            </a:r>
            <a:endParaRPr lang="fr-FR" dirty="0">
              <a:solidFill>
                <a:schemeClr val="tx1"/>
              </a:solidFill>
            </a:endParaRPr>
          </a:p>
        </p:txBody>
      </p:sp>
      <p:sp>
        <p:nvSpPr>
          <p:cNvPr id="4" name="Flèche vers le bas 3"/>
          <p:cNvSpPr/>
          <p:nvPr/>
        </p:nvSpPr>
        <p:spPr>
          <a:xfrm>
            <a:off x="4067944" y="2060848"/>
            <a:ext cx="484632" cy="648072"/>
          </a:xfrm>
          <a:prstGeom prst="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Sous-titre 2"/>
          <p:cNvSpPr txBox="1">
            <a:spLocks/>
          </p:cNvSpPr>
          <p:nvPr/>
        </p:nvSpPr>
        <p:spPr>
          <a:xfrm>
            <a:off x="1259632" y="3068960"/>
            <a:ext cx="6400800" cy="10549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ormAutofit fontScale="700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bg1"/>
                </a:solidFill>
                <a:effectLst/>
                <a:uLnTx/>
                <a:uFillTx/>
                <a:latin typeface="+mn-lt"/>
                <a:ea typeface="+mn-ea"/>
                <a:cs typeface="+mn-cs"/>
              </a:rPr>
              <a:t>TRI DES TACHES</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dirty="0" smtClean="0">
                <a:solidFill>
                  <a:schemeClr val="bg1"/>
                </a:solidFill>
              </a:rPr>
              <a:t>CAR  20% des causes vont créer 80% des résultats positifs ou négatifs</a:t>
            </a:r>
            <a:endParaRPr kumimoji="0" lang="fr-FR" sz="3200" b="0" i="0" u="none" strike="noStrike" kern="1200" cap="none" spc="0" normalizeH="0" baseline="0" noProof="0" dirty="0">
              <a:ln>
                <a:noFill/>
              </a:ln>
              <a:solidFill>
                <a:schemeClr val="bg1"/>
              </a:solidFill>
              <a:effectLst/>
              <a:uLnTx/>
              <a:uFillTx/>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extLst>
      <p:ext uri="{BB962C8B-B14F-4D97-AF65-F5344CB8AC3E}">
        <p14:creationId xmlns:p14="http://schemas.microsoft.com/office/powerpoint/2010/main" val="830140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476672"/>
            <a:ext cx="4824536" cy="1470025"/>
          </a:xfrm>
        </p:spPr>
        <p:txBody>
          <a:bodyPr/>
          <a:lstStyle/>
          <a:p>
            <a:r>
              <a:rPr lang="fr-FR" dirty="0" smtClean="0"/>
              <a:t>Mais également:</a:t>
            </a:r>
            <a:endParaRPr lang="fr-FR" dirty="0"/>
          </a:p>
        </p:txBody>
      </p:sp>
      <p:sp>
        <p:nvSpPr>
          <p:cNvPr id="3" name="Sous-titre 2"/>
          <p:cNvSpPr>
            <a:spLocks noGrp="1"/>
          </p:cNvSpPr>
          <p:nvPr>
            <p:ph type="subTitle" idx="1"/>
          </p:nvPr>
        </p:nvSpPr>
        <p:spPr>
          <a:xfrm>
            <a:off x="1043608" y="2780928"/>
            <a:ext cx="6400800" cy="1752600"/>
          </a:xfrm>
        </p:spPr>
        <p:txBody>
          <a:bodyPr/>
          <a:lstStyle/>
          <a:p>
            <a:pPr>
              <a:buFontTx/>
              <a:buChar char="-"/>
            </a:pPr>
            <a:r>
              <a:rPr lang="fr-FR" dirty="0" smtClean="0">
                <a:solidFill>
                  <a:srgbClr val="FF0000"/>
                </a:solidFill>
              </a:rPr>
              <a:t>la capacité d’Organisation</a:t>
            </a:r>
          </a:p>
          <a:p>
            <a:pPr>
              <a:buFontTx/>
              <a:buChar char="-"/>
            </a:pPr>
            <a:r>
              <a:rPr lang="fr-FR" dirty="0" smtClean="0">
                <a:solidFill>
                  <a:srgbClr val="FF0000"/>
                </a:solidFill>
              </a:rPr>
              <a:t>La qualité des méthodes d’étude.</a:t>
            </a:r>
            <a:endParaRPr lang="fr-FR" dirty="0">
              <a:solidFill>
                <a:srgbClr val="FF0000"/>
              </a:solidFill>
            </a:endParaRPr>
          </a:p>
        </p:txBody>
      </p:sp>
      <p:sp>
        <p:nvSpPr>
          <p:cNvPr id="4" name="Flèche vers le bas 3"/>
          <p:cNvSpPr/>
          <p:nvPr/>
        </p:nvSpPr>
        <p:spPr>
          <a:xfrm>
            <a:off x="1763688" y="1628800"/>
            <a:ext cx="1512168" cy="720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1026" name="Object 2"/>
          <p:cNvGraphicFramePr>
            <a:graphicFrameLocks/>
          </p:cNvGraphicFramePr>
          <p:nvPr/>
        </p:nvGraphicFramePr>
        <p:xfrm>
          <a:off x="6451724" y="3401616"/>
          <a:ext cx="2692276" cy="3456384"/>
        </p:xfrm>
        <a:graphic>
          <a:graphicData uri="http://schemas.openxmlformats.org/presentationml/2006/ole">
            <mc:AlternateContent xmlns:mc="http://schemas.openxmlformats.org/markup-compatibility/2006">
              <mc:Choice xmlns:v="urn:schemas-microsoft-com:vml" Requires="v">
                <p:oleObj spid="_x0000_s1049" name="Clip" r:id="rId3" imgW="2908300" imgH="3963988" progId="">
                  <p:embed/>
                </p:oleObj>
              </mc:Choice>
              <mc:Fallback>
                <p:oleObj name="Clip" r:id="rId3" imgW="2908300" imgH="3963988" progId="">
                  <p:embed/>
                  <p:pic>
                    <p:nvPicPr>
                      <p:cNvPr id="0" name="Picture 2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51724" y="3401616"/>
                        <a:ext cx="2692276" cy="3456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843808" y="2780928"/>
            <a:ext cx="2160240" cy="1470025"/>
          </a:xfrm>
        </p:spPr>
        <p:style>
          <a:lnRef idx="2">
            <a:schemeClr val="accent1">
              <a:shade val="50000"/>
            </a:schemeClr>
          </a:lnRef>
          <a:fillRef idx="1">
            <a:schemeClr val="accent1"/>
          </a:fillRef>
          <a:effectRef idx="0">
            <a:schemeClr val="accent1"/>
          </a:effectRef>
          <a:fontRef idx="minor">
            <a:schemeClr val="lt1"/>
          </a:fontRef>
        </p:style>
        <p:txBody>
          <a:bodyPr/>
          <a:lstStyle/>
          <a:p>
            <a:r>
              <a:rPr lang="fr-FR" dirty="0" smtClean="0"/>
              <a:t> 20%  </a:t>
            </a:r>
            <a:endParaRPr lang="fr-FR" dirty="0"/>
          </a:p>
        </p:txBody>
      </p:sp>
      <p:sp>
        <p:nvSpPr>
          <p:cNvPr id="3" name="Sous-titre 2"/>
          <p:cNvSpPr>
            <a:spLocks noGrp="1"/>
          </p:cNvSpPr>
          <p:nvPr>
            <p:ph type="subTitle" idx="1"/>
          </p:nvPr>
        </p:nvSpPr>
        <p:spPr>
          <a:xfrm>
            <a:off x="971600" y="692696"/>
            <a:ext cx="6984776" cy="1752600"/>
          </a:xfrm>
        </p:spPr>
        <p:style>
          <a:lnRef idx="2">
            <a:schemeClr val="dk1">
              <a:shade val="50000"/>
            </a:schemeClr>
          </a:lnRef>
          <a:fillRef idx="1">
            <a:schemeClr val="dk1"/>
          </a:fillRef>
          <a:effectRef idx="0">
            <a:schemeClr val="dk1"/>
          </a:effectRef>
          <a:fontRef idx="minor">
            <a:schemeClr val="lt1"/>
          </a:fontRef>
        </p:style>
        <p:txBody>
          <a:bodyPr>
            <a:normAutofit fontScale="92500" lnSpcReduction="10000"/>
          </a:bodyPr>
          <a:lstStyle/>
          <a:p>
            <a:r>
              <a:rPr lang="fr-FR" dirty="0" smtClean="0">
                <a:solidFill>
                  <a:schemeClr val="bg1"/>
                </a:solidFill>
              </a:rPr>
              <a:t>Sur le plan Individuel , le principe de « Poreto »,exige qu’on commence par les travaux qui ont plus impact et reléguer les taches accessoires vers la fin </a:t>
            </a:r>
            <a:endParaRPr lang="fr-FR" dirty="0">
              <a:solidFill>
                <a:schemeClr val="bg1"/>
              </a:solidFill>
            </a:endParaRPr>
          </a:p>
        </p:txBody>
      </p:sp>
      <p:sp>
        <p:nvSpPr>
          <p:cNvPr id="4" name="Flèche vers le bas 3"/>
          <p:cNvSpPr/>
          <p:nvPr/>
        </p:nvSpPr>
        <p:spPr>
          <a:xfrm>
            <a:off x="3635896" y="4293096"/>
            <a:ext cx="484632"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Sous-titre 2"/>
          <p:cNvSpPr txBox="1">
            <a:spLocks/>
          </p:cNvSpPr>
          <p:nvPr/>
        </p:nvSpPr>
        <p:spPr>
          <a:xfrm>
            <a:off x="1187624" y="5105400"/>
            <a:ext cx="6984776" cy="915888"/>
          </a:xfrm>
          <a:prstGeom prst="rect">
            <a:avLst/>
          </a:prstGeom>
        </p:spPr>
        <p:style>
          <a:lnRef idx="2">
            <a:schemeClr val="dk1">
              <a:shade val="50000"/>
            </a:schemeClr>
          </a:lnRef>
          <a:fillRef idx="1">
            <a:schemeClr val="dk1"/>
          </a:fillRef>
          <a:effectRef idx="0">
            <a:schemeClr val="dk1"/>
          </a:effectRef>
          <a:fontRef idx="minor">
            <a:schemeClr val="lt1"/>
          </a:fontRef>
        </p:style>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rgbClr val="FF0000"/>
                </a:solidFill>
                <a:effectLst/>
                <a:uLnTx/>
                <a:uFillTx/>
                <a:latin typeface="+mn-lt"/>
                <a:ea typeface="+mn-ea"/>
                <a:cs typeface="+mn-cs"/>
              </a:rPr>
              <a:t>MATRICE D’EISENHOWER</a:t>
            </a:r>
            <a:endParaRPr kumimoji="0" lang="fr-FR" sz="3200" b="0" i="0" u="none" strike="noStrike" kern="1200" cap="none" spc="0" normalizeH="0" baseline="0" noProof="0" dirty="0">
              <a:ln>
                <a:noFill/>
              </a:ln>
              <a:solidFill>
                <a:srgbClr val="FF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27584" y="332656"/>
            <a:ext cx="7772400" cy="1470025"/>
          </a:xfrm>
        </p:spPr>
        <p:style>
          <a:lnRef idx="2">
            <a:schemeClr val="accent1">
              <a:shade val="50000"/>
            </a:schemeClr>
          </a:lnRef>
          <a:fillRef idx="1">
            <a:schemeClr val="accent1"/>
          </a:fillRef>
          <a:effectRef idx="0">
            <a:schemeClr val="accent1"/>
          </a:effectRef>
          <a:fontRef idx="minor">
            <a:schemeClr val="lt1"/>
          </a:fontRef>
        </p:style>
        <p:txBody>
          <a:bodyPr/>
          <a:lstStyle/>
          <a:p>
            <a:r>
              <a:rPr lang="fr-FR" dirty="0" smtClean="0"/>
              <a:t>LA LOI DE MURPHY</a:t>
            </a:r>
            <a:endParaRPr lang="fr-FR" dirty="0"/>
          </a:p>
        </p:txBody>
      </p:sp>
      <p:sp>
        <p:nvSpPr>
          <p:cNvPr id="3" name="Sous-titre 2"/>
          <p:cNvSpPr>
            <a:spLocks noGrp="1"/>
          </p:cNvSpPr>
          <p:nvPr>
            <p:ph type="subTitle" idx="1"/>
          </p:nvPr>
        </p:nvSpPr>
        <p:spPr>
          <a:xfrm>
            <a:off x="1475656" y="2564904"/>
            <a:ext cx="6400800" cy="766936"/>
          </a:xfrm>
        </p:spPr>
        <p:style>
          <a:lnRef idx="2">
            <a:schemeClr val="dk1"/>
          </a:lnRef>
          <a:fillRef idx="1">
            <a:schemeClr val="lt1"/>
          </a:fillRef>
          <a:effectRef idx="0">
            <a:schemeClr val="dk1"/>
          </a:effectRef>
          <a:fontRef idx="minor">
            <a:schemeClr val="dk1"/>
          </a:fontRef>
        </p:style>
        <p:txBody>
          <a:bodyPr>
            <a:normAutofit fontScale="70000" lnSpcReduction="20000"/>
          </a:bodyPr>
          <a:lstStyle/>
          <a:p>
            <a:r>
              <a:rPr lang="fr-FR" dirty="0" smtClean="0">
                <a:solidFill>
                  <a:srgbClr val="FF0000"/>
                </a:solidFill>
              </a:rPr>
              <a:t>LOI DE PORTEE UNIVERSEL</a:t>
            </a:r>
          </a:p>
          <a:p>
            <a:r>
              <a:rPr lang="fr-FR" dirty="0" smtClean="0">
                <a:solidFill>
                  <a:srgbClr val="FF0000"/>
                </a:solidFill>
              </a:rPr>
              <a:t>DE VALEUR EMPIRIQUE ET CONSTATABLE</a:t>
            </a:r>
          </a:p>
          <a:p>
            <a:endParaRPr lang="fr-FR" dirty="0"/>
          </a:p>
        </p:txBody>
      </p:sp>
      <p:sp>
        <p:nvSpPr>
          <p:cNvPr id="4" name="Flèche vers le bas 3"/>
          <p:cNvSpPr/>
          <p:nvPr/>
        </p:nvSpPr>
        <p:spPr>
          <a:xfrm>
            <a:off x="4067944" y="2060848"/>
            <a:ext cx="484632" cy="432048"/>
          </a:xfrm>
          <a:prstGeom prst="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vers le bas 4"/>
          <p:cNvSpPr/>
          <p:nvPr/>
        </p:nvSpPr>
        <p:spPr>
          <a:xfrm>
            <a:off x="4139952" y="3501008"/>
            <a:ext cx="484632" cy="432048"/>
          </a:xfrm>
          <a:prstGeom prst="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Sous-titre 2"/>
          <p:cNvSpPr txBox="1">
            <a:spLocks/>
          </p:cNvSpPr>
          <p:nvPr/>
        </p:nvSpPr>
        <p:spPr>
          <a:xfrm>
            <a:off x="1547664" y="4077072"/>
            <a:ext cx="6400800" cy="1512168"/>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fontScale="85000"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dirty="0" smtClean="0">
                <a:solidFill>
                  <a:srgbClr val="6600FF"/>
                </a:solidFill>
              </a:rPr>
              <a:t> - LEM (loi de l’Emmerdement Maximum</a:t>
            </a:r>
            <a:r>
              <a:rPr lang="fr-FR" sz="3200" dirty="0" smtClean="0">
                <a:solidFill>
                  <a:schemeClr val="tx1">
                    <a:tint val="75000"/>
                  </a:schemeClr>
                </a:solidFill>
              </a:rPr>
              <a:t>)</a:t>
            </a:r>
          </a:p>
          <a:p>
            <a:pPr marL="0" marR="0" lvl="0" indent="0" algn="ctr" defTabSz="914400" rtl="0" eaLnBrk="1" fontAlgn="auto" latinLnBrk="0" hangingPunct="1">
              <a:lnSpc>
                <a:spcPct val="100000"/>
              </a:lnSpc>
              <a:spcBef>
                <a:spcPct val="20000"/>
              </a:spcBef>
              <a:spcAft>
                <a:spcPts val="0"/>
              </a:spcAft>
              <a:buClrTx/>
              <a:buSzTx/>
              <a:buFontTx/>
              <a:buChar char="-"/>
              <a:tabLst/>
              <a:defRPr/>
            </a:pPr>
            <a:r>
              <a:rPr lang="fr-FR" sz="3200" dirty="0" smtClean="0">
                <a:solidFill>
                  <a:srgbClr val="6600FF"/>
                </a:solidFill>
              </a:rPr>
              <a:t>Loi de la tartine beurrée)</a:t>
            </a:r>
          </a:p>
          <a:p>
            <a:pPr marL="0" marR="0" lvl="0" indent="0" algn="ctr" defTabSz="914400" rtl="0" eaLnBrk="1" fontAlgn="auto" latinLnBrk="0" hangingPunct="1">
              <a:lnSpc>
                <a:spcPct val="100000"/>
              </a:lnSpc>
              <a:spcBef>
                <a:spcPct val="20000"/>
              </a:spcBef>
              <a:spcAft>
                <a:spcPts val="0"/>
              </a:spcAft>
              <a:buClrTx/>
              <a:buSzTx/>
              <a:buFontTx/>
              <a:buChar char="-"/>
              <a:tabLst/>
              <a:defRPr/>
            </a:pPr>
            <a:r>
              <a:rPr lang="fr-FR" sz="3200" dirty="0" smtClean="0">
                <a:solidFill>
                  <a:srgbClr val="6600FF"/>
                </a:solidFill>
              </a:rPr>
              <a:t>LOI A EFFET DEMO</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7" name="ZoneTexte 6"/>
          <p:cNvSpPr txBox="1"/>
          <p:nvPr/>
        </p:nvSpPr>
        <p:spPr>
          <a:xfrm>
            <a:off x="467544" y="3429000"/>
            <a:ext cx="2735749"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fr-FR" dirty="0" smtClean="0"/>
              <a:t>VARIANTES JOURNALIERES:</a:t>
            </a:r>
            <a:endParaRPr lang="fr-FR" dirty="0"/>
          </a:p>
        </p:txBody>
      </p:sp>
      <p:sp>
        <p:nvSpPr>
          <p:cNvPr id="8" name="Flèche vers le bas 7"/>
          <p:cNvSpPr/>
          <p:nvPr/>
        </p:nvSpPr>
        <p:spPr>
          <a:xfrm>
            <a:off x="4283968" y="5661248"/>
            <a:ext cx="484632" cy="432048"/>
          </a:xfrm>
          <a:prstGeom prst="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p:cNvSpPr txBox="1"/>
          <p:nvPr/>
        </p:nvSpPr>
        <p:spPr>
          <a:xfrm>
            <a:off x="1187624" y="6093296"/>
            <a:ext cx="7282635"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fr-FR" i="1" dirty="0" smtClean="0"/>
              <a:t>« s‘il existe une possibilité pour qu’une expérience échoue, elle échouera ».  </a:t>
            </a:r>
            <a:r>
              <a:rPr lang="fr-FR" dirty="0" smtClean="0"/>
              <a:t>:</a:t>
            </a:r>
            <a:endParaRPr lang="fr-FR"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0"/>
            <a:ext cx="7772400" cy="1730673"/>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fr-FR" b="1" dirty="0" smtClean="0"/>
              <a:t>La loi de Murphy à l’origine du zéro défaut ?</a:t>
            </a:r>
            <a:br>
              <a:rPr lang="fr-FR" b="1" dirty="0" smtClean="0"/>
            </a:br>
            <a:endParaRPr lang="fr-FR" dirty="0"/>
          </a:p>
        </p:txBody>
      </p:sp>
      <p:sp>
        <p:nvSpPr>
          <p:cNvPr id="3" name="Sous-titre 2"/>
          <p:cNvSpPr>
            <a:spLocks noGrp="1"/>
          </p:cNvSpPr>
          <p:nvPr>
            <p:ph type="subTitle" idx="1"/>
          </p:nvPr>
        </p:nvSpPr>
        <p:spPr>
          <a:xfrm>
            <a:off x="683568" y="2204864"/>
            <a:ext cx="6400800" cy="694928"/>
          </a:xfrm>
        </p:spPr>
        <p:style>
          <a:lnRef idx="2">
            <a:schemeClr val="dk1">
              <a:shade val="50000"/>
            </a:schemeClr>
          </a:lnRef>
          <a:fillRef idx="1">
            <a:schemeClr val="dk1"/>
          </a:fillRef>
          <a:effectRef idx="0">
            <a:schemeClr val="dk1"/>
          </a:effectRef>
          <a:fontRef idx="minor">
            <a:schemeClr val="lt1"/>
          </a:fontRef>
        </p:style>
        <p:txBody>
          <a:bodyPr/>
          <a:lstStyle/>
          <a:p>
            <a:pPr>
              <a:buFont typeface="Wingdings" pitchFamily="2" charset="2"/>
              <a:buChar char="ü"/>
            </a:pPr>
            <a:r>
              <a:rPr lang="fr-FR" dirty="0" smtClean="0">
                <a:solidFill>
                  <a:schemeClr val="bg1"/>
                </a:solidFill>
              </a:rPr>
              <a:t>LOI DU FATAL ERROR</a:t>
            </a:r>
            <a:endParaRPr lang="fr-FR" dirty="0">
              <a:solidFill>
                <a:schemeClr val="bg1"/>
              </a:solidFill>
            </a:endParaRPr>
          </a:p>
        </p:txBody>
      </p:sp>
      <p:sp>
        <p:nvSpPr>
          <p:cNvPr id="4" name="Rectangle 3"/>
          <p:cNvSpPr/>
          <p:nvPr/>
        </p:nvSpPr>
        <p:spPr>
          <a:xfrm>
            <a:off x="2627784" y="3933056"/>
            <a:ext cx="4572000" cy="1200329"/>
          </a:xfrm>
          <a:prstGeom prst="rect">
            <a:avLst/>
          </a:prstGeom>
        </p:spPr>
        <p:txBody>
          <a:bodyPr>
            <a:spAutoFit/>
          </a:bodyPr>
          <a:lstStyle/>
          <a:p>
            <a:r>
              <a:rPr lang="fr-FR" i="1" dirty="0" smtClean="0"/>
              <a:t>« La proportionnalité du risque d’un crash informatique (Fatal </a:t>
            </a:r>
            <a:r>
              <a:rPr lang="fr-FR" i="1" dirty="0" err="1" smtClean="0"/>
              <a:t>Error</a:t>
            </a:r>
            <a:r>
              <a:rPr lang="fr-FR" i="1" dirty="0" smtClean="0"/>
              <a:t>) est inversement proportionnelle au nombre de sauvegardes faites »</a:t>
            </a:r>
            <a:r>
              <a:rPr lang="fr-FR" dirty="0" smtClean="0"/>
              <a:t>. </a:t>
            </a:r>
            <a:endParaRPr lang="fr-FR" dirty="0"/>
          </a:p>
        </p:txBody>
      </p:sp>
      <p:cxnSp>
        <p:nvCxnSpPr>
          <p:cNvPr id="6" name="Connecteur en angle 5"/>
          <p:cNvCxnSpPr/>
          <p:nvPr/>
        </p:nvCxnSpPr>
        <p:spPr>
          <a:xfrm>
            <a:off x="971600" y="3645024"/>
            <a:ext cx="914400" cy="914400"/>
          </a:xfrm>
          <a:prstGeom prst="bentConnector3">
            <a:avLst/>
          </a:prstGeom>
          <a:ln w="34925"/>
        </p:spPr>
        <p:style>
          <a:lnRef idx="1">
            <a:schemeClr val="accent1"/>
          </a:lnRef>
          <a:fillRef idx="0">
            <a:schemeClr val="accent1"/>
          </a:fillRef>
          <a:effectRef idx="0">
            <a:schemeClr val="accent1"/>
          </a:effectRef>
          <a:fontRef idx="minor">
            <a:schemeClr val="tx1"/>
          </a:fontRef>
        </p:style>
      </p:cxnSp>
      <p:sp>
        <p:nvSpPr>
          <p:cNvPr id="8" name="Flèche droite 7"/>
          <p:cNvSpPr/>
          <p:nvPr/>
        </p:nvSpPr>
        <p:spPr>
          <a:xfrm>
            <a:off x="1115616" y="5661248"/>
            <a:ext cx="978408" cy="484632"/>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p:cNvSpPr txBox="1"/>
          <p:nvPr/>
        </p:nvSpPr>
        <p:spPr>
          <a:xfrm>
            <a:off x="2843808" y="5877272"/>
            <a:ext cx="1409488"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r>
              <a:rPr lang="fr-FR" dirty="0" smtClean="0"/>
              <a:t>PRECAUTION</a:t>
            </a:r>
            <a:endParaRPr lang="fr-FR" dirty="0"/>
          </a:p>
        </p:txBody>
      </p:sp>
      <p:cxnSp>
        <p:nvCxnSpPr>
          <p:cNvPr id="11" name="Connecteur droit avec flèche 10"/>
          <p:cNvCxnSpPr/>
          <p:nvPr/>
        </p:nvCxnSpPr>
        <p:spPr>
          <a:xfrm>
            <a:off x="3779912" y="4941168"/>
            <a:ext cx="396044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ZoneTexte 13"/>
          <p:cNvSpPr txBox="1"/>
          <p:nvPr/>
        </p:nvSpPr>
        <p:spPr>
          <a:xfrm>
            <a:off x="7740352" y="4797152"/>
            <a:ext cx="1048429" cy="36933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none" rtlCol="0">
            <a:spAutoFit/>
          </a:bodyPr>
          <a:lstStyle/>
          <a:p>
            <a:r>
              <a:rPr lang="fr-FR" dirty="0" smtClean="0"/>
              <a:t>LOGIQUE</a:t>
            </a:r>
            <a:endParaRPr lang="fr-F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99592" y="3789040"/>
            <a:ext cx="7772400" cy="2691730"/>
          </a:xfrm>
        </p:spPr>
        <p:txBody>
          <a:bodyPr>
            <a:normAutofit fontScale="90000"/>
          </a:bodyPr>
          <a:lstStyle/>
          <a:p>
            <a:r>
              <a:rPr lang="fr-FR" dirty="0" smtClean="0"/>
              <a:t>la loi de Murphy a tout de même donné lieu à l’application avant l’heure du principe de </a:t>
            </a:r>
            <a:r>
              <a:rPr lang="fr-FR" dirty="0" smtClean="0">
                <a:solidFill>
                  <a:srgbClr val="FF0000"/>
                </a:solidFill>
              </a:rPr>
              <a:t>précaution </a:t>
            </a:r>
            <a:r>
              <a:rPr lang="fr-FR" dirty="0" smtClean="0"/>
              <a:t>pour éviter des erreurs</a:t>
            </a:r>
            <a:endParaRPr lang="fr-FR" dirty="0"/>
          </a:p>
        </p:txBody>
      </p:sp>
      <p:sp>
        <p:nvSpPr>
          <p:cNvPr id="4" name="Titre 1"/>
          <p:cNvSpPr txBox="1">
            <a:spLocks/>
          </p:cNvSpPr>
          <p:nvPr/>
        </p:nvSpPr>
        <p:spPr>
          <a:xfrm>
            <a:off x="683568" y="332656"/>
            <a:ext cx="7772400" cy="230425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0" i="0" u="none" strike="noStrike" kern="1200" cap="none" spc="0" normalizeH="0" baseline="0" noProof="0" dirty="0" smtClean="0">
                <a:ln>
                  <a:noFill/>
                </a:ln>
                <a:solidFill>
                  <a:schemeClr val="tx1"/>
                </a:solidFill>
                <a:effectLst/>
                <a:uLnTx/>
                <a:uFillTx/>
                <a:latin typeface="+mj-lt"/>
                <a:ea typeface="+mj-ea"/>
                <a:cs typeface="+mj-cs"/>
              </a:rPr>
              <a:t>PRINCIPE DE PRECAUTION DE LA LOI DE MURPHY DANS LA METHODOLOGIE DE TRAVAIL…</a:t>
            </a:r>
            <a:endParaRPr kumimoji="0" lang="fr-FR"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extLst>
      <p:ext uri="{BB962C8B-B14F-4D97-AF65-F5344CB8AC3E}">
        <p14:creationId xmlns:p14="http://schemas.microsoft.com/office/powerpoint/2010/main" val="260673992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5576" y="476672"/>
            <a:ext cx="7772400" cy="1470025"/>
          </a:xfrm>
        </p:spPr>
        <p:txBody>
          <a:bodyPr/>
          <a:lstStyle/>
          <a:p>
            <a:r>
              <a:rPr lang="fr-FR" dirty="0" smtClean="0"/>
              <a:t>4. STRATEGIE DE LA GESTION</a:t>
            </a:r>
            <a:br>
              <a:rPr lang="fr-FR" dirty="0" smtClean="0"/>
            </a:br>
            <a:r>
              <a:rPr lang="fr-FR" dirty="0" smtClean="0"/>
              <a:t>DU TEMPS</a:t>
            </a:r>
            <a:endParaRPr lang="fr-FR" dirty="0"/>
          </a:p>
        </p:txBody>
      </p:sp>
      <p:sp>
        <p:nvSpPr>
          <p:cNvPr id="3" name="Sous-titre 2"/>
          <p:cNvSpPr>
            <a:spLocks noGrp="1"/>
          </p:cNvSpPr>
          <p:nvPr>
            <p:ph type="subTitle" idx="1"/>
          </p:nvPr>
        </p:nvSpPr>
        <p:spPr>
          <a:xfrm>
            <a:off x="1259632" y="2348880"/>
            <a:ext cx="6400800" cy="1752600"/>
          </a:xfrm>
        </p:spPr>
        <p:style>
          <a:lnRef idx="2">
            <a:schemeClr val="dk1">
              <a:shade val="50000"/>
            </a:schemeClr>
          </a:lnRef>
          <a:fillRef idx="1">
            <a:schemeClr val="dk1"/>
          </a:fillRef>
          <a:effectRef idx="0">
            <a:schemeClr val="dk1"/>
          </a:effectRef>
          <a:fontRef idx="minor">
            <a:schemeClr val="lt1"/>
          </a:fontRef>
        </p:style>
        <p:txBody>
          <a:bodyPr>
            <a:normAutofit fontScale="92500" lnSpcReduction="20000"/>
          </a:bodyPr>
          <a:lstStyle/>
          <a:p>
            <a:r>
              <a:rPr lang="fr-FR" dirty="0" smtClean="0">
                <a:solidFill>
                  <a:schemeClr val="bg1"/>
                </a:solidFill>
              </a:rPr>
              <a:t>La stratégie de gestion du temps que</a:t>
            </a:r>
          </a:p>
          <a:p>
            <a:r>
              <a:rPr lang="fr-FR" dirty="0" smtClean="0">
                <a:solidFill>
                  <a:schemeClr val="bg1"/>
                </a:solidFill>
              </a:rPr>
              <a:t>nous vous suggérons comporte trois grandes étapes</a:t>
            </a:r>
          </a:p>
          <a:p>
            <a:r>
              <a:rPr lang="fr-FR" dirty="0" smtClean="0">
                <a:solidFill>
                  <a:schemeClr val="bg1"/>
                </a:solidFill>
              </a:rPr>
              <a:t> </a:t>
            </a:r>
          </a:p>
          <a:p>
            <a:endParaRPr lang="fr-FR" dirty="0"/>
          </a:p>
        </p:txBody>
      </p:sp>
      <p:sp>
        <p:nvSpPr>
          <p:cNvPr id="4" name="Rectangle 3"/>
          <p:cNvSpPr/>
          <p:nvPr/>
        </p:nvSpPr>
        <p:spPr>
          <a:xfrm>
            <a:off x="1115616" y="4581128"/>
            <a:ext cx="7454415" cy="1631216"/>
          </a:xfrm>
          <a:prstGeom prst="rect">
            <a:avLst/>
          </a:prstGeom>
        </p:spPr>
        <p:txBody>
          <a:bodyPr wrap="square">
            <a:spAutoFit/>
          </a:bodyPr>
          <a:lstStyle/>
          <a:p>
            <a:pPr>
              <a:buFont typeface="Wingdings" pitchFamily="2" charset="2"/>
              <a:buChar char="ü"/>
            </a:pPr>
            <a:r>
              <a:rPr lang="fr-FR" dirty="0" smtClean="0"/>
              <a:t> </a:t>
            </a:r>
            <a:r>
              <a:rPr lang="fr-FR" sz="2000" dirty="0" smtClean="0"/>
              <a:t>Etape de </a:t>
            </a:r>
            <a:r>
              <a:rPr lang="fr-FR" sz="2000" dirty="0" smtClean="0">
                <a:solidFill>
                  <a:srgbClr val="FF0000"/>
                </a:solidFill>
              </a:rPr>
              <a:t>Collecte  d’Informations</a:t>
            </a:r>
            <a:r>
              <a:rPr lang="fr-FR" sz="2000" dirty="0" smtClean="0"/>
              <a:t>: Faire l’Inventaire du travail a accomplir, en fonction de l’emploi du temps semestriel </a:t>
            </a:r>
          </a:p>
          <a:p>
            <a:pPr>
              <a:buFont typeface="Wingdings" pitchFamily="2" charset="2"/>
              <a:buChar char="ü"/>
            </a:pPr>
            <a:r>
              <a:rPr lang="fr-FR" sz="2000" dirty="0" smtClean="0"/>
              <a:t> Etape de </a:t>
            </a:r>
            <a:r>
              <a:rPr lang="fr-FR" sz="2000" dirty="0" smtClean="0">
                <a:solidFill>
                  <a:srgbClr val="FF0000"/>
                </a:solidFill>
              </a:rPr>
              <a:t>Planification: </a:t>
            </a:r>
            <a:r>
              <a:rPr lang="fr-FR" sz="2000" dirty="0" smtClean="0"/>
              <a:t>fixation des objectifs a  atteindre.</a:t>
            </a:r>
          </a:p>
          <a:p>
            <a:pPr>
              <a:buFont typeface="Wingdings" pitchFamily="2" charset="2"/>
              <a:buChar char="ü"/>
            </a:pPr>
            <a:r>
              <a:rPr lang="fr-FR" sz="2000" dirty="0" smtClean="0"/>
              <a:t>Etape </a:t>
            </a:r>
            <a:r>
              <a:rPr lang="fr-FR" sz="2000" dirty="0" smtClean="0">
                <a:solidFill>
                  <a:srgbClr val="FF0000"/>
                </a:solidFill>
              </a:rPr>
              <a:t>d’Evaluation et d’Amélioration </a:t>
            </a:r>
            <a:r>
              <a:rPr lang="fr-FR" sz="2000" dirty="0" smtClean="0"/>
              <a:t>de Votre gestion du temps</a:t>
            </a:r>
          </a:p>
          <a:p>
            <a:pPr>
              <a:buFont typeface="Wingdings" pitchFamily="2" charset="2"/>
              <a:buChar char="ü"/>
            </a:pPr>
            <a:endParaRPr lang="fr-FR" sz="20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188640"/>
            <a:ext cx="7772400" cy="1470025"/>
          </a:xfrm>
        </p:spPr>
        <p:txBody>
          <a:bodyPr/>
          <a:lstStyle/>
          <a:p>
            <a:r>
              <a:rPr lang="fr-FR" dirty="0" smtClean="0"/>
              <a:t>ETAPE 1 (Inventaire)</a:t>
            </a:r>
            <a:endParaRPr lang="fr-FR" dirty="0"/>
          </a:p>
        </p:txBody>
      </p:sp>
      <p:sp>
        <p:nvSpPr>
          <p:cNvPr id="3" name="Sous-titre 2"/>
          <p:cNvSpPr>
            <a:spLocks noGrp="1"/>
          </p:cNvSpPr>
          <p:nvPr>
            <p:ph type="subTitle" idx="1"/>
          </p:nvPr>
        </p:nvSpPr>
        <p:spPr>
          <a:xfrm>
            <a:off x="1403648" y="1556792"/>
            <a:ext cx="6400800" cy="1752600"/>
          </a:xfrm>
        </p:spPr>
        <p:style>
          <a:lnRef idx="2">
            <a:schemeClr val="dk1">
              <a:shade val="50000"/>
            </a:schemeClr>
          </a:lnRef>
          <a:fillRef idx="1">
            <a:schemeClr val="dk1"/>
          </a:fillRef>
          <a:effectRef idx="0">
            <a:schemeClr val="dk1"/>
          </a:effectRef>
          <a:fontRef idx="minor">
            <a:schemeClr val="lt1"/>
          </a:fontRef>
        </p:style>
        <p:txBody>
          <a:bodyPr>
            <a:normAutofit fontScale="85000" lnSpcReduction="20000"/>
          </a:bodyPr>
          <a:lstStyle/>
          <a:p>
            <a:r>
              <a:rPr lang="fr-FR" dirty="0" smtClean="0">
                <a:solidFill>
                  <a:schemeClr val="bg1"/>
                </a:solidFill>
              </a:rPr>
              <a:t>Inventaire des Activités :</a:t>
            </a:r>
          </a:p>
          <a:p>
            <a:r>
              <a:rPr lang="fr-FR" dirty="0" smtClean="0">
                <a:solidFill>
                  <a:schemeClr val="bg1"/>
                </a:solidFill>
              </a:rPr>
              <a:t>-Activités Fixes (Repas, Repos)</a:t>
            </a:r>
          </a:p>
          <a:p>
            <a:r>
              <a:rPr lang="fr-FR" dirty="0" smtClean="0">
                <a:solidFill>
                  <a:schemeClr val="bg1"/>
                </a:solidFill>
              </a:rPr>
              <a:t>-A. Scolaires  (échéances ,Rythme de travail)</a:t>
            </a:r>
          </a:p>
          <a:p>
            <a:r>
              <a:rPr lang="fr-FR" dirty="0" smtClean="0">
                <a:solidFill>
                  <a:schemeClr val="bg1"/>
                </a:solidFill>
              </a:rPr>
              <a:t>A. Para Scolaires ( sports, travail ,loisirs)</a:t>
            </a:r>
            <a:endParaRPr lang="fr-FR" dirty="0">
              <a:solidFill>
                <a:schemeClr val="bg1"/>
              </a:solidFill>
            </a:endParaRPr>
          </a:p>
        </p:txBody>
      </p:sp>
      <p:sp>
        <p:nvSpPr>
          <p:cNvPr id="4" name="Flèche vers le bas 3"/>
          <p:cNvSpPr/>
          <p:nvPr/>
        </p:nvSpPr>
        <p:spPr>
          <a:xfrm rot="16200000">
            <a:off x="750436" y="3650164"/>
            <a:ext cx="988688"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251520" y="5589240"/>
            <a:ext cx="8892480" cy="83099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2400" dirty="0" smtClean="0"/>
              <a:t> </a:t>
            </a:r>
            <a:r>
              <a:rPr lang="fr-FR" sz="2400" dirty="0" smtClean="0">
                <a:solidFill>
                  <a:srgbClr val="FF0000"/>
                </a:solidFill>
              </a:rPr>
              <a:t>NB</a:t>
            </a:r>
            <a:r>
              <a:rPr lang="fr-FR" sz="2400" dirty="0" smtClean="0"/>
              <a:t>: Sa consultation reste importante dans la prise ou non d’engagements</a:t>
            </a:r>
            <a:endParaRPr lang="fr-FR" sz="2400" dirty="0"/>
          </a:p>
        </p:txBody>
      </p:sp>
      <p:sp>
        <p:nvSpPr>
          <p:cNvPr id="6" name="ZoneTexte 5"/>
          <p:cNvSpPr txBox="1"/>
          <p:nvPr/>
        </p:nvSpPr>
        <p:spPr>
          <a:xfrm>
            <a:off x="1907704" y="4077072"/>
            <a:ext cx="5760640"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2400" dirty="0" smtClean="0"/>
              <a:t> </a:t>
            </a:r>
            <a:r>
              <a:rPr lang="fr-FR" sz="2400" dirty="0" smtClean="0">
                <a:solidFill>
                  <a:srgbClr val="FF0000"/>
                </a:solidFill>
              </a:rPr>
              <a:t>                               STRATEGIE</a:t>
            </a:r>
            <a:endParaRPr lang="fr-FR" sz="24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404664"/>
            <a:ext cx="7772400" cy="1470025"/>
          </a:xfrm>
        </p:spPr>
        <p:txBody>
          <a:bodyPr/>
          <a:lstStyle/>
          <a:p>
            <a:r>
              <a:rPr lang="fr-FR" dirty="0" smtClean="0"/>
              <a:t>Etape : 2 (post-Inventaire)</a:t>
            </a:r>
            <a:br>
              <a:rPr lang="fr-FR" dirty="0" smtClean="0"/>
            </a:br>
            <a:r>
              <a:rPr lang="fr-FR" dirty="0" smtClean="0"/>
              <a:t>La Planification</a:t>
            </a:r>
            <a:endParaRPr lang="fr-FR" dirty="0"/>
          </a:p>
        </p:txBody>
      </p:sp>
      <p:sp>
        <p:nvSpPr>
          <p:cNvPr id="3" name="Sous-titre 2"/>
          <p:cNvSpPr>
            <a:spLocks noGrp="1"/>
          </p:cNvSpPr>
          <p:nvPr>
            <p:ph type="subTitle" idx="1"/>
          </p:nvPr>
        </p:nvSpPr>
        <p:spPr>
          <a:xfrm>
            <a:off x="1907704" y="1844824"/>
            <a:ext cx="6400800" cy="766936"/>
          </a:xfrm>
        </p:spPr>
        <p:style>
          <a:lnRef idx="2">
            <a:schemeClr val="dk1"/>
          </a:lnRef>
          <a:fillRef idx="1">
            <a:schemeClr val="lt1"/>
          </a:fillRef>
          <a:effectRef idx="0">
            <a:schemeClr val="dk1"/>
          </a:effectRef>
          <a:fontRef idx="minor">
            <a:schemeClr val="dk1"/>
          </a:fontRef>
        </p:style>
        <p:txBody>
          <a:bodyPr>
            <a:normAutofit fontScale="92500"/>
          </a:bodyPr>
          <a:lstStyle/>
          <a:p>
            <a:r>
              <a:rPr lang="fr-FR" dirty="0" smtClean="0">
                <a:solidFill>
                  <a:srgbClr val="FF0000"/>
                </a:solidFill>
              </a:rPr>
              <a:t>Projet horaire a échelle hebdomadaire</a:t>
            </a:r>
            <a:endParaRPr lang="fr-FR" dirty="0">
              <a:solidFill>
                <a:srgbClr val="FF0000"/>
              </a:solidFill>
            </a:endParaRPr>
          </a:p>
        </p:txBody>
      </p:sp>
      <p:cxnSp>
        <p:nvCxnSpPr>
          <p:cNvPr id="5" name="Connecteur en angle 4"/>
          <p:cNvCxnSpPr/>
          <p:nvPr/>
        </p:nvCxnSpPr>
        <p:spPr>
          <a:xfrm>
            <a:off x="899592" y="1124744"/>
            <a:ext cx="914400" cy="914400"/>
          </a:xfrm>
          <a:prstGeom prst="bentConnector3">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 name="ZoneTexte 5"/>
          <p:cNvSpPr txBox="1"/>
          <p:nvPr/>
        </p:nvSpPr>
        <p:spPr>
          <a:xfrm>
            <a:off x="1043608" y="3429000"/>
            <a:ext cx="6696898" cy="2123658"/>
          </a:xfrm>
          <a:prstGeom prst="rect">
            <a:avLst/>
          </a:prstGeom>
          <a:noFill/>
        </p:spPr>
        <p:txBody>
          <a:bodyPr wrap="none" rtlCol="0">
            <a:spAutoFit/>
          </a:bodyPr>
          <a:lstStyle/>
          <a:p>
            <a:r>
              <a:rPr lang="fr-FR" b="1" dirty="0" smtClean="0"/>
              <a:t>Caractéristiques du Projet horaire ou grille horaire</a:t>
            </a:r>
            <a:r>
              <a:rPr lang="fr-FR" dirty="0" smtClean="0"/>
              <a:t>:</a:t>
            </a:r>
          </a:p>
          <a:p>
            <a:r>
              <a:rPr lang="fr-FR" dirty="0" smtClean="0"/>
              <a:t>- </a:t>
            </a:r>
            <a:r>
              <a:rPr lang="fr-FR" sz="2400" dirty="0" smtClean="0"/>
              <a:t>Outil stratégique</a:t>
            </a:r>
          </a:p>
          <a:p>
            <a:pPr>
              <a:buFontTx/>
              <a:buChar char="-"/>
            </a:pPr>
            <a:r>
              <a:rPr lang="fr-FR" sz="2400" dirty="0" smtClean="0"/>
              <a:t>Reflète des objectifs tout azimut</a:t>
            </a:r>
          </a:p>
          <a:p>
            <a:pPr>
              <a:buFontTx/>
              <a:buChar char="-"/>
            </a:pPr>
            <a:r>
              <a:rPr lang="fr-FR" sz="2400" dirty="0" smtClean="0"/>
              <a:t> Adaptation aux contraintes (gestion des Imprévus).</a:t>
            </a:r>
          </a:p>
          <a:p>
            <a:pPr>
              <a:buFontTx/>
              <a:buChar char="-"/>
            </a:pPr>
            <a:r>
              <a:rPr lang="fr-FR" sz="2400" dirty="0" smtClean="0"/>
              <a:t> Aptitude aux réaménagements</a:t>
            </a:r>
          </a:p>
          <a:p>
            <a:pPr>
              <a:buFontTx/>
              <a:buChar char="-"/>
            </a:pPr>
            <a:r>
              <a:rPr lang="fr-FR" dirty="0" smtClean="0"/>
              <a:t>  </a:t>
            </a:r>
            <a:r>
              <a:rPr lang="fr-FR" b="1" dirty="0" smtClean="0"/>
              <a:t>Faculté d’Adaptation</a:t>
            </a:r>
            <a:endParaRPr lang="fr-FR" b="1" dirty="0"/>
          </a:p>
        </p:txBody>
      </p:sp>
      <p:cxnSp>
        <p:nvCxnSpPr>
          <p:cNvPr id="8" name="Connecteur en angle 7"/>
          <p:cNvCxnSpPr/>
          <p:nvPr/>
        </p:nvCxnSpPr>
        <p:spPr>
          <a:xfrm>
            <a:off x="539552" y="5445224"/>
            <a:ext cx="914400" cy="914400"/>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9" name="ZoneTexte 8"/>
          <p:cNvSpPr txBox="1"/>
          <p:nvPr/>
        </p:nvSpPr>
        <p:spPr>
          <a:xfrm>
            <a:off x="2483768" y="6021288"/>
            <a:ext cx="4564519" cy="369332"/>
          </a:xfrm>
          <a:prstGeom prst="rect">
            <a:avLst/>
          </a:prstGeom>
          <a:noFill/>
        </p:spPr>
        <p:txBody>
          <a:bodyPr wrap="none" rtlCol="0">
            <a:spAutoFit/>
          </a:bodyPr>
          <a:lstStyle/>
          <a:p>
            <a:r>
              <a:rPr lang="fr-FR" b="1" dirty="0" smtClean="0"/>
              <a:t>ECHEANCE = TRAVAIL EFFICACE+ MOTIVATION</a:t>
            </a:r>
            <a:endParaRPr lang="fr-FR" b="1"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5576" y="908720"/>
            <a:ext cx="7772400" cy="1470025"/>
          </a:xfrm>
        </p:spPr>
        <p:txBody>
          <a:bodyPr>
            <a:normAutofit fontScale="90000"/>
          </a:bodyPr>
          <a:lstStyle/>
          <a:p>
            <a:r>
              <a:rPr lang="fr-FR" dirty="0" smtClean="0"/>
              <a:t>En prélude a une grille horaire</a:t>
            </a:r>
            <a:br>
              <a:rPr lang="fr-FR" dirty="0" smtClean="0"/>
            </a:br>
            <a:r>
              <a:rPr lang="fr-FR" dirty="0" smtClean="0"/>
              <a:t>utiliser un Aide mémoire (Agenda)</a:t>
            </a:r>
            <a:endParaRPr lang="fr-FR" dirty="0"/>
          </a:p>
        </p:txBody>
      </p:sp>
      <p:sp>
        <p:nvSpPr>
          <p:cNvPr id="3" name="Sous-titre 2"/>
          <p:cNvSpPr>
            <a:spLocks noGrp="1"/>
          </p:cNvSpPr>
          <p:nvPr>
            <p:ph type="subTitle" idx="1"/>
          </p:nvPr>
        </p:nvSpPr>
        <p:spPr>
          <a:xfrm>
            <a:off x="1403648" y="2924944"/>
            <a:ext cx="6400800" cy="838944"/>
          </a:xfrm>
        </p:spPr>
        <p:txBody>
          <a:bodyPr>
            <a:normAutofit fontScale="47500" lnSpcReduction="20000"/>
          </a:bodyPr>
          <a:lstStyle/>
          <a:p>
            <a:r>
              <a:rPr lang="fr-FR" b="1" dirty="0" smtClean="0">
                <a:solidFill>
                  <a:schemeClr val="tx1"/>
                </a:solidFill>
              </a:rPr>
              <a:t>Contenu d’un Agenda:</a:t>
            </a:r>
          </a:p>
          <a:p>
            <a:r>
              <a:rPr lang="fr-FR" b="1" dirty="0" smtClean="0">
                <a:solidFill>
                  <a:schemeClr val="tx1"/>
                </a:solidFill>
              </a:rPr>
              <a:t>-Inscription des échéances</a:t>
            </a:r>
          </a:p>
          <a:p>
            <a:r>
              <a:rPr lang="fr-FR" b="1" dirty="0" smtClean="0">
                <a:solidFill>
                  <a:schemeClr val="tx1"/>
                </a:solidFill>
              </a:rPr>
              <a:t>Date de remise des travaux</a:t>
            </a:r>
            <a:endParaRPr lang="fr-FR" b="1" dirty="0">
              <a:solidFill>
                <a:schemeClr val="tx1"/>
              </a:solidFill>
            </a:endParaRPr>
          </a:p>
        </p:txBody>
      </p:sp>
      <p:sp>
        <p:nvSpPr>
          <p:cNvPr id="4" name="ZoneTexte 3"/>
          <p:cNvSpPr txBox="1"/>
          <p:nvPr/>
        </p:nvSpPr>
        <p:spPr>
          <a:xfrm>
            <a:off x="971600" y="3717032"/>
            <a:ext cx="2664127" cy="646331"/>
          </a:xfrm>
          <a:prstGeom prst="rect">
            <a:avLst/>
          </a:prstGeom>
          <a:noFill/>
        </p:spPr>
        <p:txBody>
          <a:bodyPr wrap="none" rtlCol="0">
            <a:spAutoFit/>
          </a:bodyPr>
          <a:lstStyle/>
          <a:p>
            <a:r>
              <a:rPr lang="fr-FR" b="1" dirty="0" smtClean="0"/>
              <a:t>CARACTERISTIQUES:</a:t>
            </a:r>
          </a:p>
          <a:p>
            <a:r>
              <a:rPr lang="fr-FR" b="1" dirty="0" smtClean="0"/>
              <a:t>- Fidele &amp; moins d’énergie</a:t>
            </a:r>
            <a:endParaRPr lang="fr-FR" b="1" dirty="0"/>
          </a:p>
        </p:txBody>
      </p:sp>
      <p:sp>
        <p:nvSpPr>
          <p:cNvPr id="5" name="ZoneTexte 4"/>
          <p:cNvSpPr txBox="1"/>
          <p:nvPr/>
        </p:nvSpPr>
        <p:spPr>
          <a:xfrm>
            <a:off x="899592" y="5229200"/>
            <a:ext cx="7138173" cy="923330"/>
          </a:xfrm>
          <a:prstGeom prst="rect">
            <a:avLst/>
          </a:prstGeom>
          <a:noFill/>
        </p:spPr>
        <p:txBody>
          <a:bodyPr wrap="none" rtlCol="0">
            <a:spAutoFit/>
          </a:bodyPr>
          <a:lstStyle/>
          <a:p>
            <a:r>
              <a:rPr lang="fr-FR" dirty="0" smtClean="0"/>
              <a:t>NB:  </a:t>
            </a:r>
            <a:r>
              <a:rPr lang="fr-FR" b="1" dirty="0" smtClean="0"/>
              <a:t>AU MOMOMENT DE LA </a:t>
            </a:r>
            <a:r>
              <a:rPr lang="fr-FR" b="1" dirty="0" smtClean="0">
                <a:solidFill>
                  <a:srgbClr val="FF0000"/>
                </a:solidFill>
              </a:rPr>
              <a:t>PLANIFICATION,</a:t>
            </a:r>
            <a:r>
              <a:rPr lang="fr-FR" b="1" dirty="0" smtClean="0"/>
              <a:t>SACHEZ QUE LES </a:t>
            </a:r>
            <a:r>
              <a:rPr lang="fr-FR" b="1" dirty="0" smtClean="0">
                <a:solidFill>
                  <a:srgbClr val="FF0000"/>
                </a:solidFill>
              </a:rPr>
              <a:t>COURTES </a:t>
            </a:r>
          </a:p>
          <a:p>
            <a:r>
              <a:rPr lang="fr-FR" b="1" dirty="0" smtClean="0">
                <a:solidFill>
                  <a:srgbClr val="FF0000"/>
                </a:solidFill>
              </a:rPr>
              <a:t>SEANCES</a:t>
            </a:r>
            <a:r>
              <a:rPr lang="fr-FR" b="1" dirty="0" smtClean="0"/>
              <a:t> D’ETUDE FACILITENT UN MEUILLEUR  APPRENTISSAGE QUE LES </a:t>
            </a:r>
          </a:p>
          <a:p>
            <a:r>
              <a:rPr lang="fr-FR" b="1" dirty="0" smtClean="0">
                <a:solidFill>
                  <a:srgbClr val="FF0000"/>
                </a:solidFill>
              </a:rPr>
              <a:t>SEANCES MASSIVES</a:t>
            </a:r>
            <a:endParaRPr lang="fr-FR" b="1" dirty="0">
              <a:solidFill>
                <a:srgbClr val="FF0000"/>
              </a:solidFill>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5576" y="0"/>
            <a:ext cx="7772400" cy="1470025"/>
          </a:xfrm>
        </p:spPr>
        <p:txBody>
          <a:bodyPr/>
          <a:lstStyle/>
          <a:p>
            <a:r>
              <a:rPr lang="fr-FR" dirty="0" smtClean="0"/>
              <a:t>3 Etape: Evaluation et Amélioration de la Planification</a:t>
            </a:r>
            <a:endParaRPr lang="fr-FR" dirty="0"/>
          </a:p>
        </p:txBody>
      </p:sp>
      <p:sp>
        <p:nvSpPr>
          <p:cNvPr id="3" name="Sous-titre 2"/>
          <p:cNvSpPr>
            <a:spLocks noGrp="1"/>
          </p:cNvSpPr>
          <p:nvPr>
            <p:ph type="subTitle" idx="1"/>
          </p:nvPr>
        </p:nvSpPr>
        <p:spPr>
          <a:xfrm>
            <a:off x="1403648" y="1988840"/>
            <a:ext cx="6400800" cy="622920"/>
          </a:xfrm>
        </p:spPr>
        <p:txBody>
          <a:bodyPr/>
          <a:lstStyle/>
          <a:p>
            <a:r>
              <a:rPr lang="fr-FR" dirty="0" smtClean="0"/>
              <a:t>- </a:t>
            </a:r>
            <a:r>
              <a:rPr lang="fr-FR" dirty="0" smtClean="0">
                <a:solidFill>
                  <a:schemeClr val="tx1"/>
                </a:solidFill>
              </a:rPr>
              <a:t>Vérifiez l’Apogée des Objectifs</a:t>
            </a:r>
            <a:endParaRPr lang="fr-FR" dirty="0">
              <a:solidFill>
                <a:schemeClr val="tx1"/>
              </a:solidFill>
            </a:endParaRPr>
          </a:p>
        </p:txBody>
      </p:sp>
      <p:sp>
        <p:nvSpPr>
          <p:cNvPr id="4" name="ZoneTexte 3"/>
          <p:cNvSpPr txBox="1"/>
          <p:nvPr/>
        </p:nvSpPr>
        <p:spPr>
          <a:xfrm>
            <a:off x="755576" y="2708920"/>
            <a:ext cx="2369110" cy="369332"/>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fr-FR" dirty="0" smtClean="0"/>
              <a:t>DANS LE CAS D’ECHEC :</a:t>
            </a:r>
            <a:endParaRPr lang="fr-FR" dirty="0"/>
          </a:p>
        </p:txBody>
      </p:sp>
      <p:cxnSp>
        <p:nvCxnSpPr>
          <p:cNvPr id="6" name="Connecteur en angle 5"/>
          <p:cNvCxnSpPr/>
          <p:nvPr/>
        </p:nvCxnSpPr>
        <p:spPr>
          <a:xfrm>
            <a:off x="1187624" y="3068960"/>
            <a:ext cx="914400" cy="914400"/>
          </a:xfrm>
          <a:prstGeom prst="bentConnector3">
            <a:avLst/>
          </a:prstGeom>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2123728" y="3717032"/>
            <a:ext cx="6761338" cy="1477328"/>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fr-FR" dirty="0" smtClean="0"/>
              <a:t> - Sous estimation du temps consacré a certaines taches</a:t>
            </a:r>
          </a:p>
          <a:p>
            <a:pPr>
              <a:buFontTx/>
              <a:buChar char="-"/>
            </a:pPr>
            <a:r>
              <a:rPr lang="fr-FR" dirty="0" smtClean="0"/>
              <a:t>Multiplier x2 la séance faite au temps requis initialement.</a:t>
            </a:r>
          </a:p>
          <a:p>
            <a:pPr>
              <a:buFontTx/>
              <a:buChar char="-"/>
            </a:pPr>
            <a:r>
              <a:rPr lang="fr-FR" dirty="0" smtClean="0"/>
              <a:t> donc l’exactitude du temps alloué </a:t>
            </a:r>
            <a:r>
              <a:rPr lang="fr-FR" b="1" dirty="0" smtClean="0">
                <a:solidFill>
                  <a:srgbClr val="FF0000"/>
                </a:solidFill>
              </a:rPr>
              <a:t>a  chaque </a:t>
            </a:r>
            <a:r>
              <a:rPr lang="fr-FR" dirty="0" smtClean="0"/>
              <a:t>tache sera déterminé de</a:t>
            </a:r>
          </a:p>
          <a:p>
            <a:r>
              <a:rPr lang="fr-FR" dirty="0" smtClean="0"/>
              <a:t> en fonction des réévaluation de la planification</a:t>
            </a:r>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27584" y="0"/>
            <a:ext cx="7772400" cy="1470025"/>
          </a:xfrm>
        </p:spPr>
        <p:txBody>
          <a:bodyPr/>
          <a:lstStyle/>
          <a:p>
            <a:r>
              <a:rPr lang="fr-FR" dirty="0" smtClean="0">
                <a:solidFill>
                  <a:srgbClr val="FF0000"/>
                </a:solidFill>
              </a:rPr>
              <a:t>RAPPEL SUR LE METIER</a:t>
            </a:r>
            <a:endParaRPr lang="fr-FR" dirty="0">
              <a:solidFill>
                <a:srgbClr val="FF0000"/>
              </a:solidFill>
            </a:endParaRPr>
          </a:p>
        </p:txBody>
      </p:sp>
      <p:sp>
        <p:nvSpPr>
          <p:cNvPr id="4" name="Rectangle 5"/>
          <p:cNvSpPr txBox="1">
            <a:spLocks noChangeArrowheads="1"/>
          </p:cNvSpPr>
          <p:nvPr/>
        </p:nvSpPr>
        <p:spPr>
          <a:xfrm>
            <a:off x="304800" y="1340768"/>
            <a:ext cx="8839200" cy="4525962"/>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80000"/>
              </a:lnSpc>
              <a:spcBef>
                <a:spcPct val="20000"/>
              </a:spcBef>
              <a:spcAft>
                <a:spcPts val="0"/>
              </a:spcAft>
              <a:buClrTx/>
              <a:buSzTx/>
              <a:buFontTx/>
              <a:buNone/>
              <a:tabLst/>
              <a:defRPr/>
            </a:pPr>
            <a:r>
              <a:rPr kumimoji="0" lang="fr-FR" sz="2800" b="1" i="0" u="none" strike="noStrike" kern="1200" cap="none" spc="0" normalizeH="0" baseline="0" noProof="0" dirty="0" smtClean="0">
                <a:ln>
                  <a:noFill/>
                </a:ln>
                <a:effectLst/>
                <a:uLnTx/>
                <a:uFillTx/>
                <a:latin typeface="+mn-lt"/>
                <a:ea typeface="+mn-ea"/>
                <a:cs typeface="+mn-cs"/>
              </a:rPr>
              <a:t>Un métier ???</a:t>
            </a:r>
          </a:p>
          <a:p>
            <a:pPr marL="0" marR="0" lvl="0" indent="0" algn="ctr" defTabSz="914400" rtl="0" eaLnBrk="1" fontAlgn="auto" latinLnBrk="0" hangingPunct="1">
              <a:lnSpc>
                <a:spcPct val="80000"/>
              </a:lnSpc>
              <a:spcBef>
                <a:spcPct val="20000"/>
              </a:spcBef>
              <a:spcAft>
                <a:spcPts val="0"/>
              </a:spcAft>
              <a:buClrTx/>
              <a:buSzTx/>
              <a:buFontTx/>
              <a:buNone/>
              <a:tabLst/>
              <a:defRPr/>
            </a:pPr>
            <a:r>
              <a:rPr kumimoji="0" lang="fr-FR" sz="2800" b="1" i="0" u="none" strike="noStrike" kern="1200" cap="none" spc="0" normalizeH="0" baseline="0" noProof="0" dirty="0" smtClean="0">
                <a:ln>
                  <a:noFill/>
                </a:ln>
                <a:solidFill>
                  <a:srgbClr val="FF0000"/>
                </a:solidFill>
                <a:effectLst/>
                <a:uLnTx/>
                <a:uFillTx/>
                <a:latin typeface="+mn-lt"/>
                <a:ea typeface="+mn-ea"/>
                <a:cs typeface="+mn-cs"/>
              </a:rPr>
              <a:t>OUI: </a:t>
            </a:r>
          </a:p>
          <a:p>
            <a:pPr marL="0" marR="0" lvl="0" indent="0" algn="ctr" defTabSz="914400" rtl="0" eaLnBrk="1" fontAlgn="auto" latinLnBrk="0" hangingPunct="1">
              <a:lnSpc>
                <a:spcPct val="80000"/>
              </a:lnSpc>
              <a:spcBef>
                <a:spcPct val="20000"/>
              </a:spcBef>
              <a:spcAft>
                <a:spcPts val="0"/>
              </a:spcAft>
              <a:buClrTx/>
              <a:buSzTx/>
              <a:buFontTx/>
              <a:buChar char="-"/>
              <a:tabLst/>
              <a:defRPr/>
            </a:pPr>
            <a:r>
              <a:rPr kumimoji="0" lang="fr-FR" sz="2800" b="1" i="0" u="none" strike="noStrike" kern="1200" cap="none" spc="0" normalizeH="0" baseline="0" noProof="0" dirty="0" smtClean="0">
                <a:ln>
                  <a:noFill/>
                </a:ln>
                <a:effectLst/>
                <a:uLnTx/>
                <a:uFillTx/>
                <a:latin typeface="+mn-lt"/>
                <a:ea typeface="+mn-ea"/>
                <a:cs typeface="+mn-cs"/>
              </a:rPr>
              <a:t>Rigueur professionnelle</a:t>
            </a:r>
          </a:p>
          <a:p>
            <a:pPr marL="0" marR="0" lvl="0" indent="0" algn="ctr" defTabSz="914400" rtl="0" eaLnBrk="1" fontAlgn="auto" latinLnBrk="0" hangingPunct="1">
              <a:lnSpc>
                <a:spcPct val="80000"/>
              </a:lnSpc>
              <a:spcBef>
                <a:spcPct val="20000"/>
              </a:spcBef>
              <a:spcAft>
                <a:spcPts val="0"/>
              </a:spcAft>
              <a:buClrTx/>
              <a:buSzTx/>
              <a:buFontTx/>
              <a:buChar char="-"/>
              <a:tabLst/>
              <a:defRPr/>
            </a:pPr>
            <a:r>
              <a:rPr kumimoji="0" lang="fr-FR" sz="2800" b="1" i="0" u="none" strike="noStrike" kern="1200" cap="none" spc="0" normalizeH="0" baseline="0" noProof="0" dirty="0" smtClean="0">
                <a:ln>
                  <a:noFill/>
                </a:ln>
                <a:effectLst/>
                <a:uLnTx/>
                <a:uFillTx/>
                <a:latin typeface="+mn-lt"/>
                <a:ea typeface="+mn-ea"/>
                <a:cs typeface="+mn-cs"/>
              </a:rPr>
              <a:t>Méthodes professionnelles</a:t>
            </a:r>
          </a:p>
          <a:p>
            <a:pPr marL="0" marR="0" lvl="0" indent="0" algn="ctr" defTabSz="914400" rtl="0" eaLnBrk="1" fontAlgn="auto" latinLnBrk="0" hangingPunct="1">
              <a:lnSpc>
                <a:spcPct val="80000"/>
              </a:lnSpc>
              <a:spcBef>
                <a:spcPct val="20000"/>
              </a:spcBef>
              <a:spcAft>
                <a:spcPts val="0"/>
              </a:spcAft>
              <a:buClrTx/>
              <a:buSzTx/>
              <a:buFontTx/>
              <a:buChar char="-"/>
              <a:tabLst/>
              <a:defRPr/>
            </a:pPr>
            <a:r>
              <a:rPr kumimoji="0" lang="fr-FR" sz="2800" b="1" i="0" u="none" strike="noStrike" kern="1200" cap="none" spc="0" normalizeH="0" baseline="0" noProof="0" dirty="0" smtClean="0">
                <a:ln>
                  <a:noFill/>
                </a:ln>
                <a:effectLst/>
                <a:uLnTx/>
                <a:uFillTx/>
                <a:latin typeface="+mn-lt"/>
                <a:ea typeface="+mn-ea"/>
                <a:cs typeface="+mn-cs"/>
              </a:rPr>
              <a:t>Niveau professionnel</a:t>
            </a:r>
          </a:p>
          <a:p>
            <a:pPr marL="0" marR="0" lvl="0" indent="0" algn="ctr" defTabSz="914400" rtl="0" eaLnBrk="1" fontAlgn="auto" latinLnBrk="0" hangingPunct="1">
              <a:lnSpc>
                <a:spcPct val="80000"/>
              </a:lnSpc>
              <a:spcBef>
                <a:spcPct val="20000"/>
              </a:spcBef>
              <a:spcAft>
                <a:spcPts val="0"/>
              </a:spcAft>
              <a:buClrTx/>
              <a:buSzTx/>
              <a:buFontTx/>
              <a:buChar char="-"/>
              <a:tabLst/>
              <a:defRPr/>
            </a:pPr>
            <a:r>
              <a:rPr kumimoji="0" lang="fr-FR" sz="2800" b="0" i="0" u="none" strike="noStrike" kern="1200" cap="none" spc="0" normalizeH="0" baseline="0" noProof="0" dirty="0" smtClean="0">
                <a:ln>
                  <a:noFill/>
                </a:ln>
                <a:effectLst/>
                <a:uLnTx/>
                <a:uFillTx/>
                <a:latin typeface="+mn-lt"/>
                <a:ea typeface="+mn-ea"/>
                <a:cs typeface="+mn-cs"/>
              </a:rPr>
              <a:t>Responsabilité d’un professionnel</a:t>
            </a:r>
            <a:endParaRPr kumimoji="0" lang="fr-FR" sz="2800" b="0"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marL="0" marR="0" lvl="0" indent="0" algn="ctr" defTabSz="914400" rtl="0" eaLnBrk="1" fontAlgn="auto" latinLnBrk="0" hangingPunct="1">
              <a:lnSpc>
                <a:spcPct val="80000"/>
              </a:lnSpc>
              <a:spcBef>
                <a:spcPct val="20000"/>
              </a:spcBef>
              <a:spcAft>
                <a:spcPts val="0"/>
              </a:spcAft>
              <a:buClrTx/>
              <a:buSzTx/>
              <a:buFontTx/>
              <a:buChar char="-"/>
              <a:tabLst/>
              <a:defRPr/>
            </a:pPr>
            <a:r>
              <a:rPr kumimoji="0" lang="fr-FR" sz="2800" b="0" i="0" u="none" strike="noStrike" kern="1200" cap="none" spc="0" normalizeH="0" baseline="0" noProof="0" dirty="0" smtClean="0">
                <a:ln>
                  <a:noFill/>
                </a:ln>
                <a:effectLst/>
                <a:uLnTx/>
                <a:uFillTx/>
                <a:latin typeface="+mn-lt"/>
                <a:ea typeface="+mn-ea"/>
                <a:cs typeface="+mn-cs"/>
              </a:rPr>
              <a:t>Contrat (</a:t>
            </a:r>
            <a:r>
              <a:rPr kumimoji="0" lang="fr-FR" sz="2800" b="0" i="0" u="none" strike="noStrike" kern="1200" cap="none" spc="0" normalizeH="0" baseline="0" noProof="0" dirty="0" err="1" smtClean="0">
                <a:ln>
                  <a:noFill/>
                </a:ln>
                <a:effectLst/>
                <a:uLnTx/>
                <a:uFillTx/>
                <a:latin typeface="+mn-lt"/>
                <a:ea typeface="+mn-ea"/>
                <a:cs typeface="+mn-cs"/>
              </a:rPr>
              <a:t>cf</a:t>
            </a:r>
            <a:r>
              <a:rPr kumimoji="0" lang="fr-FR" sz="2800" b="0" i="0" u="none" strike="noStrike" kern="1200" cap="none" spc="0" normalizeH="0" baseline="0" noProof="0" dirty="0" smtClean="0">
                <a:ln>
                  <a:noFill/>
                </a:ln>
                <a:effectLst/>
                <a:uLnTx/>
                <a:uFillTx/>
                <a:latin typeface="+mn-lt"/>
                <a:ea typeface="+mn-ea"/>
                <a:cs typeface="+mn-cs"/>
              </a:rPr>
              <a:t> guide de l’étudiant) </a:t>
            </a:r>
            <a:r>
              <a:rPr kumimoji="0" lang="fr-FR" sz="2800" b="0" i="1" u="none" strike="noStrike" kern="1200" cap="none" spc="0" normalizeH="0" baseline="0" noProof="0" dirty="0" smtClean="0">
                <a:ln>
                  <a:noFill/>
                </a:ln>
                <a:effectLst/>
                <a:uLnTx/>
                <a:uFillTx/>
                <a:latin typeface="+mn-lt"/>
                <a:ea typeface="+mn-ea"/>
                <a:cs typeface="+mn-cs"/>
              </a:rPr>
              <a:t>de métier d’étudiant</a:t>
            </a:r>
            <a:endParaRPr kumimoji="0" lang="fr-FR" sz="2800" b="0" i="0" u="none" strike="noStrike" kern="1200" cap="none" spc="0" normalizeH="0" baseline="0" noProof="0" dirty="0" smtClean="0">
              <a:ln>
                <a:noFill/>
              </a:ln>
              <a:effectLst/>
              <a:uLnTx/>
              <a:uFillTx/>
              <a:latin typeface="+mn-lt"/>
              <a:ea typeface="+mn-ea"/>
              <a:cs typeface="+mn-cs"/>
            </a:endParaRPr>
          </a:p>
          <a:p>
            <a:pPr marL="0" marR="0" lvl="0" indent="0" algn="ctr" defTabSz="914400" rtl="0" eaLnBrk="1" fontAlgn="auto" latinLnBrk="0" hangingPunct="1">
              <a:lnSpc>
                <a:spcPct val="80000"/>
              </a:lnSpc>
              <a:spcBef>
                <a:spcPct val="20000"/>
              </a:spcBef>
              <a:spcAft>
                <a:spcPts val="0"/>
              </a:spcAft>
              <a:buClrTx/>
              <a:buSzTx/>
              <a:buFontTx/>
              <a:buNone/>
              <a:tabLst/>
              <a:defRPr/>
            </a:pPr>
            <a:r>
              <a:rPr lang="fr-FR" sz="2800" i="1" dirty="0" smtClean="0">
                <a:solidFill>
                  <a:schemeClr val="tx1">
                    <a:tint val="75000"/>
                  </a:schemeClr>
                </a:solidFill>
              </a:rPr>
              <a:t>-</a:t>
            </a:r>
            <a:r>
              <a:rPr kumimoji="0" lang="fr-FR" sz="2800" b="0" i="1" u="none" strike="noStrike" kern="1200" cap="none" spc="0" normalizeH="0" baseline="0" noProof="0" dirty="0" smtClean="0">
                <a:ln>
                  <a:noFill/>
                </a:ln>
                <a:effectLst/>
                <a:uLnTx/>
                <a:uFillTx/>
                <a:latin typeface="+mn-lt"/>
                <a:ea typeface="+mn-ea"/>
                <a:cs typeface="+mn-cs"/>
              </a:rPr>
              <a:t>Notion de formation tout au long de la vie</a:t>
            </a:r>
          </a:p>
          <a:p>
            <a:pPr marL="0" marR="0" lvl="0" indent="0" algn="ctr" defTabSz="914400" rtl="0" eaLnBrk="1" fontAlgn="auto" latinLnBrk="0" hangingPunct="1">
              <a:lnSpc>
                <a:spcPct val="80000"/>
              </a:lnSpc>
              <a:spcBef>
                <a:spcPct val="20000"/>
              </a:spcBef>
              <a:spcAft>
                <a:spcPts val="0"/>
              </a:spcAft>
              <a:buClrTx/>
              <a:buSzTx/>
              <a:buFontTx/>
              <a:buNone/>
              <a:tabLst/>
              <a:defRPr/>
            </a:pPr>
            <a:endParaRPr kumimoji="0" lang="fr-FR" sz="2800" b="0" i="1"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404664"/>
            <a:ext cx="7772400" cy="1470025"/>
          </a:xfrm>
        </p:spPr>
        <p:txBody>
          <a:bodyPr/>
          <a:lstStyle/>
          <a:p>
            <a:r>
              <a:rPr lang="fr-FR" dirty="0" smtClean="0">
                <a:solidFill>
                  <a:srgbClr val="FF0000"/>
                </a:solidFill>
              </a:rPr>
              <a:t>4. PRINCIPES</a:t>
            </a:r>
            <a:endParaRPr lang="fr-FR" dirty="0">
              <a:solidFill>
                <a:srgbClr val="FF0000"/>
              </a:solidFill>
            </a:endParaRPr>
          </a:p>
        </p:txBody>
      </p:sp>
      <p:sp>
        <p:nvSpPr>
          <p:cNvPr id="3" name="Sous-titre 2"/>
          <p:cNvSpPr>
            <a:spLocks noGrp="1"/>
          </p:cNvSpPr>
          <p:nvPr>
            <p:ph type="subTitle" idx="1"/>
          </p:nvPr>
        </p:nvSpPr>
        <p:spPr>
          <a:xfrm>
            <a:off x="1547664" y="1916832"/>
            <a:ext cx="6400800" cy="3456384"/>
          </a:xfrm>
        </p:spPr>
        <p:txBody>
          <a:bodyPr>
            <a:normAutofit fontScale="85000" lnSpcReduction="10000"/>
          </a:bodyPr>
          <a:lstStyle/>
          <a:p>
            <a:pPr>
              <a:buFont typeface="Arial" pitchFamily="34" charset="0"/>
              <a:buChar char="•"/>
            </a:pPr>
            <a:r>
              <a:rPr lang="fr-CA" dirty="0" smtClean="0">
                <a:solidFill>
                  <a:schemeClr val="tx1"/>
                </a:solidFill>
              </a:rPr>
              <a:t>Fixer </a:t>
            </a:r>
            <a:r>
              <a:rPr lang="fr-CA" dirty="0" smtClean="0">
                <a:solidFill>
                  <a:srgbClr val="FF0000"/>
                </a:solidFill>
              </a:rPr>
              <a:t>la longueur </a:t>
            </a:r>
            <a:r>
              <a:rPr lang="fr-CA" dirty="0" smtClean="0">
                <a:solidFill>
                  <a:schemeClr val="tx1"/>
                </a:solidFill>
              </a:rPr>
              <a:t>de chaque séance d’étude en fonction de la difficulté de la matière.</a:t>
            </a:r>
          </a:p>
          <a:p>
            <a:pPr>
              <a:buFont typeface="Arial" pitchFamily="34" charset="0"/>
              <a:buChar char="•"/>
            </a:pPr>
            <a:r>
              <a:rPr lang="fr-CA" dirty="0" smtClean="0">
                <a:solidFill>
                  <a:schemeClr val="tx1"/>
                </a:solidFill>
              </a:rPr>
              <a:t>Prendre </a:t>
            </a:r>
            <a:r>
              <a:rPr lang="fr-CA" dirty="0" smtClean="0">
                <a:solidFill>
                  <a:srgbClr val="FF0000"/>
                </a:solidFill>
              </a:rPr>
              <a:t>des pauses </a:t>
            </a:r>
            <a:r>
              <a:rPr lang="fr-CA" dirty="0" smtClean="0">
                <a:solidFill>
                  <a:schemeClr val="tx1"/>
                </a:solidFill>
              </a:rPr>
              <a:t>d’au moins dix minutes après une 1 heure ou 1h30 d’étude.(impact de la fatigue sur  concentration)</a:t>
            </a:r>
          </a:p>
          <a:p>
            <a:pPr>
              <a:buFont typeface="Arial" pitchFamily="34" charset="0"/>
              <a:buChar char="•"/>
            </a:pPr>
            <a:r>
              <a:rPr lang="fr-CA" dirty="0" smtClean="0">
                <a:solidFill>
                  <a:srgbClr val="FF0000"/>
                </a:solidFill>
              </a:rPr>
              <a:t>Profiter</a:t>
            </a:r>
            <a:r>
              <a:rPr lang="fr-CA" dirty="0" smtClean="0">
                <a:solidFill>
                  <a:schemeClr val="tx1"/>
                </a:solidFill>
              </a:rPr>
              <a:t> de temps libre avant ou après un cours pour étudier. </a:t>
            </a:r>
          </a:p>
          <a:p>
            <a:endParaRPr lang="fr-CA" dirty="0" smtClean="0">
              <a:solidFill>
                <a:schemeClr val="tx1"/>
              </a:solidFill>
            </a:endParaRPr>
          </a:p>
          <a:p>
            <a:pPr>
              <a:buFont typeface="Arial" pitchFamily="34" charset="0"/>
              <a:buChar char="•"/>
            </a:pPr>
            <a:endParaRPr lang="fr-CA" dirty="0" smtClean="0">
              <a:solidFill>
                <a:schemeClr val="tx1"/>
              </a:solidFill>
            </a:endParaRPr>
          </a:p>
          <a:p>
            <a:endParaRPr lang="fr-FR"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CA" dirty="0" smtClean="0">
                <a:solidFill>
                  <a:srgbClr val="FF0000"/>
                </a:solidFill>
                <a:latin typeface="Arial Rounded MT Bold" pitchFamily="34" charset="0"/>
              </a:rPr>
              <a:t>Principe d’efficacité d’une grille horaire</a:t>
            </a:r>
            <a:endParaRPr lang="fr-FR" dirty="0">
              <a:solidFill>
                <a:srgbClr val="FF0000"/>
              </a:solidFill>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ctrTitle"/>
          </p:nvPr>
        </p:nvSpPr>
        <p:spPr>
          <a:xfrm>
            <a:off x="683568" y="260648"/>
            <a:ext cx="7772400" cy="1470025"/>
          </a:xfrm>
        </p:spPr>
        <p:txBody>
          <a:bodyPr>
            <a:normAutofit fontScale="90000"/>
          </a:bodyPr>
          <a:lstStyle/>
          <a:p>
            <a:r>
              <a:rPr lang="fr-CA" dirty="0" smtClean="0">
                <a:solidFill>
                  <a:srgbClr val="FF0000"/>
                </a:solidFill>
                <a:latin typeface="Arial Rounded MT Bold" pitchFamily="34" charset="0"/>
              </a:rPr>
              <a:t>3.AVANTAGES D’UNE BONNE GESTION DE TEMPS</a:t>
            </a:r>
            <a:endParaRPr lang="fr-FR" dirty="0">
              <a:solidFill>
                <a:srgbClr val="FF0000"/>
              </a:solidFill>
            </a:endParaRPr>
          </a:p>
        </p:txBody>
      </p:sp>
      <p:sp>
        <p:nvSpPr>
          <p:cNvPr id="5" name="Flèche vers le bas 4"/>
          <p:cNvSpPr/>
          <p:nvPr/>
        </p:nvSpPr>
        <p:spPr>
          <a:xfrm>
            <a:off x="467544" y="1556792"/>
            <a:ext cx="79208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Sous-titre 2"/>
          <p:cNvSpPr>
            <a:spLocks noGrp="1"/>
          </p:cNvSpPr>
          <p:nvPr>
            <p:ph type="subTitle" idx="1"/>
          </p:nvPr>
        </p:nvSpPr>
        <p:spPr>
          <a:xfrm>
            <a:off x="1371600" y="2636912"/>
            <a:ext cx="6400800" cy="3600400"/>
          </a:xfrm>
        </p:spPr>
        <p:txBody>
          <a:bodyPr>
            <a:normAutofit fontScale="85000" lnSpcReduction="10000"/>
          </a:bodyPr>
          <a:lstStyle/>
          <a:p>
            <a:r>
              <a:rPr lang="fr-CA" dirty="0"/>
              <a:t>-</a:t>
            </a:r>
            <a:r>
              <a:rPr lang="fr-CA" dirty="0" smtClean="0"/>
              <a:t>Augmente l’énergie;</a:t>
            </a:r>
          </a:p>
          <a:p>
            <a:r>
              <a:rPr lang="fr-CA" dirty="0" smtClean="0"/>
              <a:t>-Sentiments de contrôle;</a:t>
            </a:r>
          </a:p>
          <a:p>
            <a:r>
              <a:rPr lang="fr-CA" dirty="0" smtClean="0"/>
              <a:t>-Meilleure santé physique et psychologique;</a:t>
            </a:r>
          </a:p>
          <a:p>
            <a:r>
              <a:rPr lang="fr-CA" dirty="0" smtClean="0"/>
              <a:t>-Plus de temps pour les activités sociales sans se sentir coupable;</a:t>
            </a:r>
          </a:p>
          <a:p>
            <a:r>
              <a:rPr lang="fr-CA" dirty="0" smtClean="0"/>
              <a:t>-Moins de frustration associée au </a:t>
            </a:r>
            <a:r>
              <a:rPr lang="fr-CA" dirty="0" smtClean="0">
                <a:solidFill>
                  <a:srgbClr val="FF0000"/>
                </a:solidFill>
              </a:rPr>
              <a:t>syndrome de dernière minute</a:t>
            </a:r>
          </a:p>
          <a:p>
            <a:r>
              <a:rPr lang="fr-CA" dirty="0" smtClean="0"/>
              <a:t>-Plus de chance de réussite académique.</a:t>
            </a:r>
          </a:p>
          <a:p>
            <a:endParaRPr lang="fr-FR"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475656" y="2708920"/>
            <a:ext cx="6400800" cy="622920"/>
          </a:xfrm>
        </p:spPr>
        <p:txBody>
          <a:bodyPr/>
          <a:lstStyle/>
          <a:p>
            <a:r>
              <a:rPr lang="fr-FR" dirty="0" smtClean="0">
                <a:solidFill>
                  <a:srgbClr val="C00000"/>
                </a:solidFill>
              </a:rPr>
              <a:t>MAL FACONS DANS LES TRAVAUX</a:t>
            </a:r>
            <a:endParaRPr lang="fr-FR" dirty="0">
              <a:solidFill>
                <a:srgbClr val="C00000"/>
              </a:solidFill>
            </a:endParaRPr>
          </a:p>
        </p:txBody>
      </p:sp>
      <p:sp>
        <p:nvSpPr>
          <p:cNvPr id="4" name="Ellipse 3"/>
          <p:cNvSpPr/>
          <p:nvPr/>
        </p:nvSpPr>
        <p:spPr>
          <a:xfrm>
            <a:off x="899592" y="332656"/>
            <a:ext cx="2592288" cy="16561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DEFICIENCE INTELLECTUELLE</a:t>
            </a:r>
            <a:endParaRPr lang="fr-FR" dirty="0"/>
          </a:p>
        </p:txBody>
      </p:sp>
      <p:cxnSp>
        <p:nvCxnSpPr>
          <p:cNvPr id="8" name="Connecteur droit 7"/>
          <p:cNvCxnSpPr/>
          <p:nvPr/>
        </p:nvCxnSpPr>
        <p:spPr>
          <a:xfrm>
            <a:off x="899592" y="1124744"/>
            <a:ext cx="0" cy="187220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a:off x="899592" y="2996952"/>
            <a:ext cx="1008112" cy="0"/>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sp>
        <p:nvSpPr>
          <p:cNvPr id="12" name="Flèche vers le bas 11"/>
          <p:cNvSpPr/>
          <p:nvPr/>
        </p:nvSpPr>
        <p:spPr>
          <a:xfrm>
            <a:off x="3995936" y="3933056"/>
            <a:ext cx="504056"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Sous-titre 2"/>
          <p:cNvSpPr txBox="1">
            <a:spLocks/>
          </p:cNvSpPr>
          <p:nvPr/>
        </p:nvSpPr>
        <p:spPr>
          <a:xfrm>
            <a:off x="1691680" y="4653136"/>
            <a:ext cx="6400800" cy="62292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rgbClr val="C00000"/>
                </a:solidFill>
                <a:effectLst/>
                <a:uLnTx/>
                <a:uFillTx/>
                <a:latin typeface="+mn-lt"/>
                <a:ea typeface="+mn-ea"/>
                <a:cs typeface="+mn-cs"/>
              </a:rPr>
              <a:t>MAL PREPARATION DES EXAMENS</a:t>
            </a:r>
          </a:p>
        </p:txBody>
      </p:sp>
      <p:cxnSp>
        <p:nvCxnSpPr>
          <p:cNvPr id="15" name="Connecteur droit 14"/>
          <p:cNvCxnSpPr/>
          <p:nvPr/>
        </p:nvCxnSpPr>
        <p:spPr>
          <a:xfrm>
            <a:off x="1115616" y="2996952"/>
            <a:ext cx="0" cy="20162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a:off x="1115616" y="4941168"/>
            <a:ext cx="576064" cy="0"/>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115616" y="3861048"/>
            <a:ext cx="6400800" cy="694928"/>
          </a:xfrm>
        </p:spPr>
        <p:txBody>
          <a:bodyPr/>
          <a:lstStyle/>
          <a:p>
            <a:r>
              <a:rPr lang="fr-FR" dirty="0" smtClean="0">
                <a:solidFill>
                  <a:schemeClr val="tx1"/>
                </a:solidFill>
              </a:rPr>
              <a:t>Mauvaise récompense</a:t>
            </a:r>
            <a:endParaRPr lang="fr-FR" dirty="0">
              <a:solidFill>
                <a:schemeClr val="tx1"/>
              </a:solidFill>
            </a:endParaRPr>
          </a:p>
        </p:txBody>
      </p:sp>
      <p:sp>
        <p:nvSpPr>
          <p:cNvPr id="4" name="Ellipse 3"/>
          <p:cNvSpPr/>
          <p:nvPr/>
        </p:nvSpPr>
        <p:spPr>
          <a:xfrm>
            <a:off x="899592" y="332656"/>
            <a:ext cx="2592288" cy="16561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DEFICIENCE INTELLECTUELLE</a:t>
            </a:r>
            <a:endParaRPr lang="fr-FR" dirty="0"/>
          </a:p>
        </p:txBody>
      </p:sp>
      <p:cxnSp>
        <p:nvCxnSpPr>
          <p:cNvPr id="5" name="Connecteur droit 4"/>
          <p:cNvCxnSpPr/>
          <p:nvPr/>
        </p:nvCxnSpPr>
        <p:spPr>
          <a:xfrm>
            <a:off x="1691680" y="1988840"/>
            <a:ext cx="0" cy="2808312"/>
          </a:xfrm>
          <a:prstGeom prst="line">
            <a:avLst/>
          </a:prstGeom>
        </p:spPr>
        <p:style>
          <a:lnRef idx="1">
            <a:schemeClr val="accent1"/>
          </a:lnRef>
          <a:fillRef idx="0">
            <a:schemeClr val="accent1"/>
          </a:fillRef>
          <a:effectRef idx="0">
            <a:schemeClr val="accent1"/>
          </a:effectRef>
          <a:fontRef idx="minor">
            <a:schemeClr val="tx1"/>
          </a:fontRef>
        </p:style>
      </p:cxnSp>
      <p:sp>
        <p:nvSpPr>
          <p:cNvPr id="6" name="Sous-titre 2"/>
          <p:cNvSpPr txBox="1">
            <a:spLocks/>
          </p:cNvSpPr>
          <p:nvPr/>
        </p:nvSpPr>
        <p:spPr>
          <a:xfrm>
            <a:off x="2743200" y="5517232"/>
            <a:ext cx="6400800" cy="694928"/>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rgbClr val="FF0000"/>
                </a:solidFill>
                <a:effectLst/>
                <a:uLnTx/>
                <a:uFillTx/>
                <a:latin typeface="+mn-lt"/>
                <a:ea typeface="+mn-ea"/>
                <a:cs typeface="+mn-cs"/>
              </a:rPr>
              <a:t>Non reflet sur la capacité</a:t>
            </a:r>
          </a:p>
        </p:txBody>
      </p:sp>
      <p:sp>
        <p:nvSpPr>
          <p:cNvPr id="7" name="Flèche courbée vers la droite 6"/>
          <p:cNvSpPr/>
          <p:nvPr/>
        </p:nvSpPr>
        <p:spPr>
          <a:xfrm>
            <a:off x="1979712" y="5301208"/>
            <a:ext cx="648072" cy="50405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8" name="Multiplier 7"/>
          <p:cNvSpPr/>
          <p:nvPr/>
        </p:nvSpPr>
        <p:spPr>
          <a:xfrm>
            <a:off x="7884368" y="5157192"/>
            <a:ext cx="1080120" cy="1152128"/>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9" name="Connecteur droit avec flèche 8"/>
          <p:cNvCxnSpPr/>
          <p:nvPr/>
        </p:nvCxnSpPr>
        <p:spPr>
          <a:xfrm>
            <a:off x="1475656" y="4221088"/>
            <a:ext cx="576064" cy="0"/>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ctrTitle"/>
          </p:nvPr>
        </p:nvSpPr>
        <p:spPr>
          <a:xfrm>
            <a:off x="611560" y="188640"/>
            <a:ext cx="7772400" cy="1470025"/>
          </a:xfrm>
        </p:spPr>
        <p:txBody>
          <a:bodyPr/>
          <a:lstStyle/>
          <a:p>
            <a:r>
              <a:rPr lang="fr-FR" dirty="0" smtClean="0">
                <a:solidFill>
                  <a:srgbClr val="FF0000"/>
                </a:solidFill>
              </a:rPr>
              <a:t>3.1La Gestion du temps</a:t>
            </a:r>
            <a:endParaRPr lang="fr-FR" dirty="0">
              <a:solidFill>
                <a:srgbClr val="FF0000"/>
              </a:solidFill>
            </a:endParaRPr>
          </a:p>
        </p:txBody>
      </p:sp>
      <p:sp>
        <p:nvSpPr>
          <p:cNvPr id="5" name="Rectangle 3"/>
          <p:cNvSpPr txBox="1">
            <a:spLocks noChangeArrowheads="1"/>
          </p:cNvSpPr>
          <p:nvPr/>
        </p:nvSpPr>
        <p:spPr>
          <a:xfrm>
            <a:off x="683568" y="1988840"/>
            <a:ext cx="7772400" cy="41148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fr-CA" sz="3200" b="0" i="0" u="none" strike="noStrike" kern="1200" cap="none" spc="0" normalizeH="0" baseline="0" noProof="0" dirty="0" smtClean="0">
                <a:ln>
                  <a:noFill/>
                </a:ln>
                <a:effectLst/>
                <a:uLnTx/>
                <a:uFillTx/>
                <a:latin typeface="+mn-lt"/>
                <a:ea typeface="+mn-ea"/>
                <a:cs typeface="+mn-cs"/>
              </a:rPr>
              <a:t>Par définition</a:t>
            </a:r>
            <a:r>
              <a:rPr kumimoji="0" lang="fr-CA" sz="3200" b="0" i="0" u="none" strike="noStrike" kern="1200" cap="none" spc="0" normalizeH="0" baseline="0" noProof="0" dirty="0" smtClean="0">
                <a:ln>
                  <a:noFill/>
                </a:ln>
                <a:solidFill>
                  <a:schemeClr val="tx1">
                    <a:tint val="75000"/>
                  </a:schemeClr>
                </a:solidFill>
                <a:effectLst/>
                <a:uLnTx/>
                <a:uFillTx/>
                <a:latin typeface="+mn-lt"/>
                <a:ea typeface="+mn-ea"/>
                <a:cs typeface="+mn-cs"/>
              </a:rPr>
              <a:t>: </a:t>
            </a:r>
            <a:r>
              <a:rPr kumimoji="0" lang="fr-CA" sz="3200" b="0" i="0" u="none" strike="noStrike" kern="1200" cap="none" spc="0" normalizeH="0" baseline="0" noProof="0" dirty="0" smtClean="0">
                <a:ln>
                  <a:noFill/>
                </a:ln>
                <a:effectLst/>
                <a:uLnTx/>
                <a:uFillTx/>
                <a:latin typeface="+mn-lt"/>
                <a:ea typeface="+mn-ea"/>
                <a:cs typeface="+mn-cs"/>
              </a:rPr>
              <a:t>La gestion du temps est une </a:t>
            </a:r>
            <a:r>
              <a:rPr kumimoji="0" lang="fr-CA" sz="3200" b="0" i="0" u="none" strike="noStrike" kern="1200" cap="none" spc="0" normalizeH="0" baseline="0" noProof="0" dirty="0" smtClean="0">
                <a:ln>
                  <a:noFill/>
                </a:ln>
                <a:solidFill>
                  <a:srgbClr val="FF0000"/>
                </a:solidFill>
                <a:effectLst/>
                <a:uLnTx/>
                <a:uFillTx/>
                <a:latin typeface="+mn-lt"/>
                <a:ea typeface="+mn-ea"/>
                <a:cs typeface="+mn-cs"/>
              </a:rPr>
              <a:t>technique efficace,  </a:t>
            </a:r>
            <a:r>
              <a:rPr kumimoji="0" lang="fr-CA" sz="3200" b="0" i="0" u="none" strike="noStrike" kern="1200" cap="none" spc="0" normalizeH="0" baseline="0" noProof="0" dirty="0" smtClean="0">
                <a:ln>
                  <a:noFill/>
                </a:ln>
                <a:effectLst/>
                <a:uLnTx/>
                <a:uFillTx/>
                <a:latin typeface="+mn-lt"/>
                <a:ea typeface="+mn-ea"/>
                <a:cs typeface="+mn-cs"/>
              </a:rPr>
              <a:t>si on sait bien l’utiliser. Les </a:t>
            </a:r>
            <a:r>
              <a:rPr kumimoji="0" lang="fr-CA" sz="3200" b="0" i="0" u="none" strike="noStrike" kern="1200" cap="none" spc="0" normalizeH="0" baseline="0" noProof="0" dirty="0" smtClean="0">
                <a:ln>
                  <a:noFill/>
                </a:ln>
                <a:solidFill>
                  <a:srgbClr val="FF0000"/>
                </a:solidFill>
                <a:effectLst/>
                <a:uLnTx/>
                <a:uFillTx/>
                <a:latin typeface="+mn-lt"/>
                <a:ea typeface="+mn-ea"/>
                <a:cs typeface="+mn-cs"/>
              </a:rPr>
              <a:t>instruments indispensables </a:t>
            </a:r>
            <a:r>
              <a:rPr kumimoji="0" lang="fr-CA" sz="3200" b="0" i="0" u="none" strike="noStrike" kern="1200" cap="none" spc="0" normalizeH="0" baseline="0" noProof="0" dirty="0" smtClean="0">
                <a:ln>
                  <a:noFill/>
                </a:ln>
                <a:effectLst/>
                <a:uLnTx/>
                <a:uFillTx/>
                <a:latin typeface="+mn-lt"/>
                <a:ea typeface="+mn-ea"/>
                <a:cs typeface="+mn-cs"/>
              </a:rPr>
              <a:t>à </a:t>
            </a:r>
            <a:r>
              <a:rPr kumimoji="0" lang="fr-CA" sz="3200" b="0" i="0" u="none" strike="noStrike" kern="1200" cap="none" spc="0" normalizeH="0" baseline="0" noProof="0" dirty="0" smtClean="0">
                <a:ln>
                  <a:noFill/>
                </a:ln>
                <a:solidFill>
                  <a:srgbClr val="FF0000"/>
                </a:solidFill>
                <a:effectLst/>
                <a:uLnTx/>
                <a:uFillTx/>
                <a:latin typeface="+mn-lt"/>
                <a:ea typeface="+mn-ea"/>
                <a:cs typeface="+mn-cs"/>
              </a:rPr>
              <a:t>la gestion du temps </a:t>
            </a:r>
            <a:r>
              <a:rPr kumimoji="0" lang="fr-CA" sz="3200" b="0" i="0" u="none" strike="noStrike" kern="1200" cap="none" spc="0" normalizeH="0" baseline="0" noProof="0" dirty="0" smtClean="0">
                <a:ln>
                  <a:noFill/>
                </a:ln>
                <a:effectLst/>
                <a:uLnTx/>
                <a:uFillTx/>
                <a:latin typeface="+mn-lt"/>
                <a:ea typeface="+mn-ea"/>
                <a:cs typeface="+mn-cs"/>
              </a:rPr>
              <a:t>sont :</a:t>
            </a:r>
          </a:p>
          <a:p>
            <a:pPr marL="457200" marR="0" lvl="1"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CA" sz="2800" b="0" i="0" u="none" strike="noStrike" kern="1200" cap="none" spc="0" normalizeH="0" baseline="0" noProof="0" dirty="0" smtClean="0">
                <a:ln>
                  <a:noFill/>
                </a:ln>
                <a:solidFill>
                  <a:schemeClr val="tx1">
                    <a:tint val="75000"/>
                  </a:schemeClr>
                </a:solidFill>
                <a:effectLst/>
                <a:uLnTx/>
                <a:uFillTx/>
                <a:latin typeface="+mn-lt"/>
                <a:ea typeface="+mn-ea"/>
                <a:cs typeface="+mn-cs"/>
              </a:rPr>
              <a:t>- </a:t>
            </a:r>
            <a:r>
              <a:rPr kumimoji="0" lang="fr-CA" sz="2800" b="0" i="0" u="none" strike="noStrike" kern="1200" cap="none" spc="0" normalizeH="0" baseline="0" noProof="0" dirty="0" smtClean="0">
                <a:ln>
                  <a:noFill/>
                </a:ln>
                <a:solidFill>
                  <a:srgbClr val="FF0000"/>
                </a:solidFill>
                <a:effectLst/>
                <a:uLnTx/>
                <a:uFillTx/>
                <a:latin typeface="+mn-lt"/>
                <a:ea typeface="+mn-ea"/>
                <a:cs typeface="+mn-cs"/>
              </a:rPr>
              <a:t>Le calendrier semestriel</a:t>
            </a:r>
          </a:p>
          <a:p>
            <a:pPr marL="457200" marR="0" lvl="1"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CA" sz="2800" b="0" i="0" u="none" strike="noStrike" kern="1200" cap="none" spc="0" normalizeH="0" baseline="0" noProof="0" dirty="0" smtClean="0">
                <a:ln>
                  <a:noFill/>
                </a:ln>
                <a:solidFill>
                  <a:srgbClr val="FF0000"/>
                </a:solidFill>
                <a:effectLst/>
                <a:uLnTx/>
                <a:uFillTx/>
                <a:latin typeface="+mn-lt"/>
                <a:ea typeface="+mn-ea"/>
                <a:cs typeface="+mn-cs"/>
              </a:rPr>
              <a:t>- L’agenda étudiant</a:t>
            </a:r>
          </a:p>
          <a:p>
            <a:pPr marL="457200" marR="0" lvl="1"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CA" sz="2800" b="0" i="0" u="none" strike="noStrike" kern="1200" cap="none" spc="0" normalizeH="0" baseline="0" noProof="0" dirty="0" smtClean="0">
                <a:ln>
                  <a:noFill/>
                </a:ln>
                <a:solidFill>
                  <a:srgbClr val="FF0000"/>
                </a:solidFill>
                <a:effectLst/>
                <a:uLnTx/>
                <a:uFillTx/>
                <a:latin typeface="+mn-lt"/>
                <a:ea typeface="+mn-ea"/>
                <a:cs typeface="+mn-cs"/>
              </a:rPr>
              <a:t>- La grille horaire</a:t>
            </a:r>
          </a:p>
          <a:p>
            <a:pPr marL="457200" marR="0" lvl="1"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CA" sz="2800" b="0" i="0" u="none" strike="noStrike" kern="1200" cap="none" spc="0" normalizeH="0" baseline="0" noProof="0" dirty="0" smtClean="0">
                <a:ln>
                  <a:noFill/>
                </a:ln>
                <a:solidFill>
                  <a:srgbClr val="FF0000"/>
                </a:solidFill>
                <a:effectLst/>
                <a:uLnTx/>
                <a:uFillTx/>
                <a:latin typeface="+mn-lt"/>
                <a:ea typeface="+mn-ea"/>
                <a:cs typeface="+mn-cs"/>
              </a:rPr>
              <a:t>- Le syllabus de cours</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CA" sz="3200" b="0" i="0" u="none" strike="noStrike" kern="1200" cap="none" spc="0" normalizeH="0" baseline="0" noProof="0" dirty="0" smtClean="0">
              <a:ln>
                <a:noFill/>
              </a:ln>
              <a:solidFill>
                <a:schemeClr val="tx1">
                  <a:tint val="7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476672"/>
            <a:ext cx="7772400" cy="1470025"/>
          </a:xfrm>
        </p:spPr>
        <p:txBody>
          <a:bodyPr/>
          <a:lstStyle/>
          <a:p>
            <a:r>
              <a:rPr lang="fr-FR" dirty="0" smtClean="0"/>
              <a:t>CONTEXTE DE LA GESTION DU TEMPS</a:t>
            </a:r>
            <a:endParaRPr lang="fr-FR" dirty="0"/>
          </a:p>
        </p:txBody>
      </p:sp>
      <p:sp>
        <p:nvSpPr>
          <p:cNvPr id="3" name="Sous-titre 2"/>
          <p:cNvSpPr>
            <a:spLocks noGrp="1"/>
          </p:cNvSpPr>
          <p:nvPr>
            <p:ph type="subTitle" idx="1"/>
          </p:nvPr>
        </p:nvSpPr>
        <p:spPr>
          <a:xfrm>
            <a:off x="1259632" y="2420888"/>
            <a:ext cx="6400800" cy="1126976"/>
          </a:xfrm>
        </p:spPr>
        <p:txBody>
          <a:bodyPr>
            <a:normAutofit fontScale="85000" lnSpcReduction="20000"/>
          </a:bodyPr>
          <a:lstStyle/>
          <a:p>
            <a:pPr>
              <a:buFont typeface="Wingdings" pitchFamily="2" charset="2"/>
              <a:buChar char="ü"/>
            </a:pPr>
            <a:r>
              <a:rPr lang="fr-FR" dirty="0" smtClean="0">
                <a:solidFill>
                  <a:schemeClr val="tx1"/>
                </a:solidFill>
              </a:rPr>
              <a:t>Un tourbillon de pensées et d’émotions s’anime en soi a l’approche</a:t>
            </a:r>
            <a:r>
              <a:rPr lang="fr-FR" dirty="0" smtClean="0"/>
              <a:t> </a:t>
            </a:r>
            <a:r>
              <a:rPr lang="fr-FR" dirty="0" smtClean="0">
                <a:solidFill>
                  <a:srgbClr val="FF0000"/>
                </a:solidFill>
              </a:rPr>
              <a:t>d’un cap a surmonter </a:t>
            </a:r>
            <a:endParaRPr lang="fr-FR" dirty="0">
              <a:solidFill>
                <a:srgbClr val="FF0000"/>
              </a:solidFill>
            </a:endParaRPr>
          </a:p>
        </p:txBody>
      </p:sp>
      <p:sp>
        <p:nvSpPr>
          <p:cNvPr id="4" name="Sous-titre 2"/>
          <p:cNvSpPr txBox="1">
            <a:spLocks/>
          </p:cNvSpPr>
          <p:nvPr/>
        </p:nvSpPr>
        <p:spPr>
          <a:xfrm>
            <a:off x="1187624" y="4221088"/>
            <a:ext cx="6400800" cy="1126976"/>
          </a:xfrm>
          <a:prstGeom prst="rect">
            <a:avLst/>
          </a:prstGeom>
        </p:spPr>
        <p:txBody>
          <a:bodyPr vert="horz" lIns="91440" tIns="45720" rIns="91440" bIns="45720" rtlCol="0">
            <a:normAutofit fontScale="40000" lnSpcReduction="20000"/>
          </a:bodyPr>
          <a:lstStyle/>
          <a:p>
            <a:pPr marL="0" marR="0" lvl="0" indent="0" algn="ctr"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fr-FR" sz="3200" b="1" i="0" u="none" strike="noStrike" kern="1200" cap="none" spc="0" normalizeH="0" baseline="0" noProof="0" dirty="0" smtClean="0">
                <a:ln>
                  <a:noFill/>
                </a:ln>
                <a:effectLst/>
                <a:uLnTx/>
                <a:uFillTx/>
                <a:latin typeface="+mn-lt"/>
                <a:ea typeface="+mn-ea"/>
                <a:cs typeface="+mn-cs"/>
              </a:rPr>
              <a:t>Les cours….</a:t>
            </a:r>
          </a:p>
          <a:p>
            <a:pPr marL="0" marR="0" lvl="0" indent="0" algn="ctr" defTabSz="914400" rtl="0" eaLnBrk="1" fontAlgn="auto" latinLnBrk="0" hangingPunct="1">
              <a:lnSpc>
                <a:spcPct val="100000"/>
              </a:lnSpc>
              <a:spcBef>
                <a:spcPct val="20000"/>
              </a:spcBef>
              <a:spcAft>
                <a:spcPts val="0"/>
              </a:spcAft>
              <a:buClrTx/>
              <a:buSzTx/>
              <a:buFont typeface="Wingdings" pitchFamily="2" charset="2"/>
              <a:buChar char="ü"/>
              <a:tabLst/>
              <a:defRPr/>
            </a:pPr>
            <a:r>
              <a:rPr lang="fr-FR" sz="3200" b="1" dirty="0" smtClean="0"/>
              <a:t>Les examens</a:t>
            </a:r>
          </a:p>
          <a:p>
            <a:pPr marL="0" marR="0" lvl="0" indent="0" algn="ctr"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fr-FR" sz="3200" b="1" i="0" u="none" strike="noStrike" kern="1200" cap="none" spc="0" normalizeH="0" baseline="0" noProof="0" dirty="0" smtClean="0">
                <a:ln>
                  <a:noFill/>
                </a:ln>
                <a:effectLst/>
                <a:uLnTx/>
                <a:uFillTx/>
                <a:latin typeface="+mn-lt"/>
                <a:ea typeface="+mn-ea"/>
                <a:cs typeface="+mn-cs"/>
              </a:rPr>
              <a:t>Les travaux</a:t>
            </a:r>
          </a:p>
          <a:p>
            <a:pPr marL="0" marR="0" lvl="0" indent="0" algn="ctr" defTabSz="914400" rtl="0" eaLnBrk="1" fontAlgn="auto" latinLnBrk="0" hangingPunct="1">
              <a:lnSpc>
                <a:spcPct val="100000"/>
              </a:lnSpc>
              <a:spcBef>
                <a:spcPct val="20000"/>
              </a:spcBef>
              <a:spcAft>
                <a:spcPts val="0"/>
              </a:spcAft>
              <a:buClrTx/>
              <a:buSzTx/>
              <a:buFont typeface="Wingdings" pitchFamily="2" charset="2"/>
              <a:buChar char="ü"/>
              <a:tabLst/>
              <a:defRPr/>
            </a:pPr>
            <a:r>
              <a:rPr lang="fr-FR" sz="3200" b="1" dirty="0" smtClean="0"/>
              <a:t> les Activités Personnels</a:t>
            </a:r>
          </a:p>
          <a:p>
            <a:pPr marL="0" marR="0" lvl="0" indent="0" algn="ctr" defTabSz="914400" rtl="0" eaLnBrk="1" fontAlgn="auto" latinLnBrk="0" hangingPunct="1">
              <a:lnSpc>
                <a:spcPct val="100000"/>
              </a:lnSpc>
              <a:spcBef>
                <a:spcPct val="20000"/>
              </a:spcBef>
              <a:spcAft>
                <a:spcPts val="0"/>
              </a:spcAft>
              <a:buClrTx/>
              <a:buSzTx/>
              <a:buFont typeface="Wingdings" pitchFamily="2" charset="2"/>
              <a:buChar char="ü"/>
              <a:tabLst/>
              <a:defRPr/>
            </a:pPr>
            <a:r>
              <a:rPr lang="fr-FR" sz="3200" b="1" dirty="0" smtClean="0"/>
              <a:t> les Amis </a:t>
            </a:r>
            <a:endParaRPr kumimoji="0" lang="fr-FR" sz="3200" b="1" i="0" u="none" strike="noStrike" kern="1200" cap="none" spc="0" normalizeH="0" baseline="0" noProof="0" dirty="0">
              <a:ln>
                <a:noFill/>
              </a:ln>
              <a:effectLst/>
              <a:uLnTx/>
              <a:uFillTx/>
              <a:latin typeface="+mn-lt"/>
              <a:ea typeface="+mn-ea"/>
              <a:cs typeface="+mn-cs"/>
            </a:endParaRPr>
          </a:p>
        </p:txBody>
      </p:sp>
      <p:sp>
        <p:nvSpPr>
          <p:cNvPr id="5" name="Flèche courbée vers la droite 4"/>
          <p:cNvSpPr/>
          <p:nvPr/>
        </p:nvSpPr>
        <p:spPr>
          <a:xfrm>
            <a:off x="2051720" y="4077072"/>
            <a:ext cx="648072" cy="86409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6" name="Ellipse 5"/>
          <p:cNvSpPr/>
          <p:nvPr/>
        </p:nvSpPr>
        <p:spPr>
          <a:xfrm>
            <a:off x="755576" y="5229200"/>
            <a:ext cx="1728192" cy="1152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Une question </a:t>
            </a:r>
            <a:endParaRPr lang="fr-FR" dirty="0"/>
          </a:p>
        </p:txBody>
      </p:sp>
      <p:cxnSp>
        <p:nvCxnSpPr>
          <p:cNvPr id="8" name="Connecteur droit 7"/>
          <p:cNvCxnSpPr/>
          <p:nvPr/>
        </p:nvCxnSpPr>
        <p:spPr>
          <a:xfrm>
            <a:off x="2555776" y="5805264"/>
            <a:ext cx="367240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9" name="Ellipse 8"/>
          <p:cNvSpPr/>
          <p:nvPr/>
        </p:nvSpPr>
        <p:spPr>
          <a:xfrm>
            <a:off x="6300192" y="4941168"/>
            <a:ext cx="1944216" cy="15121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Par quoi commencer?</a:t>
            </a:r>
            <a:endParaRPr lang="fr-FR"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5576" y="476672"/>
            <a:ext cx="7772400" cy="1470025"/>
          </a:xfrm>
        </p:spPr>
        <p:txBody>
          <a:bodyPr/>
          <a:lstStyle/>
          <a:p>
            <a:r>
              <a:rPr lang="fr-CA" dirty="0" smtClean="0">
                <a:solidFill>
                  <a:srgbClr val="FF0000"/>
                </a:solidFill>
                <a:latin typeface="Arial Rounded MT Bold" pitchFamily="34" charset="0"/>
              </a:rPr>
              <a:t>3.2Principe d’efficacité d’une grille horaire</a:t>
            </a:r>
            <a:endParaRPr lang="fr-FR" dirty="0">
              <a:solidFill>
                <a:srgbClr val="FF0000"/>
              </a:solidFill>
            </a:endParaRPr>
          </a:p>
        </p:txBody>
      </p:sp>
      <p:cxnSp>
        <p:nvCxnSpPr>
          <p:cNvPr id="5" name="Connecteur en angle 4"/>
          <p:cNvCxnSpPr/>
          <p:nvPr/>
        </p:nvCxnSpPr>
        <p:spPr>
          <a:xfrm rot="16200000" flipH="1">
            <a:off x="467544" y="980728"/>
            <a:ext cx="1224136" cy="108012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6" name="Rectangle 3"/>
          <p:cNvSpPr txBox="1">
            <a:spLocks noChangeArrowheads="1"/>
          </p:cNvSpPr>
          <p:nvPr/>
        </p:nvSpPr>
        <p:spPr>
          <a:xfrm>
            <a:off x="1182688" y="2017713"/>
            <a:ext cx="7772400" cy="41148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90000"/>
              </a:lnSpc>
              <a:spcBef>
                <a:spcPct val="20000"/>
              </a:spcBef>
              <a:spcAft>
                <a:spcPts val="0"/>
              </a:spcAft>
              <a:buClrTx/>
              <a:buSzTx/>
              <a:buFont typeface="Arial" pitchFamily="34" charset="0"/>
              <a:buChar char="•"/>
              <a:tabLst/>
              <a:defRPr/>
            </a:pPr>
            <a:r>
              <a:rPr kumimoji="0" lang="fr-CA" sz="2800" b="0" i="0" u="none" strike="noStrike" kern="1200" cap="none" spc="0" normalizeH="0" baseline="0" noProof="0" dirty="0" smtClean="0">
                <a:ln>
                  <a:noFill/>
                </a:ln>
                <a:solidFill>
                  <a:schemeClr val="tx1">
                    <a:tint val="75000"/>
                  </a:schemeClr>
                </a:solidFill>
                <a:effectLst/>
                <a:uLnTx/>
                <a:uFillTx/>
                <a:latin typeface="+mn-lt"/>
                <a:ea typeface="+mn-ea"/>
                <a:cs typeface="+mn-cs"/>
              </a:rPr>
              <a:t>Personnalisée: adaptée à tes besoins</a:t>
            </a:r>
          </a:p>
          <a:p>
            <a:pPr marL="0" marR="0" lvl="0" indent="0" algn="ctr" defTabSz="914400" rtl="0" eaLnBrk="1" fontAlgn="auto" latinLnBrk="0" hangingPunct="1">
              <a:lnSpc>
                <a:spcPct val="90000"/>
              </a:lnSpc>
              <a:spcBef>
                <a:spcPct val="20000"/>
              </a:spcBef>
              <a:spcAft>
                <a:spcPts val="0"/>
              </a:spcAft>
              <a:buClrTx/>
              <a:buSzTx/>
              <a:buFont typeface="Arial" pitchFamily="34" charset="0"/>
              <a:buChar char="•"/>
              <a:tabLst/>
              <a:defRPr/>
            </a:pPr>
            <a:r>
              <a:rPr kumimoji="0" lang="fr-CA" sz="2800" b="0" i="0" u="none" strike="noStrike" kern="1200" cap="none" spc="0" normalizeH="0" baseline="0" noProof="0" dirty="0" smtClean="0">
                <a:ln>
                  <a:noFill/>
                </a:ln>
                <a:solidFill>
                  <a:schemeClr val="tx1">
                    <a:tint val="75000"/>
                  </a:schemeClr>
                </a:solidFill>
                <a:effectLst/>
                <a:uLnTx/>
                <a:uFillTx/>
                <a:latin typeface="+mn-lt"/>
                <a:ea typeface="+mn-ea"/>
                <a:cs typeface="+mn-cs"/>
              </a:rPr>
              <a:t>Précise , Souple &amp; flexible</a:t>
            </a:r>
          </a:p>
          <a:p>
            <a:pPr marL="0" marR="0" lvl="0" indent="0" algn="ctr" defTabSz="914400" rtl="0" eaLnBrk="1" fontAlgn="auto" latinLnBrk="0" hangingPunct="1">
              <a:lnSpc>
                <a:spcPct val="90000"/>
              </a:lnSpc>
              <a:spcBef>
                <a:spcPct val="20000"/>
              </a:spcBef>
              <a:spcAft>
                <a:spcPts val="0"/>
              </a:spcAft>
              <a:buClrTx/>
              <a:buSzTx/>
              <a:buFont typeface="Arial" pitchFamily="34" charset="0"/>
              <a:buChar char="•"/>
              <a:tabLst/>
              <a:defRPr/>
            </a:pPr>
            <a:r>
              <a:rPr kumimoji="0" lang="fr-CA" sz="2800" b="0" i="0" u="none" strike="noStrike" kern="1200" cap="none" spc="0" normalizeH="0" baseline="0" noProof="0" dirty="0" smtClean="0">
                <a:ln>
                  <a:noFill/>
                </a:ln>
                <a:solidFill>
                  <a:schemeClr val="tx1">
                    <a:tint val="75000"/>
                  </a:schemeClr>
                </a:solidFill>
                <a:effectLst/>
                <a:uLnTx/>
                <a:uFillTx/>
                <a:latin typeface="+mn-lt"/>
                <a:ea typeface="+mn-ea"/>
                <a:cs typeface="+mn-cs"/>
              </a:rPr>
              <a:t>Réaliste</a:t>
            </a:r>
          </a:p>
          <a:p>
            <a:pPr marL="0" marR="0" lvl="0" indent="0" algn="ctr" defTabSz="914400" rtl="0" eaLnBrk="1" fontAlgn="auto" latinLnBrk="0" hangingPunct="1">
              <a:lnSpc>
                <a:spcPct val="90000"/>
              </a:lnSpc>
              <a:spcBef>
                <a:spcPct val="20000"/>
              </a:spcBef>
              <a:spcAft>
                <a:spcPts val="0"/>
              </a:spcAft>
              <a:buClrTx/>
              <a:buSzTx/>
              <a:buFont typeface="Arial" pitchFamily="34" charset="0"/>
              <a:buChar char="•"/>
              <a:tabLst/>
              <a:defRPr/>
            </a:pPr>
            <a:r>
              <a:rPr kumimoji="0" lang="fr-CA" sz="2800" b="0" i="0" u="none" strike="noStrike" kern="1200" cap="none" spc="0" normalizeH="0" baseline="0" noProof="0" dirty="0" smtClean="0">
                <a:ln>
                  <a:noFill/>
                </a:ln>
                <a:solidFill>
                  <a:schemeClr val="tx1">
                    <a:tint val="75000"/>
                  </a:schemeClr>
                </a:solidFill>
                <a:effectLst/>
                <a:uLnTx/>
                <a:uFillTx/>
                <a:latin typeface="+mn-lt"/>
                <a:ea typeface="+mn-ea"/>
                <a:cs typeface="+mn-cs"/>
              </a:rPr>
              <a:t>Stimulante</a:t>
            </a:r>
          </a:p>
          <a:p>
            <a:pPr marL="0" marR="0" lvl="0" indent="0" algn="ctr" defTabSz="914400" rtl="0" eaLnBrk="1" fontAlgn="auto" latinLnBrk="0" hangingPunct="1">
              <a:lnSpc>
                <a:spcPct val="90000"/>
              </a:lnSpc>
              <a:spcBef>
                <a:spcPct val="20000"/>
              </a:spcBef>
              <a:spcAft>
                <a:spcPts val="0"/>
              </a:spcAft>
              <a:buClrTx/>
              <a:buSzTx/>
              <a:buFont typeface="Arial" pitchFamily="34" charset="0"/>
              <a:buChar char="•"/>
              <a:tabLst/>
              <a:defRPr/>
            </a:pPr>
            <a:r>
              <a:rPr kumimoji="0" lang="fr-CA" sz="2800" b="0" i="0" u="none" strike="noStrike" kern="1200" cap="none" spc="0" normalizeH="0" baseline="0" noProof="0" dirty="0" smtClean="0">
                <a:ln>
                  <a:noFill/>
                </a:ln>
                <a:solidFill>
                  <a:schemeClr val="tx1">
                    <a:tint val="75000"/>
                  </a:schemeClr>
                </a:solidFill>
                <a:effectLst/>
                <a:uLnTx/>
                <a:uFillTx/>
                <a:latin typeface="+mn-lt"/>
                <a:ea typeface="+mn-ea"/>
                <a:cs typeface="+mn-cs"/>
              </a:rPr>
              <a:t>Modifiée au besoin</a:t>
            </a:r>
          </a:p>
          <a:p>
            <a:pPr marL="0" marR="0" lvl="0" indent="0" algn="ctr" defTabSz="914400" rtl="0" eaLnBrk="1" fontAlgn="auto" latinLnBrk="0" hangingPunct="1">
              <a:lnSpc>
                <a:spcPct val="90000"/>
              </a:lnSpc>
              <a:spcBef>
                <a:spcPct val="20000"/>
              </a:spcBef>
              <a:spcAft>
                <a:spcPts val="0"/>
              </a:spcAft>
              <a:buClrTx/>
              <a:buSzTx/>
              <a:buFont typeface="Wingdings" pitchFamily="2" charset="2"/>
              <a:buNone/>
              <a:tabLst/>
              <a:defRPr/>
            </a:pPr>
            <a:r>
              <a:rPr kumimoji="0" lang="fr-CA" sz="4000" b="0" i="0" u="none" strike="noStrike" kern="1200" cap="none" spc="0" normalizeH="0" baseline="0" noProof="0" dirty="0" smtClean="0">
                <a:ln>
                  <a:noFill/>
                </a:ln>
                <a:solidFill>
                  <a:schemeClr val="tx1">
                    <a:tint val="75000"/>
                  </a:schemeClr>
                </a:solidFill>
                <a:effectLst/>
                <a:uLnTx/>
                <a:uFillTx/>
                <a:latin typeface="+mn-lt"/>
                <a:ea typeface="+mn-ea"/>
                <a:cs typeface="+mn-cs"/>
                <a:sym typeface="Webdings" pitchFamily="18" charset="2"/>
              </a:rPr>
              <a:t></a:t>
            </a:r>
            <a:r>
              <a:rPr kumimoji="0" lang="fr-CA" sz="2800" b="0" i="0" u="none" strike="noStrike" kern="1200" cap="none" spc="0" normalizeH="0" baseline="0" noProof="0" dirty="0" smtClean="0">
                <a:ln>
                  <a:noFill/>
                </a:ln>
                <a:solidFill>
                  <a:schemeClr val="tx1">
                    <a:tint val="75000"/>
                  </a:schemeClr>
                </a:solidFill>
                <a:effectLst/>
                <a:uLnTx/>
                <a:uFillTx/>
                <a:latin typeface="+mn-lt"/>
                <a:ea typeface="+mn-ea"/>
                <a:cs typeface="+mn-cs"/>
                <a:sym typeface="Wingdings" pitchFamily="2" charset="2"/>
              </a:rPr>
              <a:t> </a:t>
            </a:r>
            <a:r>
              <a:rPr kumimoji="0" lang="fr-CA" sz="2800" b="0" i="0" u="none" strike="noStrike" kern="1200" cap="none" spc="0" normalizeH="0" baseline="0" noProof="0" dirty="0" smtClean="0">
                <a:ln>
                  <a:noFill/>
                </a:ln>
                <a:solidFill>
                  <a:srgbClr val="FF0000"/>
                </a:solidFill>
                <a:effectLst/>
                <a:uLnTx/>
                <a:uFillTx/>
                <a:latin typeface="American Classic" pitchFamily="18" charset="0"/>
                <a:ea typeface="+mn-ea"/>
                <a:cs typeface="+mn-cs"/>
                <a:sym typeface="Wingdings" pitchFamily="2" charset="2"/>
              </a:rPr>
              <a:t>Il est très important de respecter la planification établie.</a:t>
            </a:r>
            <a:endParaRPr kumimoji="0" lang="fr-CA" sz="2800" b="0" i="0" u="none" strike="noStrike" kern="1200" cap="none" spc="0" normalizeH="0" baseline="0" noProof="0" dirty="0" smtClean="0">
              <a:ln>
                <a:noFill/>
              </a:ln>
              <a:solidFill>
                <a:srgbClr val="FF0000"/>
              </a:solidFill>
              <a:effectLst/>
              <a:uLnTx/>
              <a:uFillTx/>
              <a:latin typeface="American Classic" pitchFamily="18" charset="0"/>
              <a:ea typeface="+mn-ea"/>
              <a:cs typeface="+mn-cs"/>
            </a:endParaRPr>
          </a:p>
          <a:p>
            <a:pPr marL="0" marR="0" lvl="0" indent="0" algn="ctr" defTabSz="914400" rtl="0" eaLnBrk="1" fontAlgn="auto" latinLnBrk="0" hangingPunct="1">
              <a:lnSpc>
                <a:spcPct val="90000"/>
              </a:lnSpc>
              <a:spcBef>
                <a:spcPct val="20000"/>
              </a:spcBef>
              <a:spcAft>
                <a:spcPts val="0"/>
              </a:spcAft>
              <a:buClrTx/>
              <a:buSzTx/>
              <a:buFont typeface="Arial" pitchFamily="34" charset="0"/>
              <a:buNone/>
              <a:tabLst/>
              <a:defRPr/>
            </a:pPr>
            <a:endParaRPr kumimoji="0" lang="fr-CA" sz="2800" b="0" i="0" u="none" strike="noStrike" kern="1200" cap="none" spc="0" normalizeH="0" baseline="0" noProof="0" dirty="0" smtClean="0">
              <a:ln>
                <a:noFill/>
              </a:ln>
              <a:solidFill>
                <a:schemeClr val="tx1">
                  <a:tint val="75000"/>
                </a:schemeClr>
              </a:solidFill>
              <a:effectLst/>
              <a:uLnTx/>
              <a:uFillTx/>
              <a:latin typeface="American Classic" pitchFamily="18" charset="0"/>
              <a:ea typeface="+mn-ea"/>
              <a:cs typeface="+mn-cs"/>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404664"/>
            <a:ext cx="7772400" cy="1470025"/>
          </a:xfrm>
        </p:spPr>
        <p:txBody>
          <a:bodyPr/>
          <a:lstStyle/>
          <a:p>
            <a:r>
              <a:rPr lang="fr-FR" b="1" dirty="0" smtClean="0">
                <a:solidFill>
                  <a:srgbClr val="FF0000"/>
                </a:solidFill>
              </a:rPr>
              <a:t>Gestion du temps</a:t>
            </a:r>
            <a:br>
              <a:rPr lang="fr-FR" b="1" dirty="0" smtClean="0">
                <a:solidFill>
                  <a:srgbClr val="FF0000"/>
                </a:solidFill>
              </a:rPr>
            </a:br>
            <a:endParaRPr lang="fr-FR" dirty="0">
              <a:solidFill>
                <a:srgbClr val="FF0000"/>
              </a:solidFill>
            </a:endParaRPr>
          </a:p>
        </p:txBody>
      </p:sp>
      <p:sp>
        <p:nvSpPr>
          <p:cNvPr id="3" name="Sous-titre 2"/>
          <p:cNvSpPr>
            <a:spLocks noGrp="1"/>
          </p:cNvSpPr>
          <p:nvPr>
            <p:ph type="subTitle" idx="1"/>
          </p:nvPr>
        </p:nvSpPr>
        <p:spPr>
          <a:xfrm>
            <a:off x="1403648" y="1340768"/>
            <a:ext cx="6400800" cy="720080"/>
          </a:xfrm>
        </p:spPr>
        <p:txBody>
          <a:bodyPr/>
          <a:lstStyle/>
          <a:p>
            <a:r>
              <a:rPr lang="fr-FR" dirty="0" smtClean="0">
                <a:solidFill>
                  <a:schemeClr val="tx1"/>
                </a:solidFill>
              </a:rPr>
              <a:t>Appréhender la problématique</a:t>
            </a:r>
            <a:endParaRPr lang="fr-FR" dirty="0">
              <a:solidFill>
                <a:schemeClr val="tx1"/>
              </a:solidFill>
            </a:endParaRPr>
          </a:p>
        </p:txBody>
      </p:sp>
      <p:sp>
        <p:nvSpPr>
          <p:cNvPr id="4" name="Rectangle 3"/>
          <p:cNvSpPr/>
          <p:nvPr/>
        </p:nvSpPr>
        <p:spPr>
          <a:xfrm>
            <a:off x="0" y="2276872"/>
            <a:ext cx="4572000" cy="646331"/>
          </a:xfrm>
          <a:prstGeom prst="rect">
            <a:avLst/>
          </a:prstGeom>
        </p:spPr>
        <p:txBody>
          <a:bodyPr>
            <a:spAutoFit/>
          </a:bodyPr>
          <a:lstStyle/>
          <a:p>
            <a:pPr>
              <a:buFont typeface="Wingdings" pitchFamily="2" charset="2"/>
              <a:buChar char="§"/>
            </a:pPr>
            <a:r>
              <a:rPr lang="fr-FR" dirty="0" smtClean="0"/>
              <a:t>Définissez vos priorités à chaque session et des actions concrètes pour les atteindre.</a:t>
            </a:r>
            <a:endParaRPr lang="fr-FR" dirty="0"/>
          </a:p>
        </p:txBody>
      </p:sp>
      <p:sp>
        <p:nvSpPr>
          <p:cNvPr id="5" name="Rectangle 4"/>
          <p:cNvSpPr/>
          <p:nvPr/>
        </p:nvSpPr>
        <p:spPr>
          <a:xfrm>
            <a:off x="4572000" y="2708920"/>
            <a:ext cx="4572000" cy="1477328"/>
          </a:xfrm>
          <a:prstGeom prst="rect">
            <a:avLst/>
          </a:prstGeom>
        </p:spPr>
        <p:txBody>
          <a:bodyPr>
            <a:spAutoFit/>
          </a:bodyPr>
          <a:lstStyle/>
          <a:p>
            <a:pPr>
              <a:buFont typeface="Wingdings" pitchFamily="2" charset="2"/>
              <a:buChar char="§"/>
            </a:pPr>
            <a:r>
              <a:rPr lang="fr-FR" dirty="0" smtClean="0"/>
              <a:t>Faites des choix qui favorisent l’équilibre de vie afin de bien performer aux études tout en prévenant l’épuisement. Autrement dit, au-delà des devoirs et obligations, planifiez des moments de détente et de plaisir.</a:t>
            </a:r>
            <a:endParaRPr lang="fr-FR" dirty="0"/>
          </a:p>
        </p:txBody>
      </p:sp>
      <p:sp>
        <p:nvSpPr>
          <p:cNvPr id="6" name="Rectangle 5"/>
          <p:cNvSpPr/>
          <p:nvPr/>
        </p:nvSpPr>
        <p:spPr>
          <a:xfrm>
            <a:off x="0" y="4725144"/>
            <a:ext cx="4572000" cy="923330"/>
          </a:xfrm>
          <a:prstGeom prst="rect">
            <a:avLst/>
          </a:prstGeom>
        </p:spPr>
        <p:txBody>
          <a:bodyPr>
            <a:spAutoFit/>
          </a:bodyPr>
          <a:lstStyle/>
          <a:p>
            <a:r>
              <a:rPr lang="fr-FR" dirty="0" smtClean="0"/>
              <a:t>Identifiez vos « </a:t>
            </a:r>
            <a:r>
              <a:rPr lang="fr-FR" dirty="0" smtClean="0">
                <a:solidFill>
                  <a:srgbClr val="FF0000"/>
                </a:solidFill>
              </a:rPr>
              <a:t>grugeurs de temps</a:t>
            </a:r>
            <a:r>
              <a:rPr lang="fr-FR" dirty="0" smtClean="0"/>
              <a:t> » et mettez en place des moyens concrets pour les contrôler.</a:t>
            </a:r>
            <a:endParaRPr lang="fr-FR" dirty="0"/>
          </a:p>
        </p:txBody>
      </p:sp>
      <p:sp>
        <p:nvSpPr>
          <p:cNvPr id="7" name="Rectangle 6"/>
          <p:cNvSpPr/>
          <p:nvPr/>
        </p:nvSpPr>
        <p:spPr>
          <a:xfrm>
            <a:off x="4572000" y="6093296"/>
            <a:ext cx="4436214" cy="369332"/>
          </a:xfrm>
          <a:prstGeom prst="rect">
            <a:avLst/>
          </a:prstGeom>
        </p:spPr>
        <p:txBody>
          <a:bodyPr wrap="none">
            <a:spAutoFit/>
          </a:bodyPr>
          <a:lstStyle/>
          <a:p>
            <a:pPr>
              <a:buFont typeface="Wingdings" pitchFamily="2" charset="2"/>
              <a:buChar char="§"/>
            </a:pPr>
            <a:r>
              <a:rPr lang="fr-FR" dirty="0" smtClean="0"/>
              <a:t>Bâtissez un horaire réaliste et à votre image.</a:t>
            </a:r>
            <a:endParaRPr lang="fr-FR"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827584" y="3573016"/>
            <a:ext cx="6400800" cy="1198984"/>
          </a:xfrm>
        </p:spPr>
        <p:txBody>
          <a:bodyPr/>
          <a:lstStyle/>
          <a:p>
            <a:pPr>
              <a:buFont typeface="Wingdings" pitchFamily="2" charset="2"/>
              <a:buChar char="§"/>
            </a:pPr>
            <a:r>
              <a:rPr lang="fr-FR" dirty="0" smtClean="0">
                <a:solidFill>
                  <a:schemeClr val="tx1"/>
                </a:solidFill>
              </a:rPr>
              <a:t>Prévoyez du temps pour les imprévus.</a:t>
            </a:r>
          </a:p>
          <a:p>
            <a:endParaRPr lang="fr-FR" dirty="0"/>
          </a:p>
        </p:txBody>
      </p:sp>
      <p:sp>
        <p:nvSpPr>
          <p:cNvPr id="4" name="Titre 1"/>
          <p:cNvSpPr>
            <a:spLocks noGrp="1"/>
          </p:cNvSpPr>
          <p:nvPr>
            <p:ph type="ctrTitle"/>
          </p:nvPr>
        </p:nvSpPr>
        <p:spPr>
          <a:xfrm>
            <a:off x="467544" y="404665"/>
            <a:ext cx="7772400" cy="936104"/>
          </a:xfrm>
        </p:spPr>
        <p:txBody>
          <a:bodyPr>
            <a:normAutofit fontScale="90000"/>
          </a:bodyPr>
          <a:lstStyle/>
          <a:p>
            <a:r>
              <a:rPr lang="fr-FR" b="1" dirty="0" smtClean="0">
                <a:solidFill>
                  <a:srgbClr val="FF0000"/>
                </a:solidFill>
              </a:rPr>
              <a:t>Gestion du temps</a:t>
            </a:r>
            <a:br>
              <a:rPr lang="fr-FR" b="1" dirty="0" smtClean="0">
                <a:solidFill>
                  <a:srgbClr val="FF0000"/>
                </a:solidFill>
              </a:rPr>
            </a:br>
            <a:endParaRPr lang="fr-FR" dirty="0">
              <a:solidFill>
                <a:srgbClr val="FF0000"/>
              </a:solidFill>
            </a:endParaRPr>
          </a:p>
        </p:txBody>
      </p:sp>
      <p:sp>
        <p:nvSpPr>
          <p:cNvPr id="5" name="Sous-titre 2"/>
          <p:cNvSpPr txBox="1">
            <a:spLocks/>
          </p:cNvSpPr>
          <p:nvPr/>
        </p:nvSpPr>
        <p:spPr>
          <a:xfrm>
            <a:off x="1331640" y="908720"/>
            <a:ext cx="6400800" cy="72008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smtClean="0">
                <a:ln>
                  <a:noFill/>
                </a:ln>
                <a:solidFill>
                  <a:schemeClr val="tx1"/>
                </a:solidFill>
                <a:effectLst/>
                <a:uLnTx/>
                <a:uFillTx/>
                <a:latin typeface="+mn-lt"/>
                <a:ea typeface="+mn-ea"/>
                <a:cs typeface="+mn-cs"/>
              </a:rPr>
              <a:t>Appréhender la problématique</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Rectangle 5"/>
          <p:cNvSpPr/>
          <p:nvPr/>
        </p:nvSpPr>
        <p:spPr>
          <a:xfrm>
            <a:off x="1547664" y="2420888"/>
            <a:ext cx="6103850" cy="584775"/>
          </a:xfrm>
          <a:prstGeom prst="rect">
            <a:avLst/>
          </a:prstGeom>
        </p:spPr>
        <p:txBody>
          <a:bodyPr wrap="none">
            <a:spAutoFit/>
          </a:bodyPr>
          <a:lstStyle/>
          <a:p>
            <a:pPr>
              <a:buFont typeface="Wingdings" pitchFamily="2" charset="2"/>
              <a:buChar char="§"/>
            </a:pPr>
            <a:r>
              <a:rPr lang="fr-FR" sz="3200" dirty="0" smtClean="0"/>
              <a:t>Prenez contact avec votre volonté.</a:t>
            </a:r>
            <a:endParaRPr lang="fr-FR" sz="3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620688"/>
            <a:ext cx="7772400" cy="1470025"/>
          </a:xfrm>
        </p:spPr>
        <p:txBody>
          <a:bodyPr/>
          <a:lstStyle/>
          <a:p>
            <a:r>
              <a:rPr lang="fr-FR" dirty="0" smtClean="0"/>
              <a:t>Lieu du « métier de l’</a:t>
            </a:r>
            <a:r>
              <a:rPr lang="fr-FR" dirty="0" err="1" smtClean="0"/>
              <a:t>etudiant</a:t>
            </a:r>
            <a:r>
              <a:rPr lang="fr-FR" dirty="0" smtClean="0"/>
              <a:t> »</a:t>
            </a:r>
            <a:endParaRPr lang="fr-FR" dirty="0"/>
          </a:p>
        </p:txBody>
      </p:sp>
      <p:sp>
        <p:nvSpPr>
          <p:cNvPr id="3" name="Sous-titre 2"/>
          <p:cNvSpPr>
            <a:spLocks noGrp="1"/>
          </p:cNvSpPr>
          <p:nvPr>
            <p:ph type="subTitle" idx="1"/>
          </p:nvPr>
        </p:nvSpPr>
        <p:spPr>
          <a:xfrm>
            <a:off x="1403648" y="2852936"/>
            <a:ext cx="6400800" cy="1752600"/>
          </a:xfrm>
        </p:spPr>
        <p:txBody>
          <a:bodyPr/>
          <a:lstStyle/>
          <a:p>
            <a:pPr>
              <a:buFontTx/>
              <a:buChar char="-"/>
            </a:pPr>
            <a:r>
              <a:rPr lang="fr-FR" b="1" dirty="0" smtClean="0"/>
              <a:t>L’université</a:t>
            </a:r>
          </a:p>
          <a:p>
            <a:pPr>
              <a:buFontTx/>
              <a:buChar char="-"/>
            </a:pPr>
            <a:r>
              <a:rPr lang="fr-FR" b="1" dirty="0" smtClean="0"/>
              <a:t>Les écoles sup</a:t>
            </a:r>
          </a:p>
          <a:p>
            <a:pPr>
              <a:buFontTx/>
              <a:buChar char="-"/>
            </a:pPr>
            <a:r>
              <a:rPr lang="fr-FR" b="1" dirty="0" smtClean="0"/>
              <a:t>Les instits</a:t>
            </a:r>
          </a:p>
          <a:p>
            <a:endParaRPr lang="fr-FR"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116632"/>
            <a:ext cx="7772400" cy="1080120"/>
          </a:xfrm>
        </p:spPr>
        <p:txBody>
          <a:bodyPr/>
          <a:lstStyle/>
          <a:p>
            <a:r>
              <a:rPr lang="fr-FR" dirty="0" smtClean="0">
                <a:solidFill>
                  <a:srgbClr val="FF0000"/>
                </a:solidFill>
              </a:rPr>
              <a:t>2. LA CONCENTRATION</a:t>
            </a:r>
            <a:endParaRPr lang="fr-FR" dirty="0">
              <a:solidFill>
                <a:srgbClr val="FF0000"/>
              </a:solidFill>
            </a:endParaRPr>
          </a:p>
        </p:txBody>
      </p:sp>
      <p:sp>
        <p:nvSpPr>
          <p:cNvPr id="3" name="Sous-titre 2"/>
          <p:cNvSpPr>
            <a:spLocks noGrp="1"/>
          </p:cNvSpPr>
          <p:nvPr>
            <p:ph type="subTitle" idx="1"/>
          </p:nvPr>
        </p:nvSpPr>
        <p:spPr>
          <a:xfrm>
            <a:off x="1187624" y="1340768"/>
            <a:ext cx="6400800" cy="550912"/>
          </a:xfrm>
        </p:spPr>
        <p:style>
          <a:lnRef idx="2">
            <a:schemeClr val="dk1"/>
          </a:lnRef>
          <a:fillRef idx="1">
            <a:schemeClr val="lt1"/>
          </a:fillRef>
          <a:effectRef idx="0">
            <a:schemeClr val="dk1"/>
          </a:effectRef>
          <a:fontRef idx="minor">
            <a:schemeClr val="dk1"/>
          </a:fontRef>
        </p:style>
        <p:txBody>
          <a:bodyPr>
            <a:normAutofit lnSpcReduction="10000"/>
          </a:bodyPr>
          <a:lstStyle/>
          <a:p>
            <a:r>
              <a:rPr lang="fr-FR" dirty="0" smtClean="0">
                <a:solidFill>
                  <a:schemeClr val="tx1"/>
                </a:solidFill>
              </a:rPr>
              <a:t>2.1  PROBLEMATIQUE:</a:t>
            </a:r>
            <a:endParaRPr lang="fr-FR" dirty="0">
              <a:solidFill>
                <a:schemeClr val="tx1"/>
              </a:solidFill>
            </a:endParaRPr>
          </a:p>
        </p:txBody>
      </p:sp>
      <p:sp>
        <p:nvSpPr>
          <p:cNvPr id="4" name="Titre 1"/>
          <p:cNvSpPr txBox="1">
            <a:spLocks/>
          </p:cNvSpPr>
          <p:nvPr/>
        </p:nvSpPr>
        <p:spPr>
          <a:xfrm>
            <a:off x="755576" y="2996952"/>
            <a:ext cx="7772400" cy="2835746"/>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0" i="0" u="none" strike="noStrike" kern="1200" cap="none" spc="0" normalizeH="0" baseline="0" noProof="0" smtClean="0">
                <a:ln>
                  <a:noFill/>
                </a:ln>
                <a:solidFill>
                  <a:schemeClr val="tx1"/>
                </a:solidFill>
                <a:effectLst/>
                <a:uLnTx/>
                <a:uFillTx/>
                <a:latin typeface="+mj-lt"/>
                <a:ea typeface="+mj-ea"/>
                <a:cs typeface="+mj-cs"/>
              </a:rPr>
              <a:t>TOUTES LES METHODES DE TRAVAIL </a:t>
            </a:r>
            <a:r>
              <a:rPr kumimoji="0" lang="fr-FR" sz="4400" b="0" i="0" u="none" strike="noStrike" kern="1200" cap="none" spc="0" normalizeH="0" baseline="0" noProof="0" smtClean="0">
                <a:ln>
                  <a:noFill/>
                </a:ln>
                <a:solidFill>
                  <a:srgbClr val="FF0000"/>
                </a:solidFill>
                <a:effectLst/>
                <a:uLnTx/>
                <a:uFillTx/>
                <a:latin typeface="+mj-lt"/>
                <a:ea typeface="+mj-ea"/>
                <a:cs typeface="+mj-cs"/>
              </a:rPr>
              <a:t>INTELLECTUEL</a:t>
            </a:r>
            <a:r>
              <a:rPr kumimoji="0" lang="fr-FR" sz="4400" b="0" i="0" u="none" strike="noStrike" kern="1200" cap="none" spc="0" normalizeH="0" baseline="0" noProof="0" smtClean="0">
                <a:ln>
                  <a:noFill/>
                </a:ln>
                <a:solidFill>
                  <a:schemeClr val="tx1"/>
                </a:solidFill>
                <a:effectLst/>
                <a:uLnTx/>
                <a:uFillTx/>
                <a:latin typeface="+mj-lt"/>
                <a:ea typeface="+mj-ea"/>
                <a:cs typeface="+mj-cs"/>
              </a:rPr>
              <a:t> ONT EN COMMUN DE NECESSITER UN MINIMUM DE </a:t>
            </a:r>
            <a:r>
              <a:rPr kumimoji="0" lang="fr-FR" sz="4400" b="0" i="0" u="none" strike="noStrike" kern="1200" cap="none" spc="0" normalizeH="0" baseline="0" noProof="0" smtClean="0">
                <a:ln>
                  <a:noFill/>
                </a:ln>
                <a:solidFill>
                  <a:srgbClr val="FF0000"/>
                </a:solidFill>
                <a:effectLst/>
                <a:uLnTx/>
                <a:uFillTx/>
                <a:latin typeface="+mj-lt"/>
                <a:ea typeface="+mj-ea"/>
                <a:cs typeface="+mj-cs"/>
              </a:rPr>
              <a:t>CONCENTRATION</a:t>
            </a:r>
            <a:endParaRPr kumimoji="0" lang="fr-FR" sz="4400" b="0" i="0" u="none" strike="noStrike" kern="1200" cap="none" spc="0" normalizeH="0" baseline="0" noProof="0" dirty="0">
              <a:ln>
                <a:noFill/>
              </a:ln>
              <a:solidFill>
                <a:srgbClr val="FF0000"/>
              </a:solidFill>
              <a:effectLst/>
              <a:uLnTx/>
              <a:uFillTx/>
              <a:latin typeface="+mj-lt"/>
              <a:ea typeface="+mj-ea"/>
              <a:cs typeface="+mj-cs"/>
            </a:endParaRPr>
          </a:p>
        </p:txBody>
      </p:sp>
      <p:sp>
        <p:nvSpPr>
          <p:cNvPr id="5" name="Flèche courbée vers la droite 4"/>
          <p:cNvSpPr/>
          <p:nvPr/>
        </p:nvSpPr>
        <p:spPr>
          <a:xfrm>
            <a:off x="539552" y="2564904"/>
            <a:ext cx="731520" cy="121615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315416"/>
            <a:ext cx="7772400" cy="2979762"/>
          </a:xfrm>
        </p:spPr>
        <p:txBody>
          <a:bodyPr>
            <a:normAutofit/>
          </a:bodyPr>
          <a:lstStyle/>
          <a:p>
            <a:r>
              <a:rPr lang="fr-FR" dirty="0" smtClean="0"/>
              <a:t>2. LA CONCENTRATION</a:t>
            </a:r>
            <a:endParaRPr lang="fr-FR" dirty="0"/>
          </a:p>
        </p:txBody>
      </p:sp>
      <p:sp>
        <p:nvSpPr>
          <p:cNvPr id="3" name="Sous-titre 2"/>
          <p:cNvSpPr>
            <a:spLocks noGrp="1"/>
          </p:cNvSpPr>
          <p:nvPr>
            <p:ph type="subTitle" idx="1"/>
          </p:nvPr>
        </p:nvSpPr>
        <p:spPr>
          <a:xfrm>
            <a:off x="1043608" y="4509120"/>
            <a:ext cx="6400800" cy="1512168"/>
          </a:xfrm>
        </p:spPr>
        <p:txBody>
          <a:bodyPr>
            <a:normAutofit fontScale="25000" lnSpcReduction="20000"/>
          </a:bodyPr>
          <a:lstStyle/>
          <a:p>
            <a:r>
              <a:rPr lang="fr-FR" sz="8000" dirty="0" smtClean="0"/>
              <a:t> </a:t>
            </a:r>
            <a:r>
              <a:rPr lang="fr-FR" sz="8000" dirty="0" smtClean="0">
                <a:solidFill>
                  <a:schemeClr val="tx1"/>
                </a:solidFill>
              </a:rPr>
              <a:t>La concentration </a:t>
            </a:r>
            <a:r>
              <a:rPr lang="fr-FR" sz="8000" dirty="0" smtClean="0">
                <a:solidFill>
                  <a:srgbClr val="FF0000"/>
                </a:solidFill>
              </a:rPr>
              <a:t>est l’art de s’isoler des impressions</a:t>
            </a:r>
          </a:p>
          <a:p>
            <a:r>
              <a:rPr lang="fr-FR" sz="8000" dirty="0" smtClean="0">
                <a:solidFill>
                  <a:srgbClr val="FF0000"/>
                </a:solidFill>
              </a:rPr>
              <a:t>extérieures pour forcer l’attention, vaincre l’indifférence et</a:t>
            </a:r>
          </a:p>
          <a:p>
            <a:r>
              <a:rPr lang="fr-FR" sz="8000" b="1" dirty="0" smtClean="0">
                <a:solidFill>
                  <a:srgbClr val="FF0000"/>
                </a:solidFill>
              </a:rPr>
              <a:t>dominer, en même temps, les forces physiques et les forces psychiques</a:t>
            </a:r>
          </a:p>
        </p:txBody>
      </p:sp>
      <p:sp>
        <p:nvSpPr>
          <p:cNvPr id="4" name="Flèche vers le bas 3"/>
          <p:cNvSpPr/>
          <p:nvPr/>
        </p:nvSpPr>
        <p:spPr>
          <a:xfrm>
            <a:off x="3779912" y="2924944"/>
            <a:ext cx="916680"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187624" y="3645024"/>
            <a:ext cx="1609287" cy="369332"/>
          </a:xfrm>
          <a:prstGeom prst="rect">
            <a:avLst/>
          </a:prstGeom>
          <a:noFill/>
        </p:spPr>
        <p:txBody>
          <a:bodyPr wrap="none" rtlCol="0">
            <a:spAutoFit/>
          </a:bodyPr>
          <a:lstStyle/>
          <a:p>
            <a:r>
              <a:rPr lang="fr-FR" dirty="0" smtClean="0"/>
              <a:t>2.2 . définition:</a:t>
            </a:r>
            <a:endParaRPr lang="fr-FR" dirty="0"/>
          </a:p>
        </p:txBody>
      </p:sp>
    </p:spTree>
  </p:cSld>
  <p:clrMapOvr>
    <a:masterClrMapping/>
  </p:clrMapOvr>
  <p:transition>
    <p:wipe dir="u"/>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115616" y="1556792"/>
            <a:ext cx="6400800" cy="1752600"/>
          </a:xfrm>
        </p:spPr>
        <p:style>
          <a:lnRef idx="2">
            <a:schemeClr val="dk1">
              <a:shade val="50000"/>
            </a:schemeClr>
          </a:lnRef>
          <a:fillRef idx="1">
            <a:schemeClr val="dk1"/>
          </a:fillRef>
          <a:effectRef idx="0">
            <a:schemeClr val="dk1"/>
          </a:effectRef>
          <a:fontRef idx="minor">
            <a:schemeClr val="lt1"/>
          </a:fontRef>
        </p:style>
        <p:txBody>
          <a:bodyPr>
            <a:normAutofit fontScale="55000" lnSpcReduction="20000"/>
          </a:bodyPr>
          <a:lstStyle/>
          <a:p>
            <a:r>
              <a:rPr lang="fr-FR" dirty="0" smtClean="0">
                <a:solidFill>
                  <a:schemeClr val="bg1"/>
                </a:solidFill>
              </a:rPr>
              <a:t>Se concentrer, c’est ramener à leur centre ses forces</a:t>
            </a:r>
          </a:p>
          <a:p>
            <a:r>
              <a:rPr lang="fr-FR" dirty="0" smtClean="0">
                <a:solidFill>
                  <a:schemeClr val="bg1"/>
                </a:solidFill>
              </a:rPr>
              <a:t>dispersées, rassembler son énergie, faire appel à toute son</a:t>
            </a:r>
          </a:p>
          <a:p>
            <a:r>
              <a:rPr lang="fr-FR" dirty="0" smtClean="0">
                <a:solidFill>
                  <a:schemeClr val="bg1"/>
                </a:solidFill>
              </a:rPr>
              <a:t>intelligence et à toute sa volonté pour vaincre plus sûrement les</a:t>
            </a:r>
          </a:p>
          <a:p>
            <a:r>
              <a:rPr lang="fr-FR" dirty="0" smtClean="0">
                <a:solidFill>
                  <a:schemeClr val="bg1"/>
                </a:solidFill>
              </a:rPr>
              <a:t>obstacles qui pourraient nous empêcher d’arriver au but que</a:t>
            </a:r>
          </a:p>
          <a:p>
            <a:r>
              <a:rPr lang="fr-FR" dirty="0" smtClean="0">
                <a:solidFill>
                  <a:schemeClr val="bg1"/>
                </a:solidFill>
              </a:rPr>
              <a:t>nous voulons atteindre</a:t>
            </a:r>
            <a:endParaRPr lang="fr-FR" dirty="0">
              <a:solidFill>
                <a:schemeClr val="bg1"/>
              </a:solidFill>
            </a:endParaRPr>
          </a:p>
        </p:txBody>
      </p:sp>
      <p:sp>
        <p:nvSpPr>
          <p:cNvPr id="4" name="Flèche vers le bas 3"/>
          <p:cNvSpPr/>
          <p:nvPr/>
        </p:nvSpPr>
        <p:spPr>
          <a:xfrm>
            <a:off x="3707904" y="3501008"/>
            <a:ext cx="916680"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1763688" y="4725144"/>
            <a:ext cx="5112568" cy="1200329"/>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r>
              <a:rPr lang="fr-FR" dirty="0" smtClean="0"/>
              <a:t>La Concentration est  la résultante donc :</a:t>
            </a:r>
          </a:p>
          <a:p>
            <a:r>
              <a:rPr lang="fr-FR" dirty="0" smtClean="0"/>
              <a:t>- de l’Attention,</a:t>
            </a:r>
          </a:p>
          <a:p>
            <a:r>
              <a:rPr lang="fr-FR" dirty="0" smtClean="0"/>
              <a:t>- de la Persévérance </a:t>
            </a:r>
          </a:p>
          <a:p>
            <a:r>
              <a:rPr lang="fr-FR" dirty="0" smtClean="0"/>
              <a:t>- de la Maîtrise de soi.</a:t>
            </a:r>
            <a:endParaRPr lang="fr-FR" dirty="0"/>
          </a:p>
        </p:txBody>
      </p:sp>
    </p:spTree>
  </p:cSld>
  <p:clrMapOvr>
    <a:masterClrMapping/>
  </p:clrMapOvr>
  <p:transition>
    <p:wipe dir="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404664"/>
            <a:ext cx="7772400" cy="4034879"/>
          </a:xfrm>
        </p:spPr>
        <p:txBody>
          <a:bodyPr>
            <a:normAutofit/>
          </a:bodyPr>
          <a:lstStyle/>
          <a:p>
            <a:r>
              <a:rPr lang="fr-FR" dirty="0" smtClean="0"/>
              <a:t>CEPENDANT:</a:t>
            </a:r>
            <a:br>
              <a:rPr lang="fr-FR" dirty="0" smtClean="0"/>
            </a:br>
            <a:r>
              <a:rPr lang="fr-FR" dirty="0" smtClean="0"/>
              <a:t>elle n’est pas un état passif, elle requiert une mobilisation de ses énergies pour fixer son attention sur la tache a accomplir</a:t>
            </a:r>
            <a:endParaRPr lang="fr-FR" dirty="0"/>
          </a:p>
        </p:txBody>
      </p:sp>
    </p:spTree>
  </p:cSld>
  <p:clrMapOvr>
    <a:masterClrMapping/>
  </p:clrMapOvr>
  <p:transition>
    <p:wipe/>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692696"/>
            <a:ext cx="7772400" cy="2232248"/>
          </a:xfrm>
        </p:spPr>
        <p:txBody>
          <a:bodyPr>
            <a:normAutofit/>
          </a:bodyPr>
          <a:lstStyle/>
          <a:p>
            <a:r>
              <a:rPr lang="fr-FR" dirty="0" smtClean="0">
                <a:solidFill>
                  <a:srgbClr val="FF0000"/>
                </a:solidFill>
              </a:rPr>
              <a:t>Le travail intellectuel </a:t>
            </a:r>
            <a:r>
              <a:rPr lang="fr-FR" dirty="0" smtClean="0"/>
              <a:t>est un facteur d’épuisement dans le «  métier d’étudiant »</a:t>
            </a:r>
            <a:endParaRPr lang="fr-FR" dirty="0"/>
          </a:p>
        </p:txBody>
      </p:sp>
      <p:sp>
        <p:nvSpPr>
          <p:cNvPr id="4" name="Flèche courbée vers la droite 3"/>
          <p:cNvSpPr/>
          <p:nvPr/>
        </p:nvSpPr>
        <p:spPr>
          <a:xfrm>
            <a:off x="971600" y="3284984"/>
            <a:ext cx="731520" cy="121615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5" name="ZoneTexte 4"/>
          <p:cNvSpPr txBox="1"/>
          <p:nvPr/>
        </p:nvSpPr>
        <p:spPr>
          <a:xfrm>
            <a:off x="2339752" y="4293096"/>
            <a:ext cx="4978414" cy="584775"/>
          </a:xfrm>
          <a:prstGeom prst="rect">
            <a:avLst/>
          </a:prstGeom>
          <a:noFill/>
        </p:spPr>
        <p:txBody>
          <a:bodyPr wrap="none" rtlCol="0">
            <a:spAutoFit/>
          </a:bodyPr>
          <a:lstStyle/>
          <a:p>
            <a:r>
              <a:rPr lang="fr-FR" sz="3200" dirty="0" smtClean="0"/>
              <a:t>PREPARATION      ADEQUATE</a:t>
            </a:r>
            <a:endParaRPr lang="fr-FR" sz="3200" dirty="0"/>
          </a:p>
        </p:txBody>
      </p:sp>
    </p:spTree>
  </p:cSld>
  <p:clrMapOvr>
    <a:masterClrMapping/>
  </p:clrMapOvr>
  <p:transition>
    <p:wipe dir="u"/>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404664"/>
            <a:ext cx="7772400" cy="1470025"/>
          </a:xfrm>
        </p:spPr>
        <p:txBody>
          <a:bodyPr/>
          <a:lstStyle/>
          <a:p>
            <a:r>
              <a:rPr lang="fr-FR" dirty="0" smtClean="0">
                <a:solidFill>
                  <a:srgbClr val="FF0000"/>
                </a:solidFill>
              </a:rPr>
              <a:t>FACTEURS</a:t>
            </a:r>
            <a:r>
              <a:rPr lang="fr-FR" dirty="0" smtClean="0"/>
              <a:t> INFLUENCANT LA </a:t>
            </a:r>
            <a:r>
              <a:rPr lang="fr-FR" dirty="0" smtClean="0">
                <a:solidFill>
                  <a:srgbClr val="FF0000"/>
                </a:solidFill>
              </a:rPr>
              <a:t>CONCENTRATION</a:t>
            </a:r>
            <a:endParaRPr lang="fr-FR" dirty="0">
              <a:solidFill>
                <a:srgbClr val="FF0000"/>
              </a:solidFill>
            </a:endParaRPr>
          </a:p>
        </p:txBody>
      </p:sp>
      <p:sp>
        <p:nvSpPr>
          <p:cNvPr id="3" name="Sous-titre 2"/>
          <p:cNvSpPr>
            <a:spLocks noGrp="1"/>
          </p:cNvSpPr>
          <p:nvPr>
            <p:ph type="subTitle" idx="1"/>
          </p:nvPr>
        </p:nvSpPr>
        <p:spPr>
          <a:xfrm>
            <a:off x="1331640" y="1988840"/>
            <a:ext cx="6400800" cy="1752600"/>
          </a:xfrm>
        </p:spPr>
        <p:txBody>
          <a:bodyPr/>
          <a:lstStyle/>
          <a:p>
            <a:r>
              <a:rPr lang="fr-FR" dirty="0" smtClean="0">
                <a:solidFill>
                  <a:schemeClr val="tx1"/>
                </a:solidFill>
              </a:rPr>
              <a:t>FACTEURS EXTERNES</a:t>
            </a:r>
          </a:p>
          <a:p>
            <a:r>
              <a:rPr lang="fr-FR" dirty="0" smtClean="0">
                <a:solidFill>
                  <a:schemeClr val="tx2">
                    <a:lumMod val="40000"/>
                    <a:lumOff val="60000"/>
                  </a:schemeClr>
                </a:solidFill>
              </a:rPr>
              <a:t>FACTEURS INTERNES</a:t>
            </a:r>
            <a:endParaRPr lang="fr-FR" dirty="0">
              <a:solidFill>
                <a:schemeClr val="tx2">
                  <a:lumMod val="40000"/>
                  <a:lumOff val="60000"/>
                </a:schemeClr>
              </a:solidFill>
            </a:endParaRPr>
          </a:p>
        </p:txBody>
      </p:sp>
      <p:sp>
        <p:nvSpPr>
          <p:cNvPr id="4" name="Sous-titre 2"/>
          <p:cNvSpPr txBox="1">
            <a:spLocks/>
          </p:cNvSpPr>
          <p:nvPr/>
        </p:nvSpPr>
        <p:spPr>
          <a:xfrm>
            <a:off x="611560" y="4365104"/>
            <a:ext cx="6400800" cy="1752600"/>
          </a:xfrm>
          <a:prstGeom prst="rect">
            <a:avLst/>
          </a:prstGeom>
        </p:spPr>
        <p:txBody>
          <a:bodyPr vert="horz" lIns="91440" tIns="45720" rIns="91440" bIns="45720" rtlCol="0">
            <a:normAutofit fontScale="550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effectLst/>
                <a:uLnTx/>
                <a:uFillTx/>
                <a:latin typeface="+mn-lt"/>
                <a:ea typeface="+mn-ea"/>
                <a:cs typeface="+mn-cs"/>
              </a:rPr>
              <a:t>FACTEURS EXTERNES: </a:t>
            </a:r>
          </a:p>
          <a:p>
            <a:pPr marL="0" marR="0" lvl="0" indent="0" algn="ctr" defTabSz="914400" rtl="0" eaLnBrk="1" fontAlgn="auto" latinLnBrk="0" hangingPunct="1">
              <a:lnSpc>
                <a:spcPct val="100000"/>
              </a:lnSpc>
              <a:spcBef>
                <a:spcPct val="20000"/>
              </a:spcBef>
              <a:spcAft>
                <a:spcPts val="0"/>
              </a:spcAft>
              <a:buClrTx/>
              <a:buSzTx/>
              <a:buFontTx/>
              <a:buChar char="-"/>
              <a:tabLst/>
              <a:defRPr/>
            </a:pPr>
            <a:r>
              <a:rPr lang="fr-FR" sz="3200" dirty="0" smtClean="0"/>
              <a:t>Travailler dans un environnement adéquat</a:t>
            </a:r>
          </a:p>
          <a:p>
            <a:pPr marL="0" marR="0" lvl="0" indent="0" algn="ctr" defTabSz="914400" rtl="0" eaLnBrk="1" fontAlgn="auto" latinLnBrk="0" hangingPunct="1">
              <a:lnSpc>
                <a:spcPct val="100000"/>
              </a:lnSpc>
              <a:spcBef>
                <a:spcPct val="20000"/>
              </a:spcBef>
              <a:spcAft>
                <a:spcPts val="0"/>
              </a:spcAft>
              <a:buClrTx/>
              <a:buSzTx/>
              <a:buFontTx/>
              <a:buChar char="-"/>
              <a:tabLst/>
              <a:defRPr/>
            </a:pPr>
            <a:r>
              <a:rPr lang="fr-FR" sz="3200" dirty="0" smtClean="0"/>
              <a:t>Travailler dans une position qui incite a l’action (privilégier la position assise ,incliné devant son matériel)</a:t>
            </a:r>
          </a:p>
          <a:p>
            <a:pPr marL="0" marR="0" lvl="0" indent="0" algn="ctr" defTabSz="914400" rtl="0" eaLnBrk="1" fontAlgn="auto" latinLnBrk="0" hangingPunct="1">
              <a:lnSpc>
                <a:spcPct val="100000"/>
              </a:lnSpc>
              <a:spcBef>
                <a:spcPct val="20000"/>
              </a:spcBef>
              <a:spcAft>
                <a:spcPts val="0"/>
              </a:spcAft>
              <a:buClrTx/>
              <a:buSzTx/>
              <a:buFontTx/>
              <a:buChar char="-"/>
              <a:tabLst/>
              <a:defRPr/>
            </a:pPr>
            <a:r>
              <a:rPr kumimoji="0" lang="fr-FR" sz="3200" b="0" i="0" u="none" strike="noStrike" kern="1200" cap="none" spc="0" normalizeH="0" baseline="0" noProof="0" dirty="0" smtClean="0">
                <a:ln>
                  <a:noFill/>
                </a:ln>
                <a:effectLst/>
                <a:uLnTx/>
                <a:uFillTx/>
                <a:latin typeface="+mn-lt"/>
                <a:ea typeface="+mn-ea"/>
                <a:cs typeface="+mn-cs"/>
              </a:rPr>
              <a:t>Support dégagé</a:t>
            </a:r>
          </a:p>
          <a:p>
            <a:pPr marL="0" marR="0" lvl="0" indent="0" algn="ctr" defTabSz="914400" rtl="0" eaLnBrk="1" fontAlgn="auto" latinLnBrk="0" hangingPunct="1">
              <a:lnSpc>
                <a:spcPct val="100000"/>
              </a:lnSpc>
              <a:spcBef>
                <a:spcPct val="20000"/>
              </a:spcBef>
              <a:spcAft>
                <a:spcPts val="0"/>
              </a:spcAft>
              <a:buClrTx/>
              <a:buSzTx/>
              <a:buFontTx/>
              <a:buChar char="-"/>
              <a:tabLst/>
              <a:defRPr/>
            </a:pPr>
            <a:r>
              <a:rPr lang="fr-FR" sz="3200" dirty="0" smtClean="0"/>
              <a:t>Ustensiles de travail a sa portée</a:t>
            </a:r>
            <a:endParaRPr kumimoji="0" lang="fr-FR" sz="3200" b="0" i="0" u="none" strike="noStrike" kern="1200" cap="none" spc="0" normalizeH="0" baseline="0" noProof="0" dirty="0" smtClean="0">
              <a:ln>
                <a:noFill/>
              </a:ln>
              <a:effectLst/>
              <a:uLnTx/>
              <a:uFillTx/>
              <a:latin typeface="+mn-lt"/>
              <a:ea typeface="+mn-ea"/>
              <a:cs typeface="+mn-cs"/>
            </a:endParaRPr>
          </a:p>
        </p:txBody>
      </p:sp>
      <p:sp>
        <p:nvSpPr>
          <p:cNvPr id="5" name="Flèche vers le bas 4"/>
          <p:cNvSpPr/>
          <p:nvPr/>
        </p:nvSpPr>
        <p:spPr>
          <a:xfrm>
            <a:off x="3707904" y="3140968"/>
            <a:ext cx="84467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spd="slow">
    <p:wedge/>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67544" y="548680"/>
            <a:ext cx="6400800" cy="720080"/>
          </a:xfrm>
        </p:spPr>
        <p:style>
          <a:lnRef idx="2">
            <a:schemeClr val="accent1"/>
          </a:lnRef>
          <a:fillRef idx="1">
            <a:schemeClr val="lt1"/>
          </a:fillRef>
          <a:effectRef idx="0">
            <a:schemeClr val="accent1"/>
          </a:effectRef>
          <a:fontRef idx="minor">
            <a:schemeClr val="dk1"/>
          </a:fontRef>
        </p:style>
        <p:txBody>
          <a:bodyPr/>
          <a:lstStyle/>
          <a:p>
            <a:r>
              <a:rPr lang="fr-FR" dirty="0" smtClean="0">
                <a:solidFill>
                  <a:srgbClr val="FF0000"/>
                </a:solidFill>
              </a:rPr>
              <a:t>FACTEURS INTERNES:</a:t>
            </a:r>
            <a:endParaRPr lang="fr-FR" dirty="0">
              <a:solidFill>
                <a:srgbClr val="FF0000"/>
              </a:solidFill>
            </a:endParaRPr>
          </a:p>
        </p:txBody>
      </p:sp>
      <p:sp>
        <p:nvSpPr>
          <p:cNvPr id="4" name="Titre 1"/>
          <p:cNvSpPr>
            <a:spLocks noGrp="1"/>
          </p:cNvSpPr>
          <p:nvPr>
            <p:ph type="ctrTitle"/>
          </p:nvPr>
        </p:nvSpPr>
        <p:spPr>
          <a:xfrm>
            <a:off x="611560" y="1772816"/>
            <a:ext cx="7772400" cy="1470025"/>
          </a:xfrm>
        </p:spPr>
        <p:txBody>
          <a:bodyPr>
            <a:normAutofit fontScale="90000"/>
          </a:bodyPr>
          <a:lstStyle/>
          <a:p>
            <a:r>
              <a:rPr lang="fr-FR" dirty="0" smtClean="0">
                <a:solidFill>
                  <a:srgbClr val="FF0000"/>
                </a:solidFill>
              </a:rPr>
              <a:t>LA CONCENTRATION </a:t>
            </a:r>
            <a:r>
              <a:rPr lang="fr-FR" dirty="0" smtClean="0"/>
              <a:t>EST </a:t>
            </a:r>
            <a:r>
              <a:rPr lang="fr-FR" dirty="0" smtClean="0">
                <a:solidFill>
                  <a:srgbClr val="FF0000"/>
                </a:solidFill>
              </a:rPr>
              <a:t>FRAGILE </a:t>
            </a:r>
            <a:r>
              <a:rPr lang="fr-FR" dirty="0" smtClean="0"/>
              <a:t>CAR CE N’EST PAS UNE </a:t>
            </a:r>
            <a:r>
              <a:rPr lang="fr-FR" dirty="0" smtClean="0">
                <a:solidFill>
                  <a:srgbClr val="FF0000"/>
                </a:solidFill>
              </a:rPr>
              <a:t>DISPOSITION</a:t>
            </a:r>
            <a:r>
              <a:rPr lang="fr-FR" dirty="0" smtClean="0"/>
              <a:t> </a:t>
            </a:r>
            <a:r>
              <a:rPr lang="fr-FR" dirty="0" smtClean="0">
                <a:solidFill>
                  <a:srgbClr val="FF0000"/>
                </a:solidFill>
              </a:rPr>
              <a:t>NORMALE</a:t>
            </a:r>
            <a:r>
              <a:rPr lang="fr-FR" dirty="0" smtClean="0"/>
              <a:t> DE L’ESPRIT</a:t>
            </a:r>
            <a:endParaRPr lang="fr-FR" dirty="0"/>
          </a:p>
        </p:txBody>
      </p:sp>
      <p:sp>
        <p:nvSpPr>
          <p:cNvPr id="5" name="Sous-titre 2"/>
          <p:cNvSpPr txBox="1">
            <a:spLocks/>
          </p:cNvSpPr>
          <p:nvPr/>
        </p:nvSpPr>
        <p:spPr>
          <a:xfrm>
            <a:off x="1115616" y="3933056"/>
            <a:ext cx="6400800" cy="1752600"/>
          </a:xfrm>
          <a:prstGeom prst="rect">
            <a:avLst/>
          </a:prstGeom>
        </p:spPr>
        <p:style>
          <a:lnRef idx="2">
            <a:schemeClr val="dk1">
              <a:shade val="50000"/>
            </a:schemeClr>
          </a:lnRef>
          <a:fillRef idx="1">
            <a:schemeClr val="dk1"/>
          </a:fillRef>
          <a:effectRef idx="0">
            <a:schemeClr val="dk1"/>
          </a:effectRef>
          <a:fontRef idx="minor">
            <a:schemeClr val="lt1"/>
          </a:fontRef>
        </p:style>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bg1"/>
                </a:solidFill>
                <a:effectLst/>
                <a:uLnTx/>
                <a:uFillTx/>
                <a:latin typeface="+mn-lt"/>
                <a:ea typeface="+mn-ea"/>
                <a:cs typeface="+mn-cs"/>
              </a:rPr>
              <a:t>Lorsque vous vous concentrez, vous demandez à votre esprit d’abandonner un plaisant </a:t>
            </a:r>
          </a:p>
        </p:txBody>
      </p:sp>
      <p:cxnSp>
        <p:nvCxnSpPr>
          <p:cNvPr id="7" name="Connecteur en angle 6"/>
          <p:cNvCxnSpPr/>
          <p:nvPr/>
        </p:nvCxnSpPr>
        <p:spPr>
          <a:xfrm>
            <a:off x="179512" y="3068960"/>
            <a:ext cx="914400" cy="914400"/>
          </a:xfrm>
          <a:prstGeom prst="bentConnector3">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5576" y="692696"/>
            <a:ext cx="7772400" cy="1470025"/>
          </a:xfrm>
        </p:spPr>
        <p:txBody>
          <a:bodyPr>
            <a:normAutofit fontScale="90000"/>
          </a:bodyPr>
          <a:lstStyle/>
          <a:p>
            <a:r>
              <a:rPr lang="fr-FR" dirty="0" smtClean="0"/>
              <a:t>ILS SONT LIES A LAPREPARTION DE L’ESPRIT AU TRAVAIL INTELLECTUEL</a:t>
            </a:r>
            <a:endParaRPr lang="fr-FR" dirty="0"/>
          </a:p>
        </p:txBody>
      </p:sp>
      <p:sp>
        <p:nvSpPr>
          <p:cNvPr id="3" name="Sous-titre 2"/>
          <p:cNvSpPr>
            <a:spLocks noGrp="1"/>
          </p:cNvSpPr>
          <p:nvPr>
            <p:ph type="subTitle" idx="1"/>
          </p:nvPr>
        </p:nvSpPr>
        <p:spPr>
          <a:xfrm>
            <a:off x="323528" y="2348880"/>
            <a:ext cx="3704456" cy="1008112"/>
          </a:xfrm>
        </p:spPr>
        <p:style>
          <a:lnRef idx="3">
            <a:schemeClr val="lt1"/>
          </a:lnRef>
          <a:fillRef idx="1">
            <a:schemeClr val="dk1"/>
          </a:fillRef>
          <a:effectRef idx="1">
            <a:schemeClr val="dk1"/>
          </a:effectRef>
          <a:fontRef idx="minor">
            <a:schemeClr val="lt1"/>
          </a:fontRef>
        </p:style>
        <p:txBody>
          <a:bodyPr>
            <a:noAutofit/>
          </a:bodyPr>
          <a:lstStyle/>
          <a:p>
            <a:r>
              <a:rPr lang="fr-FR" sz="1800" dirty="0" smtClean="0">
                <a:solidFill>
                  <a:srgbClr val="FFFF00"/>
                </a:solidFill>
              </a:rPr>
              <a:t>3. Analyse Scientifique </a:t>
            </a:r>
          </a:p>
          <a:p>
            <a:r>
              <a:rPr lang="fr-FR" sz="1800" dirty="0" smtClean="0">
                <a:solidFill>
                  <a:srgbClr val="FFFF00"/>
                </a:solidFill>
              </a:rPr>
              <a:t>De la Concentration</a:t>
            </a:r>
            <a:endParaRPr lang="fr-FR" sz="1800" dirty="0">
              <a:solidFill>
                <a:srgbClr val="FFFF00"/>
              </a:solidFill>
            </a:endParaRPr>
          </a:p>
        </p:txBody>
      </p:sp>
      <p:cxnSp>
        <p:nvCxnSpPr>
          <p:cNvPr id="5" name="Connecteur en angle 4"/>
          <p:cNvCxnSpPr/>
          <p:nvPr/>
        </p:nvCxnSpPr>
        <p:spPr>
          <a:xfrm>
            <a:off x="683568" y="3356992"/>
            <a:ext cx="914400" cy="914400"/>
          </a:xfrm>
          <a:prstGeom prst="bentConnector3">
            <a:avLst/>
          </a:prstGeom>
        </p:spPr>
        <p:style>
          <a:lnRef idx="1">
            <a:schemeClr val="accent1"/>
          </a:lnRef>
          <a:fillRef idx="0">
            <a:schemeClr val="accent1"/>
          </a:fillRef>
          <a:effectRef idx="0">
            <a:schemeClr val="accent1"/>
          </a:effectRef>
          <a:fontRef idx="minor">
            <a:schemeClr val="tx1"/>
          </a:fontRef>
        </p:style>
      </p:cxnSp>
      <p:sp>
        <p:nvSpPr>
          <p:cNvPr id="6" name="Titre 1"/>
          <p:cNvSpPr txBox="1">
            <a:spLocks/>
          </p:cNvSpPr>
          <p:nvPr/>
        </p:nvSpPr>
        <p:spPr>
          <a:xfrm>
            <a:off x="1547664" y="4005064"/>
            <a:ext cx="5544616" cy="1470025"/>
          </a:xfrm>
          <a:prstGeom prst="rect">
            <a:avLst/>
          </a:prstGeom>
        </p:spPr>
        <p:txBody>
          <a:bodyPr vert="horz" lIns="91440" tIns="45720" rIns="91440" bIns="45720" rtlCol="0" anchor="ctr">
            <a:normAutofit fontScale="67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0" i="0" u="none" strike="noStrike" kern="1200" cap="none" spc="0" normalizeH="0" baseline="0" noProof="0" dirty="0" smtClean="0">
                <a:ln>
                  <a:noFill/>
                </a:ln>
                <a:solidFill>
                  <a:schemeClr val="tx1"/>
                </a:solidFill>
                <a:effectLst/>
                <a:uLnTx/>
                <a:uFillTx/>
                <a:latin typeface="+mj-lt"/>
                <a:ea typeface="+mj-ea"/>
                <a:cs typeface="+mj-cs"/>
              </a:rPr>
              <a:t>Selon « A.</a:t>
            </a:r>
            <a:r>
              <a:rPr kumimoji="0" lang="fr-FR" sz="4400" b="0" i="0" u="none" strike="noStrike" kern="1200" cap="none" spc="0" normalizeH="0" noProof="0" dirty="0" smtClean="0">
                <a:ln>
                  <a:noFill/>
                </a:ln>
                <a:solidFill>
                  <a:schemeClr val="tx1"/>
                </a:solidFill>
                <a:effectLst/>
                <a:uLnTx/>
                <a:uFillTx/>
                <a:latin typeface="+mj-lt"/>
                <a:ea typeface="+mj-ea"/>
                <a:cs typeface="+mj-cs"/>
              </a:rPr>
              <a:t> Tomatis »: le cerveau se nourrit de fréquences, et de hautes fréquences</a:t>
            </a:r>
            <a:endParaRPr kumimoji="0" lang="fr-FR"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355976" y="1340768"/>
            <a:ext cx="4280520" cy="1752600"/>
          </a:xfrm>
        </p:spPr>
        <p:txBody>
          <a:bodyPr>
            <a:normAutofit fontScale="47500" lnSpcReduction="20000"/>
          </a:bodyPr>
          <a:lstStyle/>
          <a:p>
            <a:r>
              <a:rPr lang="fr-FR" dirty="0" smtClean="0">
                <a:solidFill>
                  <a:schemeClr val="tx1"/>
                </a:solidFill>
              </a:rPr>
              <a:t>Du point de vue Anatomique, le cerveau est composé de deux hémisphères en apparence symétriques. Mais certaines fonctions sont pourtant propres à un hémisphère particulier. Celui du langage et de l’expression verbale est le gauche. Quant à l’hémisphère droit, il est plus actif durant les activités qui impliquent l’imagination, la visualisation, les couleurs</a:t>
            </a:r>
            <a:r>
              <a:rPr lang="fr-FR" dirty="0" smtClean="0"/>
              <a:t>, </a:t>
            </a:r>
            <a:endParaRPr lang="fr-FR" dirty="0">
              <a:solidFill>
                <a:schemeClr val="tx1"/>
              </a:solidFill>
            </a:endParaRPr>
          </a:p>
        </p:txBody>
      </p:sp>
      <p:pic>
        <p:nvPicPr>
          <p:cNvPr id="18434" name="Picture 2" descr="http://youbrain.fr/wp-content/uploads/2014/03/cerveau-2-h%C3%A9mispheres-300px.png"/>
          <p:cNvPicPr>
            <a:picLocks noChangeAspect="1" noChangeArrowheads="1"/>
          </p:cNvPicPr>
          <p:nvPr/>
        </p:nvPicPr>
        <p:blipFill>
          <a:blip r:embed="rId2" cstate="print"/>
          <a:srcRect/>
          <a:stretch>
            <a:fillRect/>
          </a:stretch>
        </p:blipFill>
        <p:spPr bwMode="auto">
          <a:xfrm>
            <a:off x="323528" y="1412776"/>
            <a:ext cx="3676650" cy="2857500"/>
          </a:xfrm>
          <a:prstGeom prst="rect">
            <a:avLst/>
          </a:prstGeom>
          <a:noFill/>
        </p:spPr>
      </p:pic>
      <p:sp>
        <p:nvSpPr>
          <p:cNvPr id="5" name="Flèche vers le bas 4"/>
          <p:cNvSpPr/>
          <p:nvPr/>
        </p:nvSpPr>
        <p:spPr>
          <a:xfrm>
            <a:off x="4860032" y="3212976"/>
            <a:ext cx="484632"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3347864" y="3861048"/>
            <a:ext cx="4572000" cy="646331"/>
          </a:xfrm>
          <a:prstGeom prst="rect">
            <a:avLst/>
          </a:prstGeom>
        </p:spPr>
        <p:txBody>
          <a:bodyPr>
            <a:spAutoFit/>
          </a:bodyPr>
          <a:lstStyle/>
          <a:p>
            <a:r>
              <a:rPr lang="fr-FR" dirty="0" smtClean="0"/>
              <a:t>Ainsi, si nous écoutons une chanson, les deux hémisphères du cerveau travailleront</a:t>
            </a:r>
            <a:endParaRPr lang="fr-FR" dirty="0"/>
          </a:p>
        </p:txBody>
      </p:sp>
      <p:sp>
        <p:nvSpPr>
          <p:cNvPr id="7" name="Rectangle 6"/>
          <p:cNvSpPr/>
          <p:nvPr/>
        </p:nvSpPr>
        <p:spPr>
          <a:xfrm>
            <a:off x="971600" y="4581128"/>
            <a:ext cx="4572000" cy="923330"/>
          </a:xfrm>
          <a:prstGeom prst="rect">
            <a:avLst/>
          </a:prstGeom>
        </p:spPr>
        <p:txBody>
          <a:bodyPr>
            <a:spAutoFit/>
          </a:bodyPr>
          <a:lstStyle/>
          <a:p>
            <a:r>
              <a:rPr lang="fr-FR" dirty="0" smtClean="0"/>
              <a:t>D’après les travaux «  d’</a:t>
            </a:r>
            <a:r>
              <a:rPr lang="fr-FR" dirty="0" err="1" smtClean="0"/>
              <a:t>Ornstein</a:t>
            </a:r>
            <a:r>
              <a:rPr lang="fr-FR" dirty="0" smtClean="0"/>
              <a:t> », lorsque les deux hémisphères sont sollicités, toute activité se fait avec beaucoup plus de facilité</a:t>
            </a:r>
            <a:endParaRPr lang="fr-FR"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403648" y="1556792"/>
            <a:ext cx="6400800" cy="1752600"/>
          </a:xfrm>
        </p:spPr>
        <p:style>
          <a:lnRef idx="2">
            <a:schemeClr val="dk1">
              <a:shade val="50000"/>
            </a:schemeClr>
          </a:lnRef>
          <a:fillRef idx="1">
            <a:schemeClr val="dk1"/>
          </a:fillRef>
          <a:effectRef idx="0">
            <a:schemeClr val="dk1"/>
          </a:effectRef>
          <a:fontRef idx="minor">
            <a:schemeClr val="lt1"/>
          </a:fontRef>
        </p:style>
        <p:txBody>
          <a:bodyPr>
            <a:normAutofit fontScale="70000" lnSpcReduction="20000"/>
          </a:bodyPr>
          <a:lstStyle/>
          <a:p>
            <a:r>
              <a:rPr lang="fr-FR" dirty="0" smtClean="0">
                <a:solidFill>
                  <a:schemeClr val="bg1"/>
                </a:solidFill>
              </a:rPr>
              <a:t>Le cerveau gauche n’arrive pas à mémoriser beaucoup d’informations, ou alors que par rabâchage. Tandis que l’hémisphère droit code l’information à sa manière ,non verbale  il la relie à des émotions ou à des paramètres « sensuels ». </a:t>
            </a:r>
            <a:endParaRPr lang="fr-FR" dirty="0">
              <a:solidFill>
                <a:schemeClr val="bg1"/>
              </a:solidFill>
            </a:endParaRPr>
          </a:p>
        </p:txBody>
      </p:sp>
      <p:pic>
        <p:nvPicPr>
          <p:cNvPr id="124930" name="Picture 2" descr="http://users.coditel.net/passionmandala/pomme.gif"/>
          <p:cNvPicPr>
            <a:picLocks noChangeAspect="1" noChangeArrowheads="1"/>
          </p:cNvPicPr>
          <p:nvPr/>
        </p:nvPicPr>
        <p:blipFill>
          <a:blip r:embed="rId2" cstate="print"/>
          <a:srcRect/>
          <a:stretch>
            <a:fillRect/>
          </a:stretch>
        </p:blipFill>
        <p:spPr bwMode="auto">
          <a:xfrm>
            <a:off x="4861099" y="3140968"/>
            <a:ext cx="4282901" cy="1639069"/>
          </a:xfrm>
          <a:prstGeom prst="rect">
            <a:avLst/>
          </a:prstGeom>
          <a:noFill/>
        </p:spPr>
      </p:pic>
      <p:pic>
        <p:nvPicPr>
          <p:cNvPr id="124932" name="Picture 4" descr="https://encrypted-tbn1.gstatic.com/images?q=tbn:ANd9GcRNDif79nQhlF_nB7-Fnis_FYdjjMvnIxH47sdjCP9zArop8jgW"/>
          <p:cNvPicPr>
            <a:picLocks noChangeAspect="1" noChangeArrowheads="1"/>
          </p:cNvPicPr>
          <p:nvPr/>
        </p:nvPicPr>
        <p:blipFill>
          <a:blip r:embed="rId3" cstate="print"/>
          <a:srcRect/>
          <a:stretch>
            <a:fillRect/>
          </a:stretch>
        </p:blipFill>
        <p:spPr bwMode="auto">
          <a:xfrm>
            <a:off x="0" y="3717032"/>
            <a:ext cx="4572000" cy="2105026"/>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27584" y="548680"/>
            <a:ext cx="7772400" cy="1470025"/>
          </a:xfrm>
        </p:spPr>
        <p:txBody>
          <a:bodyPr/>
          <a:lstStyle/>
          <a:p>
            <a:r>
              <a:rPr lang="fr-FR" dirty="0" smtClean="0"/>
              <a:t>Le métier d’étudiant</a:t>
            </a:r>
            <a:endParaRPr lang="fr-FR" dirty="0"/>
          </a:p>
        </p:txBody>
      </p:sp>
      <p:sp>
        <p:nvSpPr>
          <p:cNvPr id="4" name="Rectangle 3"/>
          <p:cNvSpPr txBox="1">
            <a:spLocks noChangeArrowheads="1"/>
          </p:cNvSpPr>
          <p:nvPr/>
        </p:nvSpPr>
        <p:spPr>
          <a:xfrm>
            <a:off x="381000" y="2362200"/>
            <a:ext cx="6858000" cy="41148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rPr>
              <a:t>Université</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rPr>
              <a:t>Licence</a:t>
            </a:r>
          </a:p>
          <a:p>
            <a:pPr marL="457200" marR="0" lvl="1"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2800" b="0" i="0" u="none" strike="noStrike" kern="1200" cap="none" spc="0" normalizeH="0" baseline="0" noProof="0" dirty="0" smtClean="0">
                <a:ln>
                  <a:noFill/>
                </a:ln>
                <a:solidFill>
                  <a:schemeClr val="tx1">
                    <a:tint val="75000"/>
                  </a:schemeClr>
                </a:solidFill>
                <a:effectLst/>
                <a:uLnTx/>
                <a:uFillTx/>
                <a:latin typeface="+mn-lt"/>
                <a:ea typeface="+mn-ea"/>
                <a:cs typeface="+mn-cs"/>
              </a:rPr>
              <a:t>3 années; 6 semestres</a:t>
            </a:r>
          </a:p>
          <a:p>
            <a:pPr marL="457200" marR="0" lvl="1"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2800" b="0" i="0" u="none" strike="noStrike" kern="1200" cap="none" spc="0" normalizeH="0" baseline="0" noProof="0" dirty="0" smtClean="0">
                <a:ln>
                  <a:noFill/>
                </a:ln>
                <a:solidFill>
                  <a:schemeClr val="tx1">
                    <a:tint val="75000"/>
                  </a:schemeClr>
                </a:solidFill>
                <a:effectLst/>
                <a:uLnTx/>
                <a:uFillTx/>
                <a:latin typeface="+mn-lt"/>
                <a:ea typeface="+mn-ea"/>
                <a:cs typeface="+mn-cs"/>
              </a:rPr>
              <a:t>Grade licence</a:t>
            </a:r>
            <a:endParaRPr kumimoji="0" lang="fr-FR" sz="28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5" name="Flèche vers le bas 4"/>
          <p:cNvSpPr/>
          <p:nvPr/>
        </p:nvSpPr>
        <p:spPr>
          <a:xfrm>
            <a:off x="899592" y="1556792"/>
            <a:ext cx="792088" cy="792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ext Box 10"/>
          <p:cNvSpPr txBox="1">
            <a:spLocks noChangeArrowheads="1"/>
          </p:cNvSpPr>
          <p:nvPr/>
        </p:nvSpPr>
        <p:spPr bwMode="auto">
          <a:xfrm>
            <a:off x="5867400" y="4800600"/>
            <a:ext cx="1447800" cy="1192213"/>
          </a:xfrm>
          <a:prstGeom prst="rect">
            <a:avLst/>
          </a:prstGeom>
          <a:noFill/>
          <a:ln w="9525">
            <a:noFill/>
            <a:miter lim="800000"/>
            <a:headEnd/>
            <a:tailEnd/>
          </a:ln>
          <a:effectLst/>
        </p:spPr>
        <p:txBody>
          <a:bodyPr>
            <a:spAutoFit/>
          </a:bodyPr>
          <a:lstStyle/>
          <a:p>
            <a:pPr>
              <a:spcBef>
                <a:spcPct val="50000"/>
              </a:spcBef>
            </a:pPr>
            <a:r>
              <a:rPr lang="fr-FR" b="1" dirty="0">
                <a:solidFill>
                  <a:srgbClr val="92D050"/>
                </a:solidFill>
              </a:rPr>
              <a:t>S5         	S6</a:t>
            </a:r>
          </a:p>
          <a:p>
            <a:pPr>
              <a:spcBef>
                <a:spcPct val="50000"/>
              </a:spcBef>
            </a:pPr>
            <a:r>
              <a:rPr lang="fr-FR" b="1" dirty="0">
                <a:solidFill>
                  <a:srgbClr val="FFC000"/>
                </a:solidFill>
              </a:rPr>
              <a:t>S3	S4</a:t>
            </a:r>
          </a:p>
          <a:p>
            <a:pPr>
              <a:spcBef>
                <a:spcPct val="50000"/>
              </a:spcBef>
            </a:pPr>
            <a:r>
              <a:rPr lang="fr-FR" b="1" dirty="0"/>
              <a:t>S1	S2</a:t>
            </a:r>
          </a:p>
        </p:txBody>
      </p:sp>
      <p:sp>
        <p:nvSpPr>
          <p:cNvPr id="7" name="Text Box 9"/>
          <p:cNvSpPr txBox="1">
            <a:spLocks noChangeArrowheads="1"/>
          </p:cNvSpPr>
          <p:nvPr/>
        </p:nvSpPr>
        <p:spPr bwMode="auto">
          <a:xfrm>
            <a:off x="4876800" y="4876800"/>
            <a:ext cx="762000" cy="1192213"/>
          </a:xfrm>
          <a:prstGeom prst="rect">
            <a:avLst/>
          </a:prstGeom>
          <a:noFill/>
          <a:ln w="9525">
            <a:noFill/>
            <a:miter lim="800000"/>
            <a:headEnd/>
            <a:tailEnd/>
          </a:ln>
          <a:effectLst/>
        </p:spPr>
        <p:txBody>
          <a:bodyPr>
            <a:spAutoFit/>
          </a:bodyPr>
          <a:lstStyle/>
          <a:p>
            <a:pPr>
              <a:spcBef>
                <a:spcPct val="50000"/>
              </a:spcBef>
            </a:pPr>
            <a:r>
              <a:rPr lang="fr-FR" b="1" dirty="0">
                <a:solidFill>
                  <a:srgbClr val="92D050"/>
                </a:solidFill>
              </a:rPr>
              <a:t>L3</a:t>
            </a:r>
          </a:p>
          <a:p>
            <a:pPr>
              <a:spcBef>
                <a:spcPct val="50000"/>
              </a:spcBef>
            </a:pPr>
            <a:r>
              <a:rPr lang="fr-FR" dirty="0">
                <a:solidFill>
                  <a:srgbClr val="FFC000"/>
                </a:solidFill>
              </a:rPr>
              <a:t>L2</a:t>
            </a:r>
          </a:p>
          <a:p>
            <a:pPr>
              <a:spcBef>
                <a:spcPct val="50000"/>
              </a:spcBef>
            </a:pPr>
            <a:r>
              <a:rPr lang="fr-FR" b="1" dirty="0"/>
              <a:t>L1</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187624" y="548680"/>
            <a:ext cx="6400800" cy="1752600"/>
          </a:xfrm>
        </p:spPr>
        <p:txBody>
          <a:bodyPr/>
          <a:lstStyle/>
          <a:p>
            <a:r>
              <a:rPr lang="fr-FR" dirty="0" smtClean="0"/>
              <a:t> </a:t>
            </a:r>
            <a:r>
              <a:rPr lang="fr-FR" dirty="0" smtClean="0">
                <a:solidFill>
                  <a:srgbClr val="FF0000"/>
                </a:solidFill>
              </a:rPr>
              <a:t>donc : faculté de mémorisation cerveau droit aide a la concentration et a l’apprentissage </a:t>
            </a:r>
            <a:endParaRPr lang="fr-FR" dirty="0">
              <a:solidFill>
                <a:srgbClr val="FF0000"/>
              </a:solidFill>
            </a:endParaRPr>
          </a:p>
        </p:txBody>
      </p:sp>
      <p:sp>
        <p:nvSpPr>
          <p:cNvPr id="4" name="Rectangle 3"/>
          <p:cNvSpPr/>
          <p:nvPr/>
        </p:nvSpPr>
        <p:spPr>
          <a:xfrm>
            <a:off x="2286000" y="3105835"/>
            <a:ext cx="4572000" cy="646331"/>
          </a:xfrm>
          <a:prstGeom prst="rect">
            <a:avLst/>
          </a:prstGeom>
        </p:spPr>
        <p:txBody>
          <a:bodyPr>
            <a:spAutoFit/>
          </a:bodyPr>
          <a:lstStyle/>
          <a:p>
            <a:r>
              <a:rPr lang="fr-FR" dirty="0" smtClean="0"/>
              <a:t>Ainsi, il est plus simple de retenir les paroles d’une chanson qu’un discours.</a:t>
            </a:r>
            <a:endParaRPr lang="fr-FR" dirty="0"/>
          </a:p>
        </p:txBody>
      </p:sp>
      <p:sp>
        <p:nvSpPr>
          <p:cNvPr id="5" name="ZoneTexte 4"/>
          <p:cNvSpPr txBox="1"/>
          <p:nvPr/>
        </p:nvSpPr>
        <p:spPr>
          <a:xfrm>
            <a:off x="827584" y="4005064"/>
            <a:ext cx="3899209" cy="369332"/>
          </a:xfrm>
          <a:prstGeom prst="rect">
            <a:avLst/>
          </a:prstGeom>
          <a:noFill/>
        </p:spPr>
        <p:txBody>
          <a:bodyPr wrap="none" rtlCol="0">
            <a:spAutoFit/>
          </a:bodyPr>
          <a:lstStyle/>
          <a:p>
            <a:r>
              <a:rPr lang="fr-FR" b="1" u="sng" dirty="0" smtClean="0"/>
              <a:t>2.4  Les ondes cérébrales et la musique</a:t>
            </a:r>
            <a:endParaRPr lang="fr-FR" dirty="0"/>
          </a:p>
        </p:txBody>
      </p:sp>
      <p:sp>
        <p:nvSpPr>
          <p:cNvPr id="6" name="Rectangle 5"/>
          <p:cNvSpPr/>
          <p:nvPr/>
        </p:nvSpPr>
        <p:spPr>
          <a:xfrm>
            <a:off x="1907704" y="5085184"/>
            <a:ext cx="4572000" cy="646331"/>
          </a:xfrm>
          <a:prstGeom prst="rect">
            <a:avLst/>
          </a:prstGeom>
        </p:spPr>
        <p:style>
          <a:lnRef idx="2">
            <a:schemeClr val="dk1">
              <a:shade val="50000"/>
            </a:schemeClr>
          </a:lnRef>
          <a:fillRef idx="1">
            <a:schemeClr val="dk1"/>
          </a:fillRef>
          <a:effectRef idx="0">
            <a:schemeClr val="dk1"/>
          </a:effectRef>
          <a:fontRef idx="minor">
            <a:schemeClr val="lt1"/>
          </a:fontRef>
        </p:style>
        <p:txBody>
          <a:bodyPr>
            <a:spAutoFit/>
          </a:bodyPr>
          <a:lstStyle/>
          <a:p>
            <a:r>
              <a:rPr lang="fr-FR" dirty="0" smtClean="0"/>
              <a:t> EEG: vise à analyser les signaux électriques </a:t>
            </a:r>
            <a:r>
              <a:rPr lang="fr-FR" i="1" dirty="0" smtClean="0"/>
              <a:t>émis</a:t>
            </a:r>
            <a:r>
              <a:rPr lang="fr-FR" dirty="0" smtClean="0"/>
              <a:t> par le cerveau</a:t>
            </a:r>
            <a:endParaRPr lang="fr-FR"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404664"/>
            <a:ext cx="7772400" cy="1470025"/>
          </a:xfrm>
        </p:spPr>
        <p:txBody>
          <a:bodyPr/>
          <a:lstStyle/>
          <a:p>
            <a:r>
              <a:rPr lang="fr-FR" dirty="0" smtClean="0"/>
              <a:t>EXPLORATION DE EEG</a:t>
            </a:r>
            <a:endParaRPr lang="fr-FR" dirty="0"/>
          </a:p>
        </p:txBody>
      </p:sp>
      <p:pic>
        <p:nvPicPr>
          <p:cNvPr id="18434" name="Picture 2" descr="http://previews.123rf.com/images/alila/alila1302/alila130200032/18111272-Normal-Brain-Waves-EEG-Stock-Vector.jpg"/>
          <p:cNvPicPr>
            <a:picLocks noChangeAspect="1" noChangeArrowheads="1"/>
          </p:cNvPicPr>
          <p:nvPr/>
        </p:nvPicPr>
        <p:blipFill>
          <a:blip r:embed="rId2" cstate="print"/>
          <a:srcRect/>
          <a:stretch>
            <a:fillRect/>
          </a:stretch>
        </p:blipFill>
        <p:spPr bwMode="auto">
          <a:xfrm>
            <a:off x="1187624" y="1412777"/>
            <a:ext cx="6336704" cy="3672408"/>
          </a:xfrm>
          <a:prstGeom prst="rect">
            <a:avLst/>
          </a:prstGeom>
          <a:noFill/>
        </p:spPr>
      </p:pic>
      <p:sp>
        <p:nvSpPr>
          <p:cNvPr id="5" name="Rectangle 4"/>
          <p:cNvSpPr/>
          <p:nvPr/>
        </p:nvSpPr>
        <p:spPr>
          <a:xfrm>
            <a:off x="3960440" y="5157192"/>
            <a:ext cx="5183560" cy="1477328"/>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a:spAutoFit/>
          </a:bodyPr>
          <a:lstStyle/>
          <a:p>
            <a:r>
              <a:rPr lang="fr-FR" dirty="0" smtClean="0"/>
              <a:t>Sur un électroencéphalogramme, nous pouvons aisément constater que le cerveau travaille sur différentes fréquences suivant les activités. Les spécialistes ont listé quatre types d’ondes : bêta, alpha, thêta et delta.</a:t>
            </a:r>
            <a:endParaRPr lang="fr-FR" dirty="0"/>
          </a:p>
        </p:txBody>
      </p:sp>
      <p:sp>
        <p:nvSpPr>
          <p:cNvPr id="6" name="Flèche droite 5"/>
          <p:cNvSpPr/>
          <p:nvPr/>
        </p:nvSpPr>
        <p:spPr>
          <a:xfrm>
            <a:off x="1547664" y="5445224"/>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p:cNvSpPr txBox="1"/>
          <p:nvPr/>
        </p:nvSpPr>
        <p:spPr>
          <a:xfrm>
            <a:off x="7524328" y="2060848"/>
            <a:ext cx="1484702" cy="430887"/>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fr-FR" sz="1100" b="1" dirty="0" smtClean="0"/>
              <a:t>ONDES  DOMINANTES</a:t>
            </a:r>
          </a:p>
          <a:p>
            <a:r>
              <a:rPr lang="fr-FR" sz="1100" b="1" dirty="0" smtClean="0"/>
              <a:t>ET PLUS RAPIDES</a:t>
            </a:r>
            <a:endParaRPr lang="fr-FR" sz="1100" b="1" dirty="0"/>
          </a:p>
        </p:txBody>
      </p:sp>
      <p:sp>
        <p:nvSpPr>
          <p:cNvPr id="8" name="ZoneTexte 7"/>
          <p:cNvSpPr txBox="1"/>
          <p:nvPr/>
        </p:nvSpPr>
        <p:spPr>
          <a:xfrm>
            <a:off x="7524328" y="2780928"/>
            <a:ext cx="1183337" cy="430887"/>
          </a:xfrm>
          <a:prstGeom prst="rect">
            <a:avLst/>
          </a:prstGeom>
        </p:spPr>
        <p:style>
          <a:lnRef idx="2">
            <a:schemeClr val="accent4"/>
          </a:lnRef>
          <a:fillRef idx="1">
            <a:schemeClr val="lt1"/>
          </a:fillRef>
          <a:effectRef idx="0">
            <a:schemeClr val="accent4"/>
          </a:effectRef>
          <a:fontRef idx="minor">
            <a:schemeClr val="dk1"/>
          </a:fontRef>
        </p:style>
        <p:txBody>
          <a:bodyPr wrap="none" rtlCol="0">
            <a:spAutoFit/>
          </a:bodyPr>
          <a:lstStyle/>
          <a:p>
            <a:r>
              <a:rPr lang="fr-FR" sz="1100" b="1" dirty="0" smtClean="0"/>
              <a:t>ONDES COURTES</a:t>
            </a:r>
          </a:p>
          <a:p>
            <a:r>
              <a:rPr lang="fr-FR" sz="1100" b="1" dirty="0" smtClean="0"/>
              <a:t>ET PLUS RAPIDES</a:t>
            </a:r>
            <a:endParaRPr lang="fr-FR" sz="1100" b="1" dirty="0"/>
          </a:p>
        </p:txBody>
      </p:sp>
      <p:sp>
        <p:nvSpPr>
          <p:cNvPr id="9" name="ZoneTexte 8"/>
          <p:cNvSpPr txBox="1"/>
          <p:nvPr/>
        </p:nvSpPr>
        <p:spPr>
          <a:xfrm>
            <a:off x="7740352" y="3501008"/>
            <a:ext cx="498855" cy="261610"/>
          </a:xfrm>
          <a:prstGeom prst="rect">
            <a:avLst/>
          </a:prstGeom>
        </p:spPr>
        <p:style>
          <a:lnRef idx="2">
            <a:schemeClr val="accent6"/>
          </a:lnRef>
          <a:fillRef idx="1">
            <a:schemeClr val="lt1"/>
          </a:fillRef>
          <a:effectRef idx="0">
            <a:schemeClr val="accent6"/>
          </a:effectRef>
          <a:fontRef idx="minor">
            <a:schemeClr val="dk1"/>
          </a:fontRef>
        </p:style>
        <p:txBody>
          <a:bodyPr wrap="none" rtlCol="0">
            <a:spAutoFit/>
          </a:bodyPr>
          <a:lstStyle/>
          <a:p>
            <a:r>
              <a:rPr lang="fr-FR" sz="1100" b="1" dirty="0" smtClean="0"/>
              <a:t>rêves</a:t>
            </a:r>
            <a:endParaRPr lang="fr-FR" sz="1100" b="1" dirty="0"/>
          </a:p>
        </p:txBody>
      </p:sp>
      <p:sp>
        <p:nvSpPr>
          <p:cNvPr id="10" name="ZoneTexte 9"/>
          <p:cNvSpPr txBox="1"/>
          <p:nvPr/>
        </p:nvSpPr>
        <p:spPr>
          <a:xfrm>
            <a:off x="7812360" y="4005064"/>
            <a:ext cx="699230" cy="430887"/>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fr-FR" sz="1100" b="1" dirty="0" smtClean="0"/>
              <a:t>Sommeil</a:t>
            </a:r>
          </a:p>
          <a:p>
            <a:r>
              <a:rPr lang="fr-FR" sz="1100" b="1" dirty="0" smtClean="0"/>
              <a:t>profond</a:t>
            </a:r>
            <a:endParaRPr lang="fr-FR" sz="1100" b="1" dirty="0"/>
          </a:p>
        </p:txBody>
      </p:sp>
    </p:spTree>
  </p:cSld>
  <p:clrMapOvr>
    <a:masterClrMapping/>
  </p:clrMapOvr>
  <p:transition>
    <p:wedge/>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547664" y="1772816"/>
            <a:ext cx="6601872" cy="646331"/>
          </a:xfrm>
          <a:prstGeom prst="rect">
            <a:avLst/>
          </a:prstGeom>
          <a:noFill/>
        </p:spPr>
        <p:txBody>
          <a:bodyPr wrap="none" rtlCol="0">
            <a:spAutoFit/>
          </a:bodyPr>
          <a:lstStyle/>
          <a:p>
            <a:r>
              <a:rPr lang="fr-FR" dirty="0" smtClean="0"/>
              <a:t>Ondes </a:t>
            </a:r>
            <a:r>
              <a:rPr lang="el-GR" b="1" dirty="0" smtClean="0">
                <a:solidFill>
                  <a:srgbClr val="FF0000"/>
                </a:solidFill>
              </a:rPr>
              <a:t>β</a:t>
            </a:r>
            <a:r>
              <a:rPr lang="fr-FR" dirty="0" smtClean="0"/>
              <a:t> : Ondes dominantes( Awake) ave une fréquence plus rapide</a:t>
            </a:r>
          </a:p>
          <a:p>
            <a:r>
              <a:rPr lang="fr-FR" dirty="0" smtClean="0"/>
              <a:t>  (sensible au stress, anxiété, la peur:  </a:t>
            </a:r>
            <a:endParaRPr lang="fr-FR" dirty="0"/>
          </a:p>
        </p:txBody>
      </p:sp>
      <p:cxnSp>
        <p:nvCxnSpPr>
          <p:cNvPr id="6" name="Connecteur en angle 5"/>
          <p:cNvCxnSpPr/>
          <p:nvPr/>
        </p:nvCxnSpPr>
        <p:spPr>
          <a:xfrm>
            <a:off x="2339752" y="2420888"/>
            <a:ext cx="914400" cy="914400"/>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3275856" y="2996952"/>
            <a:ext cx="3888432"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smtClean="0"/>
              <a:t>ETAT A NE PAS PRIVILIGIER POUR </a:t>
            </a:r>
            <a:r>
              <a:rPr lang="fr-FR" b="1" dirty="0" smtClean="0">
                <a:solidFill>
                  <a:srgbClr val="FF0000"/>
                </a:solidFill>
              </a:rPr>
              <a:t>TRAVAILLER</a:t>
            </a:r>
            <a:r>
              <a:rPr lang="fr-FR" dirty="0" smtClean="0"/>
              <a:t> ET SE </a:t>
            </a:r>
            <a:r>
              <a:rPr lang="fr-FR" b="1" dirty="0" smtClean="0">
                <a:solidFill>
                  <a:srgbClr val="FF0000"/>
                </a:solidFill>
              </a:rPr>
              <a:t>CONCENTRER</a:t>
            </a:r>
            <a:endParaRPr lang="fr-FR" b="1" dirty="0">
              <a:solidFill>
                <a:srgbClr val="FF0000"/>
              </a:solidFill>
            </a:endParaRPr>
          </a:p>
        </p:txBody>
      </p:sp>
      <p:sp>
        <p:nvSpPr>
          <p:cNvPr id="8" name="ZoneTexte 7"/>
          <p:cNvSpPr txBox="1"/>
          <p:nvPr/>
        </p:nvSpPr>
        <p:spPr>
          <a:xfrm>
            <a:off x="1547664" y="4149080"/>
            <a:ext cx="7811882" cy="646331"/>
          </a:xfrm>
          <a:prstGeom prst="rect">
            <a:avLst/>
          </a:prstGeom>
          <a:noFill/>
        </p:spPr>
        <p:txBody>
          <a:bodyPr wrap="none" rtlCol="0">
            <a:spAutoFit/>
          </a:bodyPr>
          <a:lstStyle/>
          <a:p>
            <a:r>
              <a:rPr lang="fr-FR" dirty="0" smtClean="0"/>
              <a:t>Ondes </a:t>
            </a:r>
            <a:r>
              <a:rPr lang="el-GR" b="1" dirty="0" smtClean="0">
                <a:solidFill>
                  <a:srgbClr val="FF0000"/>
                </a:solidFill>
              </a:rPr>
              <a:t>ᾳ</a:t>
            </a:r>
            <a:r>
              <a:rPr lang="fr-FR" dirty="0" smtClean="0"/>
              <a:t> : Ondes dominantes (resting), lorsque on est calme et détendu, conscient</a:t>
            </a:r>
          </a:p>
          <a:p>
            <a:r>
              <a:rPr lang="fr-FR" dirty="0" smtClean="0"/>
              <a:t>Du  monde extérieur </a:t>
            </a:r>
            <a:r>
              <a:rPr lang="fr-FR" dirty="0" smtClean="0">
                <a:solidFill>
                  <a:srgbClr val="FF0000"/>
                </a:solidFill>
              </a:rPr>
              <a:t>(état de vigilance détendue</a:t>
            </a:r>
            <a:r>
              <a:rPr lang="fr-FR" dirty="0" smtClean="0"/>
              <a:t>)</a:t>
            </a:r>
            <a:endParaRPr lang="fr-FR" dirty="0"/>
          </a:p>
        </p:txBody>
      </p:sp>
      <p:sp>
        <p:nvSpPr>
          <p:cNvPr id="9" name="ZoneTexte 8"/>
          <p:cNvSpPr txBox="1"/>
          <p:nvPr/>
        </p:nvSpPr>
        <p:spPr>
          <a:xfrm>
            <a:off x="1835696" y="5085184"/>
            <a:ext cx="3528392"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smtClean="0"/>
              <a:t>ETAT A PRIVILIGIER POUR </a:t>
            </a:r>
            <a:r>
              <a:rPr lang="fr-FR" b="1" dirty="0" smtClean="0">
                <a:solidFill>
                  <a:srgbClr val="FF0000"/>
                </a:solidFill>
              </a:rPr>
              <a:t>TRAVAILLER</a:t>
            </a:r>
            <a:r>
              <a:rPr lang="fr-FR" dirty="0" smtClean="0"/>
              <a:t> ET SE </a:t>
            </a:r>
            <a:r>
              <a:rPr lang="fr-FR" b="1" dirty="0" smtClean="0">
                <a:solidFill>
                  <a:srgbClr val="FF0000"/>
                </a:solidFill>
              </a:rPr>
              <a:t>CONCENTRER </a:t>
            </a:r>
            <a:endParaRPr lang="fr-FR" b="1" dirty="0">
              <a:solidFill>
                <a:srgbClr val="FF0000"/>
              </a:solidFill>
            </a:endParaRPr>
          </a:p>
        </p:txBody>
      </p:sp>
      <p:cxnSp>
        <p:nvCxnSpPr>
          <p:cNvPr id="10" name="Connecteur en angle 9"/>
          <p:cNvCxnSpPr/>
          <p:nvPr/>
        </p:nvCxnSpPr>
        <p:spPr>
          <a:xfrm>
            <a:off x="971600" y="4581128"/>
            <a:ext cx="914400" cy="914400"/>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ZoneTexte 10"/>
          <p:cNvSpPr txBox="1"/>
          <p:nvPr/>
        </p:nvSpPr>
        <p:spPr>
          <a:xfrm>
            <a:off x="6372200" y="5085184"/>
            <a:ext cx="2952328"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smtClean="0"/>
              <a:t>ACCESSIBILITE DE LA MÉMOIRE A LONG TERME</a:t>
            </a:r>
            <a:endParaRPr lang="fr-FR" b="1" dirty="0">
              <a:solidFill>
                <a:srgbClr val="FF0000"/>
              </a:solidFill>
            </a:endParaRPr>
          </a:p>
        </p:txBody>
      </p:sp>
      <p:sp>
        <p:nvSpPr>
          <p:cNvPr id="12" name="Égal 11"/>
          <p:cNvSpPr/>
          <p:nvPr/>
        </p:nvSpPr>
        <p:spPr>
          <a:xfrm>
            <a:off x="5364088" y="5085184"/>
            <a:ext cx="914400" cy="648072"/>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p:transition>
    <p:wedge/>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1124744"/>
            <a:ext cx="7772400" cy="1470025"/>
          </a:xfrm>
        </p:spPr>
        <p:style>
          <a:lnRef idx="2">
            <a:schemeClr val="accent2">
              <a:shade val="50000"/>
            </a:schemeClr>
          </a:lnRef>
          <a:fillRef idx="1">
            <a:schemeClr val="accent2"/>
          </a:fillRef>
          <a:effectRef idx="0">
            <a:schemeClr val="accent2"/>
          </a:effectRef>
          <a:fontRef idx="minor">
            <a:schemeClr val="lt1"/>
          </a:fontRef>
        </p:style>
        <p:txBody>
          <a:bodyPr/>
          <a:lstStyle/>
          <a:p>
            <a:r>
              <a:rPr lang="fr-FR" dirty="0" smtClean="0"/>
              <a:t>COMMENT ATTEINDRE</a:t>
            </a:r>
            <a:br>
              <a:rPr lang="fr-FR" dirty="0" smtClean="0"/>
            </a:br>
            <a:r>
              <a:rPr lang="fr-FR" dirty="0" smtClean="0"/>
              <a:t>ETAT ALPHA ?</a:t>
            </a:r>
            <a:endParaRPr lang="fr-FR" dirty="0"/>
          </a:p>
        </p:txBody>
      </p:sp>
      <p:sp>
        <p:nvSpPr>
          <p:cNvPr id="3" name="Sous-titre 2"/>
          <p:cNvSpPr>
            <a:spLocks noGrp="1"/>
          </p:cNvSpPr>
          <p:nvPr>
            <p:ph type="subTitle" idx="1"/>
          </p:nvPr>
        </p:nvSpPr>
        <p:spPr>
          <a:xfrm>
            <a:off x="1331640" y="3068960"/>
            <a:ext cx="6400800" cy="1752600"/>
          </a:xfrm>
        </p:spPr>
        <p:style>
          <a:lnRef idx="2">
            <a:schemeClr val="dk1">
              <a:shade val="50000"/>
            </a:schemeClr>
          </a:lnRef>
          <a:fillRef idx="1">
            <a:schemeClr val="dk1"/>
          </a:fillRef>
          <a:effectRef idx="0">
            <a:schemeClr val="dk1"/>
          </a:effectRef>
          <a:fontRef idx="minor">
            <a:schemeClr val="lt1"/>
          </a:fontRef>
        </p:style>
        <p:txBody>
          <a:bodyPr>
            <a:normAutofit fontScale="92500" lnSpcReduction="10000"/>
          </a:bodyPr>
          <a:lstStyle/>
          <a:p>
            <a:r>
              <a:rPr lang="fr-FR" dirty="0" smtClean="0"/>
              <a:t>- </a:t>
            </a:r>
            <a:r>
              <a:rPr lang="fr-FR" dirty="0" smtClean="0">
                <a:solidFill>
                  <a:schemeClr val="bg1"/>
                </a:solidFill>
              </a:rPr>
              <a:t>Etat facile a atteindre par des exercices de respiration, relaxation, musique (ralentissement des biorythmes du corps)</a:t>
            </a:r>
            <a:endParaRPr lang="fr-FR" dirty="0">
              <a:solidFill>
                <a:schemeClr val="bg1"/>
              </a:solidFill>
            </a:endParaRPr>
          </a:p>
        </p:txBody>
      </p:sp>
      <p:cxnSp>
        <p:nvCxnSpPr>
          <p:cNvPr id="5" name="Connecteur en angle 4"/>
          <p:cNvCxnSpPr/>
          <p:nvPr/>
        </p:nvCxnSpPr>
        <p:spPr>
          <a:xfrm>
            <a:off x="1619672" y="4869160"/>
            <a:ext cx="914400" cy="914400"/>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6" name="ZoneTexte 5"/>
          <p:cNvSpPr txBox="1"/>
          <p:nvPr/>
        </p:nvSpPr>
        <p:spPr>
          <a:xfrm>
            <a:off x="251520" y="6093296"/>
            <a:ext cx="4389087" cy="369332"/>
          </a:xfrm>
          <a:prstGeom prst="rect">
            <a:avLst/>
          </a:prstGeom>
          <a:noFill/>
        </p:spPr>
        <p:txBody>
          <a:bodyPr wrap="none" rtlCol="0">
            <a:spAutoFit/>
          </a:bodyPr>
          <a:lstStyle/>
          <a:p>
            <a:r>
              <a:rPr lang="fr-FR" dirty="0" smtClean="0"/>
              <a:t>Abaissement des Ondes cérébrales de type </a:t>
            </a:r>
            <a:r>
              <a:rPr lang="el-GR" dirty="0" smtClean="0"/>
              <a:t>β</a:t>
            </a:r>
            <a:endParaRPr lang="fr-FR" dirty="0"/>
          </a:p>
        </p:txBody>
      </p:sp>
      <p:cxnSp>
        <p:nvCxnSpPr>
          <p:cNvPr id="8" name="Connecteur droit avec flèche 7"/>
          <p:cNvCxnSpPr>
            <a:endCxn id="10" idx="1"/>
          </p:cNvCxnSpPr>
          <p:nvPr/>
        </p:nvCxnSpPr>
        <p:spPr>
          <a:xfrm flipV="1">
            <a:off x="4572000" y="5413866"/>
            <a:ext cx="864096" cy="8234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ZoneTexte 9"/>
          <p:cNvSpPr txBox="1"/>
          <p:nvPr/>
        </p:nvSpPr>
        <p:spPr>
          <a:xfrm>
            <a:off x="5436096" y="5229200"/>
            <a:ext cx="2701252"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fr-FR" dirty="0" smtClean="0"/>
              <a:t>Etat de Vigilance détendue</a:t>
            </a:r>
            <a:endParaRPr lang="fr-FR" dirty="0"/>
          </a:p>
        </p:txBody>
      </p:sp>
      <p:sp>
        <p:nvSpPr>
          <p:cNvPr id="11" name="ZoneTexte 10"/>
          <p:cNvSpPr txBox="1"/>
          <p:nvPr/>
        </p:nvSpPr>
        <p:spPr>
          <a:xfrm>
            <a:off x="5652120" y="6309320"/>
            <a:ext cx="3412473"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fr-FR" dirty="0" smtClean="0"/>
              <a:t>Prolonger la présence des ondes </a:t>
            </a:r>
            <a:r>
              <a:rPr lang="el-GR" dirty="0" smtClean="0"/>
              <a:t>ᾳ</a:t>
            </a:r>
            <a:endParaRPr lang="fr-FR" dirty="0"/>
          </a:p>
        </p:txBody>
      </p:sp>
      <p:cxnSp>
        <p:nvCxnSpPr>
          <p:cNvPr id="12" name="Connecteur droit avec flèche 11"/>
          <p:cNvCxnSpPr/>
          <p:nvPr/>
        </p:nvCxnSpPr>
        <p:spPr>
          <a:xfrm>
            <a:off x="4572000" y="6309320"/>
            <a:ext cx="936104"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ZoneTexte 15"/>
          <p:cNvSpPr txBox="1"/>
          <p:nvPr/>
        </p:nvSpPr>
        <p:spPr>
          <a:xfrm>
            <a:off x="6442748" y="5589240"/>
            <a:ext cx="2800062"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fr-FR" dirty="0" smtClean="0">
                <a:solidFill>
                  <a:srgbClr val="FF0000"/>
                </a:solidFill>
              </a:rPr>
              <a:t>Immersion graduelle de la C</a:t>
            </a:r>
            <a:endParaRPr lang="fr-FR" dirty="0">
              <a:solidFill>
                <a:srgbClr val="FF0000"/>
              </a:solidFill>
            </a:endParaRP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332656"/>
            <a:ext cx="7772400" cy="1470025"/>
          </a:xfrm>
        </p:spPr>
        <p:txBody>
          <a:bodyPr/>
          <a:lstStyle/>
          <a:p>
            <a:r>
              <a:rPr lang="fr-FR" dirty="0" smtClean="0"/>
              <a:t>FACCTEURS DE CAUSALITE</a:t>
            </a:r>
            <a:br>
              <a:rPr lang="fr-FR" dirty="0" smtClean="0"/>
            </a:br>
            <a:r>
              <a:rPr lang="fr-FR" dirty="0" smtClean="0"/>
              <a:t>IMPLIQUANT CE MECANISME……</a:t>
            </a:r>
            <a:endParaRPr lang="fr-FR" dirty="0"/>
          </a:p>
        </p:txBody>
      </p:sp>
      <p:sp>
        <p:nvSpPr>
          <p:cNvPr id="6" name="Sous-titre 2"/>
          <p:cNvSpPr txBox="1">
            <a:spLocks/>
          </p:cNvSpPr>
          <p:nvPr/>
        </p:nvSpPr>
        <p:spPr>
          <a:xfrm>
            <a:off x="1403648" y="4653136"/>
            <a:ext cx="6400800" cy="129614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bg1"/>
                </a:solidFill>
                <a:effectLst/>
                <a:uLnTx/>
                <a:uFillTx/>
                <a:latin typeface="+mn-lt"/>
                <a:ea typeface="+mn-ea"/>
                <a:cs typeface="+mn-cs"/>
              </a:rPr>
              <a:t>NECESSITE DE DEVELOPPER</a:t>
            </a:r>
            <a:r>
              <a:rPr kumimoji="0" lang="fr-FR" sz="3200" b="0" i="0" u="none" strike="noStrike" kern="1200" cap="none" spc="0" normalizeH="0" noProof="0" dirty="0" smtClean="0">
                <a:ln>
                  <a:noFill/>
                </a:ln>
                <a:solidFill>
                  <a:schemeClr val="bg1"/>
                </a:solidFill>
                <a:effectLst/>
                <a:uLnTx/>
                <a:uFillTx/>
                <a:latin typeface="+mn-lt"/>
                <a:ea typeface="+mn-ea"/>
                <a:cs typeface="+mn-cs"/>
              </a:rPr>
              <a:t> LA CONCENTRATION CHEZ D’AUTRES</a:t>
            </a:r>
            <a:endParaRPr kumimoji="0" lang="fr-FR" sz="3200" b="0" i="0" u="none" strike="noStrike" kern="1200" cap="none" spc="0" normalizeH="0" baseline="0" noProof="0" dirty="0">
              <a:ln>
                <a:noFill/>
              </a:ln>
              <a:solidFill>
                <a:schemeClr val="bg1"/>
              </a:solidFill>
              <a:effectLst/>
              <a:uLnTx/>
              <a:uFillTx/>
              <a:latin typeface="+mn-lt"/>
              <a:ea typeface="+mn-ea"/>
              <a:cs typeface="+mn-cs"/>
            </a:endParaRPr>
          </a:p>
        </p:txBody>
      </p:sp>
      <p:cxnSp>
        <p:nvCxnSpPr>
          <p:cNvPr id="8" name="Connecteur en angle 7"/>
          <p:cNvCxnSpPr/>
          <p:nvPr/>
        </p:nvCxnSpPr>
        <p:spPr>
          <a:xfrm rot="16200000" flipH="1">
            <a:off x="3455876" y="1592796"/>
            <a:ext cx="1368152" cy="720080"/>
          </a:xfrm>
          <a:prstGeom prst="bentConnector3">
            <a:avLst>
              <a:gd name="adj1" fmla="val 50000"/>
            </a:avLst>
          </a:prstGeom>
          <a:ln w="22225">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10" name="Sous-titre 9"/>
          <p:cNvSpPr>
            <a:spLocks noGrp="1"/>
          </p:cNvSpPr>
          <p:nvPr>
            <p:ph type="subTitle" idx="1"/>
          </p:nvPr>
        </p:nvSpPr>
        <p:spPr>
          <a:xfrm>
            <a:off x="1331640" y="2636912"/>
            <a:ext cx="6400800" cy="1584176"/>
          </a:xfrm>
        </p:spPr>
        <p:txBody>
          <a:bodyPr/>
          <a:lstStyle/>
          <a:p>
            <a:r>
              <a:rPr lang="fr-FR" dirty="0" smtClean="0">
                <a:solidFill>
                  <a:schemeClr val="tx1"/>
                </a:solidFill>
              </a:rPr>
              <a:t>CERTAINS CHERCHEURS ONT DEMONTRE LE CARACTERE DE SA RARETE CHEZ CERTAINS INDIVIDUS</a:t>
            </a:r>
            <a:endParaRPr lang="fr-FR" dirty="0">
              <a:solidFill>
                <a:schemeClr val="tx1"/>
              </a:solidFill>
            </a:endParaRPr>
          </a:p>
        </p:txBody>
      </p:sp>
      <p:sp>
        <p:nvSpPr>
          <p:cNvPr id="11" name="Flèche vers le bas 10"/>
          <p:cNvSpPr/>
          <p:nvPr/>
        </p:nvSpPr>
        <p:spPr>
          <a:xfrm>
            <a:off x="4211960" y="4149080"/>
            <a:ext cx="484632" cy="432048"/>
          </a:xfrm>
          <a:prstGeom prst="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Sous-titre 9"/>
          <p:cNvSpPr txBox="1">
            <a:spLocks/>
          </p:cNvSpPr>
          <p:nvPr/>
        </p:nvSpPr>
        <p:spPr>
          <a:xfrm>
            <a:off x="1547664" y="4725144"/>
            <a:ext cx="6400800" cy="17526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extLst>
      <p:ext uri="{BB962C8B-B14F-4D97-AF65-F5344CB8AC3E}">
        <p14:creationId xmlns:p14="http://schemas.microsoft.com/office/powerpoint/2010/main" val="373955332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extLst>
      <p:ext uri="{BB962C8B-B14F-4D97-AF65-F5344CB8AC3E}">
        <p14:creationId xmlns:p14="http://schemas.microsoft.com/office/powerpoint/2010/main" val="14505980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332657"/>
            <a:ext cx="5292080" cy="792087"/>
          </a:xfrm>
        </p:spPr>
        <p:txBody>
          <a:bodyPr>
            <a:normAutofit fontScale="90000"/>
          </a:bodyPr>
          <a:lstStyle/>
          <a:p>
            <a:r>
              <a:rPr lang="fr-FR" dirty="0" smtClean="0"/>
              <a:t>ENFIN QUELQUES CONSEILS </a:t>
            </a:r>
            <a:endParaRPr lang="fr-FR" dirty="0"/>
          </a:p>
        </p:txBody>
      </p:sp>
      <p:sp>
        <p:nvSpPr>
          <p:cNvPr id="3" name="Sous-titre 2"/>
          <p:cNvSpPr>
            <a:spLocks noGrp="1"/>
          </p:cNvSpPr>
          <p:nvPr>
            <p:ph type="subTitle" idx="1"/>
          </p:nvPr>
        </p:nvSpPr>
        <p:spPr>
          <a:xfrm>
            <a:off x="0" y="1484784"/>
            <a:ext cx="6400800" cy="936104"/>
          </a:xfrm>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a:buFont typeface="Wingdings" pitchFamily="2" charset="2"/>
              <a:buChar char="ü"/>
            </a:pPr>
            <a:r>
              <a:rPr lang="fr-FR" dirty="0" smtClean="0"/>
              <a:t> </a:t>
            </a:r>
            <a:r>
              <a:rPr lang="fr-FR" sz="2000" dirty="0" smtClean="0">
                <a:solidFill>
                  <a:schemeClr val="tx1"/>
                </a:solidFill>
              </a:rPr>
              <a:t>Avoir Un rythme de vie équilibré ( stress , manque de sommeil ,manque d’exercice physique ,prise de pause </a:t>
            </a:r>
            <a:r>
              <a:rPr lang="fr-FR" sz="2000" dirty="0" err="1" smtClean="0">
                <a:solidFill>
                  <a:schemeClr val="tx1"/>
                </a:solidFill>
              </a:rPr>
              <a:t>regulieres</a:t>
            </a:r>
            <a:endParaRPr lang="fr-FR" sz="2000" dirty="0" smtClean="0">
              <a:solidFill>
                <a:schemeClr val="tx1"/>
              </a:solidFill>
            </a:endParaRPr>
          </a:p>
          <a:p>
            <a:endParaRPr lang="fr-FR" dirty="0"/>
          </a:p>
        </p:txBody>
      </p:sp>
      <p:sp>
        <p:nvSpPr>
          <p:cNvPr id="4" name="Flèche vers le bas 3"/>
          <p:cNvSpPr/>
          <p:nvPr/>
        </p:nvSpPr>
        <p:spPr>
          <a:xfrm>
            <a:off x="6588224" y="476672"/>
            <a:ext cx="648072"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Sous-titre 2"/>
          <p:cNvSpPr txBox="1">
            <a:spLocks/>
          </p:cNvSpPr>
          <p:nvPr/>
        </p:nvSpPr>
        <p:spPr>
          <a:xfrm>
            <a:off x="2743200" y="5301208"/>
            <a:ext cx="6400800" cy="72008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rPr>
              <a:t> </a:t>
            </a:r>
            <a:r>
              <a:rPr kumimoji="0" lang="fr-FR" sz="3200" b="0" i="0" u="none" strike="noStrike" kern="1200" cap="none" spc="0" normalizeH="0" baseline="0" noProof="0" dirty="0" smtClean="0">
                <a:ln>
                  <a:noFill/>
                </a:ln>
                <a:effectLst/>
                <a:uLnTx/>
                <a:uFillTx/>
                <a:latin typeface="+mn-lt"/>
                <a:ea typeface="+mn-ea"/>
                <a:cs typeface="+mn-cs"/>
              </a:rPr>
              <a:t>immersion</a:t>
            </a:r>
            <a:r>
              <a:rPr kumimoji="0" lang="fr-FR" sz="3200" b="0" i="0" u="none" strike="noStrike" kern="1200" cap="none" spc="0" normalizeH="0" noProof="0" dirty="0" smtClean="0">
                <a:ln>
                  <a:noFill/>
                </a:ln>
                <a:effectLst/>
                <a:uLnTx/>
                <a:uFillTx/>
                <a:latin typeface="+mn-lt"/>
                <a:ea typeface="+mn-ea"/>
                <a:cs typeface="+mn-cs"/>
              </a:rPr>
              <a:t> graduelle ou </a:t>
            </a:r>
            <a:r>
              <a:rPr kumimoji="0" lang="fr-FR" sz="3200" b="0" i="0" u="none" strike="noStrike" kern="1200" cap="none" spc="0" normalizeH="0" noProof="0" dirty="0" smtClean="0">
                <a:ln>
                  <a:noFill/>
                </a:ln>
                <a:solidFill>
                  <a:srgbClr val="FF0000"/>
                </a:solidFill>
                <a:effectLst/>
                <a:uLnTx/>
                <a:uFillTx/>
                <a:latin typeface="+mn-lt"/>
                <a:ea typeface="+mn-ea"/>
                <a:cs typeface="+mn-cs"/>
              </a:rPr>
              <a:t>déclic</a:t>
            </a:r>
            <a:endParaRPr kumimoji="0" lang="fr-FR" sz="3200" b="0" i="0" u="none" strike="noStrike" kern="1200" cap="none" spc="0" normalizeH="0" baseline="0" noProof="0" dirty="0" smtClean="0">
              <a:ln>
                <a:noFill/>
              </a:ln>
              <a:solidFill>
                <a:srgbClr val="FF0000"/>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9" name="Flèche vers le bas 8"/>
          <p:cNvSpPr/>
          <p:nvPr/>
        </p:nvSpPr>
        <p:spPr>
          <a:xfrm rot="16200000">
            <a:off x="1313638" y="5319210"/>
            <a:ext cx="576064" cy="5400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Sous-titre 2"/>
          <p:cNvSpPr txBox="1">
            <a:spLocks/>
          </p:cNvSpPr>
          <p:nvPr/>
        </p:nvSpPr>
        <p:spPr>
          <a:xfrm>
            <a:off x="0" y="6137920"/>
            <a:ext cx="6400800" cy="72008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rPr>
              <a:t> </a:t>
            </a:r>
            <a:r>
              <a:rPr lang="fr-FR" sz="3200" dirty="0" smtClean="0">
                <a:solidFill>
                  <a:srgbClr val="FF0000"/>
                </a:solidFill>
              </a:rPr>
              <a:t>CONCENTRATION RAPIDE</a:t>
            </a:r>
            <a:endParaRPr kumimoji="0" lang="fr-FR" sz="3200" b="0" i="0" u="none" strike="noStrike" kern="1200" cap="none" spc="0" normalizeH="0" baseline="0" noProof="0" dirty="0" smtClean="0">
              <a:ln>
                <a:noFill/>
              </a:ln>
              <a:solidFill>
                <a:srgbClr val="FF0000"/>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11" name="Sous-titre 2"/>
          <p:cNvSpPr txBox="1">
            <a:spLocks/>
          </p:cNvSpPr>
          <p:nvPr/>
        </p:nvSpPr>
        <p:spPr>
          <a:xfrm>
            <a:off x="2743200" y="2420888"/>
            <a:ext cx="6400800" cy="936104"/>
          </a:xfrm>
          <a:prstGeom prst="rect">
            <a:avLst/>
          </a:prstGeom>
        </p:spPr>
        <p:style>
          <a:lnRef idx="2">
            <a:schemeClr val="accent2"/>
          </a:lnRef>
          <a:fillRef idx="1">
            <a:schemeClr val="lt1"/>
          </a:fillRef>
          <a:effectRef idx="0">
            <a:schemeClr val="accent2"/>
          </a:effectRef>
          <a:fontRef idx="minor">
            <a:schemeClr val="dk1"/>
          </a:fontRef>
        </p:style>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rPr>
              <a:t> </a:t>
            </a:r>
            <a:r>
              <a:rPr lang="fr-FR" sz="2000" dirty="0" smtClean="0"/>
              <a:t>Endroit propice à la Concentration (un bon éclairage, support Convenable)</a:t>
            </a:r>
            <a:endParaRPr kumimoji="0" lang="fr-FR" sz="20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12" name="Sous-titre 2"/>
          <p:cNvSpPr txBox="1">
            <a:spLocks/>
          </p:cNvSpPr>
          <p:nvPr/>
        </p:nvSpPr>
        <p:spPr>
          <a:xfrm>
            <a:off x="0" y="3356992"/>
            <a:ext cx="6400800" cy="936104"/>
          </a:xfrm>
          <a:prstGeom prst="rect">
            <a:avLst/>
          </a:prstGeom>
        </p:spPr>
        <p:style>
          <a:lnRef idx="2">
            <a:schemeClr val="accent3"/>
          </a:lnRef>
          <a:fillRef idx="1">
            <a:schemeClr val="lt1"/>
          </a:fillRef>
          <a:effectRef idx="0">
            <a:schemeClr val="accent3"/>
          </a:effectRef>
          <a:fontRef idx="minor">
            <a:schemeClr val="dk1"/>
          </a:fontRef>
        </p:style>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rPr>
              <a:t> </a:t>
            </a:r>
            <a:r>
              <a:rPr kumimoji="0" lang="fr-FR" sz="2200" b="0" i="0" u="none" strike="noStrike" kern="1200" cap="none" spc="0" normalizeH="0" baseline="0" noProof="0" dirty="0" smtClean="0">
                <a:ln>
                  <a:noFill/>
                </a:ln>
                <a:solidFill>
                  <a:schemeClr val="tx1"/>
                </a:solidFill>
                <a:effectLst/>
                <a:uLnTx/>
                <a:uFillTx/>
                <a:latin typeface="+mn-lt"/>
                <a:ea typeface="+mn-ea"/>
                <a:cs typeface="+mn-cs"/>
              </a:rPr>
              <a:t>Chasse aux idées</a:t>
            </a:r>
            <a:r>
              <a:rPr kumimoji="0" lang="fr-FR" sz="2200" b="0" i="0" u="none" strike="noStrike" kern="1200" cap="none" spc="0" normalizeH="0" noProof="0" dirty="0" smtClean="0">
                <a:ln>
                  <a:noFill/>
                </a:ln>
                <a:solidFill>
                  <a:schemeClr val="tx1"/>
                </a:solidFill>
                <a:effectLst/>
                <a:uLnTx/>
                <a:uFillTx/>
                <a:latin typeface="+mn-lt"/>
                <a:ea typeface="+mn-ea"/>
                <a:cs typeface="+mn-cs"/>
              </a:rPr>
              <a:t> Parasites</a:t>
            </a:r>
            <a:endParaRPr kumimoji="0" lang="fr-FR" sz="22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13" name="Sous-titre 2"/>
          <p:cNvSpPr txBox="1">
            <a:spLocks/>
          </p:cNvSpPr>
          <p:nvPr/>
        </p:nvSpPr>
        <p:spPr>
          <a:xfrm>
            <a:off x="2743200" y="4293096"/>
            <a:ext cx="6400800" cy="936104"/>
          </a:xfrm>
          <a:prstGeom prst="rect">
            <a:avLst/>
          </a:prstGeom>
        </p:spPr>
        <p:style>
          <a:lnRef idx="2">
            <a:schemeClr val="accent3"/>
          </a:lnRef>
          <a:fillRef idx="1">
            <a:schemeClr val="lt1"/>
          </a:fillRef>
          <a:effectRef idx="0">
            <a:schemeClr val="accent3"/>
          </a:effectRef>
          <a:fontRef idx="minor">
            <a:schemeClr val="dk1"/>
          </a:fontRef>
        </p:style>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rPr>
              <a:t> </a:t>
            </a:r>
            <a:r>
              <a:rPr kumimoji="0" lang="fr-FR" sz="2200" b="0" i="0" u="none" strike="noStrike" kern="1200" cap="none" spc="0" normalizeH="0" baseline="0" noProof="0" dirty="0" smtClean="0">
                <a:ln>
                  <a:noFill/>
                </a:ln>
                <a:solidFill>
                  <a:schemeClr val="tx1"/>
                </a:solidFill>
                <a:effectLst/>
                <a:uLnTx/>
                <a:uFillTx/>
                <a:latin typeface="+mn-lt"/>
                <a:ea typeface="+mn-ea"/>
                <a:cs typeface="+mn-cs"/>
              </a:rPr>
              <a:t>musique</a:t>
            </a:r>
            <a:r>
              <a:rPr kumimoji="0" lang="fr-FR" sz="2200" b="0" i="0" u="none" strike="noStrike" kern="1200" cap="none" spc="0" normalizeH="0" noProof="0" dirty="0" smtClean="0">
                <a:ln>
                  <a:noFill/>
                </a:ln>
                <a:solidFill>
                  <a:schemeClr val="tx1"/>
                </a:solidFill>
                <a:effectLst/>
                <a:uLnTx/>
                <a:uFillTx/>
                <a:latin typeface="+mn-lt"/>
                <a:ea typeface="+mn-ea"/>
                <a:cs typeface="+mn-cs"/>
              </a:rPr>
              <a:t> avec trame sonore adéquate</a:t>
            </a:r>
            <a:endParaRPr kumimoji="0" lang="fr-FR" sz="22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14" name="Flèche vers le bas 13"/>
          <p:cNvSpPr/>
          <p:nvPr/>
        </p:nvSpPr>
        <p:spPr>
          <a:xfrm>
            <a:off x="7194241" y="5981491"/>
            <a:ext cx="576064" cy="540060"/>
          </a:xfrm>
          <a:prstGeom prst="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476672"/>
            <a:ext cx="7772400" cy="1470025"/>
          </a:xfrm>
        </p:spPr>
        <p:txBody>
          <a:bodyPr/>
          <a:lstStyle/>
          <a:p>
            <a:pPr>
              <a:buFont typeface="Wingdings" pitchFamily="2" charset="2"/>
              <a:buChar char="ü"/>
            </a:pPr>
            <a:r>
              <a:rPr lang="fr-FR" dirty="0" smtClean="0"/>
              <a:t>LA CHASSE AUX IDEES PARASITES</a:t>
            </a:r>
            <a:endParaRPr lang="fr-FR" dirty="0"/>
          </a:p>
        </p:txBody>
      </p:sp>
      <p:sp>
        <p:nvSpPr>
          <p:cNvPr id="3" name="Sous-titre 2"/>
          <p:cNvSpPr>
            <a:spLocks noGrp="1"/>
          </p:cNvSpPr>
          <p:nvPr>
            <p:ph type="subTitle" idx="1"/>
          </p:nvPr>
        </p:nvSpPr>
        <p:spPr>
          <a:xfrm>
            <a:off x="539552" y="2060848"/>
            <a:ext cx="6400800" cy="1752600"/>
          </a:xfrm>
        </p:spPr>
        <p:style>
          <a:lnRef idx="2">
            <a:schemeClr val="dk1"/>
          </a:lnRef>
          <a:fillRef idx="1">
            <a:schemeClr val="lt1"/>
          </a:fillRef>
          <a:effectRef idx="0">
            <a:schemeClr val="dk1"/>
          </a:effectRef>
          <a:fontRef idx="minor">
            <a:schemeClr val="dk1"/>
          </a:fontRef>
        </p:style>
        <p:txBody>
          <a:bodyPr>
            <a:normAutofit fontScale="85000" lnSpcReduction="20000"/>
          </a:bodyPr>
          <a:lstStyle/>
          <a:p>
            <a:pPr>
              <a:buFont typeface="Wingdings" pitchFamily="2" charset="2"/>
              <a:buChar char="§"/>
            </a:pPr>
            <a:r>
              <a:rPr lang="fr-FR" dirty="0" smtClean="0">
                <a:solidFill>
                  <a:schemeClr val="tx1"/>
                </a:solidFill>
              </a:rPr>
              <a:t>Pensées récalcitrantes ( rêveries)</a:t>
            </a:r>
          </a:p>
          <a:p>
            <a:pPr>
              <a:buFont typeface="Wingdings" pitchFamily="2" charset="2"/>
              <a:buChar char="§"/>
            </a:pPr>
            <a:r>
              <a:rPr lang="fr-FR" dirty="0" smtClean="0">
                <a:solidFill>
                  <a:schemeClr val="tx1"/>
                </a:solidFill>
              </a:rPr>
              <a:t>Préoccupations inopportunes</a:t>
            </a:r>
          </a:p>
          <a:p>
            <a:pPr>
              <a:buFont typeface="Wingdings" pitchFamily="2" charset="2"/>
              <a:buChar char="§"/>
            </a:pPr>
            <a:r>
              <a:rPr lang="fr-FR" dirty="0" smtClean="0">
                <a:solidFill>
                  <a:schemeClr val="tx1"/>
                </a:solidFill>
              </a:rPr>
              <a:t>Monopolisation de l’attention</a:t>
            </a:r>
          </a:p>
          <a:p>
            <a:pPr>
              <a:buFont typeface="Wingdings" pitchFamily="2" charset="2"/>
              <a:buChar char="§"/>
            </a:pPr>
            <a:r>
              <a:rPr lang="fr-FR" dirty="0" smtClean="0">
                <a:solidFill>
                  <a:schemeClr val="tx1"/>
                </a:solidFill>
              </a:rPr>
              <a:t>Surcharge Cérébrale: </a:t>
            </a:r>
            <a:r>
              <a:rPr lang="fr-FR" dirty="0" err="1" smtClean="0">
                <a:solidFill>
                  <a:schemeClr val="tx1"/>
                </a:solidFill>
              </a:rPr>
              <a:t>pausses</a:t>
            </a:r>
            <a:r>
              <a:rPr lang="fr-FR" dirty="0" smtClean="0">
                <a:solidFill>
                  <a:schemeClr val="tx1"/>
                </a:solidFill>
              </a:rPr>
              <a:t>  </a:t>
            </a:r>
          </a:p>
        </p:txBody>
      </p:sp>
      <p:sp>
        <p:nvSpPr>
          <p:cNvPr id="4" name="Flèche vers le bas 3"/>
          <p:cNvSpPr/>
          <p:nvPr/>
        </p:nvSpPr>
        <p:spPr>
          <a:xfrm>
            <a:off x="3347864" y="4149080"/>
            <a:ext cx="504056" cy="432048"/>
          </a:xfrm>
          <a:prstGeom prst="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p:cNvSpPr txBox="1"/>
          <p:nvPr/>
        </p:nvSpPr>
        <p:spPr>
          <a:xfrm>
            <a:off x="971600" y="5157192"/>
            <a:ext cx="5688632" cy="646331"/>
          </a:xfrm>
          <a:prstGeom prst="rect">
            <a:avLst/>
          </a:prstGeom>
          <a:noFill/>
        </p:spPr>
        <p:txBody>
          <a:bodyPr wrap="square" rtlCol="0">
            <a:spAutoFit/>
          </a:bodyPr>
          <a:lstStyle/>
          <a:p>
            <a:pPr>
              <a:buFont typeface="Wingdings" pitchFamily="2" charset="2"/>
              <a:buChar char="q"/>
            </a:pPr>
            <a:r>
              <a:rPr lang="fr-FR" b="1" dirty="0" smtClean="0">
                <a:solidFill>
                  <a:srgbClr val="FF0000"/>
                </a:solidFill>
              </a:rPr>
              <a:t>Le début d’une Séance de travail est subordonnée  au règlement de tous vos tracas</a:t>
            </a:r>
            <a:endParaRPr lang="fr-FR" b="1" dirty="0">
              <a:solidFill>
                <a:srgbClr val="FF0000"/>
              </a:solidFill>
            </a:endParaRP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27584" y="476672"/>
            <a:ext cx="7772400" cy="1470025"/>
          </a:xfrm>
        </p:spPr>
        <p:style>
          <a:lnRef idx="2">
            <a:schemeClr val="dk1"/>
          </a:lnRef>
          <a:fillRef idx="1">
            <a:schemeClr val="lt1"/>
          </a:fillRef>
          <a:effectRef idx="0">
            <a:schemeClr val="dk1"/>
          </a:effectRef>
          <a:fontRef idx="minor">
            <a:schemeClr val="dk1"/>
          </a:fontRef>
        </p:style>
        <p:txBody>
          <a:bodyPr/>
          <a:lstStyle/>
          <a:p>
            <a:r>
              <a:rPr lang="fr-FR" dirty="0" smtClean="0">
                <a:solidFill>
                  <a:srgbClr val="FF0000"/>
                </a:solidFill>
              </a:rPr>
              <a:t>4. LA PRISE DE NOTES</a:t>
            </a:r>
            <a:endParaRPr lang="fr-FR" dirty="0">
              <a:solidFill>
                <a:srgbClr val="FF0000"/>
              </a:solidFill>
            </a:endParaRPr>
          </a:p>
        </p:txBody>
      </p:sp>
      <p:sp>
        <p:nvSpPr>
          <p:cNvPr id="3" name="Sous-titre 2"/>
          <p:cNvSpPr>
            <a:spLocks noGrp="1"/>
          </p:cNvSpPr>
          <p:nvPr>
            <p:ph type="subTitle" idx="1"/>
          </p:nvPr>
        </p:nvSpPr>
        <p:spPr>
          <a:xfrm>
            <a:off x="1403648" y="2492896"/>
            <a:ext cx="6400800" cy="2448272"/>
          </a:xfrm>
        </p:spPr>
        <p:txBody>
          <a:bodyPr>
            <a:normAutofit fontScale="77500" lnSpcReduction="20000"/>
          </a:bodyPr>
          <a:lstStyle/>
          <a:p>
            <a:r>
              <a:rPr lang="fr-FR" dirty="0" smtClean="0">
                <a:solidFill>
                  <a:schemeClr val="tx1"/>
                </a:solidFill>
              </a:rPr>
              <a:t> fait Partie Intégrante de la vie d’étudiant </a:t>
            </a:r>
          </a:p>
          <a:p>
            <a:r>
              <a:rPr lang="fr-FR" dirty="0" smtClean="0">
                <a:solidFill>
                  <a:schemeClr val="tx1"/>
                </a:solidFill>
              </a:rPr>
              <a:t>Application très étendue</a:t>
            </a:r>
          </a:p>
          <a:p>
            <a:r>
              <a:rPr lang="fr-FR" dirty="0" smtClean="0">
                <a:solidFill>
                  <a:schemeClr val="tx1"/>
                </a:solidFill>
              </a:rPr>
              <a:t>Touche de nombreuses taches :</a:t>
            </a:r>
          </a:p>
          <a:p>
            <a:r>
              <a:rPr lang="fr-FR" dirty="0" smtClean="0">
                <a:solidFill>
                  <a:schemeClr val="tx1"/>
                </a:solidFill>
              </a:rPr>
              <a:t>-quotidienne</a:t>
            </a:r>
          </a:p>
          <a:p>
            <a:r>
              <a:rPr lang="fr-FR" dirty="0" smtClean="0">
                <a:solidFill>
                  <a:schemeClr val="tx1"/>
                </a:solidFill>
              </a:rPr>
              <a:t>- Professionnelle</a:t>
            </a:r>
          </a:p>
          <a:p>
            <a:r>
              <a:rPr lang="fr-FR" dirty="0" smtClean="0">
                <a:solidFill>
                  <a:schemeClr val="tx1"/>
                </a:solidFill>
              </a:rPr>
              <a:t>- Privée</a:t>
            </a:r>
            <a:endParaRPr lang="fr-FR"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548680"/>
            <a:ext cx="7772400" cy="1470025"/>
          </a:xfrm>
        </p:spPr>
        <p:txBody>
          <a:bodyPr/>
          <a:lstStyle/>
          <a:p>
            <a:r>
              <a:rPr lang="fr-FR" dirty="0" smtClean="0"/>
              <a:t>Le métier d’étudiant</a:t>
            </a:r>
            <a:endParaRPr lang="fr-FR" dirty="0"/>
          </a:p>
        </p:txBody>
      </p:sp>
      <p:sp>
        <p:nvSpPr>
          <p:cNvPr id="4" name="Text Box 10"/>
          <p:cNvSpPr txBox="1">
            <a:spLocks noChangeArrowheads="1"/>
          </p:cNvSpPr>
          <p:nvPr/>
        </p:nvSpPr>
        <p:spPr bwMode="auto">
          <a:xfrm>
            <a:off x="6012160" y="4149080"/>
            <a:ext cx="1447800" cy="1192213"/>
          </a:xfrm>
          <a:prstGeom prst="rect">
            <a:avLst/>
          </a:prstGeom>
          <a:noFill/>
          <a:ln w="9525">
            <a:noFill/>
            <a:miter lim="800000"/>
            <a:headEnd/>
            <a:tailEnd/>
          </a:ln>
          <a:effectLst/>
        </p:spPr>
        <p:txBody>
          <a:bodyPr>
            <a:spAutoFit/>
          </a:bodyPr>
          <a:lstStyle/>
          <a:p>
            <a:pPr>
              <a:spcBef>
                <a:spcPct val="50000"/>
              </a:spcBef>
            </a:pPr>
            <a:r>
              <a:rPr lang="fr-FR" dirty="0"/>
              <a:t>S5         	S6</a:t>
            </a:r>
          </a:p>
          <a:p>
            <a:pPr>
              <a:spcBef>
                <a:spcPct val="50000"/>
              </a:spcBef>
            </a:pPr>
            <a:r>
              <a:rPr lang="fr-FR" dirty="0"/>
              <a:t>S3	S4</a:t>
            </a:r>
          </a:p>
          <a:p>
            <a:pPr>
              <a:spcBef>
                <a:spcPct val="50000"/>
              </a:spcBef>
            </a:pPr>
            <a:r>
              <a:rPr lang="fr-FR" dirty="0"/>
              <a:t>S1	S2</a:t>
            </a:r>
          </a:p>
        </p:txBody>
      </p:sp>
      <p:sp>
        <p:nvSpPr>
          <p:cNvPr id="5" name="Rectangle 11"/>
          <p:cNvSpPr>
            <a:spLocks noChangeArrowheads="1"/>
          </p:cNvSpPr>
          <p:nvPr/>
        </p:nvSpPr>
        <p:spPr bwMode="auto">
          <a:xfrm>
            <a:off x="5796136" y="3645024"/>
            <a:ext cx="1828800" cy="457200"/>
          </a:xfrm>
          <a:prstGeom prst="rect">
            <a:avLst/>
          </a:prstGeom>
          <a:solidFill>
            <a:srgbClr val="A2EC90"/>
          </a:solidFill>
          <a:ln w="9525">
            <a:solidFill>
              <a:schemeClr val="tx1"/>
            </a:solidFill>
            <a:miter lim="800000"/>
            <a:headEnd/>
            <a:tailEnd/>
          </a:ln>
          <a:effectLst/>
        </p:spPr>
        <p:txBody>
          <a:bodyPr wrap="none" anchor="ctr"/>
          <a:lstStyle/>
          <a:p>
            <a:endParaRPr lang="fr-FR"/>
          </a:p>
        </p:txBody>
      </p:sp>
      <p:sp>
        <p:nvSpPr>
          <p:cNvPr id="6" name="Text Box 13"/>
          <p:cNvSpPr txBox="1">
            <a:spLocks noChangeArrowheads="1"/>
          </p:cNvSpPr>
          <p:nvPr/>
        </p:nvSpPr>
        <p:spPr bwMode="auto">
          <a:xfrm>
            <a:off x="6012160" y="3212976"/>
            <a:ext cx="1295400" cy="779463"/>
          </a:xfrm>
          <a:prstGeom prst="rect">
            <a:avLst/>
          </a:prstGeom>
          <a:noFill/>
          <a:ln w="9525">
            <a:noFill/>
            <a:miter lim="800000"/>
            <a:headEnd/>
            <a:tailEnd/>
          </a:ln>
          <a:effectLst/>
        </p:spPr>
        <p:txBody>
          <a:bodyPr>
            <a:spAutoFit/>
          </a:bodyPr>
          <a:lstStyle/>
          <a:p>
            <a:pPr>
              <a:spcBef>
                <a:spcPct val="50000"/>
              </a:spcBef>
            </a:pPr>
            <a:r>
              <a:rPr lang="fr-FR"/>
              <a:t>M2</a:t>
            </a:r>
          </a:p>
          <a:p>
            <a:pPr>
              <a:spcBef>
                <a:spcPct val="50000"/>
              </a:spcBef>
            </a:pPr>
            <a:r>
              <a:rPr lang="fr-FR"/>
              <a:t>M1</a:t>
            </a:r>
          </a:p>
        </p:txBody>
      </p:sp>
      <p:sp>
        <p:nvSpPr>
          <p:cNvPr id="7" name="Rectangle 11"/>
          <p:cNvSpPr>
            <a:spLocks noChangeArrowheads="1"/>
          </p:cNvSpPr>
          <p:nvPr/>
        </p:nvSpPr>
        <p:spPr bwMode="auto">
          <a:xfrm>
            <a:off x="5796136" y="3212976"/>
            <a:ext cx="1828800" cy="457200"/>
          </a:xfrm>
          <a:prstGeom prst="rect">
            <a:avLst/>
          </a:prstGeom>
          <a:solidFill>
            <a:srgbClr val="A2EC90"/>
          </a:solidFill>
          <a:ln w="9525">
            <a:solidFill>
              <a:schemeClr val="tx1"/>
            </a:solidFill>
            <a:miter lim="800000"/>
            <a:headEnd/>
            <a:tailEnd/>
          </a:ln>
          <a:effectLst/>
        </p:spPr>
        <p:txBody>
          <a:bodyPr wrap="none" anchor="ctr"/>
          <a:lstStyle/>
          <a:p>
            <a:r>
              <a:rPr lang="fr-FR" dirty="0" smtClean="0"/>
              <a:t>     M2</a:t>
            </a:r>
            <a:endParaRPr lang="fr-FR" dirty="0"/>
          </a:p>
        </p:txBody>
      </p:sp>
      <p:sp>
        <p:nvSpPr>
          <p:cNvPr id="8" name="Text Box 14"/>
          <p:cNvSpPr txBox="1">
            <a:spLocks noChangeArrowheads="1"/>
          </p:cNvSpPr>
          <p:nvPr/>
        </p:nvSpPr>
        <p:spPr bwMode="auto">
          <a:xfrm>
            <a:off x="7740352" y="3429000"/>
            <a:ext cx="1143000" cy="366713"/>
          </a:xfrm>
          <a:prstGeom prst="rect">
            <a:avLst/>
          </a:prstGeom>
          <a:noFill/>
          <a:ln w="9525">
            <a:noFill/>
            <a:miter lim="800000"/>
            <a:headEnd/>
            <a:tailEnd/>
          </a:ln>
          <a:effectLst/>
        </p:spPr>
        <p:txBody>
          <a:bodyPr>
            <a:spAutoFit/>
          </a:bodyPr>
          <a:lstStyle/>
          <a:p>
            <a:pPr>
              <a:spcBef>
                <a:spcPct val="50000"/>
              </a:spcBef>
            </a:pPr>
            <a:r>
              <a:rPr lang="fr-FR" b="1" dirty="0"/>
              <a:t>Master</a:t>
            </a:r>
          </a:p>
        </p:txBody>
      </p:sp>
      <p:sp>
        <p:nvSpPr>
          <p:cNvPr id="9" name="Rectangle 8"/>
          <p:cNvSpPr/>
          <p:nvPr/>
        </p:nvSpPr>
        <p:spPr>
          <a:xfrm>
            <a:off x="899592" y="3068960"/>
            <a:ext cx="4572000" cy="1200329"/>
          </a:xfrm>
          <a:prstGeom prst="rect">
            <a:avLst/>
          </a:prstGeom>
        </p:spPr>
        <p:txBody>
          <a:bodyPr>
            <a:spAutoFit/>
          </a:bodyPr>
          <a:lstStyle/>
          <a:p>
            <a:r>
              <a:rPr lang="fr-FR" dirty="0" smtClean="0"/>
              <a:t>Université</a:t>
            </a:r>
          </a:p>
          <a:p>
            <a:r>
              <a:rPr lang="fr-FR" dirty="0" smtClean="0"/>
              <a:t>Licence</a:t>
            </a:r>
          </a:p>
          <a:p>
            <a:r>
              <a:rPr lang="fr-FR" dirty="0" smtClean="0"/>
              <a:t>Master</a:t>
            </a:r>
          </a:p>
          <a:p>
            <a:r>
              <a:rPr lang="fr-FR" dirty="0" smtClean="0"/>
              <a:t>Doctorat</a:t>
            </a:r>
            <a:endParaRPr lang="fr-FR" dirty="0"/>
          </a:p>
        </p:txBody>
      </p:sp>
      <p:sp>
        <p:nvSpPr>
          <p:cNvPr id="10" name="Rectangle 17"/>
          <p:cNvSpPr>
            <a:spLocks noChangeArrowheads="1"/>
          </p:cNvSpPr>
          <p:nvPr/>
        </p:nvSpPr>
        <p:spPr bwMode="auto">
          <a:xfrm>
            <a:off x="5796136" y="2852936"/>
            <a:ext cx="1828800" cy="457200"/>
          </a:xfrm>
          <a:prstGeom prst="rect">
            <a:avLst/>
          </a:prstGeom>
          <a:solidFill>
            <a:srgbClr val="FF3300"/>
          </a:solidFill>
          <a:ln w="9525">
            <a:solidFill>
              <a:schemeClr val="tx1"/>
            </a:solidFill>
            <a:miter lim="800000"/>
            <a:headEnd/>
            <a:tailEnd/>
          </a:ln>
          <a:effectLst/>
        </p:spPr>
        <p:txBody>
          <a:bodyPr wrap="none" anchor="ctr"/>
          <a:lstStyle/>
          <a:p>
            <a:endParaRPr lang="fr-FR"/>
          </a:p>
        </p:txBody>
      </p:sp>
      <p:sp>
        <p:nvSpPr>
          <p:cNvPr id="11" name="Rectangle 17"/>
          <p:cNvSpPr>
            <a:spLocks noChangeArrowheads="1"/>
          </p:cNvSpPr>
          <p:nvPr/>
        </p:nvSpPr>
        <p:spPr bwMode="auto">
          <a:xfrm>
            <a:off x="5796136" y="2420888"/>
            <a:ext cx="1828800" cy="457200"/>
          </a:xfrm>
          <a:prstGeom prst="rect">
            <a:avLst/>
          </a:prstGeom>
          <a:solidFill>
            <a:srgbClr val="FF3300"/>
          </a:solidFill>
          <a:ln w="9525">
            <a:solidFill>
              <a:schemeClr val="tx1"/>
            </a:solidFill>
            <a:miter lim="800000"/>
            <a:headEnd/>
            <a:tailEnd/>
          </a:ln>
          <a:effectLst/>
        </p:spPr>
        <p:txBody>
          <a:bodyPr wrap="none" anchor="ctr"/>
          <a:lstStyle/>
          <a:p>
            <a:endParaRPr lang="fr-FR"/>
          </a:p>
        </p:txBody>
      </p:sp>
      <p:sp>
        <p:nvSpPr>
          <p:cNvPr id="12" name="Rectangle 17"/>
          <p:cNvSpPr>
            <a:spLocks noChangeArrowheads="1"/>
          </p:cNvSpPr>
          <p:nvPr/>
        </p:nvSpPr>
        <p:spPr bwMode="auto">
          <a:xfrm>
            <a:off x="5796136" y="1988840"/>
            <a:ext cx="1828800" cy="457200"/>
          </a:xfrm>
          <a:prstGeom prst="rect">
            <a:avLst/>
          </a:prstGeom>
          <a:solidFill>
            <a:srgbClr val="FF3300"/>
          </a:solidFill>
          <a:ln w="9525">
            <a:solidFill>
              <a:schemeClr val="tx1"/>
            </a:solidFill>
            <a:miter lim="800000"/>
            <a:headEnd/>
            <a:tailEnd/>
          </a:ln>
          <a:effectLst/>
        </p:spPr>
        <p:txBody>
          <a:bodyPr wrap="none" anchor="ctr"/>
          <a:lstStyle/>
          <a:p>
            <a:endParaRPr lang="fr-FR"/>
          </a:p>
        </p:txBody>
      </p:sp>
      <p:sp>
        <p:nvSpPr>
          <p:cNvPr id="13" name="Text Box 18"/>
          <p:cNvSpPr txBox="1">
            <a:spLocks noChangeArrowheads="1"/>
          </p:cNvSpPr>
          <p:nvPr/>
        </p:nvSpPr>
        <p:spPr bwMode="auto">
          <a:xfrm>
            <a:off x="7668344" y="2204864"/>
            <a:ext cx="1143000" cy="366713"/>
          </a:xfrm>
          <a:prstGeom prst="rect">
            <a:avLst/>
          </a:prstGeom>
          <a:noFill/>
          <a:ln w="9525">
            <a:noFill/>
            <a:miter lim="800000"/>
            <a:headEnd/>
            <a:tailEnd/>
          </a:ln>
          <a:effectLst/>
        </p:spPr>
        <p:txBody>
          <a:bodyPr>
            <a:spAutoFit/>
          </a:bodyPr>
          <a:lstStyle/>
          <a:p>
            <a:pPr>
              <a:spcBef>
                <a:spcPct val="50000"/>
              </a:spcBef>
            </a:pPr>
            <a:r>
              <a:rPr lang="fr-FR" b="1" dirty="0"/>
              <a:t>Doctorat</a:t>
            </a:r>
          </a:p>
        </p:txBody>
      </p:sp>
      <p:sp>
        <p:nvSpPr>
          <p:cNvPr id="14" name="Text Box 14"/>
          <p:cNvSpPr txBox="1">
            <a:spLocks noChangeArrowheads="1"/>
          </p:cNvSpPr>
          <p:nvPr/>
        </p:nvSpPr>
        <p:spPr bwMode="auto">
          <a:xfrm>
            <a:off x="7668344" y="4653136"/>
            <a:ext cx="1143000" cy="366713"/>
          </a:xfrm>
          <a:prstGeom prst="rect">
            <a:avLst/>
          </a:prstGeom>
          <a:noFill/>
          <a:ln w="9525">
            <a:noFill/>
            <a:miter lim="800000"/>
            <a:headEnd/>
            <a:tailEnd/>
          </a:ln>
          <a:effectLst/>
        </p:spPr>
        <p:txBody>
          <a:bodyPr>
            <a:spAutoFit/>
          </a:bodyPr>
          <a:lstStyle/>
          <a:p>
            <a:pPr>
              <a:spcBef>
                <a:spcPct val="50000"/>
              </a:spcBef>
            </a:pPr>
            <a:r>
              <a:rPr lang="fr-FR" b="1" dirty="0" smtClean="0"/>
              <a:t> Licence</a:t>
            </a:r>
            <a:endParaRPr lang="fr-FR" b="1" dirty="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548680"/>
            <a:ext cx="7772400" cy="1470025"/>
          </a:xfrm>
        </p:spPr>
        <p:txBody>
          <a:bodyPr/>
          <a:lstStyle/>
          <a:p>
            <a:r>
              <a:rPr lang="fr-FR" dirty="0" smtClean="0">
                <a:solidFill>
                  <a:srgbClr val="FF0000"/>
                </a:solidFill>
              </a:rPr>
              <a:t>LA PRISE DE NOTES</a:t>
            </a:r>
            <a:endParaRPr lang="fr-FR" dirty="0"/>
          </a:p>
        </p:txBody>
      </p:sp>
      <p:sp>
        <p:nvSpPr>
          <p:cNvPr id="3" name="Sous-titre 2"/>
          <p:cNvSpPr>
            <a:spLocks noGrp="1"/>
          </p:cNvSpPr>
          <p:nvPr>
            <p:ph type="subTitle" idx="1"/>
          </p:nvPr>
        </p:nvSpPr>
        <p:spPr>
          <a:xfrm>
            <a:off x="827584" y="2204864"/>
            <a:ext cx="7632848" cy="1752600"/>
          </a:xfrm>
        </p:spPr>
        <p:txBody>
          <a:bodyPr/>
          <a:lstStyle/>
          <a:p>
            <a:r>
              <a:rPr lang="fr-FR" dirty="0" smtClean="0">
                <a:solidFill>
                  <a:schemeClr val="tx1"/>
                </a:solidFill>
              </a:rPr>
              <a:t> - ETAPE INTERMEDIAIRE AVANT L’ECRIT OU L’ORAL FINAL</a:t>
            </a:r>
          </a:p>
          <a:p>
            <a:r>
              <a:rPr lang="fr-FR" dirty="0" smtClean="0">
                <a:solidFill>
                  <a:schemeClr val="tx1"/>
                </a:solidFill>
              </a:rPr>
              <a:t>- OUTIL DE TRANSFERT TRES UTILE </a:t>
            </a:r>
            <a:endParaRPr lang="fr-FR" dirty="0">
              <a:solidFill>
                <a:schemeClr val="tx1"/>
              </a:solidFill>
            </a:endParaRPr>
          </a:p>
        </p:txBody>
      </p:sp>
      <p:cxnSp>
        <p:nvCxnSpPr>
          <p:cNvPr id="5" name="Connecteur en angle 4"/>
          <p:cNvCxnSpPr/>
          <p:nvPr/>
        </p:nvCxnSpPr>
        <p:spPr>
          <a:xfrm>
            <a:off x="4283968" y="4005064"/>
            <a:ext cx="914400" cy="914400"/>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6" name="ZoneTexte 5"/>
          <p:cNvSpPr txBox="1"/>
          <p:nvPr/>
        </p:nvSpPr>
        <p:spPr>
          <a:xfrm>
            <a:off x="5292080" y="4581128"/>
            <a:ext cx="2952328" cy="646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fr-FR" dirty="0" smtClean="0"/>
              <a:t> - ORGANISATION DES  IDEES</a:t>
            </a:r>
          </a:p>
          <a:p>
            <a:r>
              <a:rPr lang="fr-FR" dirty="0" smtClean="0"/>
              <a:t>-    PRISES DE  DECISIONS</a:t>
            </a:r>
            <a:endParaRPr lang="fr-FR" dirty="0"/>
          </a:p>
        </p:txBody>
      </p:sp>
      <p:sp>
        <p:nvSpPr>
          <p:cNvPr id="7" name="ZoneTexte 6"/>
          <p:cNvSpPr txBox="1"/>
          <p:nvPr/>
        </p:nvSpPr>
        <p:spPr>
          <a:xfrm>
            <a:off x="0" y="5877272"/>
            <a:ext cx="4479560"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fr-FR" dirty="0" smtClean="0"/>
              <a:t> DONC  LA    PN  EST UNE ETAPE  TRANSITOIRE</a:t>
            </a:r>
            <a:endParaRPr lang="fr-FR" dirty="0"/>
          </a:p>
        </p:txBody>
      </p:sp>
      <p:sp>
        <p:nvSpPr>
          <p:cNvPr id="8" name="Flèche droite 7"/>
          <p:cNvSpPr/>
          <p:nvPr/>
        </p:nvSpPr>
        <p:spPr>
          <a:xfrm>
            <a:off x="4716016" y="5805264"/>
            <a:ext cx="978408" cy="484632"/>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9" name="ZoneTexte 8"/>
          <p:cNvSpPr txBox="1"/>
          <p:nvPr/>
        </p:nvSpPr>
        <p:spPr>
          <a:xfrm>
            <a:off x="5796136" y="5661248"/>
            <a:ext cx="2952328" cy="9233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fr-FR" dirty="0" smtClean="0"/>
              <a:t> PERMET  LA REFLEXION AVANT TOUTES  ACTIONS</a:t>
            </a:r>
          </a:p>
          <a:p>
            <a:endParaRPr lang="fr-FR" dirty="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9512" y="260649"/>
            <a:ext cx="7772400" cy="1008112"/>
          </a:xfrm>
        </p:spPr>
        <p:txBody>
          <a:bodyPr/>
          <a:lstStyle/>
          <a:p>
            <a:r>
              <a:rPr lang="fr-FR" dirty="0" smtClean="0">
                <a:solidFill>
                  <a:srgbClr val="FF0000"/>
                </a:solidFill>
              </a:rPr>
              <a:t>5/  LA PRISE DE NOTES</a:t>
            </a:r>
            <a:endParaRPr lang="fr-FR" dirty="0">
              <a:solidFill>
                <a:srgbClr val="FF0000"/>
              </a:solidFill>
            </a:endParaRPr>
          </a:p>
        </p:txBody>
      </p:sp>
      <p:sp>
        <p:nvSpPr>
          <p:cNvPr id="3" name="Sous-titre 2"/>
          <p:cNvSpPr>
            <a:spLocks noGrp="1"/>
          </p:cNvSpPr>
          <p:nvPr>
            <p:ph type="subTitle" idx="1"/>
          </p:nvPr>
        </p:nvSpPr>
        <p:spPr>
          <a:xfrm>
            <a:off x="1475656" y="1628800"/>
            <a:ext cx="6400800" cy="694928"/>
          </a:xfrm>
        </p:spPr>
        <p:txBody>
          <a:bodyPr/>
          <a:lstStyle/>
          <a:p>
            <a:pPr>
              <a:buFont typeface="Wingdings" pitchFamily="2" charset="2"/>
              <a:buChar char="ü"/>
            </a:pPr>
            <a:r>
              <a:rPr lang="fr-FR" b="1" dirty="0" smtClean="0">
                <a:solidFill>
                  <a:srgbClr val="FF0000"/>
                </a:solidFill>
              </a:rPr>
              <a:t>COURS MAGISTRAUX</a:t>
            </a:r>
            <a:endParaRPr lang="fr-FR" b="1" dirty="0">
              <a:solidFill>
                <a:srgbClr val="FF0000"/>
              </a:solidFill>
            </a:endParaRPr>
          </a:p>
        </p:txBody>
      </p:sp>
      <p:sp>
        <p:nvSpPr>
          <p:cNvPr id="4" name="Sous-titre 2"/>
          <p:cNvSpPr txBox="1">
            <a:spLocks/>
          </p:cNvSpPr>
          <p:nvPr/>
        </p:nvSpPr>
        <p:spPr>
          <a:xfrm>
            <a:off x="1403648" y="2924944"/>
            <a:ext cx="6400800" cy="694928"/>
          </a:xfrm>
          <a:prstGeom prst="rect">
            <a:avLst/>
          </a:prstGeom>
        </p:spPr>
        <p:txBody>
          <a:bodyPr vert="horz" lIns="91440" tIns="45720" rIns="91440" bIns="45720" rtlCol="0">
            <a:normAutofit fontScale="625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effectLst/>
                <a:uLnTx/>
                <a:uFillTx/>
                <a:latin typeface="+mn-lt"/>
                <a:ea typeface="+mn-ea"/>
                <a:cs typeface="+mn-cs"/>
              </a:rPr>
              <a:t>Accessibilité</a:t>
            </a:r>
            <a:r>
              <a:rPr lang="fr-FR" sz="3200" dirty="0" smtClean="0"/>
              <a:t> de beaucoup d’informations</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effectLst/>
                <a:uLnTx/>
                <a:uFillTx/>
                <a:latin typeface="+mn-lt"/>
                <a:ea typeface="+mn-ea"/>
                <a:cs typeface="+mn-cs"/>
              </a:rPr>
              <a:t>Sous forme </a:t>
            </a:r>
            <a:r>
              <a:rPr kumimoji="0" lang="fr-FR" sz="3200" b="0" i="0" u="none" strike="noStrike" kern="1200" cap="none" spc="0" normalizeH="0" baseline="0" noProof="0" dirty="0" smtClean="0">
                <a:ln>
                  <a:noFill/>
                </a:ln>
                <a:solidFill>
                  <a:srgbClr val="FF0000"/>
                </a:solidFill>
                <a:effectLst/>
                <a:uLnTx/>
                <a:uFillTx/>
                <a:latin typeface="+mn-lt"/>
                <a:ea typeface="+mn-ea"/>
                <a:cs typeface="+mn-cs"/>
              </a:rPr>
              <a:t>ORALE,(celui qui</a:t>
            </a:r>
            <a:r>
              <a:rPr kumimoji="0" lang="fr-FR" sz="3200" b="0" i="0" u="none" strike="noStrike" kern="1200" cap="none" spc="0" normalizeH="0" noProof="0" dirty="0" smtClean="0">
                <a:ln>
                  <a:noFill/>
                </a:ln>
                <a:solidFill>
                  <a:srgbClr val="FF0000"/>
                </a:solidFill>
                <a:effectLst/>
                <a:uLnTx/>
                <a:uFillTx/>
                <a:latin typeface="+mn-lt"/>
                <a:ea typeface="+mn-ea"/>
                <a:cs typeface="+mn-cs"/>
              </a:rPr>
              <a:t> parle va plus vite)/ écrit</a:t>
            </a:r>
            <a:endParaRPr kumimoji="0" lang="fr-FR" sz="3200" b="0" i="0" u="none" strike="noStrike" kern="1200" cap="none" spc="0" normalizeH="0" baseline="0" noProof="0" dirty="0">
              <a:ln>
                <a:noFill/>
              </a:ln>
              <a:solidFill>
                <a:srgbClr val="FF0000"/>
              </a:solidFill>
              <a:effectLst/>
              <a:uLnTx/>
              <a:uFillTx/>
              <a:latin typeface="+mn-lt"/>
              <a:ea typeface="+mn-ea"/>
              <a:cs typeface="+mn-cs"/>
            </a:endParaRPr>
          </a:p>
        </p:txBody>
      </p:sp>
      <p:sp>
        <p:nvSpPr>
          <p:cNvPr id="5" name="Flèche droite 4"/>
          <p:cNvSpPr/>
          <p:nvPr/>
        </p:nvSpPr>
        <p:spPr>
          <a:xfrm rot="5400000">
            <a:off x="4103948" y="2312876"/>
            <a:ext cx="432048"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riangle isocèle 5"/>
          <p:cNvSpPr/>
          <p:nvPr/>
        </p:nvSpPr>
        <p:spPr>
          <a:xfrm>
            <a:off x="251520" y="4005064"/>
            <a:ext cx="1080120" cy="1152128"/>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p:cNvSpPr txBox="1"/>
          <p:nvPr/>
        </p:nvSpPr>
        <p:spPr>
          <a:xfrm>
            <a:off x="0" y="5157192"/>
            <a:ext cx="1907704"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smtClean="0">
                <a:solidFill>
                  <a:srgbClr val="FF0000"/>
                </a:solidFill>
              </a:rPr>
              <a:t>Problématique</a:t>
            </a:r>
            <a:endParaRPr lang="fr-FR" dirty="0">
              <a:solidFill>
                <a:srgbClr val="FF0000"/>
              </a:solidFill>
            </a:endParaRPr>
          </a:p>
        </p:txBody>
      </p:sp>
      <p:cxnSp>
        <p:nvCxnSpPr>
          <p:cNvPr id="10" name="Connecteur droit avec flèche 9"/>
          <p:cNvCxnSpPr/>
          <p:nvPr/>
        </p:nvCxnSpPr>
        <p:spPr>
          <a:xfrm>
            <a:off x="1907704" y="5373216"/>
            <a:ext cx="72008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 name="Flèche courbée vers la droite 10"/>
          <p:cNvSpPr/>
          <p:nvPr/>
        </p:nvSpPr>
        <p:spPr>
          <a:xfrm>
            <a:off x="539552" y="1628800"/>
            <a:ext cx="731520" cy="64807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2" name="Sous-titre 2"/>
          <p:cNvSpPr txBox="1">
            <a:spLocks/>
          </p:cNvSpPr>
          <p:nvPr/>
        </p:nvSpPr>
        <p:spPr>
          <a:xfrm>
            <a:off x="2483768" y="4509120"/>
            <a:ext cx="6400800" cy="694928"/>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effectLst/>
                <a:uLnTx/>
                <a:uFillTx/>
                <a:latin typeface="+mn-lt"/>
                <a:ea typeface="+mn-ea"/>
                <a:cs typeface="+mn-cs"/>
              </a:rPr>
              <a:t>Impossibilité de tout prendre en note</a:t>
            </a:r>
            <a:endParaRPr kumimoji="0" lang="fr-FR" sz="3200" b="0" i="0" u="none" strike="noStrike" kern="1200" cap="none" spc="0" normalizeH="0" baseline="0" noProof="0" dirty="0">
              <a:ln>
                <a:noFill/>
              </a:ln>
              <a:solidFill>
                <a:srgbClr val="FF0000"/>
              </a:solidFill>
              <a:effectLst/>
              <a:uLnTx/>
              <a:uFillTx/>
              <a:latin typeface="+mn-lt"/>
              <a:ea typeface="+mn-ea"/>
              <a:cs typeface="+mn-cs"/>
            </a:endParaRPr>
          </a:p>
        </p:txBody>
      </p:sp>
      <p:sp>
        <p:nvSpPr>
          <p:cNvPr id="13" name="Sous-titre 2"/>
          <p:cNvSpPr txBox="1">
            <a:spLocks/>
          </p:cNvSpPr>
          <p:nvPr/>
        </p:nvSpPr>
        <p:spPr>
          <a:xfrm>
            <a:off x="2483768" y="5589240"/>
            <a:ext cx="6400800" cy="694928"/>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fontScale="625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rgbClr val="FF0000"/>
                </a:solidFill>
                <a:effectLst/>
                <a:uLnTx/>
                <a:uFillTx/>
                <a:latin typeface="+mn-lt"/>
                <a:ea typeface="+mn-ea"/>
                <a:cs typeface="+mn-cs"/>
              </a:rPr>
              <a:t> la technique </a:t>
            </a:r>
            <a:r>
              <a:rPr kumimoji="0" lang="fr-FR" sz="3200" b="0" i="0" u="none" strike="noStrike" kern="1200" cap="none" spc="0" normalizeH="0" baseline="0" noProof="0" dirty="0" err="1" smtClean="0">
                <a:ln>
                  <a:noFill/>
                </a:ln>
                <a:solidFill>
                  <a:srgbClr val="FF0000"/>
                </a:solidFill>
                <a:effectLst/>
                <a:uLnTx/>
                <a:uFillTx/>
                <a:latin typeface="+mn-lt"/>
                <a:ea typeface="+mn-ea"/>
                <a:cs typeface="+mn-cs"/>
              </a:rPr>
              <a:t>desPrises</a:t>
            </a:r>
            <a:r>
              <a:rPr kumimoji="0" lang="fr-FR" sz="3200" b="0" i="0" u="none" strike="noStrike" kern="1200" cap="none" spc="0" normalizeH="0" baseline="0" noProof="0" dirty="0" smtClean="0">
                <a:ln>
                  <a:noFill/>
                </a:ln>
                <a:solidFill>
                  <a:srgbClr val="FF0000"/>
                </a:solidFill>
                <a:effectLst/>
                <a:uLnTx/>
                <a:uFillTx/>
                <a:latin typeface="+mn-lt"/>
                <a:ea typeface="+mn-ea"/>
                <a:cs typeface="+mn-cs"/>
              </a:rPr>
              <a:t> de notes</a:t>
            </a:r>
            <a:r>
              <a:rPr kumimoji="0" lang="fr-FR" sz="3200" b="0" i="0" u="none" strike="noStrike" kern="1200" cap="none" spc="0" normalizeH="0" noProof="0" dirty="0" smtClean="0">
                <a:ln>
                  <a:noFill/>
                </a:ln>
                <a:solidFill>
                  <a:srgbClr val="FF0000"/>
                </a:solidFill>
                <a:effectLst/>
                <a:uLnTx/>
                <a:uFillTx/>
                <a:latin typeface="+mn-lt"/>
                <a:ea typeface="+mn-ea"/>
                <a:cs typeface="+mn-cs"/>
              </a:rPr>
              <a:t> </a:t>
            </a:r>
            <a:r>
              <a:rPr kumimoji="0" lang="fr-FR" sz="3200" b="0" i="0" u="none" strike="noStrike" kern="1200" cap="none" spc="0" normalizeH="0" noProof="0" dirty="0" smtClean="0">
                <a:ln>
                  <a:noFill/>
                </a:ln>
                <a:solidFill>
                  <a:schemeClr val="tx1"/>
                </a:solidFill>
                <a:effectLst/>
                <a:uLnTx/>
                <a:uFillTx/>
                <a:latin typeface="+mn-lt"/>
                <a:ea typeface="+mn-ea"/>
                <a:cs typeface="+mn-cs"/>
              </a:rPr>
              <a:t>servent a ressortir</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noProof="0" dirty="0" smtClean="0">
                <a:solidFill>
                  <a:schemeClr val="tx1"/>
                </a:solidFill>
              </a:rPr>
              <a:t>L’Essentiel</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899592" y="404664"/>
            <a:ext cx="6400800" cy="1752600"/>
          </a:xfrm>
        </p:spPr>
        <p:txBody>
          <a:bodyPr>
            <a:normAutofit fontScale="92500"/>
          </a:bodyPr>
          <a:lstStyle/>
          <a:p>
            <a:r>
              <a:rPr lang="fr-FR" dirty="0" smtClean="0">
                <a:solidFill>
                  <a:srgbClr val="FF0000"/>
                </a:solidFill>
              </a:rPr>
              <a:t>Les techniques </a:t>
            </a:r>
            <a:r>
              <a:rPr lang="fr-FR" dirty="0" smtClean="0"/>
              <a:t>de </a:t>
            </a:r>
            <a:r>
              <a:rPr lang="fr-FR" dirty="0" smtClean="0">
                <a:solidFill>
                  <a:schemeClr val="tx1"/>
                </a:solidFill>
              </a:rPr>
              <a:t>prise de notes </a:t>
            </a:r>
            <a:r>
              <a:rPr lang="fr-FR" dirty="0" smtClean="0"/>
              <a:t>reposent sur des </a:t>
            </a:r>
            <a:r>
              <a:rPr lang="fr-FR" dirty="0" smtClean="0">
                <a:solidFill>
                  <a:srgbClr val="FF0000"/>
                </a:solidFill>
              </a:rPr>
              <a:t>traces écrites efficaces </a:t>
            </a:r>
            <a:r>
              <a:rPr lang="fr-FR" dirty="0" smtClean="0">
                <a:solidFill>
                  <a:schemeClr val="tx1"/>
                </a:solidFill>
              </a:rPr>
              <a:t>qui doivent être mises en place</a:t>
            </a:r>
            <a:endParaRPr lang="fr-FR" dirty="0">
              <a:solidFill>
                <a:schemeClr val="tx1"/>
              </a:solidFill>
            </a:endParaRPr>
          </a:p>
        </p:txBody>
      </p:sp>
      <p:sp>
        <p:nvSpPr>
          <p:cNvPr id="4" name="Flèche vers le bas 3"/>
          <p:cNvSpPr/>
          <p:nvPr/>
        </p:nvSpPr>
        <p:spPr>
          <a:xfrm>
            <a:off x="3707904" y="2060848"/>
            <a:ext cx="484632"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llipse 4"/>
          <p:cNvSpPr/>
          <p:nvPr/>
        </p:nvSpPr>
        <p:spPr>
          <a:xfrm>
            <a:off x="3347864" y="2852936"/>
            <a:ext cx="2304256" cy="14401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Appréhension du contenu oral</a:t>
            </a:r>
            <a:endParaRPr lang="fr-FR" dirty="0"/>
          </a:p>
        </p:txBody>
      </p:sp>
      <p:sp>
        <p:nvSpPr>
          <p:cNvPr id="6" name="ZoneTexte 5"/>
          <p:cNvSpPr txBox="1"/>
          <p:nvPr/>
        </p:nvSpPr>
        <p:spPr>
          <a:xfrm>
            <a:off x="899592" y="4509120"/>
            <a:ext cx="1452001" cy="369332"/>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fr-FR" dirty="0" smtClean="0"/>
              <a:t>POURQUOI  ?</a:t>
            </a:r>
            <a:endParaRPr lang="fr-FR" dirty="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043608" y="2132856"/>
            <a:ext cx="6904856" cy="2971800"/>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a:buFontTx/>
              <a:buChar char="-"/>
            </a:pPr>
            <a:r>
              <a:rPr lang="pt-BR" dirty="0" smtClean="0">
                <a:solidFill>
                  <a:schemeClr val="bg1"/>
                </a:solidFill>
              </a:rPr>
              <a:t>20%  ce que nous entendons</a:t>
            </a:r>
          </a:p>
          <a:p>
            <a:pPr>
              <a:buFontTx/>
              <a:buChar char="-"/>
            </a:pPr>
            <a:r>
              <a:rPr lang="pt-BR" dirty="0" smtClean="0">
                <a:solidFill>
                  <a:schemeClr val="bg1"/>
                </a:solidFill>
              </a:rPr>
              <a:t>40% ce que nous voyons</a:t>
            </a:r>
          </a:p>
          <a:p>
            <a:pPr>
              <a:buFontTx/>
              <a:buChar char="-"/>
            </a:pPr>
            <a:r>
              <a:rPr lang="pt-BR" dirty="0" smtClean="0">
                <a:solidFill>
                  <a:schemeClr val="bg1"/>
                </a:solidFill>
              </a:rPr>
              <a:t>60% ce que nous voyons et entendons (Audio-Visuel)</a:t>
            </a:r>
          </a:p>
          <a:p>
            <a:pPr>
              <a:buFontTx/>
              <a:buChar char="-"/>
            </a:pPr>
            <a:r>
              <a:rPr lang="pt-BR" dirty="0" smtClean="0">
                <a:solidFill>
                  <a:schemeClr val="bg1"/>
                </a:solidFill>
              </a:rPr>
              <a:t>80 % ce que nous faisons</a:t>
            </a:r>
          </a:p>
          <a:p>
            <a:endParaRPr lang="pt-BR" dirty="0" smtClean="0">
              <a:solidFill>
                <a:schemeClr val="tx1"/>
              </a:solidFill>
            </a:endParaRPr>
          </a:p>
          <a:p>
            <a:endParaRPr lang="fr-FR" dirty="0"/>
          </a:p>
        </p:txBody>
      </p:sp>
      <p:sp>
        <p:nvSpPr>
          <p:cNvPr id="4" name="ZoneTexte 3"/>
          <p:cNvSpPr txBox="1"/>
          <p:nvPr/>
        </p:nvSpPr>
        <p:spPr>
          <a:xfrm>
            <a:off x="899592" y="908720"/>
            <a:ext cx="2688300" cy="369332"/>
          </a:xfrm>
          <a:prstGeom prst="rect">
            <a:avLst/>
          </a:prstGeom>
          <a:noFill/>
        </p:spPr>
        <p:txBody>
          <a:bodyPr wrap="none" rtlCol="0">
            <a:spAutoFit/>
          </a:bodyPr>
          <a:lstStyle/>
          <a:p>
            <a:r>
              <a:rPr lang="fr-FR" dirty="0" smtClean="0"/>
              <a:t>CONSTAT DE SPCIALISTES : </a:t>
            </a:r>
            <a:endParaRPr lang="fr-FR" dirty="0"/>
          </a:p>
        </p:txBody>
      </p:sp>
      <p:sp>
        <p:nvSpPr>
          <p:cNvPr id="5" name="ZoneTexte 4"/>
          <p:cNvSpPr txBox="1"/>
          <p:nvPr/>
        </p:nvSpPr>
        <p:spPr>
          <a:xfrm>
            <a:off x="3419872" y="1772816"/>
            <a:ext cx="1769587"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fr-FR" dirty="0" smtClean="0"/>
              <a:t>MEMORISATION </a:t>
            </a:r>
            <a:endParaRPr lang="fr-FR" dirty="0"/>
          </a:p>
        </p:txBody>
      </p:sp>
      <p:sp>
        <p:nvSpPr>
          <p:cNvPr id="6" name="ZoneTexte 5"/>
          <p:cNvSpPr txBox="1"/>
          <p:nvPr/>
        </p:nvSpPr>
        <p:spPr>
          <a:xfrm>
            <a:off x="1331640" y="5877272"/>
            <a:ext cx="6726906" cy="369332"/>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fr-FR" dirty="0" smtClean="0">
                <a:solidFill>
                  <a:srgbClr val="FF0000"/>
                </a:solidFill>
              </a:rPr>
              <a:t>DONC </a:t>
            </a:r>
            <a:r>
              <a:rPr lang="fr-FR" dirty="0" smtClean="0">
                <a:solidFill>
                  <a:schemeClr val="bg1"/>
                </a:solidFill>
              </a:rPr>
              <a:t>:   TECHNIQUE DE PRISE DE NOTE   RIME AVEC  MEMORISATION</a:t>
            </a:r>
            <a:endParaRPr lang="fr-FR" dirty="0">
              <a:solidFill>
                <a:schemeClr val="bg1"/>
              </a:solidFill>
            </a:endParaRPr>
          </a:p>
        </p:txBody>
      </p:sp>
      <p:sp>
        <p:nvSpPr>
          <p:cNvPr id="9" name="Flèche vers le bas 8"/>
          <p:cNvSpPr/>
          <p:nvPr/>
        </p:nvSpPr>
        <p:spPr>
          <a:xfrm>
            <a:off x="4283968" y="4941168"/>
            <a:ext cx="484632" cy="8640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188640"/>
            <a:ext cx="7772400" cy="1470025"/>
          </a:xfrm>
        </p:spPr>
        <p:style>
          <a:lnRef idx="2">
            <a:schemeClr val="accent2">
              <a:shade val="50000"/>
            </a:schemeClr>
          </a:lnRef>
          <a:fillRef idx="1">
            <a:schemeClr val="accent2"/>
          </a:fillRef>
          <a:effectRef idx="0">
            <a:schemeClr val="accent2"/>
          </a:effectRef>
          <a:fontRef idx="minor">
            <a:schemeClr val="lt1"/>
          </a:fontRef>
        </p:style>
        <p:txBody>
          <a:bodyPr/>
          <a:lstStyle/>
          <a:p>
            <a:r>
              <a:rPr lang="fr-FR" dirty="0" smtClean="0"/>
              <a:t>AVANTAGES DE LA TECHNIQUE DE PRISE DE NOTE</a:t>
            </a:r>
            <a:endParaRPr lang="fr-FR" dirty="0">
              <a:solidFill>
                <a:srgbClr val="FF0000"/>
              </a:solidFill>
            </a:endParaRPr>
          </a:p>
        </p:txBody>
      </p:sp>
      <p:sp>
        <p:nvSpPr>
          <p:cNvPr id="4" name="Titre 1"/>
          <p:cNvSpPr txBox="1">
            <a:spLocks/>
          </p:cNvSpPr>
          <p:nvPr/>
        </p:nvSpPr>
        <p:spPr>
          <a:xfrm>
            <a:off x="323528" y="3284984"/>
            <a:ext cx="7772400" cy="1470025"/>
          </a:xfrm>
          <a:prstGeom prst="rect">
            <a:avLst/>
          </a:prstGeom>
        </p:spPr>
        <p:txBody>
          <a:bodyPr vert="horz" lIns="91440" tIns="45720" rIns="91440" bIns="45720" rtlCol="0" anchor="ctr">
            <a:normAutofit fontScale="62500" lnSpcReduction="20000"/>
          </a:bodyPr>
          <a:lstStyle/>
          <a:p>
            <a:pPr marL="0" marR="0" lvl="0" indent="0" algn="ctr" defTabSz="914400" rtl="0" eaLnBrk="1" fontAlgn="auto" latinLnBrk="0" hangingPunct="1">
              <a:lnSpc>
                <a:spcPct val="100000"/>
              </a:lnSpc>
              <a:spcBef>
                <a:spcPct val="0"/>
              </a:spcBef>
              <a:spcAft>
                <a:spcPts val="0"/>
              </a:spcAft>
              <a:buClrTx/>
              <a:buSzTx/>
              <a:buFontTx/>
              <a:buChar char="-"/>
              <a:tabLst/>
              <a:defRPr/>
            </a:pPr>
            <a:r>
              <a:rPr lang="fr-FR" sz="4400" dirty="0" smtClean="0">
                <a:latin typeface="+mj-lt"/>
                <a:ea typeface="+mj-ea"/>
                <a:cs typeface="+mj-cs"/>
              </a:rPr>
              <a:t>Favorise la concentration</a:t>
            </a:r>
          </a:p>
          <a:p>
            <a:pPr marL="0" marR="0" lvl="0" indent="0" algn="ctr" defTabSz="914400" rtl="0" eaLnBrk="1" fontAlgn="auto" latinLnBrk="0" hangingPunct="1">
              <a:lnSpc>
                <a:spcPct val="100000"/>
              </a:lnSpc>
              <a:spcBef>
                <a:spcPct val="0"/>
              </a:spcBef>
              <a:spcAft>
                <a:spcPts val="0"/>
              </a:spcAft>
              <a:buClrTx/>
              <a:buSzTx/>
              <a:buFontTx/>
              <a:buChar char="-"/>
              <a:tabLst/>
              <a:defRPr/>
            </a:pPr>
            <a:r>
              <a:rPr kumimoji="0" lang="fr-FR" sz="4400" b="0" i="0" u="none" strike="noStrike" kern="1200" cap="none" spc="0" normalizeH="0" baseline="0" noProof="0" dirty="0" smtClean="0">
                <a:ln>
                  <a:noFill/>
                </a:ln>
                <a:effectLst/>
                <a:uLnTx/>
                <a:uFillTx/>
                <a:latin typeface="+mj-lt"/>
                <a:ea typeface="+mj-ea"/>
                <a:cs typeface="+mj-cs"/>
              </a:rPr>
              <a:t>Facilite la mémorisation</a:t>
            </a:r>
          </a:p>
          <a:p>
            <a:pPr marL="0" marR="0" lvl="0" indent="0" algn="ctr" defTabSz="914400" rtl="0" eaLnBrk="1" fontAlgn="auto" latinLnBrk="0" hangingPunct="1">
              <a:lnSpc>
                <a:spcPct val="100000"/>
              </a:lnSpc>
              <a:spcBef>
                <a:spcPct val="0"/>
              </a:spcBef>
              <a:spcAft>
                <a:spcPts val="0"/>
              </a:spcAft>
              <a:buClrTx/>
              <a:buSzTx/>
              <a:buFontTx/>
              <a:buChar char="-"/>
              <a:tabLst/>
              <a:defRPr/>
            </a:pPr>
            <a:r>
              <a:rPr lang="fr-FR" sz="4400" noProof="0" dirty="0" smtClean="0">
                <a:latin typeface="+mj-lt"/>
                <a:ea typeface="+mj-ea"/>
                <a:cs typeface="+mj-cs"/>
              </a:rPr>
              <a:t>Pallier a l’insuffisance de la mémoire auditive</a:t>
            </a:r>
          </a:p>
          <a:p>
            <a:pPr marL="0" marR="0" lvl="0" indent="0" algn="ctr" defTabSz="914400" rtl="0" eaLnBrk="1" fontAlgn="auto" latinLnBrk="0" hangingPunct="1">
              <a:lnSpc>
                <a:spcPct val="100000"/>
              </a:lnSpc>
              <a:spcBef>
                <a:spcPct val="0"/>
              </a:spcBef>
              <a:spcAft>
                <a:spcPts val="0"/>
              </a:spcAft>
              <a:buClrTx/>
              <a:buSzTx/>
              <a:buFontTx/>
              <a:buChar char="-"/>
              <a:tabLst/>
              <a:defRPr/>
            </a:pPr>
            <a:r>
              <a:rPr kumimoji="0" lang="fr-FR" sz="4400" b="0" i="0" u="none" strike="noStrike" kern="1200" cap="none" spc="0" normalizeH="0" baseline="0" dirty="0" smtClean="0">
                <a:ln>
                  <a:noFill/>
                </a:ln>
                <a:effectLst/>
                <a:uLnTx/>
                <a:uFillTx/>
                <a:latin typeface="+mj-lt"/>
                <a:ea typeface="+mj-ea"/>
                <a:cs typeface="+mj-cs"/>
              </a:rPr>
              <a:t>Favorise le stockage de l’information</a:t>
            </a:r>
            <a:endParaRPr kumimoji="0" lang="fr-FR" sz="4400" b="0" i="0" u="none" strike="noStrike" kern="1200" cap="none" spc="0" normalizeH="0" baseline="0" noProof="0" dirty="0">
              <a:ln>
                <a:noFill/>
              </a:ln>
              <a:effectLst/>
              <a:uLnTx/>
              <a:uFillTx/>
              <a:latin typeface="+mj-lt"/>
              <a:ea typeface="+mj-ea"/>
              <a:cs typeface="+mj-cs"/>
            </a:endParaRPr>
          </a:p>
        </p:txBody>
      </p:sp>
      <p:sp>
        <p:nvSpPr>
          <p:cNvPr id="5" name="Flèche courbée vers la droite 4"/>
          <p:cNvSpPr/>
          <p:nvPr/>
        </p:nvSpPr>
        <p:spPr>
          <a:xfrm>
            <a:off x="539552" y="2276872"/>
            <a:ext cx="432048" cy="50405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8" name="Flèche vers le bas 7"/>
          <p:cNvSpPr/>
          <p:nvPr/>
        </p:nvSpPr>
        <p:spPr>
          <a:xfrm>
            <a:off x="4067944" y="2204864"/>
            <a:ext cx="484632" cy="576064"/>
          </a:xfrm>
          <a:prstGeom prst="downArrow">
            <a:avLst/>
          </a:prstGeom>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Ellipse 9"/>
          <p:cNvSpPr/>
          <p:nvPr/>
        </p:nvSpPr>
        <p:spPr>
          <a:xfrm>
            <a:off x="251520" y="5301208"/>
            <a:ext cx="2088232" cy="914400"/>
          </a:xfrm>
          <a:prstGeom prst="ellipse">
            <a:avLst/>
          </a:prstGeom>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Mémoire sélective </a:t>
            </a:r>
            <a:endParaRPr lang="fr-FR" dirty="0"/>
          </a:p>
        </p:txBody>
      </p:sp>
      <p:sp>
        <p:nvSpPr>
          <p:cNvPr id="11" name="Ellipse 10"/>
          <p:cNvSpPr/>
          <p:nvPr/>
        </p:nvSpPr>
        <p:spPr>
          <a:xfrm>
            <a:off x="6444208" y="2132856"/>
            <a:ext cx="2088232" cy="914400"/>
          </a:xfrm>
          <a:prstGeom prst="ellipse">
            <a:avLst/>
          </a:prstGeom>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Mémoire effaçable</a:t>
            </a:r>
            <a:endParaRPr lang="fr-FR" dirty="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548680"/>
            <a:ext cx="7772400" cy="1656184"/>
          </a:xfrm>
        </p:spPr>
        <p:txBody>
          <a:bodyPr>
            <a:normAutofit fontScale="90000"/>
          </a:bodyPr>
          <a:lstStyle/>
          <a:p>
            <a:r>
              <a:rPr lang="fr-FR" dirty="0" smtClean="0"/>
              <a:t>METHODOLOGIE</a:t>
            </a:r>
            <a:br>
              <a:rPr lang="fr-FR" dirty="0" smtClean="0"/>
            </a:br>
            <a:r>
              <a:rPr lang="fr-FR" dirty="0" smtClean="0"/>
              <a:t>DE LA </a:t>
            </a:r>
            <a:r>
              <a:rPr lang="fr-FR" b="1" dirty="0" smtClean="0">
                <a:solidFill>
                  <a:srgbClr val="FF0000"/>
                </a:solidFill>
              </a:rPr>
              <a:t>PAT (P</a:t>
            </a:r>
            <a:r>
              <a:rPr lang="fr-FR" b="1" dirty="0" smtClean="0"/>
              <a:t>RISE DE NOTE </a:t>
            </a:r>
            <a:r>
              <a:rPr lang="fr-FR" b="1" dirty="0" smtClean="0">
                <a:solidFill>
                  <a:srgbClr val="FF0000"/>
                </a:solidFill>
              </a:rPr>
              <a:t>A</a:t>
            </a:r>
            <a:r>
              <a:rPr lang="fr-FR" b="1" dirty="0" smtClean="0"/>
              <a:t>CTIVE</a:t>
            </a:r>
            <a:r>
              <a:rPr lang="fr-FR" b="1" dirty="0" smtClean="0">
                <a:solidFill>
                  <a:srgbClr val="FF0000"/>
                </a:solidFill>
              </a:rPr>
              <a:t> &amp; T</a:t>
            </a:r>
            <a:r>
              <a:rPr lang="fr-FR" b="1" dirty="0" smtClean="0"/>
              <a:t>ECHNIQUE</a:t>
            </a:r>
            <a:r>
              <a:rPr lang="fr-FR" b="1" dirty="0" smtClean="0">
                <a:solidFill>
                  <a:srgbClr val="FF0000"/>
                </a:solidFill>
              </a:rPr>
              <a:t>)</a:t>
            </a:r>
            <a:endParaRPr lang="fr-FR" b="1" dirty="0">
              <a:solidFill>
                <a:srgbClr val="FF0000"/>
              </a:solidFill>
            </a:endParaRPr>
          </a:p>
        </p:txBody>
      </p:sp>
      <p:sp>
        <p:nvSpPr>
          <p:cNvPr id="3" name="Sous-titre 2"/>
          <p:cNvSpPr>
            <a:spLocks noGrp="1"/>
          </p:cNvSpPr>
          <p:nvPr>
            <p:ph type="subTitle" idx="1"/>
          </p:nvPr>
        </p:nvSpPr>
        <p:spPr>
          <a:xfrm>
            <a:off x="1331640" y="2492896"/>
            <a:ext cx="6400800" cy="1752600"/>
          </a:xfrm>
        </p:spPr>
        <p:style>
          <a:lnRef idx="3">
            <a:schemeClr val="lt1"/>
          </a:lnRef>
          <a:fillRef idx="1">
            <a:schemeClr val="dk1"/>
          </a:fillRef>
          <a:effectRef idx="1">
            <a:schemeClr val="dk1"/>
          </a:effectRef>
          <a:fontRef idx="minor">
            <a:schemeClr val="lt1"/>
          </a:fontRef>
        </p:style>
        <p:txBody>
          <a:bodyPr/>
          <a:lstStyle/>
          <a:p>
            <a:r>
              <a:rPr lang="fr-FR" dirty="0" smtClean="0">
                <a:solidFill>
                  <a:schemeClr val="bg1"/>
                </a:solidFill>
              </a:rPr>
              <a:t>GLOBALEMENT LA TECHNIQUE REPOSE SUR L’UTILISATION D’ABREVIATIONS ASSEZ SIMPLE</a:t>
            </a:r>
            <a:endParaRPr lang="fr-FR" dirty="0">
              <a:solidFill>
                <a:schemeClr val="bg1"/>
              </a:solidFill>
            </a:endParaRPr>
          </a:p>
        </p:txBody>
      </p:sp>
      <p:sp>
        <p:nvSpPr>
          <p:cNvPr id="4" name="Titre 1"/>
          <p:cNvSpPr txBox="1">
            <a:spLocks/>
          </p:cNvSpPr>
          <p:nvPr/>
        </p:nvSpPr>
        <p:spPr>
          <a:xfrm>
            <a:off x="611560" y="4797152"/>
            <a:ext cx="7772400" cy="1470025"/>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0" i="0" u="none" strike="noStrike" kern="1200" cap="none" spc="0" normalizeH="0" baseline="0" noProof="0" dirty="0" smtClean="0">
                <a:ln>
                  <a:noFill/>
                </a:ln>
                <a:solidFill>
                  <a:schemeClr val="tx1"/>
                </a:solidFill>
                <a:effectLst/>
                <a:uLnTx/>
                <a:uFillTx/>
                <a:latin typeface="+mj-lt"/>
                <a:ea typeface="+mj-ea"/>
                <a:cs typeface="+mj-cs"/>
              </a:rPr>
              <a:t>INVENTION DE SIGNES</a:t>
            </a:r>
            <a:endParaRPr kumimoji="0" lang="fr-FR" sz="4400" b="1" i="0" u="none" strike="noStrike" kern="1200" cap="none" spc="0" normalizeH="0" baseline="0" noProof="0" dirty="0">
              <a:ln>
                <a:noFill/>
              </a:ln>
              <a:solidFill>
                <a:srgbClr val="FF0000"/>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980729"/>
            <a:ext cx="7772400" cy="1368152"/>
          </a:xfrm>
        </p:spPr>
        <p:txBody>
          <a:bodyPr>
            <a:normAutofit fontScale="90000"/>
          </a:bodyPr>
          <a:lstStyle/>
          <a:p>
            <a:r>
              <a:rPr lang="fr-FR" dirty="0" smtClean="0"/>
              <a:t>- Signes faciles à </a:t>
            </a:r>
            <a:r>
              <a:rPr lang="fr-FR" dirty="0" smtClean="0">
                <a:solidFill>
                  <a:srgbClr val="FF0000"/>
                </a:solidFill>
              </a:rPr>
              <a:t>mémoriser </a:t>
            </a:r>
            <a:r>
              <a:rPr lang="fr-FR" dirty="0" smtClean="0"/>
              <a:t>et respectant une certaine </a:t>
            </a:r>
            <a:r>
              <a:rPr lang="fr-FR" dirty="0" smtClean="0">
                <a:solidFill>
                  <a:srgbClr val="FF0000"/>
                </a:solidFill>
              </a:rPr>
              <a:t>logique</a:t>
            </a:r>
            <a:br>
              <a:rPr lang="fr-FR" dirty="0" smtClean="0">
                <a:solidFill>
                  <a:srgbClr val="FF0000"/>
                </a:solidFill>
              </a:rPr>
            </a:br>
            <a:r>
              <a:rPr lang="fr-FR" dirty="0" smtClean="0">
                <a:solidFill>
                  <a:srgbClr val="FF0000"/>
                </a:solidFill>
              </a:rPr>
              <a:t> </a:t>
            </a:r>
            <a:r>
              <a:rPr lang="fr-FR" dirty="0" smtClean="0"/>
              <a:t/>
            </a:r>
            <a:br>
              <a:rPr lang="fr-FR" dirty="0" smtClean="0"/>
            </a:br>
            <a:endParaRPr lang="fr-FR" dirty="0"/>
          </a:p>
        </p:txBody>
      </p:sp>
      <p:sp>
        <p:nvSpPr>
          <p:cNvPr id="3" name="Sous-titre 2"/>
          <p:cNvSpPr>
            <a:spLocks noGrp="1"/>
          </p:cNvSpPr>
          <p:nvPr>
            <p:ph type="subTitle" idx="1"/>
          </p:nvPr>
        </p:nvSpPr>
        <p:spPr>
          <a:xfrm>
            <a:off x="1619672" y="4005064"/>
            <a:ext cx="6400800" cy="1752600"/>
          </a:xfrm>
        </p:spPr>
        <p:style>
          <a:lnRef idx="3">
            <a:schemeClr val="lt1"/>
          </a:lnRef>
          <a:fillRef idx="1">
            <a:schemeClr val="accent1"/>
          </a:fillRef>
          <a:effectRef idx="1">
            <a:schemeClr val="accent1"/>
          </a:effectRef>
          <a:fontRef idx="minor">
            <a:schemeClr val="lt1"/>
          </a:fontRef>
        </p:style>
        <p:txBody>
          <a:bodyPr/>
          <a:lstStyle/>
          <a:p>
            <a:r>
              <a:rPr lang="fr-FR" dirty="0" smtClean="0">
                <a:solidFill>
                  <a:schemeClr val="tx1"/>
                </a:solidFill>
              </a:rPr>
              <a:t>Objectif:</a:t>
            </a:r>
          </a:p>
          <a:p>
            <a:pPr>
              <a:buFont typeface="Wingdings" pitchFamily="2" charset="2"/>
              <a:buChar char="ü"/>
            </a:pPr>
            <a:r>
              <a:rPr lang="fr-FR" dirty="0" smtClean="0">
                <a:solidFill>
                  <a:schemeClr val="tx1"/>
                </a:solidFill>
              </a:rPr>
              <a:t>NOTER L’ESSENTIEL ET D’UNE MANIÈRE RAPIDE</a:t>
            </a:r>
            <a:endParaRPr lang="fr-FR" dirty="0">
              <a:solidFill>
                <a:schemeClr val="tx1"/>
              </a:solidFill>
            </a:endParaRPr>
          </a:p>
        </p:txBody>
      </p:sp>
      <p:sp>
        <p:nvSpPr>
          <p:cNvPr id="4" name="ZoneTexte 3"/>
          <p:cNvSpPr txBox="1"/>
          <p:nvPr/>
        </p:nvSpPr>
        <p:spPr>
          <a:xfrm>
            <a:off x="251520" y="2492896"/>
            <a:ext cx="400755" cy="203132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b="1" dirty="0" smtClean="0"/>
              <a:t>ANAL</a:t>
            </a:r>
          </a:p>
          <a:p>
            <a:r>
              <a:rPr lang="fr-FR" b="1" dirty="0" smtClean="0"/>
              <a:t>Y</a:t>
            </a:r>
          </a:p>
          <a:p>
            <a:r>
              <a:rPr lang="fr-FR" b="1" dirty="0" smtClean="0"/>
              <a:t>S</a:t>
            </a:r>
          </a:p>
          <a:p>
            <a:r>
              <a:rPr lang="fr-FR" b="1" dirty="0" smtClean="0"/>
              <a:t>E</a:t>
            </a:r>
            <a:endParaRPr lang="fr-FR" b="1" dirty="0"/>
          </a:p>
        </p:txBody>
      </p:sp>
      <p:sp>
        <p:nvSpPr>
          <p:cNvPr id="5" name="Titre 1"/>
          <p:cNvSpPr txBox="1">
            <a:spLocks/>
          </p:cNvSpPr>
          <p:nvPr/>
        </p:nvSpPr>
        <p:spPr>
          <a:xfrm>
            <a:off x="683568" y="4437112"/>
            <a:ext cx="7772400" cy="1368152"/>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r-FR"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6" name="Sous-titre 2"/>
          <p:cNvSpPr txBox="1">
            <a:spLocks/>
          </p:cNvSpPr>
          <p:nvPr/>
        </p:nvSpPr>
        <p:spPr>
          <a:xfrm>
            <a:off x="1547664" y="1916832"/>
            <a:ext cx="6400800" cy="17526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Dans un discours oral plusieurs mots peuvent être supprimés sans changer le sens d’une phrase</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620688"/>
            <a:ext cx="7772400" cy="1470025"/>
          </a:xfrm>
        </p:spPr>
        <p:style>
          <a:lnRef idx="2">
            <a:schemeClr val="dk1">
              <a:shade val="50000"/>
            </a:schemeClr>
          </a:lnRef>
          <a:fillRef idx="1">
            <a:schemeClr val="dk1"/>
          </a:fillRef>
          <a:effectRef idx="0">
            <a:schemeClr val="dk1"/>
          </a:effectRef>
          <a:fontRef idx="minor">
            <a:schemeClr val="lt1"/>
          </a:fontRef>
        </p:style>
        <p:txBody>
          <a:bodyPr/>
          <a:lstStyle/>
          <a:p>
            <a:r>
              <a:rPr lang="fr-FR" dirty="0" smtClean="0"/>
              <a:t>Caractéristiques de la PAT</a:t>
            </a:r>
            <a:endParaRPr lang="fr-FR" dirty="0"/>
          </a:p>
        </p:txBody>
      </p:sp>
      <p:sp>
        <p:nvSpPr>
          <p:cNvPr id="3" name="Sous-titre 2"/>
          <p:cNvSpPr>
            <a:spLocks noGrp="1"/>
          </p:cNvSpPr>
          <p:nvPr>
            <p:ph type="subTitle" idx="1"/>
          </p:nvPr>
        </p:nvSpPr>
        <p:spPr>
          <a:xfrm>
            <a:off x="1331640" y="2636912"/>
            <a:ext cx="6184776" cy="3744416"/>
          </a:xfrm>
        </p:spPr>
        <p:style>
          <a:lnRef idx="2">
            <a:schemeClr val="accent3">
              <a:shade val="50000"/>
            </a:schemeClr>
          </a:lnRef>
          <a:fillRef idx="1">
            <a:schemeClr val="accent3"/>
          </a:fillRef>
          <a:effectRef idx="0">
            <a:schemeClr val="accent3"/>
          </a:effectRef>
          <a:fontRef idx="minor">
            <a:schemeClr val="lt1"/>
          </a:fontRef>
        </p:style>
        <p:txBody>
          <a:bodyPr>
            <a:normAutofit fontScale="92500" lnSpcReduction="20000"/>
          </a:bodyPr>
          <a:lstStyle/>
          <a:p>
            <a:pPr>
              <a:buFontTx/>
              <a:buChar char="-"/>
            </a:pPr>
            <a:r>
              <a:rPr lang="fr-FR" dirty="0" smtClean="0">
                <a:solidFill>
                  <a:srgbClr val="FFFF00"/>
                </a:solidFill>
              </a:rPr>
              <a:t>Appliquée</a:t>
            </a:r>
          </a:p>
          <a:p>
            <a:pPr>
              <a:buFontTx/>
              <a:buChar char="-"/>
            </a:pPr>
            <a:r>
              <a:rPr lang="fr-FR" dirty="0" smtClean="0">
                <a:solidFill>
                  <a:srgbClr val="FFFF00"/>
                </a:solidFill>
              </a:rPr>
              <a:t>Progressive</a:t>
            </a:r>
          </a:p>
          <a:p>
            <a:pPr>
              <a:buFontTx/>
              <a:buChar char="-"/>
            </a:pPr>
            <a:r>
              <a:rPr lang="fr-FR" dirty="0" smtClean="0">
                <a:solidFill>
                  <a:srgbClr val="FFFF00"/>
                </a:solidFill>
              </a:rPr>
              <a:t>Allégée </a:t>
            </a:r>
          </a:p>
          <a:p>
            <a:pPr>
              <a:buFontTx/>
              <a:buChar char="-"/>
            </a:pPr>
            <a:r>
              <a:rPr lang="fr-FR" dirty="0" smtClean="0">
                <a:solidFill>
                  <a:srgbClr val="FFFF00"/>
                </a:solidFill>
              </a:rPr>
              <a:t>Autonomie</a:t>
            </a:r>
          </a:p>
          <a:p>
            <a:pPr>
              <a:buFontTx/>
              <a:buChar char="-"/>
            </a:pPr>
            <a:r>
              <a:rPr lang="fr-FR" dirty="0" smtClean="0">
                <a:solidFill>
                  <a:srgbClr val="FFFF00"/>
                </a:solidFill>
              </a:rPr>
              <a:t>Abréviation des mots courants &amp; professionnelles</a:t>
            </a:r>
          </a:p>
          <a:p>
            <a:pPr>
              <a:buFontTx/>
              <a:buChar char="-"/>
            </a:pPr>
            <a:r>
              <a:rPr lang="fr-FR" dirty="0" smtClean="0">
                <a:solidFill>
                  <a:srgbClr val="FFFF00"/>
                </a:solidFill>
              </a:rPr>
              <a:t>Adaptation des facultés motrices aux facultés intellectuelles</a:t>
            </a:r>
            <a:endParaRPr lang="fr-FR" dirty="0">
              <a:solidFill>
                <a:srgbClr val="FFFF00"/>
              </a:solidFill>
            </a:endParaRPr>
          </a:p>
        </p:txBody>
      </p:sp>
      <p:sp>
        <p:nvSpPr>
          <p:cNvPr id="4" name="Flèche courbée vers la droite 3"/>
          <p:cNvSpPr/>
          <p:nvPr/>
        </p:nvSpPr>
        <p:spPr>
          <a:xfrm>
            <a:off x="179512" y="2420888"/>
            <a:ext cx="731520" cy="1216152"/>
          </a:xfrm>
          <a:prstGeom prst="curvedRightArrow">
            <a:avLst/>
          </a:prstGeom>
          <a:solidFill>
            <a:schemeClr val="tx1"/>
          </a:solidFill>
          <a:ln w="412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p:transition>
    <p:wedge/>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371600" y="1772816"/>
            <a:ext cx="6400800" cy="3865984"/>
          </a:xfrm>
        </p:spPr>
        <p:style>
          <a:lnRef idx="2">
            <a:schemeClr val="dk1"/>
          </a:lnRef>
          <a:fillRef idx="1">
            <a:schemeClr val="lt1"/>
          </a:fillRef>
          <a:effectRef idx="0">
            <a:schemeClr val="dk1"/>
          </a:effectRef>
          <a:fontRef idx="minor">
            <a:schemeClr val="dk1"/>
          </a:fontRef>
        </p:style>
        <p:txBody>
          <a:bodyPr>
            <a:normAutofit fontScale="70000" lnSpcReduction="20000"/>
          </a:bodyPr>
          <a:lstStyle/>
          <a:p>
            <a:r>
              <a:rPr lang="fr-FR" dirty="0" smtClean="0">
                <a:solidFill>
                  <a:schemeClr val="tx1"/>
                </a:solidFill>
              </a:rPr>
              <a:t>Nous pouvons constater aujourd’hui que la famille change dans plusieurs directions .On peut remarquer que la taille de la famille est réduite. Aujourd’hui le nombre moyen d’enfant  par femme est inferieur a 3. On peut noter ensuite que la diminution de la taille des familles s’accompagne d’une modification des modalités de leur constitution. La baisse des mariages est a relier a l’augmentation des divorces .  On constate que le mariage est le modèle dominant (99% des couples existants sont mariés). On parle aujourd’hui de l’</a:t>
            </a:r>
            <a:r>
              <a:rPr lang="fr-FR" dirty="0" err="1" smtClean="0">
                <a:solidFill>
                  <a:schemeClr val="tx1"/>
                </a:solidFill>
              </a:rPr>
              <a:t>émergençe</a:t>
            </a:r>
            <a:r>
              <a:rPr lang="fr-FR" dirty="0" smtClean="0">
                <a:solidFill>
                  <a:schemeClr val="tx1"/>
                </a:solidFill>
              </a:rPr>
              <a:t> de plusieurs modèles familiaux.</a:t>
            </a:r>
            <a:endParaRPr lang="fr-FR" dirty="0">
              <a:solidFill>
                <a:schemeClr val="tx1"/>
              </a:solidFill>
            </a:endParaRPr>
          </a:p>
        </p:txBody>
      </p:sp>
      <p:sp>
        <p:nvSpPr>
          <p:cNvPr id="4" name="Rectangle 3"/>
          <p:cNvSpPr/>
          <p:nvPr/>
        </p:nvSpPr>
        <p:spPr>
          <a:xfrm>
            <a:off x="395536" y="908720"/>
            <a:ext cx="3108608" cy="369332"/>
          </a:xfrm>
          <a:prstGeom prst="rect">
            <a:avLst/>
          </a:prstGeom>
        </p:spPr>
        <p:txBody>
          <a:bodyPr wrap="none">
            <a:spAutoFit/>
          </a:bodyPr>
          <a:lstStyle/>
          <a:p>
            <a:r>
              <a:rPr lang="fr-FR" b="1" u="sng" dirty="0" smtClean="0"/>
              <a:t>Exemple de texte de style oral:</a:t>
            </a:r>
            <a:endParaRPr lang="fr-FR" b="1" u="sng" dirty="0"/>
          </a:p>
        </p:txBody>
      </p:sp>
      <p:sp>
        <p:nvSpPr>
          <p:cNvPr id="5" name="ZoneTexte 4"/>
          <p:cNvSpPr txBox="1"/>
          <p:nvPr/>
        </p:nvSpPr>
        <p:spPr>
          <a:xfrm>
            <a:off x="539552" y="332656"/>
            <a:ext cx="1986826"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fr-FR" b="1" dirty="0" smtClean="0"/>
              <a:t>SEANCE   DE    TD : </a:t>
            </a:r>
            <a:endParaRPr lang="fr-FR" b="1" dirty="0"/>
          </a:p>
        </p:txBody>
      </p:sp>
      <p:sp>
        <p:nvSpPr>
          <p:cNvPr id="6" name="ZoneTexte 5"/>
          <p:cNvSpPr txBox="1"/>
          <p:nvPr/>
        </p:nvSpPr>
        <p:spPr>
          <a:xfrm>
            <a:off x="899592" y="5949280"/>
            <a:ext cx="4675832" cy="369332"/>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fr-FR" b="1" dirty="0" smtClean="0"/>
              <a:t>Transformation de l’oral en texte télégraphique</a:t>
            </a:r>
            <a:endParaRPr lang="fr-FR" b="1" dirty="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59632" y="3429000"/>
            <a:ext cx="6400800" cy="2736304"/>
          </a:xfrm>
        </p:spPr>
        <p:txBody>
          <a:bodyPr>
            <a:normAutofit fontScale="85000" lnSpcReduction="10000"/>
          </a:bodyPr>
          <a:lstStyle/>
          <a:p>
            <a:pPr>
              <a:buFontTx/>
              <a:buChar char="-"/>
            </a:pPr>
            <a:r>
              <a:rPr lang="fr-FR" dirty="0" smtClean="0">
                <a:solidFill>
                  <a:schemeClr val="tx1"/>
                </a:solidFill>
              </a:rPr>
              <a:t>Reduct° taille: </a:t>
            </a:r>
            <a:r>
              <a:rPr lang="fr-FR" dirty="0" err="1" smtClean="0">
                <a:solidFill>
                  <a:schemeClr val="tx1"/>
                </a:solidFill>
              </a:rPr>
              <a:t>nbre</a:t>
            </a:r>
            <a:r>
              <a:rPr lang="fr-FR" dirty="0" smtClean="0">
                <a:solidFill>
                  <a:schemeClr val="tx1"/>
                </a:solidFill>
              </a:rPr>
              <a:t> d’</a:t>
            </a:r>
            <a:r>
              <a:rPr lang="fr-FR" dirty="0" err="1" smtClean="0">
                <a:solidFill>
                  <a:schemeClr val="tx1"/>
                </a:solidFill>
              </a:rPr>
              <a:t>enfts</a:t>
            </a:r>
            <a:r>
              <a:rPr lang="fr-FR" dirty="0" smtClean="0">
                <a:solidFill>
                  <a:schemeClr val="tx1"/>
                </a:solidFill>
              </a:rPr>
              <a:t>˂ 3</a:t>
            </a:r>
          </a:p>
          <a:p>
            <a:pPr>
              <a:buFontTx/>
              <a:buChar char="-"/>
            </a:pPr>
            <a:r>
              <a:rPr lang="fr-FR" dirty="0" err="1" smtClean="0">
                <a:solidFill>
                  <a:schemeClr val="tx1"/>
                </a:solidFill>
              </a:rPr>
              <a:t>chgts</a:t>
            </a:r>
            <a:r>
              <a:rPr lang="fr-FR" dirty="0" smtClean="0">
                <a:solidFill>
                  <a:schemeClr val="tx1"/>
                </a:solidFill>
              </a:rPr>
              <a:t> constitution de famille:</a:t>
            </a:r>
          </a:p>
          <a:p>
            <a:pPr>
              <a:buFontTx/>
              <a:buChar char="-"/>
            </a:pPr>
            <a:r>
              <a:rPr lang="fr-FR" dirty="0" smtClean="0">
                <a:solidFill>
                  <a:schemeClr val="tx1"/>
                </a:solidFill>
              </a:rPr>
              <a:t> -/mariages</a:t>
            </a:r>
          </a:p>
          <a:p>
            <a:pPr>
              <a:buFontTx/>
              <a:buChar char="-"/>
            </a:pPr>
            <a:r>
              <a:rPr lang="fr-FR" dirty="0" smtClean="0">
                <a:solidFill>
                  <a:schemeClr val="tx1"/>
                </a:solidFill>
              </a:rPr>
              <a:t>+divorces</a:t>
            </a:r>
          </a:p>
          <a:p>
            <a:pPr>
              <a:buFontTx/>
              <a:buChar char="-"/>
            </a:pPr>
            <a:r>
              <a:rPr lang="fr-FR" dirty="0" smtClean="0">
                <a:solidFill>
                  <a:schemeClr val="tx1"/>
                </a:solidFill>
              </a:rPr>
              <a:t>Mariage dominant (85% des </a:t>
            </a:r>
            <a:r>
              <a:rPr lang="fr-FR" dirty="0" err="1" smtClean="0">
                <a:solidFill>
                  <a:schemeClr val="tx1"/>
                </a:solidFill>
              </a:rPr>
              <a:t>cples</a:t>
            </a:r>
            <a:r>
              <a:rPr lang="fr-FR" dirty="0" smtClean="0">
                <a:solidFill>
                  <a:schemeClr val="tx1"/>
                </a:solidFill>
              </a:rPr>
              <a:t>)</a:t>
            </a:r>
          </a:p>
          <a:p>
            <a:pPr>
              <a:buFontTx/>
              <a:buChar char="-"/>
            </a:pPr>
            <a:r>
              <a:rPr lang="fr-FR" dirty="0" smtClean="0">
                <a:solidFill>
                  <a:schemeClr val="tx1"/>
                </a:solidFill>
              </a:rPr>
              <a:t> + </a:t>
            </a:r>
            <a:r>
              <a:rPr lang="fr-FR" dirty="0" err="1" smtClean="0">
                <a:solidFill>
                  <a:schemeClr val="tx1"/>
                </a:solidFill>
              </a:rPr>
              <a:t>mdls</a:t>
            </a:r>
            <a:r>
              <a:rPr lang="fr-FR" dirty="0" smtClean="0">
                <a:solidFill>
                  <a:schemeClr val="tx1"/>
                </a:solidFill>
              </a:rPr>
              <a:t> </a:t>
            </a:r>
            <a:r>
              <a:rPr lang="fr-FR" dirty="0" err="1" smtClean="0">
                <a:solidFill>
                  <a:schemeClr val="tx1"/>
                </a:solidFill>
              </a:rPr>
              <a:t>familliaux</a:t>
            </a:r>
            <a:r>
              <a:rPr lang="fr-FR" dirty="0" smtClean="0">
                <a:solidFill>
                  <a:schemeClr val="tx1"/>
                </a:solidFill>
              </a:rPr>
              <a:t> (</a:t>
            </a:r>
            <a:r>
              <a:rPr lang="fr-FR" dirty="0" err="1" smtClean="0">
                <a:solidFill>
                  <a:schemeClr val="tx1"/>
                </a:solidFill>
              </a:rPr>
              <a:t>fmx</a:t>
            </a:r>
            <a:r>
              <a:rPr lang="fr-FR" dirty="0" smtClean="0">
                <a:solidFill>
                  <a:schemeClr val="tx1"/>
                </a:solidFill>
              </a:rPr>
              <a:t>)</a:t>
            </a:r>
          </a:p>
          <a:p>
            <a:endParaRPr lang="fr-FR" dirty="0" smtClean="0">
              <a:solidFill>
                <a:schemeClr val="tx1"/>
              </a:solidFill>
            </a:endParaRPr>
          </a:p>
        </p:txBody>
      </p:sp>
      <p:sp>
        <p:nvSpPr>
          <p:cNvPr id="4" name="ZoneTexte 3"/>
          <p:cNvSpPr txBox="1"/>
          <p:nvPr/>
        </p:nvSpPr>
        <p:spPr>
          <a:xfrm>
            <a:off x="467544" y="620688"/>
            <a:ext cx="4632294" cy="369332"/>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fr-FR" dirty="0" smtClean="0">
                <a:solidFill>
                  <a:srgbClr val="FF0000"/>
                </a:solidFill>
              </a:rPr>
              <a:t>Transformation de l’oral en Style télégraphique:</a:t>
            </a:r>
            <a:endParaRPr lang="fr-FR" dirty="0">
              <a:solidFill>
                <a:srgbClr val="FF0000"/>
              </a:solidFill>
            </a:endParaRPr>
          </a:p>
        </p:txBody>
      </p:sp>
      <p:sp>
        <p:nvSpPr>
          <p:cNvPr id="5" name="ZoneTexte 4"/>
          <p:cNvSpPr txBox="1"/>
          <p:nvPr/>
        </p:nvSpPr>
        <p:spPr>
          <a:xfrm>
            <a:off x="1763688" y="1772816"/>
            <a:ext cx="6607899" cy="369332"/>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fr-FR" dirty="0" smtClean="0">
                <a:solidFill>
                  <a:srgbClr val="FF0000"/>
                </a:solidFill>
              </a:rPr>
              <a:t>NE PAS REPRODUIRE UNE PHRASE TELLE QUELLE DANS VOTRE ECRIT:</a:t>
            </a:r>
            <a:endParaRPr lang="fr-FR" dirty="0">
              <a:solidFill>
                <a:srgbClr val="FF0000"/>
              </a:solidFill>
            </a:endParaRPr>
          </a:p>
        </p:txBody>
      </p:sp>
      <p:sp>
        <p:nvSpPr>
          <p:cNvPr id="6" name="ZoneTexte 5"/>
          <p:cNvSpPr txBox="1"/>
          <p:nvPr/>
        </p:nvSpPr>
        <p:spPr>
          <a:xfrm>
            <a:off x="323528" y="3068960"/>
            <a:ext cx="2511713" cy="369332"/>
          </a:xfrm>
          <a:prstGeom prst="rect">
            <a:avLst/>
          </a:prstGeom>
          <a:noFill/>
        </p:spPr>
        <p:txBody>
          <a:bodyPr wrap="none" rtlCol="0">
            <a:spAutoFit/>
          </a:bodyPr>
          <a:lstStyle/>
          <a:p>
            <a:r>
              <a:rPr lang="fr-FR" dirty="0" smtClean="0"/>
              <a:t>Changements de famille:</a:t>
            </a:r>
            <a:endParaRPr lang="fr-FR" dirty="0"/>
          </a:p>
        </p:txBody>
      </p:sp>
      <p:sp>
        <p:nvSpPr>
          <p:cNvPr id="7" name="Flèche droite 6"/>
          <p:cNvSpPr/>
          <p:nvPr/>
        </p:nvSpPr>
        <p:spPr>
          <a:xfrm>
            <a:off x="395536" y="1556792"/>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droite 7"/>
          <p:cNvSpPr/>
          <p:nvPr/>
        </p:nvSpPr>
        <p:spPr>
          <a:xfrm rot="5400000">
            <a:off x="3965652" y="2451172"/>
            <a:ext cx="606928" cy="484632"/>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lstStyle/>
          <a:p>
            <a:r>
              <a:rPr lang="fr-FR" dirty="0" smtClean="0"/>
              <a:t>t</a:t>
            </a:r>
            <a:endParaRPr lang="fr-FR" dirty="0"/>
          </a:p>
        </p:txBody>
      </p:sp>
      <p:sp>
        <p:nvSpPr>
          <p:cNvPr id="4" name="Rectangle 2"/>
          <p:cNvSpPr>
            <a:spLocks noGrp="1" noChangeArrowheads="1"/>
          </p:cNvSpPr>
          <p:nvPr>
            <p:ph type="ctrTitle"/>
          </p:nvPr>
        </p:nvSpPr>
        <p:spPr>
          <a:xfrm>
            <a:off x="611560" y="404664"/>
            <a:ext cx="7772400" cy="1470025"/>
          </a:xfrm>
          <a:ln>
            <a:solidFill>
              <a:schemeClr val="tx1"/>
            </a:solidFill>
          </a:ln>
        </p:spPr>
        <p:txBody>
          <a:bodyPr/>
          <a:lstStyle/>
          <a:p>
            <a:r>
              <a:rPr lang="fr-FR"/>
              <a:t>Le métier d’étudiant</a:t>
            </a:r>
          </a:p>
        </p:txBody>
      </p:sp>
      <p:sp>
        <p:nvSpPr>
          <p:cNvPr id="5" name="Rectangle 3"/>
          <p:cNvSpPr txBox="1">
            <a:spLocks noChangeArrowheads="1"/>
          </p:cNvSpPr>
          <p:nvPr/>
        </p:nvSpPr>
        <p:spPr>
          <a:xfrm>
            <a:off x="1295400" y="2209800"/>
            <a:ext cx="6858000" cy="41148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1400" b="1" i="0" u="none" strike="noStrike" kern="1200" cap="none" spc="0" normalizeH="0" baseline="0" noProof="0" dirty="0" smtClean="0">
                <a:ln>
                  <a:noFill/>
                </a:ln>
                <a:solidFill>
                  <a:srgbClr val="92D050"/>
                </a:solidFill>
                <a:effectLst/>
                <a:uLnTx/>
                <a:uFillTx/>
                <a:latin typeface="+mn-lt"/>
                <a:ea typeface="+mn-ea"/>
                <a:cs typeface="+mn-cs"/>
              </a:rPr>
              <a:t>Université</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1400" b="1" i="0" u="none" strike="noStrike" kern="1200" cap="none" spc="0" normalizeH="0" baseline="0" noProof="0" dirty="0" smtClean="0">
                <a:ln>
                  <a:noFill/>
                </a:ln>
                <a:solidFill>
                  <a:srgbClr val="92D050"/>
                </a:solidFill>
                <a:effectLst/>
                <a:uLnTx/>
                <a:uFillTx/>
                <a:latin typeface="+mn-lt"/>
                <a:ea typeface="+mn-ea"/>
                <a:cs typeface="+mn-cs"/>
              </a:rPr>
              <a:t>Licence</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1" i="0" u="none" strike="noStrike" kern="1200" cap="none" spc="0" normalizeH="0" baseline="0" noProof="0" dirty="0" smtClean="0">
                <a:ln>
                  <a:noFill/>
                </a:ln>
                <a:solidFill>
                  <a:srgbClr val="FF0000"/>
                </a:solidFill>
                <a:effectLst/>
                <a:uLnTx/>
                <a:uFillTx/>
                <a:latin typeface="+mn-lt"/>
                <a:ea typeface="+mn-ea"/>
                <a:cs typeface="+mn-cs"/>
              </a:rPr>
              <a:t>Cours</a:t>
            </a:r>
          </a:p>
          <a:p>
            <a:pPr marL="457200" marR="0" lvl="1"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2800" b="1" i="0" u="none" strike="noStrike" kern="1200" cap="none" spc="0" normalizeH="0" baseline="0" noProof="0" dirty="0" smtClean="0">
                <a:ln>
                  <a:noFill/>
                </a:ln>
                <a:solidFill>
                  <a:srgbClr val="FF0000"/>
                </a:solidFill>
                <a:effectLst/>
                <a:uLnTx/>
                <a:uFillTx/>
                <a:latin typeface="+mn-lt"/>
                <a:ea typeface="+mn-ea"/>
                <a:cs typeface="+mn-cs"/>
              </a:rPr>
              <a:t>Les  UE , Les CM</a:t>
            </a:r>
          </a:p>
          <a:p>
            <a:pPr marL="457200" marR="0" lvl="1"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2800" b="1" i="0" u="none" strike="noStrike" kern="1200" cap="none" spc="0" normalizeH="0" baseline="0" noProof="0" dirty="0" smtClean="0">
                <a:ln>
                  <a:noFill/>
                </a:ln>
                <a:solidFill>
                  <a:srgbClr val="FF0000"/>
                </a:solidFill>
                <a:effectLst/>
                <a:uLnTx/>
                <a:uFillTx/>
                <a:latin typeface="+mn-lt"/>
                <a:ea typeface="+mn-ea"/>
                <a:cs typeface="+mn-cs"/>
              </a:rPr>
              <a:t>TD</a:t>
            </a:r>
          </a:p>
          <a:p>
            <a:pPr marL="457200" marR="0" lvl="1"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2800" b="0" i="0" u="none" strike="noStrike" kern="1200" cap="none" spc="0" normalizeH="0" baseline="0" noProof="0" dirty="0" smtClean="0">
                <a:ln>
                  <a:noFill/>
                </a:ln>
                <a:effectLst/>
                <a:uLnTx/>
                <a:uFillTx/>
                <a:latin typeface="+mn-lt"/>
                <a:ea typeface="+mn-ea"/>
                <a:cs typeface="+mn-cs"/>
              </a:rPr>
              <a:t>Ressources : plan, iconographie, ressources en ligne, références, BU, centre de documentation</a:t>
            </a:r>
          </a:p>
          <a:p>
            <a:pPr marL="457200" marR="0" lvl="1"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28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548680"/>
            <a:ext cx="7772400" cy="1152128"/>
          </a:xfrm>
        </p:spPr>
        <p:style>
          <a:lnRef idx="2">
            <a:schemeClr val="dk1">
              <a:shade val="50000"/>
            </a:schemeClr>
          </a:lnRef>
          <a:fillRef idx="1">
            <a:schemeClr val="dk1"/>
          </a:fillRef>
          <a:effectRef idx="0">
            <a:schemeClr val="dk1"/>
          </a:effectRef>
          <a:fontRef idx="minor">
            <a:schemeClr val="lt1"/>
          </a:fontRef>
        </p:style>
        <p:txBody>
          <a:bodyPr/>
          <a:lstStyle/>
          <a:p>
            <a:r>
              <a:rPr lang="fr-FR" dirty="0" smtClean="0"/>
              <a:t>METHODOLOGIE PRATIQUE</a:t>
            </a:r>
            <a:endParaRPr lang="fr-FR" dirty="0"/>
          </a:p>
        </p:txBody>
      </p:sp>
      <p:sp>
        <p:nvSpPr>
          <p:cNvPr id="3" name="Sous-titre 2"/>
          <p:cNvSpPr>
            <a:spLocks noGrp="1"/>
          </p:cNvSpPr>
          <p:nvPr>
            <p:ph type="subTitle" idx="1"/>
          </p:nvPr>
        </p:nvSpPr>
        <p:spPr>
          <a:xfrm>
            <a:off x="467544" y="2420888"/>
            <a:ext cx="6400800" cy="622920"/>
          </a:xfrm>
        </p:spPr>
        <p:style>
          <a:lnRef idx="2">
            <a:schemeClr val="accent3">
              <a:shade val="50000"/>
            </a:schemeClr>
          </a:lnRef>
          <a:fillRef idx="1">
            <a:schemeClr val="accent3"/>
          </a:fillRef>
          <a:effectRef idx="0">
            <a:schemeClr val="accent3"/>
          </a:effectRef>
          <a:fontRef idx="minor">
            <a:schemeClr val="lt1"/>
          </a:fontRef>
        </p:style>
        <p:txBody>
          <a:bodyPr/>
          <a:lstStyle/>
          <a:p>
            <a:r>
              <a:rPr lang="fr-FR" dirty="0" smtClean="0">
                <a:solidFill>
                  <a:srgbClr val="FFFF00"/>
                </a:solidFill>
              </a:rPr>
              <a:t>PRINCIPAUX PROCEDES UTILISES:</a:t>
            </a:r>
            <a:endParaRPr lang="fr-FR" dirty="0">
              <a:solidFill>
                <a:srgbClr val="FFFF00"/>
              </a:solidFill>
            </a:endParaRPr>
          </a:p>
        </p:txBody>
      </p:sp>
      <p:sp>
        <p:nvSpPr>
          <p:cNvPr id="4" name="ZoneTexte 3"/>
          <p:cNvSpPr txBox="1"/>
          <p:nvPr/>
        </p:nvSpPr>
        <p:spPr>
          <a:xfrm>
            <a:off x="971600" y="3356992"/>
            <a:ext cx="4252190"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fr-FR" b="1" dirty="0" smtClean="0"/>
              <a:t>REFORMULATION &amp; OMISSION DES MOTS:</a:t>
            </a:r>
            <a:endParaRPr lang="fr-FR" b="1" dirty="0"/>
          </a:p>
        </p:txBody>
      </p:sp>
      <p:cxnSp>
        <p:nvCxnSpPr>
          <p:cNvPr id="6" name="Connecteur en angle 5"/>
          <p:cNvCxnSpPr/>
          <p:nvPr/>
        </p:nvCxnSpPr>
        <p:spPr>
          <a:xfrm>
            <a:off x="1835696" y="3717032"/>
            <a:ext cx="914400" cy="914400"/>
          </a:xfrm>
          <a:prstGeom prst="bentConnector3">
            <a:avLst/>
          </a:prstGeom>
          <a:ln w="2222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2771800" y="4437112"/>
            <a:ext cx="6555769" cy="923330"/>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fr-FR" b="1" dirty="0" smtClean="0"/>
              <a:t> - RESUMER LA PHRASE DANS VOTRE TETE</a:t>
            </a:r>
          </a:p>
          <a:p>
            <a:r>
              <a:rPr lang="fr-FR" b="1" dirty="0" smtClean="0"/>
              <a:t>  - NOTER LA PHRASE EN OTANT LES DETAILS NON INDISPENSABLES</a:t>
            </a:r>
          </a:p>
          <a:p>
            <a:r>
              <a:rPr lang="fr-FR" b="1" dirty="0" smtClean="0"/>
              <a:t>      (</a:t>
            </a:r>
            <a:r>
              <a:rPr lang="fr-FR" b="1" dirty="0" err="1" smtClean="0"/>
              <a:t>adj</a:t>
            </a:r>
            <a:r>
              <a:rPr lang="fr-FR" b="1" dirty="0" smtClean="0"/>
              <a:t> </a:t>
            </a:r>
            <a:r>
              <a:rPr lang="fr-FR" b="1" dirty="0" err="1" smtClean="0"/>
              <a:t>desc,relatives</a:t>
            </a:r>
            <a:r>
              <a:rPr lang="fr-FR" b="1" dirty="0" smtClean="0"/>
              <a:t> , </a:t>
            </a:r>
            <a:r>
              <a:rPr lang="fr-FR" b="1" dirty="0" err="1" smtClean="0"/>
              <a:t>complts</a:t>
            </a:r>
            <a:r>
              <a:rPr lang="fr-FR" b="1" dirty="0" smtClean="0"/>
              <a:t> </a:t>
            </a:r>
            <a:r>
              <a:rPr lang="fr-FR" b="1" dirty="0" err="1" smtClean="0"/>
              <a:t>circ</a:t>
            </a:r>
            <a:r>
              <a:rPr lang="fr-FR" b="1" dirty="0" smtClean="0"/>
              <a:t>….)</a:t>
            </a:r>
            <a:endParaRPr lang="fr-FR" b="1" dirty="0"/>
          </a:p>
        </p:txBody>
      </p:sp>
      <p:sp>
        <p:nvSpPr>
          <p:cNvPr id="8" name="ZoneTexte 7"/>
          <p:cNvSpPr txBox="1"/>
          <p:nvPr/>
        </p:nvSpPr>
        <p:spPr>
          <a:xfrm>
            <a:off x="755576" y="5877272"/>
            <a:ext cx="18473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endParaRPr lang="fr-FR" b="1" dirty="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11560" y="764704"/>
            <a:ext cx="3918765"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fr-FR" b="1" dirty="0" smtClean="0"/>
              <a:t>OMISSION DES LETTRES DANS UN MOT</a:t>
            </a:r>
            <a:endParaRPr lang="fr-FR" b="1" dirty="0"/>
          </a:p>
        </p:txBody>
      </p:sp>
      <p:cxnSp>
        <p:nvCxnSpPr>
          <p:cNvPr id="5" name="Connecteur en angle 4"/>
          <p:cNvCxnSpPr/>
          <p:nvPr/>
        </p:nvCxnSpPr>
        <p:spPr>
          <a:xfrm>
            <a:off x="1907704" y="1124744"/>
            <a:ext cx="914400" cy="914400"/>
          </a:xfrm>
          <a:prstGeom prst="bentConnector3">
            <a:avLst/>
          </a:prstGeom>
          <a:ln w="2222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 name="ZoneTexte 5"/>
          <p:cNvSpPr txBox="1"/>
          <p:nvPr/>
        </p:nvSpPr>
        <p:spPr>
          <a:xfrm>
            <a:off x="2771800" y="1844824"/>
            <a:ext cx="2952328" cy="230832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b="1" dirty="0" smtClean="0"/>
              <a:t> -nous :/ ns, vous:/ vs</a:t>
            </a:r>
          </a:p>
          <a:p>
            <a:pPr>
              <a:buFontTx/>
              <a:buChar char="-"/>
            </a:pPr>
            <a:r>
              <a:rPr lang="fr-FR" b="1" dirty="0" smtClean="0"/>
              <a:t>Pour : / </a:t>
            </a:r>
            <a:r>
              <a:rPr lang="fr-FR" b="1" dirty="0" err="1" smtClean="0"/>
              <a:t>pr</a:t>
            </a:r>
            <a:endParaRPr lang="fr-FR" b="1" dirty="0" smtClean="0"/>
          </a:p>
          <a:p>
            <a:pPr>
              <a:buFontTx/>
              <a:buChar char="-"/>
            </a:pPr>
            <a:r>
              <a:rPr lang="fr-FR" b="1" dirty="0" smtClean="0"/>
              <a:t>Vouloir :/ </a:t>
            </a:r>
            <a:r>
              <a:rPr lang="fr-FR" b="1" dirty="0" err="1" smtClean="0"/>
              <a:t>Vloir</a:t>
            </a:r>
            <a:endParaRPr lang="fr-FR" b="1" dirty="0" smtClean="0"/>
          </a:p>
          <a:p>
            <a:pPr>
              <a:buFontTx/>
              <a:buChar char="-"/>
            </a:pPr>
            <a:r>
              <a:rPr lang="fr-FR" b="1" dirty="0" smtClean="0"/>
              <a:t>Pouvoir: / </a:t>
            </a:r>
            <a:r>
              <a:rPr lang="fr-FR" b="1" dirty="0" err="1" smtClean="0"/>
              <a:t>Pvoir</a:t>
            </a:r>
            <a:endParaRPr lang="fr-FR" b="1" dirty="0" smtClean="0"/>
          </a:p>
          <a:p>
            <a:pPr>
              <a:buFontTx/>
              <a:buChar char="-"/>
            </a:pPr>
            <a:r>
              <a:rPr lang="fr-FR" b="1" dirty="0" smtClean="0"/>
              <a:t>Souligner :/ </a:t>
            </a:r>
            <a:r>
              <a:rPr lang="fr-FR" b="1" dirty="0" err="1" smtClean="0"/>
              <a:t>Sligner</a:t>
            </a:r>
            <a:endParaRPr lang="fr-FR" b="1" dirty="0" smtClean="0"/>
          </a:p>
          <a:p>
            <a:pPr>
              <a:buFontTx/>
              <a:buChar char="-"/>
            </a:pPr>
            <a:r>
              <a:rPr lang="fr-FR" b="1" dirty="0" smtClean="0"/>
              <a:t>Tout:/ tt</a:t>
            </a:r>
          </a:p>
          <a:p>
            <a:pPr>
              <a:buFontTx/>
              <a:buChar char="-"/>
            </a:pPr>
            <a:r>
              <a:rPr lang="fr-FR" b="1" dirty="0" smtClean="0"/>
              <a:t>Toujours:/ tjrs</a:t>
            </a:r>
          </a:p>
          <a:p>
            <a:pPr>
              <a:buFontTx/>
              <a:buChar char="-"/>
            </a:pPr>
            <a:endParaRPr lang="fr-FR" b="1" dirty="0"/>
          </a:p>
        </p:txBody>
      </p:sp>
      <p:sp>
        <p:nvSpPr>
          <p:cNvPr id="8" name="Flèche droite 7"/>
          <p:cNvSpPr/>
          <p:nvPr/>
        </p:nvSpPr>
        <p:spPr>
          <a:xfrm>
            <a:off x="4716016" y="692696"/>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p:cNvSpPr txBox="1"/>
          <p:nvPr/>
        </p:nvSpPr>
        <p:spPr>
          <a:xfrm>
            <a:off x="5796137" y="764704"/>
            <a:ext cx="2808312"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buFont typeface="Wingdings" pitchFamily="2" charset="2"/>
              <a:buChar char="ü"/>
            </a:pPr>
            <a:r>
              <a:rPr lang="fr-FR" b="1" dirty="0" smtClean="0"/>
              <a:t> SUPPRESSION   DE   OU</a:t>
            </a:r>
            <a:endParaRPr lang="fr-FR" b="1" dirty="0"/>
          </a:p>
        </p:txBody>
      </p:sp>
      <p:sp>
        <p:nvSpPr>
          <p:cNvPr id="10" name="ZoneTexte 9"/>
          <p:cNvSpPr txBox="1"/>
          <p:nvPr/>
        </p:nvSpPr>
        <p:spPr>
          <a:xfrm>
            <a:off x="539552" y="4221088"/>
            <a:ext cx="4176464"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b="1" dirty="0" smtClean="0"/>
              <a:t> SUPPRESSION   DES SONS  NASALISES:</a:t>
            </a:r>
            <a:endParaRPr lang="fr-FR" b="1" dirty="0"/>
          </a:p>
        </p:txBody>
      </p:sp>
      <p:sp>
        <p:nvSpPr>
          <p:cNvPr id="11" name="Flèche droite 10"/>
          <p:cNvSpPr/>
          <p:nvPr/>
        </p:nvSpPr>
        <p:spPr>
          <a:xfrm>
            <a:off x="4716016" y="414908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ZoneTexte 11"/>
          <p:cNvSpPr txBox="1"/>
          <p:nvPr/>
        </p:nvSpPr>
        <p:spPr>
          <a:xfrm>
            <a:off x="5724128" y="4221088"/>
            <a:ext cx="2808312"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buFont typeface="Wingdings" pitchFamily="2" charset="2"/>
              <a:buChar char="ü"/>
            </a:pPr>
            <a:r>
              <a:rPr lang="fr-FR" b="1" dirty="0" smtClean="0"/>
              <a:t>  ON     EN       AN</a:t>
            </a:r>
            <a:endParaRPr lang="fr-FR" b="1" dirty="0"/>
          </a:p>
        </p:txBody>
      </p:sp>
      <p:cxnSp>
        <p:nvCxnSpPr>
          <p:cNvPr id="13" name="Connecteur en angle 12"/>
          <p:cNvCxnSpPr/>
          <p:nvPr/>
        </p:nvCxnSpPr>
        <p:spPr>
          <a:xfrm>
            <a:off x="971600" y="4581128"/>
            <a:ext cx="914400" cy="914400"/>
          </a:xfrm>
          <a:prstGeom prst="bentConnector3">
            <a:avLst/>
          </a:prstGeom>
          <a:ln w="2222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4" name="ZoneTexte 13"/>
          <p:cNvSpPr txBox="1"/>
          <p:nvPr/>
        </p:nvSpPr>
        <p:spPr>
          <a:xfrm>
            <a:off x="1907704" y="4826675"/>
            <a:ext cx="2227276" cy="203132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b="1" dirty="0" smtClean="0"/>
              <a:t> - Avant : / </a:t>
            </a:r>
            <a:r>
              <a:rPr lang="fr-FR" b="1" dirty="0" err="1" smtClean="0"/>
              <a:t>avt</a:t>
            </a:r>
            <a:endParaRPr lang="fr-FR" b="1" dirty="0" smtClean="0"/>
          </a:p>
          <a:p>
            <a:pPr>
              <a:buFontTx/>
              <a:buChar char="-"/>
            </a:pPr>
            <a:r>
              <a:rPr lang="fr-FR" b="1" dirty="0" smtClean="0"/>
              <a:t>dont: / </a:t>
            </a:r>
            <a:r>
              <a:rPr lang="fr-FR" b="1" dirty="0" err="1" smtClean="0"/>
              <a:t>dt</a:t>
            </a:r>
            <a:endParaRPr lang="fr-FR" b="1" dirty="0" smtClean="0"/>
          </a:p>
          <a:p>
            <a:pPr>
              <a:buFontTx/>
              <a:buChar char="-"/>
            </a:pPr>
            <a:r>
              <a:rPr lang="fr-FR" b="1" dirty="0" smtClean="0"/>
              <a:t>-donc: / </a:t>
            </a:r>
            <a:r>
              <a:rPr lang="fr-FR" b="1" dirty="0" err="1" smtClean="0"/>
              <a:t>dc</a:t>
            </a:r>
            <a:endParaRPr lang="fr-FR" b="1" dirty="0" smtClean="0"/>
          </a:p>
          <a:p>
            <a:pPr>
              <a:buFontTx/>
              <a:buChar char="-"/>
            </a:pPr>
            <a:r>
              <a:rPr lang="fr-FR" b="1" dirty="0" smtClean="0"/>
              <a:t>- comment:/</a:t>
            </a:r>
            <a:r>
              <a:rPr lang="fr-FR" b="1" dirty="0" err="1" smtClean="0"/>
              <a:t>co</a:t>
            </a:r>
            <a:endParaRPr lang="fr-FR" b="1" dirty="0" smtClean="0"/>
          </a:p>
          <a:p>
            <a:pPr>
              <a:buFontTx/>
              <a:buChar char="-"/>
            </a:pPr>
            <a:r>
              <a:rPr lang="fr-FR" b="1" dirty="0" smtClean="0"/>
              <a:t>Sans : / </a:t>
            </a:r>
            <a:r>
              <a:rPr lang="fr-FR" b="1" dirty="0" err="1" smtClean="0"/>
              <a:t>ss</a:t>
            </a:r>
            <a:endParaRPr lang="fr-FR" b="1" dirty="0" smtClean="0"/>
          </a:p>
          <a:p>
            <a:pPr>
              <a:buFontTx/>
              <a:buChar char="-"/>
            </a:pPr>
            <a:r>
              <a:rPr lang="fr-FR" b="1" dirty="0" smtClean="0"/>
              <a:t>Temps :/ tps</a:t>
            </a:r>
          </a:p>
          <a:p>
            <a:endParaRPr lang="fr-FR" b="1" dirty="0"/>
          </a:p>
        </p:txBody>
      </p:sp>
      <p:sp>
        <p:nvSpPr>
          <p:cNvPr id="15" name="ZoneTexte 14"/>
          <p:cNvSpPr txBox="1"/>
          <p:nvPr/>
        </p:nvSpPr>
        <p:spPr>
          <a:xfrm>
            <a:off x="5076056" y="5013177"/>
            <a:ext cx="2227276"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b="1" dirty="0" smtClean="0"/>
              <a:t> -long :/ lg</a:t>
            </a:r>
          </a:p>
          <a:p>
            <a:r>
              <a:rPr lang="fr-FR" b="1" dirty="0" smtClean="0"/>
              <a:t>- longtemps:/ </a:t>
            </a:r>
            <a:r>
              <a:rPr lang="fr-FR" b="1" dirty="0" err="1" smtClean="0"/>
              <a:t>lgtps</a:t>
            </a:r>
            <a:endParaRPr lang="fr-FR" b="1"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11560" y="764704"/>
            <a:ext cx="3793346" cy="646331"/>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fr-FR" b="1" dirty="0" smtClean="0"/>
              <a:t>OMISSION DE TOUTES LES VOYELLES </a:t>
            </a:r>
          </a:p>
          <a:p>
            <a:r>
              <a:rPr lang="fr-FR" b="1" dirty="0" smtClean="0"/>
              <a:t>&amp; QUELQUES CONSONNES D’UN MOT</a:t>
            </a:r>
            <a:endParaRPr lang="fr-FR" b="1" dirty="0"/>
          </a:p>
        </p:txBody>
      </p:sp>
      <p:cxnSp>
        <p:nvCxnSpPr>
          <p:cNvPr id="5" name="Connecteur en angle 4"/>
          <p:cNvCxnSpPr/>
          <p:nvPr/>
        </p:nvCxnSpPr>
        <p:spPr>
          <a:xfrm>
            <a:off x="1979712" y="1412776"/>
            <a:ext cx="914400" cy="914400"/>
          </a:xfrm>
          <a:prstGeom prst="bentConnector3">
            <a:avLst/>
          </a:prstGeom>
          <a:ln w="2222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 name="ZoneTexte 5"/>
          <p:cNvSpPr txBox="1"/>
          <p:nvPr/>
        </p:nvSpPr>
        <p:spPr>
          <a:xfrm>
            <a:off x="2843808" y="2132856"/>
            <a:ext cx="2952328" cy="313932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b="1" dirty="0" smtClean="0"/>
              <a:t> - Même :/ m</a:t>
            </a:r>
          </a:p>
          <a:p>
            <a:pPr>
              <a:buFontTx/>
              <a:buChar char="-"/>
            </a:pPr>
            <a:r>
              <a:rPr lang="fr-FR" b="1" dirty="0" smtClean="0"/>
              <a:t>développement:  / </a:t>
            </a:r>
            <a:r>
              <a:rPr lang="fr-FR" b="1" dirty="0" err="1" smtClean="0"/>
              <a:t>dvpt</a:t>
            </a:r>
            <a:endParaRPr lang="fr-FR" b="1" dirty="0" smtClean="0"/>
          </a:p>
          <a:p>
            <a:pPr>
              <a:buFontTx/>
              <a:buChar char="-"/>
            </a:pPr>
            <a:r>
              <a:rPr lang="fr-FR" b="1" dirty="0" smtClean="0"/>
              <a:t>Mouvement :  /  </a:t>
            </a:r>
            <a:r>
              <a:rPr lang="fr-FR" b="1" dirty="0" err="1" smtClean="0"/>
              <a:t>mvt</a:t>
            </a:r>
            <a:endParaRPr lang="fr-FR" b="1" dirty="0" smtClean="0"/>
          </a:p>
          <a:p>
            <a:pPr>
              <a:buFontTx/>
              <a:buChar char="-"/>
            </a:pPr>
            <a:r>
              <a:rPr lang="fr-FR" b="1" dirty="0" err="1" smtClean="0"/>
              <a:t>Probleme</a:t>
            </a:r>
            <a:r>
              <a:rPr lang="fr-FR" b="1" dirty="0" smtClean="0"/>
              <a:t>:      /</a:t>
            </a:r>
            <a:r>
              <a:rPr lang="fr-FR" b="1" dirty="0" err="1" smtClean="0"/>
              <a:t>pb</a:t>
            </a:r>
            <a:endParaRPr lang="fr-FR" b="1" dirty="0" smtClean="0"/>
          </a:p>
          <a:p>
            <a:pPr>
              <a:buFontTx/>
              <a:buChar char="-"/>
            </a:pPr>
            <a:r>
              <a:rPr lang="fr-FR" b="1" dirty="0" smtClean="0"/>
              <a:t>Nombreux:  / </a:t>
            </a:r>
            <a:r>
              <a:rPr lang="fr-FR" b="1" dirty="0" err="1" smtClean="0"/>
              <a:t>nbx</a:t>
            </a:r>
            <a:endParaRPr lang="fr-FR" b="1" dirty="0" smtClean="0"/>
          </a:p>
          <a:p>
            <a:pPr>
              <a:buFontTx/>
              <a:buChar char="-"/>
            </a:pPr>
            <a:r>
              <a:rPr lang="fr-FR" b="1" dirty="0" smtClean="0"/>
              <a:t>Parce que: :  / </a:t>
            </a:r>
            <a:r>
              <a:rPr lang="fr-FR" b="1" dirty="0" err="1" smtClean="0"/>
              <a:t>pcq</a:t>
            </a:r>
            <a:endParaRPr lang="fr-FR" b="1" dirty="0" smtClean="0"/>
          </a:p>
          <a:p>
            <a:pPr>
              <a:buFontTx/>
              <a:buChar char="-"/>
            </a:pPr>
            <a:r>
              <a:rPr lang="fr-FR" b="1" dirty="0" smtClean="0"/>
              <a:t>Parfois:  / </a:t>
            </a:r>
            <a:r>
              <a:rPr lang="fr-FR" b="1" dirty="0" err="1" smtClean="0"/>
              <a:t>pfs</a:t>
            </a:r>
            <a:endParaRPr lang="fr-FR" b="1" dirty="0" smtClean="0"/>
          </a:p>
          <a:p>
            <a:pPr>
              <a:buFontTx/>
              <a:buChar char="-"/>
            </a:pPr>
            <a:r>
              <a:rPr lang="fr-FR" b="1" dirty="0" smtClean="0"/>
              <a:t>Quelqu’un :   / qqn</a:t>
            </a:r>
          </a:p>
          <a:p>
            <a:pPr>
              <a:buFontTx/>
              <a:buChar char="-"/>
            </a:pPr>
            <a:r>
              <a:rPr lang="fr-FR" b="1" dirty="0" smtClean="0"/>
              <a:t>Quelque chose: </a:t>
            </a:r>
            <a:r>
              <a:rPr lang="fr-FR" b="1" dirty="0" err="1" smtClean="0"/>
              <a:t>qqch</a:t>
            </a:r>
            <a:endParaRPr lang="fr-FR" b="1" dirty="0" smtClean="0"/>
          </a:p>
          <a:p>
            <a:pPr>
              <a:buFontTx/>
              <a:buChar char="-"/>
            </a:pPr>
            <a:r>
              <a:rPr lang="fr-FR" b="1" dirty="0" smtClean="0"/>
              <a:t>Nouveau :   /</a:t>
            </a:r>
            <a:r>
              <a:rPr lang="fr-FR" b="1" dirty="0" err="1" smtClean="0"/>
              <a:t>nv</a:t>
            </a:r>
            <a:endParaRPr lang="fr-FR" b="1" dirty="0" smtClean="0"/>
          </a:p>
          <a:p>
            <a:pPr>
              <a:buFontTx/>
              <a:buChar char="-"/>
            </a:pPr>
            <a:endParaRPr lang="fr-FR" b="1" dirty="0"/>
          </a:p>
        </p:txBody>
      </p:sp>
      <p:sp>
        <p:nvSpPr>
          <p:cNvPr id="7" name="ZoneTexte 6"/>
          <p:cNvSpPr txBox="1"/>
          <p:nvPr/>
        </p:nvSpPr>
        <p:spPr>
          <a:xfrm>
            <a:off x="971600" y="5589240"/>
            <a:ext cx="2320122" cy="646331"/>
          </a:xfrm>
          <a:prstGeom prst="rect">
            <a:avLst/>
          </a:prstGeom>
          <a:noFill/>
        </p:spPr>
        <p:txBody>
          <a:bodyPr wrap="none" rtlCol="0">
            <a:spAutoFit/>
          </a:bodyPr>
          <a:lstStyle/>
          <a:p>
            <a:r>
              <a:rPr lang="fr-FR" dirty="0" smtClean="0"/>
              <a:t>Terminaisons en  </a:t>
            </a:r>
            <a:r>
              <a:rPr lang="fr-FR" dirty="0" err="1" smtClean="0"/>
              <a:t>ent</a:t>
            </a:r>
            <a:endParaRPr lang="fr-FR" dirty="0" smtClean="0"/>
          </a:p>
          <a:p>
            <a:r>
              <a:rPr lang="fr-FR" dirty="0" smtClean="0"/>
              <a:t>Ex: </a:t>
            </a:r>
            <a:r>
              <a:rPr lang="fr-FR" dirty="0" err="1" smtClean="0"/>
              <a:t>entierement</a:t>
            </a:r>
            <a:r>
              <a:rPr lang="fr-FR" dirty="0" smtClean="0"/>
              <a:t> : …</a:t>
            </a:r>
            <a:r>
              <a:rPr lang="fr-FR" dirty="0" err="1" smtClean="0"/>
              <a:t>ent</a:t>
            </a:r>
            <a:endParaRPr lang="fr-FR"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11560" y="764704"/>
            <a:ext cx="1776384" cy="369332"/>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fr-FR" b="1" dirty="0" smtClean="0"/>
              <a:t>Le   Symbolisme:</a:t>
            </a:r>
            <a:endParaRPr lang="fr-FR" b="1" dirty="0"/>
          </a:p>
        </p:txBody>
      </p:sp>
      <p:sp>
        <p:nvSpPr>
          <p:cNvPr id="5" name="Flèche droite 4"/>
          <p:cNvSpPr/>
          <p:nvPr/>
        </p:nvSpPr>
        <p:spPr>
          <a:xfrm>
            <a:off x="3059832" y="692696"/>
            <a:ext cx="978408" cy="484632"/>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a:off x="4211960" y="764704"/>
            <a:ext cx="4114653"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fr-FR" b="1" dirty="0" smtClean="0"/>
              <a:t>BASEE SUR L’UTILISATION DES SYMBOLES</a:t>
            </a:r>
            <a:endParaRPr lang="fr-FR" b="1" dirty="0"/>
          </a:p>
        </p:txBody>
      </p:sp>
      <p:cxnSp>
        <p:nvCxnSpPr>
          <p:cNvPr id="7" name="Connecteur en angle 6"/>
          <p:cNvCxnSpPr/>
          <p:nvPr/>
        </p:nvCxnSpPr>
        <p:spPr>
          <a:xfrm>
            <a:off x="1187624" y="1196752"/>
            <a:ext cx="1584176" cy="1512168"/>
          </a:xfrm>
          <a:prstGeom prst="bentConnector3">
            <a:avLst>
              <a:gd name="adj1" fmla="val 50000"/>
            </a:avLst>
          </a:prstGeom>
          <a:ln w="2222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8" name="ZoneTexte 7"/>
          <p:cNvSpPr txBox="1"/>
          <p:nvPr/>
        </p:nvSpPr>
        <p:spPr>
          <a:xfrm>
            <a:off x="2843808" y="2132856"/>
            <a:ext cx="4104456" cy="424731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b="1" dirty="0" smtClean="0"/>
              <a:t> - et :/ &amp;</a:t>
            </a:r>
          </a:p>
          <a:p>
            <a:r>
              <a:rPr lang="fr-FR" b="1" dirty="0" smtClean="0"/>
              <a:t>-un ou une  :  / 1</a:t>
            </a:r>
          </a:p>
          <a:p>
            <a:pPr>
              <a:buFontTx/>
              <a:buChar char="-"/>
            </a:pPr>
            <a:r>
              <a:rPr lang="fr-FR" b="1" dirty="0" smtClean="0"/>
              <a:t>Travail  :    / W</a:t>
            </a:r>
          </a:p>
          <a:p>
            <a:pPr>
              <a:buFontTx/>
              <a:buChar char="-"/>
            </a:pPr>
            <a:r>
              <a:rPr lang="fr-FR" b="1" dirty="0" smtClean="0"/>
              <a:t>Origine ou pour cause:  /˂</a:t>
            </a:r>
          </a:p>
          <a:p>
            <a:pPr>
              <a:buFontTx/>
              <a:buChar char="-"/>
            </a:pPr>
            <a:r>
              <a:rPr lang="fr-FR" b="1" dirty="0" smtClean="0"/>
              <a:t>- </a:t>
            </a:r>
            <a:r>
              <a:rPr lang="fr-FR" b="1" dirty="0" err="1" smtClean="0"/>
              <a:t>consequence</a:t>
            </a:r>
            <a:r>
              <a:rPr lang="fr-FR" b="1" dirty="0" smtClean="0"/>
              <a:t> entrainer  :        /  ˃</a:t>
            </a:r>
          </a:p>
          <a:p>
            <a:pPr>
              <a:buFontTx/>
              <a:buChar char="-"/>
            </a:pPr>
            <a:r>
              <a:rPr lang="fr-FR" b="1" dirty="0" smtClean="0"/>
              <a:t>Etre :    /      = </a:t>
            </a:r>
          </a:p>
          <a:p>
            <a:pPr>
              <a:buFontTx/>
              <a:buChar char="-"/>
            </a:pPr>
            <a:r>
              <a:rPr lang="fr-FR" b="1" dirty="0" smtClean="0"/>
              <a:t>Rien , absent :  /    = </a:t>
            </a:r>
            <a:r>
              <a:rPr lang="az-Cyrl-AZ" b="1" dirty="0" smtClean="0"/>
              <a:t>Ф</a:t>
            </a:r>
            <a:r>
              <a:rPr lang="fr-FR" b="1" dirty="0" smtClean="0"/>
              <a:t> (</a:t>
            </a:r>
            <a:r>
              <a:rPr lang="fr-FR" b="1" dirty="0" err="1" smtClean="0"/>
              <a:t>ens</a:t>
            </a:r>
            <a:r>
              <a:rPr lang="fr-FR" b="1" dirty="0" smtClean="0"/>
              <a:t> vide)</a:t>
            </a:r>
          </a:p>
          <a:p>
            <a:pPr>
              <a:buFontTx/>
              <a:buChar char="-"/>
            </a:pPr>
            <a:r>
              <a:rPr lang="fr-FR" b="1" dirty="0" smtClean="0"/>
              <a:t>Parallèlement à :   /   // </a:t>
            </a:r>
          </a:p>
          <a:p>
            <a:pPr>
              <a:buFontTx/>
              <a:buChar char="-"/>
            </a:pPr>
            <a:r>
              <a:rPr lang="fr-FR" b="1" dirty="0" smtClean="0"/>
              <a:t>Par apport à  :           /</a:t>
            </a:r>
          </a:p>
          <a:p>
            <a:pPr>
              <a:buFontTx/>
              <a:buChar char="-"/>
            </a:pPr>
            <a:r>
              <a:rPr lang="fr-FR" b="1" dirty="0" smtClean="0"/>
              <a:t>  équivalent à    :     / =</a:t>
            </a:r>
          </a:p>
          <a:p>
            <a:pPr>
              <a:buFontTx/>
              <a:buChar char="-"/>
            </a:pPr>
            <a:r>
              <a:rPr lang="fr-FR" b="1" dirty="0" smtClean="0"/>
              <a:t>˷semblable   :   /     </a:t>
            </a:r>
            <a:r>
              <a:rPr lang="fr-FR" sz="3600" b="1" dirty="0" smtClean="0"/>
              <a:t>˷</a:t>
            </a:r>
          </a:p>
          <a:p>
            <a:pPr>
              <a:buFontTx/>
              <a:buChar char="-"/>
            </a:pPr>
            <a:r>
              <a:rPr lang="fr-FR" b="1" dirty="0" smtClean="0"/>
              <a:t> attention :       /    </a:t>
            </a:r>
            <a:r>
              <a:rPr lang="el-GR" b="1" dirty="0" smtClean="0"/>
              <a:t>Δ</a:t>
            </a:r>
            <a:endParaRPr lang="fr-FR" b="1" dirty="0" smtClean="0"/>
          </a:p>
          <a:p>
            <a:pPr>
              <a:buFontTx/>
              <a:buChar char="-"/>
            </a:pPr>
            <a:r>
              <a:rPr lang="fr-FR" b="1" dirty="0" smtClean="0"/>
              <a:t>Somme :      /</a:t>
            </a:r>
          </a:p>
          <a:p>
            <a:pPr>
              <a:buFontTx/>
              <a:buChar char="-"/>
            </a:pPr>
            <a:r>
              <a:rPr lang="fr-FR" b="1" dirty="0" smtClean="0"/>
              <a:t>Augmente : / ↗    ;  </a:t>
            </a:r>
            <a:r>
              <a:rPr lang="fr-FR" b="1" dirty="0" err="1" smtClean="0"/>
              <a:t>dimunie</a:t>
            </a:r>
            <a:r>
              <a:rPr lang="fr-FR" b="1" smtClean="0"/>
              <a:t>:  /↘</a:t>
            </a:r>
            <a:endParaRPr lang="fr-FR" b="1"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0"/>
            <a:ext cx="6732240" cy="1470025"/>
          </a:xfrm>
        </p:spPr>
        <p:txBody>
          <a:bodyPr/>
          <a:lstStyle/>
          <a:p>
            <a:r>
              <a:rPr lang="fr-FR" dirty="0" smtClean="0">
                <a:solidFill>
                  <a:srgbClr val="FF0000"/>
                </a:solidFill>
              </a:rPr>
              <a:t>METHODOLOGIE </a:t>
            </a:r>
            <a:r>
              <a:rPr lang="fr-FR" dirty="0" smtClean="0"/>
              <a:t/>
            </a:r>
            <a:br>
              <a:rPr lang="fr-FR" dirty="0" smtClean="0"/>
            </a:br>
            <a:r>
              <a:rPr lang="fr-FR" dirty="0" smtClean="0"/>
              <a:t>DE LA PRISE DE NOTES</a:t>
            </a:r>
            <a:endParaRPr lang="fr-FR" dirty="0"/>
          </a:p>
        </p:txBody>
      </p:sp>
      <p:sp>
        <p:nvSpPr>
          <p:cNvPr id="3" name="Sous-titre 2"/>
          <p:cNvSpPr>
            <a:spLocks noGrp="1"/>
          </p:cNvSpPr>
          <p:nvPr>
            <p:ph type="subTitle" idx="1"/>
          </p:nvPr>
        </p:nvSpPr>
        <p:spPr>
          <a:xfrm>
            <a:off x="6012160" y="764704"/>
            <a:ext cx="2088232" cy="622920"/>
          </a:xfrm>
        </p:spPr>
        <p:txBody>
          <a:bodyPr/>
          <a:lstStyle/>
          <a:p>
            <a:r>
              <a:rPr lang="fr-FR" dirty="0" smtClean="0">
                <a:solidFill>
                  <a:schemeClr val="tx1"/>
                </a:solidFill>
              </a:rPr>
              <a:t>(3)</a:t>
            </a:r>
            <a:endParaRPr lang="fr-FR" dirty="0">
              <a:solidFill>
                <a:schemeClr val="tx1"/>
              </a:solidFill>
            </a:endParaRPr>
          </a:p>
        </p:txBody>
      </p:sp>
      <p:sp>
        <p:nvSpPr>
          <p:cNvPr id="4" name="Sous-titre 2"/>
          <p:cNvSpPr txBox="1">
            <a:spLocks/>
          </p:cNvSpPr>
          <p:nvPr/>
        </p:nvSpPr>
        <p:spPr>
          <a:xfrm>
            <a:off x="539552" y="3717032"/>
            <a:ext cx="6400800" cy="62292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Titre 1"/>
          <p:cNvSpPr txBox="1">
            <a:spLocks/>
          </p:cNvSpPr>
          <p:nvPr/>
        </p:nvSpPr>
        <p:spPr>
          <a:xfrm>
            <a:off x="683568" y="2204864"/>
            <a:ext cx="6732240" cy="2406129"/>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0" i="0" u="none" strike="noStrike" kern="1200" cap="none" spc="0" normalizeH="0" baseline="0" noProof="0" dirty="0" smtClean="0">
                <a:ln>
                  <a:noFill/>
                </a:ln>
                <a:solidFill>
                  <a:srgbClr val="FF0000"/>
                </a:solidFill>
                <a:effectLst/>
                <a:uLnTx/>
                <a:uFillTx/>
                <a:latin typeface="+mj-lt"/>
                <a:ea typeface="+mj-ea"/>
                <a:cs typeface="+mj-cs"/>
              </a:rPr>
              <a:t>- </a:t>
            </a:r>
            <a:r>
              <a:rPr kumimoji="0" lang="fr-FR" sz="4400" b="0" i="0" u="none" strike="noStrike" kern="1200" cap="none" spc="0" normalizeH="0" baseline="0" noProof="0" dirty="0" smtClean="0">
                <a:ln>
                  <a:noFill/>
                </a:ln>
                <a:effectLst/>
                <a:uLnTx/>
                <a:uFillTx/>
                <a:latin typeface="+mj-lt"/>
                <a:ea typeface="+mj-ea"/>
                <a:cs typeface="+mj-cs"/>
              </a:rPr>
              <a:t>Notes brèves</a:t>
            </a:r>
          </a:p>
          <a:p>
            <a:pPr marL="0" marR="0" lvl="0" indent="0" algn="ctr" defTabSz="914400" rtl="0" eaLnBrk="1" fontAlgn="auto" latinLnBrk="0" hangingPunct="1">
              <a:lnSpc>
                <a:spcPct val="100000"/>
              </a:lnSpc>
              <a:spcBef>
                <a:spcPct val="0"/>
              </a:spcBef>
              <a:spcAft>
                <a:spcPts val="0"/>
              </a:spcAft>
              <a:buClrTx/>
              <a:buSzTx/>
              <a:buFontTx/>
              <a:buChar char="-"/>
              <a:tabLst/>
              <a:defRPr/>
            </a:pPr>
            <a:r>
              <a:rPr lang="fr-FR" sz="4400" dirty="0" smtClean="0">
                <a:latin typeface="+mj-lt"/>
                <a:ea typeface="+mj-ea"/>
                <a:cs typeface="+mj-cs"/>
              </a:rPr>
              <a:t>Notes fideles</a:t>
            </a:r>
          </a:p>
          <a:p>
            <a:pPr marL="0" marR="0" lvl="0" indent="0" algn="ctr" defTabSz="914400" rtl="0" eaLnBrk="1" fontAlgn="auto" latinLnBrk="0" hangingPunct="1">
              <a:lnSpc>
                <a:spcPct val="100000"/>
              </a:lnSpc>
              <a:spcBef>
                <a:spcPct val="0"/>
              </a:spcBef>
              <a:spcAft>
                <a:spcPts val="0"/>
              </a:spcAft>
              <a:buClrTx/>
              <a:buSzTx/>
              <a:buFontTx/>
              <a:buChar char="-"/>
              <a:tabLst/>
              <a:defRPr/>
            </a:pPr>
            <a:r>
              <a:rPr lang="fr-FR" sz="4400" dirty="0" smtClean="0">
                <a:latin typeface="+mj-lt"/>
                <a:ea typeface="+mj-ea"/>
                <a:cs typeface="+mj-cs"/>
              </a:rPr>
              <a:t>Notes bien cadrés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r-FR" sz="4400" b="0" i="0" u="none" strike="noStrike" kern="1200" cap="none" spc="0" normalizeH="0" baseline="0" noProof="0" dirty="0">
              <a:ln>
                <a:noFill/>
              </a:ln>
              <a:effectLst/>
              <a:uLnTx/>
              <a:uFillTx/>
              <a:latin typeface="+mj-lt"/>
              <a:ea typeface="+mj-ea"/>
              <a:cs typeface="+mj-cs"/>
            </a:endParaRP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260648"/>
            <a:ext cx="4499992" cy="622920"/>
          </a:xfrm>
        </p:spPr>
        <p:txBody>
          <a:bodyPr/>
          <a:lstStyle/>
          <a:p>
            <a:r>
              <a:rPr lang="fr-FR" dirty="0" smtClean="0">
                <a:solidFill>
                  <a:srgbClr val="FF0000"/>
                </a:solidFill>
              </a:rPr>
              <a:t>Notes brèves:</a:t>
            </a:r>
            <a:endParaRPr lang="fr-FR" dirty="0">
              <a:solidFill>
                <a:srgbClr val="FF0000"/>
              </a:solidFill>
            </a:endParaRPr>
          </a:p>
        </p:txBody>
      </p:sp>
      <p:sp>
        <p:nvSpPr>
          <p:cNvPr id="4" name="Sous-titre 2"/>
          <p:cNvSpPr txBox="1">
            <a:spLocks/>
          </p:cNvSpPr>
          <p:nvPr/>
        </p:nvSpPr>
        <p:spPr>
          <a:xfrm>
            <a:off x="539552" y="1628800"/>
            <a:ext cx="6696744" cy="1152128"/>
          </a:xfrm>
          <a:prstGeom prst="rect">
            <a:avLst/>
          </a:prstGeom>
        </p:spPr>
        <p:txBody>
          <a:bodyPr vert="horz" lIns="91440" tIns="45720" rIns="91440" bIns="45720" rtlCol="0">
            <a:normAutofit fontScale="62500" lnSpcReduction="20000"/>
          </a:bodyPr>
          <a:lstStyle/>
          <a:p>
            <a:pPr marL="0" marR="0" lvl="0" indent="0" algn="ctr" defTabSz="914400" rtl="0" eaLnBrk="1" fontAlgn="auto" latinLnBrk="0" hangingPunct="1">
              <a:lnSpc>
                <a:spcPct val="100000"/>
              </a:lnSpc>
              <a:spcBef>
                <a:spcPct val="20000"/>
              </a:spcBef>
              <a:spcAft>
                <a:spcPts val="0"/>
              </a:spcAft>
              <a:buClrTx/>
              <a:buSzTx/>
              <a:buFont typeface="Wingdings" pitchFamily="2" charset="2"/>
              <a:buChar char="ü"/>
              <a:tabLst/>
              <a:defRPr/>
            </a:pPr>
            <a:r>
              <a:rPr lang="fr-FR" sz="3200" b="1" dirty="0" smtClean="0"/>
              <a:t>Servent à ressortir l’essentiel</a:t>
            </a:r>
          </a:p>
          <a:p>
            <a:pPr marL="0" marR="0" lvl="0" indent="0" algn="ctr" defTabSz="914400" rtl="0" eaLnBrk="1" fontAlgn="auto" latinLnBrk="0" hangingPunct="1">
              <a:lnSpc>
                <a:spcPct val="100000"/>
              </a:lnSpc>
              <a:spcBef>
                <a:spcPct val="20000"/>
              </a:spcBef>
              <a:spcAft>
                <a:spcPts val="0"/>
              </a:spcAft>
              <a:buClrTx/>
              <a:buSzTx/>
              <a:tabLst/>
              <a:defRPr/>
            </a:pPr>
            <a:r>
              <a:rPr kumimoji="0" lang="fr-FR" sz="3200" b="0" i="0" u="sng" strike="noStrike" kern="1200" cap="none" spc="0" normalizeH="0" baseline="0" noProof="0" dirty="0" smtClean="0">
                <a:ln>
                  <a:noFill/>
                </a:ln>
                <a:solidFill>
                  <a:srgbClr val="FF0000"/>
                </a:solidFill>
                <a:effectLst/>
                <a:uLnTx/>
                <a:uFillTx/>
                <a:latin typeface="+mn-lt"/>
                <a:ea typeface="+mn-ea"/>
                <a:cs typeface="+mn-cs"/>
              </a:rPr>
              <a:t>Seuls:</a:t>
            </a:r>
          </a:p>
          <a:p>
            <a:pPr marL="0" marR="0" lvl="0" indent="0" algn="ctr" defTabSz="914400" rtl="0" eaLnBrk="1" fontAlgn="auto" latinLnBrk="0" hangingPunct="1">
              <a:lnSpc>
                <a:spcPct val="100000"/>
              </a:lnSpc>
              <a:spcBef>
                <a:spcPct val="20000"/>
              </a:spcBef>
              <a:spcAft>
                <a:spcPts val="0"/>
              </a:spcAft>
              <a:buClrTx/>
              <a:buSzTx/>
              <a:tabLst/>
              <a:defRPr/>
            </a:pPr>
            <a:r>
              <a:rPr lang="fr-FR" sz="3200" dirty="0" smtClean="0"/>
              <a:t>Les schémas , les définitions, prises d’une manière intégrale</a:t>
            </a:r>
          </a:p>
          <a:p>
            <a:pPr marL="0" marR="0" lvl="0" indent="0" algn="ctr" defTabSz="914400" rtl="0" eaLnBrk="1" fontAlgn="auto" latinLnBrk="0" hangingPunct="1">
              <a:lnSpc>
                <a:spcPct val="100000"/>
              </a:lnSpc>
              <a:spcBef>
                <a:spcPct val="20000"/>
              </a:spcBef>
              <a:spcAft>
                <a:spcPts val="0"/>
              </a:spcAft>
              <a:buClrTx/>
              <a:buSzTx/>
              <a:tabLst/>
              <a:defRPr/>
            </a:pP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Sous-titre 2"/>
          <p:cNvSpPr txBox="1">
            <a:spLocks/>
          </p:cNvSpPr>
          <p:nvPr/>
        </p:nvSpPr>
        <p:spPr>
          <a:xfrm>
            <a:off x="755576" y="3212976"/>
            <a:ext cx="6696744" cy="1152128"/>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fr-FR" sz="2400" i="0" u="none" strike="noStrike" kern="1200" cap="none" spc="0" normalizeH="0" baseline="0" noProof="0" dirty="0" smtClean="0">
                <a:ln>
                  <a:noFill/>
                </a:ln>
                <a:solidFill>
                  <a:schemeClr val="tx1"/>
                </a:solidFill>
                <a:effectLst/>
                <a:uLnTx/>
                <a:uFillTx/>
                <a:latin typeface="+mn-lt"/>
                <a:ea typeface="+mn-ea"/>
                <a:cs typeface="+mn-cs"/>
              </a:rPr>
              <a:t>Utiliser les </a:t>
            </a:r>
            <a:r>
              <a:rPr kumimoji="0" lang="fr-FR" sz="2400" i="0" u="none" strike="noStrike" kern="1200" cap="none" spc="0" normalizeH="0" baseline="0" noProof="0" dirty="0" smtClean="0">
                <a:ln>
                  <a:noFill/>
                </a:ln>
                <a:solidFill>
                  <a:srgbClr val="FF0000"/>
                </a:solidFill>
                <a:effectLst/>
                <a:uLnTx/>
                <a:uFillTx/>
                <a:latin typeface="+mn-lt"/>
                <a:ea typeface="+mn-ea"/>
                <a:cs typeface="+mn-cs"/>
              </a:rPr>
              <a:t>Abréviations</a:t>
            </a:r>
            <a:r>
              <a:rPr kumimoji="0" lang="fr-FR" sz="2400" i="0" u="none" strike="noStrike" kern="1200" cap="none" spc="0" normalizeH="0" baseline="0" noProof="0" dirty="0" smtClean="0">
                <a:ln>
                  <a:noFill/>
                </a:ln>
                <a:solidFill>
                  <a:schemeClr val="tx1"/>
                </a:solidFill>
                <a:effectLst/>
                <a:uLnTx/>
                <a:uFillTx/>
                <a:latin typeface="+mn-lt"/>
                <a:ea typeface="+mn-ea"/>
                <a:cs typeface="+mn-cs"/>
              </a:rPr>
              <a:t> pour un gain de temps:</a:t>
            </a:r>
            <a:endParaRPr kumimoji="0" lang="fr-FR" sz="2400" i="0" u="none" strike="noStrike" kern="1200" cap="none" spc="0" normalizeH="0" baseline="0" noProof="0" dirty="0">
              <a:ln>
                <a:noFill/>
              </a:ln>
              <a:solidFill>
                <a:schemeClr val="tx1"/>
              </a:solidFill>
              <a:effectLst/>
              <a:uLnTx/>
              <a:uFillTx/>
              <a:latin typeface="+mn-lt"/>
              <a:ea typeface="+mn-ea"/>
              <a:cs typeface="+mn-cs"/>
            </a:endParaRPr>
          </a:p>
        </p:txBody>
      </p:sp>
      <p:sp>
        <p:nvSpPr>
          <p:cNvPr id="6" name="Sous-titre 2"/>
          <p:cNvSpPr txBox="1">
            <a:spLocks/>
          </p:cNvSpPr>
          <p:nvPr/>
        </p:nvSpPr>
        <p:spPr>
          <a:xfrm>
            <a:off x="683568" y="5085184"/>
            <a:ext cx="6696744" cy="1152128"/>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fr-FR" sz="2400" i="0" u="none" strike="noStrike" kern="1200" cap="none" spc="0" normalizeH="0" baseline="0" noProof="0" dirty="0" smtClean="0">
                <a:ln>
                  <a:noFill/>
                </a:ln>
                <a:solidFill>
                  <a:schemeClr val="tx1"/>
                </a:solidFill>
                <a:effectLst/>
                <a:uLnTx/>
                <a:uFillTx/>
                <a:latin typeface="+mn-lt"/>
                <a:ea typeface="+mn-ea"/>
                <a:cs typeface="+mn-cs"/>
              </a:rPr>
              <a:t>Abréviations </a:t>
            </a:r>
            <a:r>
              <a:rPr kumimoji="0" lang="fr-FR" sz="2400" i="0" u="none" strike="noStrike" kern="1200" cap="none" spc="0" normalizeH="0" baseline="0" noProof="0" dirty="0" smtClean="0">
                <a:ln>
                  <a:noFill/>
                </a:ln>
                <a:solidFill>
                  <a:srgbClr val="FF0000"/>
                </a:solidFill>
                <a:effectLst/>
                <a:uLnTx/>
                <a:uFillTx/>
                <a:latin typeface="+mn-lt"/>
                <a:ea typeface="+mn-ea"/>
                <a:cs typeface="+mn-cs"/>
              </a:rPr>
              <a:t>Usuelles</a:t>
            </a:r>
          </a:p>
          <a:p>
            <a:pPr marL="0" marR="0" lvl="0" indent="0" algn="ctr" defTabSz="914400" rtl="0" eaLnBrk="1" fontAlgn="auto" latinLnBrk="0" hangingPunct="1">
              <a:lnSpc>
                <a:spcPct val="100000"/>
              </a:lnSpc>
              <a:spcBef>
                <a:spcPct val="20000"/>
              </a:spcBef>
              <a:spcAft>
                <a:spcPts val="0"/>
              </a:spcAft>
              <a:buClrTx/>
              <a:buSzTx/>
              <a:buFont typeface="Wingdings" pitchFamily="2" charset="2"/>
              <a:buChar char="ü"/>
              <a:tabLst/>
              <a:defRPr/>
            </a:pPr>
            <a:r>
              <a:rPr lang="fr-FR" sz="2400" dirty="0" smtClean="0"/>
              <a:t>Abréviations </a:t>
            </a:r>
            <a:r>
              <a:rPr lang="fr-FR" sz="2400" dirty="0" smtClean="0">
                <a:solidFill>
                  <a:srgbClr val="FF0000"/>
                </a:solidFill>
              </a:rPr>
              <a:t>Personnelles</a:t>
            </a:r>
            <a:r>
              <a:rPr kumimoji="0" lang="fr-FR" sz="2400" i="0" u="none" strike="noStrike" kern="1200" cap="none" spc="0" normalizeH="0" baseline="0" noProof="0" dirty="0" smtClean="0">
                <a:ln>
                  <a:noFill/>
                </a:ln>
                <a:solidFill>
                  <a:schemeClr val="tx1"/>
                </a:solidFill>
                <a:effectLst/>
                <a:uLnTx/>
                <a:uFillTx/>
                <a:latin typeface="+mn-lt"/>
                <a:ea typeface="+mn-ea"/>
                <a:cs typeface="+mn-cs"/>
              </a:rPr>
              <a:t>:</a:t>
            </a:r>
            <a:endParaRPr kumimoji="0" lang="fr-FR" sz="2400" i="0" u="none" strike="noStrike" kern="1200" cap="none" spc="0" normalizeH="0" baseline="0" noProof="0" dirty="0">
              <a:ln>
                <a:noFill/>
              </a:ln>
              <a:solidFill>
                <a:schemeClr val="tx1"/>
              </a:solidFill>
              <a:effectLst/>
              <a:uLnTx/>
              <a:uFillTx/>
              <a:latin typeface="+mn-lt"/>
              <a:ea typeface="+mn-ea"/>
              <a:cs typeface="+mn-cs"/>
            </a:endParaRPr>
          </a:p>
        </p:txBody>
      </p:sp>
      <p:sp>
        <p:nvSpPr>
          <p:cNvPr id="7" name="Flèche droite 6"/>
          <p:cNvSpPr/>
          <p:nvPr/>
        </p:nvSpPr>
        <p:spPr>
          <a:xfrm>
            <a:off x="5940152" y="5661248"/>
            <a:ext cx="504056"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7020272" y="5373216"/>
            <a:ext cx="1800200"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LEGENDE</a:t>
            </a:r>
          </a:p>
          <a:p>
            <a:pPr algn="ctr"/>
            <a:r>
              <a:rPr lang="fr-FR" dirty="0" smtClean="0"/>
              <a:t>EN MARGE</a:t>
            </a:r>
            <a:endParaRPr lang="fr-FR" dirty="0"/>
          </a:p>
        </p:txBody>
      </p:sp>
      <p:sp>
        <p:nvSpPr>
          <p:cNvPr id="9" name="Flèche vers le bas 8"/>
          <p:cNvSpPr/>
          <p:nvPr/>
        </p:nvSpPr>
        <p:spPr>
          <a:xfrm>
            <a:off x="3923928" y="4005064"/>
            <a:ext cx="484632" cy="504056"/>
          </a:xfrm>
          <a:prstGeom prst="downArrow">
            <a:avLst/>
          </a:prstGeom>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us-titre 2"/>
          <p:cNvSpPr txBox="1">
            <a:spLocks/>
          </p:cNvSpPr>
          <p:nvPr/>
        </p:nvSpPr>
        <p:spPr>
          <a:xfrm>
            <a:off x="0" y="260648"/>
            <a:ext cx="4499992" cy="62292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rgbClr val="FF0000"/>
                </a:solidFill>
                <a:effectLst/>
                <a:uLnTx/>
                <a:uFillTx/>
                <a:latin typeface="+mn-lt"/>
                <a:ea typeface="+mn-ea"/>
                <a:cs typeface="+mn-cs"/>
              </a:rPr>
              <a:t>Notes fideles:</a:t>
            </a:r>
            <a:endParaRPr kumimoji="0" lang="fr-FR" sz="3200" b="0" i="0" u="none" strike="noStrike" kern="1200" cap="none" spc="0" normalizeH="0" baseline="0" noProof="0" dirty="0">
              <a:ln>
                <a:noFill/>
              </a:ln>
              <a:solidFill>
                <a:srgbClr val="FF0000"/>
              </a:solidFill>
              <a:effectLst/>
              <a:uLnTx/>
              <a:uFillTx/>
              <a:latin typeface="+mn-lt"/>
              <a:ea typeface="+mn-ea"/>
              <a:cs typeface="+mn-cs"/>
            </a:endParaRPr>
          </a:p>
        </p:txBody>
      </p:sp>
      <p:sp>
        <p:nvSpPr>
          <p:cNvPr id="6" name="Flèche vers le bas 5"/>
          <p:cNvSpPr/>
          <p:nvPr/>
        </p:nvSpPr>
        <p:spPr>
          <a:xfrm>
            <a:off x="2267744" y="980728"/>
            <a:ext cx="504056"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Sous-titre 2"/>
          <p:cNvSpPr txBox="1">
            <a:spLocks/>
          </p:cNvSpPr>
          <p:nvPr/>
        </p:nvSpPr>
        <p:spPr>
          <a:xfrm>
            <a:off x="467544" y="1628800"/>
            <a:ext cx="4499992" cy="936104"/>
          </a:xfrm>
          <a:prstGeom prst="rect">
            <a:avLst/>
          </a:prstGeom>
        </p:spPr>
        <p:txBody>
          <a:bodyPr vert="horz" lIns="91440" tIns="45720" rIns="91440" bIns="45720" rtlCol="0">
            <a:normAutofit fontScale="250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dirty="0" smtClean="0"/>
              <a:t>-</a:t>
            </a:r>
            <a:r>
              <a:rPr lang="fr-FR" sz="11200" dirty="0" smtClean="0"/>
              <a:t>Exactitude du Contenu et lisibilité = (exigence) </a:t>
            </a:r>
            <a:r>
              <a:rPr lang="fr-FR" sz="11200" dirty="0" smtClean="0">
                <a:solidFill>
                  <a:srgbClr val="FF0000"/>
                </a:solidFill>
              </a:rPr>
              <a:t>Rapidité</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lang="fr-FR" sz="11200" dirty="0" smtClean="0"/>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effectLst/>
              <a:uLnTx/>
              <a:uFillTx/>
              <a:latin typeface="+mn-lt"/>
              <a:ea typeface="+mn-ea"/>
              <a:cs typeface="+mn-cs"/>
            </a:endParaRPr>
          </a:p>
        </p:txBody>
      </p:sp>
      <p:sp>
        <p:nvSpPr>
          <p:cNvPr id="8" name="Sous-titre 2"/>
          <p:cNvSpPr txBox="1">
            <a:spLocks/>
          </p:cNvSpPr>
          <p:nvPr/>
        </p:nvSpPr>
        <p:spPr>
          <a:xfrm>
            <a:off x="179512" y="3068960"/>
            <a:ext cx="4499992" cy="1224136"/>
          </a:xfrm>
          <a:prstGeom prst="rect">
            <a:avLst/>
          </a:prstGeom>
        </p:spPr>
        <p:txBody>
          <a:bodyPr vert="horz" lIns="91440" tIns="45720" rIns="91440" bIns="45720" rtlCol="0">
            <a:normAutofit fontScale="250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dirty="0" smtClean="0"/>
              <a:t>-</a:t>
            </a:r>
            <a:r>
              <a:rPr lang="fr-FR" sz="11200" dirty="0" smtClean="0"/>
              <a:t>UNE BONNE PREPARATION</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11200" b="0" i="0" u="none" strike="noStrike" kern="1200" cap="none" spc="0" normalizeH="0" baseline="0" noProof="0" dirty="0" smtClean="0">
                <a:ln>
                  <a:noFill/>
                </a:ln>
                <a:effectLst/>
                <a:uLnTx/>
                <a:uFillTx/>
                <a:latin typeface="+mn-lt"/>
                <a:ea typeface="+mn-ea"/>
                <a:cs typeface="+mn-cs"/>
              </a:rPr>
              <a:t>Relire les textes précédents</a:t>
            </a:r>
          </a:p>
        </p:txBody>
      </p:sp>
      <p:sp>
        <p:nvSpPr>
          <p:cNvPr id="9" name="Flèche droite 8"/>
          <p:cNvSpPr/>
          <p:nvPr/>
        </p:nvSpPr>
        <p:spPr>
          <a:xfrm>
            <a:off x="4644008" y="2780928"/>
            <a:ext cx="360040"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Sous-titre 2"/>
          <p:cNvSpPr txBox="1">
            <a:spLocks/>
          </p:cNvSpPr>
          <p:nvPr/>
        </p:nvSpPr>
        <p:spPr>
          <a:xfrm>
            <a:off x="5868144" y="2636912"/>
            <a:ext cx="3275856" cy="1296144"/>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fontScale="250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dirty="0" smtClean="0"/>
              <a:t>-</a:t>
            </a:r>
            <a:r>
              <a:rPr lang="fr-FR" sz="11200" dirty="0" smtClean="0"/>
              <a:t>UNE BONNE </a:t>
            </a:r>
            <a:r>
              <a:rPr lang="fr-FR" sz="11200" dirty="0" smtClean="0">
                <a:solidFill>
                  <a:srgbClr val="FF0000"/>
                </a:solidFill>
              </a:rPr>
              <a:t>TRANSCRIPTION </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11200" b="0" i="0" u="none" strike="noStrike" kern="1200" cap="none" spc="0" normalizeH="0" baseline="0" noProof="0" dirty="0" smtClean="0">
                <a:ln>
                  <a:noFill/>
                </a:ln>
                <a:solidFill>
                  <a:srgbClr val="FF0000"/>
                </a:solidFill>
                <a:effectLst/>
                <a:uLnTx/>
                <a:uFillTx/>
                <a:latin typeface="+mn-lt"/>
                <a:ea typeface="+mn-ea"/>
                <a:cs typeface="+mn-cs"/>
              </a:rPr>
              <a:t>DES IDEES</a:t>
            </a:r>
            <a:endParaRPr kumimoji="0" lang="fr-FR" sz="3200" b="0" i="0" u="none" strike="noStrike" kern="1200" cap="none" spc="0" normalizeH="0" baseline="0" noProof="0" dirty="0">
              <a:ln>
                <a:noFill/>
              </a:ln>
              <a:solidFill>
                <a:srgbClr val="FF0000"/>
              </a:solidFill>
              <a:effectLst/>
              <a:uLnTx/>
              <a:uFillTx/>
              <a:latin typeface="+mn-lt"/>
              <a:ea typeface="+mn-ea"/>
              <a:cs typeface="+mn-cs"/>
            </a:endParaRPr>
          </a:p>
        </p:txBody>
      </p:sp>
      <p:cxnSp>
        <p:nvCxnSpPr>
          <p:cNvPr id="12" name="Connecteur en angle 11"/>
          <p:cNvCxnSpPr/>
          <p:nvPr/>
        </p:nvCxnSpPr>
        <p:spPr>
          <a:xfrm rot="5400000">
            <a:off x="4608004" y="4617132"/>
            <a:ext cx="1512168" cy="720080"/>
          </a:xfrm>
          <a:prstGeom prst="bentConnector3">
            <a:avLst>
              <a:gd name="adj1" fmla="val 50000"/>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Connecteur en angle 14"/>
          <p:cNvCxnSpPr/>
          <p:nvPr/>
        </p:nvCxnSpPr>
        <p:spPr>
          <a:xfrm rot="5400000" flipH="1" flipV="1">
            <a:off x="7560332" y="5193196"/>
            <a:ext cx="1440160" cy="792088"/>
          </a:xfrm>
          <a:prstGeom prst="bentConnector3">
            <a:avLst>
              <a:gd name="adj1" fmla="val 50000"/>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7" name="Ellipse 16"/>
          <p:cNvSpPr/>
          <p:nvPr/>
        </p:nvSpPr>
        <p:spPr>
          <a:xfrm>
            <a:off x="5724128" y="4869160"/>
            <a:ext cx="2160240" cy="12961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MECANIQUE</a:t>
            </a:r>
            <a:endParaRPr lang="fr-FR" dirty="0"/>
          </a:p>
        </p:txBody>
      </p:sp>
      <p:sp>
        <p:nvSpPr>
          <p:cNvPr id="14" name="ZoneTexte 13"/>
          <p:cNvSpPr txBox="1"/>
          <p:nvPr/>
        </p:nvSpPr>
        <p:spPr>
          <a:xfrm>
            <a:off x="899592" y="2708920"/>
            <a:ext cx="2448272"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fr-FR" dirty="0" smtClean="0"/>
              <a:t>   CONDITIONS: </a:t>
            </a:r>
            <a:endParaRPr lang="fr-FR" dirty="0"/>
          </a:p>
        </p:txBody>
      </p:sp>
      <p:sp>
        <p:nvSpPr>
          <p:cNvPr id="16" name="ZoneTexte 15"/>
          <p:cNvSpPr txBox="1"/>
          <p:nvPr/>
        </p:nvSpPr>
        <p:spPr>
          <a:xfrm>
            <a:off x="5004048" y="2852936"/>
            <a:ext cx="296876" cy="369332"/>
          </a:xfrm>
          <a:prstGeom prst="rect">
            <a:avLst/>
          </a:prstGeom>
        </p:spPr>
        <p:style>
          <a:lnRef idx="0">
            <a:schemeClr val="accent4"/>
          </a:lnRef>
          <a:fillRef idx="3">
            <a:schemeClr val="accent4"/>
          </a:fillRef>
          <a:effectRef idx="3">
            <a:schemeClr val="accent4"/>
          </a:effectRef>
          <a:fontRef idx="minor">
            <a:schemeClr val="lt1"/>
          </a:fontRef>
        </p:style>
        <p:txBody>
          <a:bodyPr wrap="none" rtlCol="0">
            <a:spAutoFit/>
          </a:bodyPr>
          <a:lstStyle/>
          <a:p>
            <a:r>
              <a:rPr lang="fr-FR" dirty="0" smtClean="0"/>
              <a:t>E</a:t>
            </a:r>
            <a:endParaRPr lang="fr-FR" dirty="0"/>
          </a:p>
        </p:txBody>
      </p:sp>
      <p:cxnSp>
        <p:nvCxnSpPr>
          <p:cNvPr id="19" name="Connecteur droit avec flèche 18"/>
          <p:cNvCxnSpPr/>
          <p:nvPr/>
        </p:nvCxnSpPr>
        <p:spPr>
          <a:xfrm flipV="1">
            <a:off x="5292080" y="1556792"/>
            <a:ext cx="1368152" cy="1296144"/>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2" name="ZoneTexte 21"/>
          <p:cNvSpPr txBox="1"/>
          <p:nvPr/>
        </p:nvSpPr>
        <p:spPr>
          <a:xfrm>
            <a:off x="6876256" y="1196752"/>
            <a:ext cx="2101088" cy="369332"/>
          </a:xfrm>
          <a:prstGeom prst="rect">
            <a:avLst/>
          </a:prstGeom>
        </p:spPr>
        <p:style>
          <a:lnRef idx="1">
            <a:schemeClr val="accent5"/>
          </a:lnRef>
          <a:fillRef idx="3">
            <a:schemeClr val="accent5"/>
          </a:fillRef>
          <a:effectRef idx="2">
            <a:schemeClr val="accent5"/>
          </a:effectRef>
          <a:fontRef idx="minor">
            <a:schemeClr val="lt1"/>
          </a:fontRef>
        </p:style>
        <p:txBody>
          <a:bodyPr wrap="none" rtlCol="0">
            <a:spAutoFit/>
          </a:bodyPr>
          <a:lstStyle/>
          <a:p>
            <a:r>
              <a:rPr lang="fr-FR" dirty="0" smtClean="0"/>
              <a:t>CONCENTRATION ++</a:t>
            </a:r>
            <a:endParaRPr lang="fr-FR" dirty="0"/>
          </a:p>
        </p:txBody>
      </p:sp>
      <p:sp>
        <p:nvSpPr>
          <p:cNvPr id="18" name="Flèche droite 17"/>
          <p:cNvSpPr/>
          <p:nvPr/>
        </p:nvSpPr>
        <p:spPr>
          <a:xfrm>
            <a:off x="5436096" y="3356992"/>
            <a:ext cx="360040"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99592" y="476672"/>
            <a:ext cx="7772400" cy="1470025"/>
          </a:xfrm>
        </p:spPr>
        <p:txBody>
          <a:bodyPr>
            <a:normAutofit fontScale="90000"/>
          </a:bodyPr>
          <a:lstStyle/>
          <a:p>
            <a:r>
              <a:rPr lang="fr-FR" dirty="0" smtClean="0"/>
              <a:t>NE PAS CONFONDRE NOTES DE COURS , COMMENTARES PERSONNELS &amp; REFLEXIONS</a:t>
            </a:r>
            <a:endParaRPr lang="fr-FR" dirty="0"/>
          </a:p>
        </p:txBody>
      </p:sp>
      <p:sp>
        <p:nvSpPr>
          <p:cNvPr id="3" name="Sous-titre 2"/>
          <p:cNvSpPr>
            <a:spLocks noGrp="1"/>
          </p:cNvSpPr>
          <p:nvPr>
            <p:ph type="subTitle" idx="1"/>
          </p:nvPr>
        </p:nvSpPr>
        <p:spPr>
          <a:xfrm>
            <a:off x="1331640" y="2420888"/>
            <a:ext cx="6400800" cy="792088"/>
          </a:xfrm>
        </p:spPr>
        <p:txBody>
          <a:bodyPr/>
          <a:lstStyle/>
          <a:p>
            <a:r>
              <a:rPr lang="fr-FR" dirty="0" smtClean="0"/>
              <a:t>() et bas de pages </a:t>
            </a:r>
            <a:endParaRPr lang="fr-FR" dirty="0"/>
          </a:p>
        </p:txBody>
      </p:sp>
      <p:sp>
        <p:nvSpPr>
          <p:cNvPr id="4" name="Flèche vers le bas 3"/>
          <p:cNvSpPr/>
          <p:nvPr/>
        </p:nvSpPr>
        <p:spPr>
          <a:xfrm>
            <a:off x="0" y="332656"/>
            <a:ext cx="988688"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79512" y="3212976"/>
            <a:ext cx="5881482"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r>
              <a:rPr lang="fr-FR" dirty="0" smtClean="0"/>
              <a:t>PLANIFIER UN TEMPS POUR LIRE  VOS NOTES  LE SOIR MEME</a:t>
            </a:r>
            <a:endParaRPr lang="fr-FR" dirty="0"/>
          </a:p>
        </p:txBody>
      </p:sp>
      <p:cxnSp>
        <p:nvCxnSpPr>
          <p:cNvPr id="7" name="Connecteur en angle 6"/>
          <p:cNvCxnSpPr/>
          <p:nvPr/>
        </p:nvCxnSpPr>
        <p:spPr>
          <a:xfrm>
            <a:off x="1043608" y="3573016"/>
            <a:ext cx="914400" cy="914400"/>
          </a:xfrm>
          <a:prstGeom prst="bentConnector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ZoneTexte 7"/>
          <p:cNvSpPr txBox="1"/>
          <p:nvPr/>
        </p:nvSpPr>
        <p:spPr>
          <a:xfrm>
            <a:off x="1979712" y="4365104"/>
            <a:ext cx="3835794"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r>
              <a:rPr lang="fr-FR" dirty="0" smtClean="0"/>
              <a:t>IDENTIFICATION DES ZONES D’OMBRES</a:t>
            </a:r>
            <a:endParaRPr lang="fr-FR" dirty="0"/>
          </a:p>
        </p:txBody>
      </p:sp>
      <p:cxnSp>
        <p:nvCxnSpPr>
          <p:cNvPr id="9" name="Connecteur en angle 8"/>
          <p:cNvCxnSpPr/>
          <p:nvPr/>
        </p:nvCxnSpPr>
        <p:spPr>
          <a:xfrm>
            <a:off x="2699792" y="4725144"/>
            <a:ext cx="914400" cy="914400"/>
          </a:xfrm>
          <a:prstGeom prst="bentConnector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ZoneTexte 9"/>
          <p:cNvSpPr txBox="1"/>
          <p:nvPr/>
        </p:nvSpPr>
        <p:spPr>
          <a:xfrm>
            <a:off x="3635896" y="5445224"/>
            <a:ext cx="6002092"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r>
              <a:rPr lang="fr-FR" dirty="0" smtClean="0"/>
              <a:t>POSER LES QUESTIONS A L’ENSEIGNANT AU COURS PROCHAIN</a:t>
            </a:r>
            <a:endParaRPr lang="fr-FR" dirty="0"/>
          </a:p>
        </p:txBody>
      </p:sp>
      <p:sp>
        <p:nvSpPr>
          <p:cNvPr id="11" name="Flèche vers le bas 10"/>
          <p:cNvSpPr/>
          <p:nvPr/>
        </p:nvSpPr>
        <p:spPr>
          <a:xfrm>
            <a:off x="5868144" y="5877272"/>
            <a:ext cx="484632" cy="288032"/>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ZoneTexte 11"/>
          <p:cNvSpPr txBox="1"/>
          <p:nvPr/>
        </p:nvSpPr>
        <p:spPr>
          <a:xfrm>
            <a:off x="5004048" y="6309320"/>
            <a:ext cx="2464201"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r>
              <a:rPr lang="fr-FR" dirty="0" smtClean="0"/>
              <a:t>NOTES          COMPLETES</a:t>
            </a:r>
            <a:endParaRPr lang="fr-FR"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1520" y="692696"/>
            <a:ext cx="7772400" cy="1470025"/>
          </a:xfrm>
        </p:spPr>
        <p:txBody>
          <a:bodyPr/>
          <a:lstStyle/>
          <a:p>
            <a:pPr>
              <a:buFont typeface="Wingdings" pitchFamily="2" charset="2"/>
              <a:buChar char="ü"/>
            </a:pPr>
            <a:r>
              <a:rPr lang="fr-FR" dirty="0" smtClean="0"/>
              <a:t>RELECTURE DES NOTES FIDELES</a:t>
            </a:r>
            <a:br>
              <a:rPr lang="fr-FR" dirty="0" smtClean="0"/>
            </a:br>
            <a:r>
              <a:rPr lang="fr-FR" dirty="0" smtClean="0">
                <a:solidFill>
                  <a:srgbClr val="FF0000"/>
                </a:solidFill>
              </a:rPr>
              <a:t>LE</a:t>
            </a:r>
            <a:r>
              <a:rPr lang="fr-FR" dirty="0" smtClean="0"/>
              <a:t> </a:t>
            </a:r>
            <a:r>
              <a:rPr lang="fr-FR" dirty="0" smtClean="0">
                <a:solidFill>
                  <a:srgbClr val="FF0000"/>
                </a:solidFill>
              </a:rPr>
              <a:t>SOIR MEME</a:t>
            </a:r>
            <a:endParaRPr lang="fr-FR" dirty="0">
              <a:solidFill>
                <a:srgbClr val="FF0000"/>
              </a:solidFill>
            </a:endParaRPr>
          </a:p>
        </p:txBody>
      </p:sp>
      <p:sp>
        <p:nvSpPr>
          <p:cNvPr id="3" name="Sous-titre 2"/>
          <p:cNvSpPr>
            <a:spLocks noGrp="1"/>
          </p:cNvSpPr>
          <p:nvPr>
            <p:ph type="subTitle" idx="1"/>
          </p:nvPr>
        </p:nvSpPr>
        <p:spPr>
          <a:xfrm>
            <a:off x="1259632" y="2924944"/>
            <a:ext cx="6400800" cy="1752600"/>
          </a:xfrm>
        </p:spPr>
        <p:txBody>
          <a:bodyPr/>
          <a:lstStyle/>
          <a:p>
            <a:r>
              <a:rPr lang="fr-FR" dirty="0" smtClean="0"/>
              <a:t>IDENTIFIER LES QUESTIONS A POSER A L’ENSEIGNANT AU PROCHAIN COURS </a:t>
            </a:r>
            <a:endParaRPr lang="fr-FR" dirty="0"/>
          </a:p>
        </p:txBody>
      </p:sp>
      <p:sp>
        <p:nvSpPr>
          <p:cNvPr id="4" name="ZoneTexte 3"/>
          <p:cNvSpPr txBox="1"/>
          <p:nvPr/>
        </p:nvSpPr>
        <p:spPr>
          <a:xfrm>
            <a:off x="3419872" y="2276872"/>
            <a:ext cx="2088232" cy="523220"/>
          </a:xfrm>
          <a:prstGeom prst="rect">
            <a:avLst/>
          </a:prstGeom>
          <a:noFill/>
        </p:spPr>
        <p:txBody>
          <a:bodyPr wrap="square" rtlCol="0">
            <a:spAutoFit/>
          </a:bodyPr>
          <a:lstStyle/>
          <a:p>
            <a:r>
              <a:rPr lang="fr-FR" sz="2800" b="1" dirty="0" smtClean="0"/>
              <a:t>Pourquoi  ?</a:t>
            </a:r>
            <a:endParaRPr lang="fr-FR" sz="2800" b="1" dirty="0"/>
          </a:p>
        </p:txBody>
      </p:sp>
      <p:sp>
        <p:nvSpPr>
          <p:cNvPr id="5" name="Sous-titre 2"/>
          <p:cNvSpPr txBox="1">
            <a:spLocks/>
          </p:cNvSpPr>
          <p:nvPr/>
        </p:nvSpPr>
        <p:spPr>
          <a:xfrm>
            <a:off x="1475656" y="5105400"/>
            <a:ext cx="6400800" cy="84388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rgbClr val="FF0000"/>
                </a:solidFill>
                <a:effectLst/>
                <a:uLnTx/>
                <a:uFillTx/>
                <a:latin typeface="+mn-lt"/>
                <a:ea typeface="+mn-ea"/>
                <a:cs typeface="+mn-cs"/>
              </a:rPr>
              <a:t>COMPLETER SES NOTES </a:t>
            </a:r>
            <a:endParaRPr kumimoji="0" lang="fr-FR" sz="3200" b="0" i="0" u="none" strike="noStrike" kern="1200" cap="none" spc="0" normalizeH="0" baseline="0" noProof="0" dirty="0">
              <a:ln>
                <a:noFill/>
              </a:ln>
              <a:solidFill>
                <a:srgbClr val="FF0000"/>
              </a:solidFill>
              <a:effectLst/>
              <a:uLnTx/>
              <a:uFillTx/>
              <a:latin typeface="+mn-lt"/>
              <a:ea typeface="+mn-ea"/>
              <a:cs typeface="+mn-cs"/>
            </a:endParaRP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115616" y="1772816"/>
            <a:ext cx="6400800" cy="3888432"/>
          </a:xfrm>
        </p:spPr>
        <p:txBody>
          <a:bodyPr>
            <a:normAutofit fontScale="77500" lnSpcReduction="20000"/>
          </a:bodyPr>
          <a:lstStyle/>
          <a:p>
            <a:pPr>
              <a:buFont typeface="Arial" pitchFamily="34" charset="0"/>
              <a:buChar char="•"/>
            </a:pPr>
            <a:r>
              <a:rPr lang="fr-FR" dirty="0" smtClean="0">
                <a:solidFill>
                  <a:schemeClr val="tx1"/>
                </a:solidFill>
              </a:rPr>
              <a:t>Elles permettent une  révision facile &amp; rapide</a:t>
            </a:r>
          </a:p>
          <a:p>
            <a:pPr>
              <a:buFont typeface="Arial" pitchFamily="34" charset="0"/>
              <a:buChar char="•"/>
            </a:pPr>
            <a:r>
              <a:rPr lang="fr-FR" dirty="0" smtClean="0">
                <a:solidFill>
                  <a:schemeClr val="tx1"/>
                </a:solidFill>
              </a:rPr>
              <a:t>Utiliser  uniquement le recto de la feuille</a:t>
            </a:r>
          </a:p>
          <a:p>
            <a:pPr>
              <a:buFont typeface="Arial" pitchFamily="34" charset="0"/>
              <a:buChar char="•"/>
            </a:pPr>
            <a:r>
              <a:rPr lang="fr-FR" dirty="0" smtClean="0">
                <a:solidFill>
                  <a:schemeClr val="tx1"/>
                </a:solidFill>
              </a:rPr>
              <a:t>Utiliser le verso, pour ajouter des commentaires, ou compléter ses notes au cours suivant</a:t>
            </a:r>
          </a:p>
          <a:p>
            <a:pPr>
              <a:buFont typeface="Arial" pitchFamily="34" charset="0"/>
              <a:buChar char="•"/>
            </a:pPr>
            <a:r>
              <a:rPr lang="fr-FR" dirty="0" smtClean="0">
                <a:solidFill>
                  <a:schemeClr val="tx1"/>
                </a:solidFill>
              </a:rPr>
              <a:t>Utiliser les marges de feuilles pour faire ressortir les idées importantes</a:t>
            </a:r>
          </a:p>
          <a:p>
            <a:pPr>
              <a:buFont typeface="Arial" pitchFamily="34" charset="0"/>
              <a:buChar char="•"/>
            </a:pPr>
            <a:r>
              <a:rPr lang="fr-FR" dirty="0" smtClean="0">
                <a:solidFill>
                  <a:schemeClr val="tx1"/>
                </a:solidFill>
              </a:rPr>
              <a:t>Reconnaitre ou commence et ou se termine chaque </a:t>
            </a:r>
            <a:r>
              <a:rPr lang="fr-FR" dirty="0" err="1" smtClean="0">
                <a:solidFill>
                  <a:schemeClr val="tx1"/>
                </a:solidFill>
              </a:rPr>
              <a:t>idee</a:t>
            </a:r>
            <a:r>
              <a:rPr lang="fr-FR" dirty="0" smtClean="0">
                <a:solidFill>
                  <a:schemeClr val="tx1"/>
                </a:solidFill>
              </a:rPr>
              <a:t> (paragraphes)</a:t>
            </a:r>
          </a:p>
          <a:p>
            <a:pPr>
              <a:buFont typeface="Arial" pitchFamily="34" charset="0"/>
              <a:buChar char="•"/>
            </a:pPr>
            <a:r>
              <a:rPr lang="fr-FR" dirty="0" smtClean="0">
                <a:solidFill>
                  <a:schemeClr val="tx1"/>
                </a:solidFill>
              </a:rPr>
              <a:t>Hiérarchisez les idées, en numérotant chaque sous point .</a:t>
            </a:r>
          </a:p>
          <a:p>
            <a:pPr>
              <a:buFont typeface="Arial" pitchFamily="34" charset="0"/>
              <a:buChar char="•"/>
            </a:pPr>
            <a:endParaRPr lang="fr-FR" dirty="0">
              <a:solidFill>
                <a:schemeClr val="tx1"/>
              </a:solidFill>
            </a:endParaRPr>
          </a:p>
        </p:txBody>
      </p:sp>
      <p:sp>
        <p:nvSpPr>
          <p:cNvPr id="4" name="Sous-titre 2"/>
          <p:cNvSpPr txBox="1">
            <a:spLocks/>
          </p:cNvSpPr>
          <p:nvPr/>
        </p:nvSpPr>
        <p:spPr>
          <a:xfrm>
            <a:off x="0" y="260648"/>
            <a:ext cx="4499992" cy="62292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rgbClr val="FF0000"/>
                </a:solidFill>
                <a:effectLst/>
                <a:uLnTx/>
                <a:uFillTx/>
                <a:latin typeface="+mn-lt"/>
                <a:ea typeface="+mn-ea"/>
                <a:cs typeface="+mn-cs"/>
              </a:rPr>
              <a:t>Notes bien</a:t>
            </a:r>
            <a:r>
              <a:rPr kumimoji="0" lang="fr-FR" sz="3200" b="0" i="0" u="none" strike="noStrike" kern="1200" cap="none" spc="0" normalizeH="0" noProof="0" dirty="0" smtClean="0">
                <a:ln>
                  <a:noFill/>
                </a:ln>
                <a:solidFill>
                  <a:srgbClr val="FF0000"/>
                </a:solidFill>
                <a:effectLst/>
                <a:uLnTx/>
                <a:uFillTx/>
                <a:latin typeface="+mn-lt"/>
                <a:ea typeface="+mn-ea"/>
                <a:cs typeface="+mn-cs"/>
              </a:rPr>
              <a:t> Organisées:</a:t>
            </a:r>
            <a:endParaRPr kumimoji="0" lang="fr-FR" sz="3200" b="0" i="0" u="none" strike="noStrike" kern="1200" cap="none" spc="0" normalizeH="0" baseline="0" noProof="0" dirty="0">
              <a:ln>
                <a:noFill/>
              </a:ln>
              <a:solidFill>
                <a:srgbClr val="FF0000"/>
              </a:solidFill>
              <a:effectLst/>
              <a:uLnTx/>
              <a:uFillTx/>
              <a:latin typeface="+mn-lt"/>
              <a:ea typeface="+mn-ea"/>
              <a:cs typeface="+mn-cs"/>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9254</TotalTime>
  <Words>5313</Words>
  <Application>Microsoft Office PowerPoint</Application>
  <PresentationFormat>Affichage à l'écran (4:3)</PresentationFormat>
  <Paragraphs>878</Paragraphs>
  <Slides>143</Slides>
  <Notes>4</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143</vt:i4>
      </vt:variant>
    </vt:vector>
  </HeadingPairs>
  <TitlesOfParts>
    <vt:vector size="145" baseType="lpstr">
      <vt:lpstr>Thème Office</vt:lpstr>
      <vt:lpstr>Clip</vt:lpstr>
      <vt:lpstr>METHODES DE TRAVAIL</vt:lpstr>
      <vt:lpstr>PRESENTATION DE l’UE:</vt:lpstr>
      <vt:lpstr>Or… il s’avère que le succès en question, ne repose pas uniquement sur les  capacités intellectuelles, mais en grande partie sur: l’ardeur au travail</vt:lpstr>
      <vt:lpstr>Mais également:</vt:lpstr>
      <vt:lpstr>RAPPEL SUR LE METIER</vt:lpstr>
      <vt:lpstr>Lieu du « métier de l’etudiant »</vt:lpstr>
      <vt:lpstr>Le métier d’étudiant</vt:lpstr>
      <vt:lpstr>Le métier d’étudiant</vt:lpstr>
      <vt:lpstr>Le métier d’étudiant</vt:lpstr>
      <vt:lpstr>Le métier d’étudiant</vt:lpstr>
      <vt:lpstr>Le métier d’étudiant</vt:lpstr>
      <vt:lpstr>Le métier d’étudiant</vt:lpstr>
      <vt:lpstr>Pourquoi?</vt:lpstr>
      <vt:lpstr>- 10 % de ce qui est lu……..  - 20% de ce qui est lu et écouté  - 30% de ce qui est vu………  - 50% de ce qui est vu et écouté  - 70% de ce qui est dit  - 90% de ce qui est fait. </vt:lpstr>
      <vt:lpstr>La chronobilogie  Variations journalières de l’activité intellectuelle </vt:lpstr>
      <vt:lpstr>Présentation PowerPoint</vt:lpstr>
      <vt:lpstr>LES  SOURCES DE L’AQUISITION DE L’INFORMATION</vt:lpstr>
      <vt:lpstr>2/ Les étapes de la recherche documentaire</vt:lpstr>
      <vt:lpstr>Les étapes de la recherche documentaire</vt:lpstr>
      <vt:lpstr>Les étapes de la recherche documentaire….</vt:lpstr>
      <vt:lpstr>Cette UE, est venue en réponse aux étudiantes et étudiants du cycle SNV, des outils visant l’acquisition, l’amélioration des compétences scolaires et d’habilité au métier d’étudiant……….</vt:lpstr>
      <vt:lpstr>…entre autres….</vt:lpstr>
      <vt:lpstr>Comment retient-on l’information?</vt:lpstr>
      <vt:lpstr>EN PRELUDE A UN BON APPRENTISAGE</vt:lpstr>
      <vt:lpstr>Présentation PowerPoint</vt:lpstr>
      <vt:lpstr>2.1 GESTION DU TEMPS</vt:lpstr>
      <vt:lpstr>La problématique    du métier « étudiant »</vt:lpstr>
      <vt:lpstr>Les 3 P de la non productivité</vt:lpstr>
      <vt:lpstr>Présentation PowerPoint</vt:lpstr>
      <vt:lpstr>La gestion du temps se traduit par la conception d’une « grille horaire »,</vt:lpstr>
      <vt:lpstr>2. Méthodologie</vt:lpstr>
      <vt:lpstr>GESTION DU TEMPS &amp; DES  PRIORITES</vt:lpstr>
      <vt:lpstr>OUTILS DE PLANIFICATION</vt:lpstr>
      <vt:lpstr>Etude d’Un Outil</vt:lpstr>
      <vt:lpstr>Présentation PowerPoint</vt:lpstr>
      <vt:lpstr>Présentation PowerPoint</vt:lpstr>
      <vt:lpstr>LA LOI UNIVERSEL DE PARETO OU LA REGLE DES 80/20</vt:lpstr>
      <vt:lpstr>Cette loi peut être efficace si elle est associé a la matrice d’Eisenhower</vt:lpstr>
      <vt:lpstr>Présentation PowerPoint</vt:lpstr>
      <vt:lpstr> 20%  </vt:lpstr>
      <vt:lpstr>LA LOI DE MURPHY</vt:lpstr>
      <vt:lpstr>La loi de Murphy à l’origine du zéro défaut ? </vt:lpstr>
      <vt:lpstr>la loi de Murphy a tout de même donné lieu à l’application avant l’heure du principe de précaution pour éviter des erreurs</vt:lpstr>
      <vt:lpstr>Présentation PowerPoint</vt:lpstr>
      <vt:lpstr>4. STRATEGIE DE LA GESTION DU TEMPS</vt:lpstr>
      <vt:lpstr>ETAPE 1 (Inventaire)</vt:lpstr>
      <vt:lpstr>Etape : 2 (post-Inventaire) La Planification</vt:lpstr>
      <vt:lpstr>En prélude a une grille horaire utiliser un Aide mémoire (Agenda)</vt:lpstr>
      <vt:lpstr>3 Etape: Evaluation et Amélioration de la Planification</vt:lpstr>
      <vt:lpstr>4. PRINCIPES</vt:lpstr>
      <vt:lpstr>Principe d’efficacité d’une grille horaire</vt:lpstr>
      <vt:lpstr>3.AVANTAGES D’UNE BONNE GESTION DE TEMPS</vt:lpstr>
      <vt:lpstr>Présentation PowerPoint</vt:lpstr>
      <vt:lpstr>Présentation PowerPoint</vt:lpstr>
      <vt:lpstr>3.1La Gestion du temps</vt:lpstr>
      <vt:lpstr>CONTEXTE DE LA GESTION DU TEMPS</vt:lpstr>
      <vt:lpstr>3.2Principe d’efficacité d’une grille horaire</vt:lpstr>
      <vt:lpstr>Gestion du temps </vt:lpstr>
      <vt:lpstr>Gestion du temps </vt:lpstr>
      <vt:lpstr>2. LA CONCENTRATION</vt:lpstr>
      <vt:lpstr>2. LA CONCENTRATION</vt:lpstr>
      <vt:lpstr>Présentation PowerPoint</vt:lpstr>
      <vt:lpstr>CEPENDANT: elle n’est pas un état passif, elle requiert une mobilisation de ses énergies pour fixer son attention sur la tache a accomplir</vt:lpstr>
      <vt:lpstr>Le travail intellectuel est un facteur d’épuisement dans le «  métier d’étudiant »</vt:lpstr>
      <vt:lpstr>FACTEURS INFLUENCANT LA CONCENTRATION</vt:lpstr>
      <vt:lpstr>LA CONCENTRATION EST FRAGILE CAR CE N’EST PAS UNE DISPOSITION NORMALE DE L’ESPRIT</vt:lpstr>
      <vt:lpstr>ILS SONT LIES A LAPREPARTION DE L’ESPRIT AU TRAVAIL INTELLECTUEL</vt:lpstr>
      <vt:lpstr>Présentation PowerPoint</vt:lpstr>
      <vt:lpstr>Présentation PowerPoint</vt:lpstr>
      <vt:lpstr>Présentation PowerPoint</vt:lpstr>
      <vt:lpstr>EXPLORATION DE EEG</vt:lpstr>
      <vt:lpstr>Présentation PowerPoint</vt:lpstr>
      <vt:lpstr>COMMENT ATTEINDRE ETAT ALPHA ?</vt:lpstr>
      <vt:lpstr>FACCTEURS DE CAUSALITE IMPLIQUANT CE MECANISME……</vt:lpstr>
      <vt:lpstr>Présentation PowerPoint</vt:lpstr>
      <vt:lpstr>Présentation PowerPoint</vt:lpstr>
      <vt:lpstr>ENFIN QUELQUES CONSEILS </vt:lpstr>
      <vt:lpstr>LA CHASSE AUX IDEES PARASITES</vt:lpstr>
      <vt:lpstr>4. LA PRISE DE NOTES</vt:lpstr>
      <vt:lpstr>LA PRISE DE NOTES</vt:lpstr>
      <vt:lpstr>5/  LA PRISE DE NOTES</vt:lpstr>
      <vt:lpstr>Présentation PowerPoint</vt:lpstr>
      <vt:lpstr>Présentation PowerPoint</vt:lpstr>
      <vt:lpstr>AVANTAGES DE LA TECHNIQUE DE PRISE DE NOTE</vt:lpstr>
      <vt:lpstr>METHODOLOGIE DE LA PAT (PRISE DE NOTE ACTIVE &amp; TECHNIQUE)</vt:lpstr>
      <vt:lpstr>- Signes faciles à mémoriser et respectant une certaine logique   </vt:lpstr>
      <vt:lpstr>Caractéristiques de la PAT</vt:lpstr>
      <vt:lpstr>Présentation PowerPoint</vt:lpstr>
      <vt:lpstr>Présentation PowerPoint</vt:lpstr>
      <vt:lpstr>METHODOLOGIE PRATIQUE</vt:lpstr>
      <vt:lpstr>Présentation PowerPoint</vt:lpstr>
      <vt:lpstr>Présentation PowerPoint</vt:lpstr>
      <vt:lpstr>Présentation PowerPoint</vt:lpstr>
      <vt:lpstr>METHODOLOGIE  DE LA PRISE DE NOTES</vt:lpstr>
      <vt:lpstr>Présentation PowerPoint</vt:lpstr>
      <vt:lpstr>Présentation PowerPoint</vt:lpstr>
      <vt:lpstr>NE PAS CONFONDRE NOTES DE COURS , COMMENTARES PERSONNELS &amp; REFLEXIONS</vt:lpstr>
      <vt:lpstr>RELECTURE DES NOTES FIDELES LE SOIR MEME</vt:lpstr>
      <vt:lpstr>Présentation PowerPoint</vt:lpstr>
      <vt:lpstr>Présentation PowerPoint</vt:lpstr>
      <vt:lpstr> LA MOTIVATION</vt:lpstr>
      <vt:lpstr>1.1 DEFNITION</vt:lpstr>
      <vt:lpstr>Motivation= Energie Orientée vers un BUT</vt:lpstr>
      <vt:lpstr>Indices Cognitifs: baisse de Concentration, difficulté de mémorisation</vt:lpstr>
      <vt:lpstr>Bien évaluer les sources de la Démotivation</vt:lpstr>
      <vt:lpstr>TECHNIQUE POUR  EVALUER LA MOTIVATION</vt:lpstr>
      <vt:lpstr>Présentation PowerPoint</vt:lpstr>
      <vt:lpstr>Présentation PowerPoint</vt:lpstr>
      <vt:lpstr>DISCUSSION</vt:lpstr>
      <vt:lpstr>Il faut savoir: la Motivation reste un état instable la Motivation reste un concept flou sur lequel nous n’avons pas de pouvoir</vt:lpstr>
      <vt:lpstr>4/ METHODES DE LECTURE</vt:lpstr>
      <vt:lpstr>Présentation PowerPoint</vt:lpstr>
      <vt:lpstr>Présentation PowerPoint</vt:lpstr>
      <vt:lpstr>Outils d’une Lecture efficace</vt:lpstr>
      <vt:lpstr>OBJECTIF: Acquérir le Maximum d’une lecture</vt:lpstr>
      <vt:lpstr>Présentation PowerPoint</vt:lpstr>
      <vt:lpstr>Présentation PowerPoint</vt:lpstr>
      <vt:lpstr>Présentation PowerPoint</vt:lpstr>
      <vt:lpstr>Présentation PowerPoint</vt:lpstr>
      <vt:lpstr>Présentation PowerPoint</vt:lpstr>
      <vt:lpstr>Présentation PowerPoint</vt:lpstr>
      <vt:lpstr>LA MEMORISATON</vt:lpstr>
      <vt:lpstr>Présentation PowerPoint</vt:lpstr>
      <vt:lpstr>Présentation PowerPoint</vt:lpstr>
      <vt:lpstr>Présentation PowerPoint</vt:lpstr>
      <vt:lpstr>FACTEURS INFLUANCANT LA MEMORISATION</vt:lpstr>
      <vt:lpstr>Présentation PowerPoint</vt:lpstr>
      <vt:lpstr>4/ METHODES DE LECTURE</vt:lpstr>
      <vt:lpstr>Présentation PowerPoint</vt:lpstr>
      <vt:lpstr>5/ GESTION DU STRESS</vt:lpstr>
      <vt:lpstr>PROBLEMATIQUE:  </vt:lpstr>
      <vt:lpstr>Gérer son stress ne signifie pas enrayer toute source de stress.</vt:lpstr>
      <vt:lpstr>Présentation PowerPoint</vt:lpstr>
      <vt:lpstr>Présentation PowerPoint</vt:lpstr>
      <vt:lpstr>Techniques de Prise de Notes</vt:lpstr>
      <vt:lpstr>La technique de prise de notes est définie, comme outil efficace  dans l’ardeur de travail…. </vt:lpstr>
      <vt:lpstr>               POURQUOI?  LA PRISE DE NOTES ………</vt:lpstr>
      <vt:lpstr>PROBLEMATIQUE:</vt:lpstr>
      <vt:lpstr>Conséquences:</vt:lpstr>
      <vt:lpstr>Cependant :la prise de note</vt:lpstr>
      <vt:lpstr>Donc: indispensable de développer une méthode de prise de notes efficace.</vt:lpstr>
      <vt:lpstr>Présentation PowerPoint</vt:lpstr>
      <vt:lpstr>COMMENT RECONNAITRE CE QUI EST IMPORTANT A NOTER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METHODES DE TRAVAIL</dc:title>
  <dc:creator>ABDENOUR R</dc:creator>
  <cp:lastModifiedBy>Utilisateur</cp:lastModifiedBy>
  <cp:revision>540</cp:revision>
  <dcterms:created xsi:type="dcterms:W3CDTF">2014-10-11T15:47:34Z</dcterms:created>
  <dcterms:modified xsi:type="dcterms:W3CDTF">2021-01-19T21:20:53Z</dcterms:modified>
</cp:coreProperties>
</file>