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C50F91-EA6A-4BF4-AB35-FE4164E699A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13CE4EA-B5AB-400E-8348-F6A78A25F4F6}">
      <dgm:prSet phldrT="[Texte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fr-FR" b="0" dirty="0" smtClean="0"/>
            <a:t>D . apts.physiques</a:t>
          </a:r>
          <a:endParaRPr lang="fr-FR" b="0" dirty="0"/>
        </a:p>
      </dgm:t>
    </dgm:pt>
    <dgm:pt modelId="{B68A6173-C670-4DD8-AC1E-EFE946D63202}" type="parTrans" cxnId="{6CD7239E-70D4-4133-8765-1F6307F121E0}">
      <dgm:prSet/>
      <dgm:spPr/>
      <dgm:t>
        <a:bodyPr/>
        <a:lstStyle/>
        <a:p>
          <a:endParaRPr lang="fr-FR" b="0"/>
        </a:p>
      </dgm:t>
    </dgm:pt>
    <dgm:pt modelId="{BA22AA7A-5EE7-4BB4-984C-203D36AE9EE2}" type="sibTrans" cxnId="{6CD7239E-70D4-4133-8765-1F6307F121E0}">
      <dgm:prSet/>
      <dgm:spPr/>
      <dgm:t>
        <a:bodyPr/>
        <a:lstStyle/>
        <a:p>
          <a:endParaRPr lang="fr-FR" b="0"/>
        </a:p>
      </dgm:t>
    </dgm:pt>
    <dgm:pt modelId="{1DDEC926-1B94-4193-8E8D-214A2EB06BAB}">
      <dgm:prSet phldrT="[Texte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0" dirty="0" smtClean="0"/>
            <a:t>Optimisation de la perf.spotive </a:t>
          </a:r>
          <a:endParaRPr lang="fr-FR" b="0" dirty="0"/>
        </a:p>
      </dgm:t>
    </dgm:pt>
    <dgm:pt modelId="{767424F1-1033-4542-A64B-304C952A63ED}" type="parTrans" cxnId="{258F7709-54D4-4003-B4CE-740EE73097B7}">
      <dgm:prSet/>
      <dgm:spPr/>
      <dgm:t>
        <a:bodyPr/>
        <a:lstStyle/>
        <a:p>
          <a:endParaRPr lang="fr-FR" b="0"/>
        </a:p>
      </dgm:t>
    </dgm:pt>
    <dgm:pt modelId="{567FA877-7C41-44C5-A787-9313DB351D33}" type="sibTrans" cxnId="{258F7709-54D4-4003-B4CE-740EE73097B7}">
      <dgm:prSet/>
      <dgm:spPr/>
      <dgm:t>
        <a:bodyPr/>
        <a:lstStyle/>
        <a:p>
          <a:endParaRPr lang="fr-FR" b="0"/>
        </a:p>
      </dgm:t>
    </dgm:pt>
    <dgm:pt modelId="{BDF860B0-8E48-42A6-A8A2-392C9797815F}">
      <dgm:prSet phldrT="[Texte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0" dirty="0" smtClean="0"/>
            <a:t>D. habiletés motrices</a:t>
          </a:r>
          <a:endParaRPr lang="fr-FR" b="0" dirty="0"/>
        </a:p>
      </dgm:t>
    </dgm:pt>
    <dgm:pt modelId="{AC4DEC33-782B-477C-9DB8-7196FF1AF015}" type="parTrans" cxnId="{BC3E7792-E886-4651-8556-A073EFC527C1}">
      <dgm:prSet/>
      <dgm:spPr/>
      <dgm:t>
        <a:bodyPr/>
        <a:lstStyle/>
        <a:p>
          <a:endParaRPr lang="fr-FR" b="0"/>
        </a:p>
      </dgm:t>
    </dgm:pt>
    <dgm:pt modelId="{6C424FDF-0F52-4FB6-8AB9-604652580EDB}" type="sibTrans" cxnId="{BC3E7792-E886-4651-8556-A073EFC527C1}">
      <dgm:prSet/>
      <dgm:spPr/>
      <dgm:t>
        <a:bodyPr/>
        <a:lstStyle/>
        <a:p>
          <a:endParaRPr lang="fr-FR" b="0"/>
        </a:p>
      </dgm:t>
    </dgm:pt>
    <dgm:pt modelId="{A949F9E1-9A63-490E-936B-B77C5021D051}">
      <dgm:prSet phldrT="[Texte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fr-FR" b="0" dirty="0" smtClean="0"/>
            <a:t>D. Qlts psycho     </a:t>
          </a:r>
          <a:endParaRPr lang="fr-FR" b="0" dirty="0"/>
        </a:p>
      </dgm:t>
    </dgm:pt>
    <dgm:pt modelId="{747F225F-645B-45DF-B03C-477EEDDDEA45}" type="parTrans" cxnId="{2B14D840-5F10-4161-AABF-088F066A763E}">
      <dgm:prSet/>
      <dgm:spPr/>
      <dgm:t>
        <a:bodyPr/>
        <a:lstStyle/>
        <a:p>
          <a:endParaRPr lang="fr-FR" b="0"/>
        </a:p>
      </dgm:t>
    </dgm:pt>
    <dgm:pt modelId="{4882C4FD-DDBA-49BB-99C9-394C4BE6E368}" type="sibTrans" cxnId="{2B14D840-5F10-4161-AABF-088F066A763E}">
      <dgm:prSet/>
      <dgm:spPr/>
      <dgm:t>
        <a:bodyPr/>
        <a:lstStyle/>
        <a:p>
          <a:endParaRPr lang="fr-FR" b="0"/>
        </a:p>
      </dgm:t>
    </dgm:pt>
    <dgm:pt modelId="{02CF2301-3A4B-4E65-9F2A-F2266C1D3609}">
      <dgm:prSet phldrT="[Texte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fr-FR" b="0" dirty="0" smtClean="0"/>
            <a:t>D.  habiletés stratégiques et tactiques</a:t>
          </a:r>
          <a:endParaRPr lang="fr-FR" b="0" dirty="0"/>
        </a:p>
      </dgm:t>
    </dgm:pt>
    <dgm:pt modelId="{EE37A0D2-B80D-455D-B2D5-BF001A12E861}" type="sibTrans" cxnId="{2CE76B6F-F979-49B1-B93F-08DD06466CDC}">
      <dgm:prSet/>
      <dgm:spPr/>
      <dgm:t>
        <a:bodyPr/>
        <a:lstStyle/>
        <a:p>
          <a:endParaRPr lang="fr-FR" b="0"/>
        </a:p>
      </dgm:t>
    </dgm:pt>
    <dgm:pt modelId="{E6B77489-3D93-468E-8220-951569CC179F}" type="parTrans" cxnId="{2CE76B6F-F979-49B1-B93F-08DD06466CDC}">
      <dgm:prSet/>
      <dgm:spPr/>
      <dgm:t>
        <a:bodyPr/>
        <a:lstStyle/>
        <a:p>
          <a:endParaRPr lang="fr-FR" b="0"/>
        </a:p>
      </dgm:t>
    </dgm:pt>
    <dgm:pt modelId="{098D5E6D-444B-44B8-AC95-1C9CF3B7EBC1}" type="pres">
      <dgm:prSet presAssocID="{71C50F91-EA6A-4BF4-AB35-FE4164E699A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88FE67F-F2E9-4843-93A7-B8A7F385AA87}" type="pres">
      <dgm:prSet presAssocID="{A13CE4EA-B5AB-400E-8348-F6A78A25F4F6}" presName="node" presStyleLbl="node1" presStyleIdx="0" presStyleCnt="5" custScaleX="24293" custScaleY="17663" custLinFactNeighborX="32119" custLinFactNeighborY="-176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392DDC-5C16-4B79-BA33-57D5096188EF}" type="pres">
      <dgm:prSet presAssocID="{BA22AA7A-5EE7-4BB4-984C-203D36AE9EE2}" presName="sibTrans" presStyleCnt="0"/>
      <dgm:spPr/>
    </dgm:pt>
    <dgm:pt modelId="{3B31B058-5CE1-4A4B-9581-70378BB31104}" type="pres">
      <dgm:prSet presAssocID="{1DDEC926-1B94-4193-8E8D-214A2EB06BAB}" presName="node" presStyleLbl="node1" presStyleIdx="1" presStyleCnt="5" custScaleX="25010" custScaleY="24499" custLinFactNeighborX="-2992" custLinFactNeighborY="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5D15BB-6735-4822-A98E-6AECA467B74E}" type="pres">
      <dgm:prSet presAssocID="{567FA877-7C41-44C5-A787-9313DB351D33}" presName="sibTrans" presStyleCnt="0"/>
      <dgm:spPr/>
    </dgm:pt>
    <dgm:pt modelId="{6E5393DE-36F4-484D-BB38-2F2372009B1F}" type="pres">
      <dgm:prSet presAssocID="{BDF860B0-8E48-42A6-A8A2-392C9797815F}" presName="node" presStyleLbl="node1" presStyleIdx="2" presStyleCnt="5" custScaleX="21038" custScaleY="26282" custLinFactNeighborX="-72009" custLinFactNeighborY="180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B8BCBE-3792-4C10-B092-8CA2395ED929}" type="pres">
      <dgm:prSet presAssocID="{6C424FDF-0F52-4FB6-8AB9-604652580EDB}" presName="sibTrans" presStyleCnt="0"/>
      <dgm:spPr/>
    </dgm:pt>
    <dgm:pt modelId="{0D520ADE-954E-4043-B04F-A96B2DAEA47F}" type="pres">
      <dgm:prSet presAssocID="{02CF2301-3A4B-4E65-9F2A-F2266C1D3609}" presName="node" presStyleLbl="node1" presStyleIdx="3" presStyleCnt="5" custScaleX="26309" custScaleY="26781" custLinFactNeighborX="48355" custLinFactNeighborY="-241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C5A85FE-8732-478C-88E1-0137C5503AA5}" type="pres">
      <dgm:prSet presAssocID="{EE37A0D2-B80D-455D-B2D5-BF001A12E861}" presName="sibTrans" presStyleCnt="0"/>
      <dgm:spPr/>
    </dgm:pt>
    <dgm:pt modelId="{D71D8EC4-A6FE-4E02-AF32-4D56D8FAF39F}" type="pres">
      <dgm:prSet presAssocID="{A949F9E1-9A63-490E-936B-B77C5021D051}" presName="node" presStyleLbl="node1" presStyleIdx="4" presStyleCnt="5" custScaleX="18488" custScaleY="23875" custLinFactNeighborX="-18286" custLinFactNeighborY="133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308BCA3-5B8F-4530-8B03-49F3BC03550D}" type="presOf" srcId="{A949F9E1-9A63-490E-936B-B77C5021D051}" destId="{D71D8EC4-A6FE-4E02-AF32-4D56D8FAF39F}" srcOrd="0" destOrd="0" presId="urn:microsoft.com/office/officeart/2005/8/layout/default"/>
    <dgm:cxn modelId="{F1312859-A6BB-4095-92BC-51136C7F3B53}" type="presOf" srcId="{71C50F91-EA6A-4BF4-AB35-FE4164E699AE}" destId="{098D5E6D-444B-44B8-AC95-1C9CF3B7EBC1}" srcOrd="0" destOrd="0" presId="urn:microsoft.com/office/officeart/2005/8/layout/default"/>
    <dgm:cxn modelId="{D624BA82-949E-47CA-B344-52A8BDC5193B}" type="presOf" srcId="{02CF2301-3A4B-4E65-9F2A-F2266C1D3609}" destId="{0D520ADE-954E-4043-B04F-A96B2DAEA47F}" srcOrd="0" destOrd="0" presId="urn:microsoft.com/office/officeart/2005/8/layout/default"/>
    <dgm:cxn modelId="{2B14D840-5F10-4161-AABF-088F066A763E}" srcId="{71C50F91-EA6A-4BF4-AB35-FE4164E699AE}" destId="{A949F9E1-9A63-490E-936B-B77C5021D051}" srcOrd="4" destOrd="0" parTransId="{747F225F-645B-45DF-B03C-477EEDDDEA45}" sibTransId="{4882C4FD-DDBA-49BB-99C9-394C4BE6E368}"/>
    <dgm:cxn modelId="{258F7709-54D4-4003-B4CE-740EE73097B7}" srcId="{71C50F91-EA6A-4BF4-AB35-FE4164E699AE}" destId="{1DDEC926-1B94-4193-8E8D-214A2EB06BAB}" srcOrd="1" destOrd="0" parTransId="{767424F1-1033-4542-A64B-304C952A63ED}" sibTransId="{567FA877-7C41-44C5-A787-9313DB351D33}"/>
    <dgm:cxn modelId="{6CD7239E-70D4-4133-8765-1F6307F121E0}" srcId="{71C50F91-EA6A-4BF4-AB35-FE4164E699AE}" destId="{A13CE4EA-B5AB-400E-8348-F6A78A25F4F6}" srcOrd="0" destOrd="0" parTransId="{B68A6173-C670-4DD8-AC1E-EFE946D63202}" sibTransId="{BA22AA7A-5EE7-4BB4-984C-203D36AE9EE2}"/>
    <dgm:cxn modelId="{EEB44009-36CB-4CAC-B734-659F33982444}" type="presOf" srcId="{BDF860B0-8E48-42A6-A8A2-392C9797815F}" destId="{6E5393DE-36F4-484D-BB38-2F2372009B1F}" srcOrd="0" destOrd="0" presId="urn:microsoft.com/office/officeart/2005/8/layout/default"/>
    <dgm:cxn modelId="{779264F9-9A33-4950-BA16-0A081326EC6C}" type="presOf" srcId="{A13CE4EA-B5AB-400E-8348-F6A78A25F4F6}" destId="{C88FE67F-F2E9-4843-93A7-B8A7F385AA87}" srcOrd="0" destOrd="0" presId="urn:microsoft.com/office/officeart/2005/8/layout/default"/>
    <dgm:cxn modelId="{2CE76B6F-F979-49B1-B93F-08DD06466CDC}" srcId="{71C50F91-EA6A-4BF4-AB35-FE4164E699AE}" destId="{02CF2301-3A4B-4E65-9F2A-F2266C1D3609}" srcOrd="3" destOrd="0" parTransId="{E6B77489-3D93-468E-8220-951569CC179F}" sibTransId="{EE37A0D2-B80D-455D-B2D5-BF001A12E861}"/>
    <dgm:cxn modelId="{BC3E7792-E886-4651-8556-A073EFC527C1}" srcId="{71C50F91-EA6A-4BF4-AB35-FE4164E699AE}" destId="{BDF860B0-8E48-42A6-A8A2-392C9797815F}" srcOrd="2" destOrd="0" parTransId="{AC4DEC33-782B-477C-9DB8-7196FF1AF015}" sibTransId="{6C424FDF-0F52-4FB6-8AB9-604652580EDB}"/>
    <dgm:cxn modelId="{BBC2E708-D348-4B45-891F-68851111B43C}" type="presOf" srcId="{1DDEC926-1B94-4193-8E8D-214A2EB06BAB}" destId="{3B31B058-5CE1-4A4B-9581-70378BB31104}" srcOrd="0" destOrd="0" presId="urn:microsoft.com/office/officeart/2005/8/layout/default"/>
    <dgm:cxn modelId="{4D209CB9-3441-43A3-AE7D-19DB688BE866}" type="presParOf" srcId="{098D5E6D-444B-44B8-AC95-1C9CF3B7EBC1}" destId="{C88FE67F-F2E9-4843-93A7-B8A7F385AA87}" srcOrd="0" destOrd="0" presId="urn:microsoft.com/office/officeart/2005/8/layout/default"/>
    <dgm:cxn modelId="{53339C9E-2F3C-4504-A76C-674EF1857B2A}" type="presParOf" srcId="{098D5E6D-444B-44B8-AC95-1C9CF3B7EBC1}" destId="{5A392DDC-5C16-4B79-BA33-57D5096188EF}" srcOrd="1" destOrd="0" presId="urn:microsoft.com/office/officeart/2005/8/layout/default"/>
    <dgm:cxn modelId="{20595E03-9E75-4EF2-B7B5-940EBC5E4276}" type="presParOf" srcId="{098D5E6D-444B-44B8-AC95-1C9CF3B7EBC1}" destId="{3B31B058-5CE1-4A4B-9581-70378BB31104}" srcOrd="2" destOrd="0" presId="urn:microsoft.com/office/officeart/2005/8/layout/default"/>
    <dgm:cxn modelId="{3A7FE1AB-8037-4984-B37E-627C06E750E3}" type="presParOf" srcId="{098D5E6D-444B-44B8-AC95-1C9CF3B7EBC1}" destId="{595D15BB-6735-4822-A98E-6AECA467B74E}" srcOrd="3" destOrd="0" presId="urn:microsoft.com/office/officeart/2005/8/layout/default"/>
    <dgm:cxn modelId="{6650A334-0681-43C1-8E36-ADE0102FA156}" type="presParOf" srcId="{098D5E6D-444B-44B8-AC95-1C9CF3B7EBC1}" destId="{6E5393DE-36F4-484D-BB38-2F2372009B1F}" srcOrd="4" destOrd="0" presId="urn:microsoft.com/office/officeart/2005/8/layout/default"/>
    <dgm:cxn modelId="{0AF9AA0B-9A6D-4DE8-AF65-B3660472C4E0}" type="presParOf" srcId="{098D5E6D-444B-44B8-AC95-1C9CF3B7EBC1}" destId="{64B8BCBE-3792-4C10-B092-8CA2395ED929}" srcOrd="5" destOrd="0" presId="urn:microsoft.com/office/officeart/2005/8/layout/default"/>
    <dgm:cxn modelId="{213DB5E9-2E39-4B6D-B499-D4BEE70518C0}" type="presParOf" srcId="{098D5E6D-444B-44B8-AC95-1C9CF3B7EBC1}" destId="{0D520ADE-954E-4043-B04F-A96B2DAEA47F}" srcOrd="6" destOrd="0" presId="urn:microsoft.com/office/officeart/2005/8/layout/default"/>
    <dgm:cxn modelId="{0658CF34-C2F7-4703-B572-4CBD42852F20}" type="presParOf" srcId="{098D5E6D-444B-44B8-AC95-1C9CF3B7EBC1}" destId="{9C5A85FE-8732-478C-88E1-0137C5503AA5}" srcOrd="7" destOrd="0" presId="urn:microsoft.com/office/officeart/2005/8/layout/default"/>
    <dgm:cxn modelId="{A49C3670-194A-47C8-9A1A-5DA3CE9E2F90}" type="presParOf" srcId="{098D5E6D-444B-44B8-AC95-1C9CF3B7EBC1}" destId="{D71D8EC4-A6FE-4E02-AF32-4D56D8FAF39F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A6A6286-F80C-45F2-BF26-2F7EBED4BF01}" type="datetimeFigureOut">
              <a:rPr lang="fr-FR" smtClean="0"/>
              <a:pPr/>
              <a:t>08/03/2020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F70407B-1844-435F-A01A-69E5AEDB83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24" y="142852"/>
            <a:ext cx="7358114" cy="1470025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fr-FR" dirty="0" smtClean="0"/>
              <a:t>Pédagogie de L’entrainement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24" y="1643050"/>
            <a:ext cx="7406640" cy="3722076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endParaRPr lang="fr-FR" dirty="0" smtClean="0"/>
          </a:p>
          <a:p>
            <a:pPr algn="ctr"/>
            <a:r>
              <a:rPr lang="fr-FR" dirty="0" smtClean="0"/>
              <a:t>De la théorie à la pratique</a:t>
            </a:r>
          </a:p>
          <a:p>
            <a:endParaRPr lang="fr-FR" dirty="0" smtClean="0"/>
          </a:p>
          <a:p>
            <a:pPr algn="l"/>
            <a:endParaRPr lang="fr-FR" dirty="0" smtClean="0"/>
          </a:p>
          <a:p>
            <a:pPr algn="r"/>
            <a:r>
              <a:rPr lang="fr-FR" dirty="0" smtClean="0"/>
              <a:t>Présenté par:</a:t>
            </a:r>
          </a:p>
          <a:p>
            <a:pPr algn="r"/>
            <a:r>
              <a:rPr lang="fr-FR" dirty="0" smtClean="0"/>
              <a:t>Pr. Sadek Smail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fr-FR" dirty="0" smtClean="0"/>
              <a:t>Guidages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fr-FR" dirty="0" smtClean="0"/>
              <a:t>Physique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Par aménagement du milieu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Verbal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Utilisé dans des situations spécifiques et temporaires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Ne doit pas persister trop longtemps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Employé dans les situations dangereuses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fr-FR" dirty="0" smtClean="0"/>
              <a:t>Connaissance des résultats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fr-FR" dirty="0" smtClean="0"/>
              <a:t>Connaissance intrinsèque,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Connaissance extrinsèques,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Via des moyens audio visuels,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Recours à des outils pour affiner la connaissance.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643866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fr-FR" dirty="0" smtClean="0"/>
              <a:t>Définition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5786" y="1428736"/>
            <a:ext cx="7647836" cy="48006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itchFamily="2" charset="2"/>
              <a:buChar char="q"/>
            </a:pPr>
            <a:r>
              <a:rPr lang="fr-FR" dirty="0" smtClean="0">
                <a:solidFill>
                  <a:srgbClr val="FF0000"/>
                </a:solidFill>
              </a:rPr>
              <a:t>Sur le plan biologique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endParaRPr lang="fr-FR" dirty="0" smtClean="0">
              <a:solidFill>
                <a:srgbClr val="FF00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Répétitions d’efforts musculaires</a:t>
            </a:r>
            <a:r>
              <a:rPr lang="fr-FR" sz="2000" dirty="0" smtClean="0"/>
              <a:t>,</a:t>
            </a:r>
            <a:endParaRPr lang="fr-FR" sz="2000" dirty="0" smtClean="0"/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Recherche </a:t>
            </a:r>
            <a:r>
              <a:rPr lang="fr-FR" sz="2000" dirty="0" smtClean="0"/>
              <a:t>d’une amélioration des performances</a:t>
            </a:r>
            <a:r>
              <a:rPr lang="fr-FR" sz="2000" dirty="0" smtClean="0"/>
              <a:t>,</a:t>
            </a: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Créations successives de </a:t>
            </a:r>
            <a:r>
              <a:rPr lang="fr-FR" sz="2000" dirty="0" smtClean="0"/>
              <a:t>désordres biologiques,</a:t>
            </a: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Provocation d’un processus d’adaptation de l’organisme                         </a:t>
            </a:r>
          </a:p>
          <a:p>
            <a:pPr lvl="1">
              <a:buNone/>
            </a:pPr>
            <a:r>
              <a:rPr lang="fr-FR" sz="2000" dirty="0" smtClean="0"/>
              <a:t>             - augmentation des ressources énergétiques </a:t>
            </a:r>
          </a:p>
          <a:p>
            <a:pPr lvl="1">
              <a:buNone/>
            </a:pPr>
            <a:r>
              <a:rPr lang="fr-FR" sz="2000" dirty="0" smtClean="0"/>
              <a:t>             - améliorer </a:t>
            </a:r>
            <a:r>
              <a:rPr lang="fr-FR" sz="2000" dirty="0" smtClean="0"/>
              <a:t>les </a:t>
            </a:r>
            <a:r>
              <a:rPr lang="fr-FR" sz="2000" dirty="0" smtClean="0"/>
              <a:t>aptitudes physiques</a:t>
            </a:r>
          </a:p>
          <a:p>
            <a:pPr lvl="1">
              <a:buFont typeface="Arial" pitchFamily="34" charset="0"/>
              <a:buChar char="•"/>
            </a:pPr>
            <a:r>
              <a:rPr lang="fr-FR" sz="2000" dirty="0" smtClean="0"/>
              <a:t>Faire </a:t>
            </a:r>
            <a:r>
              <a:rPr lang="fr-FR" sz="2000" dirty="0" smtClean="0"/>
              <a:t>progresser l’organisme, il faut le Fatiguer </a:t>
            </a:r>
          </a:p>
          <a:p>
            <a:pPr lvl="1">
              <a:buNone/>
            </a:pPr>
            <a:r>
              <a:rPr lang="fr-FR" sz="2000" dirty="0" smtClean="0"/>
              <a:t>             - provoquer des phénomènes d’adaptations</a:t>
            </a:r>
          </a:p>
          <a:p>
            <a:pPr lvl="1">
              <a:buNone/>
            </a:pPr>
            <a:r>
              <a:rPr lang="fr-FR" sz="2000" dirty="0" smtClean="0"/>
              <a:t>             - développer la capacité des muscles à fournir des efforts</a:t>
            </a:r>
          </a:p>
          <a:p>
            <a:pPr>
              <a:buNone/>
            </a:pPr>
            <a:endParaRPr lang="fr-FR" sz="2000" dirty="0"/>
          </a:p>
        </p:txBody>
      </p:sp>
      <p:sp>
        <p:nvSpPr>
          <p:cNvPr id="4" name="Flèche droite 3"/>
          <p:cNvSpPr/>
          <p:nvPr/>
        </p:nvSpPr>
        <p:spPr>
          <a:xfrm rot="5400000" flipV="1">
            <a:off x="3786182" y="3714752"/>
            <a:ext cx="21431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>
            <a:off x="3786182" y="3357562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>
            <a:off x="4000496" y="4786322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e bas 16"/>
          <p:cNvSpPr/>
          <p:nvPr/>
        </p:nvSpPr>
        <p:spPr>
          <a:xfrm>
            <a:off x="3929058" y="4429132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 rot="5400000" flipV="1">
            <a:off x="3607587" y="2607463"/>
            <a:ext cx="14287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1309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Pôles de l’optimisation de la performance sportive</a:t>
            </a:r>
            <a:endParaRPr lang="fr-FR" dirty="0"/>
          </a:p>
        </p:txBody>
      </p:sp>
      <p:graphicFrame>
        <p:nvGraphicFramePr>
          <p:cNvPr id="14" name="Espace réservé du contenu 1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787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Connecteur droit avec flèche 15"/>
          <p:cNvCxnSpPr/>
          <p:nvPr/>
        </p:nvCxnSpPr>
        <p:spPr>
          <a:xfrm rot="5400000" flipH="1" flipV="1">
            <a:off x="1357290" y="3571876"/>
            <a:ext cx="142876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5400000" flipH="1" flipV="1">
            <a:off x="4714876" y="2000240"/>
            <a:ext cx="142876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rot="5400000" flipH="1" flipV="1">
            <a:off x="4572000" y="5357826"/>
            <a:ext cx="142876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5400000" flipH="1" flipV="1">
            <a:off x="6929454" y="3500438"/>
            <a:ext cx="142876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èche vers le bas 32"/>
          <p:cNvSpPr/>
          <p:nvPr/>
        </p:nvSpPr>
        <p:spPr>
          <a:xfrm>
            <a:off x="4572000" y="4643446"/>
            <a:ext cx="357190" cy="500066"/>
          </a:xfrm>
          <a:prstGeom prst="down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 vers le bas 33"/>
          <p:cNvSpPr/>
          <p:nvPr/>
        </p:nvSpPr>
        <p:spPr>
          <a:xfrm rot="5400000">
            <a:off x="3036083" y="3821909"/>
            <a:ext cx="357190" cy="571504"/>
          </a:xfrm>
          <a:prstGeom prst="down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Flèche vers le bas 34"/>
          <p:cNvSpPr/>
          <p:nvPr/>
        </p:nvSpPr>
        <p:spPr>
          <a:xfrm rot="16200000">
            <a:off x="5893603" y="3821909"/>
            <a:ext cx="357190" cy="571504"/>
          </a:xfrm>
          <a:prstGeom prst="down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Flèche vers le bas 35"/>
          <p:cNvSpPr/>
          <p:nvPr/>
        </p:nvSpPr>
        <p:spPr>
          <a:xfrm rot="10800000">
            <a:off x="4516101" y="2795504"/>
            <a:ext cx="357190" cy="571504"/>
          </a:xfrm>
          <a:prstGeom prst="down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/>
              <a:t>Exigences de l’entrainement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fr-FR" dirty="0" smtClean="0">
                <a:solidFill>
                  <a:srgbClr val="C00000"/>
                </a:solidFill>
              </a:rPr>
              <a:t>Entrainer impose de planifier pour spécifier:</a:t>
            </a:r>
          </a:p>
          <a:p>
            <a:pPr lvl="1">
              <a:buFont typeface="Arial" pitchFamily="34" charset="0"/>
              <a:buChar char="•"/>
            </a:pPr>
            <a:r>
              <a:rPr lang="fr-FR" dirty="0" smtClean="0"/>
              <a:t> objectifs à atteindre</a:t>
            </a:r>
          </a:p>
          <a:p>
            <a:pPr lvl="1">
              <a:buFont typeface="Arial" pitchFamily="34" charset="0"/>
              <a:buChar char="•"/>
            </a:pPr>
            <a:r>
              <a:rPr lang="fr-FR" dirty="0" smtClean="0"/>
              <a:t> étapes intermédiaires à franchir</a:t>
            </a:r>
          </a:p>
          <a:p>
            <a:pPr lvl="1">
              <a:buFont typeface="Arial" pitchFamily="34" charset="0"/>
              <a:buChar char="•"/>
            </a:pPr>
            <a:r>
              <a:rPr lang="fr-FR" dirty="0" smtClean="0"/>
              <a:t> Procédés d’entrainement à mettre en œuvre</a:t>
            </a:r>
          </a:p>
          <a:p>
            <a:pPr lvl="1">
              <a:buNone/>
            </a:pPr>
            <a:r>
              <a:rPr lang="fr-FR" dirty="0" smtClean="0"/>
              <a:t>      intensité</a:t>
            </a:r>
          </a:p>
          <a:p>
            <a:pPr lvl="1"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smtClean="0"/>
              <a:t>volume, </a:t>
            </a:r>
          </a:p>
          <a:p>
            <a:pPr lvl="1">
              <a:buFont typeface="Arial" pitchFamily="34" charset="0"/>
              <a:buChar char="•"/>
            </a:pPr>
            <a:r>
              <a:rPr lang="fr-FR" dirty="0" smtClean="0"/>
              <a:t>nature </a:t>
            </a:r>
            <a:r>
              <a:rPr lang="fr-FR" dirty="0" smtClean="0"/>
              <a:t>et fréquence des charges d’</a:t>
            </a:r>
            <a:r>
              <a:rPr lang="fr-FR" dirty="0" err="1" smtClean="0"/>
              <a:t>ent</a:t>
            </a:r>
            <a:endParaRPr lang="fr-FR" dirty="0" smtClean="0"/>
          </a:p>
          <a:p>
            <a:pPr lvl="1">
              <a:buFont typeface="Arial" pitchFamily="34" charset="0"/>
              <a:buChar char="•"/>
            </a:pPr>
            <a:r>
              <a:rPr lang="fr-FR" dirty="0" smtClean="0"/>
              <a:t> systèmes d’évaluation des progrès réalises ( tests)</a:t>
            </a:r>
          </a:p>
          <a:p>
            <a:pPr lvl="1">
              <a:buNone/>
            </a:pPr>
            <a:r>
              <a:rPr lang="fr-FR" dirty="0" smtClean="0"/>
              <a:t>          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/>
              <a:t>Principes généraux de l’</a:t>
            </a:r>
            <a:r>
              <a:rPr lang="fr-FR" dirty="0" err="1" smtClean="0"/>
              <a:t>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582930" indent="-514350">
              <a:buFont typeface="Wingdings" pitchFamily="2" charset="2"/>
              <a:buChar char="q"/>
            </a:pPr>
            <a:r>
              <a:rPr lang="fr-FR" dirty="0" smtClean="0">
                <a:solidFill>
                  <a:srgbClr val="C00000"/>
                </a:solidFill>
              </a:rPr>
              <a:t>Rôles et fonctions d’un éducateur sportif: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 éduquer,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 enseigner,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 entrainer,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 animer.</a:t>
            </a:r>
          </a:p>
          <a:p>
            <a:pPr marL="582930" indent="-514350">
              <a:buFont typeface="Wingdings" pitchFamily="2" charset="2"/>
              <a:buChar char="q"/>
            </a:pPr>
            <a:r>
              <a:rPr lang="fr-FR" dirty="0" smtClean="0">
                <a:solidFill>
                  <a:srgbClr val="C00000"/>
                </a:solidFill>
              </a:rPr>
              <a:t>Compétences d’enseignement d’un éducateur sportif: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définir des objectifs,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concevoir, construire un programme,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construire des séances et des exercices,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conduire des séances et des exercices,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 réguler,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dirty="0" smtClean="0"/>
              <a:t>              évaluer.</a:t>
            </a:r>
          </a:p>
          <a:p>
            <a:pPr marL="582930" indent="-514350">
              <a:buFont typeface="+mj-lt"/>
              <a:buAutoNum type="arabicPeriod"/>
            </a:pPr>
            <a:endParaRPr lang="fr-FR" dirty="0" smtClean="0"/>
          </a:p>
          <a:p>
            <a:pPr marL="582930" indent="-514350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/>
              <a:t>Principaux moyens d’intervention de l’entraineur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dirty="0" smtClean="0"/>
              <a:t>Les exercices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82930" indent="-514350">
              <a:buFont typeface="Wingdings" pitchFamily="2" charset="2"/>
              <a:buChar char="§"/>
            </a:pPr>
            <a:r>
              <a:rPr lang="fr-FR" sz="2800" dirty="0" smtClean="0"/>
              <a:t>           simples et complexes</a:t>
            </a:r>
          </a:p>
          <a:p>
            <a:pPr marL="582930" indent="-514350">
              <a:buFont typeface="Wingdings" pitchFamily="2" charset="2"/>
              <a:buChar char="§"/>
            </a:pPr>
            <a:r>
              <a:rPr lang="fr-FR" sz="2800" dirty="0" smtClean="0"/>
              <a:t>            adaptés aux objectifs à atteindre</a:t>
            </a:r>
          </a:p>
          <a:p>
            <a:pPr marL="582930" indent="-514350">
              <a:buFont typeface="Wingdings" pitchFamily="2" charset="2"/>
              <a:buChar char="§"/>
            </a:pPr>
            <a:r>
              <a:rPr lang="fr-FR" sz="2800" dirty="0" smtClean="0"/>
              <a:t>            adaptés aux athlètes</a:t>
            </a:r>
          </a:p>
          <a:p>
            <a:pPr marL="912114" lvl="1" indent="-514350">
              <a:buNone/>
            </a:pPr>
            <a:r>
              <a:rPr lang="fr-FR" dirty="0" smtClean="0"/>
              <a:t>                 adaptés aux caractéristiques de la situation</a:t>
            </a:r>
          </a:p>
          <a:p>
            <a:pPr marL="582930" indent="-514350">
              <a:buFont typeface="Wingdings" pitchFamily="2" charset="2"/>
              <a:buChar char="§"/>
            </a:pPr>
            <a:r>
              <a:rPr lang="fr-FR" sz="2800" dirty="0" smtClean="0"/>
              <a:t>            évolutifs</a:t>
            </a:r>
          </a:p>
          <a:p>
            <a:pPr marL="582930" indent="-514350">
              <a:buFont typeface="Wingdings" pitchFamily="2" charset="2"/>
              <a:buChar char="§"/>
            </a:pPr>
            <a:r>
              <a:rPr lang="fr-FR" sz="2800" dirty="0" smtClean="0"/>
              <a:t>            évaluables</a:t>
            </a:r>
          </a:p>
          <a:p>
            <a:pPr marL="582930" indent="-514350">
              <a:buNone/>
            </a:pP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fr-FR" sz="4000" dirty="0" smtClean="0"/>
              <a:t>Les consignes</a:t>
            </a:r>
            <a:br>
              <a:rPr lang="fr-FR" sz="4000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82930" indent="-514350">
              <a:buFont typeface="Wingdings" pitchFamily="2" charset="2"/>
              <a:buChar char="§"/>
            </a:pPr>
            <a:r>
              <a:rPr lang="fr-FR" sz="3200" dirty="0" smtClean="0"/>
              <a:t>                concis et brefs</a:t>
            </a:r>
          </a:p>
          <a:p>
            <a:pPr marL="582930" indent="-514350">
              <a:buFont typeface="Wingdings" pitchFamily="2" charset="2"/>
              <a:buChar char="§"/>
            </a:pPr>
            <a:r>
              <a:rPr lang="fr-FR" sz="3200" dirty="0" smtClean="0"/>
              <a:t>                claires et précis</a:t>
            </a:r>
          </a:p>
          <a:p>
            <a:pPr marL="582930" indent="-514350">
              <a:buFont typeface="Wingdings" pitchFamily="2" charset="2"/>
              <a:buChar char="§"/>
            </a:pPr>
            <a:r>
              <a:rPr lang="fr-FR" sz="3200" dirty="0" smtClean="0"/>
              <a:t>                simples et compréhensifs</a:t>
            </a:r>
          </a:p>
          <a:p>
            <a:pPr marL="582930" indent="-514350">
              <a:buFont typeface="Wingdings" pitchFamily="2" charset="2"/>
              <a:buChar char="§"/>
            </a:pPr>
            <a:r>
              <a:rPr lang="fr-FR" sz="3200" dirty="0" smtClean="0"/>
              <a:t>                nombres réduits</a:t>
            </a:r>
          </a:p>
          <a:p>
            <a:pPr marL="582930" indent="-514350" algn="ctr">
              <a:buNone/>
            </a:pPr>
            <a:r>
              <a:rPr lang="fr-FR" sz="3200" dirty="0" smtClean="0"/>
              <a:t>          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fr-FR" sz="4000" dirty="0" smtClean="0"/>
              <a:t>Les démonstrations</a:t>
            </a:r>
            <a:br>
              <a:rPr lang="fr-FR" sz="4000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645836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 marL="912114" lvl="1" indent="-514350">
              <a:buFont typeface="Arial" pitchFamily="34" charset="0"/>
              <a:buChar char="•"/>
            </a:pPr>
            <a:r>
              <a:rPr lang="fr-FR" sz="4000" dirty="0" smtClean="0"/>
              <a:t>orienter les actions initiales,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sz="4000" dirty="0" smtClean="0"/>
              <a:t>faciliter la formation d’une image du bute à atteindre,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sz="4000" dirty="0" smtClean="0"/>
              <a:t>favoriser la compréhension des halètes basée sur un registre visuel,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sz="4000" dirty="0" smtClean="0"/>
              <a:t>Faciliter l’intégration des consignes verbales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sz="4000" dirty="0" smtClean="0"/>
              <a:t>Permet l’adaptation aux différences de fonctionnement,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sz="4000" dirty="0" smtClean="0"/>
              <a:t>Juste, insister sur les composantes essentielles du mouvement,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sz="4000" dirty="0" smtClean="0"/>
              <a:t>Prendre en compte les ressources de l’athlète</a:t>
            </a:r>
          </a:p>
          <a:p>
            <a:pPr marL="912114" lvl="1" indent="-514350">
              <a:buFont typeface="Arial" pitchFamily="34" charset="0"/>
              <a:buChar char="•"/>
            </a:pPr>
            <a:r>
              <a:rPr lang="fr-FR" sz="4000" dirty="0" smtClean="0"/>
              <a:t>Adaptée aux types de problèmes      rencontrés par l’athlète  </a:t>
            </a:r>
          </a:p>
          <a:p>
            <a:pPr marL="582930" indent="-514350">
              <a:buNone/>
            </a:pPr>
            <a:r>
              <a:rPr lang="fr-FR" sz="3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384</Words>
  <Application>Microsoft Office PowerPoint</Application>
  <PresentationFormat>Affichage à l'écran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Métro</vt:lpstr>
      <vt:lpstr>Pédagogie de L’entrainement</vt:lpstr>
      <vt:lpstr>Définition</vt:lpstr>
      <vt:lpstr>Pôles de l’optimisation de la performance sportive</vt:lpstr>
      <vt:lpstr>Exigences de l’entrainement</vt:lpstr>
      <vt:lpstr>Principes généraux de l’ent</vt:lpstr>
      <vt:lpstr>Principaux moyens d’intervention de l’entraineur</vt:lpstr>
      <vt:lpstr>Les exercices </vt:lpstr>
      <vt:lpstr>Les consignes </vt:lpstr>
      <vt:lpstr>Les démonstrations </vt:lpstr>
      <vt:lpstr>Guidages</vt:lpstr>
      <vt:lpstr>Connaissance des résultats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Pédagogie de L’entrainement</dc:title>
  <dc:creator>ADMIN</dc:creator>
  <cp:lastModifiedBy>ADMIN</cp:lastModifiedBy>
  <cp:revision>61</cp:revision>
  <dcterms:created xsi:type="dcterms:W3CDTF">2020-03-02T08:21:27Z</dcterms:created>
  <dcterms:modified xsi:type="dcterms:W3CDTF">2020-03-08T11:31:09Z</dcterms:modified>
</cp:coreProperties>
</file>