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5" r:id="rId6"/>
    <p:sldId id="264" r:id="rId7"/>
    <p:sldId id="263" r:id="rId8"/>
    <p:sldId id="262" r:id="rId9"/>
    <p:sldId id="261" r:id="rId10"/>
    <p:sldId id="267" r:id="rId11"/>
    <p:sldId id="260" r:id="rId12"/>
    <p:sldId id="266"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666" y="6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10/11/2022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10/11/2022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fr-FR" smtClean="0"/>
              <a:t>Modifiez le style du titre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10/11/2022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309A6D-C09C-4548-B29A-6CF363A7E532}" type="datetimeFigureOut">
              <a:rPr lang="fr-FR" smtClean="0"/>
              <a:t>10/11/2022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t>10/11/2022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309A6D-C09C-4548-B29A-6CF363A7E532}" type="datetimeFigureOut">
              <a:rPr lang="fr-FR" smtClean="0"/>
              <a:t>10/11/2022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fr-FR" smtClean="0"/>
              <a:t>Modifiez les styles du texte du masque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t>10/11/2022</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t>‹N°›</a:t>
            </a:fld>
            <a:endParaRPr lang="fr-BE"/>
          </a:p>
        </p:txBody>
      </p:sp>
      <p:sp>
        <p:nvSpPr>
          <p:cNvPr id="10" name="Title 9"/>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t>10/11/2022</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t>10/11/2022</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fr-FR" smtClean="0"/>
              <a:t>Modifiez le style du titre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10/11/2022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10/11/2022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A309A6D-C09C-4548-B29A-6CF363A7E532}" type="datetimeFigureOut">
              <a:rPr lang="fr-FR" smtClean="0"/>
              <a:t>10/11/2022</a:t>
            </a:fld>
            <a:endParaRPr lang="fr-BE"/>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BE"/>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lnSpcReduction="10000"/>
          </a:bodyPr>
          <a:lstStyle/>
          <a:p>
            <a:pPr algn="r" rtl="1">
              <a:lnSpc>
                <a:spcPct val="200000"/>
              </a:lnSpc>
            </a:pPr>
            <a:endParaRPr lang="ar-DZ" sz="1400" b="1" dirty="0" smtClean="0">
              <a:solidFill>
                <a:schemeClr val="tx1"/>
              </a:solidFill>
              <a:latin typeface="Simplified Arabic" pitchFamily="18" charset="-78"/>
              <a:cs typeface="Simplified Arabic" pitchFamily="18" charset="-78"/>
            </a:endParaRPr>
          </a:p>
          <a:p>
            <a:pPr algn="r" rtl="1">
              <a:lnSpc>
                <a:spcPct val="150000"/>
              </a:lnSpc>
            </a:pPr>
            <a:endParaRPr lang="ar-DZ" sz="1400" b="1" dirty="0" smtClean="0">
              <a:solidFill>
                <a:schemeClr val="tx1"/>
              </a:solidFill>
              <a:latin typeface="Simplified Arabic" pitchFamily="18" charset="-78"/>
              <a:cs typeface="Simplified Arabic" pitchFamily="18" charset="-78"/>
            </a:endParaRPr>
          </a:p>
          <a:p>
            <a:pPr algn="r" rtl="1">
              <a:lnSpc>
                <a:spcPct val="150000"/>
              </a:lnSpc>
            </a:pPr>
            <a:r>
              <a:rPr lang="ar-DZ" sz="1400" b="1" dirty="0" smtClean="0">
                <a:solidFill>
                  <a:schemeClr val="tx1"/>
                </a:solidFill>
                <a:latin typeface="Simplified Arabic" pitchFamily="18" charset="-78"/>
                <a:cs typeface="Simplified Arabic" pitchFamily="18" charset="-78"/>
              </a:rPr>
              <a:t>مقدمة </a:t>
            </a:r>
          </a:p>
          <a:p>
            <a:pPr algn="r" rtl="1">
              <a:lnSpc>
                <a:spcPct val="150000"/>
              </a:lnSpc>
            </a:pPr>
            <a:r>
              <a:rPr lang="ar-DZ" sz="1400" b="1" dirty="0" smtClean="0">
                <a:solidFill>
                  <a:schemeClr val="tx1"/>
                </a:solidFill>
                <a:latin typeface="Simplified Arabic" pitchFamily="18" charset="-78"/>
                <a:cs typeface="Simplified Arabic" pitchFamily="18" charset="-78"/>
              </a:rPr>
              <a:t>المبحث الأول: ماهية إدارة مخاطر المشروع</a:t>
            </a:r>
          </a:p>
          <a:p>
            <a:pPr algn="r" rtl="1">
              <a:lnSpc>
                <a:spcPct val="150000"/>
              </a:lnSpc>
            </a:pPr>
            <a:r>
              <a:rPr lang="ar-DZ" sz="1400" dirty="0" smtClean="0">
                <a:solidFill>
                  <a:schemeClr val="tx1"/>
                </a:solidFill>
                <a:latin typeface="Simplified Arabic" pitchFamily="18" charset="-78"/>
                <a:cs typeface="Simplified Arabic" pitchFamily="18" charset="-78"/>
              </a:rPr>
              <a:t>المطلب الأول: (أ) تعريف خطر </a:t>
            </a:r>
            <a:endParaRPr lang="fr-FR" sz="1400" dirty="0" smtClean="0">
              <a:solidFill>
                <a:schemeClr val="tx1"/>
              </a:solidFill>
              <a:latin typeface="Simplified Arabic" pitchFamily="18" charset="-78"/>
              <a:cs typeface="Simplified Arabic" pitchFamily="18" charset="-78"/>
            </a:endParaRPr>
          </a:p>
          <a:p>
            <a:pPr algn="r" rtl="1">
              <a:lnSpc>
                <a:spcPct val="150000"/>
              </a:lnSpc>
            </a:pPr>
            <a:r>
              <a:rPr lang="fr-FR" sz="1400" dirty="0">
                <a:solidFill>
                  <a:schemeClr val="tx1"/>
                </a:solidFill>
                <a:latin typeface="Simplified Arabic" pitchFamily="18" charset="-78"/>
                <a:cs typeface="Simplified Arabic" pitchFamily="18" charset="-78"/>
              </a:rPr>
              <a:t> </a:t>
            </a:r>
            <a:r>
              <a:rPr lang="fr-FR" sz="1400" dirty="0" smtClean="0">
                <a:solidFill>
                  <a:schemeClr val="tx1"/>
                </a:solidFill>
                <a:latin typeface="Simplified Arabic" pitchFamily="18" charset="-78"/>
                <a:cs typeface="Simplified Arabic" pitchFamily="18" charset="-78"/>
              </a:rPr>
              <a:t>              </a:t>
            </a:r>
            <a:r>
              <a:rPr lang="ar-DZ" sz="1400" dirty="0" smtClean="0">
                <a:solidFill>
                  <a:schemeClr val="tx1"/>
                </a:solidFill>
                <a:latin typeface="Simplified Arabic" pitchFamily="18" charset="-78"/>
                <a:cs typeface="Simplified Arabic" pitchFamily="18" charset="-78"/>
              </a:rPr>
              <a:t>(ب) تعريف إدارة المخاطر</a:t>
            </a:r>
          </a:p>
          <a:p>
            <a:pPr algn="r" rtl="1">
              <a:lnSpc>
                <a:spcPct val="150000"/>
              </a:lnSpc>
            </a:pPr>
            <a:r>
              <a:rPr lang="ar-DZ" sz="1400" dirty="0" smtClean="0">
                <a:solidFill>
                  <a:schemeClr val="tx1"/>
                </a:solidFill>
                <a:latin typeface="Simplified Arabic" pitchFamily="18" charset="-78"/>
                <a:cs typeface="Simplified Arabic" pitchFamily="18" charset="-78"/>
              </a:rPr>
              <a:t>المطلب الثاني: أنواع المخاطر</a:t>
            </a:r>
          </a:p>
          <a:p>
            <a:pPr algn="r" rtl="1">
              <a:lnSpc>
                <a:spcPct val="160000"/>
              </a:lnSpc>
            </a:pPr>
            <a:r>
              <a:rPr lang="ar-DZ" sz="1400" dirty="0" smtClean="0">
                <a:solidFill>
                  <a:schemeClr val="tx1"/>
                </a:solidFill>
                <a:latin typeface="Simplified Arabic" pitchFamily="18" charset="-78"/>
                <a:cs typeface="Simplified Arabic" pitchFamily="18" charset="-78"/>
              </a:rPr>
              <a:t>المطلب الثالث: أهمية إدارة المخاطر في المشروع</a:t>
            </a:r>
          </a:p>
          <a:p>
            <a:pPr lvl="0" algn="r" rtl="1">
              <a:lnSpc>
                <a:spcPct val="150000"/>
              </a:lnSpc>
            </a:pPr>
            <a:r>
              <a:rPr lang="ar-DZ" sz="1400" b="1" dirty="0" smtClean="0">
                <a:solidFill>
                  <a:prstClr val="black"/>
                </a:solidFill>
                <a:latin typeface="Simplified Arabic" pitchFamily="18" charset="-78"/>
                <a:cs typeface="Simplified Arabic" pitchFamily="18" charset="-78"/>
              </a:rPr>
              <a:t>المبحث الثاني: استراتيجيات التعامل مع المخاطر ومزايا إدارتها في المؤسسة</a:t>
            </a:r>
          </a:p>
          <a:p>
            <a:pPr lvl="0" algn="r" rtl="1">
              <a:lnSpc>
                <a:spcPct val="150000"/>
              </a:lnSpc>
            </a:pPr>
            <a:r>
              <a:rPr lang="ar-DZ" sz="1400" dirty="0" smtClean="0">
                <a:solidFill>
                  <a:prstClr val="black"/>
                </a:solidFill>
                <a:latin typeface="Simplified Arabic" pitchFamily="18" charset="-78"/>
                <a:cs typeface="Simplified Arabic" pitchFamily="18" charset="-78"/>
              </a:rPr>
              <a:t>المطلب الأول: كيفية التعامل مع المخاطر في المشروع</a:t>
            </a:r>
          </a:p>
          <a:p>
            <a:pPr lvl="0" algn="r" rtl="1">
              <a:lnSpc>
                <a:spcPct val="150000"/>
              </a:lnSpc>
            </a:pPr>
            <a:r>
              <a:rPr lang="ar-DZ" sz="1400" dirty="0" smtClean="0">
                <a:solidFill>
                  <a:prstClr val="black"/>
                </a:solidFill>
                <a:latin typeface="Simplified Arabic" pitchFamily="18" charset="-78"/>
                <a:cs typeface="Simplified Arabic" pitchFamily="18" charset="-78"/>
              </a:rPr>
              <a:t>المطلب الثاني: الاستراتيجيات الاربعة للتعامل مع المخاطر</a:t>
            </a:r>
          </a:p>
          <a:p>
            <a:pPr lvl="0" algn="r" rtl="1">
              <a:lnSpc>
                <a:spcPct val="150000"/>
              </a:lnSpc>
            </a:pPr>
            <a:r>
              <a:rPr lang="ar-DZ" sz="1400" dirty="0" smtClean="0">
                <a:solidFill>
                  <a:prstClr val="black"/>
                </a:solidFill>
                <a:latin typeface="Simplified Arabic" pitchFamily="18" charset="-78"/>
                <a:cs typeface="Simplified Arabic" pitchFamily="18" charset="-78"/>
              </a:rPr>
              <a:t>المطلب الثالث: مزايا </a:t>
            </a:r>
            <a:r>
              <a:rPr lang="ar-DZ" sz="1400" dirty="0" smtClean="0">
                <a:solidFill>
                  <a:prstClr val="black"/>
                </a:solidFill>
                <a:latin typeface="Simplified Arabic" pitchFamily="18" charset="-78"/>
                <a:cs typeface="Simplified Arabic" pitchFamily="18" charset="-78"/>
              </a:rPr>
              <a:t>وجود ادارة المخاطر في المشروع</a:t>
            </a:r>
            <a:endParaRPr lang="fr-FR" sz="1400" dirty="0" smtClean="0">
              <a:solidFill>
                <a:prstClr val="black"/>
              </a:solidFill>
              <a:latin typeface="Simplified Arabic" pitchFamily="18" charset="-78"/>
              <a:cs typeface="Simplified Arabic" pitchFamily="18" charset="-78"/>
            </a:endParaRPr>
          </a:p>
          <a:p>
            <a:pPr lvl="0" algn="r" rtl="1">
              <a:lnSpc>
                <a:spcPct val="150000"/>
              </a:lnSpc>
            </a:pPr>
            <a:r>
              <a:rPr lang="ar-DZ" sz="1400" b="1" dirty="0" smtClean="0">
                <a:solidFill>
                  <a:prstClr val="black"/>
                </a:solidFill>
                <a:latin typeface="Simplified Arabic" pitchFamily="18" charset="-78"/>
                <a:cs typeface="Simplified Arabic" pitchFamily="18" charset="-78"/>
              </a:rPr>
              <a:t>خاتمة</a:t>
            </a:r>
          </a:p>
          <a:p>
            <a:pPr lvl="0" algn="r" rtl="1">
              <a:lnSpc>
                <a:spcPct val="150000"/>
              </a:lnSpc>
            </a:pPr>
            <a:r>
              <a:rPr lang="ar-DZ" sz="1400" b="1" dirty="0" smtClean="0">
                <a:solidFill>
                  <a:prstClr val="black"/>
                </a:solidFill>
                <a:latin typeface="Simplified Arabic" pitchFamily="18" charset="-78"/>
                <a:cs typeface="Simplified Arabic" pitchFamily="18" charset="-78"/>
              </a:rPr>
              <a:t>قائمة المراجع</a:t>
            </a:r>
            <a:endParaRPr lang="ar-DZ" sz="1400" b="1" dirty="0">
              <a:solidFill>
                <a:prstClr val="black"/>
              </a:solidFill>
              <a:latin typeface="Simplified Arabic" pitchFamily="18" charset="-78"/>
              <a:cs typeface="Simplified Arabic" pitchFamily="18" charset="-78"/>
            </a:endParaRPr>
          </a:p>
          <a:p>
            <a:pPr algn="r" rtl="1">
              <a:lnSpc>
                <a:spcPct val="150000"/>
              </a:lnSpc>
            </a:pPr>
            <a:endParaRPr lang="fr-FR" sz="1400" b="1" dirty="0">
              <a:solidFill>
                <a:schemeClr val="tx1"/>
              </a:solidFill>
              <a:latin typeface="Simplified Arabic" pitchFamily="18" charset="-78"/>
              <a:cs typeface="Simplified Arabic" pitchFamily="18" charset="-78"/>
            </a:endParaRPr>
          </a:p>
        </p:txBody>
      </p:sp>
      <p:sp>
        <p:nvSpPr>
          <p:cNvPr id="4" name="Ruban vers le bas 3"/>
          <p:cNvSpPr/>
          <p:nvPr/>
        </p:nvSpPr>
        <p:spPr>
          <a:xfrm>
            <a:off x="1475656" y="548681"/>
            <a:ext cx="6264696" cy="648071"/>
          </a:xfrm>
          <a:prstGeom prst="ribbo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i="1" dirty="0">
                <a:solidFill>
                  <a:schemeClr val="tx1"/>
                </a:solidFill>
                <a:latin typeface="Simplified Arabic" pitchFamily="18" charset="-78"/>
                <a:cs typeface="Simplified Arabic" pitchFamily="18" charset="-78"/>
              </a:rPr>
              <a:t>عنوان البحث: إدارة مخاطر </a:t>
            </a:r>
            <a:r>
              <a:rPr lang="ar-DZ" b="1" i="1" dirty="0" smtClean="0">
                <a:solidFill>
                  <a:schemeClr val="tx1"/>
                </a:solidFill>
                <a:latin typeface="Simplified Arabic" pitchFamily="18" charset="-78"/>
                <a:cs typeface="Simplified Arabic" pitchFamily="18" charset="-78"/>
              </a:rPr>
              <a:t>المشروع</a:t>
            </a:r>
            <a:endParaRPr lang="ar-DZ" b="1" i="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4083654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lvl="0" algn="r" rtl="1">
              <a:lnSpc>
                <a:spcPct val="150000"/>
              </a:lnSpc>
              <a:buClr>
                <a:srgbClr val="F14124">
                  <a:lumMod val="75000"/>
                </a:srgbClr>
              </a:buClr>
            </a:pPr>
            <a:r>
              <a:rPr lang="ar-DZ" sz="1400" b="1" dirty="0" smtClean="0">
                <a:solidFill>
                  <a:prstClr val="black"/>
                </a:solidFill>
                <a:latin typeface="Simplified Arabic" pitchFamily="18" charset="-78"/>
                <a:cs typeface="Simplified Arabic" pitchFamily="18" charset="-78"/>
              </a:rPr>
              <a:t>المطلب </a:t>
            </a:r>
            <a:r>
              <a:rPr lang="ar-DZ" sz="1400" b="1" dirty="0">
                <a:solidFill>
                  <a:prstClr val="black"/>
                </a:solidFill>
                <a:latin typeface="Simplified Arabic" pitchFamily="18" charset="-78"/>
                <a:cs typeface="Simplified Arabic" pitchFamily="18" charset="-78"/>
              </a:rPr>
              <a:t>الثالث: مزايا ادارة </a:t>
            </a:r>
            <a:r>
              <a:rPr lang="ar-DZ" sz="1400" b="1" dirty="0" smtClean="0">
                <a:solidFill>
                  <a:prstClr val="black"/>
                </a:solidFill>
                <a:latin typeface="Simplified Arabic" pitchFamily="18" charset="-78"/>
                <a:cs typeface="Simplified Arabic" pitchFamily="18" charset="-78"/>
              </a:rPr>
              <a:t>المخاطر</a:t>
            </a:r>
          </a:p>
          <a:p>
            <a:pPr marL="285750" lvl="0" indent="-285750" algn="r" rtl="1">
              <a:lnSpc>
                <a:spcPct val="150000"/>
              </a:lnSpc>
              <a:buClr>
                <a:srgbClr val="F14124">
                  <a:lumMod val="75000"/>
                </a:srgbClr>
              </a:buClr>
              <a:buFontTx/>
              <a:buChar char="-"/>
            </a:pPr>
            <a:r>
              <a:rPr lang="ar-DZ" sz="1400" dirty="0" smtClean="0">
                <a:solidFill>
                  <a:prstClr val="black"/>
                </a:solidFill>
                <a:latin typeface="Simplified Arabic" pitchFamily="18" charset="-78"/>
                <a:cs typeface="Simplified Arabic" pitchFamily="18" charset="-78"/>
              </a:rPr>
              <a:t>تسعى إدارة المخاطر إلى تحسين الوعي العام بمصادر المخاطر بالمؤسسة</a:t>
            </a:r>
          </a:p>
          <a:p>
            <a:pPr marL="285750" lvl="0" indent="-285750" algn="r" rtl="1">
              <a:lnSpc>
                <a:spcPct val="150000"/>
              </a:lnSpc>
              <a:buClr>
                <a:srgbClr val="F14124">
                  <a:lumMod val="75000"/>
                </a:srgbClr>
              </a:buClr>
              <a:buFontTx/>
              <a:buChar char="-"/>
            </a:pPr>
            <a:r>
              <a:rPr lang="ar-DZ" sz="1400" dirty="0" smtClean="0">
                <a:solidFill>
                  <a:prstClr val="black"/>
                </a:solidFill>
                <a:latin typeface="Simplified Arabic" pitchFamily="18" charset="-78"/>
                <a:cs typeface="Simplified Arabic" pitchFamily="18" charset="-78"/>
              </a:rPr>
              <a:t>القدرة على تحديد المخاطر وحسن إدارتها بشكل استباقي </a:t>
            </a:r>
          </a:p>
          <a:p>
            <a:pPr marL="285750" lvl="0" indent="-285750" algn="r" rtl="1">
              <a:lnSpc>
                <a:spcPct val="150000"/>
              </a:lnSpc>
              <a:buClr>
                <a:srgbClr val="F14124">
                  <a:lumMod val="75000"/>
                </a:srgbClr>
              </a:buClr>
              <a:buFontTx/>
              <a:buChar char="-"/>
            </a:pPr>
            <a:r>
              <a:rPr lang="ar-DZ" sz="1400" dirty="0" smtClean="0">
                <a:solidFill>
                  <a:prstClr val="black"/>
                </a:solidFill>
                <a:latin typeface="Simplified Arabic" pitchFamily="18" charset="-78"/>
                <a:cs typeface="Simplified Arabic" pitchFamily="18" charset="-78"/>
              </a:rPr>
              <a:t>الحصول على معلومات دقيقة عن المخاطر يساعد على تقييم احتياجات المؤسسة من رأس المال بما يضمن كفاءة توزيعية على مختلف احتياجات المؤسسة</a:t>
            </a:r>
          </a:p>
          <a:p>
            <a:pPr marL="285750" lvl="0" indent="-285750" algn="r" rtl="1">
              <a:lnSpc>
                <a:spcPct val="150000"/>
              </a:lnSpc>
              <a:buClr>
                <a:srgbClr val="F14124">
                  <a:lumMod val="75000"/>
                </a:srgbClr>
              </a:buClr>
              <a:buFontTx/>
              <a:buChar char="-"/>
            </a:pPr>
            <a:r>
              <a:rPr lang="ar-DZ" sz="1400" dirty="0" smtClean="0">
                <a:solidFill>
                  <a:prstClr val="black"/>
                </a:solidFill>
                <a:latin typeface="Simplified Arabic" pitchFamily="18" charset="-78"/>
                <a:cs typeface="Simplified Arabic" pitchFamily="18" charset="-78"/>
              </a:rPr>
              <a:t>ومن مزايا تطبيق إدارة مخاطر المؤسسة تمتد أيضا لتشمل عملية التطوير والبرمجة واتخاذ القرارات بالمؤسسات من خلال الفهم الجيد لأهداف المؤسسة والمخاطر والفرص المرتبطة بها</a:t>
            </a:r>
          </a:p>
          <a:p>
            <a:pPr marL="285750" lvl="0" indent="-285750" algn="r" rtl="1">
              <a:lnSpc>
                <a:spcPct val="150000"/>
              </a:lnSpc>
              <a:buClr>
                <a:srgbClr val="F14124">
                  <a:lumMod val="75000"/>
                </a:srgbClr>
              </a:buClr>
              <a:buFontTx/>
              <a:buChar char="-"/>
            </a:pPr>
            <a:r>
              <a:rPr lang="ar-DZ" sz="1400" dirty="0" smtClean="0">
                <a:solidFill>
                  <a:prstClr val="black"/>
                </a:solidFill>
                <a:latin typeface="Simplified Arabic" pitchFamily="18" charset="-78"/>
                <a:cs typeface="Simplified Arabic" pitchFamily="18" charset="-78"/>
              </a:rPr>
              <a:t>تؤدي </a:t>
            </a:r>
            <a:r>
              <a:rPr lang="ar-DZ" sz="1400" dirty="0">
                <a:solidFill>
                  <a:prstClr val="black"/>
                </a:solidFill>
                <a:latin typeface="Simplified Arabic" pitchFamily="18" charset="-78"/>
                <a:cs typeface="Simplified Arabic" pitchFamily="18" charset="-78"/>
              </a:rPr>
              <a:t>إدارة مخاطر المؤسسة </a:t>
            </a:r>
            <a:r>
              <a:rPr lang="ar-DZ" sz="1400" dirty="0" smtClean="0">
                <a:solidFill>
                  <a:prstClr val="black"/>
                </a:solidFill>
                <a:latin typeface="Simplified Arabic" pitchFamily="18" charset="-78"/>
                <a:cs typeface="Simplified Arabic" pitchFamily="18" charset="-78"/>
              </a:rPr>
              <a:t>إلى تحسين الكفاءة التنظيمية للمؤسسة وحماية أصولها </a:t>
            </a:r>
          </a:p>
          <a:p>
            <a:pPr lvl="0" algn="r" rtl="1">
              <a:lnSpc>
                <a:spcPct val="150000"/>
              </a:lnSpc>
              <a:buClr>
                <a:srgbClr val="F14124">
                  <a:lumMod val="75000"/>
                </a:srgbClr>
              </a:buClr>
            </a:pPr>
            <a:endParaRPr lang="fr-FR" sz="1400" b="1" dirty="0">
              <a:solidFill>
                <a:prstClr val="black"/>
              </a:solidFill>
              <a:latin typeface="Simplified Arabic" pitchFamily="18" charset="-78"/>
              <a:cs typeface="Simplified Arabic" pitchFamily="18" charset="-78"/>
            </a:endParaRPr>
          </a:p>
          <a:p>
            <a:pPr algn="r" rtl="1"/>
            <a:endParaRPr lang="fr-FR"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63491166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algn="r" rtl="1">
              <a:lnSpc>
                <a:spcPct val="150000"/>
              </a:lnSpc>
              <a:spcBef>
                <a:spcPts val="0"/>
              </a:spcBef>
              <a:spcAft>
                <a:spcPts val="500"/>
              </a:spcAft>
            </a:pPr>
            <a:endParaRPr lang="ar-DZ" sz="1400" dirty="0" smtClean="0">
              <a:solidFill>
                <a:schemeClr val="tx1"/>
              </a:solidFill>
              <a:latin typeface="Simplified Arabic" pitchFamily="18" charset="-78"/>
              <a:cs typeface="Simplified Arabic" pitchFamily="18" charset="-78"/>
            </a:endParaRPr>
          </a:p>
          <a:p>
            <a:pPr algn="r" rtl="1">
              <a:lnSpc>
                <a:spcPct val="150000"/>
              </a:lnSpc>
              <a:spcBef>
                <a:spcPts val="0"/>
              </a:spcBef>
              <a:spcAft>
                <a:spcPts val="500"/>
              </a:spcAft>
            </a:pPr>
            <a:endParaRPr lang="ar-DZ" sz="1400" dirty="0" smtClean="0">
              <a:solidFill>
                <a:schemeClr val="tx1"/>
              </a:solidFill>
              <a:latin typeface="Simplified Arabic" pitchFamily="18" charset="-78"/>
              <a:cs typeface="Simplified Arabic" pitchFamily="18" charset="-78"/>
            </a:endParaRPr>
          </a:p>
          <a:p>
            <a:pPr algn="r" rtl="1">
              <a:lnSpc>
                <a:spcPct val="150000"/>
              </a:lnSpc>
              <a:spcBef>
                <a:spcPts val="0"/>
              </a:spcBef>
              <a:spcAft>
                <a:spcPts val="500"/>
              </a:spcAft>
            </a:pPr>
            <a:endParaRPr lang="ar-DZ" sz="1400" dirty="0">
              <a:solidFill>
                <a:schemeClr val="tx1"/>
              </a:solidFill>
              <a:latin typeface="Simplified Arabic" pitchFamily="18" charset="-78"/>
              <a:cs typeface="Simplified Arabic" pitchFamily="18" charset="-78"/>
            </a:endParaRPr>
          </a:p>
          <a:p>
            <a:pPr algn="r" rtl="1">
              <a:lnSpc>
                <a:spcPct val="150000"/>
              </a:lnSpc>
              <a:spcBef>
                <a:spcPts val="0"/>
              </a:spcBef>
              <a:spcAft>
                <a:spcPts val="500"/>
              </a:spcAft>
            </a:pPr>
            <a:r>
              <a:rPr lang="ar-DZ" sz="1400" dirty="0" smtClean="0">
                <a:solidFill>
                  <a:schemeClr val="tx1"/>
                </a:solidFill>
                <a:latin typeface="Simplified Arabic" pitchFamily="18" charset="-78"/>
                <a:cs typeface="Simplified Arabic" pitchFamily="18" charset="-78"/>
              </a:rPr>
              <a:t>تعد </a:t>
            </a:r>
            <a:r>
              <a:rPr lang="ar-DZ" sz="1400" dirty="0">
                <a:solidFill>
                  <a:schemeClr val="tx1"/>
                </a:solidFill>
                <a:latin typeface="Simplified Arabic" pitchFamily="18" charset="-78"/>
                <a:cs typeface="Simplified Arabic" pitchFamily="18" charset="-78"/>
              </a:rPr>
              <a:t>إدارة </a:t>
            </a:r>
            <a:r>
              <a:rPr lang="ar-DZ" sz="1400" dirty="0" smtClean="0">
                <a:solidFill>
                  <a:schemeClr val="tx1"/>
                </a:solidFill>
                <a:latin typeface="Simplified Arabic" pitchFamily="18" charset="-78"/>
                <a:cs typeface="Simplified Arabic" pitchFamily="18" charset="-78"/>
              </a:rPr>
              <a:t>المشروع </a:t>
            </a:r>
            <a:r>
              <a:rPr lang="ar-DZ" sz="1400" dirty="0">
                <a:solidFill>
                  <a:schemeClr val="tx1"/>
                </a:solidFill>
                <a:latin typeface="Simplified Arabic" pitchFamily="18" charset="-78"/>
                <a:cs typeface="Simplified Arabic" pitchFamily="18" charset="-78"/>
              </a:rPr>
              <a:t>نشاطا معقدا يتطلب بنية وإجراءات و </a:t>
            </a:r>
            <a:r>
              <a:rPr lang="ar-DZ" sz="1400" dirty="0" smtClean="0">
                <a:solidFill>
                  <a:schemeClr val="tx1"/>
                </a:solidFill>
                <a:latin typeface="Simplified Arabic" pitchFamily="18" charset="-78"/>
                <a:cs typeface="Simplified Arabic" pitchFamily="18" charset="-78"/>
              </a:rPr>
              <a:t>عمليات </a:t>
            </a:r>
            <a:r>
              <a:rPr lang="ar-DZ" sz="1400" dirty="0">
                <a:solidFill>
                  <a:schemeClr val="tx1"/>
                </a:solidFill>
                <a:latin typeface="Simplified Arabic" pitchFamily="18" charset="-78"/>
                <a:cs typeface="Simplified Arabic" pitchFamily="18" charset="-78"/>
              </a:rPr>
              <a:t>مناسبة لمشروعك. سيمكنك من إدارة التغييرات الحتمية التي تحدث طوال عمر المشروع بطريقة احترافية </a:t>
            </a:r>
            <a:r>
              <a:rPr lang="ar-DZ" sz="1400" dirty="0" smtClean="0">
                <a:solidFill>
                  <a:schemeClr val="tx1"/>
                </a:solidFill>
                <a:latin typeface="Simplified Arabic" pitchFamily="18" charset="-78"/>
                <a:cs typeface="Simplified Arabic" pitchFamily="18" charset="-78"/>
              </a:rPr>
              <a:t>لضمان النجاح.</a:t>
            </a:r>
            <a:endParaRPr lang="ar-DZ" sz="1400" dirty="0">
              <a:solidFill>
                <a:schemeClr val="tx1"/>
              </a:solidFill>
              <a:latin typeface="Simplified Arabic" pitchFamily="18" charset="-78"/>
              <a:cs typeface="Simplified Arabic" pitchFamily="18" charset="-78"/>
            </a:endParaRPr>
          </a:p>
          <a:p>
            <a:pPr algn="r" rtl="1">
              <a:lnSpc>
                <a:spcPct val="150000"/>
              </a:lnSpc>
              <a:spcBef>
                <a:spcPts val="0"/>
              </a:spcBef>
              <a:spcAft>
                <a:spcPts val="500"/>
              </a:spcAft>
            </a:pPr>
            <a:r>
              <a:rPr lang="ar-DZ" sz="1400" dirty="0" smtClean="0">
                <a:solidFill>
                  <a:schemeClr val="tx1"/>
                </a:solidFill>
                <a:latin typeface="Simplified Arabic" pitchFamily="18" charset="-78"/>
                <a:cs typeface="Simplified Arabic" pitchFamily="18" charset="-78"/>
              </a:rPr>
              <a:t>تصف </a:t>
            </a:r>
            <a:r>
              <a:rPr lang="ar-DZ" sz="1400" dirty="0">
                <a:solidFill>
                  <a:schemeClr val="tx1"/>
                </a:solidFill>
                <a:latin typeface="Simplified Arabic" pitchFamily="18" charset="-78"/>
                <a:cs typeface="Simplified Arabic" pitchFamily="18" charset="-78"/>
              </a:rPr>
              <a:t>كل وظيفة من المشروعات الخبرات والمهارات والأدوات اللازمة لمشروعك هناك الكثير من العمل الذي يتم تنفيذه الآن كمشاريع وقلة قليلة من الناس لديهم المهارات اللازمة لإدارتها بشكل صحيح ، حيث أن هناك طلبا كبيرا على مديري المشروعات الجيدين وأن الطلب يزداد طول الوقت .</a:t>
            </a:r>
          </a:p>
          <a:p>
            <a:r>
              <a:rPr lang="ar-DZ" sz="1400" dirty="0"/>
              <a:t/>
            </a:r>
            <a:br>
              <a:rPr lang="ar-DZ" sz="1400" dirty="0"/>
            </a:br>
            <a:endParaRPr lang="fr-FR" sz="1400" b="1" dirty="0">
              <a:solidFill>
                <a:schemeClr val="tx1"/>
              </a:solidFill>
              <a:latin typeface="Simplified Arabic" pitchFamily="18" charset="-78"/>
              <a:cs typeface="Simplified Arabic" pitchFamily="18" charset="-78"/>
            </a:endParaRPr>
          </a:p>
        </p:txBody>
      </p:sp>
      <p:sp>
        <p:nvSpPr>
          <p:cNvPr id="4" name="Ellipse 3"/>
          <p:cNvSpPr/>
          <p:nvPr/>
        </p:nvSpPr>
        <p:spPr>
          <a:xfrm>
            <a:off x="3419872" y="764705"/>
            <a:ext cx="2304256" cy="50405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b="1" dirty="0" smtClean="0">
                <a:solidFill>
                  <a:schemeClr val="tx1"/>
                </a:solidFill>
                <a:latin typeface="Simplified Arabic" pitchFamily="18" charset="-78"/>
                <a:cs typeface="Simplified Arabic" pitchFamily="18" charset="-78"/>
              </a:rPr>
              <a:t>خاتمة</a:t>
            </a:r>
            <a:endParaRPr lang="fr-FR" dirty="0"/>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algn="r" rtl="1"/>
            <a:r>
              <a:rPr lang="ar-DZ" sz="1600" b="1" u="sng" dirty="0" smtClean="0">
                <a:solidFill>
                  <a:schemeClr val="tx1"/>
                </a:solidFill>
                <a:latin typeface="Simplified Arabic" pitchFamily="18" charset="-78"/>
                <a:cs typeface="Simplified Arabic" pitchFamily="18" charset="-78"/>
              </a:rPr>
              <a:t>قائمة المراجع:</a:t>
            </a:r>
          </a:p>
          <a:p>
            <a:pPr algn="just" rtl="1">
              <a:lnSpc>
                <a:spcPct val="150000"/>
              </a:lnSpc>
              <a:spcBef>
                <a:spcPts val="0"/>
              </a:spcBef>
              <a:spcAft>
                <a:spcPts val="500"/>
              </a:spcAft>
            </a:pPr>
            <a:r>
              <a:rPr lang="ar-DZ" sz="1600" dirty="0" smtClean="0">
                <a:solidFill>
                  <a:schemeClr val="tx1"/>
                </a:solidFill>
                <a:latin typeface="Simplified Arabic" pitchFamily="18" charset="-78"/>
                <a:cs typeface="Simplified Arabic" pitchFamily="18" charset="-78"/>
              </a:rPr>
              <a:t>- </a:t>
            </a:r>
            <a:r>
              <a:rPr lang="ar-DZ" sz="1600" dirty="0">
                <a:solidFill>
                  <a:schemeClr val="tx1"/>
                </a:solidFill>
                <a:latin typeface="Simplified Arabic" pitchFamily="18" charset="-78"/>
                <a:cs typeface="Simplified Arabic" pitchFamily="18" charset="-78"/>
              </a:rPr>
              <a:t>د. ابراهيم عبد </a:t>
            </a:r>
            <a:r>
              <a:rPr lang="ar-DZ" sz="1600" dirty="0" err="1">
                <a:solidFill>
                  <a:schemeClr val="tx1"/>
                </a:solidFill>
                <a:latin typeface="Simplified Arabic" pitchFamily="18" charset="-78"/>
                <a:cs typeface="Simplified Arabic" pitchFamily="18" charset="-78"/>
              </a:rPr>
              <a:t>الرشید</a:t>
            </a:r>
            <a:r>
              <a:rPr lang="ar-DZ" sz="1600" dirty="0">
                <a:solidFill>
                  <a:schemeClr val="tx1"/>
                </a:solidFill>
                <a:latin typeface="Simplified Arabic" pitchFamily="18" charset="-78"/>
                <a:cs typeface="Simplified Arabic" pitchFamily="18" charset="-78"/>
              </a:rPr>
              <a:t> </a:t>
            </a:r>
            <a:r>
              <a:rPr lang="ar-DZ" sz="1600" dirty="0" err="1">
                <a:solidFill>
                  <a:schemeClr val="tx1"/>
                </a:solidFill>
                <a:latin typeface="Simplified Arabic" pitchFamily="18" charset="-78"/>
                <a:cs typeface="Simplified Arabic" pitchFamily="18" charset="-78"/>
              </a:rPr>
              <a:t>نصیر</a:t>
            </a:r>
            <a:r>
              <a:rPr lang="ar-DZ" sz="1600" dirty="0">
                <a:solidFill>
                  <a:schemeClr val="tx1"/>
                </a:solidFill>
                <a:latin typeface="Simplified Arabic" pitchFamily="18" charset="-78"/>
                <a:cs typeface="Simplified Arabic" pitchFamily="18" charset="-78"/>
              </a:rPr>
              <a:t> ، إدارة مشروعات التشييد ، دار النشر للجامعات ، 2007 </a:t>
            </a:r>
            <a:endParaRPr lang="ar-DZ" sz="1600" dirty="0" smtClean="0">
              <a:solidFill>
                <a:schemeClr val="tx1"/>
              </a:solidFill>
              <a:latin typeface="Simplified Arabic" pitchFamily="18" charset="-78"/>
              <a:cs typeface="Simplified Arabic" pitchFamily="18" charset="-78"/>
            </a:endParaRPr>
          </a:p>
          <a:p>
            <a:pPr algn="just" rtl="1">
              <a:lnSpc>
                <a:spcPct val="150000"/>
              </a:lnSpc>
              <a:spcBef>
                <a:spcPts val="0"/>
              </a:spcBef>
              <a:spcAft>
                <a:spcPts val="500"/>
              </a:spcAft>
            </a:pPr>
            <a:r>
              <a:rPr lang="ar-DZ" sz="1600" dirty="0" smtClean="0">
                <a:solidFill>
                  <a:schemeClr val="tx1"/>
                </a:solidFill>
                <a:latin typeface="Simplified Arabic" pitchFamily="18" charset="-78"/>
                <a:cs typeface="Simplified Arabic" pitchFamily="18" charset="-78"/>
              </a:rPr>
              <a:t>- </a:t>
            </a:r>
            <a:r>
              <a:rPr lang="ar-DZ" sz="1600" dirty="0" err="1">
                <a:solidFill>
                  <a:schemeClr val="tx1"/>
                </a:solidFill>
                <a:latin typeface="Simplified Arabic" pitchFamily="18" charset="-78"/>
                <a:cs typeface="Simplified Arabic" pitchFamily="18" charset="-78"/>
              </a:rPr>
              <a:t>أ.د</a:t>
            </a:r>
            <a:r>
              <a:rPr lang="ar-DZ" sz="1600" dirty="0">
                <a:solidFill>
                  <a:schemeClr val="tx1"/>
                </a:solidFill>
                <a:latin typeface="Simplified Arabic" pitchFamily="18" charset="-78"/>
                <a:cs typeface="Simplified Arabic" pitchFamily="18" charset="-78"/>
              </a:rPr>
              <a:t> عاطف عبد المنعم - </a:t>
            </a:r>
            <a:r>
              <a:rPr lang="ar-DZ" sz="1600" dirty="0" err="1">
                <a:solidFill>
                  <a:schemeClr val="tx1"/>
                </a:solidFill>
                <a:latin typeface="Simplified Arabic" pitchFamily="18" charset="-78"/>
                <a:cs typeface="Simplified Arabic" pitchFamily="18" charset="-78"/>
              </a:rPr>
              <a:t>أ.د</a:t>
            </a:r>
            <a:r>
              <a:rPr lang="ar-DZ" sz="1600" dirty="0">
                <a:solidFill>
                  <a:schemeClr val="tx1"/>
                </a:solidFill>
                <a:latin typeface="Simplified Arabic" pitchFamily="18" charset="-78"/>
                <a:cs typeface="Simplified Arabic" pitchFamily="18" charset="-78"/>
              </a:rPr>
              <a:t> محمد محمود الكاشف ، تقييم وإدارة المخاطر، القاهرة، دار المريخ للنشر والتوزيع ، 2000</a:t>
            </a:r>
          </a:p>
          <a:p>
            <a:pPr algn="just" rtl="1">
              <a:lnSpc>
                <a:spcPct val="150000"/>
              </a:lnSpc>
              <a:spcBef>
                <a:spcPts val="0"/>
              </a:spcBef>
              <a:spcAft>
                <a:spcPts val="500"/>
              </a:spcAft>
            </a:pPr>
            <a:r>
              <a:rPr lang="ar-DZ" sz="1600" dirty="0" smtClean="0">
                <a:solidFill>
                  <a:schemeClr val="tx1"/>
                </a:solidFill>
                <a:latin typeface="Simplified Arabic" pitchFamily="18" charset="-78"/>
                <a:cs typeface="Simplified Arabic" pitchFamily="18" charset="-78"/>
              </a:rPr>
              <a:t>- م </a:t>
            </a:r>
            <a:r>
              <a:rPr lang="ar-DZ" sz="1600" dirty="0">
                <a:solidFill>
                  <a:schemeClr val="tx1"/>
                </a:solidFill>
                <a:latin typeface="Simplified Arabic" pitchFamily="18" charset="-78"/>
                <a:cs typeface="Simplified Arabic" pitchFamily="18" charset="-78"/>
              </a:rPr>
              <a:t>. عمر </a:t>
            </a:r>
            <a:r>
              <a:rPr lang="ar-DZ" sz="1600" dirty="0" err="1">
                <a:solidFill>
                  <a:schemeClr val="tx1"/>
                </a:solidFill>
                <a:latin typeface="Simplified Arabic" pitchFamily="18" charset="-78"/>
                <a:cs typeface="Simplified Arabic" pitchFamily="18" charset="-78"/>
              </a:rPr>
              <a:t>حسین</a:t>
            </a:r>
            <a:r>
              <a:rPr lang="ar-DZ" sz="1600" dirty="0">
                <a:solidFill>
                  <a:schemeClr val="tx1"/>
                </a:solidFill>
                <a:latin typeface="Simplified Arabic" pitchFamily="18" charset="-78"/>
                <a:cs typeface="Simplified Arabic" pitchFamily="18" charset="-78"/>
              </a:rPr>
              <a:t> ،مقال بشبكة </a:t>
            </a:r>
            <a:r>
              <a:rPr lang="ar-DZ" sz="1600" dirty="0" smtClean="0">
                <a:solidFill>
                  <a:schemeClr val="tx1"/>
                </a:solidFill>
                <a:latin typeface="Simplified Arabic" pitchFamily="18" charset="-78"/>
                <a:cs typeface="Simplified Arabic" pitchFamily="18" charset="-78"/>
              </a:rPr>
              <a:t>الانترنت، </a:t>
            </a:r>
            <a:r>
              <a:rPr lang="ar-DZ" sz="1600" dirty="0">
                <a:solidFill>
                  <a:schemeClr val="tx1"/>
                </a:solidFill>
                <a:latin typeface="Simplified Arabic" pitchFamily="18" charset="-78"/>
                <a:cs typeface="Simplified Arabic" pitchFamily="18" charset="-78"/>
              </a:rPr>
              <a:t>ما هي المخاطر - وكيفية ادارتها ، 2003</a:t>
            </a:r>
          </a:p>
          <a:p>
            <a:r>
              <a:rPr lang="ar-DZ" sz="1400" dirty="0"/>
              <a:t/>
            </a:r>
            <a:br>
              <a:rPr lang="ar-DZ" sz="1400" dirty="0"/>
            </a:br>
            <a:endParaRPr lang="fr-FR"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80210300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lvl="0" algn="r" rtl="1">
              <a:lnSpc>
                <a:spcPct val="150000"/>
              </a:lnSpc>
              <a:buClr>
                <a:srgbClr val="F14124">
                  <a:lumMod val="75000"/>
                </a:srgbClr>
              </a:buClr>
            </a:pPr>
            <a:r>
              <a:rPr lang="ar-DZ" sz="1600" b="1" dirty="0" smtClean="0">
                <a:solidFill>
                  <a:prstClr val="black"/>
                </a:solidFill>
                <a:latin typeface="Simplified Arabic" pitchFamily="18" charset="-78"/>
                <a:cs typeface="Simplified Arabic" pitchFamily="18" charset="-78"/>
              </a:rPr>
              <a:t> </a:t>
            </a:r>
          </a:p>
          <a:p>
            <a:pPr lvl="0" algn="r" rtl="1">
              <a:lnSpc>
                <a:spcPct val="150000"/>
              </a:lnSpc>
              <a:buClr>
                <a:srgbClr val="F14124">
                  <a:lumMod val="75000"/>
                </a:srgbClr>
              </a:buClr>
            </a:pPr>
            <a:endParaRPr lang="ar-DZ" sz="16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algn="just" rtl="1">
              <a:lnSpc>
                <a:spcPct val="150000"/>
              </a:lnSpc>
            </a:pPr>
            <a:r>
              <a:rPr lang="ar-DZ" sz="1400" dirty="0">
                <a:solidFill>
                  <a:schemeClr val="tx1"/>
                </a:solidFill>
                <a:latin typeface="Simplified Arabic" pitchFamily="18" charset="-78"/>
                <a:cs typeface="Simplified Arabic" pitchFamily="18" charset="-78"/>
              </a:rPr>
              <a:t>تنشط المؤسسة الاقتصادية في بيئة متقلبة و هذا ما يهدد استقرارها و يجعلها عرضة لمختلف المخاطر التي تهدد انجاز أهدافها، و قد تؤثر سلبا على استمرارية المؤسسة الهادفة إلى تحقيق رسالتها، ومع مرور الزمن ازدادت حدة المنافسة وتشابكت بشدة ارتباطات المؤسسة مع محيطها القريب والبعيد، كما زادت التقلبات والمفاجآت مما سمح بتعاظم الأخطار وتعددها وتنوعها واستمرارها وتجددها، وهذا جعل من الصعب إجراء تقديرات دقيقة أو التحكم في تسييرها . هذا ما يفسر لنا ضرورة ادارة هذه الأخطار لضمان مكانة لائقة وسط منافسيها، ومن هنا يمكن طرح الاشكال التالي: هل الخطر من شأنه أن يؤدي إلى إلحاق ضرر طويل المدى بالمنظمة إذا ما حدث ذلك؟</a:t>
            </a:r>
            <a:endParaRPr lang="fr-FR" sz="1400" b="1" dirty="0">
              <a:solidFill>
                <a:schemeClr val="tx1"/>
              </a:solidFill>
              <a:latin typeface="Simplified Arabic" pitchFamily="18" charset="-78"/>
              <a:cs typeface="Simplified Arabic" pitchFamily="18" charset="-78"/>
            </a:endParaRPr>
          </a:p>
        </p:txBody>
      </p:sp>
      <p:sp>
        <p:nvSpPr>
          <p:cNvPr id="2" name="Ellipse 1"/>
          <p:cNvSpPr/>
          <p:nvPr/>
        </p:nvSpPr>
        <p:spPr>
          <a:xfrm>
            <a:off x="3408092" y="980728"/>
            <a:ext cx="2304256" cy="50405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b="1" dirty="0">
                <a:solidFill>
                  <a:prstClr val="black"/>
                </a:solidFill>
                <a:latin typeface="Simplified Arabic" pitchFamily="18" charset="-78"/>
                <a:cs typeface="Simplified Arabic" pitchFamily="18" charset="-78"/>
              </a:rPr>
              <a:t>مقدمة</a:t>
            </a:r>
            <a:endParaRPr lang="fr-FR" dirty="0"/>
          </a:p>
        </p:txBody>
      </p:sp>
    </p:spTree>
    <p:extLst>
      <p:ext uri="{BB962C8B-B14F-4D97-AF65-F5344CB8AC3E}">
        <p14:creationId xmlns:p14="http://schemas.microsoft.com/office/powerpoint/2010/main" val="1939221016"/>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lvl="0" algn="r" rtl="1">
              <a:lnSpc>
                <a:spcPct val="150000"/>
              </a:lnSpc>
              <a:buClr>
                <a:srgbClr val="F14124">
                  <a:lumMod val="75000"/>
                </a:srgbClr>
              </a:buClr>
            </a:pPr>
            <a:r>
              <a:rPr lang="ar-DZ" sz="1400" b="1" dirty="0">
                <a:solidFill>
                  <a:prstClr val="black"/>
                </a:solidFill>
                <a:latin typeface="Simplified Arabic" pitchFamily="18" charset="-78"/>
                <a:cs typeface="Simplified Arabic" pitchFamily="18" charset="-78"/>
              </a:rPr>
              <a:t>المبحث الأول: ماهية إدارة مخاطر المشروع</a:t>
            </a:r>
          </a:p>
          <a:p>
            <a:pPr lvl="0" algn="r" rtl="1">
              <a:lnSpc>
                <a:spcPct val="150000"/>
              </a:lnSpc>
              <a:buClr>
                <a:srgbClr val="F14124">
                  <a:lumMod val="75000"/>
                </a:srgbClr>
              </a:buClr>
            </a:pPr>
            <a:r>
              <a:rPr lang="ar-DZ" sz="1400" b="1" dirty="0">
                <a:solidFill>
                  <a:prstClr val="black"/>
                </a:solidFill>
                <a:latin typeface="Simplified Arabic" pitchFamily="18" charset="-78"/>
                <a:cs typeface="Simplified Arabic" pitchFamily="18" charset="-78"/>
              </a:rPr>
              <a:t>المطلب الأول: </a:t>
            </a:r>
            <a:r>
              <a:rPr lang="ar-DZ" sz="1400" b="1" dirty="0" smtClean="0">
                <a:solidFill>
                  <a:prstClr val="black"/>
                </a:solidFill>
                <a:latin typeface="Simplified Arabic" pitchFamily="18" charset="-78"/>
                <a:cs typeface="Simplified Arabic" pitchFamily="18" charset="-78"/>
              </a:rPr>
              <a:t>مفهوم إدارة المخاطر</a:t>
            </a:r>
          </a:p>
          <a:p>
            <a:pPr lvl="0" algn="r" rtl="1">
              <a:lnSpc>
                <a:spcPct val="150000"/>
              </a:lnSpc>
              <a:buClr>
                <a:srgbClr val="F14124">
                  <a:lumMod val="75000"/>
                </a:srgbClr>
              </a:buClr>
            </a:pPr>
            <a:r>
              <a:rPr lang="ar-DZ" sz="1400" b="1" dirty="0" smtClean="0">
                <a:solidFill>
                  <a:prstClr val="black"/>
                </a:solidFill>
                <a:latin typeface="Simplified Arabic" pitchFamily="18" charset="-78"/>
                <a:cs typeface="Simplified Arabic" pitchFamily="18" charset="-78"/>
              </a:rPr>
              <a:t>(أ)- الخطر: </a:t>
            </a:r>
            <a:r>
              <a:rPr lang="ar-DZ" sz="1400" dirty="0" smtClean="0">
                <a:solidFill>
                  <a:prstClr val="black"/>
                </a:solidFill>
                <a:latin typeface="Simplified Arabic" pitchFamily="18" charset="-78"/>
                <a:cs typeface="Simplified Arabic" pitchFamily="18" charset="-78"/>
              </a:rPr>
              <a:t>هو حدث غير أكيد يتم التنبؤ بوقوعه خلال عمر المشروع لا نعرف ما هي احتمالية وقوعه أو أكثره لكن نتوقعها وإذا وقع فله تأثير إما سلبي (تهديد) أو إيجابي (فرصة).</a:t>
            </a:r>
          </a:p>
          <a:p>
            <a:pPr lvl="0" algn="r" rtl="1">
              <a:lnSpc>
                <a:spcPct val="150000"/>
              </a:lnSpc>
              <a:buClr>
                <a:srgbClr val="F14124">
                  <a:lumMod val="75000"/>
                </a:srgbClr>
              </a:buClr>
            </a:pPr>
            <a:r>
              <a:rPr lang="ar-DZ" sz="1400" b="1" dirty="0" smtClean="0">
                <a:solidFill>
                  <a:prstClr val="black"/>
                </a:solidFill>
                <a:latin typeface="Simplified Arabic" pitchFamily="18" charset="-78"/>
                <a:cs typeface="Simplified Arabic" pitchFamily="18" charset="-78"/>
              </a:rPr>
              <a:t>(ب)- إدارة المخاطر:</a:t>
            </a:r>
            <a:r>
              <a:rPr lang="ar-DZ" sz="1400" dirty="0" smtClean="0">
                <a:solidFill>
                  <a:prstClr val="black"/>
                </a:solidFill>
                <a:latin typeface="Simplified Arabic" pitchFamily="18" charset="-78"/>
                <a:cs typeface="Simplified Arabic" pitchFamily="18" charset="-78"/>
              </a:rPr>
              <a:t> هي عملية قياس وتقييم للمخاطر وتطوير استراتيجيات لإدارتها، تتضمن هذه الاستراتيجيات نقل المخاطر إلى جهة أخرى وتجنبها وتقليل آثارها السلبية وقبول بعض أو كل تبعاتها كما يمكن تعريفها بأنها النشاط الاداري الذي يهدف إلى التحكم بالمخاطر وتخفيضها إلى مستويات مقبولة.</a:t>
            </a:r>
          </a:p>
          <a:p>
            <a:pPr lvl="0" algn="r" rtl="1">
              <a:lnSpc>
                <a:spcPct val="150000"/>
              </a:lnSpc>
              <a:buClr>
                <a:srgbClr val="F14124">
                  <a:lumMod val="75000"/>
                </a:srgbClr>
              </a:buClr>
            </a:pPr>
            <a:r>
              <a:rPr lang="ar-DZ" sz="1400" dirty="0" smtClean="0">
                <a:solidFill>
                  <a:prstClr val="black"/>
                </a:solidFill>
                <a:latin typeface="Simplified Arabic" pitchFamily="18" charset="-78"/>
                <a:cs typeface="Simplified Arabic" pitchFamily="18" charset="-78"/>
              </a:rPr>
              <a:t>أو بمفهوم آخر هي عملية تحديد وتقييم ومراقبة التهديدات التي يتعرض لها رأس مال الشركة وأرباحها ويمكن أن تتبع هذه المخاطر من مجموعة واسعة من المصادر بما في ذلك عدم الأمان المالي والالتزامات القانونية وأخطاء الادارة الاستراتيجية.</a:t>
            </a:r>
          </a:p>
          <a:p>
            <a:pPr lvl="0" algn="r" rtl="1">
              <a:lnSpc>
                <a:spcPct val="150000"/>
              </a:lnSpc>
              <a:buClr>
                <a:srgbClr val="F14124">
                  <a:lumMod val="75000"/>
                </a:srgbClr>
              </a:buClr>
            </a:pPr>
            <a:r>
              <a:rPr lang="ar-DZ" sz="1400" b="1" dirty="0" smtClean="0">
                <a:solidFill>
                  <a:prstClr val="black"/>
                </a:solidFill>
                <a:latin typeface="Simplified Arabic" pitchFamily="18" charset="-78"/>
                <a:cs typeface="Simplified Arabic" pitchFamily="18" charset="-78"/>
              </a:rPr>
              <a:t>المطلب الثاني: أنواع </a:t>
            </a:r>
            <a:r>
              <a:rPr lang="ar-DZ" sz="1400" b="1" dirty="0" smtClean="0">
                <a:solidFill>
                  <a:prstClr val="black"/>
                </a:solidFill>
                <a:latin typeface="Simplified Arabic" pitchFamily="18" charset="-78"/>
                <a:cs typeface="Simplified Arabic" pitchFamily="18" charset="-78"/>
              </a:rPr>
              <a:t>المخاطر</a:t>
            </a: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smtClean="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smtClean="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smtClean="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smtClean="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smtClean="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smtClean="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dirty="0">
              <a:solidFill>
                <a:prstClr val="black"/>
              </a:solidFill>
              <a:latin typeface="Simplified Arabic" pitchFamily="18" charset="-78"/>
              <a:cs typeface="Simplified Arabic" pitchFamily="18" charset="-78"/>
            </a:endParaRPr>
          </a:p>
          <a:p>
            <a:pPr algn="r" rtl="1"/>
            <a:endParaRPr lang="fr-FR" sz="1400" b="1" dirty="0">
              <a:solidFill>
                <a:schemeClr val="tx1"/>
              </a:solidFill>
              <a:latin typeface="Simplified Arabic" pitchFamily="18" charset="-78"/>
              <a:cs typeface="Simplified Arabic" pitchFamily="18" charset="-78"/>
            </a:endParaRPr>
          </a:p>
        </p:txBody>
      </p:sp>
      <p:sp>
        <p:nvSpPr>
          <p:cNvPr id="4" name="Rectangle 3"/>
          <p:cNvSpPr/>
          <p:nvPr/>
        </p:nvSpPr>
        <p:spPr>
          <a:xfrm>
            <a:off x="791580" y="5240894"/>
            <a:ext cx="936104"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atin typeface="Simplified Arabic" pitchFamily="18" charset="-78"/>
                <a:cs typeface="Simplified Arabic" pitchFamily="18" charset="-78"/>
              </a:rPr>
              <a:t>مخاطر السمعة</a:t>
            </a:r>
            <a:endParaRPr lang="fr-FR" b="1" dirty="0">
              <a:latin typeface="Simplified Arabic" pitchFamily="18" charset="-78"/>
              <a:cs typeface="Simplified Arabic" pitchFamily="18" charset="-78"/>
            </a:endParaRPr>
          </a:p>
        </p:txBody>
      </p:sp>
      <p:sp>
        <p:nvSpPr>
          <p:cNvPr id="5" name="Rectangle 4"/>
          <p:cNvSpPr/>
          <p:nvPr/>
        </p:nvSpPr>
        <p:spPr>
          <a:xfrm>
            <a:off x="2519772" y="5240894"/>
            <a:ext cx="936104"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atin typeface="Simplified Arabic" pitchFamily="18" charset="-78"/>
                <a:cs typeface="Simplified Arabic" pitchFamily="18" charset="-78"/>
              </a:rPr>
              <a:t>مخاطر مالية</a:t>
            </a:r>
            <a:endParaRPr lang="fr-FR" b="1" dirty="0">
              <a:latin typeface="Simplified Arabic" pitchFamily="18" charset="-78"/>
              <a:cs typeface="Simplified Arabic" pitchFamily="18" charset="-78"/>
            </a:endParaRPr>
          </a:p>
        </p:txBody>
      </p:sp>
      <p:sp>
        <p:nvSpPr>
          <p:cNvPr id="6" name="Rectangle 5"/>
          <p:cNvSpPr/>
          <p:nvPr/>
        </p:nvSpPr>
        <p:spPr>
          <a:xfrm>
            <a:off x="4103948" y="5221609"/>
            <a:ext cx="936104"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atin typeface="Simplified Arabic" pitchFamily="18" charset="-78"/>
                <a:cs typeface="Simplified Arabic" pitchFamily="18" charset="-78"/>
              </a:rPr>
              <a:t>مخاطر تشغيلية</a:t>
            </a:r>
            <a:endParaRPr lang="fr-FR" b="1" dirty="0">
              <a:latin typeface="Simplified Arabic" pitchFamily="18" charset="-78"/>
              <a:cs typeface="Simplified Arabic" pitchFamily="18" charset="-78"/>
            </a:endParaRPr>
          </a:p>
        </p:txBody>
      </p:sp>
      <p:sp>
        <p:nvSpPr>
          <p:cNvPr id="7" name="Rectangle 6"/>
          <p:cNvSpPr/>
          <p:nvPr/>
        </p:nvSpPr>
        <p:spPr>
          <a:xfrm>
            <a:off x="5718964" y="5192275"/>
            <a:ext cx="936104"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atin typeface="Simplified Arabic" pitchFamily="18" charset="-78"/>
                <a:cs typeface="Simplified Arabic" pitchFamily="18" charset="-78"/>
              </a:rPr>
              <a:t>مخاطر قانونية</a:t>
            </a:r>
            <a:endParaRPr lang="fr-FR" b="1" dirty="0">
              <a:latin typeface="Simplified Arabic" pitchFamily="18" charset="-78"/>
              <a:cs typeface="Simplified Arabic" pitchFamily="18" charset="-78"/>
            </a:endParaRPr>
          </a:p>
        </p:txBody>
      </p:sp>
      <p:sp>
        <p:nvSpPr>
          <p:cNvPr id="8" name="Rectangle 7"/>
          <p:cNvSpPr/>
          <p:nvPr/>
        </p:nvSpPr>
        <p:spPr>
          <a:xfrm>
            <a:off x="7200292" y="5192275"/>
            <a:ext cx="936104" cy="108012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b="1" dirty="0" smtClean="0">
                <a:latin typeface="Simplified Arabic" pitchFamily="18" charset="-78"/>
                <a:cs typeface="Simplified Arabic" pitchFamily="18" charset="-78"/>
              </a:rPr>
              <a:t>مخاطر استراتيجية</a:t>
            </a:r>
            <a:endParaRPr lang="fr-FR" b="1" dirty="0">
              <a:latin typeface="Simplified Arabic" pitchFamily="18" charset="-78"/>
              <a:cs typeface="Simplified Arabic" pitchFamily="18" charset="-78"/>
            </a:endParaRPr>
          </a:p>
        </p:txBody>
      </p:sp>
      <p:cxnSp>
        <p:nvCxnSpPr>
          <p:cNvPr id="9" name="Connecteur droit 8"/>
          <p:cNvCxnSpPr/>
          <p:nvPr/>
        </p:nvCxnSpPr>
        <p:spPr>
          <a:xfrm>
            <a:off x="1259632" y="4448806"/>
            <a:ext cx="6408712" cy="0"/>
          </a:xfrm>
          <a:prstGeom prst="line">
            <a:avLst/>
          </a:prstGeom>
          <a:ln>
            <a:solidFill>
              <a:schemeClr val="bg1">
                <a:lumMod val="65000"/>
              </a:schemeClr>
            </a:solidFill>
          </a:ln>
        </p:spPr>
        <p:style>
          <a:lnRef idx="2">
            <a:schemeClr val="accent2"/>
          </a:lnRef>
          <a:fillRef idx="0">
            <a:schemeClr val="accent2"/>
          </a:fillRef>
          <a:effectRef idx="1">
            <a:schemeClr val="accent2"/>
          </a:effectRef>
          <a:fontRef idx="minor">
            <a:schemeClr val="tx1"/>
          </a:fontRef>
        </p:style>
      </p:cxnSp>
      <p:cxnSp>
        <p:nvCxnSpPr>
          <p:cNvPr id="10" name="Connecteur droit avec flèche 9"/>
          <p:cNvCxnSpPr>
            <a:endCxn id="4" idx="0"/>
          </p:cNvCxnSpPr>
          <p:nvPr/>
        </p:nvCxnSpPr>
        <p:spPr>
          <a:xfrm>
            <a:off x="1259632" y="4448806"/>
            <a:ext cx="0" cy="792088"/>
          </a:xfrm>
          <a:prstGeom prst="straightConnector1">
            <a:avLst/>
          </a:prstGeom>
          <a:ln>
            <a:solidFill>
              <a:schemeClr val="bg1">
                <a:lumMod val="65000"/>
              </a:schemeClr>
            </a:solidFill>
            <a:tailEnd type="arrow"/>
          </a:ln>
        </p:spPr>
        <p:style>
          <a:lnRef idx="2">
            <a:schemeClr val="dk1"/>
          </a:lnRef>
          <a:fillRef idx="0">
            <a:schemeClr val="dk1"/>
          </a:fillRef>
          <a:effectRef idx="1">
            <a:schemeClr val="dk1"/>
          </a:effectRef>
          <a:fontRef idx="minor">
            <a:schemeClr val="tx1"/>
          </a:fontRef>
        </p:style>
      </p:cxnSp>
      <p:cxnSp>
        <p:nvCxnSpPr>
          <p:cNvPr id="11" name="Connecteur droit avec flèche 10"/>
          <p:cNvCxnSpPr/>
          <p:nvPr/>
        </p:nvCxnSpPr>
        <p:spPr>
          <a:xfrm>
            <a:off x="2987824" y="4448806"/>
            <a:ext cx="0" cy="792088"/>
          </a:xfrm>
          <a:prstGeom prst="straightConnector1">
            <a:avLst/>
          </a:prstGeom>
          <a:ln>
            <a:solidFill>
              <a:schemeClr val="bg1">
                <a:lumMod val="65000"/>
              </a:schemeClr>
            </a:solidFill>
            <a:tailEnd type="arrow"/>
          </a:ln>
        </p:spPr>
        <p:style>
          <a:lnRef idx="2">
            <a:schemeClr val="dk1"/>
          </a:lnRef>
          <a:fillRef idx="0">
            <a:schemeClr val="dk1"/>
          </a:fillRef>
          <a:effectRef idx="1">
            <a:schemeClr val="dk1"/>
          </a:effectRef>
          <a:fontRef idx="minor">
            <a:schemeClr val="tx1"/>
          </a:fontRef>
        </p:style>
      </p:cxnSp>
      <p:cxnSp>
        <p:nvCxnSpPr>
          <p:cNvPr id="12" name="Connecteur droit avec flèche 11"/>
          <p:cNvCxnSpPr/>
          <p:nvPr/>
        </p:nvCxnSpPr>
        <p:spPr>
          <a:xfrm>
            <a:off x="4572000" y="4448806"/>
            <a:ext cx="0" cy="792088"/>
          </a:xfrm>
          <a:prstGeom prst="straightConnector1">
            <a:avLst/>
          </a:prstGeom>
          <a:ln>
            <a:solidFill>
              <a:schemeClr val="bg1">
                <a:lumMod val="65000"/>
              </a:schemeClr>
            </a:solidFill>
            <a:tailEnd type="arrow"/>
          </a:ln>
        </p:spPr>
        <p:style>
          <a:lnRef idx="2">
            <a:schemeClr val="dk1"/>
          </a:lnRef>
          <a:fillRef idx="0">
            <a:schemeClr val="dk1"/>
          </a:fillRef>
          <a:effectRef idx="1">
            <a:schemeClr val="dk1"/>
          </a:effectRef>
          <a:fontRef idx="minor">
            <a:schemeClr val="tx1"/>
          </a:fontRef>
        </p:style>
      </p:cxnSp>
      <p:cxnSp>
        <p:nvCxnSpPr>
          <p:cNvPr id="13" name="Connecteur droit avec flèche 12"/>
          <p:cNvCxnSpPr/>
          <p:nvPr/>
        </p:nvCxnSpPr>
        <p:spPr>
          <a:xfrm>
            <a:off x="6192180" y="4448806"/>
            <a:ext cx="0" cy="743469"/>
          </a:xfrm>
          <a:prstGeom prst="straightConnector1">
            <a:avLst/>
          </a:prstGeom>
          <a:ln>
            <a:solidFill>
              <a:schemeClr val="bg1">
                <a:lumMod val="65000"/>
              </a:schemeClr>
            </a:solidFill>
            <a:tailEnd type="arrow"/>
          </a:ln>
        </p:spPr>
        <p:style>
          <a:lnRef idx="2">
            <a:schemeClr val="dk1"/>
          </a:lnRef>
          <a:fillRef idx="0">
            <a:schemeClr val="dk1"/>
          </a:fillRef>
          <a:effectRef idx="1">
            <a:schemeClr val="dk1"/>
          </a:effectRef>
          <a:fontRef idx="minor">
            <a:schemeClr val="tx1"/>
          </a:fontRef>
        </p:style>
      </p:cxnSp>
      <p:cxnSp>
        <p:nvCxnSpPr>
          <p:cNvPr id="14" name="Connecteur droit avec flèche 13"/>
          <p:cNvCxnSpPr>
            <a:endCxn id="8" idx="0"/>
          </p:cNvCxnSpPr>
          <p:nvPr/>
        </p:nvCxnSpPr>
        <p:spPr>
          <a:xfrm>
            <a:off x="7655061" y="4448806"/>
            <a:ext cx="13283" cy="743469"/>
          </a:xfrm>
          <a:prstGeom prst="straightConnector1">
            <a:avLst/>
          </a:prstGeom>
          <a:ln>
            <a:solidFill>
              <a:schemeClr val="bg1">
                <a:lumMod val="65000"/>
              </a:schemeClr>
            </a:solidFill>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lvl="0" algn="r" rtl="1">
              <a:lnSpc>
                <a:spcPct val="150000"/>
              </a:lnSpc>
              <a:buClr>
                <a:srgbClr val="F14124">
                  <a:lumMod val="75000"/>
                </a:srgbClr>
              </a:buClr>
            </a:pPr>
            <a:endParaRPr lang="ar-DZ" sz="1500" dirty="0" smtClean="0">
              <a:solidFill>
                <a:schemeClr val="tx1"/>
              </a:solidFill>
              <a:latin typeface="Simplified Arabic" pitchFamily="18" charset="-78"/>
              <a:cs typeface="Simplified Arabic" pitchFamily="18" charset="-78"/>
            </a:endParaRPr>
          </a:p>
          <a:p>
            <a:pPr lvl="0" algn="r" rtl="1">
              <a:lnSpc>
                <a:spcPct val="150000"/>
              </a:lnSpc>
              <a:buClr>
                <a:srgbClr val="F14124">
                  <a:lumMod val="75000"/>
                </a:srgbClr>
              </a:buClr>
            </a:pPr>
            <a:r>
              <a:rPr lang="ar-DZ" sz="1400" b="1" dirty="0" smtClean="0">
                <a:solidFill>
                  <a:schemeClr val="tx1"/>
                </a:solidFill>
                <a:latin typeface="Simplified Arabic" pitchFamily="18" charset="-78"/>
                <a:cs typeface="Simplified Arabic" pitchFamily="18" charset="-78"/>
              </a:rPr>
              <a:t> </a:t>
            </a:r>
            <a:endParaRPr lang="ar-DZ" sz="1400" b="1" dirty="0">
              <a:solidFill>
                <a:schemeClr val="tx1"/>
              </a:solidFill>
              <a:latin typeface="Simplified Arabic" pitchFamily="18" charset="-78"/>
              <a:cs typeface="Simplified Arabic" pitchFamily="18" charset="-78"/>
            </a:endParaRPr>
          </a:p>
          <a:p>
            <a:pPr algn="r" rtl="1"/>
            <a:endParaRPr lang="fr-FR" sz="1400" b="1" dirty="0">
              <a:solidFill>
                <a:schemeClr val="tx1"/>
              </a:solidFill>
              <a:latin typeface="Simplified Arabic" pitchFamily="18" charset="-78"/>
              <a:cs typeface="Simplified Arabic" pitchFamily="18" charset="-78"/>
            </a:endParaRPr>
          </a:p>
        </p:txBody>
      </p:sp>
      <p:sp>
        <p:nvSpPr>
          <p:cNvPr id="4" name="Rectangle 3"/>
          <p:cNvSpPr/>
          <p:nvPr/>
        </p:nvSpPr>
        <p:spPr>
          <a:xfrm>
            <a:off x="539552" y="404664"/>
            <a:ext cx="8064896" cy="8425383"/>
          </a:xfrm>
          <a:prstGeom prst="rect">
            <a:avLst/>
          </a:prstGeom>
        </p:spPr>
        <p:txBody>
          <a:bodyPr wrap="square">
            <a:spAutoFit/>
          </a:bodyPr>
          <a:lstStyle/>
          <a:p>
            <a:pPr lvl="0" algn="r" rtl="1">
              <a:lnSpc>
                <a:spcPct val="150000"/>
              </a:lnSpc>
              <a:spcBef>
                <a:spcPct val="20000"/>
              </a:spcBef>
              <a:spcAft>
                <a:spcPts val="300"/>
              </a:spcAft>
              <a:buClr>
                <a:srgbClr val="F14124">
                  <a:lumMod val="75000"/>
                </a:srgbClr>
              </a:buClr>
              <a:buSzPct val="130000"/>
            </a:pPr>
            <a:r>
              <a:rPr lang="ar-DZ" sz="1400" dirty="0">
                <a:solidFill>
                  <a:prstClr val="black"/>
                </a:solidFill>
                <a:latin typeface="Simplified Arabic" pitchFamily="18" charset="-78"/>
                <a:cs typeface="Simplified Arabic" pitchFamily="18" charset="-78"/>
              </a:rPr>
              <a:t>يتعرض المشروع لعدة أخطار يمكن توقعها نذكر منها:</a:t>
            </a: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r>
              <a:rPr lang="ar-DZ" sz="1400" b="1" dirty="0">
                <a:solidFill>
                  <a:prstClr val="black"/>
                </a:solidFill>
                <a:latin typeface="Simplified Arabic" pitchFamily="18" charset="-78"/>
                <a:cs typeface="Simplified Arabic" pitchFamily="18" charset="-78"/>
              </a:rPr>
              <a:t>المخاطر الاستراتيجية: </a:t>
            </a:r>
            <a:r>
              <a:rPr lang="ar-DZ" sz="1400" dirty="0">
                <a:solidFill>
                  <a:prstClr val="black"/>
                </a:solidFill>
                <a:latin typeface="Simplified Arabic" pitchFamily="18" charset="-78"/>
                <a:cs typeface="Simplified Arabic" pitchFamily="18" charset="-78"/>
              </a:rPr>
              <a:t>هي مجموعة التغيرات التي تحدث فجأة في السوق وتؤثر على أداء العمل مثل ظهور منافس جديد في السوق وتغيير في نسب الطلب من العملاء والتغييرات التكنولوجية المتلاحقة وارتفاع تكاليف المواد الخام أو أي تغيرات كبيرة أخرى.</a:t>
            </a: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r>
              <a:rPr lang="ar-DZ" sz="1400" b="1" dirty="0">
                <a:solidFill>
                  <a:prstClr val="black"/>
                </a:solidFill>
                <a:latin typeface="Simplified Arabic" pitchFamily="18" charset="-78"/>
                <a:cs typeface="Simplified Arabic" pitchFamily="18" charset="-78"/>
              </a:rPr>
              <a:t>المخاطر القانونية: </a:t>
            </a:r>
            <a:r>
              <a:rPr lang="ar-DZ" sz="1400" dirty="0">
                <a:solidFill>
                  <a:prstClr val="black"/>
                </a:solidFill>
                <a:latin typeface="Simplified Arabic" pitchFamily="18" charset="-78"/>
                <a:cs typeface="Simplified Arabic" pitchFamily="18" charset="-78"/>
              </a:rPr>
              <a:t>تتغير القوانين باستمرار لذلك قد تواجه في المستقبل حطر ظهور قوانين إضافية ومع نمو الشركة أو المؤسسة قد تضطر إلى الالتزام باللوائح الجديدة التب لم تكن تنطبق عليها من قبل على سبيل المثال: إدخال تشريعات الصحة والسلامة الجديدة</a:t>
            </a:r>
            <a:r>
              <a:rPr lang="ar-DZ" sz="1400" dirty="0" smtClean="0">
                <a:solidFill>
                  <a:prstClr val="black"/>
                </a:solidFill>
                <a:latin typeface="Simplified Arabic" pitchFamily="18" charset="-78"/>
                <a:cs typeface="Simplified Arabic" pitchFamily="18" charset="-78"/>
              </a:rPr>
              <a:t>.</a:t>
            </a:r>
          </a:p>
          <a:p>
            <a:pPr lvl="0" algn="just" rtl="1">
              <a:lnSpc>
                <a:spcPct val="150000"/>
              </a:lnSpc>
              <a:spcBef>
                <a:spcPct val="20000"/>
              </a:spcBef>
              <a:spcAft>
                <a:spcPts val="300"/>
              </a:spcAft>
              <a:buClr>
                <a:srgbClr val="F14124">
                  <a:lumMod val="75000"/>
                </a:srgbClr>
              </a:buClr>
              <a:buSzPct val="130000"/>
            </a:pPr>
            <a:r>
              <a:rPr lang="ar-DZ" sz="1400" b="1" dirty="0">
                <a:solidFill>
                  <a:srgbClr val="F14124">
                    <a:lumMod val="75000"/>
                  </a:srgbClr>
                </a:solidFill>
                <a:latin typeface="Simplified Arabic" pitchFamily="18" charset="-78"/>
                <a:cs typeface="Simplified Arabic" pitchFamily="18" charset="-78"/>
              </a:rPr>
              <a:t>ج-</a:t>
            </a:r>
            <a:r>
              <a:rPr lang="ar-DZ" sz="1400" b="1" dirty="0">
                <a:solidFill>
                  <a:prstClr val="black"/>
                </a:solidFill>
                <a:latin typeface="Simplified Arabic" pitchFamily="18" charset="-78"/>
                <a:cs typeface="Simplified Arabic" pitchFamily="18" charset="-78"/>
              </a:rPr>
              <a:t> المخاطر التشغيلية: </a:t>
            </a:r>
            <a:r>
              <a:rPr lang="ar-DZ" sz="1400" dirty="0">
                <a:solidFill>
                  <a:prstClr val="black"/>
                </a:solidFill>
                <a:latin typeface="Simplified Arabic" pitchFamily="18" charset="-78"/>
                <a:cs typeface="Simplified Arabic" pitchFamily="18" charset="-78"/>
              </a:rPr>
              <a:t>يقصد بالمخاطر التشغيلية إمكانية تعطيل غير متوقع في العمليات اليومية للمؤسسة قد يكون عطلا فنيا مثل تعطل أحد المعدات وقد يحدث الخطر التشغيلي عموما بسبب الأشخاص أو العمليات التقنية في بعض الأحيان قد تحدث مخاطر تشغيلية خارجة عن سيطرتك مثل انقطاع شامل في الكهرباء.</a:t>
            </a:r>
          </a:p>
          <a:p>
            <a:pPr lvl="0" algn="just" rtl="1">
              <a:lnSpc>
                <a:spcPct val="150000"/>
              </a:lnSpc>
              <a:spcBef>
                <a:spcPct val="20000"/>
              </a:spcBef>
              <a:spcAft>
                <a:spcPts val="300"/>
              </a:spcAft>
              <a:buClr>
                <a:srgbClr val="F14124">
                  <a:lumMod val="75000"/>
                </a:srgbClr>
              </a:buClr>
              <a:buSzPct val="130000"/>
            </a:pPr>
            <a:r>
              <a:rPr lang="ar-DZ" sz="1400" b="1" dirty="0">
                <a:solidFill>
                  <a:srgbClr val="F14124">
                    <a:lumMod val="75000"/>
                  </a:srgbClr>
                </a:solidFill>
                <a:latin typeface="Simplified Arabic" pitchFamily="18" charset="-78"/>
                <a:cs typeface="Simplified Arabic" pitchFamily="18" charset="-78"/>
              </a:rPr>
              <a:t>د-</a:t>
            </a:r>
            <a:r>
              <a:rPr lang="ar-DZ" sz="1400" b="1" dirty="0">
                <a:solidFill>
                  <a:prstClr val="black"/>
                </a:solidFill>
                <a:latin typeface="Simplified Arabic" pitchFamily="18" charset="-78"/>
                <a:cs typeface="Simplified Arabic" pitchFamily="18" charset="-78"/>
              </a:rPr>
              <a:t> المخاطر المالية: </a:t>
            </a:r>
            <a:r>
              <a:rPr lang="ar-DZ" sz="1400" dirty="0">
                <a:solidFill>
                  <a:prstClr val="black"/>
                </a:solidFill>
                <a:latin typeface="Simplified Arabic" pitchFamily="18" charset="-78"/>
                <a:cs typeface="Simplified Arabic" pitchFamily="18" charset="-78"/>
              </a:rPr>
              <a:t>المخاطر المالية تشير إلى الأموال التي تتدفق داخل وخارج الأعمال وإمكانية حدوث خسارة مالية مفاجئة كما أن وجود الكثير من الديون يزيد أيضا من المخاطر المالية.</a:t>
            </a:r>
          </a:p>
          <a:p>
            <a:pPr lvl="0" algn="just" rtl="1">
              <a:lnSpc>
                <a:spcPct val="150000"/>
              </a:lnSpc>
              <a:spcBef>
                <a:spcPct val="20000"/>
              </a:spcBef>
              <a:spcAft>
                <a:spcPts val="300"/>
              </a:spcAft>
              <a:buClr>
                <a:srgbClr val="F14124">
                  <a:lumMod val="75000"/>
                </a:srgbClr>
              </a:buClr>
              <a:buSzPct val="130000"/>
            </a:pPr>
            <a:r>
              <a:rPr lang="ar-DZ" sz="1400" b="1" dirty="0">
                <a:solidFill>
                  <a:srgbClr val="F14124">
                    <a:lumMod val="75000"/>
                  </a:srgbClr>
                </a:solidFill>
                <a:latin typeface="Simplified Arabic" pitchFamily="18" charset="-78"/>
                <a:cs typeface="Simplified Arabic" pitchFamily="18" charset="-78"/>
              </a:rPr>
              <a:t>و- </a:t>
            </a:r>
            <a:r>
              <a:rPr lang="ar-DZ" sz="1400" b="1" dirty="0">
                <a:solidFill>
                  <a:prstClr val="black"/>
                </a:solidFill>
                <a:latin typeface="Simplified Arabic" pitchFamily="18" charset="-78"/>
                <a:cs typeface="Simplified Arabic" pitchFamily="18" charset="-78"/>
              </a:rPr>
              <a:t>مخاطر السمعة: </a:t>
            </a:r>
            <a:r>
              <a:rPr lang="ar-DZ" sz="1400" dirty="0">
                <a:solidFill>
                  <a:prstClr val="black"/>
                </a:solidFill>
                <a:latin typeface="Simplified Arabic" pitchFamily="18" charset="-78"/>
                <a:cs typeface="Simplified Arabic" pitchFamily="18" charset="-78"/>
              </a:rPr>
              <a:t>سمعة الأعمال التجارية هي رأس مال المؤسسة قد تتعرض سمعة الشركة إلى الضرر فتتأثر ثقة العملاء والموظفين بالشركة أو حتى الموردين والمستثمرين ما يؤدي إلى انخفاض المبيعات.</a:t>
            </a: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smtClean="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83568" y="476672"/>
            <a:ext cx="7704856" cy="5760640"/>
          </a:xfrm>
        </p:spPr>
        <p:txBody>
          <a:bodyPr>
            <a:normAutofit/>
          </a:bodyPr>
          <a:lstStyle/>
          <a:p>
            <a:pPr lvl="0" algn="r" rtl="1">
              <a:lnSpc>
                <a:spcPct val="150000"/>
              </a:lnSpc>
              <a:buClr>
                <a:srgbClr val="F14124">
                  <a:lumMod val="75000"/>
                </a:srgbClr>
              </a:buClr>
            </a:pPr>
            <a:r>
              <a:rPr lang="ar-DZ" sz="1400" dirty="0" smtClean="0">
                <a:solidFill>
                  <a:prstClr val="black"/>
                </a:solidFill>
                <a:latin typeface="Simplified Arabic" pitchFamily="18" charset="-78"/>
                <a:cs typeface="Simplified Arabic" pitchFamily="18" charset="-78"/>
              </a:rPr>
              <a:t>وهناك </a:t>
            </a:r>
            <a:r>
              <a:rPr lang="ar-DZ" sz="1400" dirty="0">
                <a:solidFill>
                  <a:prstClr val="black"/>
                </a:solidFill>
                <a:latin typeface="Simplified Arabic" pitchFamily="18" charset="-78"/>
                <a:cs typeface="Simplified Arabic" pitchFamily="18" charset="-78"/>
              </a:rPr>
              <a:t>أنواع من الاخطار التي قد يتعرض لها أي نشاط تجاري على سبيل المثال قد تطرأ أي تغيرات بيئية غير متوقعة مثل الكوارث الطبيعية ومخاطر عدم الاستقرار السياسي ومخاطر الأزمات الاقتصادية ومخاطر الصحة والسلامة ومخاطر دوران الموظفين.</a:t>
            </a:r>
          </a:p>
          <a:p>
            <a:pPr lvl="0" algn="r" rtl="1">
              <a:lnSpc>
                <a:spcPct val="150000"/>
              </a:lnSpc>
              <a:buClr>
                <a:srgbClr val="F14124">
                  <a:lumMod val="75000"/>
                </a:srgbClr>
              </a:buClr>
            </a:pPr>
            <a:r>
              <a:rPr lang="ar-DZ" sz="1400" dirty="0">
                <a:solidFill>
                  <a:prstClr val="black"/>
                </a:solidFill>
                <a:latin typeface="Simplified Arabic" pitchFamily="18" charset="-78"/>
                <a:cs typeface="Simplified Arabic" pitchFamily="18" charset="-78"/>
              </a:rPr>
              <a:t>وهنالك كذلك مخاطر يمكن توقعها ومخاطر يصعب توقعها:</a:t>
            </a:r>
          </a:p>
          <a:p>
            <a:pPr marL="285750" lvl="0" indent="-285750" algn="r" rtl="1">
              <a:lnSpc>
                <a:spcPct val="150000"/>
              </a:lnSpc>
              <a:buClr>
                <a:srgbClr val="F14124">
                  <a:lumMod val="75000"/>
                </a:srgbClr>
              </a:buClr>
              <a:buFont typeface="Arial" charset="0"/>
              <a:buChar char="•"/>
            </a:pPr>
            <a:r>
              <a:rPr lang="ar-DZ" sz="1400" b="1" dirty="0">
                <a:solidFill>
                  <a:prstClr val="black"/>
                </a:solidFill>
                <a:latin typeface="Simplified Arabic" pitchFamily="18" charset="-78"/>
                <a:cs typeface="Simplified Arabic" pitchFamily="18" charset="-78"/>
              </a:rPr>
              <a:t>مخاطر يمكن توقعها:</a:t>
            </a:r>
          </a:p>
          <a:p>
            <a:pPr marL="285750" lvl="0" indent="-285750" algn="r" rtl="1">
              <a:lnSpc>
                <a:spcPct val="150000"/>
              </a:lnSpc>
              <a:buClr>
                <a:srgbClr val="F14124">
                  <a:lumMod val="75000"/>
                </a:srgbClr>
              </a:buClr>
              <a:buFontTx/>
              <a:buChar char="-"/>
            </a:pPr>
            <a:r>
              <a:rPr lang="ar-DZ" sz="1400" dirty="0">
                <a:solidFill>
                  <a:prstClr val="black"/>
                </a:solidFill>
                <a:latin typeface="Simplified Arabic" pitchFamily="18" charset="-78"/>
                <a:cs typeface="Simplified Arabic" pitchFamily="18" charset="-78"/>
              </a:rPr>
              <a:t>مخاطر كلفة المشروع</a:t>
            </a:r>
          </a:p>
          <a:p>
            <a:pPr marL="285750" lvl="0" indent="-285750" algn="r" rtl="1">
              <a:lnSpc>
                <a:spcPct val="150000"/>
              </a:lnSpc>
              <a:buClr>
                <a:srgbClr val="F14124">
                  <a:lumMod val="75000"/>
                </a:srgbClr>
              </a:buClr>
              <a:buFontTx/>
              <a:buChar char="-"/>
            </a:pPr>
            <a:r>
              <a:rPr lang="ar-DZ" sz="1400" dirty="0">
                <a:solidFill>
                  <a:prstClr val="black"/>
                </a:solidFill>
                <a:latin typeface="Simplified Arabic" pitchFamily="18" charset="-78"/>
                <a:cs typeface="Simplified Arabic" pitchFamily="18" charset="-78"/>
              </a:rPr>
              <a:t>مخاطر أجور ورواتب الموظفين</a:t>
            </a:r>
          </a:p>
          <a:p>
            <a:pPr marL="285750" lvl="0" indent="-285750" algn="r" rtl="1">
              <a:lnSpc>
                <a:spcPct val="150000"/>
              </a:lnSpc>
              <a:buClr>
                <a:srgbClr val="F14124">
                  <a:lumMod val="75000"/>
                </a:srgbClr>
              </a:buClr>
              <a:buFontTx/>
              <a:buChar char="-"/>
            </a:pPr>
            <a:r>
              <a:rPr lang="ar-DZ" sz="1400" dirty="0">
                <a:solidFill>
                  <a:prstClr val="black"/>
                </a:solidFill>
                <a:latin typeface="Simplified Arabic" pitchFamily="18" charset="-78"/>
                <a:cs typeface="Simplified Arabic" pitchFamily="18" charset="-78"/>
              </a:rPr>
              <a:t>مخاطر المصاريف والرسوم المتوقعة</a:t>
            </a:r>
          </a:p>
          <a:p>
            <a:pPr marL="285750" lvl="0" indent="-285750" algn="r" rtl="1">
              <a:lnSpc>
                <a:spcPct val="150000"/>
              </a:lnSpc>
              <a:buClr>
                <a:srgbClr val="F14124">
                  <a:lumMod val="75000"/>
                </a:srgbClr>
              </a:buClr>
              <a:buFontTx/>
              <a:buChar char="-"/>
            </a:pPr>
            <a:r>
              <a:rPr lang="ar-DZ" sz="1400" dirty="0">
                <a:solidFill>
                  <a:prstClr val="black"/>
                </a:solidFill>
                <a:latin typeface="Simplified Arabic" pitchFamily="18" charset="-78"/>
                <a:cs typeface="Simplified Arabic" pitchFamily="18" charset="-78"/>
              </a:rPr>
              <a:t>مخاطر تكاليف المواد الأولية</a:t>
            </a:r>
          </a:p>
          <a:p>
            <a:pPr marL="285750" lvl="0" indent="-285750" algn="r" rtl="1">
              <a:lnSpc>
                <a:spcPct val="150000"/>
              </a:lnSpc>
              <a:buClr>
                <a:srgbClr val="F14124">
                  <a:lumMod val="75000"/>
                </a:srgbClr>
              </a:buClr>
              <a:buFontTx/>
              <a:buChar char="-"/>
            </a:pPr>
            <a:r>
              <a:rPr lang="ar-DZ" sz="1400" dirty="0">
                <a:solidFill>
                  <a:prstClr val="black"/>
                </a:solidFill>
                <a:latin typeface="Simplified Arabic" pitchFamily="18" charset="-78"/>
                <a:cs typeface="Simplified Arabic" pitchFamily="18" charset="-78"/>
              </a:rPr>
              <a:t>مخاطر تكاليف </a:t>
            </a:r>
            <a:r>
              <a:rPr lang="ar-DZ" sz="1400" dirty="0" smtClean="0">
                <a:solidFill>
                  <a:prstClr val="black"/>
                </a:solidFill>
                <a:latin typeface="Simplified Arabic" pitchFamily="18" charset="-78"/>
                <a:cs typeface="Simplified Arabic" pitchFamily="18" charset="-78"/>
              </a:rPr>
              <a:t>التسويق</a:t>
            </a:r>
            <a:endParaRPr lang="ar-DZ" sz="1400" b="1" dirty="0" smtClean="0">
              <a:solidFill>
                <a:schemeClr val="tx1"/>
              </a:solidFill>
              <a:latin typeface="Simplified Arabic" pitchFamily="18" charset="-78"/>
              <a:cs typeface="Simplified Arabic" pitchFamily="18" charset="-78"/>
            </a:endParaRPr>
          </a:p>
          <a:p>
            <a:pPr marL="285750" indent="-285750" algn="r" rtl="1">
              <a:buFont typeface="Arial" charset="0"/>
              <a:buChar char="•"/>
            </a:pPr>
            <a:r>
              <a:rPr lang="ar-DZ" sz="1400" b="1" dirty="0" smtClean="0">
                <a:solidFill>
                  <a:schemeClr val="tx1"/>
                </a:solidFill>
                <a:latin typeface="Simplified Arabic" pitchFamily="18" charset="-78"/>
                <a:cs typeface="Simplified Arabic" pitchFamily="18" charset="-78"/>
              </a:rPr>
              <a:t>مخاطر </a:t>
            </a:r>
            <a:r>
              <a:rPr lang="ar-DZ" sz="1400" b="1" dirty="0" smtClean="0">
                <a:solidFill>
                  <a:schemeClr val="tx1"/>
                </a:solidFill>
                <a:latin typeface="Simplified Arabic" pitchFamily="18" charset="-78"/>
                <a:cs typeface="Simplified Arabic" pitchFamily="18" charset="-78"/>
              </a:rPr>
              <a:t>يصعب توقعها:</a:t>
            </a:r>
          </a:p>
          <a:p>
            <a:pPr marL="285750" indent="-285750" algn="r" rtl="1">
              <a:buFontTx/>
              <a:buChar char="-"/>
            </a:pPr>
            <a:r>
              <a:rPr lang="ar-DZ" sz="1400" dirty="0" smtClean="0">
                <a:solidFill>
                  <a:schemeClr val="tx1"/>
                </a:solidFill>
                <a:latin typeface="Simplified Arabic" pitchFamily="18" charset="-78"/>
                <a:cs typeface="Simplified Arabic" pitchFamily="18" charset="-78"/>
              </a:rPr>
              <a:t>مخاطر المنافسة وما ينجم عنها</a:t>
            </a:r>
          </a:p>
          <a:p>
            <a:pPr marL="285750" indent="-285750" algn="r" rtl="1">
              <a:buFontTx/>
              <a:buChar char="-"/>
            </a:pPr>
            <a:r>
              <a:rPr lang="ar-DZ" sz="1400" dirty="0" smtClean="0">
                <a:solidFill>
                  <a:schemeClr val="tx1"/>
                </a:solidFill>
                <a:latin typeface="Simplified Arabic" pitchFamily="18" charset="-78"/>
                <a:cs typeface="Simplified Arabic" pitchFamily="18" charset="-78"/>
              </a:rPr>
              <a:t>مخاطر التطورات التكنولوجية الحديثة</a:t>
            </a:r>
          </a:p>
          <a:p>
            <a:pPr marL="285750" indent="-285750" algn="r" rtl="1">
              <a:buFontTx/>
              <a:buChar char="-"/>
            </a:pPr>
            <a:r>
              <a:rPr lang="ar-DZ" sz="1400" dirty="0" smtClean="0">
                <a:solidFill>
                  <a:schemeClr val="tx1"/>
                </a:solidFill>
                <a:latin typeface="Simplified Arabic" pitchFamily="18" charset="-78"/>
                <a:cs typeface="Simplified Arabic" pitchFamily="18" charset="-78"/>
              </a:rPr>
              <a:t>مخاطر التغيرات والتطور في احتياجات الأفراد</a:t>
            </a:r>
          </a:p>
          <a:p>
            <a:pPr marL="285750" indent="-285750" algn="r" rtl="1">
              <a:buFontTx/>
              <a:buChar char="-"/>
            </a:pPr>
            <a:r>
              <a:rPr lang="ar-DZ" sz="1400" dirty="0" smtClean="0">
                <a:solidFill>
                  <a:schemeClr val="tx1"/>
                </a:solidFill>
                <a:latin typeface="Simplified Arabic" pitchFamily="18" charset="-78"/>
                <a:cs typeface="Simplified Arabic" pitchFamily="18" charset="-78"/>
              </a:rPr>
              <a:t>المخاطر السياسية والقانونية المفاجئة</a:t>
            </a:r>
          </a:p>
          <a:p>
            <a:pPr marL="285750" indent="-285750" algn="r" rtl="1">
              <a:buFontTx/>
              <a:buChar char="-"/>
            </a:pPr>
            <a:r>
              <a:rPr lang="ar-DZ" sz="1400" dirty="0" smtClean="0">
                <a:solidFill>
                  <a:schemeClr val="tx1"/>
                </a:solidFill>
                <a:latin typeface="Simplified Arabic" pitchFamily="18" charset="-78"/>
                <a:cs typeface="Simplified Arabic" pitchFamily="18" charset="-78"/>
              </a:rPr>
              <a:t>المخاطر المالية والنقدية</a:t>
            </a:r>
            <a:endParaRPr lang="fr-FR" sz="1400" dirty="0" smtClean="0">
              <a:solidFill>
                <a:schemeClr val="tx1"/>
              </a:solidFill>
              <a:latin typeface="Simplified Arabic" pitchFamily="18" charset="-78"/>
              <a:cs typeface="Simplified Arabic" pitchFamily="18" charset="-78"/>
            </a:endParaRPr>
          </a:p>
          <a:p>
            <a:pPr algn="r" rtl="1"/>
            <a:endParaRPr lang="fr-FR" sz="1400"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algn="r" rtl="1">
              <a:lnSpc>
                <a:spcPct val="150000"/>
              </a:lnSpc>
            </a:pPr>
            <a:r>
              <a:rPr lang="ar-DZ" sz="1400" b="1" dirty="0" smtClean="0">
                <a:solidFill>
                  <a:schemeClr val="tx1"/>
                </a:solidFill>
                <a:latin typeface="Simplified Arabic" pitchFamily="18" charset="-78"/>
                <a:cs typeface="Simplified Arabic" pitchFamily="18" charset="-78"/>
              </a:rPr>
              <a:t>المطلب الثالث: أهمية إدارة المخاطر في المشروع</a:t>
            </a:r>
            <a:endParaRPr lang="fr-FR" sz="1400" b="1" dirty="0" smtClean="0">
              <a:solidFill>
                <a:schemeClr val="tx1"/>
              </a:solidFill>
              <a:latin typeface="Simplified Arabic" pitchFamily="18" charset="-78"/>
              <a:cs typeface="Simplified Arabic" pitchFamily="18" charset="-78"/>
            </a:endParaRPr>
          </a:p>
          <a:p>
            <a:pPr algn="r" rtl="1">
              <a:lnSpc>
                <a:spcPct val="150000"/>
              </a:lnSpc>
            </a:pPr>
            <a:r>
              <a:rPr lang="ar-DZ" sz="1400" dirty="0" smtClean="0">
                <a:solidFill>
                  <a:schemeClr val="tx1"/>
                </a:solidFill>
                <a:latin typeface="Simplified Arabic" pitchFamily="18" charset="-78"/>
                <a:cs typeface="Simplified Arabic" pitchFamily="18" charset="-78"/>
              </a:rPr>
              <a:t>تكمن أهمية</a:t>
            </a:r>
            <a:r>
              <a:rPr lang="fr-FR" sz="1400" dirty="0" smtClean="0">
                <a:solidFill>
                  <a:schemeClr val="tx1"/>
                </a:solidFill>
                <a:latin typeface="Simplified Arabic" pitchFamily="18" charset="-78"/>
                <a:cs typeface="Simplified Arabic" pitchFamily="18" charset="-78"/>
              </a:rPr>
              <a:t> </a:t>
            </a:r>
            <a:r>
              <a:rPr lang="ar-DZ" sz="1400" dirty="0">
                <a:solidFill>
                  <a:schemeClr val="tx1"/>
                </a:solidFill>
                <a:latin typeface="Simplified Arabic" pitchFamily="18" charset="-78"/>
                <a:cs typeface="Simplified Arabic" pitchFamily="18" charset="-78"/>
              </a:rPr>
              <a:t> </a:t>
            </a:r>
            <a:r>
              <a:rPr lang="ar-DZ" sz="1400" dirty="0" smtClean="0">
                <a:solidFill>
                  <a:schemeClr val="tx1"/>
                </a:solidFill>
                <a:latin typeface="Simplified Arabic" pitchFamily="18" charset="-78"/>
                <a:cs typeface="Simplified Arabic" pitchFamily="18" charset="-78"/>
              </a:rPr>
              <a:t>إدارة المخاطر في المشاريع في منع حدوث غير متوقعة للأخطار التي تؤدي في نهاية المطاف إلى تحقيق أهداف المشروع بالشكل المطلوب كما أن هناك بعض الفوائد الأخرى تتمثل في:</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المساهمة في اتخاذ القرارات المناسبة</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الحد من آثار التهديدات المحتملة</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خلق بيئة آمنة ومريحة لسير المشروع </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القدرة على تقييم نجاح المشروع بشكل منطقي</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الاستجابة السريعة للأحداث الطارئة</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اكتشاف المعلومات القابلة لإعادة الاستخدام</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تساعد على تحسين سمعة المؤسسة وتحسين العلاقات التجارية للشركة</a:t>
            </a:r>
          </a:p>
          <a:p>
            <a:pPr marL="285750" indent="-285750" algn="r" rtl="1">
              <a:lnSpc>
                <a:spcPct val="150000"/>
              </a:lnSpc>
              <a:buFontTx/>
              <a:buChar char="-"/>
            </a:pPr>
            <a:r>
              <a:rPr lang="ar-DZ" sz="1400" dirty="0" smtClean="0">
                <a:solidFill>
                  <a:schemeClr val="tx1"/>
                </a:solidFill>
                <a:latin typeface="Simplified Arabic" pitchFamily="18" charset="-78"/>
                <a:cs typeface="Simplified Arabic" pitchFamily="18" charset="-78"/>
              </a:rPr>
              <a:t>تحقيق أفضل النتائج ضمن ميزانية</a:t>
            </a:r>
          </a:p>
          <a:p>
            <a:pPr algn="r" rtl="1"/>
            <a:endParaRPr lang="ar-DZ" sz="1400" b="1" dirty="0" smtClean="0">
              <a:solidFill>
                <a:schemeClr val="tx1"/>
              </a:solidFill>
              <a:latin typeface="Simplified Arabic" pitchFamily="18" charset="-78"/>
              <a:cs typeface="Simplified Arabic" pitchFamily="18" charset="-78"/>
            </a:endParaRPr>
          </a:p>
          <a:p>
            <a:pPr algn="r" rtl="1"/>
            <a:endParaRPr lang="fr-FR"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fontScale="92500" lnSpcReduction="20000"/>
          </a:bodyPr>
          <a:lstStyle/>
          <a:p>
            <a:pPr lvl="0" algn="r" rtl="1">
              <a:lnSpc>
                <a:spcPct val="150000"/>
              </a:lnSpc>
              <a:buClr>
                <a:srgbClr val="F14124">
                  <a:lumMod val="75000"/>
                </a:srgbClr>
              </a:buClr>
            </a:pPr>
            <a:r>
              <a:rPr lang="ar-DZ" sz="1500" b="1" dirty="0">
                <a:solidFill>
                  <a:prstClr val="black"/>
                </a:solidFill>
                <a:latin typeface="Simplified Arabic" pitchFamily="18" charset="-78"/>
                <a:cs typeface="Simplified Arabic" pitchFamily="18" charset="-78"/>
              </a:rPr>
              <a:t>المبحث الثاني: استراتيجيات التعامل مع المخاطر ومزايا </a:t>
            </a:r>
            <a:r>
              <a:rPr lang="ar-DZ" sz="1500" b="1" dirty="0" smtClean="0">
                <a:solidFill>
                  <a:prstClr val="black"/>
                </a:solidFill>
                <a:latin typeface="Simplified Arabic" pitchFamily="18" charset="-78"/>
                <a:cs typeface="Simplified Arabic" pitchFamily="18" charset="-78"/>
              </a:rPr>
              <a:t>وجود إدارتها </a:t>
            </a:r>
            <a:r>
              <a:rPr lang="ar-DZ" sz="1500" b="1" dirty="0">
                <a:solidFill>
                  <a:prstClr val="black"/>
                </a:solidFill>
                <a:latin typeface="Simplified Arabic" pitchFamily="18" charset="-78"/>
                <a:cs typeface="Simplified Arabic" pitchFamily="18" charset="-78"/>
              </a:rPr>
              <a:t>في المؤسسة</a:t>
            </a:r>
          </a:p>
          <a:p>
            <a:pPr lvl="0" algn="r" rtl="1">
              <a:lnSpc>
                <a:spcPct val="150000"/>
              </a:lnSpc>
              <a:buClr>
                <a:srgbClr val="F14124">
                  <a:lumMod val="75000"/>
                </a:srgbClr>
              </a:buClr>
            </a:pPr>
            <a:r>
              <a:rPr lang="ar-DZ" sz="1500" b="1" dirty="0">
                <a:solidFill>
                  <a:prstClr val="black"/>
                </a:solidFill>
                <a:latin typeface="Simplified Arabic" pitchFamily="18" charset="-78"/>
                <a:cs typeface="Simplified Arabic" pitchFamily="18" charset="-78"/>
              </a:rPr>
              <a:t>المطلب الأول: كيفية التعامل مع المخاطر في </a:t>
            </a:r>
            <a:r>
              <a:rPr lang="ar-DZ" sz="1500" b="1" dirty="0" smtClean="0">
                <a:solidFill>
                  <a:prstClr val="black"/>
                </a:solidFill>
                <a:latin typeface="Simplified Arabic" pitchFamily="18" charset="-78"/>
                <a:cs typeface="Simplified Arabic" pitchFamily="18" charset="-78"/>
              </a:rPr>
              <a:t>المشروع</a:t>
            </a:r>
          </a:p>
          <a:p>
            <a:pPr lvl="0" algn="r" rtl="1">
              <a:lnSpc>
                <a:spcPct val="150000"/>
              </a:lnSpc>
              <a:buClr>
                <a:srgbClr val="F14124">
                  <a:lumMod val="75000"/>
                </a:srgbClr>
              </a:buClr>
            </a:pPr>
            <a:r>
              <a:rPr lang="ar-DZ" sz="1500" dirty="0" smtClean="0">
                <a:solidFill>
                  <a:prstClr val="black"/>
                </a:solidFill>
                <a:latin typeface="Simplified Arabic" pitchFamily="18" charset="-78"/>
                <a:cs typeface="Simplified Arabic" pitchFamily="18" charset="-78"/>
              </a:rPr>
              <a:t>تمر عملية إدارة المخاطر في المشاريع بستة مراحل رئيسية</a:t>
            </a:r>
          </a:p>
          <a:p>
            <a:pPr lvl="0" algn="r" rtl="1">
              <a:lnSpc>
                <a:spcPct val="150000"/>
              </a:lnSpc>
              <a:buClr>
                <a:srgbClr val="F14124">
                  <a:lumMod val="75000"/>
                </a:srgbClr>
              </a:buClr>
            </a:pPr>
            <a:r>
              <a:rPr lang="ar-DZ" sz="1500" b="1" dirty="0" smtClean="0">
                <a:solidFill>
                  <a:prstClr val="black"/>
                </a:solidFill>
                <a:latin typeface="Simplified Arabic" pitchFamily="18" charset="-78"/>
                <a:cs typeface="Simplified Arabic" pitchFamily="18" charset="-78"/>
              </a:rPr>
              <a:t>1- تحديد المخاطر:</a:t>
            </a:r>
          </a:p>
          <a:p>
            <a:pPr lvl="0" algn="r" rtl="1">
              <a:lnSpc>
                <a:spcPct val="150000"/>
              </a:lnSpc>
              <a:buClr>
                <a:srgbClr val="F14124">
                  <a:lumMod val="75000"/>
                </a:srgbClr>
              </a:buClr>
            </a:pPr>
            <a:r>
              <a:rPr lang="ar-DZ" sz="1500" dirty="0" smtClean="0">
                <a:solidFill>
                  <a:prstClr val="black"/>
                </a:solidFill>
                <a:latin typeface="Simplified Arabic" pitchFamily="18" charset="-78"/>
                <a:cs typeface="Simplified Arabic" pitchFamily="18" charset="-78"/>
              </a:rPr>
              <a:t>يمكن تحديد المخاطر من خلال جمع البيانات حول المخاطر المتوقع حدوثها أثناء سير المشروع، ويتم ذلك اعتمادا على الخبرة السابقة ودراسة المشاريع السابقة المشابهة للمشروع، كما يمكن استخدام بعض الأدوات والتقنيات في جمع البيانات منها:</a:t>
            </a:r>
          </a:p>
          <a:p>
            <a:pPr marL="285750" lvl="0" indent="-285750" algn="r" rtl="1">
              <a:lnSpc>
                <a:spcPct val="150000"/>
              </a:lnSpc>
              <a:buClr>
                <a:srgbClr val="F14124">
                  <a:lumMod val="75000"/>
                </a:srgbClr>
              </a:buClr>
              <a:buFontTx/>
              <a:buChar char="-"/>
            </a:pPr>
            <a:r>
              <a:rPr lang="ar-DZ" sz="1500" dirty="0" smtClean="0">
                <a:solidFill>
                  <a:prstClr val="black"/>
                </a:solidFill>
                <a:latin typeface="Simplified Arabic" pitchFamily="18" charset="-78"/>
                <a:cs typeface="Simplified Arabic" pitchFamily="18" charset="-78"/>
              </a:rPr>
              <a:t>العصف الذهني</a:t>
            </a:r>
          </a:p>
          <a:p>
            <a:pPr marL="285750" lvl="0" indent="-285750" algn="r" rtl="1">
              <a:lnSpc>
                <a:spcPct val="150000"/>
              </a:lnSpc>
              <a:buClr>
                <a:srgbClr val="F14124">
                  <a:lumMod val="75000"/>
                </a:srgbClr>
              </a:buClr>
              <a:buFontTx/>
              <a:buChar char="-"/>
            </a:pPr>
            <a:r>
              <a:rPr lang="ar-DZ" sz="1500" dirty="0" smtClean="0">
                <a:solidFill>
                  <a:prstClr val="black"/>
                </a:solidFill>
                <a:latin typeface="Simplified Arabic" pitchFamily="18" charset="-78"/>
                <a:cs typeface="Simplified Arabic" pitchFamily="18" charset="-78"/>
              </a:rPr>
              <a:t>استشارة اصحاب الخبرة في المجال</a:t>
            </a:r>
          </a:p>
          <a:p>
            <a:pPr marL="285750" lvl="0" indent="-285750" algn="r" rtl="1">
              <a:lnSpc>
                <a:spcPct val="150000"/>
              </a:lnSpc>
              <a:buClr>
                <a:srgbClr val="F14124">
                  <a:lumMod val="75000"/>
                </a:srgbClr>
              </a:buClr>
              <a:buFontTx/>
              <a:buChar char="-"/>
            </a:pPr>
            <a:r>
              <a:rPr lang="ar-DZ" sz="1500" dirty="0" smtClean="0">
                <a:solidFill>
                  <a:prstClr val="black"/>
                </a:solidFill>
                <a:latin typeface="Simplified Arabic" pitchFamily="18" charset="-78"/>
                <a:cs typeface="Simplified Arabic" pitchFamily="18" charset="-78"/>
              </a:rPr>
              <a:t>استخدام تحليل </a:t>
            </a:r>
            <a:r>
              <a:rPr lang="fr-FR" sz="1500" dirty="0" err="1" smtClean="0">
                <a:solidFill>
                  <a:prstClr val="black"/>
                </a:solidFill>
                <a:latin typeface="Simplified Arabic" pitchFamily="18" charset="-78"/>
                <a:cs typeface="Simplified Arabic" pitchFamily="18" charset="-78"/>
              </a:rPr>
              <a:t>swot</a:t>
            </a:r>
            <a:endParaRPr lang="fr-FR" sz="1500" dirty="0" smtClean="0">
              <a:solidFill>
                <a:prstClr val="black"/>
              </a:solidFill>
              <a:latin typeface="Simplified Arabic" pitchFamily="18" charset="-78"/>
              <a:cs typeface="Simplified Arabic" pitchFamily="18" charset="-78"/>
            </a:endParaRPr>
          </a:p>
          <a:p>
            <a:pPr marL="285750" lvl="0" indent="-285750" algn="r" rtl="1">
              <a:lnSpc>
                <a:spcPct val="150000"/>
              </a:lnSpc>
              <a:buClr>
                <a:srgbClr val="F14124">
                  <a:lumMod val="75000"/>
                </a:srgbClr>
              </a:buClr>
              <a:buFontTx/>
              <a:buChar char="-"/>
            </a:pPr>
            <a:r>
              <a:rPr lang="ar-DZ" sz="1500" dirty="0" smtClean="0">
                <a:solidFill>
                  <a:prstClr val="black"/>
                </a:solidFill>
                <a:latin typeface="Simplified Arabic" pitchFamily="18" charset="-78"/>
                <a:cs typeface="Simplified Arabic" pitchFamily="18" charset="-78"/>
              </a:rPr>
              <a:t>الاستبيانات</a:t>
            </a:r>
          </a:p>
          <a:p>
            <a:pPr lvl="0" algn="r" rtl="1">
              <a:lnSpc>
                <a:spcPct val="150000"/>
              </a:lnSpc>
              <a:buClr>
                <a:srgbClr val="F14124">
                  <a:lumMod val="75000"/>
                </a:srgbClr>
              </a:buClr>
            </a:pPr>
            <a:r>
              <a:rPr lang="ar-DZ" sz="1500" b="1" dirty="0" smtClean="0">
                <a:solidFill>
                  <a:schemeClr val="tx1"/>
                </a:solidFill>
                <a:latin typeface="Simplified Arabic" pitchFamily="18" charset="-78"/>
                <a:cs typeface="Simplified Arabic" pitchFamily="18" charset="-78"/>
              </a:rPr>
              <a:t>2- تحليل المخاطر:</a:t>
            </a:r>
            <a:r>
              <a:rPr lang="ar-DZ" sz="1500" b="1" dirty="0">
                <a:solidFill>
                  <a:schemeClr val="tx1"/>
                </a:solidFill>
                <a:latin typeface="Simplified Arabic" pitchFamily="18" charset="-78"/>
                <a:cs typeface="Simplified Arabic" pitchFamily="18" charset="-78"/>
              </a:rPr>
              <a:t> </a:t>
            </a:r>
            <a:endParaRPr lang="ar-DZ" sz="1500" b="1" dirty="0" smtClean="0">
              <a:solidFill>
                <a:schemeClr val="tx1"/>
              </a:solidFill>
              <a:latin typeface="Simplified Arabic" pitchFamily="18" charset="-78"/>
              <a:cs typeface="Simplified Arabic" pitchFamily="18" charset="-78"/>
            </a:endParaRPr>
          </a:p>
          <a:p>
            <a:pPr lvl="0" algn="r" rtl="1">
              <a:lnSpc>
                <a:spcPct val="150000"/>
              </a:lnSpc>
              <a:buClr>
                <a:srgbClr val="F14124">
                  <a:lumMod val="75000"/>
                </a:srgbClr>
              </a:buClr>
            </a:pPr>
            <a:r>
              <a:rPr lang="ar-DZ" sz="1500" dirty="0" smtClean="0">
                <a:solidFill>
                  <a:schemeClr val="tx1"/>
                </a:solidFill>
                <a:latin typeface="Simplified Arabic" pitchFamily="18" charset="-78"/>
                <a:cs typeface="Simplified Arabic" pitchFamily="18" charset="-78"/>
              </a:rPr>
              <a:t>بعد معرفة المخاطر التي قد تواجه المشروع يتبقى عليك تحليل كل خطر على حدة ومعرفة احتمالية حدوث كل خطر وتأثيره على نجاح المشروع.</a:t>
            </a:r>
          </a:p>
          <a:p>
            <a:pPr lvl="0" algn="r" rtl="1">
              <a:lnSpc>
                <a:spcPct val="150000"/>
              </a:lnSpc>
              <a:buClr>
                <a:srgbClr val="F14124">
                  <a:lumMod val="75000"/>
                </a:srgbClr>
              </a:buClr>
            </a:pPr>
            <a:r>
              <a:rPr lang="ar-DZ" sz="1500" b="1" dirty="0" smtClean="0">
                <a:solidFill>
                  <a:schemeClr val="tx1"/>
                </a:solidFill>
                <a:latin typeface="Simplified Arabic" pitchFamily="18" charset="-78"/>
                <a:cs typeface="Simplified Arabic" pitchFamily="18" charset="-78"/>
              </a:rPr>
              <a:t>3- قياس المخاطر: </a:t>
            </a:r>
          </a:p>
          <a:p>
            <a:pPr lvl="0" algn="r" rtl="1">
              <a:lnSpc>
                <a:spcPct val="150000"/>
              </a:lnSpc>
              <a:buClr>
                <a:srgbClr val="F14124">
                  <a:lumMod val="75000"/>
                </a:srgbClr>
              </a:buClr>
            </a:pPr>
            <a:r>
              <a:rPr lang="ar-DZ" sz="1500" dirty="0" smtClean="0">
                <a:solidFill>
                  <a:schemeClr val="tx1"/>
                </a:solidFill>
                <a:latin typeface="Simplified Arabic" pitchFamily="18" charset="-78"/>
                <a:cs typeface="Simplified Arabic" pitchFamily="18" charset="-78"/>
              </a:rPr>
              <a:t>يشتمل قياس المخاطر على:</a:t>
            </a:r>
          </a:p>
          <a:p>
            <a:pPr marL="285750" lvl="0" indent="-285750" algn="r" rtl="1">
              <a:lnSpc>
                <a:spcPct val="150000"/>
              </a:lnSpc>
              <a:buClr>
                <a:srgbClr val="F14124">
                  <a:lumMod val="75000"/>
                </a:srgbClr>
              </a:buClr>
              <a:buFont typeface="Arial" pitchFamily="34" charset="0"/>
              <a:buChar char="•"/>
            </a:pPr>
            <a:r>
              <a:rPr lang="ar-DZ" sz="1500" dirty="0" smtClean="0">
                <a:solidFill>
                  <a:schemeClr val="tx1"/>
                </a:solidFill>
                <a:latin typeface="Simplified Arabic" pitchFamily="18" charset="-78"/>
                <a:cs typeface="Simplified Arabic" pitchFamily="18" charset="-78"/>
              </a:rPr>
              <a:t>قياس المخاطر الكمية: هي عملية منهجية لتقدير احتمالية الأحداث الخطرة غير المتوقعة والتعبير عن النتائج بشكل كمي.</a:t>
            </a:r>
          </a:p>
          <a:p>
            <a:pPr lvl="0" algn="r" rtl="1">
              <a:lnSpc>
                <a:spcPct val="150000"/>
              </a:lnSpc>
              <a:buClr>
                <a:srgbClr val="F14124">
                  <a:lumMod val="75000"/>
                </a:srgbClr>
              </a:buClr>
            </a:pPr>
            <a:endParaRPr lang="ar-DZ" sz="1400" b="1" dirty="0" smtClean="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lnSpcReduction="10000"/>
          </a:bodyPr>
          <a:lstStyle/>
          <a:p>
            <a:pPr marL="285750" indent="-285750" algn="r" rtl="1">
              <a:buFont typeface="Arial" charset="0"/>
              <a:buChar char="•"/>
            </a:pPr>
            <a:r>
              <a:rPr lang="ar-DZ" sz="1400" dirty="0" smtClean="0">
                <a:solidFill>
                  <a:schemeClr val="tx1"/>
                </a:solidFill>
                <a:latin typeface="Simplified Arabic" pitchFamily="18" charset="-78"/>
                <a:cs typeface="Simplified Arabic" pitchFamily="18" charset="-78"/>
              </a:rPr>
              <a:t>قياس المخاطر النوعية: هي عملية منهجية لتقدير احتمالية الاحداث غير المتوقعة والتعبير عن نتائج بشكل نوعي مثل: عبارات مثل عالية جدا، معتدلة، متحفظة، متحفظة جدا.</a:t>
            </a:r>
          </a:p>
          <a:p>
            <a:pPr algn="r" rtl="1"/>
            <a:r>
              <a:rPr lang="ar-DZ" sz="1400" b="1" dirty="0" smtClean="0">
                <a:solidFill>
                  <a:schemeClr val="tx1"/>
                </a:solidFill>
                <a:latin typeface="Simplified Arabic" pitchFamily="18" charset="-78"/>
                <a:cs typeface="Simplified Arabic" pitchFamily="18" charset="-78"/>
              </a:rPr>
              <a:t>4- ترتيب المخاطر حسب الأولوية:</a:t>
            </a:r>
          </a:p>
          <a:p>
            <a:pPr algn="just" rtl="1"/>
            <a:r>
              <a:rPr lang="ar-DZ" sz="1400" dirty="0" smtClean="0">
                <a:solidFill>
                  <a:schemeClr val="tx1"/>
                </a:solidFill>
                <a:latin typeface="Simplified Arabic" pitchFamily="18" charset="-78"/>
                <a:cs typeface="Simplified Arabic" pitchFamily="18" charset="-78"/>
              </a:rPr>
              <a:t>في هذه الحالة ستجد أنك قمت بجمع عدد لا بأس به من المخاطر المتوقعة، لكنها لن تكون بنفس الأولوية فبعضها سيحتاج منك استجابة عاجلة حال وقوعها كتلك التي تؤثر بشكل كبير على نجاح المشروع، وبعضها ستكون بدرجة أقل أهمية ولن تحتاج لإضاعة الوقت في التعامل معها، ولإدارة تلك المخاطر بشكل صحيح ومنظم ينبغي عليك تصنيفها حسب الأولوية,</a:t>
            </a:r>
          </a:p>
          <a:p>
            <a:pPr algn="r" rtl="1"/>
            <a:r>
              <a:rPr lang="ar-DZ" sz="1400" dirty="0" smtClean="0">
                <a:solidFill>
                  <a:schemeClr val="tx1"/>
                </a:solidFill>
                <a:latin typeface="Simplified Arabic" pitchFamily="18" charset="-78"/>
                <a:cs typeface="Simplified Arabic" pitchFamily="18" charset="-78"/>
              </a:rPr>
              <a:t>5- الاستجابة للمخاطر: تختلف طقة الاستجابة للمخاطر حسب حجم ونوع الخطر فبعد ترتيب قائمة بالمخاطر المتوقعة سنحتاج لأن تضع خطة وقائمة لكل خطر على حدة وتشتمل أساليب الاستجابة للمخاطر ما يلي:</a:t>
            </a:r>
          </a:p>
          <a:p>
            <a:pPr algn="r" rtl="1"/>
            <a:r>
              <a:rPr lang="ar-DZ" sz="1400" b="1" dirty="0" smtClean="0">
                <a:solidFill>
                  <a:schemeClr val="tx1"/>
                </a:solidFill>
                <a:latin typeface="Simplified Arabic" pitchFamily="18" charset="-78"/>
                <a:cs typeface="Simplified Arabic" pitchFamily="18" charset="-78"/>
              </a:rPr>
              <a:t>أولا: المخاطر السلبية</a:t>
            </a:r>
          </a:p>
          <a:p>
            <a:pPr marL="285750" indent="-285750" algn="r" rtl="1">
              <a:buFontTx/>
              <a:buChar char="-"/>
            </a:pPr>
            <a:r>
              <a:rPr lang="ar-DZ" sz="1400" dirty="0" smtClean="0">
                <a:solidFill>
                  <a:schemeClr val="tx1"/>
                </a:solidFill>
                <a:latin typeface="Simplified Arabic" pitchFamily="18" charset="-78"/>
                <a:cs typeface="Simplified Arabic" pitchFamily="18" charset="-78"/>
              </a:rPr>
              <a:t>منع الخطر: القضاء على التهديد بالكامل ويتم ذلك في المخاطر التي تؤثر بشكل كبير على نجاح المشروع</a:t>
            </a:r>
          </a:p>
          <a:p>
            <a:pPr marL="285750" indent="-285750" algn="r" rtl="1">
              <a:buFontTx/>
              <a:buChar char="-"/>
            </a:pPr>
            <a:r>
              <a:rPr lang="ar-DZ" sz="1400" dirty="0" smtClean="0">
                <a:solidFill>
                  <a:schemeClr val="tx1"/>
                </a:solidFill>
                <a:latin typeface="Simplified Arabic" pitchFamily="18" charset="-78"/>
                <a:cs typeface="Simplified Arabic" pitchFamily="18" charset="-78"/>
              </a:rPr>
              <a:t>تحويل الخطر إلى طرف ثالث مثل استشاري في مجال المشروع</a:t>
            </a:r>
          </a:p>
          <a:p>
            <a:pPr marL="285750" indent="-285750" algn="r" rtl="1">
              <a:buFontTx/>
              <a:buChar char="-"/>
            </a:pPr>
            <a:r>
              <a:rPr lang="ar-DZ" sz="1400" dirty="0" smtClean="0">
                <a:solidFill>
                  <a:schemeClr val="tx1"/>
                </a:solidFill>
                <a:latin typeface="Simplified Arabic" pitchFamily="18" charset="-78"/>
                <a:cs typeface="Simplified Arabic" pitchFamily="18" charset="-78"/>
              </a:rPr>
              <a:t>تقليل آثار الخطر</a:t>
            </a:r>
          </a:p>
          <a:p>
            <a:pPr marL="285750" indent="-285750" algn="r" rtl="1">
              <a:buFontTx/>
              <a:buChar char="-"/>
            </a:pPr>
            <a:r>
              <a:rPr lang="ar-DZ" sz="1400" dirty="0" smtClean="0">
                <a:solidFill>
                  <a:schemeClr val="tx1"/>
                </a:solidFill>
                <a:latin typeface="Simplified Arabic" pitchFamily="18" charset="-78"/>
                <a:cs typeface="Simplified Arabic" pitchFamily="18" charset="-78"/>
              </a:rPr>
              <a:t>قبول الخطر وهو ما ينطبق على المخاطر التي لا تؤثر بشكل كبير على نجاح المشروع</a:t>
            </a:r>
          </a:p>
          <a:p>
            <a:pPr algn="r" rtl="1"/>
            <a:r>
              <a:rPr lang="ar-DZ" sz="1400" b="1" dirty="0" smtClean="0">
                <a:solidFill>
                  <a:schemeClr val="tx1"/>
                </a:solidFill>
                <a:latin typeface="Simplified Arabic" pitchFamily="18" charset="-78"/>
                <a:cs typeface="Simplified Arabic" pitchFamily="18" charset="-78"/>
              </a:rPr>
              <a:t>ثانيا: المخاطر الإيجابية (الفرص)</a:t>
            </a:r>
          </a:p>
          <a:p>
            <a:pPr marL="285750" indent="-285750" algn="r" rtl="1">
              <a:buFontTx/>
              <a:buChar char="-"/>
            </a:pPr>
            <a:r>
              <a:rPr lang="ar-DZ" sz="1400" dirty="0" smtClean="0">
                <a:solidFill>
                  <a:schemeClr val="tx1"/>
                </a:solidFill>
                <a:latin typeface="Simplified Arabic" pitchFamily="18" charset="-78"/>
                <a:cs typeface="Simplified Arabic" pitchFamily="18" charset="-78"/>
              </a:rPr>
              <a:t>استغلال الخطر</a:t>
            </a:r>
          </a:p>
          <a:p>
            <a:pPr marL="285750" indent="-285750" algn="r" rtl="1">
              <a:buFontTx/>
              <a:buChar char="-"/>
            </a:pPr>
            <a:r>
              <a:rPr lang="ar-DZ" sz="1400" dirty="0" smtClean="0">
                <a:solidFill>
                  <a:schemeClr val="tx1"/>
                </a:solidFill>
                <a:latin typeface="Simplified Arabic" pitchFamily="18" charset="-78"/>
                <a:cs typeface="Simplified Arabic" pitchFamily="18" charset="-78"/>
              </a:rPr>
              <a:t>تعزيز حدوث الخطر</a:t>
            </a:r>
          </a:p>
          <a:p>
            <a:pPr marL="285750" indent="-285750" algn="r" rtl="1">
              <a:buFontTx/>
              <a:buChar char="-"/>
            </a:pPr>
            <a:r>
              <a:rPr lang="ar-DZ" sz="1400" dirty="0" smtClean="0">
                <a:solidFill>
                  <a:schemeClr val="tx1"/>
                </a:solidFill>
                <a:latin typeface="Simplified Arabic" pitchFamily="18" charset="-78"/>
                <a:cs typeface="Simplified Arabic" pitchFamily="18" charset="-78"/>
              </a:rPr>
              <a:t>قبول الخطر</a:t>
            </a:r>
          </a:p>
          <a:p>
            <a:pPr algn="r" rtl="1"/>
            <a:r>
              <a:rPr lang="ar-DZ" sz="1400" b="1" dirty="0" smtClean="0">
                <a:solidFill>
                  <a:schemeClr val="tx1"/>
                </a:solidFill>
                <a:latin typeface="Simplified Arabic" pitchFamily="18" charset="-78"/>
                <a:cs typeface="Simplified Arabic" pitchFamily="18" charset="-78"/>
              </a:rPr>
              <a:t>6- تقييم المخاطر: </a:t>
            </a:r>
          </a:p>
          <a:p>
            <a:pPr algn="r" rtl="1"/>
            <a:r>
              <a:rPr lang="ar-DZ" sz="1400" dirty="0" smtClean="0">
                <a:solidFill>
                  <a:schemeClr val="tx1"/>
                </a:solidFill>
                <a:latin typeface="Simplified Arabic" pitchFamily="18" charset="-78"/>
                <a:cs typeface="Simplified Arabic" pitchFamily="18" charset="-78"/>
              </a:rPr>
              <a:t>تهدف هذه المرحلة إلى معرفة مدى نجاح خطة إدارة المخاطر الموضوعة في مواجهة المخاطر</a:t>
            </a:r>
            <a:r>
              <a:rPr lang="fr-FR" sz="1400" dirty="0" smtClean="0">
                <a:solidFill>
                  <a:schemeClr val="tx1"/>
                </a:solidFill>
                <a:latin typeface="Simplified Arabic" pitchFamily="18" charset="-78"/>
                <a:cs typeface="Simplified Arabic" pitchFamily="18" charset="-78"/>
              </a:rPr>
              <a:t> </a:t>
            </a:r>
            <a:r>
              <a:rPr lang="ar-DZ" sz="1400" dirty="0">
                <a:solidFill>
                  <a:schemeClr val="tx1"/>
                </a:solidFill>
                <a:latin typeface="Simplified Arabic" pitchFamily="18" charset="-78"/>
                <a:cs typeface="Simplified Arabic" pitchFamily="18" charset="-78"/>
              </a:rPr>
              <a:t> </a:t>
            </a:r>
            <a:r>
              <a:rPr lang="ar-DZ" sz="1400" dirty="0" smtClean="0">
                <a:solidFill>
                  <a:schemeClr val="tx1"/>
                </a:solidFill>
                <a:latin typeface="Simplified Arabic" pitchFamily="18" charset="-78"/>
                <a:cs typeface="Simplified Arabic" pitchFamily="18" charset="-78"/>
              </a:rPr>
              <a:t>والاستفادة من ذلك في التخطيط للمشاريع المستقبلية.</a:t>
            </a:r>
          </a:p>
          <a:p>
            <a:pPr algn="r" rtl="1"/>
            <a:endParaRPr lang="ar-DZ" sz="1400" b="1" dirty="0" smtClean="0">
              <a:solidFill>
                <a:schemeClr val="tx1"/>
              </a:solidFill>
              <a:latin typeface="Simplified Arabic" pitchFamily="18" charset="-78"/>
              <a:cs typeface="Simplified Arabic" pitchFamily="18" charset="-78"/>
            </a:endParaRPr>
          </a:p>
          <a:p>
            <a:pPr algn="r" rtl="1"/>
            <a:r>
              <a:rPr lang="ar-DZ" sz="1400" b="1" dirty="0" smtClean="0">
                <a:solidFill>
                  <a:schemeClr val="tx1"/>
                </a:solidFill>
                <a:latin typeface="Simplified Arabic" pitchFamily="18" charset="-78"/>
                <a:cs typeface="Simplified Arabic" pitchFamily="18" charset="-78"/>
              </a:rPr>
              <a:t> </a:t>
            </a:r>
            <a:endParaRPr lang="fr-FR"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lvl="0" algn="r" rtl="1">
              <a:lnSpc>
                <a:spcPct val="150000"/>
              </a:lnSpc>
              <a:buClr>
                <a:srgbClr val="F14124">
                  <a:lumMod val="75000"/>
                </a:srgbClr>
              </a:buClr>
            </a:pPr>
            <a:r>
              <a:rPr lang="ar-DZ" sz="1400" b="1" dirty="0">
                <a:solidFill>
                  <a:prstClr val="black"/>
                </a:solidFill>
                <a:latin typeface="Simplified Arabic" pitchFamily="18" charset="-78"/>
                <a:cs typeface="Simplified Arabic" pitchFamily="18" charset="-78"/>
              </a:rPr>
              <a:t>المطلب الثاني: الاستراتيجيات الاربعة للتعامل مع المخاطر</a:t>
            </a:r>
          </a:p>
          <a:p>
            <a:pPr algn="r" rtl="1">
              <a:lnSpc>
                <a:spcPct val="150000"/>
              </a:lnSpc>
            </a:pPr>
            <a:r>
              <a:rPr lang="ar-DZ" sz="1400" dirty="0" smtClean="0">
                <a:solidFill>
                  <a:schemeClr val="tx1"/>
                </a:solidFill>
                <a:latin typeface="Simplified Arabic" pitchFamily="18" charset="-78"/>
                <a:cs typeface="Simplified Arabic" pitchFamily="18" charset="-78"/>
              </a:rPr>
              <a:t>بعد أن تتم عملية التعرف على المخاطر وتقييمها فإن جميع التقنيات المستخدمة للتعامل معها تقع ضمن واحدة أو أكثر من أربع استراتيجيات رئيسية.</a:t>
            </a:r>
          </a:p>
          <a:p>
            <a:pPr algn="r" rtl="1">
              <a:lnSpc>
                <a:spcPct val="150000"/>
              </a:lnSpc>
            </a:pPr>
            <a:r>
              <a:rPr lang="ar-DZ" sz="1400" b="1" dirty="0" smtClean="0">
                <a:solidFill>
                  <a:schemeClr val="tx1"/>
                </a:solidFill>
                <a:latin typeface="Simplified Arabic" pitchFamily="18" charset="-78"/>
                <a:cs typeface="Simplified Arabic" pitchFamily="18" charset="-78"/>
              </a:rPr>
              <a:t>1- التجنب: </a:t>
            </a:r>
            <a:r>
              <a:rPr lang="ar-DZ" sz="1400" dirty="0" smtClean="0">
                <a:solidFill>
                  <a:schemeClr val="tx1"/>
                </a:solidFill>
                <a:latin typeface="Simplified Arabic" pitchFamily="18" charset="-78"/>
                <a:cs typeface="Simplified Arabic" pitchFamily="18" charset="-78"/>
              </a:rPr>
              <a:t>وتعني إيقاف النشاطات التي تؤدي إلى حدوث خطر ما ومثال على ذلك القيام بإيقاف المنتج أو النشاط  ذو المخاطر الفعلية الكبيرة مثال: كان هناك أحد البنوك وله فرع يتم السطو عليه يوميا فيتم العمل على إغلاق الفرع، ويتم اللجوء إلى هذه التقنية عندما تكون الخسائر المتأتية من المنتج أعلى من العائد.</a:t>
            </a:r>
            <a:endParaRPr lang="fr-FR" sz="1400" dirty="0" smtClean="0">
              <a:solidFill>
                <a:schemeClr val="tx1"/>
              </a:solidFill>
              <a:latin typeface="Simplified Arabic" pitchFamily="18" charset="-78"/>
              <a:cs typeface="Simplified Arabic" pitchFamily="18" charset="-78"/>
            </a:endParaRPr>
          </a:p>
          <a:p>
            <a:pPr algn="r" rtl="1">
              <a:lnSpc>
                <a:spcPct val="150000"/>
              </a:lnSpc>
            </a:pPr>
            <a:r>
              <a:rPr lang="ar-DZ" sz="1400" b="1" dirty="0" smtClean="0">
                <a:solidFill>
                  <a:schemeClr val="tx1"/>
                </a:solidFill>
                <a:latin typeface="Simplified Arabic" pitchFamily="18" charset="-78"/>
                <a:cs typeface="Simplified Arabic" pitchFamily="18" charset="-78"/>
              </a:rPr>
              <a:t>2- النقل: </a:t>
            </a:r>
            <a:r>
              <a:rPr lang="ar-DZ" sz="1400" dirty="0" smtClean="0">
                <a:solidFill>
                  <a:schemeClr val="tx1"/>
                </a:solidFill>
                <a:latin typeface="Simplified Arabic" pitchFamily="18" charset="-78"/>
                <a:cs typeface="Simplified Arabic" pitchFamily="18" charset="-78"/>
              </a:rPr>
              <a:t>حيث يتم في هذه الحالة العمل على نقل أثر المخاطرة إلى جهة أو طرف آخر ومثال عليها نقل المهمة لطرف ثالث يقوم بتنفيذ المهمة ويتم اللجوء إلى هذه الوسيلة في حال كان الأثر في حال وقوع الحادث مرتفع جدا ولكن الاحتمالية منخفضة كثيرا مثل اللجوء إلى التأمين ضد أخطار الحريق وسكون ذلك في حال أن احتمالية حدوث حريق قليلة جدا «لم يسبق أن حدثت» أو وقوع زلزال لكن في حالة تحقق هذا الخطر فسكون الآثار عالية جدا.</a:t>
            </a:r>
          </a:p>
          <a:p>
            <a:pPr algn="r" rtl="1">
              <a:lnSpc>
                <a:spcPct val="150000"/>
              </a:lnSpc>
            </a:pPr>
            <a:r>
              <a:rPr lang="ar-DZ" sz="1400" b="1" dirty="0" smtClean="0">
                <a:solidFill>
                  <a:schemeClr val="tx1"/>
                </a:solidFill>
                <a:latin typeface="Simplified Arabic" pitchFamily="18" charset="-78"/>
                <a:cs typeface="Simplified Arabic" pitchFamily="18" charset="-78"/>
              </a:rPr>
              <a:t>3- التقليص: </a:t>
            </a:r>
            <a:r>
              <a:rPr lang="ar-DZ" sz="1400" dirty="0" smtClean="0">
                <a:solidFill>
                  <a:schemeClr val="tx1"/>
                </a:solidFill>
                <a:latin typeface="Simplified Arabic" pitchFamily="18" charset="-78"/>
                <a:cs typeface="Simplified Arabic" pitchFamily="18" charset="-78"/>
              </a:rPr>
              <a:t>ويقصد في هذه الحالة العمل على إدارة الخطر بوضع إجراءات رقابية تضمن العمل على خفض كل من احتمالية الحدوث ونتيجة الخطر في حال وقوعه.</a:t>
            </a:r>
          </a:p>
          <a:p>
            <a:pPr algn="r" rtl="1">
              <a:lnSpc>
                <a:spcPct val="150000"/>
              </a:lnSpc>
            </a:pPr>
            <a:r>
              <a:rPr lang="ar-DZ" sz="1400" b="1" dirty="0" smtClean="0">
                <a:solidFill>
                  <a:schemeClr val="tx1"/>
                </a:solidFill>
                <a:latin typeface="Simplified Arabic" pitchFamily="18" charset="-78"/>
                <a:cs typeface="Simplified Arabic" pitchFamily="18" charset="-78"/>
              </a:rPr>
              <a:t>4- القبول: </a:t>
            </a:r>
            <a:r>
              <a:rPr lang="ar-DZ" sz="1400" dirty="0" smtClean="0">
                <a:solidFill>
                  <a:schemeClr val="tx1"/>
                </a:solidFill>
                <a:latin typeface="Simplified Arabic" pitchFamily="18" charset="-78"/>
                <a:cs typeface="Simplified Arabic" pitchFamily="18" charset="-78"/>
              </a:rPr>
              <a:t>أي قبول المخاطرة كما هي من دون وضع أي إجراء وذلك يكون في حال وقوع المخاطرة فإن الأثر منخفض جدا واحتمالية الحدوث منخفضة. </a:t>
            </a:r>
            <a:endParaRPr lang="fr-FR" sz="1400"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heme/theme1.xml><?xml version="1.0" encoding="utf-8"?>
<a:theme xmlns:a="http://schemas.openxmlformats.org/drawingml/2006/main" name="Sillag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illage">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illage">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333</TotalTime>
  <Words>1539</Words>
  <Application>Microsoft Office PowerPoint</Application>
  <PresentationFormat>Affichage à l'écran (4:3)</PresentationFormat>
  <Paragraphs>149</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Sillage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KARIM</dc:creator>
  <cp:lastModifiedBy>KARIM</cp:lastModifiedBy>
  <cp:revision>35</cp:revision>
  <dcterms:created xsi:type="dcterms:W3CDTF">2022-11-06T10:09:10Z</dcterms:created>
  <dcterms:modified xsi:type="dcterms:W3CDTF">2022-11-10T14:12:24Z</dcterms:modified>
</cp:coreProperties>
</file>