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840" r:id="rId1"/>
  </p:sldMasterIdLst>
  <p:handoutMasterIdLst>
    <p:handoutMasterId r:id="rId16"/>
  </p:handoutMasterIdLst>
  <p:sldIdLst>
    <p:sldId id="256" r:id="rId2"/>
    <p:sldId id="257" r:id="rId3"/>
    <p:sldId id="272" r:id="rId4"/>
    <p:sldId id="269" r:id="rId5"/>
    <p:sldId id="275" r:id="rId6"/>
    <p:sldId id="276" r:id="rId7"/>
    <p:sldId id="277" r:id="rId8"/>
    <p:sldId id="278" r:id="rId9"/>
    <p:sldId id="271" r:id="rId10"/>
    <p:sldId id="283" r:id="rId11"/>
    <p:sldId id="279" r:id="rId12"/>
    <p:sldId id="284" r:id="rId13"/>
    <p:sldId id="280" r:id="rId14"/>
    <p:sldId id="281"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718" autoAdjust="0"/>
  </p:normalViewPr>
  <p:slideViewPr>
    <p:cSldViewPr>
      <p:cViewPr varScale="1">
        <p:scale>
          <a:sx n="48" d="100"/>
          <a:sy n="48" d="100"/>
        </p:scale>
        <p:origin x="-582" y="-10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6767CF0-0335-46F9-8557-96AB5CB7CA1B}" type="datetimeFigureOut">
              <a:rPr lang="fr-FR" smtClean="0"/>
              <a:pPr/>
              <a:t>13/10/2019</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A999EE6-3CF5-4546-A134-8E20D5602D89}" type="slidenum">
              <a:rPr lang="fr-FR" smtClean="0"/>
              <a:pPr/>
              <a:t>‹N°›</a:t>
            </a:fld>
            <a:endParaRPr lang="fr-F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B91488A6-4999-4EC2-BF99-9B561A61566A}" type="datetimeFigureOut">
              <a:rPr lang="fr-FR" smtClean="0"/>
              <a:pPr/>
              <a:t>13/10/2019</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ED0911F1-6A05-46FE-A4E3-D310D8C7A0D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13/10/2019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13/10/2019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13/10/2019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B91488A6-4999-4EC2-BF99-9B561A61566A}" type="datetimeFigureOut">
              <a:rPr lang="fr-FR" smtClean="0"/>
              <a:pPr/>
              <a:t>13/10/2019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91488A6-4999-4EC2-BF99-9B561A61566A}" type="datetimeFigureOut">
              <a:rPr lang="fr-FR" smtClean="0"/>
              <a:pPr/>
              <a:t>13/10/2019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B91488A6-4999-4EC2-BF99-9B561A61566A}" type="datetimeFigureOut">
              <a:rPr lang="fr-FR" smtClean="0"/>
              <a:pPr/>
              <a:t>13/10/2019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91488A6-4999-4EC2-BF99-9B561A61566A}" type="datetimeFigureOut">
              <a:rPr lang="fr-FR" smtClean="0"/>
              <a:pPr/>
              <a:t>13/10/2019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91488A6-4999-4EC2-BF99-9B561A61566A}" type="datetimeFigureOut">
              <a:rPr lang="fr-FR" smtClean="0"/>
              <a:pPr/>
              <a:t>13/10/2019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91488A6-4999-4EC2-BF99-9B561A61566A}" type="datetimeFigureOut">
              <a:rPr lang="fr-FR" smtClean="0"/>
              <a:pPr/>
              <a:t>13/10/2019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0911F1-6A05-46FE-A4E3-D310D8C7A0D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91488A6-4999-4EC2-BF99-9B561A61566A}" type="datetimeFigureOut">
              <a:rPr lang="fr-FR" smtClean="0"/>
              <a:pPr/>
              <a:t>13/10/2019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ED0911F1-6A05-46FE-A4E3-D310D8C7A0DE}"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91488A6-4999-4EC2-BF99-9B561A61566A}" type="datetimeFigureOut">
              <a:rPr lang="fr-FR" smtClean="0"/>
              <a:pPr/>
              <a:t>13/10/2019</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D0911F1-6A05-46FE-A4E3-D310D8C7A0DE}"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à coins arrondis 8"/>
          <p:cNvSpPr/>
          <p:nvPr/>
        </p:nvSpPr>
        <p:spPr>
          <a:xfrm>
            <a:off x="928662" y="3500438"/>
            <a:ext cx="7358114" cy="12144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محور تمهيدي: مفهوم الوقائع </a:t>
            </a:r>
            <a:r>
              <a:rPr lang="ar-DZ" sz="2400" b="1" dirty="0" err="1" smtClean="0">
                <a:solidFill>
                  <a:schemeClr val="bg1"/>
                </a:solidFill>
              </a:rPr>
              <a:t>الإقتصادية</a:t>
            </a:r>
            <a:r>
              <a:rPr lang="ar-DZ" sz="2400" b="1" dirty="0" smtClean="0">
                <a:solidFill>
                  <a:schemeClr val="bg1"/>
                </a:solidFill>
              </a:rPr>
              <a:t> وأهميتها</a:t>
            </a:r>
          </a:p>
        </p:txBody>
      </p:sp>
      <p:sp>
        <p:nvSpPr>
          <p:cNvPr id="10" name="Rectangle à coins arrondis 9"/>
          <p:cNvSpPr/>
          <p:nvPr/>
        </p:nvSpPr>
        <p:spPr>
          <a:xfrm>
            <a:off x="1071538" y="4786322"/>
            <a:ext cx="2500330" cy="35719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b="1" smtClean="0">
                <a:ea typeface="Simplified Arabic"/>
                <a:cs typeface="Traditional Arabic"/>
              </a:rPr>
              <a:t>أ. </a:t>
            </a:r>
            <a:r>
              <a:rPr lang="ar-SA" b="1" smtClean="0">
                <a:ea typeface="Simplified Arabic"/>
                <a:cs typeface="Traditional Arabic"/>
              </a:rPr>
              <a:t>رولامي</a:t>
            </a:r>
            <a:r>
              <a:rPr lang="ar-SA" b="1" dirty="0" smtClean="0">
                <a:ea typeface="Simplified Arabic"/>
                <a:cs typeface="Traditional Arabic"/>
              </a:rPr>
              <a:t> عبد الحميد</a:t>
            </a:r>
            <a:endParaRPr lang="ar-DZ"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214282" y="3214686"/>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تميزت هذه الفترة ب</a:t>
            </a:r>
            <a:r>
              <a:rPr lang="ar-DZ" sz="2400" b="1" dirty="0" smtClean="0">
                <a:solidFill>
                  <a:schemeClr val="tx1"/>
                </a:solidFill>
              </a:rPr>
              <a:t>العمل الجماعي البسيط</a:t>
            </a:r>
            <a:r>
              <a:rPr lang="ar-DZ" sz="2400" b="1" dirty="0" smtClean="0"/>
              <a:t>، بحيث أن كل فرد كان </a:t>
            </a:r>
            <a:r>
              <a:rPr lang="ar-DZ" sz="2400" b="1" dirty="0" err="1" smtClean="0"/>
              <a:t>مسؤولا</a:t>
            </a:r>
            <a:r>
              <a:rPr lang="ar-DZ" sz="2400" b="1" dirty="0" smtClean="0"/>
              <a:t> عن عمل معين (قطف الثمار أو القنص).</a:t>
            </a:r>
            <a:endParaRPr lang="fr-FR" sz="2400" dirty="0"/>
          </a:p>
        </p:txBody>
      </p:sp>
      <p:sp>
        <p:nvSpPr>
          <p:cNvPr id="12" name="Rectangle à coins arrondis 11"/>
          <p:cNvSpPr/>
          <p:nvPr/>
        </p:nvSpPr>
        <p:spPr>
          <a:xfrm>
            <a:off x="214282" y="4071942"/>
            <a:ext cx="7929618" cy="121444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كان نظام الإنتاج السائد هو </a:t>
            </a:r>
            <a:r>
              <a:rPr lang="ar-DZ" sz="2400" b="1" dirty="0" smtClean="0">
                <a:solidFill>
                  <a:schemeClr val="tx1"/>
                </a:solidFill>
              </a:rPr>
              <a:t>النظام العشائري</a:t>
            </a:r>
            <a:r>
              <a:rPr lang="ar-DZ" sz="2400" b="1" dirty="0" smtClean="0"/>
              <a:t>، أي العيش والإنتاج وفق عشائر تجمعهم صلة الدم، وكانت ملكية </a:t>
            </a:r>
            <a:r>
              <a:rPr lang="ar-DZ" sz="2400" b="1" dirty="0" err="1" smtClean="0"/>
              <a:t>وسائئل</a:t>
            </a:r>
            <a:r>
              <a:rPr lang="ar-DZ" sz="2400" b="1" dirty="0" smtClean="0"/>
              <a:t> الإنتاج جماعية واقتسام الإنتاج بالتساوي.</a:t>
            </a:r>
            <a:endParaRPr lang="fr-FR" sz="2400" b="1" dirty="0">
              <a:solidFill>
                <a:schemeClr val="tx1"/>
              </a:solidFill>
            </a:endParaRPr>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مراحل تطور النظام البدائي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9" name="Rectangle à coins arrondis 18"/>
          <p:cNvSpPr/>
          <p:nvPr/>
        </p:nvSpPr>
        <p:spPr>
          <a:xfrm>
            <a:off x="4214810" y="2643182"/>
            <a:ext cx="4276756"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المرحلة الأولى (تابع):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800" decel="100000"/>
                                        <p:tgtEl>
                                          <p:spTgt spid="5"/>
                                        </p:tgtEl>
                                      </p:cBhvr>
                                    </p:animEffect>
                                    <p:anim calcmode="lin" valueType="num">
                                      <p:cBhvr>
                                        <p:cTn id="14" dur="800" decel="100000" fill="hold"/>
                                        <p:tgtEl>
                                          <p:spTgt spid="5"/>
                                        </p:tgtEl>
                                        <p:attrNameLst>
                                          <p:attrName>style.rotation</p:attrName>
                                        </p:attrNameLst>
                                      </p:cBhvr>
                                      <p:tavLst>
                                        <p:tav tm="0">
                                          <p:val>
                                            <p:fltVal val="-90"/>
                                          </p:val>
                                        </p:tav>
                                        <p:tav tm="100000">
                                          <p:val>
                                            <p:fltVal val="0"/>
                                          </p:val>
                                        </p:tav>
                                      </p:tavLst>
                                    </p:anim>
                                    <p:anim calcmode="lin" valueType="num">
                                      <p:cBhvr>
                                        <p:cTn id="15" dur="800" decel="100000" fill="hold"/>
                                        <p:tgtEl>
                                          <p:spTgt spid="5"/>
                                        </p:tgtEl>
                                        <p:attrNameLst>
                                          <p:attrName>ppt_x</p:attrName>
                                        </p:attrNameLst>
                                      </p:cBhvr>
                                      <p:tavLst>
                                        <p:tav tm="0">
                                          <p:val>
                                            <p:strVal val="#ppt_x+0.4"/>
                                          </p:val>
                                        </p:tav>
                                        <p:tav tm="100000">
                                          <p:val>
                                            <p:strVal val="#ppt_x-0.05"/>
                                          </p:val>
                                        </p:tav>
                                      </p:tavLst>
                                    </p:anim>
                                    <p:anim calcmode="lin" valueType="num">
                                      <p:cBhvr>
                                        <p:cTn id="16" dur="800" decel="100000" fill="hold"/>
                                        <p:tgtEl>
                                          <p:spTgt spid="5"/>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800" decel="100000"/>
                                        <p:tgtEl>
                                          <p:spTgt spid="12"/>
                                        </p:tgtEl>
                                      </p:cBhvr>
                                    </p:animEffect>
                                    <p:anim calcmode="lin" valueType="num">
                                      <p:cBhvr>
                                        <p:cTn id="23" dur="800" decel="100000" fill="hold"/>
                                        <p:tgtEl>
                                          <p:spTgt spid="12"/>
                                        </p:tgtEl>
                                        <p:attrNameLst>
                                          <p:attrName>style.rotation</p:attrName>
                                        </p:attrNameLst>
                                      </p:cBhvr>
                                      <p:tavLst>
                                        <p:tav tm="0">
                                          <p:val>
                                            <p:fltVal val="-90"/>
                                          </p:val>
                                        </p:tav>
                                        <p:tav tm="100000">
                                          <p:val>
                                            <p:fltVal val="0"/>
                                          </p:val>
                                        </p:tav>
                                      </p:tavLst>
                                    </p:anim>
                                    <p:anim calcmode="lin" valueType="num">
                                      <p:cBhvr>
                                        <p:cTn id="24" dur="800" decel="100000" fill="hold"/>
                                        <p:tgtEl>
                                          <p:spTgt spid="12"/>
                                        </p:tgtEl>
                                        <p:attrNameLst>
                                          <p:attrName>ppt_x</p:attrName>
                                        </p:attrNameLst>
                                      </p:cBhvr>
                                      <p:tavLst>
                                        <p:tav tm="0">
                                          <p:val>
                                            <p:strVal val="#ppt_x+0.4"/>
                                          </p:val>
                                        </p:tav>
                                        <p:tav tm="100000">
                                          <p:val>
                                            <p:strVal val="#ppt_x-0.05"/>
                                          </p:val>
                                        </p:tav>
                                      </p:tavLst>
                                    </p:anim>
                                    <p:anim calcmode="lin" valueType="num">
                                      <p:cBhvr>
                                        <p:cTn id="25" dur="800" decel="100000" fill="hold"/>
                                        <p:tgtEl>
                                          <p:spTgt spid="12"/>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1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214282" y="3214686"/>
            <a:ext cx="7929618" cy="50006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نتيجة تطور وسائل الإنتاج انتقل الإنسان من جمع النباتات والثمار إلى </a:t>
            </a:r>
            <a:r>
              <a:rPr lang="ar-DZ" sz="2400" b="1" dirty="0" smtClean="0">
                <a:solidFill>
                  <a:schemeClr val="tx1"/>
                </a:solidFill>
              </a:rPr>
              <a:t>الزراعة</a:t>
            </a:r>
            <a:r>
              <a:rPr lang="ar-DZ" sz="2400" b="1" dirty="0" smtClean="0"/>
              <a:t>.</a:t>
            </a:r>
            <a:endParaRPr lang="fr-FR" sz="2400" dirty="0"/>
          </a:p>
        </p:txBody>
      </p:sp>
      <p:sp>
        <p:nvSpPr>
          <p:cNvPr id="12" name="Rectangle à coins arrondis 11"/>
          <p:cNvSpPr/>
          <p:nvPr/>
        </p:nvSpPr>
        <p:spPr>
          <a:xfrm>
            <a:off x="214282" y="3786190"/>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عرف الإنسان في هذه المرحلة </a:t>
            </a:r>
            <a:r>
              <a:rPr lang="ar-DZ" sz="2400" b="1" dirty="0" err="1" smtClean="0">
                <a:solidFill>
                  <a:schemeClr val="tx1"/>
                </a:solidFill>
              </a:rPr>
              <a:t>التدجين</a:t>
            </a:r>
            <a:r>
              <a:rPr lang="ar-DZ" sz="2400" b="1" dirty="0" smtClean="0"/>
              <a:t> </a:t>
            </a:r>
            <a:r>
              <a:rPr lang="ar-DZ" sz="2400" b="1" dirty="0" err="1" smtClean="0"/>
              <a:t>فدجن</a:t>
            </a:r>
            <a:r>
              <a:rPr lang="ar-DZ" sz="2400" b="1" dirty="0" smtClean="0"/>
              <a:t> الكلب والماعز والبقر والخنزير والحصان..</a:t>
            </a:r>
            <a:endParaRPr lang="fr-FR" sz="2400" b="1" dirty="0">
              <a:solidFill>
                <a:schemeClr val="tx1"/>
              </a:solidFill>
            </a:endParaRPr>
          </a:p>
        </p:txBody>
      </p:sp>
      <p:sp>
        <p:nvSpPr>
          <p:cNvPr id="13" name="Rectangle à coins arrondis 12"/>
          <p:cNvSpPr/>
          <p:nvPr/>
        </p:nvSpPr>
        <p:spPr>
          <a:xfrm>
            <a:off x="214282" y="4643446"/>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عرفت هذه المرحلة نتيجة تطور وسائل الإنتاج (المحراث استعمال الماشية كقوة للجر) وظهور الزراعة </a:t>
            </a:r>
            <a:r>
              <a:rPr lang="ar-DZ" sz="2400" b="1" dirty="0" err="1" smtClean="0"/>
              <a:t>والتدجين</a:t>
            </a:r>
            <a:r>
              <a:rPr lang="ar-DZ" sz="2400" b="1" dirty="0" smtClean="0"/>
              <a:t> </a:t>
            </a:r>
            <a:r>
              <a:rPr lang="ar-DZ" sz="2400" b="1" dirty="0" smtClean="0">
                <a:solidFill>
                  <a:schemeClr val="tx1"/>
                </a:solidFill>
              </a:rPr>
              <a:t>استقرار القبائل </a:t>
            </a:r>
            <a:r>
              <a:rPr lang="ar-DZ" sz="2400" b="1" dirty="0" smtClean="0"/>
              <a:t>وتحسن المستوى المعيشي.</a:t>
            </a:r>
            <a:endParaRPr lang="fr-FR" sz="2400" dirty="0"/>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مراحل تطور النظام البدائي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9" name="Rectangle à coins arrondis 18"/>
          <p:cNvSpPr/>
          <p:nvPr/>
        </p:nvSpPr>
        <p:spPr>
          <a:xfrm>
            <a:off x="4214810" y="2643182"/>
            <a:ext cx="4276756"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المرحلة الثانية: تميزت بالآتي </a:t>
            </a:r>
          </a:p>
        </p:txBody>
      </p:sp>
      <p:sp>
        <p:nvSpPr>
          <p:cNvPr id="20" name="Rectangle à coins arrondis 19"/>
          <p:cNvSpPr/>
          <p:nvPr/>
        </p:nvSpPr>
        <p:spPr>
          <a:xfrm>
            <a:off x="214282" y="5500702"/>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برزت في بداية المرحلة المرأة حيث كان ينسب لها النسل (بسبب قيامها بمهمة تربية الحيوانات </a:t>
            </a:r>
            <a:r>
              <a:rPr lang="ar-DZ" sz="2400" b="1" dirty="0" err="1" smtClean="0"/>
              <a:t>والزراعه</a:t>
            </a:r>
            <a:r>
              <a:rPr lang="ar-DZ" sz="2400" b="1" dirty="0" smtClean="0"/>
              <a:t> البسيطة).</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800" decel="100000"/>
                                        <p:tgtEl>
                                          <p:spTgt spid="5"/>
                                        </p:tgtEl>
                                      </p:cBhvr>
                                    </p:animEffect>
                                    <p:anim calcmode="lin" valueType="num">
                                      <p:cBhvr>
                                        <p:cTn id="15" dur="800" decel="100000" fill="hold"/>
                                        <p:tgtEl>
                                          <p:spTgt spid="5"/>
                                        </p:tgtEl>
                                        <p:attrNameLst>
                                          <p:attrName>style.rotation</p:attrName>
                                        </p:attrNameLst>
                                      </p:cBhvr>
                                      <p:tavLst>
                                        <p:tav tm="0">
                                          <p:val>
                                            <p:fltVal val="-90"/>
                                          </p:val>
                                        </p:tav>
                                        <p:tav tm="100000">
                                          <p:val>
                                            <p:fltVal val="0"/>
                                          </p:val>
                                        </p:tav>
                                      </p:tavLst>
                                    </p:anim>
                                    <p:anim calcmode="lin" valueType="num">
                                      <p:cBhvr>
                                        <p:cTn id="16" dur="800" decel="100000" fill="hold"/>
                                        <p:tgtEl>
                                          <p:spTgt spid="5"/>
                                        </p:tgtEl>
                                        <p:attrNameLst>
                                          <p:attrName>ppt_x</p:attrName>
                                        </p:attrNameLst>
                                      </p:cBhvr>
                                      <p:tavLst>
                                        <p:tav tm="0">
                                          <p:val>
                                            <p:strVal val="#ppt_x+0.4"/>
                                          </p:val>
                                        </p:tav>
                                        <p:tav tm="100000">
                                          <p:val>
                                            <p:strVal val="#ppt_x-0.05"/>
                                          </p:val>
                                        </p:tav>
                                      </p:tavLst>
                                    </p:anim>
                                    <p:anim calcmode="lin" valueType="num">
                                      <p:cBhvr>
                                        <p:cTn id="17" dur="800" decel="100000" fill="hold"/>
                                        <p:tgtEl>
                                          <p:spTgt spid="5"/>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0" fill="hold">
                            <p:stCondLst>
                              <p:cond delay="1000"/>
                            </p:stCondLst>
                            <p:childTnLst>
                              <p:par>
                                <p:cTn id="21" presetID="30"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800" decel="100000"/>
                                        <p:tgtEl>
                                          <p:spTgt spid="12"/>
                                        </p:tgtEl>
                                      </p:cBhvr>
                                    </p:animEffect>
                                    <p:anim calcmode="lin" valueType="num">
                                      <p:cBhvr>
                                        <p:cTn id="24" dur="800" decel="100000" fill="hold"/>
                                        <p:tgtEl>
                                          <p:spTgt spid="12"/>
                                        </p:tgtEl>
                                        <p:attrNameLst>
                                          <p:attrName>style.rotation</p:attrName>
                                        </p:attrNameLst>
                                      </p:cBhvr>
                                      <p:tavLst>
                                        <p:tav tm="0">
                                          <p:val>
                                            <p:fltVal val="-90"/>
                                          </p:val>
                                        </p:tav>
                                        <p:tav tm="100000">
                                          <p:val>
                                            <p:fltVal val="0"/>
                                          </p:val>
                                        </p:tav>
                                      </p:tavLst>
                                    </p:anim>
                                    <p:anim calcmode="lin" valueType="num">
                                      <p:cBhvr>
                                        <p:cTn id="25" dur="800" decel="100000" fill="hold"/>
                                        <p:tgtEl>
                                          <p:spTgt spid="12"/>
                                        </p:tgtEl>
                                        <p:attrNameLst>
                                          <p:attrName>ppt_x</p:attrName>
                                        </p:attrNameLst>
                                      </p:cBhvr>
                                      <p:tavLst>
                                        <p:tav tm="0">
                                          <p:val>
                                            <p:strVal val="#ppt_x+0.4"/>
                                          </p:val>
                                        </p:tav>
                                        <p:tav tm="100000">
                                          <p:val>
                                            <p:strVal val="#ppt_x-0.05"/>
                                          </p:val>
                                        </p:tav>
                                      </p:tavLst>
                                    </p:anim>
                                    <p:anim calcmode="lin" valueType="num">
                                      <p:cBhvr>
                                        <p:cTn id="26" dur="800" decel="100000" fill="hold"/>
                                        <p:tgtEl>
                                          <p:spTgt spid="12"/>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12"/>
                                        </p:tgtEl>
                                        <p:attrNameLst>
                                          <p:attrName>ppt_y</p:attrName>
                                        </p:attrNameLst>
                                      </p:cBhvr>
                                      <p:tavLst>
                                        <p:tav tm="0">
                                          <p:val>
                                            <p:strVal val="#ppt_y+0.1"/>
                                          </p:val>
                                        </p:tav>
                                        <p:tav tm="100000">
                                          <p:val>
                                            <p:strVal val="#ppt_y"/>
                                          </p:val>
                                        </p:tav>
                                      </p:tavLst>
                                    </p:anim>
                                  </p:childTnLst>
                                </p:cTn>
                              </p:par>
                            </p:childTnLst>
                          </p:cTn>
                        </p:par>
                        <p:par>
                          <p:cTn id="29" fill="hold">
                            <p:stCondLst>
                              <p:cond delay="2000"/>
                            </p:stCondLst>
                            <p:childTnLst>
                              <p:par>
                                <p:cTn id="30" presetID="30" presetClass="entr" presetSubtype="0"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800" decel="100000"/>
                                        <p:tgtEl>
                                          <p:spTgt spid="13"/>
                                        </p:tgtEl>
                                      </p:cBhvr>
                                    </p:animEffect>
                                    <p:anim calcmode="lin" valueType="num">
                                      <p:cBhvr>
                                        <p:cTn id="33" dur="800" decel="100000" fill="hold"/>
                                        <p:tgtEl>
                                          <p:spTgt spid="13"/>
                                        </p:tgtEl>
                                        <p:attrNameLst>
                                          <p:attrName>style.rotation</p:attrName>
                                        </p:attrNameLst>
                                      </p:cBhvr>
                                      <p:tavLst>
                                        <p:tav tm="0">
                                          <p:val>
                                            <p:fltVal val="-90"/>
                                          </p:val>
                                        </p:tav>
                                        <p:tav tm="100000">
                                          <p:val>
                                            <p:fltVal val="0"/>
                                          </p:val>
                                        </p:tav>
                                      </p:tavLst>
                                    </p:anim>
                                    <p:anim calcmode="lin" valueType="num">
                                      <p:cBhvr>
                                        <p:cTn id="34" dur="800" decel="100000" fill="hold"/>
                                        <p:tgtEl>
                                          <p:spTgt spid="13"/>
                                        </p:tgtEl>
                                        <p:attrNameLst>
                                          <p:attrName>ppt_x</p:attrName>
                                        </p:attrNameLst>
                                      </p:cBhvr>
                                      <p:tavLst>
                                        <p:tav tm="0">
                                          <p:val>
                                            <p:strVal val="#ppt_x+0.4"/>
                                          </p:val>
                                        </p:tav>
                                        <p:tav tm="100000">
                                          <p:val>
                                            <p:strVal val="#ppt_x-0.05"/>
                                          </p:val>
                                        </p:tav>
                                      </p:tavLst>
                                    </p:anim>
                                    <p:anim calcmode="lin" valueType="num">
                                      <p:cBhvr>
                                        <p:cTn id="35" dur="800" decel="100000" fill="hold"/>
                                        <p:tgtEl>
                                          <p:spTgt spid="13"/>
                                        </p:tgtEl>
                                        <p:attrNameLst>
                                          <p:attrName>ppt_y</p:attrName>
                                        </p:attrNameLst>
                                      </p:cBhvr>
                                      <p:tavLst>
                                        <p:tav tm="0">
                                          <p:val>
                                            <p:strVal val="#ppt_y-0.4"/>
                                          </p:val>
                                        </p:tav>
                                        <p:tav tm="100000">
                                          <p:val>
                                            <p:strVal val="#ppt_y+0.1"/>
                                          </p:val>
                                        </p:tav>
                                      </p:tavLst>
                                    </p:anim>
                                    <p:anim calcmode="lin" valueType="num">
                                      <p:cBhvr>
                                        <p:cTn id="36"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37"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childTnLst>
                          </p:cTn>
                        </p:par>
                        <p:par>
                          <p:cTn id="38" fill="hold">
                            <p:stCondLst>
                              <p:cond delay="3000"/>
                            </p:stCondLst>
                            <p:childTnLst>
                              <p:par>
                                <p:cTn id="39" presetID="30" presetClass="entr" presetSubtype="0" fill="hold" grpId="0" nodeType="after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fade">
                                      <p:cBhvr>
                                        <p:cTn id="41" dur="800" decel="100000"/>
                                        <p:tgtEl>
                                          <p:spTgt spid="20"/>
                                        </p:tgtEl>
                                      </p:cBhvr>
                                    </p:animEffect>
                                    <p:anim calcmode="lin" valueType="num">
                                      <p:cBhvr>
                                        <p:cTn id="42" dur="800" decel="100000" fill="hold"/>
                                        <p:tgtEl>
                                          <p:spTgt spid="20"/>
                                        </p:tgtEl>
                                        <p:attrNameLst>
                                          <p:attrName>style.rotation</p:attrName>
                                        </p:attrNameLst>
                                      </p:cBhvr>
                                      <p:tavLst>
                                        <p:tav tm="0">
                                          <p:val>
                                            <p:fltVal val="-90"/>
                                          </p:val>
                                        </p:tav>
                                        <p:tav tm="100000">
                                          <p:val>
                                            <p:fltVal val="0"/>
                                          </p:val>
                                        </p:tav>
                                      </p:tavLst>
                                    </p:anim>
                                    <p:anim calcmode="lin" valueType="num">
                                      <p:cBhvr>
                                        <p:cTn id="43" dur="800" decel="100000" fill="hold"/>
                                        <p:tgtEl>
                                          <p:spTgt spid="20"/>
                                        </p:tgtEl>
                                        <p:attrNameLst>
                                          <p:attrName>ppt_x</p:attrName>
                                        </p:attrNameLst>
                                      </p:cBhvr>
                                      <p:tavLst>
                                        <p:tav tm="0">
                                          <p:val>
                                            <p:strVal val="#ppt_x+0.4"/>
                                          </p:val>
                                        </p:tav>
                                        <p:tav tm="100000">
                                          <p:val>
                                            <p:strVal val="#ppt_x-0.05"/>
                                          </p:val>
                                        </p:tav>
                                      </p:tavLst>
                                    </p:anim>
                                    <p:anim calcmode="lin" valueType="num">
                                      <p:cBhvr>
                                        <p:cTn id="44" dur="800" decel="100000" fill="hold"/>
                                        <p:tgtEl>
                                          <p:spTgt spid="20"/>
                                        </p:tgtEl>
                                        <p:attrNameLst>
                                          <p:attrName>ppt_y</p:attrName>
                                        </p:attrNameLst>
                                      </p:cBhvr>
                                      <p:tavLst>
                                        <p:tav tm="0">
                                          <p:val>
                                            <p:strVal val="#ppt_y-0.4"/>
                                          </p:val>
                                        </p:tav>
                                        <p:tav tm="100000">
                                          <p:val>
                                            <p:strVal val="#ppt_y+0.1"/>
                                          </p:val>
                                        </p:tav>
                                      </p:tavLst>
                                    </p:anim>
                                    <p:anim calcmode="lin" valueType="num">
                                      <p:cBhvr>
                                        <p:cTn id="45" dur="200" accel="100000" fill="hold">
                                          <p:stCondLst>
                                            <p:cond delay="800"/>
                                          </p:stCondLst>
                                        </p:cTn>
                                        <p:tgtEl>
                                          <p:spTgt spid="20"/>
                                        </p:tgtEl>
                                        <p:attrNameLst>
                                          <p:attrName>ppt_x</p:attrName>
                                        </p:attrNameLst>
                                      </p:cBhvr>
                                      <p:tavLst>
                                        <p:tav tm="0">
                                          <p:val>
                                            <p:strVal val="#ppt_x-0.05"/>
                                          </p:val>
                                        </p:tav>
                                        <p:tav tm="100000">
                                          <p:val>
                                            <p:strVal val="#ppt_x"/>
                                          </p:val>
                                        </p:tav>
                                      </p:tavLst>
                                    </p:anim>
                                    <p:anim calcmode="lin" valueType="num">
                                      <p:cBhvr>
                                        <p:cTn id="46" dur="200" accel="100000" fill="hold">
                                          <p:stCondLst>
                                            <p:cond delay="800"/>
                                          </p:stCondLst>
                                        </p:cTn>
                                        <p:tgtEl>
                                          <p:spTgt spid="2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P spid="13" grpId="0" animBg="1"/>
      <p:bldP spid="8" grpId="0" animBg="1"/>
      <p:bldP spid="2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مراحل تطور النظام البدائي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9" name="Rectangle à coins arrondis 18"/>
          <p:cNvSpPr/>
          <p:nvPr/>
        </p:nvSpPr>
        <p:spPr>
          <a:xfrm>
            <a:off x="4214810" y="2643182"/>
            <a:ext cx="4276756"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المرحلة الثانية (تابع):</a:t>
            </a:r>
          </a:p>
        </p:txBody>
      </p:sp>
      <p:sp>
        <p:nvSpPr>
          <p:cNvPr id="20" name="Rectangle à coins arrondis 19"/>
          <p:cNvSpPr/>
          <p:nvPr/>
        </p:nvSpPr>
        <p:spPr>
          <a:xfrm>
            <a:off x="214282" y="3286124"/>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ظهور الزراعة المتطورة </a:t>
            </a:r>
            <a:r>
              <a:rPr lang="ar-DZ" sz="2400" b="1" dirty="0" err="1" smtClean="0"/>
              <a:t>والتدجين</a:t>
            </a:r>
            <a:r>
              <a:rPr lang="ar-DZ" sz="2400" b="1" dirty="0" smtClean="0"/>
              <a:t> المتطور قلب النظام </a:t>
            </a:r>
            <a:r>
              <a:rPr lang="ar-DZ" sz="2400" b="1" dirty="0" smtClean="0">
                <a:solidFill>
                  <a:schemeClr val="tx1"/>
                </a:solidFill>
              </a:rPr>
              <a:t>من العشيرة </a:t>
            </a:r>
            <a:r>
              <a:rPr lang="ar-DZ" sz="2400" b="1" dirty="0" err="1" smtClean="0">
                <a:solidFill>
                  <a:schemeClr val="tx1"/>
                </a:solidFill>
              </a:rPr>
              <a:t>الأمومية</a:t>
            </a:r>
            <a:r>
              <a:rPr lang="ar-DZ" sz="2400" b="1" dirty="0" smtClean="0">
                <a:solidFill>
                  <a:schemeClr val="tx1"/>
                </a:solidFill>
              </a:rPr>
              <a:t> إلى العشيرة الأبوية </a:t>
            </a:r>
            <a:r>
              <a:rPr lang="ar-DZ" sz="2400" b="1" dirty="0" smtClean="0">
                <a:solidFill>
                  <a:schemeClr val="bg1"/>
                </a:solidFill>
              </a:rPr>
              <a:t>(تدجين حيوانات أكبر لا تقدر عليها المرأة).</a:t>
            </a:r>
            <a:endParaRPr lang="fr-FR" sz="24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20"/>
                                        </p:tgtEl>
                                        <p:attrNameLst>
                                          <p:attrName>style.visibility</p:attrName>
                                        </p:attrNameLst>
                                      </p:cBhvr>
                                      <p:to>
                                        <p:strVal val="visible"/>
                                      </p:to>
                                    </p:set>
                                    <p:animEffect transition="in" filter="fade">
                                      <p:cBhvr>
                                        <p:cTn id="13" dur="800" decel="100000"/>
                                        <p:tgtEl>
                                          <p:spTgt spid="20"/>
                                        </p:tgtEl>
                                      </p:cBhvr>
                                    </p:animEffect>
                                    <p:anim calcmode="lin" valueType="num">
                                      <p:cBhvr>
                                        <p:cTn id="14" dur="800" decel="100000" fill="hold"/>
                                        <p:tgtEl>
                                          <p:spTgt spid="20"/>
                                        </p:tgtEl>
                                        <p:attrNameLst>
                                          <p:attrName>style.rotation</p:attrName>
                                        </p:attrNameLst>
                                      </p:cBhvr>
                                      <p:tavLst>
                                        <p:tav tm="0">
                                          <p:val>
                                            <p:fltVal val="-90"/>
                                          </p:val>
                                        </p:tav>
                                        <p:tav tm="100000">
                                          <p:val>
                                            <p:fltVal val="0"/>
                                          </p:val>
                                        </p:tav>
                                      </p:tavLst>
                                    </p:anim>
                                    <p:anim calcmode="lin" valueType="num">
                                      <p:cBhvr>
                                        <p:cTn id="15" dur="800" decel="100000" fill="hold"/>
                                        <p:tgtEl>
                                          <p:spTgt spid="20"/>
                                        </p:tgtEl>
                                        <p:attrNameLst>
                                          <p:attrName>ppt_x</p:attrName>
                                        </p:attrNameLst>
                                      </p:cBhvr>
                                      <p:tavLst>
                                        <p:tav tm="0">
                                          <p:val>
                                            <p:strVal val="#ppt_x+0.4"/>
                                          </p:val>
                                        </p:tav>
                                        <p:tav tm="100000">
                                          <p:val>
                                            <p:strVal val="#ppt_x-0.05"/>
                                          </p:val>
                                        </p:tav>
                                      </p:tavLst>
                                    </p:anim>
                                    <p:anim calcmode="lin" valueType="num">
                                      <p:cBhvr>
                                        <p:cTn id="16" dur="800" decel="100000" fill="hold"/>
                                        <p:tgtEl>
                                          <p:spTgt spid="20"/>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20"/>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2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214282" y="3071810"/>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باستقرار القبائل وتطور الإنتاج ظهر </a:t>
            </a:r>
            <a:r>
              <a:rPr lang="ar-DZ" sz="2400" b="1" dirty="0" smtClean="0">
                <a:solidFill>
                  <a:schemeClr val="tx1"/>
                </a:solidFill>
              </a:rPr>
              <a:t>تقسيم العمل على أساس </a:t>
            </a:r>
            <a:r>
              <a:rPr lang="ar-DZ" sz="2400" b="1" dirty="0" err="1" smtClean="0">
                <a:solidFill>
                  <a:schemeClr val="tx1"/>
                </a:solidFill>
              </a:rPr>
              <a:t>المشاعيات</a:t>
            </a:r>
            <a:r>
              <a:rPr lang="ar-DZ" sz="2400" b="1" dirty="0" smtClean="0">
                <a:solidFill>
                  <a:schemeClr val="tx1"/>
                </a:solidFill>
              </a:rPr>
              <a:t> </a:t>
            </a:r>
            <a:r>
              <a:rPr lang="ar-DZ" sz="2400" b="1" dirty="0" smtClean="0"/>
              <a:t>(قبائل زراعة وقبائل رعاة) فزادت الإنتاجية وظهر </a:t>
            </a:r>
            <a:r>
              <a:rPr lang="ar-DZ" sz="2400" b="1" dirty="0" smtClean="0">
                <a:solidFill>
                  <a:schemeClr val="tx1"/>
                </a:solidFill>
              </a:rPr>
              <a:t>الفائض</a:t>
            </a:r>
            <a:r>
              <a:rPr lang="ar-DZ" sz="2400" b="1" dirty="0" smtClean="0"/>
              <a:t>.</a:t>
            </a:r>
            <a:endParaRPr lang="fr-FR" sz="2400" dirty="0"/>
          </a:p>
        </p:txBody>
      </p:sp>
      <p:sp>
        <p:nvSpPr>
          <p:cNvPr id="12" name="Rectangle à coins arrondis 11"/>
          <p:cNvSpPr/>
          <p:nvPr/>
        </p:nvSpPr>
        <p:spPr>
          <a:xfrm>
            <a:off x="214282" y="3929066"/>
            <a:ext cx="7929618" cy="714380"/>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وجود الفائض شجع القبائل على الاستثمار أكثر فظهر </a:t>
            </a:r>
            <a:r>
              <a:rPr lang="ar-DZ" sz="2400" b="1" dirty="0" smtClean="0">
                <a:solidFill>
                  <a:schemeClr val="tx1"/>
                </a:solidFill>
              </a:rPr>
              <a:t>التبادل والملكية الخاصة لوسائل الإنتاج</a:t>
            </a:r>
            <a:r>
              <a:rPr lang="ar-DZ" sz="2400" b="1" dirty="0" smtClean="0"/>
              <a:t>. </a:t>
            </a:r>
            <a:endParaRPr lang="fr-FR" sz="2400" b="1" dirty="0">
              <a:solidFill>
                <a:schemeClr val="tx1"/>
              </a:solidFill>
            </a:endParaRPr>
          </a:p>
        </p:txBody>
      </p:sp>
      <p:sp>
        <p:nvSpPr>
          <p:cNvPr id="13" name="Rectangle à coins arrondis 12"/>
          <p:cNvSpPr/>
          <p:nvPr/>
        </p:nvSpPr>
        <p:spPr>
          <a:xfrm>
            <a:off x="214282" y="4714884"/>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ظهور التملك الخاص وزيادة الإنتاج والإنتاجية انتقل بالإنتاج من مرحلة </a:t>
            </a:r>
            <a:r>
              <a:rPr lang="ar-DZ" sz="2400" b="1" dirty="0" smtClean="0">
                <a:solidFill>
                  <a:schemeClr val="tx1"/>
                </a:solidFill>
              </a:rPr>
              <a:t>الإنتاج العشائري إلى الإنتاج الأسري</a:t>
            </a:r>
            <a:r>
              <a:rPr lang="ar-DZ" sz="2400" b="1" dirty="0" smtClean="0"/>
              <a:t> (بدأت بالماشية ثم أدوات الإنتاج ثم الأرض).</a:t>
            </a:r>
            <a:endParaRPr lang="fr-FR" sz="2400" dirty="0"/>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مراحل تطور النظام البدائي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9" name="Rectangle à coins arrondis 18"/>
          <p:cNvSpPr/>
          <p:nvPr/>
        </p:nvSpPr>
        <p:spPr>
          <a:xfrm>
            <a:off x="4214810" y="2500306"/>
            <a:ext cx="4276756"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المرحلة الثالثة: تميزت بالآتي </a:t>
            </a:r>
          </a:p>
        </p:txBody>
      </p:sp>
      <p:sp>
        <p:nvSpPr>
          <p:cNvPr id="20" name="Rectangle à coins arrondis 19"/>
          <p:cNvSpPr/>
          <p:nvPr/>
        </p:nvSpPr>
        <p:spPr>
          <a:xfrm>
            <a:off x="214282" y="5572140"/>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ظهور الحديد في هذه الفترة طور من </a:t>
            </a:r>
            <a:r>
              <a:rPr lang="ar-DZ" sz="2400" b="1" dirty="0" smtClean="0">
                <a:solidFill>
                  <a:schemeClr val="tx1"/>
                </a:solidFill>
              </a:rPr>
              <a:t>النشاط الحرفي </a:t>
            </a:r>
            <a:r>
              <a:rPr lang="ar-DZ" sz="2400" b="1" dirty="0" err="1" smtClean="0">
                <a:solidFill>
                  <a:schemeClr val="tx1"/>
                </a:solidFill>
              </a:rPr>
              <a:t>و</a:t>
            </a:r>
            <a:r>
              <a:rPr lang="ar-DZ" sz="2400" b="1" dirty="0" smtClean="0">
                <a:solidFill>
                  <a:schemeClr val="tx1"/>
                </a:solidFill>
              </a:rPr>
              <a:t> أفرز التخصص الحرفي </a:t>
            </a:r>
            <a:r>
              <a:rPr lang="ar-DZ" sz="2400" b="1" dirty="0" smtClean="0"/>
              <a:t>مما وسع من نطاق التبادل (تبادل في الزراعة والرعي والحرف).</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800" decel="100000"/>
                                        <p:tgtEl>
                                          <p:spTgt spid="5"/>
                                        </p:tgtEl>
                                      </p:cBhvr>
                                    </p:animEffect>
                                    <p:anim calcmode="lin" valueType="num">
                                      <p:cBhvr>
                                        <p:cTn id="15" dur="800" decel="100000" fill="hold"/>
                                        <p:tgtEl>
                                          <p:spTgt spid="5"/>
                                        </p:tgtEl>
                                        <p:attrNameLst>
                                          <p:attrName>style.rotation</p:attrName>
                                        </p:attrNameLst>
                                      </p:cBhvr>
                                      <p:tavLst>
                                        <p:tav tm="0">
                                          <p:val>
                                            <p:fltVal val="-90"/>
                                          </p:val>
                                        </p:tav>
                                        <p:tav tm="100000">
                                          <p:val>
                                            <p:fltVal val="0"/>
                                          </p:val>
                                        </p:tav>
                                      </p:tavLst>
                                    </p:anim>
                                    <p:anim calcmode="lin" valueType="num">
                                      <p:cBhvr>
                                        <p:cTn id="16" dur="800" decel="100000" fill="hold"/>
                                        <p:tgtEl>
                                          <p:spTgt spid="5"/>
                                        </p:tgtEl>
                                        <p:attrNameLst>
                                          <p:attrName>ppt_x</p:attrName>
                                        </p:attrNameLst>
                                      </p:cBhvr>
                                      <p:tavLst>
                                        <p:tav tm="0">
                                          <p:val>
                                            <p:strVal val="#ppt_x+0.4"/>
                                          </p:val>
                                        </p:tav>
                                        <p:tav tm="100000">
                                          <p:val>
                                            <p:strVal val="#ppt_x-0.05"/>
                                          </p:val>
                                        </p:tav>
                                      </p:tavLst>
                                    </p:anim>
                                    <p:anim calcmode="lin" valueType="num">
                                      <p:cBhvr>
                                        <p:cTn id="17" dur="800" decel="100000" fill="hold"/>
                                        <p:tgtEl>
                                          <p:spTgt spid="5"/>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0" fill="hold">
                            <p:stCondLst>
                              <p:cond delay="1000"/>
                            </p:stCondLst>
                            <p:childTnLst>
                              <p:par>
                                <p:cTn id="21" presetID="30"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800" decel="100000"/>
                                        <p:tgtEl>
                                          <p:spTgt spid="12"/>
                                        </p:tgtEl>
                                      </p:cBhvr>
                                    </p:animEffect>
                                    <p:anim calcmode="lin" valueType="num">
                                      <p:cBhvr>
                                        <p:cTn id="24" dur="800" decel="100000" fill="hold"/>
                                        <p:tgtEl>
                                          <p:spTgt spid="12"/>
                                        </p:tgtEl>
                                        <p:attrNameLst>
                                          <p:attrName>style.rotation</p:attrName>
                                        </p:attrNameLst>
                                      </p:cBhvr>
                                      <p:tavLst>
                                        <p:tav tm="0">
                                          <p:val>
                                            <p:fltVal val="-90"/>
                                          </p:val>
                                        </p:tav>
                                        <p:tav tm="100000">
                                          <p:val>
                                            <p:fltVal val="0"/>
                                          </p:val>
                                        </p:tav>
                                      </p:tavLst>
                                    </p:anim>
                                    <p:anim calcmode="lin" valueType="num">
                                      <p:cBhvr>
                                        <p:cTn id="25" dur="800" decel="100000" fill="hold"/>
                                        <p:tgtEl>
                                          <p:spTgt spid="12"/>
                                        </p:tgtEl>
                                        <p:attrNameLst>
                                          <p:attrName>ppt_x</p:attrName>
                                        </p:attrNameLst>
                                      </p:cBhvr>
                                      <p:tavLst>
                                        <p:tav tm="0">
                                          <p:val>
                                            <p:strVal val="#ppt_x+0.4"/>
                                          </p:val>
                                        </p:tav>
                                        <p:tav tm="100000">
                                          <p:val>
                                            <p:strVal val="#ppt_x-0.05"/>
                                          </p:val>
                                        </p:tav>
                                      </p:tavLst>
                                    </p:anim>
                                    <p:anim calcmode="lin" valueType="num">
                                      <p:cBhvr>
                                        <p:cTn id="26" dur="800" decel="100000" fill="hold"/>
                                        <p:tgtEl>
                                          <p:spTgt spid="12"/>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12"/>
                                        </p:tgtEl>
                                        <p:attrNameLst>
                                          <p:attrName>ppt_y</p:attrName>
                                        </p:attrNameLst>
                                      </p:cBhvr>
                                      <p:tavLst>
                                        <p:tav tm="0">
                                          <p:val>
                                            <p:strVal val="#ppt_y+0.1"/>
                                          </p:val>
                                        </p:tav>
                                        <p:tav tm="100000">
                                          <p:val>
                                            <p:strVal val="#ppt_y"/>
                                          </p:val>
                                        </p:tav>
                                      </p:tavLst>
                                    </p:anim>
                                  </p:childTnLst>
                                </p:cTn>
                              </p:par>
                            </p:childTnLst>
                          </p:cTn>
                        </p:par>
                        <p:par>
                          <p:cTn id="29" fill="hold">
                            <p:stCondLst>
                              <p:cond delay="2000"/>
                            </p:stCondLst>
                            <p:childTnLst>
                              <p:par>
                                <p:cTn id="30" presetID="30" presetClass="entr" presetSubtype="0"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800" decel="100000"/>
                                        <p:tgtEl>
                                          <p:spTgt spid="13"/>
                                        </p:tgtEl>
                                      </p:cBhvr>
                                    </p:animEffect>
                                    <p:anim calcmode="lin" valueType="num">
                                      <p:cBhvr>
                                        <p:cTn id="33" dur="800" decel="100000" fill="hold"/>
                                        <p:tgtEl>
                                          <p:spTgt spid="13"/>
                                        </p:tgtEl>
                                        <p:attrNameLst>
                                          <p:attrName>style.rotation</p:attrName>
                                        </p:attrNameLst>
                                      </p:cBhvr>
                                      <p:tavLst>
                                        <p:tav tm="0">
                                          <p:val>
                                            <p:fltVal val="-90"/>
                                          </p:val>
                                        </p:tav>
                                        <p:tav tm="100000">
                                          <p:val>
                                            <p:fltVal val="0"/>
                                          </p:val>
                                        </p:tav>
                                      </p:tavLst>
                                    </p:anim>
                                    <p:anim calcmode="lin" valueType="num">
                                      <p:cBhvr>
                                        <p:cTn id="34" dur="800" decel="100000" fill="hold"/>
                                        <p:tgtEl>
                                          <p:spTgt spid="13"/>
                                        </p:tgtEl>
                                        <p:attrNameLst>
                                          <p:attrName>ppt_x</p:attrName>
                                        </p:attrNameLst>
                                      </p:cBhvr>
                                      <p:tavLst>
                                        <p:tav tm="0">
                                          <p:val>
                                            <p:strVal val="#ppt_x+0.4"/>
                                          </p:val>
                                        </p:tav>
                                        <p:tav tm="100000">
                                          <p:val>
                                            <p:strVal val="#ppt_x-0.05"/>
                                          </p:val>
                                        </p:tav>
                                      </p:tavLst>
                                    </p:anim>
                                    <p:anim calcmode="lin" valueType="num">
                                      <p:cBhvr>
                                        <p:cTn id="35" dur="800" decel="100000" fill="hold"/>
                                        <p:tgtEl>
                                          <p:spTgt spid="13"/>
                                        </p:tgtEl>
                                        <p:attrNameLst>
                                          <p:attrName>ppt_y</p:attrName>
                                        </p:attrNameLst>
                                      </p:cBhvr>
                                      <p:tavLst>
                                        <p:tav tm="0">
                                          <p:val>
                                            <p:strVal val="#ppt_y-0.4"/>
                                          </p:val>
                                        </p:tav>
                                        <p:tav tm="100000">
                                          <p:val>
                                            <p:strVal val="#ppt_y+0.1"/>
                                          </p:val>
                                        </p:tav>
                                      </p:tavLst>
                                    </p:anim>
                                    <p:anim calcmode="lin" valueType="num">
                                      <p:cBhvr>
                                        <p:cTn id="36"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37"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childTnLst>
                          </p:cTn>
                        </p:par>
                        <p:par>
                          <p:cTn id="38" fill="hold">
                            <p:stCondLst>
                              <p:cond delay="3000"/>
                            </p:stCondLst>
                            <p:childTnLst>
                              <p:par>
                                <p:cTn id="39" presetID="30" presetClass="entr" presetSubtype="0" fill="hold" grpId="0" nodeType="after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fade">
                                      <p:cBhvr>
                                        <p:cTn id="41" dur="800" decel="100000"/>
                                        <p:tgtEl>
                                          <p:spTgt spid="20"/>
                                        </p:tgtEl>
                                      </p:cBhvr>
                                    </p:animEffect>
                                    <p:anim calcmode="lin" valueType="num">
                                      <p:cBhvr>
                                        <p:cTn id="42" dur="800" decel="100000" fill="hold"/>
                                        <p:tgtEl>
                                          <p:spTgt spid="20"/>
                                        </p:tgtEl>
                                        <p:attrNameLst>
                                          <p:attrName>style.rotation</p:attrName>
                                        </p:attrNameLst>
                                      </p:cBhvr>
                                      <p:tavLst>
                                        <p:tav tm="0">
                                          <p:val>
                                            <p:fltVal val="-90"/>
                                          </p:val>
                                        </p:tav>
                                        <p:tav tm="100000">
                                          <p:val>
                                            <p:fltVal val="0"/>
                                          </p:val>
                                        </p:tav>
                                      </p:tavLst>
                                    </p:anim>
                                    <p:anim calcmode="lin" valueType="num">
                                      <p:cBhvr>
                                        <p:cTn id="43" dur="800" decel="100000" fill="hold"/>
                                        <p:tgtEl>
                                          <p:spTgt spid="20"/>
                                        </p:tgtEl>
                                        <p:attrNameLst>
                                          <p:attrName>ppt_x</p:attrName>
                                        </p:attrNameLst>
                                      </p:cBhvr>
                                      <p:tavLst>
                                        <p:tav tm="0">
                                          <p:val>
                                            <p:strVal val="#ppt_x+0.4"/>
                                          </p:val>
                                        </p:tav>
                                        <p:tav tm="100000">
                                          <p:val>
                                            <p:strVal val="#ppt_x-0.05"/>
                                          </p:val>
                                        </p:tav>
                                      </p:tavLst>
                                    </p:anim>
                                    <p:anim calcmode="lin" valueType="num">
                                      <p:cBhvr>
                                        <p:cTn id="44" dur="800" decel="100000" fill="hold"/>
                                        <p:tgtEl>
                                          <p:spTgt spid="20"/>
                                        </p:tgtEl>
                                        <p:attrNameLst>
                                          <p:attrName>ppt_y</p:attrName>
                                        </p:attrNameLst>
                                      </p:cBhvr>
                                      <p:tavLst>
                                        <p:tav tm="0">
                                          <p:val>
                                            <p:strVal val="#ppt_y-0.4"/>
                                          </p:val>
                                        </p:tav>
                                        <p:tav tm="100000">
                                          <p:val>
                                            <p:strVal val="#ppt_y+0.1"/>
                                          </p:val>
                                        </p:tav>
                                      </p:tavLst>
                                    </p:anim>
                                    <p:anim calcmode="lin" valueType="num">
                                      <p:cBhvr>
                                        <p:cTn id="45" dur="200" accel="100000" fill="hold">
                                          <p:stCondLst>
                                            <p:cond delay="800"/>
                                          </p:stCondLst>
                                        </p:cTn>
                                        <p:tgtEl>
                                          <p:spTgt spid="20"/>
                                        </p:tgtEl>
                                        <p:attrNameLst>
                                          <p:attrName>ppt_x</p:attrName>
                                        </p:attrNameLst>
                                      </p:cBhvr>
                                      <p:tavLst>
                                        <p:tav tm="0">
                                          <p:val>
                                            <p:strVal val="#ppt_x-0.05"/>
                                          </p:val>
                                        </p:tav>
                                        <p:tav tm="100000">
                                          <p:val>
                                            <p:strVal val="#ppt_x"/>
                                          </p:val>
                                        </p:tav>
                                      </p:tavLst>
                                    </p:anim>
                                    <p:anim calcmode="lin" valueType="num">
                                      <p:cBhvr>
                                        <p:cTn id="46" dur="200" accel="100000" fill="hold">
                                          <p:stCondLst>
                                            <p:cond delay="800"/>
                                          </p:stCondLst>
                                        </p:cTn>
                                        <p:tgtEl>
                                          <p:spTgt spid="2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P spid="13" grpId="0" animBg="1"/>
      <p:bldP spid="8" grpId="0" animBg="1"/>
      <p:bldP spid="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71406" y="3429000"/>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ظهرت في هذه الفترة صناعات أخرى </a:t>
            </a:r>
            <a:r>
              <a:rPr lang="ar-DZ" sz="2400" b="1" dirty="0" smtClean="0">
                <a:solidFill>
                  <a:schemeClr val="tx1"/>
                </a:solidFill>
              </a:rPr>
              <a:t>كصناعة الفخار والحياكة اليدوية</a:t>
            </a:r>
            <a:r>
              <a:rPr lang="ar-DZ" sz="2400" b="1" dirty="0" smtClean="0"/>
              <a:t>.</a:t>
            </a:r>
            <a:endParaRPr lang="fr-FR" sz="2400" dirty="0"/>
          </a:p>
        </p:txBody>
      </p:sp>
      <p:sp>
        <p:nvSpPr>
          <p:cNvPr id="12" name="Rectangle à coins arrondis 11"/>
          <p:cNvSpPr/>
          <p:nvPr/>
        </p:nvSpPr>
        <p:spPr>
          <a:xfrm>
            <a:off x="71406" y="4286256"/>
            <a:ext cx="7929618" cy="714380"/>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الملكية الخاصة تسببت في انفصال مالكي وسائل الإنتاج (تولوا المناصب) عن عامة الناس، فظهرت </a:t>
            </a:r>
            <a:r>
              <a:rPr lang="ar-DZ" sz="2400" b="1" dirty="0" smtClean="0">
                <a:solidFill>
                  <a:schemeClr val="tx1"/>
                </a:solidFill>
              </a:rPr>
              <a:t>الأسر الأرستقراطية</a:t>
            </a:r>
            <a:r>
              <a:rPr lang="ar-DZ" sz="2400" b="1" dirty="0" smtClean="0"/>
              <a:t>. </a:t>
            </a:r>
            <a:endParaRPr lang="fr-FR" sz="2400" b="1" dirty="0">
              <a:solidFill>
                <a:schemeClr val="tx1"/>
              </a:solidFill>
            </a:endParaRPr>
          </a:p>
        </p:txBody>
      </p:sp>
      <p:sp>
        <p:nvSpPr>
          <p:cNvPr id="13" name="Rectangle à coins arrondis 12"/>
          <p:cNvSpPr/>
          <p:nvPr/>
        </p:nvSpPr>
        <p:spPr>
          <a:xfrm>
            <a:off x="71406" y="5072074"/>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في نهاية فترة العبودية عرف الإنسان تملك أسرى الحروب بدل قتلهم فبرزت </a:t>
            </a:r>
            <a:r>
              <a:rPr lang="ar-DZ" sz="2400" b="1" dirty="0" smtClean="0">
                <a:solidFill>
                  <a:schemeClr val="tx1"/>
                </a:solidFill>
              </a:rPr>
              <a:t>ظاهرة الاستعباد </a:t>
            </a:r>
            <a:r>
              <a:rPr lang="ar-DZ" sz="2400" b="1" dirty="0" smtClean="0"/>
              <a:t>وانتقلنا بذلك من النظام البدائي إلى نظام الرق.</a:t>
            </a:r>
            <a:endParaRPr lang="fr-FR" sz="2400" dirty="0"/>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مراحل تطور النظام البدائي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9" name="Rectangle à coins arrondis 18"/>
          <p:cNvSpPr/>
          <p:nvPr/>
        </p:nvSpPr>
        <p:spPr>
          <a:xfrm>
            <a:off x="4214810" y="2857496"/>
            <a:ext cx="4276756"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المرحلة الثالثة (تابع):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800" decel="100000"/>
                                        <p:tgtEl>
                                          <p:spTgt spid="5"/>
                                        </p:tgtEl>
                                      </p:cBhvr>
                                    </p:animEffect>
                                    <p:anim calcmode="lin" valueType="num">
                                      <p:cBhvr>
                                        <p:cTn id="14" dur="800" decel="100000" fill="hold"/>
                                        <p:tgtEl>
                                          <p:spTgt spid="5"/>
                                        </p:tgtEl>
                                        <p:attrNameLst>
                                          <p:attrName>style.rotation</p:attrName>
                                        </p:attrNameLst>
                                      </p:cBhvr>
                                      <p:tavLst>
                                        <p:tav tm="0">
                                          <p:val>
                                            <p:fltVal val="-90"/>
                                          </p:val>
                                        </p:tav>
                                        <p:tav tm="100000">
                                          <p:val>
                                            <p:fltVal val="0"/>
                                          </p:val>
                                        </p:tav>
                                      </p:tavLst>
                                    </p:anim>
                                    <p:anim calcmode="lin" valueType="num">
                                      <p:cBhvr>
                                        <p:cTn id="15" dur="800" decel="100000" fill="hold"/>
                                        <p:tgtEl>
                                          <p:spTgt spid="5"/>
                                        </p:tgtEl>
                                        <p:attrNameLst>
                                          <p:attrName>ppt_x</p:attrName>
                                        </p:attrNameLst>
                                      </p:cBhvr>
                                      <p:tavLst>
                                        <p:tav tm="0">
                                          <p:val>
                                            <p:strVal val="#ppt_x+0.4"/>
                                          </p:val>
                                        </p:tav>
                                        <p:tav tm="100000">
                                          <p:val>
                                            <p:strVal val="#ppt_x-0.05"/>
                                          </p:val>
                                        </p:tav>
                                      </p:tavLst>
                                    </p:anim>
                                    <p:anim calcmode="lin" valueType="num">
                                      <p:cBhvr>
                                        <p:cTn id="16" dur="800" decel="100000" fill="hold"/>
                                        <p:tgtEl>
                                          <p:spTgt spid="5"/>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800" decel="100000"/>
                                        <p:tgtEl>
                                          <p:spTgt spid="12"/>
                                        </p:tgtEl>
                                      </p:cBhvr>
                                    </p:animEffect>
                                    <p:anim calcmode="lin" valueType="num">
                                      <p:cBhvr>
                                        <p:cTn id="23" dur="800" decel="100000" fill="hold"/>
                                        <p:tgtEl>
                                          <p:spTgt spid="12"/>
                                        </p:tgtEl>
                                        <p:attrNameLst>
                                          <p:attrName>style.rotation</p:attrName>
                                        </p:attrNameLst>
                                      </p:cBhvr>
                                      <p:tavLst>
                                        <p:tav tm="0">
                                          <p:val>
                                            <p:fltVal val="-90"/>
                                          </p:val>
                                        </p:tav>
                                        <p:tav tm="100000">
                                          <p:val>
                                            <p:fltVal val="0"/>
                                          </p:val>
                                        </p:tav>
                                      </p:tavLst>
                                    </p:anim>
                                    <p:anim calcmode="lin" valueType="num">
                                      <p:cBhvr>
                                        <p:cTn id="24" dur="800" decel="100000" fill="hold"/>
                                        <p:tgtEl>
                                          <p:spTgt spid="12"/>
                                        </p:tgtEl>
                                        <p:attrNameLst>
                                          <p:attrName>ppt_x</p:attrName>
                                        </p:attrNameLst>
                                      </p:cBhvr>
                                      <p:tavLst>
                                        <p:tav tm="0">
                                          <p:val>
                                            <p:strVal val="#ppt_x+0.4"/>
                                          </p:val>
                                        </p:tav>
                                        <p:tav tm="100000">
                                          <p:val>
                                            <p:strVal val="#ppt_x-0.05"/>
                                          </p:val>
                                        </p:tav>
                                      </p:tavLst>
                                    </p:anim>
                                    <p:anim calcmode="lin" valueType="num">
                                      <p:cBhvr>
                                        <p:cTn id="25" dur="800" decel="100000" fill="hold"/>
                                        <p:tgtEl>
                                          <p:spTgt spid="12"/>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12"/>
                                        </p:tgtEl>
                                        <p:attrNameLst>
                                          <p:attrName>ppt_y</p:attrName>
                                        </p:attrNameLst>
                                      </p:cBhvr>
                                      <p:tavLst>
                                        <p:tav tm="0">
                                          <p:val>
                                            <p:strVal val="#ppt_y+0.1"/>
                                          </p:val>
                                        </p:tav>
                                        <p:tav tm="100000">
                                          <p:val>
                                            <p:strVal val="#ppt_y"/>
                                          </p:val>
                                        </p:tav>
                                      </p:tavLst>
                                    </p:anim>
                                  </p:childTnLst>
                                </p:cTn>
                              </p:par>
                            </p:childTnLst>
                          </p:cTn>
                        </p:par>
                        <p:par>
                          <p:cTn id="28" fill="hold">
                            <p:stCondLst>
                              <p:cond delay="3000"/>
                            </p:stCondLst>
                            <p:childTnLst>
                              <p:par>
                                <p:cTn id="29" presetID="30" presetClass="entr" presetSubtype="0" fill="hold" grpId="0" nodeType="after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800" decel="100000"/>
                                        <p:tgtEl>
                                          <p:spTgt spid="13"/>
                                        </p:tgtEl>
                                      </p:cBhvr>
                                    </p:animEffect>
                                    <p:anim calcmode="lin" valueType="num">
                                      <p:cBhvr>
                                        <p:cTn id="32" dur="800" decel="100000" fill="hold"/>
                                        <p:tgtEl>
                                          <p:spTgt spid="13"/>
                                        </p:tgtEl>
                                        <p:attrNameLst>
                                          <p:attrName>style.rotation</p:attrName>
                                        </p:attrNameLst>
                                      </p:cBhvr>
                                      <p:tavLst>
                                        <p:tav tm="0">
                                          <p:val>
                                            <p:fltVal val="-90"/>
                                          </p:val>
                                        </p:tav>
                                        <p:tav tm="100000">
                                          <p:val>
                                            <p:fltVal val="0"/>
                                          </p:val>
                                        </p:tav>
                                      </p:tavLst>
                                    </p:anim>
                                    <p:anim calcmode="lin" valueType="num">
                                      <p:cBhvr>
                                        <p:cTn id="33" dur="800" decel="100000" fill="hold"/>
                                        <p:tgtEl>
                                          <p:spTgt spid="13"/>
                                        </p:tgtEl>
                                        <p:attrNameLst>
                                          <p:attrName>ppt_x</p:attrName>
                                        </p:attrNameLst>
                                      </p:cBhvr>
                                      <p:tavLst>
                                        <p:tav tm="0">
                                          <p:val>
                                            <p:strVal val="#ppt_x+0.4"/>
                                          </p:val>
                                        </p:tav>
                                        <p:tav tm="100000">
                                          <p:val>
                                            <p:strVal val="#ppt_x-0.05"/>
                                          </p:val>
                                        </p:tav>
                                      </p:tavLst>
                                    </p:anim>
                                    <p:anim calcmode="lin" valueType="num">
                                      <p:cBhvr>
                                        <p:cTn id="34" dur="800" decel="100000" fill="hold"/>
                                        <p:tgtEl>
                                          <p:spTgt spid="13"/>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P spid="13"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28662" y="3000372"/>
            <a:ext cx="6858048" cy="2857520"/>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تعتبر دراسة التاريخ </a:t>
            </a:r>
            <a:r>
              <a:rPr lang="ar-DZ" sz="2400" b="1" dirty="0" err="1" smtClean="0"/>
              <a:t>الإقتصادي</a:t>
            </a:r>
            <a:r>
              <a:rPr lang="ar-DZ" sz="2400" b="1" dirty="0" smtClean="0"/>
              <a:t> محور العلوم الاجتماعية، فموضوعه الأساسي والمتمثل في </a:t>
            </a:r>
            <a:r>
              <a:rPr lang="ar-DZ" sz="2400" b="1" dirty="0" smtClean="0">
                <a:solidFill>
                  <a:schemeClr val="tx1"/>
                </a:solidFill>
              </a:rPr>
              <a:t>البحث في ثروات الأمم وأسباب وطبيعة نشوئها </a:t>
            </a:r>
            <a:r>
              <a:rPr lang="ar-DZ" sz="2400" b="1" dirty="0" smtClean="0"/>
              <a:t>يعد أكثر المجالات المثيرة </a:t>
            </a:r>
            <a:r>
              <a:rPr lang="ar-DZ" sz="2400" b="1" dirty="0" err="1" smtClean="0"/>
              <a:t>للإهتمام</a:t>
            </a:r>
            <a:r>
              <a:rPr lang="ar-DZ" sz="2400" b="1" dirty="0" smtClean="0"/>
              <a:t> بالنسبة للباحثين وللدول أيضا. وتساعد دراسة الوقائع الاقتصادية في إيجاد الإجابات الوافية لأسئلة اقتصادية مهمة مثل: لماذا توجد دول غنية وأخرى فقيرة؟ لماذا اندلعت الثورة الصناعية في إنجلترا وليس في فرنسا أو أي دولة أخرى؟</a:t>
            </a:r>
            <a:endParaRPr lang="fr-FR" sz="2400" dirty="0"/>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تمهيد</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7929585" y="4286256"/>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800" decel="100000"/>
                                        <p:tgtEl>
                                          <p:spTgt spid="10"/>
                                        </p:tgtEl>
                                      </p:cBhvr>
                                    </p:animEffect>
                                    <p:anim calcmode="lin" valueType="num">
                                      <p:cBhvr>
                                        <p:cTn id="15" dur="800" decel="100000" fill="hold"/>
                                        <p:tgtEl>
                                          <p:spTgt spid="10"/>
                                        </p:tgtEl>
                                        <p:attrNameLst>
                                          <p:attrName>style.rotation</p:attrName>
                                        </p:attrNameLst>
                                      </p:cBhvr>
                                      <p:tavLst>
                                        <p:tav tm="0">
                                          <p:val>
                                            <p:fltVal val="-90"/>
                                          </p:val>
                                        </p:tav>
                                        <p:tav tm="100000">
                                          <p:val>
                                            <p:fltVal val="0"/>
                                          </p:val>
                                        </p:tav>
                                      </p:tavLst>
                                    </p:anim>
                                    <p:anim calcmode="lin" valueType="num">
                                      <p:cBhvr>
                                        <p:cTn id="16" dur="800" decel="100000" fill="hold"/>
                                        <p:tgtEl>
                                          <p:spTgt spid="10"/>
                                        </p:tgtEl>
                                        <p:attrNameLst>
                                          <p:attrName>ppt_x</p:attrName>
                                        </p:attrNameLst>
                                      </p:cBhvr>
                                      <p:tavLst>
                                        <p:tav tm="0">
                                          <p:val>
                                            <p:strVal val="#ppt_x+0.4"/>
                                          </p:val>
                                        </p:tav>
                                        <p:tav tm="100000">
                                          <p:val>
                                            <p:strVal val="#ppt_x-0.05"/>
                                          </p:val>
                                        </p:tav>
                                      </p:tavLst>
                                    </p:anim>
                                    <p:anim calcmode="lin" valueType="num">
                                      <p:cBhvr>
                                        <p:cTn id="17" dur="800" decel="100000" fill="hold"/>
                                        <p:tgtEl>
                                          <p:spTgt spid="10"/>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20" fill="hold">
                            <p:stCondLst>
                              <p:cond delay="1000"/>
                            </p:stCondLst>
                            <p:childTnLst>
                              <p:par>
                                <p:cTn id="21" presetID="30" presetClass="entr" presetSubtype="0"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800" decel="100000"/>
                                        <p:tgtEl>
                                          <p:spTgt spid="5"/>
                                        </p:tgtEl>
                                      </p:cBhvr>
                                    </p:animEffect>
                                    <p:anim calcmode="lin" valueType="num">
                                      <p:cBhvr>
                                        <p:cTn id="24" dur="800" decel="100000" fill="hold"/>
                                        <p:tgtEl>
                                          <p:spTgt spid="5"/>
                                        </p:tgtEl>
                                        <p:attrNameLst>
                                          <p:attrName>style.rotation</p:attrName>
                                        </p:attrNameLst>
                                      </p:cBhvr>
                                      <p:tavLst>
                                        <p:tav tm="0">
                                          <p:val>
                                            <p:fltVal val="-90"/>
                                          </p:val>
                                        </p:tav>
                                        <p:tav tm="100000">
                                          <p:val>
                                            <p:fltVal val="0"/>
                                          </p:val>
                                        </p:tav>
                                      </p:tavLst>
                                    </p:anim>
                                    <p:anim calcmode="lin" valueType="num">
                                      <p:cBhvr>
                                        <p:cTn id="25" dur="800" decel="100000" fill="hold"/>
                                        <p:tgtEl>
                                          <p:spTgt spid="5"/>
                                        </p:tgtEl>
                                        <p:attrNameLst>
                                          <p:attrName>ppt_x</p:attrName>
                                        </p:attrNameLst>
                                      </p:cBhvr>
                                      <p:tavLst>
                                        <p:tav tm="0">
                                          <p:val>
                                            <p:strVal val="#ppt_x+0.4"/>
                                          </p:val>
                                        </p:tav>
                                        <p:tav tm="100000">
                                          <p:val>
                                            <p:strVal val="#ppt_x-0.05"/>
                                          </p:val>
                                        </p:tav>
                                      </p:tavLst>
                                    </p:anim>
                                    <p:anim calcmode="lin" valueType="num">
                                      <p:cBhvr>
                                        <p:cTn id="26" dur="800" decel="100000" fill="hold"/>
                                        <p:tgtEl>
                                          <p:spTgt spid="5"/>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1071538" y="3214686"/>
            <a:ext cx="6858048" cy="2500330"/>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الوقائع الاقتصادية هي تلك </a:t>
            </a:r>
            <a:r>
              <a:rPr lang="ar-DZ" sz="2400" b="1" dirty="0" smtClean="0">
                <a:solidFill>
                  <a:schemeClr val="tx1"/>
                </a:solidFill>
              </a:rPr>
              <a:t>المجموعة من الأحداث </a:t>
            </a:r>
            <a:r>
              <a:rPr lang="ar-DZ" sz="2400" b="1" dirty="0" smtClean="0"/>
              <a:t>التي عايشها الإنسان منذ وجوده على وجه الأرض، خلال فترة زمنية معينة وفي رقعة جغرافية معلومة، ويتم عرض هذه الوقائع وتحليلها بهدف استخلاص إيجابيات وسلبيات كل ظاهرة أو واقعة وعرض أسباب نشوئها ونتائجها وآثارها على المجتمع </a:t>
            </a:r>
            <a:r>
              <a:rPr lang="ar-DZ" sz="2400" b="1" dirty="0" err="1" smtClean="0"/>
              <a:t>والإقتصاد</a:t>
            </a:r>
            <a:r>
              <a:rPr lang="ar-DZ" sz="2400" b="1" dirty="0" smtClean="0"/>
              <a:t> ككل.</a:t>
            </a:r>
            <a:endParaRPr lang="fr-FR" sz="2400" dirty="0"/>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مفهوم الوقائع </a:t>
            </a:r>
            <a:r>
              <a:rPr lang="ar-DZ" sz="2400" b="1" dirty="0" err="1" smtClean="0">
                <a:solidFill>
                  <a:schemeClr val="bg1"/>
                </a:solidFill>
              </a:rPr>
              <a:t>الإقتصادية</a:t>
            </a:r>
            <a:endParaRPr lang="ar-DZ" sz="2400" b="1" dirty="0" smtClean="0">
              <a:solidFill>
                <a:schemeClr val="bg1"/>
              </a:solidFill>
            </a:endParaRP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8215338" y="4286256"/>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800" decel="100000"/>
                                        <p:tgtEl>
                                          <p:spTgt spid="10"/>
                                        </p:tgtEl>
                                      </p:cBhvr>
                                    </p:animEffect>
                                    <p:anim calcmode="lin" valueType="num">
                                      <p:cBhvr>
                                        <p:cTn id="15" dur="800" decel="100000" fill="hold"/>
                                        <p:tgtEl>
                                          <p:spTgt spid="10"/>
                                        </p:tgtEl>
                                        <p:attrNameLst>
                                          <p:attrName>style.rotation</p:attrName>
                                        </p:attrNameLst>
                                      </p:cBhvr>
                                      <p:tavLst>
                                        <p:tav tm="0">
                                          <p:val>
                                            <p:fltVal val="-90"/>
                                          </p:val>
                                        </p:tav>
                                        <p:tav tm="100000">
                                          <p:val>
                                            <p:fltVal val="0"/>
                                          </p:val>
                                        </p:tav>
                                      </p:tavLst>
                                    </p:anim>
                                    <p:anim calcmode="lin" valueType="num">
                                      <p:cBhvr>
                                        <p:cTn id="16" dur="800" decel="100000" fill="hold"/>
                                        <p:tgtEl>
                                          <p:spTgt spid="10"/>
                                        </p:tgtEl>
                                        <p:attrNameLst>
                                          <p:attrName>ppt_x</p:attrName>
                                        </p:attrNameLst>
                                      </p:cBhvr>
                                      <p:tavLst>
                                        <p:tav tm="0">
                                          <p:val>
                                            <p:strVal val="#ppt_x+0.4"/>
                                          </p:val>
                                        </p:tav>
                                        <p:tav tm="100000">
                                          <p:val>
                                            <p:strVal val="#ppt_x-0.05"/>
                                          </p:val>
                                        </p:tav>
                                      </p:tavLst>
                                    </p:anim>
                                    <p:anim calcmode="lin" valueType="num">
                                      <p:cBhvr>
                                        <p:cTn id="17" dur="800" decel="100000" fill="hold"/>
                                        <p:tgtEl>
                                          <p:spTgt spid="10"/>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20" fill="hold">
                            <p:stCondLst>
                              <p:cond delay="1000"/>
                            </p:stCondLst>
                            <p:childTnLst>
                              <p:par>
                                <p:cTn id="21" presetID="30" presetClass="entr" presetSubtype="0"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800" decel="100000"/>
                                        <p:tgtEl>
                                          <p:spTgt spid="5"/>
                                        </p:tgtEl>
                                      </p:cBhvr>
                                    </p:animEffect>
                                    <p:anim calcmode="lin" valueType="num">
                                      <p:cBhvr>
                                        <p:cTn id="24" dur="800" decel="100000" fill="hold"/>
                                        <p:tgtEl>
                                          <p:spTgt spid="5"/>
                                        </p:tgtEl>
                                        <p:attrNameLst>
                                          <p:attrName>style.rotation</p:attrName>
                                        </p:attrNameLst>
                                      </p:cBhvr>
                                      <p:tavLst>
                                        <p:tav tm="0">
                                          <p:val>
                                            <p:fltVal val="-90"/>
                                          </p:val>
                                        </p:tav>
                                        <p:tav tm="100000">
                                          <p:val>
                                            <p:fltVal val="0"/>
                                          </p:val>
                                        </p:tav>
                                      </p:tavLst>
                                    </p:anim>
                                    <p:anim calcmode="lin" valueType="num">
                                      <p:cBhvr>
                                        <p:cTn id="25" dur="800" decel="100000" fill="hold"/>
                                        <p:tgtEl>
                                          <p:spTgt spid="5"/>
                                        </p:tgtEl>
                                        <p:attrNameLst>
                                          <p:attrName>ppt_x</p:attrName>
                                        </p:attrNameLst>
                                      </p:cBhvr>
                                      <p:tavLst>
                                        <p:tav tm="0">
                                          <p:val>
                                            <p:strVal val="#ppt_x+0.4"/>
                                          </p:val>
                                        </p:tav>
                                        <p:tav tm="100000">
                                          <p:val>
                                            <p:strVal val="#ppt_x-0.05"/>
                                          </p:val>
                                        </p:tav>
                                      </p:tavLst>
                                    </p:anim>
                                    <p:anim calcmode="lin" valueType="num">
                                      <p:cBhvr>
                                        <p:cTn id="26" dur="800" decel="100000" fill="hold"/>
                                        <p:tgtEl>
                                          <p:spTgt spid="5"/>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4143372" y="3071810"/>
            <a:ext cx="2857520" cy="50006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تاريخ العلاقات الاقتصادية</a:t>
            </a:r>
            <a:endParaRPr lang="fr-FR" sz="2400" dirty="0">
              <a:solidFill>
                <a:schemeClr val="tx1"/>
              </a:solidFill>
            </a:endParaRPr>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tx1"/>
                </a:solidFill>
              </a:rPr>
              <a:t>من أسماء المقياس</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tx1"/>
              </a:solidFill>
            </a:endParaRPr>
          </a:p>
        </p:txBody>
      </p:sp>
      <p:sp>
        <p:nvSpPr>
          <p:cNvPr id="10" name="Triangle isocèle 9"/>
          <p:cNvSpPr/>
          <p:nvPr/>
        </p:nvSpPr>
        <p:spPr>
          <a:xfrm rot="5400000" flipV="1">
            <a:off x="7143768" y="3071810"/>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solidFill>
                <a:schemeClr val="tx1"/>
              </a:solidFill>
            </a:endParaRPr>
          </a:p>
        </p:txBody>
      </p:sp>
      <p:sp>
        <p:nvSpPr>
          <p:cNvPr id="18" name="Rectangle à coins arrondis 17"/>
          <p:cNvSpPr/>
          <p:nvPr/>
        </p:nvSpPr>
        <p:spPr>
          <a:xfrm>
            <a:off x="2928926" y="4357694"/>
            <a:ext cx="2857520" cy="50006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التاريخ الاقتصادي العام</a:t>
            </a:r>
            <a:endParaRPr lang="fr-FR" sz="2400" dirty="0">
              <a:solidFill>
                <a:schemeClr val="tx1"/>
              </a:solidFill>
            </a:endParaRPr>
          </a:p>
        </p:txBody>
      </p:sp>
      <p:sp>
        <p:nvSpPr>
          <p:cNvPr id="19" name="Triangle isocèle 18"/>
          <p:cNvSpPr/>
          <p:nvPr/>
        </p:nvSpPr>
        <p:spPr>
          <a:xfrm rot="5400000" flipV="1">
            <a:off x="5929322" y="4357694"/>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solidFill>
                <a:schemeClr val="tx1"/>
              </a:solidFill>
            </a:endParaRPr>
          </a:p>
        </p:txBody>
      </p:sp>
      <p:sp>
        <p:nvSpPr>
          <p:cNvPr id="24" name="Rectangle à coins arrondis 23"/>
          <p:cNvSpPr/>
          <p:nvPr/>
        </p:nvSpPr>
        <p:spPr>
          <a:xfrm>
            <a:off x="3571868" y="3714752"/>
            <a:ext cx="2857520" cy="50006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التاريخ الاقتصادي</a:t>
            </a:r>
            <a:endParaRPr lang="fr-FR" sz="2400" dirty="0">
              <a:solidFill>
                <a:schemeClr val="tx1"/>
              </a:solidFill>
            </a:endParaRPr>
          </a:p>
        </p:txBody>
      </p:sp>
      <p:sp>
        <p:nvSpPr>
          <p:cNvPr id="25" name="Triangle isocèle 24"/>
          <p:cNvSpPr/>
          <p:nvPr/>
        </p:nvSpPr>
        <p:spPr>
          <a:xfrm rot="5400000" flipV="1">
            <a:off x="6572264" y="3714752"/>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solidFill>
                <a:schemeClr val="tx1"/>
              </a:solidFill>
            </a:endParaRPr>
          </a:p>
        </p:txBody>
      </p:sp>
      <p:sp>
        <p:nvSpPr>
          <p:cNvPr id="26" name="Rectangle à coins arrondis 25"/>
          <p:cNvSpPr/>
          <p:nvPr/>
        </p:nvSpPr>
        <p:spPr>
          <a:xfrm>
            <a:off x="2357422" y="5000636"/>
            <a:ext cx="2857520" cy="50006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تاريخ الوقائع الاقتصادية</a:t>
            </a:r>
            <a:endParaRPr lang="fr-FR" sz="2400" dirty="0">
              <a:solidFill>
                <a:schemeClr val="tx1"/>
              </a:solidFill>
            </a:endParaRPr>
          </a:p>
        </p:txBody>
      </p:sp>
      <p:sp>
        <p:nvSpPr>
          <p:cNvPr id="27" name="Triangle isocèle 26"/>
          <p:cNvSpPr/>
          <p:nvPr/>
        </p:nvSpPr>
        <p:spPr>
          <a:xfrm rot="5400000" flipV="1">
            <a:off x="5357818" y="5072074"/>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solidFill>
                <a:schemeClr val="tx1"/>
              </a:solidFill>
            </a:endParaRPr>
          </a:p>
        </p:txBody>
      </p:sp>
      <p:sp>
        <p:nvSpPr>
          <p:cNvPr id="28" name="Rectangle à coins arrondis 27"/>
          <p:cNvSpPr/>
          <p:nvPr/>
        </p:nvSpPr>
        <p:spPr>
          <a:xfrm>
            <a:off x="1785918" y="5643578"/>
            <a:ext cx="2857520" cy="50006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smtClean="0">
                <a:solidFill>
                  <a:schemeClr val="tx1"/>
                </a:solidFill>
              </a:rPr>
              <a:t>تاريخ التطور الاقتصادي</a:t>
            </a:r>
            <a:endParaRPr lang="fr-FR" sz="2400" dirty="0">
              <a:solidFill>
                <a:schemeClr val="tx1"/>
              </a:solidFill>
            </a:endParaRPr>
          </a:p>
        </p:txBody>
      </p:sp>
      <p:sp>
        <p:nvSpPr>
          <p:cNvPr id="29" name="Triangle isocèle 28"/>
          <p:cNvSpPr/>
          <p:nvPr/>
        </p:nvSpPr>
        <p:spPr>
          <a:xfrm rot="5400000" flipV="1">
            <a:off x="4786314" y="5715016"/>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800" decel="100000"/>
                                        <p:tgtEl>
                                          <p:spTgt spid="10"/>
                                        </p:tgtEl>
                                      </p:cBhvr>
                                    </p:animEffect>
                                    <p:anim calcmode="lin" valueType="num">
                                      <p:cBhvr>
                                        <p:cTn id="15" dur="800" decel="100000" fill="hold"/>
                                        <p:tgtEl>
                                          <p:spTgt spid="10"/>
                                        </p:tgtEl>
                                        <p:attrNameLst>
                                          <p:attrName>style.rotation</p:attrName>
                                        </p:attrNameLst>
                                      </p:cBhvr>
                                      <p:tavLst>
                                        <p:tav tm="0">
                                          <p:val>
                                            <p:fltVal val="-90"/>
                                          </p:val>
                                        </p:tav>
                                        <p:tav tm="100000">
                                          <p:val>
                                            <p:fltVal val="0"/>
                                          </p:val>
                                        </p:tav>
                                      </p:tavLst>
                                    </p:anim>
                                    <p:anim calcmode="lin" valueType="num">
                                      <p:cBhvr>
                                        <p:cTn id="16" dur="800" decel="100000" fill="hold"/>
                                        <p:tgtEl>
                                          <p:spTgt spid="10"/>
                                        </p:tgtEl>
                                        <p:attrNameLst>
                                          <p:attrName>ppt_x</p:attrName>
                                        </p:attrNameLst>
                                      </p:cBhvr>
                                      <p:tavLst>
                                        <p:tav tm="0">
                                          <p:val>
                                            <p:strVal val="#ppt_x+0.4"/>
                                          </p:val>
                                        </p:tav>
                                        <p:tav tm="100000">
                                          <p:val>
                                            <p:strVal val="#ppt_x-0.05"/>
                                          </p:val>
                                        </p:tav>
                                      </p:tavLst>
                                    </p:anim>
                                    <p:anim calcmode="lin" valueType="num">
                                      <p:cBhvr>
                                        <p:cTn id="17" dur="800" decel="100000" fill="hold"/>
                                        <p:tgtEl>
                                          <p:spTgt spid="10"/>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20" fill="hold">
                            <p:stCondLst>
                              <p:cond delay="1000"/>
                            </p:stCondLst>
                            <p:childTnLst>
                              <p:par>
                                <p:cTn id="21" presetID="30" presetClass="entr" presetSubtype="0"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800" decel="100000"/>
                                        <p:tgtEl>
                                          <p:spTgt spid="5"/>
                                        </p:tgtEl>
                                      </p:cBhvr>
                                    </p:animEffect>
                                    <p:anim calcmode="lin" valueType="num">
                                      <p:cBhvr>
                                        <p:cTn id="24" dur="800" decel="100000" fill="hold"/>
                                        <p:tgtEl>
                                          <p:spTgt spid="5"/>
                                        </p:tgtEl>
                                        <p:attrNameLst>
                                          <p:attrName>style.rotation</p:attrName>
                                        </p:attrNameLst>
                                      </p:cBhvr>
                                      <p:tavLst>
                                        <p:tav tm="0">
                                          <p:val>
                                            <p:fltVal val="-90"/>
                                          </p:val>
                                        </p:tav>
                                        <p:tav tm="100000">
                                          <p:val>
                                            <p:fltVal val="0"/>
                                          </p:val>
                                        </p:tav>
                                      </p:tavLst>
                                    </p:anim>
                                    <p:anim calcmode="lin" valueType="num">
                                      <p:cBhvr>
                                        <p:cTn id="25" dur="800" decel="100000" fill="hold"/>
                                        <p:tgtEl>
                                          <p:spTgt spid="5"/>
                                        </p:tgtEl>
                                        <p:attrNameLst>
                                          <p:attrName>ppt_x</p:attrName>
                                        </p:attrNameLst>
                                      </p:cBhvr>
                                      <p:tavLst>
                                        <p:tav tm="0">
                                          <p:val>
                                            <p:strVal val="#ppt_x+0.4"/>
                                          </p:val>
                                        </p:tav>
                                        <p:tav tm="100000">
                                          <p:val>
                                            <p:strVal val="#ppt_x-0.05"/>
                                          </p:val>
                                        </p:tav>
                                      </p:tavLst>
                                    </p:anim>
                                    <p:anim calcmode="lin" valueType="num">
                                      <p:cBhvr>
                                        <p:cTn id="26" dur="800" decel="100000" fill="hold"/>
                                        <p:tgtEl>
                                          <p:spTgt spid="5"/>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9" fill="hold">
                            <p:stCondLst>
                              <p:cond delay="2000"/>
                            </p:stCondLst>
                            <p:childTnLst>
                              <p:par>
                                <p:cTn id="30" presetID="30" presetClass="entr" presetSubtype="0" fill="hold" grpId="0" nodeType="after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800" decel="100000"/>
                                        <p:tgtEl>
                                          <p:spTgt spid="19"/>
                                        </p:tgtEl>
                                      </p:cBhvr>
                                    </p:animEffect>
                                    <p:anim calcmode="lin" valueType="num">
                                      <p:cBhvr>
                                        <p:cTn id="33" dur="800" decel="100000" fill="hold"/>
                                        <p:tgtEl>
                                          <p:spTgt spid="19"/>
                                        </p:tgtEl>
                                        <p:attrNameLst>
                                          <p:attrName>style.rotation</p:attrName>
                                        </p:attrNameLst>
                                      </p:cBhvr>
                                      <p:tavLst>
                                        <p:tav tm="0">
                                          <p:val>
                                            <p:fltVal val="-90"/>
                                          </p:val>
                                        </p:tav>
                                        <p:tav tm="100000">
                                          <p:val>
                                            <p:fltVal val="0"/>
                                          </p:val>
                                        </p:tav>
                                      </p:tavLst>
                                    </p:anim>
                                    <p:anim calcmode="lin" valueType="num">
                                      <p:cBhvr>
                                        <p:cTn id="34" dur="800" decel="100000" fill="hold"/>
                                        <p:tgtEl>
                                          <p:spTgt spid="19"/>
                                        </p:tgtEl>
                                        <p:attrNameLst>
                                          <p:attrName>ppt_x</p:attrName>
                                        </p:attrNameLst>
                                      </p:cBhvr>
                                      <p:tavLst>
                                        <p:tav tm="0">
                                          <p:val>
                                            <p:strVal val="#ppt_x+0.4"/>
                                          </p:val>
                                        </p:tav>
                                        <p:tav tm="100000">
                                          <p:val>
                                            <p:strVal val="#ppt_x-0.05"/>
                                          </p:val>
                                        </p:tav>
                                      </p:tavLst>
                                    </p:anim>
                                    <p:anim calcmode="lin" valueType="num">
                                      <p:cBhvr>
                                        <p:cTn id="35" dur="800" decel="100000" fill="hold"/>
                                        <p:tgtEl>
                                          <p:spTgt spid="19"/>
                                        </p:tgtEl>
                                        <p:attrNameLst>
                                          <p:attrName>ppt_y</p:attrName>
                                        </p:attrNameLst>
                                      </p:cBhvr>
                                      <p:tavLst>
                                        <p:tav tm="0">
                                          <p:val>
                                            <p:strVal val="#ppt_y-0.4"/>
                                          </p:val>
                                        </p:tav>
                                        <p:tav tm="100000">
                                          <p:val>
                                            <p:strVal val="#ppt_y+0.1"/>
                                          </p:val>
                                        </p:tav>
                                      </p:tavLst>
                                    </p:anim>
                                    <p:anim calcmode="lin" valueType="num">
                                      <p:cBhvr>
                                        <p:cTn id="36" dur="200" accel="100000" fill="hold">
                                          <p:stCondLst>
                                            <p:cond delay="800"/>
                                          </p:stCondLst>
                                        </p:cTn>
                                        <p:tgtEl>
                                          <p:spTgt spid="19"/>
                                        </p:tgtEl>
                                        <p:attrNameLst>
                                          <p:attrName>ppt_x</p:attrName>
                                        </p:attrNameLst>
                                      </p:cBhvr>
                                      <p:tavLst>
                                        <p:tav tm="0">
                                          <p:val>
                                            <p:strVal val="#ppt_x-0.05"/>
                                          </p:val>
                                        </p:tav>
                                        <p:tav tm="100000">
                                          <p:val>
                                            <p:strVal val="#ppt_x"/>
                                          </p:val>
                                        </p:tav>
                                      </p:tavLst>
                                    </p:anim>
                                    <p:anim calcmode="lin" valueType="num">
                                      <p:cBhvr>
                                        <p:cTn id="37" dur="200" accel="100000" fill="hold">
                                          <p:stCondLst>
                                            <p:cond delay="800"/>
                                          </p:stCondLst>
                                        </p:cTn>
                                        <p:tgtEl>
                                          <p:spTgt spid="19"/>
                                        </p:tgtEl>
                                        <p:attrNameLst>
                                          <p:attrName>ppt_y</p:attrName>
                                        </p:attrNameLst>
                                      </p:cBhvr>
                                      <p:tavLst>
                                        <p:tav tm="0">
                                          <p:val>
                                            <p:strVal val="#ppt_y+0.1"/>
                                          </p:val>
                                        </p:tav>
                                        <p:tav tm="100000">
                                          <p:val>
                                            <p:strVal val="#ppt_y"/>
                                          </p:val>
                                        </p:tav>
                                      </p:tavLst>
                                    </p:anim>
                                  </p:childTnLst>
                                </p:cTn>
                              </p:par>
                            </p:childTnLst>
                          </p:cTn>
                        </p:par>
                        <p:par>
                          <p:cTn id="38" fill="hold">
                            <p:stCondLst>
                              <p:cond delay="3000"/>
                            </p:stCondLst>
                            <p:childTnLst>
                              <p:par>
                                <p:cTn id="39" presetID="30" presetClass="entr" presetSubtype="0" fill="hold" grpId="0" nodeType="after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800" decel="100000"/>
                                        <p:tgtEl>
                                          <p:spTgt spid="18"/>
                                        </p:tgtEl>
                                      </p:cBhvr>
                                    </p:animEffect>
                                    <p:anim calcmode="lin" valueType="num">
                                      <p:cBhvr>
                                        <p:cTn id="42" dur="800" decel="100000" fill="hold"/>
                                        <p:tgtEl>
                                          <p:spTgt spid="18"/>
                                        </p:tgtEl>
                                        <p:attrNameLst>
                                          <p:attrName>style.rotation</p:attrName>
                                        </p:attrNameLst>
                                      </p:cBhvr>
                                      <p:tavLst>
                                        <p:tav tm="0">
                                          <p:val>
                                            <p:fltVal val="-90"/>
                                          </p:val>
                                        </p:tav>
                                        <p:tav tm="100000">
                                          <p:val>
                                            <p:fltVal val="0"/>
                                          </p:val>
                                        </p:tav>
                                      </p:tavLst>
                                    </p:anim>
                                    <p:anim calcmode="lin" valueType="num">
                                      <p:cBhvr>
                                        <p:cTn id="43" dur="800" decel="100000" fill="hold"/>
                                        <p:tgtEl>
                                          <p:spTgt spid="18"/>
                                        </p:tgtEl>
                                        <p:attrNameLst>
                                          <p:attrName>ppt_x</p:attrName>
                                        </p:attrNameLst>
                                      </p:cBhvr>
                                      <p:tavLst>
                                        <p:tav tm="0">
                                          <p:val>
                                            <p:strVal val="#ppt_x+0.4"/>
                                          </p:val>
                                        </p:tav>
                                        <p:tav tm="100000">
                                          <p:val>
                                            <p:strVal val="#ppt_x-0.05"/>
                                          </p:val>
                                        </p:tav>
                                      </p:tavLst>
                                    </p:anim>
                                    <p:anim calcmode="lin" valueType="num">
                                      <p:cBhvr>
                                        <p:cTn id="44" dur="800" decel="100000" fill="hold"/>
                                        <p:tgtEl>
                                          <p:spTgt spid="18"/>
                                        </p:tgtEl>
                                        <p:attrNameLst>
                                          <p:attrName>ppt_y</p:attrName>
                                        </p:attrNameLst>
                                      </p:cBhvr>
                                      <p:tavLst>
                                        <p:tav tm="0">
                                          <p:val>
                                            <p:strVal val="#ppt_y-0.4"/>
                                          </p:val>
                                        </p:tav>
                                        <p:tav tm="100000">
                                          <p:val>
                                            <p:strVal val="#ppt_y+0.1"/>
                                          </p:val>
                                        </p:tav>
                                      </p:tavLst>
                                    </p:anim>
                                    <p:anim calcmode="lin" valueType="num">
                                      <p:cBhvr>
                                        <p:cTn id="45"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46"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childTnLst>
                          </p:cTn>
                        </p:par>
                        <p:par>
                          <p:cTn id="47" fill="hold">
                            <p:stCondLst>
                              <p:cond delay="4000"/>
                            </p:stCondLst>
                            <p:childTnLst>
                              <p:par>
                                <p:cTn id="48" presetID="30" presetClass="entr" presetSubtype="0" fill="hold" grpId="0" nodeType="afterEffect">
                                  <p:stCondLst>
                                    <p:cond delay="0"/>
                                  </p:stCondLst>
                                  <p:childTnLst>
                                    <p:set>
                                      <p:cBhvr>
                                        <p:cTn id="49" dur="1" fill="hold">
                                          <p:stCondLst>
                                            <p:cond delay="0"/>
                                          </p:stCondLst>
                                        </p:cTn>
                                        <p:tgtEl>
                                          <p:spTgt spid="25"/>
                                        </p:tgtEl>
                                        <p:attrNameLst>
                                          <p:attrName>style.visibility</p:attrName>
                                        </p:attrNameLst>
                                      </p:cBhvr>
                                      <p:to>
                                        <p:strVal val="visible"/>
                                      </p:to>
                                    </p:set>
                                    <p:animEffect transition="in" filter="fade">
                                      <p:cBhvr>
                                        <p:cTn id="50" dur="800" decel="100000"/>
                                        <p:tgtEl>
                                          <p:spTgt spid="25"/>
                                        </p:tgtEl>
                                      </p:cBhvr>
                                    </p:animEffect>
                                    <p:anim calcmode="lin" valueType="num">
                                      <p:cBhvr>
                                        <p:cTn id="51" dur="800" decel="100000" fill="hold"/>
                                        <p:tgtEl>
                                          <p:spTgt spid="25"/>
                                        </p:tgtEl>
                                        <p:attrNameLst>
                                          <p:attrName>style.rotation</p:attrName>
                                        </p:attrNameLst>
                                      </p:cBhvr>
                                      <p:tavLst>
                                        <p:tav tm="0">
                                          <p:val>
                                            <p:fltVal val="-90"/>
                                          </p:val>
                                        </p:tav>
                                        <p:tav tm="100000">
                                          <p:val>
                                            <p:fltVal val="0"/>
                                          </p:val>
                                        </p:tav>
                                      </p:tavLst>
                                    </p:anim>
                                    <p:anim calcmode="lin" valueType="num">
                                      <p:cBhvr>
                                        <p:cTn id="52" dur="800" decel="100000" fill="hold"/>
                                        <p:tgtEl>
                                          <p:spTgt spid="25"/>
                                        </p:tgtEl>
                                        <p:attrNameLst>
                                          <p:attrName>ppt_x</p:attrName>
                                        </p:attrNameLst>
                                      </p:cBhvr>
                                      <p:tavLst>
                                        <p:tav tm="0">
                                          <p:val>
                                            <p:strVal val="#ppt_x+0.4"/>
                                          </p:val>
                                        </p:tav>
                                        <p:tav tm="100000">
                                          <p:val>
                                            <p:strVal val="#ppt_x-0.05"/>
                                          </p:val>
                                        </p:tav>
                                      </p:tavLst>
                                    </p:anim>
                                    <p:anim calcmode="lin" valueType="num">
                                      <p:cBhvr>
                                        <p:cTn id="53" dur="800" decel="100000" fill="hold"/>
                                        <p:tgtEl>
                                          <p:spTgt spid="25"/>
                                        </p:tgtEl>
                                        <p:attrNameLst>
                                          <p:attrName>ppt_y</p:attrName>
                                        </p:attrNameLst>
                                      </p:cBhvr>
                                      <p:tavLst>
                                        <p:tav tm="0">
                                          <p:val>
                                            <p:strVal val="#ppt_y-0.4"/>
                                          </p:val>
                                        </p:tav>
                                        <p:tav tm="100000">
                                          <p:val>
                                            <p:strVal val="#ppt_y+0.1"/>
                                          </p:val>
                                        </p:tav>
                                      </p:tavLst>
                                    </p:anim>
                                    <p:anim calcmode="lin" valueType="num">
                                      <p:cBhvr>
                                        <p:cTn id="54" dur="200" accel="100000" fill="hold">
                                          <p:stCondLst>
                                            <p:cond delay="800"/>
                                          </p:stCondLst>
                                        </p:cTn>
                                        <p:tgtEl>
                                          <p:spTgt spid="25"/>
                                        </p:tgtEl>
                                        <p:attrNameLst>
                                          <p:attrName>ppt_x</p:attrName>
                                        </p:attrNameLst>
                                      </p:cBhvr>
                                      <p:tavLst>
                                        <p:tav tm="0">
                                          <p:val>
                                            <p:strVal val="#ppt_x-0.05"/>
                                          </p:val>
                                        </p:tav>
                                        <p:tav tm="100000">
                                          <p:val>
                                            <p:strVal val="#ppt_x"/>
                                          </p:val>
                                        </p:tav>
                                      </p:tavLst>
                                    </p:anim>
                                    <p:anim calcmode="lin" valueType="num">
                                      <p:cBhvr>
                                        <p:cTn id="55" dur="200" accel="100000" fill="hold">
                                          <p:stCondLst>
                                            <p:cond delay="800"/>
                                          </p:stCondLst>
                                        </p:cTn>
                                        <p:tgtEl>
                                          <p:spTgt spid="25"/>
                                        </p:tgtEl>
                                        <p:attrNameLst>
                                          <p:attrName>ppt_y</p:attrName>
                                        </p:attrNameLst>
                                      </p:cBhvr>
                                      <p:tavLst>
                                        <p:tav tm="0">
                                          <p:val>
                                            <p:strVal val="#ppt_y+0.1"/>
                                          </p:val>
                                        </p:tav>
                                        <p:tav tm="100000">
                                          <p:val>
                                            <p:strVal val="#ppt_y"/>
                                          </p:val>
                                        </p:tav>
                                      </p:tavLst>
                                    </p:anim>
                                  </p:childTnLst>
                                </p:cTn>
                              </p:par>
                            </p:childTnLst>
                          </p:cTn>
                        </p:par>
                        <p:par>
                          <p:cTn id="56" fill="hold">
                            <p:stCondLst>
                              <p:cond delay="5000"/>
                            </p:stCondLst>
                            <p:childTnLst>
                              <p:par>
                                <p:cTn id="57" presetID="30" presetClass="entr" presetSubtype="0" fill="hold" grpId="0" nodeType="afterEffect">
                                  <p:stCondLst>
                                    <p:cond delay="0"/>
                                  </p:stCondLst>
                                  <p:childTnLst>
                                    <p:set>
                                      <p:cBhvr>
                                        <p:cTn id="58" dur="1" fill="hold">
                                          <p:stCondLst>
                                            <p:cond delay="0"/>
                                          </p:stCondLst>
                                        </p:cTn>
                                        <p:tgtEl>
                                          <p:spTgt spid="24"/>
                                        </p:tgtEl>
                                        <p:attrNameLst>
                                          <p:attrName>style.visibility</p:attrName>
                                        </p:attrNameLst>
                                      </p:cBhvr>
                                      <p:to>
                                        <p:strVal val="visible"/>
                                      </p:to>
                                    </p:set>
                                    <p:animEffect transition="in" filter="fade">
                                      <p:cBhvr>
                                        <p:cTn id="59" dur="800" decel="100000"/>
                                        <p:tgtEl>
                                          <p:spTgt spid="24"/>
                                        </p:tgtEl>
                                      </p:cBhvr>
                                    </p:animEffect>
                                    <p:anim calcmode="lin" valueType="num">
                                      <p:cBhvr>
                                        <p:cTn id="60" dur="800" decel="100000" fill="hold"/>
                                        <p:tgtEl>
                                          <p:spTgt spid="24"/>
                                        </p:tgtEl>
                                        <p:attrNameLst>
                                          <p:attrName>style.rotation</p:attrName>
                                        </p:attrNameLst>
                                      </p:cBhvr>
                                      <p:tavLst>
                                        <p:tav tm="0">
                                          <p:val>
                                            <p:fltVal val="-90"/>
                                          </p:val>
                                        </p:tav>
                                        <p:tav tm="100000">
                                          <p:val>
                                            <p:fltVal val="0"/>
                                          </p:val>
                                        </p:tav>
                                      </p:tavLst>
                                    </p:anim>
                                    <p:anim calcmode="lin" valueType="num">
                                      <p:cBhvr>
                                        <p:cTn id="61" dur="800" decel="100000" fill="hold"/>
                                        <p:tgtEl>
                                          <p:spTgt spid="24"/>
                                        </p:tgtEl>
                                        <p:attrNameLst>
                                          <p:attrName>ppt_x</p:attrName>
                                        </p:attrNameLst>
                                      </p:cBhvr>
                                      <p:tavLst>
                                        <p:tav tm="0">
                                          <p:val>
                                            <p:strVal val="#ppt_x+0.4"/>
                                          </p:val>
                                        </p:tav>
                                        <p:tav tm="100000">
                                          <p:val>
                                            <p:strVal val="#ppt_x-0.05"/>
                                          </p:val>
                                        </p:tav>
                                      </p:tavLst>
                                    </p:anim>
                                    <p:anim calcmode="lin" valueType="num">
                                      <p:cBhvr>
                                        <p:cTn id="62" dur="800" decel="100000" fill="hold"/>
                                        <p:tgtEl>
                                          <p:spTgt spid="24"/>
                                        </p:tgtEl>
                                        <p:attrNameLst>
                                          <p:attrName>ppt_y</p:attrName>
                                        </p:attrNameLst>
                                      </p:cBhvr>
                                      <p:tavLst>
                                        <p:tav tm="0">
                                          <p:val>
                                            <p:strVal val="#ppt_y-0.4"/>
                                          </p:val>
                                        </p:tav>
                                        <p:tav tm="100000">
                                          <p:val>
                                            <p:strVal val="#ppt_y+0.1"/>
                                          </p:val>
                                        </p:tav>
                                      </p:tavLst>
                                    </p:anim>
                                    <p:anim calcmode="lin" valueType="num">
                                      <p:cBhvr>
                                        <p:cTn id="63" dur="200" accel="100000" fill="hold">
                                          <p:stCondLst>
                                            <p:cond delay="800"/>
                                          </p:stCondLst>
                                        </p:cTn>
                                        <p:tgtEl>
                                          <p:spTgt spid="24"/>
                                        </p:tgtEl>
                                        <p:attrNameLst>
                                          <p:attrName>ppt_x</p:attrName>
                                        </p:attrNameLst>
                                      </p:cBhvr>
                                      <p:tavLst>
                                        <p:tav tm="0">
                                          <p:val>
                                            <p:strVal val="#ppt_x-0.05"/>
                                          </p:val>
                                        </p:tav>
                                        <p:tav tm="100000">
                                          <p:val>
                                            <p:strVal val="#ppt_x"/>
                                          </p:val>
                                        </p:tav>
                                      </p:tavLst>
                                    </p:anim>
                                    <p:anim calcmode="lin" valueType="num">
                                      <p:cBhvr>
                                        <p:cTn id="64" dur="200" accel="100000" fill="hold">
                                          <p:stCondLst>
                                            <p:cond delay="800"/>
                                          </p:stCondLst>
                                        </p:cTn>
                                        <p:tgtEl>
                                          <p:spTgt spid="24"/>
                                        </p:tgtEl>
                                        <p:attrNameLst>
                                          <p:attrName>ppt_y</p:attrName>
                                        </p:attrNameLst>
                                      </p:cBhvr>
                                      <p:tavLst>
                                        <p:tav tm="0">
                                          <p:val>
                                            <p:strVal val="#ppt_y+0.1"/>
                                          </p:val>
                                        </p:tav>
                                        <p:tav tm="100000">
                                          <p:val>
                                            <p:strVal val="#ppt_y"/>
                                          </p:val>
                                        </p:tav>
                                      </p:tavLst>
                                    </p:anim>
                                  </p:childTnLst>
                                </p:cTn>
                              </p:par>
                            </p:childTnLst>
                          </p:cTn>
                        </p:par>
                        <p:par>
                          <p:cTn id="65" fill="hold">
                            <p:stCondLst>
                              <p:cond delay="6000"/>
                            </p:stCondLst>
                            <p:childTnLst>
                              <p:par>
                                <p:cTn id="66" presetID="30" presetClass="entr" presetSubtype="0" fill="hold" grpId="0" nodeType="afterEffect">
                                  <p:stCondLst>
                                    <p:cond delay="0"/>
                                  </p:stCondLst>
                                  <p:childTnLst>
                                    <p:set>
                                      <p:cBhvr>
                                        <p:cTn id="67" dur="1" fill="hold">
                                          <p:stCondLst>
                                            <p:cond delay="0"/>
                                          </p:stCondLst>
                                        </p:cTn>
                                        <p:tgtEl>
                                          <p:spTgt spid="27"/>
                                        </p:tgtEl>
                                        <p:attrNameLst>
                                          <p:attrName>style.visibility</p:attrName>
                                        </p:attrNameLst>
                                      </p:cBhvr>
                                      <p:to>
                                        <p:strVal val="visible"/>
                                      </p:to>
                                    </p:set>
                                    <p:animEffect transition="in" filter="fade">
                                      <p:cBhvr>
                                        <p:cTn id="68" dur="800" decel="100000"/>
                                        <p:tgtEl>
                                          <p:spTgt spid="27"/>
                                        </p:tgtEl>
                                      </p:cBhvr>
                                    </p:animEffect>
                                    <p:anim calcmode="lin" valueType="num">
                                      <p:cBhvr>
                                        <p:cTn id="69" dur="800" decel="100000" fill="hold"/>
                                        <p:tgtEl>
                                          <p:spTgt spid="27"/>
                                        </p:tgtEl>
                                        <p:attrNameLst>
                                          <p:attrName>style.rotation</p:attrName>
                                        </p:attrNameLst>
                                      </p:cBhvr>
                                      <p:tavLst>
                                        <p:tav tm="0">
                                          <p:val>
                                            <p:fltVal val="-90"/>
                                          </p:val>
                                        </p:tav>
                                        <p:tav tm="100000">
                                          <p:val>
                                            <p:fltVal val="0"/>
                                          </p:val>
                                        </p:tav>
                                      </p:tavLst>
                                    </p:anim>
                                    <p:anim calcmode="lin" valueType="num">
                                      <p:cBhvr>
                                        <p:cTn id="70" dur="800" decel="100000" fill="hold"/>
                                        <p:tgtEl>
                                          <p:spTgt spid="27"/>
                                        </p:tgtEl>
                                        <p:attrNameLst>
                                          <p:attrName>ppt_x</p:attrName>
                                        </p:attrNameLst>
                                      </p:cBhvr>
                                      <p:tavLst>
                                        <p:tav tm="0">
                                          <p:val>
                                            <p:strVal val="#ppt_x+0.4"/>
                                          </p:val>
                                        </p:tav>
                                        <p:tav tm="100000">
                                          <p:val>
                                            <p:strVal val="#ppt_x-0.05"/>
                                          </p:val>
                                        </p:tav>
                                      </p:tavLst>
                                    </p:anim>
                                    <p:anim calcmode="lin" valueType="num">
                                      <p:cBhvr>
                                        <p:cTn id="71" dur="800" decel="100000" fill="hold"/>
                                        <p:tgtEl>
                                          <p:spTgt spid="27"/>
                                        </p:tgtEl>
                                        <p:attrNameLst>
                                          <p:attrName>ppt_y</p:attrName>
                                        </p:attrNameLst>
                                      </p:cBhvr>
                                      <p:tavLst>
                                        <p:tav tm="0">
                                          <p:val>
                                            <p:strVal val="#ppt_y-0.4"/>
                                          </p:val>
                                        </p:tav>
                                        <p:tav tm="100000">
                                          <p:val>
                                            <p:strVal val="#ppt_y+0.1"/>
                                          </p:val>
                                        </p:tav>
                                      </p:tavLst>
                                    </p:anim>
                                    <p:anim calcmode="lin" valueType="num">
                                      <p:cBhvr>
                                        <p:cTn id="72" dur="200" accel="100000" fill="hold">
                                          <p:stCondLst>
                                            <p:cond delay="800"/>
                                          </p:stCondLst>
                                        </p:cTn>
                                        <p:tgtEl>
                                          <p:spTgt spid="27"/>
                                        </p:tgtEl>
                                        <p:attrNameLst>
                                          <p:attrName>ppt_x</p:attrName>
                                        </p:attrNameLst>
                                      </p:cBhvr>
                                      <p:tavLst>
                                        <p:tav tm="0">
                                          <p:val>
                                            <p:strVal val="#ppt_x-0.05"/>
                                          </p:val>
                                        </p:tav>
                                        <p:tav tm="100000">
                                          <p:val>
                                            <p:strVal val="#ppt_x"/>
                                          </p:val>
                                        </p:tav>
                                      </p:tavLst>
                                    </p:anim>
                                    <p:anim calcmode="lin" valueType="num">
                                      <p:cBhvr>
                                        <p:cTn id="73" dur="200" accel="100000" fill="hold">
                                          <p:stCondLst>
                                            <p:cond delay="800"/>
                                          </p:stCondLst>
                                        </p:cTn>
                                        <p:tgtEl>
                                          <p:spTgt spid="27"/>
                                        </p:tgtEl>
                                        <p:attrNameLst>
                                          <p:attrName>ppt_y</p:attrName>
                                        </p:attrNameLst>
                                      </p:cBhvr>
                                      <p:tavLst>
                                        <p:tav tm="0">
                                          <p:val>
                                            <p:strVal val="#ppt_y+0.1"/>
                                          </p:val>
                                        </p:tav>
                                        <p:tav tm="100000">
                                          <p:val>
                                            <p:strVal val="#ppt_y"/>
                                          </p:val>
                                        </p:tav>
                                      </p:tavLst>
                                    </p:anim>
                                  </p:childTnLst>
                                </p:cTn>
                              </p:par>
                            </p:childTnLst>
                          </p:cTn>
                        </p:par>
                        <p:par>
                          <p:cTn id="74" fill="hold">
                            <p:stCondLst>
                              <p:cond delay="7000"/>
                            </p:stCondLst>
                            <p:childTnLst>
                              <p:par>
                                <p:cTn id="75" presetID="30" presetClass="entr" presetSubtype="0" fill="hold" grpId="0" nodeType="after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800" decel="100000"/>
                                        <p:tgtEl>
                                          <p:spTgt spid="26"/>
                                        </p:tgtEl>
                                      </p:cBhvr>
                                    </p:animEffect>
                                    <p:anim calcmode="lin" valueType="num">
                                      <p:cBhvr>
                                        <p:cTn id="78" dur="800" decel="100000" fill="hold"/>
                                        <p:tgtEl>
                                          <p:spTgt spid="26"/>
                                        </p:tgtEl>
                                        <p:attrNameLst>
                                          <p:attrName>style.rotation</p:attrName>
                                        </p:attrNameLst>
                                      </p:cBhvr>
                                      <p:tavLst>
                                        <p:tav tm="0">
                                          <p:val>
                                            <p:fltVal val="-90"/>
                                          </p:val>
                                        </p:tav>
                                        <p:tav tm="100000">
                                          <p:val>
                                            <p:fltVal val="0"/>
                                          </p:val>
                                        </p:tav>
                                      </p:tavLst>
                                    </p:anim>
                                    <p:anim calcmode="lin" valueType="num">
                                      <p:cBhvr>
                                        <p:cTn id="79" dur="800" decel="100000" fill="hold"/>
                                        <p:tgtEl>
                                          <p:spTgt spid="26"/>
                                        </p:tgtEl>
                                        <p:attrNameLst>
                                          <p:attrName>ppt_x</p:attrName>
                                        </p:attrNameLst>
                                      </p:cBhvr>
                                      <p:tavLst>
                                        <p:tav tm="0">
                                          <p:val>
                                            <p:strVal val="#ppt_x+0.4"/>
                                          </p:val>
                                        </p:tav>
                                        <p:tav tm="100000">
                                          <p:val>
                                            <p:strVal val="#ppt_x-0.05"/>
                                          </p:val>
                                        </p:tav>
                                      </p:tavLst>
                                    </p:anim>
                                    <p:anim calcmode="lin" valueType="num">
                                      <p:cBhvr>
                                        <p:cTn id="80" dur="800" decel="100000" fill="hold"/>
                                        <p:tgtEl>
                                          <p:spTgt spid="26"/>
                                        </p:tgtEl>
                                        <p:attrNameLst>
                                          <p:attrName>ppt_y</p:attrName>
                                        </p:attrNameLst>
                                      </p:cBhvr>
                                      <p:tavLst>
                                        <p:tav tm="0">
                                          <p:val>
                                            <p:strVal val="#ppt_y-0.4"/>
                                          </p:val>
                                        </p:tav>
                                        <p:tav tm="100000">
                                          <p:val>
                                            <p:strVal val="#ppt_y+0.1"/>
                                          </p:val>
                                        </p:tav>
                                      </p:tavLst>
                                    </p:anim>
                                    <p:anim calcmode="lin" valueType="num">
                                      <p:cBhvr>
                                        <p:cTn id="81" dur="200" accel="100000" fill="hold">
                                          <p:stCondLst>
                                            <p:cond delay="800"/>
                                          </p:stCondLst>
                                        </p:cTn>
                                        <p:tgtEl>
                                          <p:spTgt spid="26"/>
                                        </p:tgtEl>
                                        <p:attrNameLst>
                                          <p:attrName>ppt_x</p:attrName>
                                        </p:attrNameLst>
                                      </p:cBhvr>
                                      <p:tavLst>
                                        <p:tav tm="0">
                                          <p:val>
                                            <p:strVal val="#ppt_x-0.05"/>
                                          </p:val>
                                        </p:tav>
                                        <p:tav tm="100000">
                                          <p:val>
                                            <p:strVal val="#ppt_x"/>
                                          </p:val>
                                        </p:tav>
                                      </p:tavLst>
                                    </p:anim>
                                    <p:anim calcmode="lin" valueType="num">
                                      <p:cBhvr>
                                        <p:cTn id="82" dur="200" accel="100000" fill="hold">
                                          <p:stCondLst>
                                            <p:cond delay="800"/>
                                          </p:stCondLst>
                                        </p:cTn>
                                        <p:tgtEl>
                                          <p:spTgt spid="26"/>
                                        </p:tgtEl>
                                        <p:attrNameLst>
                                          <p:attrName>ppt_y</p:attrName>
                                        </p:attrNameLst>
                                      </p:cBhvr>
                                      <p:tavLst>
                                        <p:tav tm="0">
                                          <p:val>
                                            <p:strVal val="#ppt_y+0.1"/>
                                          </p:val>
                                        </p:tav>
                                        <p:tav tm="100000">
                                          <p:val>
                                            <p:strVal val="#ppt_y"/>
                                          </p:val>
                                        </p:tav>
                                      </p:tavLst>
                                    </p:anim>
                                  </p:childTnLst>
                                </p:cTn>
                              </p:par>
                            </p:childTnLst>
                          </p:cTn>
                        </p:par>
                        <p:par>
                          <p:cTn id="83" fill="hold">
                            <p:stCondLst>
                              <p:cond delay="8000"/>
                            </p:stCondLst>
                            <p:childTnLst>
                              <p:par>
                                <p:cTn id="84" presetID="30" presetClass="entr" presetSubtype="0" fill="hold" grpId="0" nodeType="afterEffect">
                                  <p:stCondLst>
                                    <p:cond delay="0"/>
                                  </p:stCondLst>
                                  <p:childTnLst>
                                    <p:set>
                                      <p:cBhvr>
                                        <p:cTn id="85" dur="1" fill="hold">
                                          <p:stCondLst>
                                            <p:cond delay="0"/>
                                          </p:stCondLst>
                                        </p:cTn>
                                        <p:tgtEl>
                                          <p:spTgt spid="29"/>
                                        </p:tgtEl>
                                        <p:attrNameLst>
                                          <p:attrName>style.visibility</p:attrName>
                                        </p:attrNameLst>
                                      </p:cBhvr>
                                      <p:to>
                                        <p:strVal val="visible"/>
                                      </p:to>
                                    </p:set>
                                    <p:animEffect transition="in" filter="fade">
                                      <p:cBhvr>
                                        <p:cTn id="86" dur="800" decel="100000"/>
                                        <p:tgtEl>
                                          <p:spTgt spid="29"/>
                                        </p:tgtEl>
                                      </p:cBhvr>
                                    </p:animEffect>
                                    <p:anim calcmode="lin" valueType="num">
                                      <p:cBhvr>
                                        <p:cTn id="87" dur="800" decel="100000" fill="hold"/>
                                        <p:tgtEl>
                                          <p:spTgt spid="29"/>
                                        </p:tgtEl>
                                        <p:attrNameLst>
                                          <p:attrName>style.rotation</p:attrName>
                                        </p:attrNameLst>
                                      </p:cBhvr>
                                      <p:tavLst>
                                        <p:tav tm="0">
                                          <p:val>
                                            <p:fltVal val="-90"/>
                                          </p:val>
                                        </p:tav>
                                        <p:tav tm="100000">
                                          <p:val>
                                            <p:fltVal val="0"/>
                                          </p:val>
                                        </p:tav>
                                      </p:tavLst>
                                    </p:anim>
                                    <p:anim calcmode="lin" valueType="num">
                                      <p:cBhvr>
                                        <p:cTn id="88" dur="800" decel="100000" fill="hold"/>
                                        <p:tgtEl>
                                          <p:spTgt spid="29"/>
                                        </p:tgtEl>
                                        <p:attrNameLst>
                                          <p:attrName>ppt_x</p:attrName>
                                        </p:attrNameLst>
                                      </p:cBhvr>
                                      <p:tavLst>
                                        <p:tav tm="0">
                                          <p:val>
                                            <p:strVal val="#ppt_x+0.4"/>
                                          </p:val>
                                        </p:tav>
                                        <p:tav tm="100000">
                                          <p:val>
                                            <p:strVal val="#ppt_x-0.05"/>
                                          </p:val>
                                        </p:tav>
                                      </p:tavLst>
                                    </p:anim>
                                    <p:anim calcmode="lin" valueType="num">
                                      <p:cBhvr>
                                        <p:cTn id="89" dur="800" decel="100000" fill="hold"/>
                                        <p:tgtEl>
                                          <p:spTgt spid="29"/>
                                        </p:tgtEl>
                                        <p:attrNameLst>
                                          <p:attrName>ppt_y</p:attrName>
                                        </p:attrNameLst>
                                      </p:cBhvr>
                                      <p:tavLst>
                                        <p:tav tm="0">
                                          <p:val>
                                            <p:strVal val="#ppt_y-0.4"/>
                                          </p:val>
                                        </p:tav>
                                        <p:tav tm="100000">
                                          <p:val>
                                            <p:strVal val="#ppt_y+0.1"/>
                                          </p:val>
                                        </p:tav>
                                      </p:tavLst>
                                    </p:anim>
                                    <p:anim calcmode="lin" valueType="num">
                                      <p:cBhvr>
                                        <p:cTn id="90" dur="200" accel="100000" fill="hold">
                                          <p:stCondLst>
                                            <p:cond delay="800"/>
                                          </p:stCondLst>
                                        </p:cTn>
                                        <p:tgtEl>
                                          <p:spTgt spid="29"/>
                                        </p:tgtEl>
                                        <p:attrNameLst>
                                          <p:attrName>ppt_x</p:attrName>
                                        </p:attrNameLst>
                                      </p:cBhvr>
                                      <p:tavLst>
                                        <p:tav tm="0">
                                          <p:val>
                                            <p:strVal val="#ppt_x-0.05"/>
                                          </p:val>
                                        </p:tav>
                                        <p:tav tm="100000">
                                          <p:val>
                                            <p:strVal val="#ppt_x"/>
                                          </p:val>
                                        </p:tav>
                                      </p:tavLst>
                                    </p:anim>
                                    <p:anim calcmode="lin" valueType="num">
                                      <p:cBhvr>
                                        <p:cTn id="91" dur="200" accel="100000" fill="hold">
                                          <p:stCondLst>
                                            <p:cond delay="800"/>
                                          </p:stCondLst>
                                        </p:cTn>
                                        <p:tgtEl>
                                          <p:spTgt spid="29"/>
                                        </p:tgtEl>
                                        <p:attrNameLst>
                                          <p:attrName>ppt_y</p:attrName>
                                        </p:attrNameLst>
                                      </p:cBhvr>
                                      <p:tavLst>
                                        <p:tav tm="0">
                                          <p:val>
                                            <p:strVal val="#ppt_y+0.1"/>
                                          </p:val>
                                        </p:tav>
                                        <p:tav tm="100000">
                                          <p:val>
                                            <p:strVal val="#ppt_y"/>
                                          </p:val>
                                        </p:tav>
                                      </p:tavLst>
                                    </p:anim>
                                  </p:childTnLst>
                                </p:cTn>
                              </p:par>
                            </p:childTnLst>
                          </p:cTn>
                        </p:par>
                        <p:par>
                          <p:cTn id="92" fill="hold">
                            <p:stCondLst>
                              <p:cond delay="9000"/>
                            </p:stCondLst>
                            <p:childTnLst>
                              <p:par>
                                <p:cTn id="93" presetID="30" presetClass="entr" presetSubtype="0" fill="hold" grpId="0" nodeType="afterEffect">
                                  <p:stCondLst>
                                    <p:cond delay="0"/>
                                  </p:stCondLst>
                                  <p:childTnLst>
                                    <p:set>
                                      <p:cBhvr>
                                        <p:cTn id="94" dur="1" fill="hold">
                                          <p:stCondLst>
                                            <p:cond delay="0"/>
                                          </p:stCondLst>
                                        </p:cTn>
                                        <p:tgtEl>
                                          <p:spTgt spid="28"/>
                                        </p:tgtEl>
                                        <p:attrNameLst>
                                          <p:attrName>style.visibility</p:attrName>
                                        </p:attrNameLst>
                                      </p:cBhvr>
                                      <p:to>
                                        <p:strVal val="visible"/>
                                      </p:to>
                                    </p:set>
                                    <p:animEffect transition="in" filter="fade">
                                      <p:cBhvr>
                                        <p:cTn id="95" dur="800" decel="100000"/>
                                        <p:tgtEl>
                                          <p:spTgt spid="28"/>
                                        </p:tgtEl>
                                      </p:cBhvr>
                                    </p:animEffect>
                                    <p:anim calcmode="lin" valueType="num">
                                      <p:cBhvr>
                                        <p:cTn id="96" dur="800" decel="100000" fill="hold"/>
                                        <p:tgtEl>
                                          <p:spTgt spid="28"/>
                                        </p:tgtEl>
                                        <p:attrNameLst>
                                          <p:attrName>style.rotation</p:attrName>
                                        </p:attrNameLst>
                                      </p:cBhvr>
                                      <p:tavLst>
                                        <p:tav tm="0">
                                          <p:val>
                                            <p:fltVal val="-90"/>
                                          </p:val>
                                        </p:tav>
                                        <p:tav tm="100000">
                                          <p:val>
                                            <p:fltVal val="0"/>
                                          </p:val>
                                        </p:tav>
                                      </p:tavLst>
                                    </p:anim>
                                    <p:anim calcmode="lin" valueType="num">
                                      <p:cBhvr>
                                        <p:cTn id="97" dur="800" decel="100000" fill="hold"/>
                                        <p:tgtEl>
                                          <p:spTgt spid="28"/>
                                        </p:tgtEl>
                                        <p:attrNameLst>
                                          <p:attrName>ppt_x</p:attrName>
                                        </p:attrNameLst>
                                      </p:cBhvr>
                                      <p:tavLst>
                                        <p:tav tm="0">
                                          <p:val>
                                            <p:strVal val="#ppt_x+0.4"/>
                                          </p:val>
                                        </p:tav>
                                        <p:tav tm="100000">
                                          <p:val>
                                            <p:strVal val="#ppt_x-0.05"/>
                                          </p:val>
                                        </p:tav>
                                      </p:tavLst>
                                    </p:anim>
                                    <p:anim calcmode="lin" valueType="num">
                                      <p:cBhvr>
                                        <p:cTn id="98" dur="800" decel="100000" fill="hold"/>
                                        <p:tgtEl>
                                          <p:spTgt spid="28"/>
                                        </p:tgtEl>
                                        <p:attrNameLst>
                                          <p:attrName>ppt_y</p:attrName>
                                        </p:attrNameLst>
                                      </p:cBhvr>
                                      <p:tavLst>
                                        <p:tav tm="0">
                                          <p:val>
                                            <p:strVal val="#ppt_y-0.4"/>
                                          </p:val>
                                        </p:tav>
                                        <p:tav tm="100000">
                                          <p:val>
                                            <p:strVal val="#ppt_y+0.1"/>
                                          </p:val>
                                        </p:tav>
                                      </p:tavLst>
                                    </p:anim>
                                    <p:anim calcmode="lin" valueType="num">
                                      <p:cBhvr>
                                        <p:cTn id="99" dur="200" accel="100000" fill="hold">
                                          <p:stCondLst>
                                            <p:cond delay="800"/>
                                          </p:stCondLst>
                                        </p:cTn>
                                        <p:tgtEl>
                                          <p:spTgt spid="28"/>
                                        </p:tgtEl>
                                        <p:attrNameLst>
                                          <p:attrName>ppt_x</p:attrName>
                                        </p:attrNameLst>
                                      </p:cBhvr>
                                      <p:tavLst>
                                        <p:tav tm="0">
                                          <p:val>
                                            <p:strVal val="#ppt_x-0.05"/>
                                          </p:val>
                                        </p:tav>
                                        <p:tav tm="100000">
                                          <p:val>
                                            <p:strVal val="#ppt_x"/>
                                          </p:val>
                                        </p:tav>
                                      </p:tavLst>
                                    </p:anim>
                                    <p:anim calcmode="lin" valueType="num">
                                      <p:cBhvr>
                                        <p:cTn id="100" dur="200" accel="100000" fill="hold">
                                          <p:stCondLst>
                                            <p:cond delay="800"/>
                                          </p:stCondLst>
                                        </p:cTn>
                                        <p:tgtEl>
                                          <p:spTgt spid="2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18" grpId="0" animBg="1"/>
      <p:bldP spid="19" grpId="0" animBg="1"/>
      <p:bldP spid="24" grpId="0" animBg="1"/>
      <p:bldP spid="25" grpId="0" animBg="1"/>
      <p:bldP spid="26" grpId="0" animBg="1"/>
      <p:bldP spid="27" grpId="0" animBg="1"/>
      <p:bldP spid="28" grpId="0" animBg="1"/>
      <p:bldP spid="2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28662" y="2643182"/>
            <a:ext cx="6858048" cy="85725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التعرف على الوقائع المتعلقة بتوافر </a:t>
            </a:r>
            <a:r>
              <a:rPr lang="ar-DZ" sz="2400" b="1" dirty="0" smtClean="0">
                <a:solidFill>
                  <a:schemeClr val="tx1"/>
                </a:solidFill>
              </a:rPr>
              <a:t>الموارد ووسائل وطرق الإنتاج والكميات المنتجة</a:t>
            </a:r>
            <a:r>
              <a:rPr lang="ar-DZ" sz="2400" b="1" dirty="0" smtClean="0"/>
              <a:t>.</a:t>
            </a:r>
            <a:endParaRPr lang="fr-FR" sz="2400" dirty="0"/>
          </a:p>
        </p:txBody>
      </p:sp>
      <p:sp>
        <p:nvSpPr>
          <p:cNvPr id="13" name="Rectangle à coins arrondis 12"/>
          <p:cNvSpPr/>
          <p:nvPr/>
        </p:nvSpPr>
        <p:spPr>
          <a:xfrm>
            <a:off x="928662" y="3571876"/>
            <a:ext cx="685804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تحليل التغيرات التي حدثت للمجتمعات فيما يخص </a:t>
            </a:r>
            <a:r>
              <a:rPr lang="ar-DZ" sz="2400" b="1" dirty="0" smtClean="0">
                <a:solidFill>
                  <a:schemeClr val="tx1"/>
                </a:solidFill>
              </a:rPr>
              <a:t>علاقات الإنتاج ودور المنظم والعمال</a:t>
            </a:r>
            <a:r>
              <a:rPr lang="ar-DZ" sz="2400" b="1" dirty="0" smtClean="0"/>
              <a:t> في تسيير الأمور </a:t>
            </a:r>
            <a:r>
              <a:rPr lang="ar-DZ" sz="2400" b="1" dirty="0" err="1" smtClean="0"/>
              <a:t>الإقتصادية</a:t>
            </a:r>
            <a:r>
              <a:rPr lang="ar-DZ" sz="2400" b="1" dirty="0" smtClean="0"/>
              <a:t>.</a:t>
            </a:r>
            <a:endParaRPr lang="fr-FR" sz="2400" dirty="0"/>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أهمية الوقائع </a:t>
            </a:r>
            <a:r>
              <a:rPr lang="ar-DZ" sz="2400" b="1" dirty="0" err="1" smtClean="0">
                <a:solidFill>
                  <a:schemeClr val="bg1"/>
                </a:solidFill>
              </a:rPr>
              <a:t>الإقتصادية</a:t>
            </a:r>
            <a:endParaRPr lang="ar-DZ" sz="2400" b="1" dirty="0" smtClean="0">
              <a:solidFill>
                <a:schemeClr val="bg1"/>
              </a:solidFill>
            </a:endParaRP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7929586" y="2857496"/>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4" name="Triangle isocèle 13"/>
          <p:cNvSpPr/>
          <p:nvPr/>
        </p:nvSpPr>
        <p:spPr>
          <a:xfrm rot="5400000" flipV="1">
            <a:off x="7929586" y="3786190"/>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5" name="Rectangle à coins arrondis 14"/>
          <p:cNvSpPr/>
          <p:nvPr/>
        </p:nvSpPr>
        <p:spPr>
          <a:xfrm>
            <a:off x="928662" y="4429132"/>
            <a:ext cx="6858048" cy="1071570"/>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دراسة </a:t>
            </a:r>
            <a:r>
              <a:rPr lang="ar-DZ" sz="2400" b="1" dirty="0" smtClean="0">
                <a:solidFill>
                  <a:schemeClr val="tx1"/>
                </a:solidFill>
              </a:rPr>
              <a:t>الوقائع </a:t>
            </a:r>
            <a:r>
              <a:rPr lang="ar-DZ" sz="2400" b="1" dirty="0" err="1" smtClean="0">
                <a:solidFill>
                  <a:schemeClr val="tx1"/>
                </a:solidFill>
              </a:rPr>
              <a:t>الإقتصادية</a:t>
            </a:r>
            <a:r>
              <a:rPr lang="ar-DZ" sz="2400" b="1" dirty="0" smtClean="0">
                <a:solidFill>
                  <a:schemeClr val="tx1"/>
                </a:solidFill>
              </a:rPr>
              <a:t> </a:t>
            </a:r>
            <a:r>
              <a:rPr lang="ar-DZ" sz="2400" b="1" dirty="0" smtClean="0"/>
              <a:t>انطلاقا من </a:t>
            </a:r>
            <a:r>
              <a:rPr lang="ar-DZ" sz="2400" b="1" dirty="0" smtClean="0">
                <a:solidFill>
                  <a:schemeClr val="tx1"/>
                </a:solidFill>
              </a:rPr>
              <a:t>النظم الاقتصادية </a:t>
            </a:r>
            <a:r>
              <a:rPr lang="ar-DZ" sz="2400" b="1" dirty="0" smtClean="0"/>
              <a:t>التي كانت سائدة فيها، مع محاولة استنباط </a:t>
            </a:r>
            <a:r>
              <a:rPr lang="ar-DZ" sz="2400" b="1" dirty="0" smtClean="0">
                <a:solidFill>
                  <a:schemeClr val="tx1"/>
                </a:solidFill>
              </a:rPr>
              <a:t>العلاقة بين هذه الوقائع والنظريات </a:t>
            </a:r>
            <a:r>
              <a:rPr lang="ar-DZ" sz="2400" b="1" dirty="0" err="1" smtClean="0">
                <a:solidFill>
                  <a:schemeClr val="tx1"/>
                </a:solidFill>
              </a:rPr>
              <a:t>الإقتصادية</a:t>
            </a:r>
            <a:r>
              <a:rPr lang="ar-DZ" sz="2400" b="1" dirty="0" smtClean="0">
                <a:solidFill>
                  <a:schemeClr val="tx1"/>
                </a:solidFill>
              </a:rPr>
              <a:t>.</a:t>
            </a:r>
            <a:endParaRPr lang="fr-FR" sz="2400" dirty="0"/>
          </a:p>
        </p:txBody>
      </p:sp>
      <p:sp>
        <p:nvSpPr>
          <p:cNvPr id="16" name="Triangle isocèle 15"/>
          <p:cNvSpPr/>
          <p:nvPr/>
        </p:nvSpPr>
        <p:spPr>
          <a:xfrm rot="5400000" flipV="1">
            <a:off x="7929586" y="4714884"/>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7" name="Rectangle à coins arrondis 16"/>
          <p:cNvSpPr/>
          <p:nvPr/>
        </p:nvSpPr>
        <p:spPr>
          <a:xfrm>
            <a:off x="928662" y="5572140"/>
            <a:ext cx="6858048" cy="714380"/>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solidFill>
                  <a:schemeClr val="tx1"/>
                </a:solidFill>
              </a:rPr>
              <a:t>الاستفادة من التجارب التاريخية لاجتناب الأخطاء </a:t>
            </a:r>
            <a:r>
              <a:rPr lang="ar-DZ" sz="2400" b="1" dirty="0" smtClean="0"/>
              <a:t>التي وقعت فيها المجتمعات وتحسين الأوضاع في الحاضر والمستقبل.</a:t>
            </a:r>
            <a:endParaRPr lang="fr-FR" sz="2400" dirty="0"/>
          </a:p>
        </p:txBody>
      </p:sp>
      <p:sp>
        <p:nvSpPr>
          <p:cNvPr id="18" name="Triangle isocèle 17"/>
          <p:cNvSpPr/>
          <p:nvPr/>
        </p:nvSpPr>
        <p:spPr>
          <a:xfrm rot="5400000" flipV="1">
            <a:off x="7929586" y="5715016"/>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800" decel="100000"/>
                                        <p:tgtEl>
                                          <p:spTgt spid="10"/>
                                        </p:tgtEl>
                                      </p:cBhvr>
                                    </p:animEffect>
                                    <p:anim calcmode="lin" valueType="num">
                                      <p:cBhvr>
                                        <p:cTn id="15" dur="800" decel="100000" fill="hold"/>
                                        <p:tgtEl>
                                          <p:spTgt spid="10"/>
                                        </p:tgtEl>
                                        <p:attrNameLst>
                                          <p:attrName>style.rotation</p:attrName>
                                        </p:attrNameLst>
                                      </p:cBhvr>
                                      <p:tavLst>
                                        <p:tav tm="0">
                                          <p:val>
                                            <p:fltVal val="-90"/>
                                          </p:val>
                                        </p:tav>
                                        <p:tav tm="100000">
                                          <p:val>
                                            <p:fltVal val="0"/>
                                          </p:val>
                                        </p:tav>
                                      </p:tavLst>
                                    </p:anim>
                                    <p:anim calcmode="lin" valueType="num">
                                      <p:cBhvr>
                                        <p:cTn id="16" dur="800" decel="100000" fill="hold"/>
                                        <p:tgtEl>
                                          <p:spTgt spid="10"/>
                                        </p:tgtEl>
                                        <p:attrNameLst>
                                          <p:attrName>ppt_x</p:attrName>
                                        </p:attrNameLst>
                                      </p:cBhvr>
                                      <p:tavLst>
                                        <p:tav tm="0">
                                          <p:val>
                                            <p:strVal val="#ppt_x+0.4"/>
                                          </p:val>
                                        </p:tav>
                                        <p:tav tm="100000">
                                          <p:val>
                                            <p:strVal val="#ppt_x-0.05"/>
                                          </p:val>
                                        </p:tav>
                                      </p:tavLst>
                                    </p:anim>
                                    <p:anim calcmode="lin" valueType="num">
                                      <p:cBhvr>
                                        <p:cTn id="17" dur="800" decel="100000" fill="hold"/>
                                        <p:tgtEl>
                                          <p:spTgt spid="10"/>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20" fill="hold">
                            <p:stCondLst>
                              <p:cond delay="1000"/>
                            </p:stCondLst>
                            <p:childTnLst>
                              <p:par>
                                <p:cTn id="21" presetID="30" presetClass="entr" presetSubtype="0"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800" decel="100000"/>
                                        <p:tgtEl>
                                          <p:spTgt spid="5"/>
                                        </p:tgtEl>
                                      </p:cBhvr>
                                    </p:animEffect>
                                    <p:anim calcmode="lin" valueType="num">
                                      <p:cBhvr>
                                        <p:cTn id="24" dur="800" decel="100000" fill="hold"/>
                                        <p:tgtEl>
                                          <p:spTgt spid="5"/>
                                        </p:tgtEl>
                                        <p:attrNameLst>
                                          <p:attrName>style.rotation</p:attrName>
                                        </p:attrNameLst>
                                      </p:cBhvr>
                                      <p:tavLst>
                                        <p:tav tm="0">
                                          <p:val>
                                            <p:fltVal val="-90"/>
                                          </p:val>
                                        </p:tav>
                                        <p:tav tm="100000">
                                          <p:val>
                                            <p:fltVal val="0"/>
                                          </p:val>
                                        </p:tav>
                                      </p:tavLst>
                                    </p:anim>
                                    <p:anim calcmode="lin" valueType="num">
                                      <p:cBhvr>
                                        <p:cTn id="25" dur="800" decel="100000" fill="hold"/>
                                        <p:tgtEl>
                                          <p:spTgt spid="5"/>
                                        </p:tgtEl>
                                        <p:attrNameLst>
                                          <p:attrName>ppt_x</p:attrName>
                                        </p:attrNameLst>
                                      </p:cBhvr>
                                      <p:tavLst>
                                        <p:tav tm="0">
                                          <p:val>
                                            <p:strVal val="#ppt_x+0.4"/>
                                          </p:val>
                                        </p:tav>
                                        <p:tav tm="100000">
                                          <p:val>
                                            <p:strVal val="#ppt_x-0.05"/>
                                          </p:val>
                                        </p:tav>
                                      </p:tavLst>
                                    </p:anim>
                                    <p:anim calcmode="lin" valueType="num">
                                      <p:cBhvr>
                                        <p:cTn id="26" dur="800" decel="100000" fill="hold"/>
                                        <p:tgtEl>
                                          <p:spTgt spid="5"/>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9" fill="hold">
                            <p:stCondLst>
                              <p:cond delay="2000"/>
                            </p:stCondLst>
                            <p:childTnLst>
                              <p:par>
                                <p:cTn id="30" presetID="30" presetClass="entr" presetSubtype="0" fill="hold" grpId="0" nodeType="after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800" decel="100000"/>
                                        <p:tgtEl>
                                          <p:spTgt spid="14"/>
                                        </p:tgtEl>
                                      </p:cBhvr>
                                    </p:animEffect>
                                    <p:anim calcmode="lin" valueType="num">
                                      <p:cBhvr>
                                        <p:cTn id="33" dur="800" decel="100000" fill="hold"/>
                                        <p:tgtEl>
                                          <p:spTgt spid="14"/>
                                        </p:tgtEl>
                                        <p:attrNameLst>
                                          <p:attrName>style.rotation</p:attrName>
                                        </p:attrNameLst>
                                      </p:cBhvr>
                                      <p:tavLst>
                                        <p:tav tm="0">
                                          <p:val>
                                            <p:fltVal val="-90"/>
                                          </p:val>
                                        </p:tav>
                                        <p:tav tm="100000">
                                          <p:val>
                                            <p:fltVal val="0"/>
                                          </p:val>
                                        </p:tav>
                                      </p:tavLst>
                                    </p:anim>
                                    <p:anim calcmode="lin" valueType="num">
                                      <p:cBhvr>
                                        <p:cTn id="34" dur="800" decel="100000" fill="hold"/>
                                        <p:tgtEl>
                                          <p:spTgt spid="14"/>
                                        </p:tgtEl>
                                        <p:attrNameLst>
                                          <p:attrName>ppt_x</p:attrName>
                                        </p:attrNameLst>
                                      </p:cBhvr>
                                      <p:tavLst>
                                        <p:tav tm="0">
                                          <p:val>
                                            <p:strVal val="#ppt_x+0.4"/>
                                          </p:val>
                                        </p:tav>
                                        <p:tav tm="100000">
                                          <p:val>
                                            <p:strVal val="#ppt_x-0.05"/>
                                          </p:val>
                                        </p:tav>
                                      </p:tavLst>
                                    </p:anim>
                                    <p:anim calcmode="lin" valueType="num">
                                      <p:cBhvr>
                                        <p:cTn id="35" dur="800" decel="100000" fill="hold"/>
                                        <p:tgtEl>
                                          <p:spTgt spid="14"/>
                                        </p:tgtEl>
                                        <p:attrNameLst>
                                          <p:attrName>ppt_y</p:attrName>
                                        </p:attrNameLst>
                                      </p:cBhvr>
                                      <p:tavLst>
                                        <p:tav tm="0">
                                          <p:val>
                                            <p:strVal val="#ppt_y-0.4"/>
                                          </p:val>
                                        </p:tav>
                                        <p:tav tm="100000">
                                          <p:val>
                                            <p:strVal val="#ppt_y+0.1"/>
                                          </p:val>
                                        </p:tav>
                                      </p:tavLst>
                                    </p:anim>
                                    <p:anim calcmode="lin" valueType="num">
                                      <p:cBhvr>
                                        <p:cTn id="36" dur="200" accel="100000" fill="hold">
                                          <p:stCondLst>
                                            <p:cond delay="800"/>
                                          </p:stCondLst>
                                        </p:cTn>
                                        <p:tgtEl>
                                          <p:spTgt spid="14"/>
                                        </p:tgtEl>
                                        <p:attrNameLst>
                                          <p:attrName>ppt_x</p:attrName>
                                        </p:attrNameLst>
                                      </p:cBhvr>
                                      <p:tavLst>
                                        <p:tav tm="0">
                                          <p:val>
                                            <p:strVal val="#ppt_x-0.05"/>
                                          </p:val>
                                        </p:tav>
                                        <p:tav tm="100000">
                                          <p:val>
                                            <p:strVal val="#ppt_x"/>
                                          </p:val>
                                        </p:tav>
                                      </p:tavLst>
                                    </p:anim>
                                    <p:anim calcmode="lin" valueType="num">
                                      <p:cBhvr>
                                        <p:cTn id="37" dur="200" accel="100000" fill="hold">
                                          <p:stCondLst>
                                            <p:cond delay="800"/>
                                          </p:stCondLst>
                                        </p:cTn>
                                        <p:tgtEl>
                                          <p:spTgt spid="14"/>
                                        </p:tgtEl>
                                        <p:attrNameLst>
                                          <p:attrName>ppt_y</p:attrName>
                                        </p:attrNameLst>
                                      </p:cBhvr>
                                      <p:tavLst>
                                        <p:tav tm="0">
                                          <p:val>
                                            <p:strVal val="#ppt_y+0.1"/>
                                          </p:val>
                                        </p:tav>
                                        <p:tav tm="100000">
                                          <p:val>
                                            <p:strVal val="#ppt_y"/>
                                          </p:val>
                                        </p:tav>
                                      </p:tavLst>
                                    </p:anim>
                                  </p:childTnLst>
                                </p:cTn>
                              </p:par>
                            </p:childTnLst>
                          </p:cTn>
                        </p:par>
                        <p:par>
                          <p:cTn id="38" fill="hold">
                            <p:stCondLst>
                              <p:cond delay="3000"/>
                            </p:stCondLst>
                            <p:childTnLst>
                              <p:par>
                                <p:cTn id="39" presetID="30" presetClass="entr" presetSubtype="0" fill="hold" grpId="0" nodeType="after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800" decel="100000"/>
                                        <p:tgtEl>
                                          <p:spTgt spid="13"/>
                                        </p:tgtEl>
                                      </p:cBhvr>
                                    </p:animEffect>
                                    <p:anim calcmode="lin" valueType="num">
                                      <p:cBhvr>
                                        <p:cTn id="42" dur="800" decel="100000" fill="hold"/>
                                        <p:tgtEl>
                                          <p:spTgt spid="13"/>
                                        </p:tgtEl>
                                        <p:attrNameLst>
                                          <p:attrName>style.rotation</p:attrName>
                                        </p:attrNameLst>
                                      </p:cBhvr>
                                      <p:tavLst>
                                        <p:tav tm="0">
                                          <p:val>
                                            <p:fltVal val="-90"/>
                                          </p:val>
                                        </p:tav>
                                        <p:tav tm="100000">
                                          <p:val>
                                            <p:fltVal val="0"/>
                                          </p:val>
                                        </p:tav>
                                      </p:tavLst>
                                    </p:anim>
                                    <p:anim calcmode="lin" valueType="num">
                                      <p:cBhvr>
                                        <p:cTn id="43" dur="800" decel="100000" fill="hold"/>
                                        <p:tgtEl>
                                          <p:spTgt spid="13"/>
                                        </p:tgtEl>
                                        <p:attrNameLst>
                                          <p:attrName>ppt_x</p:attrName>
                                        </p:attrNameLst>
                                      </p:cBhvr>
                                      <p:tavLst>
                                        <p:tav tm="0">
                                          <p:val>
                                            <p:strVal val="#ppt_x+0.4"/>
                                          </p:val>
                                        </p:tav>
                                        <p:tav tm="100000">
                                          <p:val>
                                            <p:strVal val="#ppt_x-0.05"/>
                                          </p:val>
                                        </p:tav>
                                      </p:tavLst>
                                    </p:anim>
                                    <p:anim calcmode="lin" valueType="num">
                                      <p:cBhvr>
                                        <p:cTn id="44" dur="800" decel="100000" fill="hold"/>
                                        <p:tgtEl>
                                          <p:spTgt spid="13"/>
                                        </p:tgtEl>
                                        <p:attrNameLst>
                                          <p:attrName>ppt_y</p:attrName>
                                        </p:attrNameLst>
                                      </p:cBhvr>
                                      <p:tavLst>
                                        <p:tav tm="0">
                                          <p:val>
                                            <p:strVal val="#ppt_y-0.4"/>
                                          </p:val>
                                        </p:tav>
                                        <p:tav tm="100000">
                                          <p:val>
                                            <p:strVal val="#ppt_y+0.1"/>
                                          </p:val>
                                        </p:tav>
                                      </p:tavLst>
                                    </p:anim>
                                    <p:anim calcmode="lin" valueType="num">
                                      <p:cBhvr>
                                        <p:cTn id="45"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46"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childTnLst>
                          </p:cTn>
                        </p:par>
                        <p:par>
                          <p:cTn id="47" fill="hold">
                            <p:stCondLst>
                              <p:cond delay="4000"/>
                            </p:stCondLst>
                            <p:childTnLst>
                              <p:par>
                                <p:cTn id="48" presetID="30" presetClass="entr" presetSubtype="0" fill="hold" grpId="0" nodeType="after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fade">
                                      <p:cBhvr>
                                        <p:cTn id="50" dur="800" decel="100000"/>
                                        <p:tgtEl>
                                          <p:spTgt spid="16"/>
                                        </p:tgtEl>
                                      </p:cBhvr>
                                    </p:animEffect>
                                    <p:anim calcmode="lin" valueType="num">
                                      <p:cBhvr>
                                        <p:cTn id="51" dur="800" decel="100000" fill="hold"/>
                                        <p:tgtEl>
                                          <p:spTgt spid="16"/>
                                        </p:tgtEl>
                                        <p:attrNameLst>
                                          <p:attrName>style.rotation</p:attrName>
                                        </p:attrNameLst>
                                      </p:cBhvr>
                                      <p:tavLst>
                                        <p:tav tm="0">
                                          <p:val>
                                            <p:fltVal val="-90"/>
                                          </p:val>
                                        </p:tav>
                                        <p:tav tm="100000">
                                          <p:val>
                                            <p:fltVal val="0"/>
                                          </p:val>
                                        </p:tav>
                                      </p:tavLst>
                                    </p:anim>
                                    <p:anim calcmode="lin" valueType="num">
                                      <p:cBhvr>
                                        <p:cTn id="52" dur="800" decel="100000" fill="hold"/>
                                        <p:tgtEl>
                                          <p:spTgt spid="16"/>
                                        </p:tgtEl>
                                        <p:attrNameLst>
                                          <p:attrName>ppt_x</p:attrName>
                                        </p:attrNameLst>
                                      </p:cBhvr>
                                      <p:tavLst>
                                        <p:tav tm="0">
                                          <p:val>
                                            <p:strVal val="#ppt_x+0.4"/>
                                          </p:val>
                                        </p:tav>
                                        <p:tav tm="100000">
                                          <p:val>
                                            <p:strVal val="#ppt_x-0.05"/>
                                          </p:val>
                                        </p:tav>
                                      </p:tavLst>
                                    </p:anim>
                                    <p:anim calcmode="lin" valueType="num">
                                      <p:cBhvr>
                                        <p:cTn id="53" dur="800" decel="100000" fill="hold"/>
                                        <p:tgtEl>
                                          <p:spTgt spid="16"/>
                                        </p:tgtEl>
                                        <p:attrNameLst>
                                          <p:attrName>ppt_y</p:attrName>
                                        </p:attrNameLst>
                                      </p:cBhvr>
                                      <p:tavLst>
                                        <p:tav tm="0">
                                          <p:val>
                                            <p:strVal val="#ppt_y-0.4"/>
                                          </p:val>
                                        </p:tav>
                                        <p:tav tm="100000">
                                          <p:val>
                                            <p:strVal val="#ppt_y+0.1"/>
                                          </p:val>
                                        </p:tav>
                                      </p:tavLst>
                                    </p:anim>
                                    <p:anim calcmode="lin" valueType="num">
                                      <p:cBhvr>
                                        <p:cTn id="54" dur="200" accel="100000" fill="hold">
                                          <p:stCondLst>
                                            <p:cond delay="800"/>
                                          </p:stCondLst>
                                        </p:cTn>
                                        <p:tgtEl>
                                          <p:spTgt spid="16"/>
                                        </p:tgtEl>
                                        <p:attrNameLst>
                                          <p:attrName>ppt_x</p:attrName>
                                        </p:attrNameLst>
                                      </p:cBhvr>
                                      <p:tavLst>
                                        <p:tav tm="0">
                                          <p:val>
                                            <p:strVal val="#ppt_x-0.05"/>
                                          </p:val>
                                        </p:tav>
                                        <p:tav tm="100000">
                                          <p:val>
                                            <p:strVal val="#ppt_x"/>
                                          </p:val>
                                        </p:tav>
                                      </p:tavLst>
                                    </p:anim>
                                    <p:anim calcmode="lin" valueType="num">
                                      <p:cBhvr>
                                        <p:cTn id="55" dur="200" accel="100000" fill="hold">
                                          <p:stCondLst>
                                            <p:cond delay="800"/>
                                          </p:stCondLst>
                                        </p:cTn>
                                        <p:tgtEl>
                                          <p:spTgt spid="16"/>
                                        </p:tgtEl>
                                        <p:attrNameLst>
                                          <p:attrName>ppt_y</p:attrName>
                                        </p:attrNameLst>
                                      </p:cBhvr>
                                      <p:tavLst>
                                        <p:tav tm="0">
                                          <p:val>
                                            <p:strVal val="#ppt_y+0.1"/>
                                          </p:val>
                                        </p:tav>
                                        <p:tav tm="100000">
                                          <p:val>
                                            <p:strVal val="#ppt_y"/>
                                          </p:val>
                                        </p:tav>
                                      </p:tavLst>
                                    </p:anim>
                                  </p:childTnLst>
                                </p:cTn>
                              </p:par>
                            </p:childTnLst>
                          </p:cTn>
                        </p:par>
                        <p:par>
                          <p:cTn id="56" fill="hold">
                            <p:stCondLst>
                              <p:cond delay="5000"/>
                            </p:stCondLst>
                            <p:childTnLst>
                              <p:par>
                                <p:cTn id="57" presetID="30" presetClass="entr" presetSubtype="0" fill="hold" grpId="0" nodeType="after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fade">
                                      <p:cBhvr>
                                        <p:cTn id="59" dur="800" decel="100000"/>
                                        <p:tgtEl>
                                          <p:spTgt spid="15"/>
                                        </p:tgtEl>
                                      </p:cBhvr>
                                    </p:animEffect>
                                    <p:anim calcmode="lin" valueType="num">
                                      <p:cBhvr>
                                        <p:cTn id="60" dur="800" decel="100000" fill="hold"/>
                                        <p:tgtEl>
                                          <p:spTgt spid="15"/>
                                        </p:tgtEl>
                                        <p:attrNameLst>
                                          <p:attrName>style.rotation</p:attrName>
                                        </p:attrNameLst>
                                      </p:cBhvr>
                                      <p:tavLst>
                                        <p:tav tm="0">
                                          <p:val>
                                            <p:fltVal val="-90"/>
                                          </p:val>
                                        </p:tav>
                                        <p:tav tm="100000">
                                          <p:val>
                                            <p:fltVal val="0"/>
                                          </p:val>
                                        </p:tav>
                                      </p:tavLst>
                                    </p:anim>
                                    <p:anim calcmode="lin" valueType="num">
                                      <p:cBhvr>
                                        <p:cTn id="61" dur="800" decel="100000" fill="hold"/>
                                        <p:tgtEl>
                                          <p:spTgt spid="15"/>
                                        </p:tgtEl>
                                        <p:attrNameLst>
                                          <p:attrName>ppt_x</p:attrName>
                                        </p:attrNameLst>
                                      </p:cBhvr>
                                      <p:tavLst>
                                        <p:tav tm="0">
                                          <p:val>
                                            <p:strVal val="#ppt_x+0.4"/>
                                          </p:val>
                                        </p:tav>
                                        <p:tav tm="100000">
                                          <p:val>
                                            <p:strVal val="#ppt_x-0.05"/>
                                          </p:val>
                                        </p:tav>
                                      </p:tavLst>
                                    </p:anim>
                                    <p:anim calcmode="lin" valueType="num">
                                      <p:cBhvr>
                                        <p:cTn id="62" dur="800" decel="100000" fill="hold"/>
                                        <p:tgtEl>
                                          <p:spTgt spid="15"/>
                                        </p:tgtEl>
                                        <p:attrNameLst>
                                          <p:attrName>ppt_y</p:attrName>
                                        </p:attrNameLst>
                                      </p:cBhvr>
                                      <p:tavLst>
                                        <p:tav tm="0">
                                          <p:val>
                                            <p:strVal val="#ppt_y-0.4"/>
                                          </p:val>
                                        </p:tav>
                                        <p:tav tm="100000">
                                          <p:val>
                                            <p:strVal val="#ppt_y+0.1"/>
                                          </p:val>
                                        </p:tav>
                                      </p:tavLst>
                                    </p:anim>
                                    <p:anim calcmode="lin" valueType="num">
                                      <p:cBhvr>
                                        <p:cTn id="63"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64"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childTnLst>
                          </p:cTn>
                        </p:par>
                        <p:par>
                          <p:cTn id="65" fill="hold">
                            <p:stCondLst>
                              <p:cond delay="6000"/>
                            </p:stCondLst>
                            <p:childTnLst>
                              <p:par>
                                <p:cTn id="66" presetID="30" presetClass="entr" presetSubtype="0" fill="hold" grpId="0" nodeType="after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fade">
                                      <p:cBhvr>
                                        <p:cTn id="68" dur="800" decel="100000"/>
                                        <p:tgtEl>
                                          <p:spTgt spid="18"/>
                                        </p:tgtEl>
                                      </p:cBhvr>
                                    </p:animEffect>
                                    <p:anim calcmode="lin" valueType="num">
                                      <p:cBhvr>
                                        <p:cTn id="69" dur="800" decel="100000" fill="hold"/>
                                        <p:tgtEl>
                                          <p:spTgt spid="18"/>
                                        </p:tgtEl>
                                        <p:attrNameLst>
                                          <p:attrName>style.rotation</p:attrName>
                                        </p:attrNameLst>
                                      </p:cBhvr>
                                      <p:tavLst>
                                        <p:tav tm="0">
                                          <p:val>
                                            <p:fltVal val="-90"/>
                                          </p:val>
                                        </p:tav>
                                        <p:tav tm="100000">
                                          <p:val>
                                            <p:fltVal val="0"/>
                                          </p:val>
                                        </p:tav>
                                      </p:tavLst>
                                    </p:anim>
                                    <p:anim calcmode="lin" valueType="num">
                                      <p:cBhvr>
                                        <p:cTn id="70" dur="800" decel="100000" fill="hold"/>
                                        <p:tgtEl>
                                          <p:spTgt spid="18"/>
                                        </p:tgtEl>
                                        <p:attrNameLst>
                                          <p:attrName>ppt_x</p:attrName>
                                        </p:attrNameLst>
                                      </p:cBhvr>
                                      <p:tavLst>
                                        <p:tav tm="0">
                                          <p:val>
                                            <p:strVal val="#ppt_x+0.4"/>
                                          </p:val>
                                        </p:tav>
                                        <p:tav tm="100000">
                                          <p:val>
                                            <p:strVal val="#ppt_x-0.05"/>
                                          </p:val>
                                        </p:tav>
                                      </p:tavLst>
                                    </p:anim>
                                    <p:anim calcmode="lin" valueType="num">
                                      <p:cBhvr>
                                        <p:cTn id="71" dur="800" decel="100000" fill="hold"/>
                                        <p:tgtEl>
                                          <p:spTgt spid="18"/>
                                        </p:tgtEl>
                                        <p:attrNameLst>
                                          <p:attrName>ppt_y</p:attrName>
                                        </p:attrNameLst>
                                      </p:cBhvr>
                                      <p:tavLst>
                                        <p:tav tm="0">
                                          <p:val>
                                            <p:strVal val="#ppt_y-0.4"/>
                                          </p:val>
                                        </p:tav>
                                        <p:tav tm="100000">
                                          <p:val>
                                            <p:strVal val="#ppt_y+0.1"/>
                                          </p:val>
                                        </p:tav>
                                      </p:tavLst>
                                    </p:anim>
                                    <p:anim calcmode="lin" valueType="num">
                                      <p:cBhvr>
                                        <p:cTn id="72"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73"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childTnLst>
                          </p:cTn>
                        </p:par>
                        <p:par>
                          <p:cTn id="74" fill="hold">
                            <p:stCondLst>
                              <p:cond delay="7000"/>
                            </p:stCondLst>
                            <p:childTnLst>
                              <p:par>
                                <p:cTn id="75" presetID="30" presetClass="entr" presetSubtype="0" fill="hold" grpId="0" nodeType="after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fade">
                                      <p:cBhvr>
                                        <p:cTn id="77" dur="800" decel="100000"/>
                                        <p:tgtEl>
                                          <p:spTgt spid="17"/>
                                        </p:tgtEl>
                                      </p:cBhvr>
                                    </p:animEffect>
                                    <p:anim calcmode="lin" valueType="num">
                                      <p:cBhvr>
                                        <p:cTn id="78" dur="800" decel="100000" fill="hold"/>
                                        <p:tgtEl>
                                          <p:spTgt spid="17"/>
                                        </p:tgtEl>
                                        <p:attrNameLst>
                                          <p:attrName>style.rotation</p:attrName>
                                        </p:attrNameLst>
                                      </p:cBhvr>
                                      <p:tavLst>
                                        <p:tav tm="0">
                                          <p:val>
                                            <p:fltVal val="-90"/>
                                          </p:val>
                                        </p:tav>
                                        <p:tav tm="100000">
                                          <p:val>
                                            <p:fltVal val="0"/>
                                          </p:val>
                                        </p:tav>
                                      </p:tavLst>
                                    </p:anim>
                                    <p:anim calcmode="lin" valueType="num">
                                      <p:cBhvr>
                                        <p:cTn id="79" dur="800" decel="100000" fill="hold"/>
                                        <p:tgtEl>
                                          <p:spTgt spid="17"/>
                                        </p:tgtEl>
                                        <p:attrNameLst>
                                          <p:attrName>ppt_x</p:attrName>
                                        </p:attrNameLst>
                                      </p:cBhvr>
                                      <p:tavLst>
                                        <p:tav tm="0">
                                          <p:val>
                                            <p:strVal val="#ppt_x+0.4"/>
                                          </p:val>
                                        </p:tav>
                                        <p:tav tm="100000">
                                          <p:val>
                                            <p:strVal val="#ppt_x-0.05"/>
                                          </p:val>
                                        </p:tav>
                                      </p:tavLst>
                                    </p:anim>
                                    <p:anim calcmode="lin" valueType="num">
                                      <p:cBhvr>
                                        <p:cTn id="80" dur="800" decel="100000" fill="hold"/>
                                        <p:tgtEl>
                                          <p:spTgt spid="17"/>
                                        </p:tgtEl>
                                        <p:attrNameLst>
                                          <p:attrName>ppt_y</p:attrName>
                                        </p:attrNameLst>
                                      </p:cBhvr>
                                      <p:tavLst>
                                        <p:tav tm="0">
                                          <p:val>
                                            <p:strVal val="#ppt_y-0.4"/>
                                          </p:val>
                                        </p:tav>
                                        <p:tav tm="100000">
                                          <p:val>
                                            <p:strVal val="#ppt_y+0.1"/>
                                          </p:val>
                                        </p:tav>
                                      </p:tavLst>
                                    </p:anim>
                                    <p:anim calcmode="lin" valueType="num">
                                      <p:cBhvr>
                                        <p:cTn id="81" dur="200" accel="100000" fill="hold">
                                          <p:stCondLst>
                                            <p:cond delay="800"/>
                                          </p:stCondLst>
                                        </p:cTn>
                                        <p:tgtEl>
                                          <p:spTgt spid="17"/>
                                        </p:tgtEl>
                                        <p:attrNameLst>
                                          <p:attrName>ppt_x</p:attrName>
                                        </p:attrNameLst>
                                      </p:cBhvr>
                                      <p:tavLst>
                                        <p:tav tm="0">
                                          <p:val>
                                            <p:strVal val="#ppt_x-0.05"/>
                                          </p:val>
                                        </p:tav>
                                        <p:tav tm="100000">
                                          <p:val>
                                            <p:strVal val="#ppt_x"/>
                                          </p:val>
                                        </p:tav>
                                      </p:tavLst>
                                    </p:anim>
                                    <p:anim calcmode="lin" valueType="num">
                                      <p:cBhvr>
                                        <p:cTn id="82" dur="200" accel="100000" fill="hold">
                                          <p:stCondLst>
                                            <p:cond delay="800"/>
                                          </p:stCondLst>
                                        </p:cTn>
                                        <p:tgtEl>
                                          <p:spTgt spid="17"/>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3" grpId="0" animBg="1"/>
      <p:bldP spid="8" grpId="0" animBg="1"/>
      <p:bldP spid="10" grpId="0" animBg="1"/>
      <p:bldP spid="14" grpId="0" animBg="1"/>
      <p:bldP spid="15" grpId="0" animBg="1"/>
      <p:bldP spid="16" grpId="0" animBg="1"/>
      <p:bldP spid="17"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28662" y="2643182"/>
            <a:ext cx="6858048" cy="571504"/>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التقسيم وفق المنظور التاريخي إلى عصور قديمة ووسطى وحديثة.</a:t>
            </a:r>
            <a:endParaRPr lang="fr-FR" sz="2400" dirty="0"/>
          </a:p>
        </p:txBody>
      </p:sp>
      <p:sp>
        <p:nvSpPr>
          <p:cNvPr id="13" name="Rectangle à coins arrondis 12"/>
          <p:cNvSpPr/>
          <p:nvPr/>
        </p:nvSpPr>
        <p:spPr>
          <a:xfrm>
            <a:off x="928662" y="3286124"/>
            <a:ext cx="685804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التقسيم وفق القطاعات </a:t>
            </a:r>
            <a:r>
              <a:rPr lang="ar-DZ" sz="2400" b="1" dirty="0" err="1" smtClean="0"/>
              <a:t>الإقتصادية</a:t>
            </a:r>
            <a:r>
              <a:rPr lang="ar-DZ" sz="2400" b="1" dirty="0" smtClean="0"/>
              <a:t> إلى قطاع فلاحي وقطاع صناعي وغيرهما وتحليل كل قطاع ... </a:t>
            </a:r>
            <a:endParaRPr lang="fr-FR" sz="2400" dirty="0"/>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أساليب عرض الوقائع </a:t>
            </a:r>
            <a:r>
              <a:rPr lang="ar-DZ" sz="2400" b="1" dirty="0" err="1" smtClean="0">
                <a:solidFill>
                  <a:schemeClr val="bg1"/>
                </a:solidFill>
              </a:rPr>
              <a:t>الإقتصادية</a:t>
            </a:r>
            <a:endParaRPr lang="ar-DZ" sz="2400" b="1" dirty="0" smtClean="0">
              <a:solidFill>
                <a:schemeClr val="bg1"/>
              </a:solidFill>
            </a:endParaRP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7929586" y="2714620"/>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4" name="Triangle isocèle 13"/>
          <p:cNvSpPr/>
          <p:nvPr/>
        </p:nvSpPr>
        <p:spPr>
          <a:xfrm rot="5400000" flipV="1">
            <a:off x="7929586" y="350043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5" name="Rectangle à coins arrondis 14"/>
          <p:cNvSpPr/>
          <p:nvPr/>
        </p:nvSpPr>
        <p:spPr>
          <a:xfrm>
            <a:off x="928662" y="4143380"/>
            <a:ext cx="6858048" cy="642942"/>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التقسيم الجغرافي أي عرض الوقائع في بلاد أو مجموعة بلدان معينة</a:t>
            </a:r>
            <a:endParaRPr lang="fr-FR" sz="2400" dirty="0"/>
          </a:p>
        </p:txBody>
      </p:sp>
      <p:sp>
        <p:nvSpPr>
          <p:cNvPr id="16" name="Triangle isocèle 15"/>
          <p:cNvSpPr/>
          <p:nvPr/>
        </p:nvSpPr>
        <p:spPr>
          <a:xfrm rot="5400000" flipV="1">
            <a:off x="7929586"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7" name="Rectangle à coins arrondis 16"/>
          <p:cNvSpPr/>
          <p:nvPr/>
        </p:nvSpPr>
        <p:spPr>
          <a:xfrm>
            <a:off x="928662" y="4857760"/>
            <a:ext cx="6858048" cy="571504"/>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solidFill>
                  <a:schemeClr val="tx1"/>
                </a:solidFill>
              </a:rPr>
              <a:t>عرض الوقائع </a:t>
            </a:r>
            <a:r>
              <a:rPr lang="ar-DZ" sz="2400" b="1" dirty="0" err="1" smtClean="0">
                <a:solidFill>
                  <a:schemeClr val="tx1"/>
                </a:solidFill>
              </a:rPr>
              <a:t>الإقتصادية</a:t>
            </a:r>
            <a:r>
              <a:rPr lang="ar-DZ" sz="2400" b="1" dirty="0" smtClean="0">
                <a:solidFill>
                  <a:schemeClr val="tx1"/>
                </a:solidFill>
              </a:rPr>
              <a:t> من منظور النظم والنظريات </a:t>
            </a:r>
            <a:r>
              <a:rPr lang="ar-DZ" sz="2400" b="1" dirty="0" err="1" smtClean="0">
                <a:solidFill>
                  <a:schemeClr val="tx1"/>
                </a:solidFill>
              </a:rPr>
              <a:t>الإقتصادية</a:t>
            </a:r>
            <a:endParaRPr lang="fr-FR" sz="2400" dirty="0">
              <a:solidFill>
                <a:schemeClr val="tx1"/>
              </a:solidFill>
            </a:endParaRPr>
          </a:p>
        </p:txBody>
      </p:sp>
      <p:sp>
        <p:nvSpPr>
          <p:cNvPr id="18" name="Triangle isocèle 17"/>
          <p:cNvSpPr/>
          <p:nvPr/>
        </p:nvSpPr>
        <p:spPr>
          <a:xfrm rot="5400000" flipV="1">
            <a:off x="7929586" y="492919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12" name="Rectangle à coins arrondis 11"/>
          <p:cNvSpPr/>
          <p:nvPr/>
        </p:nvSpPr>
        <p:spPr>
          <a:xfrm>
            <a:off x="928661" y="5500702"/>
            <a:ext cx="6858048" cy="571504"/>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solidFill>
                  <a:schemeClr val="tx1"/>
                </a:solidFill>
              </a:rPr>
              <a:t>دراسات المقارنة (بين البلدان أو القطاعات أو النظم والنظريات ...)</a:t>
            </a:r>
            <a:endParaRPr lang="fr-FR" sz="2400" dirty="0">
              <a:solidFill>
                <a:schemeClr val="tx1"/>
              </a:solidFill>
            </a:endParaRPr>
          </a:p>
        </p:txBody>
      </p:sp>
      <p:sp>
        <p:nvSpPr>
          <p:cNvPr id="19" name="Triangle isocèle 18"/>
          <p:cNvSpPr/>
          <p:nvPr/>
        </p:nvSpPr>
        <p:spPr>
          <a:xfrm rot="5400000" flipV="1">
            <a:off x="7929585" y="5572140"/>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800" decel="100000"/>
                                        <p:tgtEl>
                                          <p:spTgt spid="10"/>
                                        </p:tgtEl>
                                      </p:cBhvr>
                                    </p:animEffect>
                                    <p:anim calcmode="lin" valueType="num">
                                      <p:cBhvr>
                                        <p:cTn id="15" dur="800" decel="100000" fill="hold"/>
                                        <p:tgtEl>
                                          <p:spTgt spid="10"/>
                                        </p:tgtEl>
                                        <p:attrNameLst>
                                          <p:attrName>style.rotation</p:attrName>
                                        </p:attrNameLst>
                                      </p:cBhvr>
                                      <p:tavLst>
                                        <p:tav tm="0">
                                          <p:val>
                                            <p:fltVal val="-90"/>
                                          </p:val>
                                        </p:tav>
                                        <p:tav tm="100000">
                                          <p:val>
                                            <p:fltVal val="0"/>
                                          </p:val>
                                        </p:tav>
                                      </p:tavLst>
                                    </p:anim>
                                    <p:anim calcmode="lin" valueType="num">
                                      <p:cBhvr>
                                        <p:cTn id="16" dur="800" decel="100000" fill="hold"/>
                                        <p:tgtEl>
                                          <p:spTgt spid="10"/>
                                        </p:tgtEl>
                                        <p:attrNameLst>
                                          <p:attrName>ppt_x</p:attrName>
                                        </p:attrNameLst>
                                      </p:cBhvr>
                                      <p:tavLst>
                                        <p:tav tm="0">
                                          <p:val>
                                            <p:strVal val="#ppt_x+0.4"/>
                                          </p:val>
                                        </p:tav>
                                        <p:tav tm="100000">
                                          <p:val>
                                            <p:strVal val="#ppt_x-0.05"/>
                                          </p:val>
                                        </p:tav>
                                      </p:tavLst>
                                    </p:anim>
                                    <p:anim calcmode="lin" valueType="num">
                                      <p:cBhvr>
                                        <p:cTn id="17" dur="800" decel="100000" fill="hold"/>
                                        <p:tgtEl>
                                          <p:spTgt spid="10"/>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20" fill="hold">
                            <p:stCondLst>
                              <p:cond delay="1000"/>
                            </p:stCondLst>
                            <p:childTnLst>
                              <p:par>
                                <p:cTn id="21" presetID="30" presetClass="entr" presetSubtype="0"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800" decel="100000"/>
                                        <p:tgtEl>
                                          <p:spTgt spid="5"/>
                                        </p:tgtEl>
                                      </p:cBhvr>
                                    </p:animEffect>
                                    <p:anim calcmode="lin" valueType="num">
                                      <p:cBhvr>
                                        <p:cTn id="24" dur="800" decel="100000" fill="hold"/>
                                        <p:tgtEl>
                                          <p:spTgt spid="5"/>
                                        </p:tgtEl>
                                        <p:attrNameLst>
                                          <p:attrName>style.rotation</p:attrName>
                                        </p:attrNameLst>
                                      </p:cBhvr>
                                      <p:tavLst>
                                        <p:tav tm="0">
                                          <p:val>
                                            <p:fltVal val="-90"/>
                                          </p:val>
                                        </p:tav>
                                        <p:tav tm="100000">
                                          <p:val>
                                            <p:fltVal val="0"/>
                                          </p:val>
                                        </p:tav>
                                      </p:tavLst>
                                    </p:anim>
                                    <p:anim calcmode="lin" valueType="num">
                                      <p:cBhvr>
                                        <p:cTn id="25" dur="800" decel="100000" fill="hold"/>
                                        <p:tgtEl>
                                          <p:spTgt spid="5"/>
                                        </p:tgtEl>
                                        <p:attrNameLst>
                                          <p:attrName>ppt_x</p:attrName>
                                        </p:attrNameLst>
                                      </p:cBhvr>
                                      <p:tavLst>
                                        <p:tav tm="0">
                                          <p:val>
                                            <p:strVal val="#ppt_x+0.4"/>
                                          </p:val>
                                        </p:tav>
                                        <p:tav tm="100000">
                                          <p:val>
                                            <p:strVal val="#ppt_x-0.05"/>
                                          </p:val>
                                        </p:tav>
                                      </p:tavLst>
                                    </p:anim>
                                    <p:anim calcmode="lin" valueType="num">
                                      <p:cBhvr>
                                        <p:cTn id="26" dur="800" decel="100000" fill="hold"/>
                                        <p:tgtEl>
                                          <p:spTgt spid="5"/>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9" fill="hold">
                            <p:stCondLst>
                              <p:cond delay="2000"/>
                            </p:stCondLst>
                            <p:childTnLst>
                              <p:par>
                                <p:cTn id="30" presetID="30" presetClass="entr" presetSubtype="0" fill="hold" grpId="0" nodeType="after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800" decel="100000"/>
                                        <p:tgtEl>
                                          <p:spTgt spid="14"/>
                                        </p:tgtEl>
                                      </p:cBhvr>
                                    </p:animEffect>
                                    <p:anim calcmode="lin" valueType="num">
                                      <p:cBhvr>
                                        <p:cTn id="33" dur="800" decel="100000" fill="hold"/>
                                        <p:tgtEl>
                                          <p:spTgt spid="14"/>
                                        </p:tgtEl>
                                        <p:attrNameLst>
                                          <p:attrName>style.rotation</p:attrName>
                                        </p:attrNameLst>
                                      </p:cBhvr>
                                      <p:tavLst>
                                        <p:tav tm="0">
                                          <p:val>
                                            <p:fltVal val="-90"/>
                                          </p:val>
                                        </p:tav>
                                        <p:tav tm="100000">
                                          <p:val>
                                            <p:fltVal val="0"/>
                                          </p:val>
                                        </p:tav>
                                      </p:tavLst>
                                    </p:anim>
                                    <p:anim calcmode="lin" valueType="num">
                                      <p:cBhvr>
                                        <p:cTn id="34" dur="800" decel="100000" fill="hold"/>
                                        <p:tgtEl>
                                          <p:spTgt spid="14"/>
                                        </p:tgtEl>
                                        <p:attrNameLst>
                                          <p:attrName>ppt_x</p:attrName>
                                        </p:attrNameLst>
                                      </p:cBhvr>
                                      <p:tavLst>
                                        <p:tav tm="0">
                                          <p:val>
                                            <p:strVal val="#ppt_x+0.4"/>
                                          </p:val>
                                        </p:tav>
                                        <p:tav tm="100000">
                                          <p:val>
                                            <p:strVal val="#ppt_x-0.05"/>
                                          </p:val>
                                        </p:tav>
                                      </p:tavLst>
                                    </p:anim>
                                    <p:anim calcmode="lin" valueType="num">
                                      <p:cBhvr>
                                        <p:cTn id="35" dur="800" decel="100000" fill="hold"/>
                                        <p:tgtEl>
                                          <p:spTgt spid="14"/>
                                        </p:tgtEl>
                                        <p:attrNameLst>
                                          <p:attrName>ppt_y</p:attrName>
                                        </p:attrNameLst>
                                      </p:cBhvr>
                                      <p:tavLst>
                                        <p:tav tm="0">
                                          <p:val>
                                            <p:strVal val="#ppt_y-0.4"/>
                                          </p:val>
                                        </p:tav>
                                        <p:tav tm="100000">
                                          <p:val>
                                            <p:strVal val="#ppt_y+0.1"/>
                                          </p:val>
                                        </p:tav>
                                      </p:tavLst>
                                    </p:anim>
                                    <p:anim calcmode="lin" valueType="num">
                                      <p:cBhvr>
                                        <p:cTn id="36" dur="200" accel="100000" fill="hold">
                                          <p:stCondLst>
                                            <p:cond delay="800"/>
                                          </p:stCondLst>
                                        </p:cTn>
                                        <p:tgtEl>
                                          <p:spTgt spid="14"/>
                                        </p:tgtEl>
                                        <p:attrNameLst>
                                          <p:attrName>ppt_x</p:attrName>
                                        </p:attrNameLst>
                                      </p:cBhvr>
                                      <p:tavLst>
                                        <p:tav tm="0">
                                          <p:val>
                                            <p:strVal val="#ppt_x-0.05"/>
                                          </p:val>
                                        </p:tav>
                                        <p:tav tm="100000">
                                          <p:val>
                                            <p:strVal val="#ppt_x"/>
                                          </p:val>
                                        </p:tav>
                                      </p:tavLst>
                                    </p:anim>
                                    <p:anim calcmode="lin" valueType="num">
                                      <p:cBhvr>
                                        <p:cTn id="37" dur="200" accel="100000" fill="hold">
                                          <p:stCondLst>
                                            <p:cond delay="800"/>
                                          </p:stCondLst>
                                        </p:cTn>
                                        <p:tgtEl>
                                          <p:spTgt spid="14"/>
                                        </p:tgtEl>
                                        <p:attrNameLst>
                                          <p:attrName>ppt_y</p:attrName>
                                        </p:attrNameLst>
                                      </p:cBhvr>
                                      <p:tavLst>
                                        <p:tav tm="0">
                                          <p:val>
                                            <p:strVal val="#ppt_y+0.1"/>
                                          </p:val>
                                        </p:tav>
                                        <p:tav tm="100000">
                                          <p:val>
                                            <p:strVal val="#ppt_y"/>
                                          </p:val>
                                        </p:tav>
                                      </p:tavLst>
                                    </p:anim>
                                  </p:childTnLst>
                                </p:cTn>
                              </p:par>
                            </p:childTnLst>
                          </p:cTn>
                        </p:par>
                        <p:par>
                          <p:cTn id="38" fill="hold">
                            <p:stCondLst>
                              <p:cond delay="3000"/>
                            </p:stCondLst>
                            <p:childTnLst>
                              <p:par>
                                <p:cTn id="39" presetID="30" presetClass="entr" presetSubtype="0" fill="hold" grpId="0" nodeType="after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fade">
                                      <p:cBhvr>
                                        <p:cTn id="41" dur="800" decel="100000"/>
                                        <p:tgtEl>
                                          <p:spTgt spid="13"/>
                                        </p:tgtEl>
                                      </p:cBhvr>
                                    </p:animEffect>
                                    <p:anim calcmode="lin" valueType="num">
                                      <p:cBhvr>
                                        <p:cTn id="42" dur="800" decel="100000" fill="hold"/>
                                        <p:tgtEl>
                                          <p:spTgt spid="13"/>
                                        </p:tgtEl>
                                        <p:attrNameLst>
                                          <p:attrName>style.rotation</p:attrName>
                                        </p:attrNameLst>
                                      </p:cBhvr>
                                      <p:tavLst>
                                        <p:tav tm="0">
                                          <p:val>
                                            <p:fltVal val="-90"/>
                                          </p:val>
                                        </p:tav>
                                        <p:tav tm="100000">
                                          <p:val>
                                            <p:fltVal val="0"/>
                                          </p:val>
                                        </p:tav>
                                      </p:tavLst>
                                    </p:anim>
                                    <p:anim calcmode="lin" valueType="num">
                                      <p:cBhvr>
                                        <p:cTn id="43" dur="800" decel="100000" fill="hold"/>
                                        <p:tgtEl>
                                          <p:spTgt spid="13"/>
                                        </p:tgtEl>
                                        <p:attrNameLst>
                                          <p:attrName>ppt_x</p:attrName>
                                        </p:attrNameLst>
                                      </p:cBhvr>
                                      <p:tavLst>
                                        <p:tav tm="0">
                                          <p:val>
                                            <p:strVal val="#ppt_x+0.4"/>
                                          </p:val>
                                        </p:tav>
                                        <p:tav tm="100000">
                                          <p:val>
                                            <p:strVal val="#ppt_x-0.05"/>
                                          </p:val>
                                        </p:tav>
                                      </p:tavLst>
                                    </p:anim>
                                    <p:anim calcmode="lin" valueType="num">
                                      <p:cBhvr>
                                        <p:cTn id="44" dur="800" decel="100000" fill="hold"/>
                                        <p:tgtEl>
                                          <p:spTgt spid="13"/>
                                        </p:tgtEl>
                                        <p:attrNameLst>
                                          <p:attrName>ppt_y</p:attrName>
                                        </p:attrNameLst>
                                      </p:cBhvr>
                                      <p:tavLst>
                                        <p:tav tm="0">
                                          <p:val>
                                            <p:strVal val="#ppt_y-0.4"/>
                                          </p:val>
                                        </p:tav>
                                        <p:tav tm="100000">
                                          <p:val>
                                            <p:strVal val="#ppt_y+0.1"/>
                                          </p:val>
                                        </p:tav>
                                      </p:tavLst>
                                    </p:anim>
                                    <p:anim calcmode="lin" valueType="num">
                                      <p:cBhvr>
                                        <p:cTn id="45"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46"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childTnLst>
                          </p:cTn>
                        </p:par>
                        <p:par>
                          <p:cTn id="47" fill="hold">
                            <p:stCondLst>
                              <p:cond delay="4000"/>
                            </p:stCondLst>
                            <p:childTnLst>
                              <p:par>
                                <p:cTn id="48" presetID="30" presetClass="entr" presetSubtype="0" fill="hold" grpId="0" nodeType="after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fade">
                                      <p:cBhvr>
                                        <p:cTn id="50" dur="800" decel="100000"/>
                                        <p:tgtEl>
                                          <p:spTgt spid="16"/>
                                        </p:tgtEl>
                                      </p:cBhvr>
                                    </p:animEffect>
                                    <p:anim calcmode="lin" valueType="num">
                                      <p:cBhvr>
                                        <p:cTn id="51" dur="800" decel="100000" fill="hold"/>
                                        <p:tgtEl>
                                          <p:spTgt spid="16"/>
                                        </p:tgtEl>
                                        <p:attrNameLst>
                                          <p:attrName>style.rotation</p:attrName>
                                        </p:attrNameLst>
                                      </p:cBhvr>
                                      <p:tavLst>
                                        <p:tav tm="0">
                                          <p:val>
                                            <p:fltVal val="-90"/>
                                          </p:val>
                                        </p:tav>
                                        <p:tav tm="100000">
                                          <p:val>
                                            <p:fltVal val="0"/>
                                          </p:val>
                                        </p:tav>
                                      </p:tavLst>
                                    </p:anim>
                                    <p:anim calcmode="lin" valueType="num">
                                      <p:cBhvr>
                                        <p:cTn id="52" dur="800" decel="100000" fill="hold"/>
                                        <p:tgtEl>
                                          <p:spTgt spid="16"/>
                                        </p:tgtEl>
                                        <p:attrNameLst>
                                          <p:attrName>ppt_x</p:attrName>
                                        </p:attrNameLst>
                                      </p:cBhvr>
                                      <p:tavLst>
                                        <p:tav tm="0">
                                          <p:val>
                                            <p:strVal val="#ppt_x+0.4"/>
                                          </p:val>
                                        </p:tav>
                                        <p:tav tm="100000">
                                          <p:val>
                                            <p:strVal val="#ppt_x-0.05"/>
                                          </p:val>
                                        </p:tav>
                                      </p:tavLst>
                                    </p:anim>
                                    <p:anim calcmode="lin" valueType="num">
                                      <p:cBhvr>
                                        <p:cTn id="53" dur="800" decel="100000" fill="hold"/>
                                        <p:tgtEl>
                                          <p:spTgt spid="16"/>
                                        </p:tgtEl>
                                        <p:attrNameLst>
                                          <p:attrName>ppt_y</p:attrName>
                                        </p:attrNameLst>
                                      </p:cBhvr>
                                      <p:tavLst>
                                        <p:tav tm="0">
                                          <p:val>
                                            <p:strVal val="#ppt_y-0.4"/>
                                          </p:val>
                                        </p:tav>
                                        <p:tav tm="100000">
                                          <p:val>
                                            <p:strVal val="#ppt_y+0.1"/>
                                          </p:val>
                                        </p:tav>
                                      </p:tavLst>
                                    </p:anim>
                                    <p:anim calcmode="lin" valueType="num">
                                      <p:cBhvr>
                                        <p:cTn id="54" dur="200" accel="100000" fill="hold">
                                          <p:stCondLst>
                                            <p:cond delay="800"/>
                                          </p:stCondLst>
                                        </p:cTn>
                                        <p:tgtEl>
                                          <p:spTgt spid="16"/>
                                        </p:tgtEl>
                                        <p:attrNameLst>
                                          <p:attrName>ppt_x</p:attrName>
                                        </p:attrNameLst>
                                      </p:cBhvr>
                                      <p:tavLst>
                                        <p:tav tm="0">
                                          <p:val>
                                            <p:strVal val="#ppt_x-0.05"/>
                                          </p:val>
                                        </p:tav>
                                        <p:tav tm="100000">
                                          <p:val>
                                            <p:strVal val="#ppt_x"/>
                                          </p:val>
                                        </p:tav>
                                      </p:tavLst>
                                    </p:anim>
                                    <p:anim calcmode="lin" valueType="num">
                                      <p:cBhvr>
                                        <p:cTn id="55" dur="200" accel="100000" fill="hold">
                                          <p:stCondLst>
                                            <p:cond delay="800"/>
                                          </p:stCondLst>
                                        </p:cTn>
                                        <p:tgtEl>
                                          <p:spTgt spid="16"/>
                                        </p:tgtEl>
                                        <p:attrNameLst>
                                          <p:attrName>ppt_y</p:attrName>
                                        </p:attrNameLst>
                                      </p:cBhvr>
                                      <p:tavLst>
                                        <p:tav tm="0">
                                          <p:val>
                                            <p:strVal val="#ppt_y+0.1"/>
                                          </p:val>
                                        </p:tav>
                                        <p:tav tm="100000">
                                          <p:val>
                                            <p:strVal val="#ppt_y"/>
                                          </p:val>
                                        </p:tav>
                                      </p:tavLst>
                                    </p:anim>
                                  </p:childTnLst>
                                </p:cTn>
                              </p:par>
                            </p:childTnLst>
                          </p:cTn>
                        </p:par>
                        <p:par>
                          <p:cTn id="56" fill="hold">
                            <p:stCondLst>
                              <p:cond delay="5000"/>
                            </p:stCondLst>
                            <p:childTnLst>
                              <p:par>
                                <p:cTn id="57" presetID="30" presetClass="entr" presetSubtype="0" fill="hold" grpId="0" nodeType="after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fade">
                                      <p:cBhvr>
                                        <p:cTn id="59" dur="800" decel="100000"/>
                                        <p:tgtEl>
                                          <p:spTgt spid="15"/>
                                        </p:tgtEl>
                                      </p:cBhvr>
                                    </p:animEffect>
                                    <p:anim calcmode="lin" valueType="num">
                                      <p:cBhvr>
                                        <p:cTn id="60" dur="800" decel="100000" fill="hold"/>
                                        <p:tgtEl>
                                          <p:spTgt spid="15"/>
                                        </p:tgtEl>
                                        <p:attrNameLst>
                                          <p:attrName>style.rotation</p:attrName>
                                        </p:attrNameLst>
                                      </p:cBhvr>
                                      <p:tavLst>
                                        <p:tav tm="0">
                                          <p:val>
                                            <p:fltVal val="-90"/>
                                          </p:val>
                                        </p:tav>
                                        <p:tav tm="100000">
                                          <p:val>
                                            <p:fltVal val="0"/>
                                          </p:val>
                                        </p:tav>
                                      </p:tavLst>
                                    </p:anim>
                                    <p:anim calcmode="lin" valueType="num">
                                      <p:cBhvr>
                                        <p:cTn id="61" dur="800" decel="100000" fill="hold"/>
                                        <p:tgtEl>
                                          <p:spTgt spid="15"/>
                                        </p:tgtEl>
                                        <p:attrNameLst>
                                          <p:attrName>ppt_x</p:attrName>
                                        </p:attrNameLst>
                                      </p:cBhvr>
                                      <p:tavLst>
                                        <p:tav tm="0">
                                          <p:val>
                                            <p:strVal val="#ppt_x+0.4"/>
                                          </p:val>
                                        </p:tav>
                                        <p:tav tm="100000">
                                          <p:val>
                                            <p:strVal val="#ppt_x-0.05"/>
                                          </p:val>
                                        </p:tav>
                                      </p:tavLst>
                                    </p:anim>
                                    <p:anim calcmode="lin" valueType="num">
                                      <p:cBhvr>
                                        <p:cTn id="62" dur="800" decel="100000" fill="hold"/>
                                        <p:tgtEl>
                                          <p:spTgt spid="15"/>
                                        </p:tgtEl>
                                        <p:attrNameLst>
                                          <p:attrName>ppt_y</p:attrName>
                                        </p:attrNameLst>
                                      </p:cBhvr>
                                      <p:tavLst>
                                        <p:tav tm="0">
                                          <p:val>
                                            <p:strVal val="#ppt_y-0.4"/>
                                          </p:val>
                                        </p:tav>
                                        <p:tav tm="100000">
                                          <p:val>
                                            <p:strVal val="#ppt_y+0.1"/>
                                          </p:val>
                                        </p:tav>
                                      </p:tavLst>
                                    </p:anim>
                                    <p:anim calcmode="lin" valueType="num">
                                      <p:cBhvr>
                                        <p:cTn id="63" dur="200" accel="100000" fill="hold">
                                          <p:stCondLst>
                                            <p:cond delay="800"/>
                                          </p:stCondLst>
                                        </p:cTn>
                                        <p:tgtEl>
                                          <p:spTgt spid="15"/>
                                        </p:tgtEl>
                                        <p:attrNameLst>
                                          <p:attrName>ppt_x</p:attrName>
                                        </p:attrNameLst>
                                      </p:cBhvr>
                                      <p:tavLst>
                                        <p:tav tm="0">
                                          <p:val>
                                            <p:strVal val="#ppt_x-0.05"/>
                                          </p:val>
                                        </p:tav>
                                        <p:tav tm="100000">
                                          <p:val>
                                            <p:strVal val="#ppt_x"/>
                                          </p:val>
                                        </p:tav>
                                      </p:tavLst>
                                    </p:anim>
                                    <p:anim calcmode="lin" valueType="num">
                                      <p:cBhvr>
                                        <p:cTn id="64" dur="200" accel="100000" fill="hold">
                                          <p:stCondLst>
                                            <p:cond delay="800"/>
                                          </p:stCondLst>
                                        </p:cTn>
                                        <p:tgtEl>
                                          <p:spTgt spid="15"/>
                                        </p:tgtEl>
                                        <p:attrNameLst>
                                          <p:attrName>ppt_y</p:attrName>
                                        </p:attrNameLst>
                                      </p:cBhvr>
                                      <p:tavLst>
                                        <p:tav tm="0">
                                          <p:val>
                                            <p:strVal val="#ppt_y+0.1"/>
                                          </p:val>
                                        </p:tav>
                                        <p:tav tm="100000">
                                          <p:val>
                                            <p:strVal val="#ppt_y"/>
                                          </p:val>
                                        </p:tav>
                                      </p:tavLst>
                                    </p:anim>
                                  </p:childTnLst>
                                </p:cTn>
                              </p:par>
                            </p:childTnLst>
                          </p:cTn>
                        </p:par>
                        <p:par>
                          <p:cTn id="65" fill="hold">
                            <p:stCondLst>
                              <p:cond delay="6000"/>
                            </p:stCondLst>
                            <p:childTnLst>
                              <p:par>
                                <p:cTn id="66" presetID="30" presetClass="entr" presetSubtype="0" fill="hold" grpId="0" nodeType="after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fade">
                                      <p:cBhvr>
                                        <p:cTn id="68" dur="800" decel="100000"/>
                                        <p:tgtEl>
                                          <p:spTgt spid="18"/>
                                        </p:tgtEl>
                                      </p:cBhvr>
                                    </p:animEffect>
                                    <p:anim calcmode="lin" valueType="num">
                                      <p:cBhvr>
                                        <p:cTn id="69" dur="800" decel="100000" fill="hold"/>
                                        <p:tgtEl>
                                          <p:spTgt spid="18"/>
                                        </p:tgtEl>
                                        <p:attrNameLst>
                                          <p:attrName>style.rotation</p:attrName>
                                        </p:attrNameLst>
                                      </p:cBhvr>
                                      <p:tavLst>
                                        <p:tav tm="0">
                                          <p:val>
                                            <p:fltVal val="-90"/>
                                          </p:val>
                                        </p:tav>
                                        <p:tav tm="100000">
                                          <p:val>
                                            <p:fltVal val="0"/>
                                          </p:val>
                                        </p:tav>
                                      </p:tavLst>
                                    </p:anim>
                                    <p:anim calcmode="lin" valueType="num">
                                      <p:cBhvr>
                                        <p:cTn id="70" dur="800" decel="100000" fill="hold"/>
                                        <p:tgtEl>
                                          <p:spTgt spid="18"/>
                                        </p:tgtEl>
                                        <p:attrNameLst>
                                          <p:attrName>ppt_x</p:attrName>
                                        </p:attrNameLst>
                                      </p:cBhvr>
                                      <p:tavLst>
                                        <p:tav tm="0">
                                          <p:val>
                                            <p:strVal val="#ppt_x+0.4"/>
                                          </p:val>
                                        </p:tav>
                                        <p:tav tm="100000">
                                          <p:val>
                                            <p:strVal val="#ppt_x-0.05"/>
                                          </p:val>
                                        </p:tav>
                                      </p:tavLst>
                                    </p:anim>
                                    <p:anim calcmode="lin" valueType="num">
                                      <p:cBhvr>
                                        <p:cTn id="71" dur="800" decel="100000" fill="hold"/>
                                        <p:tgtEl>
                                          <p:spTgt spid="18"/>
                                        </p:tgtEl>
                                        <p:attrNameLst>
                                          <p:attrName>ppt_y</p:attrName>
                                        </p:attrNameLst>
                                      </p:cBhvr>
                                      <p:tavLst>
                                        <p:tav tm="0">
                                          <p:val>
                                            <p:strVal val="#ppt_y-0.4"/>
                                          </p:val>
                                        </p:tav>
                                        <p:tav tm="100000">
                                          <p:val>
                                            <p:strVal val="#ppt_y+0.1"/>
                                          </p:val>
                                        </p:tav>
                                      </p:tavLst>
                                    </p:anim>
                                    <p:anim calcmode="lin" valueType="num">
                                      <p:cBhvr>
                                        <p:cTn id="72" dur="200" accel="100000" fill="hold">
                                          <p:stCondLst>
                                            <p:cond delay="800"/>
                                          </p:stCondLst>
                                        </p:cTn>
                                        <p:tgtEl>
                                          <p:spTgt spid="18"/>
                                        </p:tgtEl>
                                        <p:attrNameLst>
                                          <p:attrName>ppt_x</p:attrName>
                                        </p:attrNameLst>
                                      </p:cBhvr>
                                      <p:tavLst>
                                        <p:tav tm="0">
                                          <p:val>
                                            <p:strVal val="#ppt_x-0.05"/>
                                          </p:val>
                                        </p:tav>
                                        <p:tav tm="100000">
                                          <p:val>
                                            <p:strVal val="#ppt_x"/>
                                          </p:val>
                                        </p:tav>
                                      </p:tavLst>
                                    </p:anim>
                                    <p:anim calcmode="lin" valueType="num">
                                      <p:cBhvr>
                                        <p:cTn id="73" dur="200" accel="100000" fill="hold">
                                          <p:stCondLst>
                                            <p:cond delay="800"/>
                                          </p:stCondLst>
                                        </p:cTn>
                                        <p:tgtEl>
                                          <p:spTgt spid="18"/>
                                        </p:tgtEl>
                                        <p:attrNameLst>
                                          <p:attrName>ppt_y</p:attrName>
                                        </p:attrNameLst>
                                      </p:cBhvr>
                                      <p:tavLst>
                                        <p:tav tm="0">
                                          <p:val>
                                            <p:strVal val="#ppt_y+0.1"/>
                                          </p:val>
                                        </p:tav>
                                        <p:tav tm="100000">
                                          <p:val>
                                            <p:strVal val="#ppt_y"/>
                                          </p:val>
                                        </p:tav>
                                      </p:tavLst>
                                    </p:anim>
                                  </p:childTnLst>
                                </p:cTn>
                              </p:par>
                            </p:childTnLst>
                          </p:cTn>
                        </p:par>
                        <p:par>
                          <p:cTn id="74" fill="hold">
                            <p:stCondLst>
                              <p:cond delay="7000"/>
                            </p:stCondLst>
                            <p:childTnLst>
                              <p:par>
                                <p:cTn id="75" presetID="30" presetClass="entr" presetSubtype="0" fill="hold" grpId="0" nodeType="after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fade">
                                      <p:cBhvr>
                                        <p:cTn id="77" dur="800" decel="100000"/>
                                        <p:tgtEl>
                                          <p:spTgt spid="17"/>
                                        </p:tgtEl>
                                      </p:cBhvr>
                                    </p:animEffect>
                                    <p:anim calcmode="lin" valueType="num">
                                      <p:cBhvr>
                                        <p:cTn id="78" dur="800" decel="100000" fill="hold"/>
                                        <p:tgtEl>
                                          <p:spTgt spid="17"/>
                                        </p:tgtEl>
                                        <p:attrNameLst>
                                          <p:attrName>style.rotation</p:attrName>
                                        </p:attrNameLst>
                                      </p:cBhvr>
                                      <p:tavLst>
                                        <p:tav tm="0">
                                          <p:val>
                                            <p:fltVal val="-90"/>
                                          </p:val>
                                        </p:tav>
                                        <p:tav tm="100000">
                                          <p:val>
                                            <p:fltVal val="0"/>
                                          </p:val>
                                        </p:tav>
                                      </p:tavLst>
                                    </p:anim>
                                    <p:anim calcmode="lin" valueType="num">
                                      <p:cBhvr>
                                        <p:cTn id="79" dur="800" decel="100000" fill="hold"/>
                                        <p:tgtEl>
                                          <p:spTgt spid="17"/>
                                        </p:tgtEl>
                                        <p:attrNameLst>
                                          <p:attrName>ppt_x</p:attrName>
                                        </p:attrNameLst>
                                      </p:cBhvr>
                                      <p:tavLst>
                                        <p:tav tm="0">
                                          <p:val>
                                            <p:strVal val="#ppt_x+0.4"/>
                                          </p:val>
                                        </p:tav>
                                        <p:tav tm="100000">
                                          <p:val>
                                            <p:strVal val="#ppt_x-0.05"/>
                                          </p:val>
                                        </p:tav>
                                      </p:tavLst>
                                    </p:anim>
                                    <p:anim calcmode="lin" valueType="num">
                                      <p:cBhvr>
                                        <p:cTn id="80" dur="800" decel="100000" fill="hold"/>
                                        <p:tgtEl>
                                          <p:spTgt spid="17"/>
                                        </p:tgtEl>
                                        <p:attrNameLst>
                                          <p:attrName>ppt_y</p:attrName>
                                        </p:attrNameLst>
                                      </p:cBhvr>
                                      <p:tavLst>
                                        <p:tav tm="0">
                                          <p:val>
                                            <p:strVal val="#ppt_y-0.4"/>
                                          </p:val>
                                        </p:tav>
                                        <p:tav tm="100000">
                                          <p:val>
                                            <p:strVal val="#ppt_y+0.1"/>
                                          </p:val>
                                        </p:tav>
                                      </p:tavLst>
                                    </p:anim>
                                    <p:anim calcmode="lin" valueType="num">
                                      <p:cBhvr>
                                        <p:cTn id="81" dur="200" accel="100000" fill="hold">
                                          <p:stCondLst>
                                            <p:cond delay="800"/>
                                          </p:stCondLst>
                                        </p:cTn>
                                        <p:tgtEl>
                                          <p:spTgt spid="17"/>
                                        </p:tgtEl>
                                        <p:attrNameLst>
                                          <p:attrName>ppt_x</p:attrName>
                                        </p:attrNameLst>
                                      </p:cBhvr>
                                      <p:tavLst>
                                        <p:tav tm="0">
                                          <p:val>
                                            <p:strVal val="#ppt_x-0.05"/>
                                          </p:val>
                                        </p:tav>
                                        <p:tav tm="100000">
                                          <p:val>
                                            <p:strVal val="#ppt_x"/>
                                          </p:val>
                                        </p:tav>
                                      </p:tavLst>
                                    </p:anim>
                                    <p:anim calcmode="lin" valueType="num">
                                      <p:cBhvr>
                                        <p:cTn id="82" dur="200" accel="100000" fill="hold">
                                          <p:stCondLst>
                                            <p:cond delay="800"/>
                                          </p:stCondLst>
                                        </p:cTn>
                                        <p:tgtEl>
                                          <p:spTgt spid="17"/>
                                        </p:tgtEl>
                                        <p:attrNameLst>
                                          <p:attrName>ppt_y</p:attrName>
                                        </p:attrNameLst>
                                      </p:cBhvr>
                                      <p:tavLst>
                                        <p:tav tm="0">
                                          <p:val>
                                            <p:strVal val="#ppt_y+0.1"/>
                                          </p:val>
                                        </p:tav>
                                        <p:tav tm="100000">
                                          <p:val>
                                            <p:strVal val="#ppt_y"/>
                                          </p:val>
                                        </p:tav>
                                      </p:tavLst>
                                    </p:anim>
                                  </p:childTnLst>
                                </p:cTn>
                              </p:par>
                            </p:childTnLst>
                          </p:cTn>
                        </p:par>
                        <p:par>
                          <p:cTn id="83" fill="hold">
                            <p:stCondLst>
                              <p:cond delay="8000"/>
                            </p:stCondLst>
                            <p:childTnLst>
                              <p:par>
                                <p:cTn id="84" presetID="30" presetClass="entr" presetSubtype="0" fill="hold" grpId="0" nodeType="afterEffect">
                                  <p:stCondLst>
                                    <p:cond delay="0"/>
                                  </p:stCondLst>
                                  <p:childTnLst>
                                    <p:set>
                                      <p:cBhvr>
                                        <p:cTn id="85" dur="1" fill="hold">
                                          <p:stCondLst>
                                            <p:cond delay="0"/>
                                          </p:stCondLst>
                                        </p:cTn>
                                        <p:tgtEl>
                                          <p:spTgt spid="19"/>
                                        </p:tgtEl>
                                        <p:attrNameLst>
                                          <p:attrName>style.visibility</p:attrName>
                                        </p:attrNameLst>
                                      </p:cBhvr>
                                      <p:to>
                                        <p:strVal val="visible"/>
                                      </p:to>
                                    </p:set>
                                    <p:animEffect transition="in" filter="fade">
                                      <p:cBhvr>
                                        <p:cTn id="86" dur="800" decel="100000"/>
                                        <p:tgtEl>
                                          <p:spTgt spid="19"/>
                                        </p:tgtEl>
                                      </p:cBhvr>
                                    </p:animEffect>
                                    <p:anim calcmode="lin" valueType="num">
                                      <p:cBhvr>
                                        <p:cTn id="87" dur="800" decel="100000" fill="hold"/>
                                        <p:tgtEl>
                                          <p:spTgt spid="19"/>
                                        </p:tgtEl>
                                        <p:attrNameLst>
                                          <p:attrName>style.rotation</p:attrName>
                                        </p:attrNameLst>
                                      </p:cBhvr>
                                      <p:tavLst>
                                        <p:tav tm="0">
                                          <p:val>
                                            <p:fltVal val="-90"/>
                                          </p:val>
                                        </p:tav>
                                        <p:tav tm="100000">
                                          <p:val>
                                            <p:fltVal val="0"/>
                                          </p:val>
                                        </p:tav>
                                      </p:tavLst>
                                    </p:anim>
                                    <p:anim calcmode="lin" valueType="num">
                                      <p:cBhvr>
                                        <p:cTn id="88" dur="800" decel="100000" fill="hold"/>
                                        <p:tgtEl>
                                          <p:spTgt spid="19"/>
                                        </p:tgtEl>
                                        <p:attrNameLst>
                                          <p:attrName>ppt_x</p:attrName>
                                        </p:attrNameLst>
                                      </p:cBhvr>
                                      <p:tavLst>
                                        <p:tav tm="0">
                                          <p:val>
                                            <p:strVal val="#ppt_x+0.4"/>
                                          </p:val>
                                        </p:tav>
                                        <p:tav tm="100000">
                                          <p:val>
                                            <p:strVal val="#ppt_x-0.05"/>
                                          </p:val>
                                        </p:tav>
                                      </p:tavLst>
                                    </p:anim>
                                    <p:anim calcmode="lin" valueType="num">
                                      <p:cBhvr>
                                        <p:cTn id="89" dur="800" decel="100000" fill="hold"/>
                                        <p:tgtEl>
                                          <p:spTgt spid="19"/>
                                        </p:tgtEl>
                                        <p:attrNameLst>
                                          <p:attrName>ppt_y</p:attrName>
                                        </p:attrNameLst>
                                      </p:cBhvr>
                                      <p:tavLst>
                                        <p:tav tm="0">
                                          <p:val>
                                            <p:strVal val="#ppt_y-0.4"/>
                                          </p:val>
                                        </p:tav>
                                        <p:tav tm="100000">
                                          <p:val>
                                            <p:strVal val="#ppt_y+0.1"/>
                                          </p:val>
                                        </p:tav>
                                      </p:tavLst>
                                    </p:anim>
                                    <p:anim calcmode="lin" valueType="num">
                                      <p:cBhvr>
                                        <p:cTn id="90" dur="200" accel="100000" fill="hold">
                                          <p:stCondLst>
                                            <p:cond delay="800"/>
                                          </p:stCondLst>
                                        </p:cTn>
                                        <p:tgtEl>
                                          <p:spTgt spid="19"/>
                                        </p:tgtEl>
                                        <p:attrNameLst>
                                          <p:attrName>ppt_x</p:attrName>
                                        </p:attrNameLst>
                                      </p:cBhvr>
                                      <p:tavLst>
                                        <p:tav tm="0">
                                          <p:val>
                                            <p:strVal val="#ppt_x-0.05"/>
                                          </p:val>
                                        </p:tav>
                                        <p:tav tm="100000">
                                          <p:val>
                                            <p:strVal val="#ppt_x"/>
                                          </p:val>
                                        </p:tav>
                                      </p:tavLst>
                                    </p:anim>
                                    <p:anim calcmode="lin" valueType="num">
                                      <p:cBhvr>
                                        <p:cTn id="91" dur="200" accel="100000" fill="hold">
                                          <p:stCondLst>
                                            <p:cond delay="800"/>
                                          </p:stCondLst>
                                        </p:cTn>
                                        <p:tgtEl>
                                          <p:spTgt spid="19"/>
                                        </p:tgtEl>
                                        <p:attrNameLst>
                                          <p:attrName>ppt_y</p:attrName>
                                        </p:attrNameLst>
                                      </p:cBhvr>
                                      <p:tavLst>
                                        <p:tav tm="0">
                                          <p:val>
                                            <p:strVal val="#ppt_y+0.1"/>
                                          </p:val>
                                        </p:tav>
                                        <p:tav tm="100000">
                                          <p:val>
                                            <p:strVal val="#ppt_y"/>
                                          </p:val>
                                        </p:tav>
                                      </p:tavLst>
                                    </p:anim>
                                  </p:childTnLst>
                                </p:cTn>
                              </p:par>
                            </p:childTnLst>
                          </p:cTn>
                        </p:par>
                        <p:par>
                          <p:cTn id="92" fill="hold">
                            <p:stCondLst>
                              <p:cond delay="9000"/>
                            </p:stCondLst>
                            <p:childTnLst>
                              <p:par>
                                <p:cTn id="93" presetID="30" presetClass="entr" presetSubtype="0" fill="hold" grpId="0" nodeType="afterEffect">
                                  <p:stCondLst>
                                    <p:cond delay="0"/>
                                  </p:stCondLst>
                                  <p:childTnLst>
                                    <p:set>
                                      <p:cBhvr>
                                        <p:cTn id="94" dur="1" fill="hold">
                                          <p:stCondLst>
                                            <p:cond delay="0"/>
                                          </p:stCondLst>
                                        </p:cTn>
                                        <p:tgtEl>
                                          <p:spTgt spid="12"/>
                                        </p:tgtEl>
                                        <p:attrNameLst>
                                          <p:attrName>style.visibility</p:attrName>
                                        </p:attrNameLst>
                                      </p:cBhvr>
                                      <p:to>
                                        <p:strVal val="visible"/>
                                      </p:to>
                                    </p:set>
                                    <p:animEffect transition="in" filter="fade">
                                      <p:cBhvr>
                                        <p:cTn id="95" dur="800" decel="100000"/>
                                        <p:tgtEl>
                                          <p:spTgt spid="12"/>
                                        </p:tgtEl>
                                      </p:cBhvr>
                                    </p:animEffect>
                                    <p:anim calcmode="lin" valueType="num">
                                      <p:cBhvr>
                                        <p:cTn id="96" dur="800" decel="100000" fill="hold"/>
                                        <p:tgtEl>
                                          <p:spTgt spid="12"/>
                                        </p:tgtEl>
                                        <p:attrNameLst>
                                          <p:attrName>style.rotation</p:attrName>
                                        </p:attrNameLst>
                                      </p:cBhvr>
                                      <p:tavLst>
                                        <p:tav tm="0">
                                          <p:val>
                                            <p:fltVal val="-90"/>
                                          </p:val>
                                        </p:tav>
                                        <p:tav tm="100000">
                                          <p:val>
                                            <p:fltVal val="0"/>
                                          </p:val>
                                        </p:tav>
                                      </p:tavLst>
                                    </p:anim>
                                    <p:anim calcmode="lin" valueType="num">
                                      <p:cBhvr>
                                        <p:cTn id="97" dur="800" decel="100000" fill="hold"/>
                                        <p:tgtEl>
                                          <p:spTgt spid="12"/>
                                        </p:tgtEl>
                                        <p:attrNameLst>
                                          <p:attrName>ppt_x</p:attrName>
                                        </p:attrNameLst>
                                      </p:cBhvr>
                                      <p:tavLst>
                                        <p:tav tm="0">
                                          <p:val>
                                            <p:strVal val="#ppt_x+0.4"/>
                                          </p:val>
                                        </p:tav>
                                        <p:tav tm="100000">
                                          <p:val>
                                            <p:strVal val="#ppt_x-0.05"/>
                                          </p:val>
                                        </p:tav>
                                      </p:tavLst>
                                    </p:anim>
                                    <p:anim calcmode="lin" valueType="num">
                                      <p:cBhvr>
                                        <p:cTn id="98" dur="800" decel="100000" fill="hold"/>
                                        <p:tgtEl>
                                          <p:spTgt spid="12"/>
                                        </p:tgtEl>
                                        <p:attrNameLst>
                                          <p:attrName>ppt_y</p:attrName>
                                        </p:attrNameLst>
                                      </p:cBhvr>
                                      <p:tavLst>
                                        <p:tav tm="0">
                                          <p:val>
                                            <p:strVal val="#ppt_y-0.4"/>
                                          </p:val>
                                        </p:tav>
                                        <p:tav tm="100000">
                                          <p:val>
                                            <p:strVal val="#ppt_y+0.1"/>
                                          </p:val>
                                        </p:tav>
                                      </p:tavLst>
                                    </p:anim>
                                    <p:anim calcmode="lin" valueType="num">
                                      <p:cBhvr>
                                        <p:cTn id="99" dur="200" accel="100000" fill="hold">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id="100" dur="200" accel="100000" fill="hold">
                                          <p:stCondLst>
                                            <p:cond delay="800"/>
                                          </p:stCondLst>
                                        </p:cTn>
                                        <p:tgtEl>
                                          <p:spTgt spid="1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3" grpId="0" animBg="1"/>
      <p:bldP spid="8" grpId="0" animBg="1"/>
      <p:bldP spid="10" grpId="0" animBg="1"/>
      <p:bldP spid="14" grpId="0" animBg="1"/>
      <p:bldP spid="15" grpId="0" animBg="1"/>
      <p:bldP spid="16" grpId="0" animBg="1"/>
      <p:bldP spid="17" grpId="0" animBg="1"/>
      <p:bldP spid="18" grpId="0" animBg="1"/>
      <p:bldP spid="12" grpId="0" animBg="1"/>
      <p:bldP spid="1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à coins arrondis 8"/>
          <p:cNvSpPr/>
          <p:nvPr/>
        </p:nvSpPr>
        <p:spPr>
          <a:xfrm>
            <a:off x="928662" y="3500438"/>
            <a:ext cx="7358114" cy="12144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المحور الأول: الوقائع </a:t>
            </a:r>
            <a:r>
              <a:rPr lang="ar-DZ" sz="2400" b="1" dirty="0" err="1" smtClean="0">
                <a:solidFill>
                  <a:schemeClr val="bg1"/>
                </a:solidFill>
              </a:rPr>
              <a:t>الإقتصادية</a:t>
            </a:r>
            <a:r>
              <a:rPr lang="ar-DZ" sz="2400" b="1" dirty="0" smtClean="0">
                <a:solidFill>
                  <a:schemeClr val="bg1"/>
                </a:solidFill>
              </a:rPr>
              <a:t> في النظام </a:t>
            </a:r>
            <a:r>
              <a:rPr lang="ar-DZ" sz="2400" b="1" dirty="0" err="1" smtClean="0">
                <a:solidFill>
                  <a:schemeClr val="bg1"/>
                </a:solidFill>
              </a:rPr>
              <a:t>المشاعي</a:t>
            </a:r>
            <a:r>
              <a:rPr lang="ar-DZ" sz="2400" b="1" dirty="0" smtClean="0">
                <a:solidFill>
                  <a:schemeClr val="bg1"/>
                </a:solidFill>
              </a:rPr>
              <a:t> البدائي</a:t>
            </a:r>
          </a:p>
        </p:txBody>
      </p:sp>
      <p:sp>
        <p:nvSpPr>
          <p:cNvPr id="10" name="Rectangle à coins arrondis 9"/>
          <p:cNvSpPr/>
          <p:nvPr/>
        </p:nvSpPr>
        <p:spPr>
          <a:xfrm>
            <a:off x="1071538" y="4786322"/>
            <a:ext cx="2500330" cy="35719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b="1" smtClean="0">
                <a:ea typeface="Simplified Arabic"/>
                <a:cs typeface="Traditional Arabic"/>
              </a:rPr>
              <a:t>أ. </a:t>
            </a:r>
            <a:r>
              <a:rPr lang="ar-SA" b="1" smtClean="0">
                <a:ea typeface="Simplified Arabic"/>
                <a:cs typeface="Traditional Arabic"/>
              </a:rPr>
              <a:t>رولامي</a:t>
            </a:r>
            <a:r>
              <a:rPr lang="ar-SA" b="1" dirty="0" smtClean="0">
                <a:ea typeface="Simplified Arabic"/>
                <a:cs typeface="Traditional Arabic"/>
              </a:rPr>
              <a:t> عبد الحميد</a:t>
            </a:r>
            <a:endParaRPr lang="ar-DZ"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28662" y="3071810"/>
            <a:ext cx="6858048" cy="2714644"/>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يعتبر النظام </a:t>
            </a:r>
            <a:r>
              <a:rPr lang="ar-DZ" sz="2400" b="1" dirty="0" err="1" smtClean="0"/>
              <a:t>المشاعي</a:t>
            </a:r>
            <a:r>
              <a:rPr lang="ar-DZ" sz="2400" b="1" dirty="0" smtClean="0"/>
              <a:t> البدائي أول نظام اقتصادي واجتماعي في التاريخ، ظهر مع ظهور الإنسان منذ حوالي سبعة ملايين سنة، ويمتد إلى غاية 3500 قبل الميلاد. وهذه هي الفترة التي لم يعرف فيها الإنسان الكتابة.</a:t>
            </a:r>
          </a:p>
          <a:p>
            <a:pPr algn="just" rtl="1"/>
            <a:r>
              <a:rPr lang="ar-DZ" sz="2400" b="1" dirty="0" smtClean="0"/>
              <a:t>تميزت الفترة بتدني مستوى الإنتاج وبدائية أدوات العمل.</a:t>
            </a:r>
          </a:p>
          <a:p>
            <a:pPr algn="just" rtl="1"/>
            <a:r>
              <a:rPr lang="ar-DZ" sz="2400" b="1" dirty="0" smtClean="0"/>
              <a:t>الهدف الأساسي للنظام البدائي كان إشباع الحاجات الذاتية وليس الفائض والمبادلة.</a:t>
            </a:r>
            <a:endParaRPr lang="fr-FR" sz="2400" dirty="0"/>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تمهيد</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8001023"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800" decel="100000"/>
                                        <p:tgtEl>
                                          <p:spTgt spid="10"/>
                                        </p:tgtEl>
                                      </p:cBhvr>
                                    </p:animEffect>
                                    <p:anim calcmode="lin" valueType="num">
                                      <p:cBhvr>
                                        <p:cTn id="15" dur="800" decel="100000" fill="hold"/>
                                        <p:tgtEl>
                                          <p:spTgt spid="10"/>
                                        </p:tgtEl>
                                        <p:attrNameLst>
                                          <p:attrName>style.rotation</p:attrName>
                                        </p:attrNameLst>
                                      </p:cBhvr>
                                      <p:tavLst>
                                        <p:tav tm="0">
                                          <p:val>
                                            <p:fltVal val="-90"/>
                                          </p:val>
                                        </p:tav>
                                        <p:tav tm="100000">
                                          <p:val>
                                            <p:fltVal val="0"/>
                                          </p:val>
                                        </p:tav>
                                      </p:tavLst>
                                    </p:anim>
                                    <p:anim calcmode="lin" valueType="num">
                                      <p:cBhvr>
                                        <p:cTn id="16" dur="800" decel="100000" fill="hold"/>
                                        <p:tgtEl>
                                          <p:spTgt spid="10"/>
                                        </p:tgtEl>
                                        <p:attrNameLst>
                                          <p:attrName>ppt_x</p:attrName>
                                        </p:attrNameLst>
                                      </p:cBhvr>
                                      <p:tavLst>
                                        <p:tav tm="0">
                                          <p:val>
                                            <p:strVal val="#ppt_x+0.4"/>
                                          </p:val>
                                        </p:tav>
                                        <p:tav tm="100000">
                                          <p:val>
                                            <p:strVal val="#ppt_x-0.05"/>
                                          </p:val>
                                        </p:tav>
                                      </p:tavLst>
                                    </p:anim>
                                    <p:anim calcmode="lin" valueType="num">
                                      <p:cBhvr>
                                        <p:cTn id="17" dur="800" decel="100000" fill="hold"/>
                                        <p:tgtEl>
                                          <p:spTgt spid="10"/>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20" fill="hold">
                            <p:stCondLst>
                              <p:cond delay="1000"/>
                            </p:stCondLst>
                            <p:childTnLst>
                              <p:par>
                                <p:cTn id="21" presetID="30" presetClass="entr" presetSubtype="0"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800" decel="100000"/>
                                        <p:tgtEl>
                                          <p:spTgt spid="5"/>
                                        </p:tgtEl>
                                      </p:cBhvr>
                                    </p:animEffect>
                                    <p:anim calcmode="lin" valueType="num">
                                      <p:cBhvr>
                                        <p:cTn id="24" dur="800" decel="100000" fill="hold"/>
                                        <p:tgtEl>
                                          <p:spTgt spid="5"/>
                                        </p:tgtEl>
                                        <p:attrNameLst>
                                          <p:attrName>style.rotation</p:attrName>
                                        </p:attrNameLst>
                                      </p:cBhvr>
                                      <p:tavLst>
                                        <p:tav tm="0">
                                          <p:val>
                                            <p:fltVal val="-90"/>
                                          </p:val>
                                        </p:tav>
                                        <p:tav tm="100000">
                                          <p:val>
                                            <p:fltVal val="0"/>
                                          </p:val>
                                        </p:tav>
                                      </p:tavLst>
                                    </p:anim>
                                    <p:anim calcmode="lin" valueType="num">
                                      <p:cBhvr>
                                        <p:cTn id="25" dur="800" decel="100000" fill="hold"/>
                                        <p:tgtEl>
                                          <p:spTgt spid="5"/>
                                        </p:tgtEl>
                                        <p:attrNameLst>
                                          <p:attrName>ppt_x</p:attrName>
                                        </p:attrNameLst>
                                      </p:cBhvr>
                                      <p:tavLst>
                                        <p:tav tm="0">
                                          <p:val>
                                            <p:strVal val="#ppt_x+0.4"/>
                                          </p:val>
                                        </p:tav>
                                        <p:tav tm="100000">
                                          <p:val>
                                            <p:strVal val="#ppt_x-0.05"/>
                                          </p:val>
                                        </p:tav>
                                      </p:tavLst>
                                    </p:anim>
                                    <p:anim calcmode="lin" valueType="num">
                                      <p:cBhvr>
                                        <p:cTn id="26" dur="800" decel="100000" fill="hold"/>
                                        <p:tgtEl>
                                          <p:spTgt spid="5"/>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571472" y="3214686"/>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تميزت ب</a:t>
            </a:r>
            <a:r>
              <a:rPr lang="ar-DZ" sz="2400" b="1" dirty="0" smtClean="0">
                <a:solidFill>
                  <a:schemeClr val="tx1"/>
                </a:solidFill>
              </a:rPr>
              <a:t>مستوى الإنتاج المتدني </a:t>
            </a:r>
            <a:r>
              <a:rPr lang="ar-DZ" sz="2400" b="1" dirty="0" smtClean="0"/>
              <a:t>واقتصر الإنتاج على </a:t>
            </a:r>
            <a:r>
              <a:rPr lang="ar-DZ" sz="2400" b="1" dirty="0" smtClean="0">
                <a:solidFill>
                  <a:schemeClr val="tx1"/>
                </a:solidFill>
              </a:rPr>
              <a:t>جمع النباتات </a:t>
            </a:r>
            <a:r>
              <a:rPr lang="ar-DZ" sz="2400" b="1" dirty="0" err="1" smtClean="0">
                <a:solidFill>
                  <a:schemeClr val="tx1"/>
                </a:solidFill>
              </a:rPr>
              <a:t>و</a:t>
            </a:r>
            <a:r>
              <a:rPr lang="ar-DZ" sz="2400" b="1" dirty="0" smtClean="0">
                <a:solidFill>
                  <a:schemeClr val="tx1"/>
                </a:solidFill>
              </a:rPr>
              <a:t> التقاط الثمار والقنص الجماعي</a:t>
            </a:r>
            <a:r>
              <a:rPr lang="ar-DZ" sz="2400" b="1" dirty="0" smtClean="0"/>
              <a:t>.</a:t>
            </a:r>
            <a:endParaRPr lang="fr-FR" sz="2400" dirty="0"/>
          </a:p>
        </p:txBody>
      </p:sp>
      <p:sp>
        <p:nvSpPr>
          <p:cNvPr id="12" name="Rectangle à coins arrondis 11"/>
          <p:cNvSpPr/>
          <p:nvPr/>
        </p:nvSpPr>
        <p:spPr>
          <a:xfrm>
            <a:off x="571472" y="4071942"/>
            <a:ext cx="7929618" cy="50006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كانت أغلب </a:t>
            </a:r>
            <a:r>
              <a:rPr lang="ar-DZ" sz="2400" b="1" dirty="0" smtClean="0">
                <a:solidFill>
                  <a:schemeClr val="tx1"/>
                </a:solidFill>
              </a:rPr>
              <a:t>أدوات الإنتاج مصنوعة من الحجارة </a:t>
            </a:r>
            <a:r>
              <a:rPr lang="ar-DZ" sz="2400" b="1" dirty="0" smtClean="0"/>
              <a:t>إلى جانب </a:t>
            </a:r>
            <a:r>
              <a:rPr lang="ar-DZ" sz="2400" b="1" dirty="0" smtClean="0">
                <a:solidFill>
                  <a:schemeClr val="tx1"/>
                </a:solidFill>
              </a:rPr>
              <a:t>العصي</a:t>
            </a:r>
            <a:r>
              <a:rPr lang="ar-DZ" sz="2400" b="1" dirty="0" smtClean="0"/>
              <a:t>.</a:t>
            </a:r>
            <a:endParaRPr lang="fr-FR" sz="2400" b="1" dirty="0">
              <a:solidFill>
                <a:schemeClr val="tx1"/>
              </a:solidFill>
            </a:endParaRPr>
          </a:p>
        </p:txBody>
      </p:sp>
      <p:sp>
        <p:nvSpPr>
          <p:cNvPr id="13" name="Rectangle à coins arrondis 12"/>
          <p:cNvSpPr/>
          <p:nvPr/>
        </p:nvSpPr>
        <p:spPr>
          <a:xfrm>
            <a:off x="571472" y="4643446"/>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solidFill>
                  <a:schemeClr val="tx1"/>
                </a:solidFill>
              </a:rPr>
              <a:t>اكتشاف النار </a:t>
            </a:r>
            <a:r>
              <a:rPr lang="ar-DZ" sz="2400" b="1" dirty="0" smtClean="0"/>
              <a:t>في هذه المرحلة مكن الإنسان من </a:t>
            </a:r>
            <a:r>
              <a:rPr lang="ar-DZ" sz="2400" b="1" dirty="0" smtClean="0">
                <a:solidFill>
                  <a:schemeClr val="tx1"/>
                </a:solidFill>
              </a:rPr>
              <a:t>تهيئة الطعام وتنويع غذائه </a:t>
            </a:r>
            <a:r>
              <a:rPr lang="ar-DZ" sz="2400" b="1" dirty="0" smtClean="0"/>
              <a:t>( سمك، لحم، ...)</a:t>
            </a:r>
            <a:endParaRPr lang="fr-FR" sz="2400" dirty="0"/>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مراحل تطور النظام البدائي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9" name="Rectangle à coins arrondis 18"/>
          <p:cNvSpPr/>
          <p:nvPr/>
        </p:nvSpPr>
        <p:spPr>
          <a:xfrm>
            <a:off x="4214810" y="2643182"/>
            <a:ext cx="4276756"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2400" b="1" dirty="0" smtClean="0">
                <a:solidFill>
                  <a:schemeClr val="bg1"/>
                </a:solidFill>
              </a:rPr>
              <a:t>المرحلة الأولى: تميزت بالآتي </a:t>
            </a:r>
          </a:p>
        </p:txBody>
      </p:sp>
      <p:sp>
        <p:nvSpPr>
          <p:cNvPr id="20" name="Rectangle à coins arrondis 19"/>
          <p:cNvSpPr/>
          <p:nvPr/>
        </p:nvSpPr>
        <p:spPr>
          <a:xfrm>
            <a:off x="571472" y="5500702"/>
            <a:ext cx="7929618" cy="78581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2400" b="1" dirty="0" smtClean="0"/>
              <a:t>بعد اكتشاف النار </a:t>
            </a:r>
            <a:r>
              <a:rPr lang="ar-DZ" sz="2400" b="1" dirty="0" smtClean="0">
                <a:solidFill>
                  <a:schemeClr val="tx1"/>
                </a:solidFill>
              </a:rPr>
              <a:t>تطورت أدوات الإنتاج لتشمل القوس والسهم </a:t>
            </a:r>
            <a:r>
              <a:rPr lang="ar-DZ" sz="2400" b="1" dirty="0" smtClean="0"/>
              <a:t>وهو ما زاد من </a:t>
            </a:r>
            <a:r>
              <a:rPr lang="ar-DZ" sz="2400" b="1" dirty="0" err="1" smtClean="0"/>
              <a:t>مردودية</a:t>
            </a:r>
            <a:r>
              <a:rPr lang="ar-DZ" sz="2400" b="1" dirty="0" smtClean="0"/>
              <a:t> الإنتاج</a:t>
            </a:r>
            <a:endParaRPr lang="fr-F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30"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800" decel="100000"/>
                                        <p:tgtEl>
                                          <p:spTgt spid="5"/>
                                        </p:tgtEl>
                                      </p:cBhvr>
                                    </p:animEffect>
                                    <p:anim calcmode="lin" valueType="num">
                                      <p:cBhvr>
                                        <p:cTn id="15" dur="800" decel="100000" fill="hold"/>
                                        <p:tgtEl>
                                          <p:spTgt spid="5"/>
                                        </p:tgtEl>
                                        <p:attrNameLst>
                                          <p:attrName>style.rotation</p:attrName>
                                        </p:attrNameLst>
                                      </p:cBhvr>
                                      <p:tavLst>
                                        <p:tav tm="0">
                                          <p:val>
                                            <p:fltVal val="-90"/>
                                          </p:val>
                                        </p:tav>
                                        <p:tav tm="100000">
                                          <p:val>
                                            <p:fltVal val="0"/>
                                          </p:val>
                                        </p:tav>
                                      </p:tavLst>
                                    </p:anim>
                                    <p:anim calcmode="lin" valueType="num">
                                      <p:cBhvr>
                                        <p:cTn id="16" dur="800" decel="100000" fill="hold"/>
                                        <p:tgtEl>
                                          <p:spTgt spid="5"/>
                                        </p:tgtEl>
                                        <p:attrNameLst>
                                          <p:attrName>ppt_x</p:attrName>
                                        </p:attrNameLst>
                                      </p:cBhvr>
                                      <p:tavLst>
                                        <p:tav tm="0">
                                          <p:val>
                                            <p:strVal val="#ppt_x+0.4"/>
                                          </p:val>
                                        </p:tav>
                                        <p:tav tm="100000">
                                          <p:val>
                                            <p:strVal val="#ppt_x-0.05"/>
                                          </p:val>
                                        </p:tav>
                                      </p:tavLst>
                                    </p:anim>
                                    <p:anim calcmode="lin" valueType="num">
                                      <p:cBhvr>
                                        <p:cTn id="17" dur="800" decel="100000" fill="hold"/>
                                        <p:tgtEl>
                                          <p:spTgt spid="5"/>
                                        </p:tgtEl>
                                        <p:attrNameLst>
                                          <p:attrName>ppt_y</p:attrName>
                                        </p:attrNameLst>
                                      </p:cBhvr>
                                      <p:tavLst>
                                        <p:tav tm="0">
                                          <p:val>
                                            <p:strVal val="#ppt_y-0.4"/>
                                          </p:val>
                                        </p:tav>
                                        <p:tav tm="100000">
                                          <p:val>
                                            <p:strVal val="#ppt_y+0.1"/>
                                          </p:val>
                                        </p:tav>
                                      </p:tavLst>
                                    </p:anim>
                                    <p:anim calcmode="lin" valueType="num">
                                      <p:cBhvr>
                                        <p:cTn id="18"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19"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0" fill="hold">
                            <p:stCondLst>
                              <p:cond delay="1000"/>
                            </p:stCondLst>
                            <p:childTnLst>
                              <p:par>
                                <p:cTn id="21" presetID="30" presetClass="entr" presetSubtype="0" fill="hold" grpId="0" nodeType="after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800" decel="100000"/>
                                        <p:tgtEl>
                                          <p:spTgt spid="12"/>
                                        </p:tgtEl>
                                      </p:cBhvr>
                                    </p:animEffect>
                                    <p:anim calcmode="lin" valueType="num">
                                      <p:cBhvr>
                                        <p:cTn id="24" dur="800" decel="100000" fill="hold"/>
                                        <p:tgtEl>
                                          <p:spTgt spid="12"/>
                                        </p:tgtEl>
                                        <p:attrNameLst>
                                          <p:attrName>style.rotation</p:attrName>
                                        </p:attrNameLst>
                                      </p:cBhvr>
                                      <p:tavLst>
                                        <p:tav tm="0">
                                          <p:val>
                                            <p:fltVal val="-90"/>
                                          </p:val>
                                        </p:tav>
                                        <p:tav tm="100000">
                                          <p:val>
                                            <p:fltVal val="0"/>
                                          </p:val>
                                        </p:tav>
                                      </p:tavLst>
                                    </p:anim>
                                    <p:anim calcmode="lin" valueType="num">
                                      <p:cBhvr>
                                        <p:cTn id="25" dur="800" decel="100000" fill="hold"/>
                                        <p:tgtEl>
                                          <p:spTgt spid="12"/>
                                        </p:tgtEl>
                                        <p:attrNameLst>
                                          <p:attrName>ppt_x</p:attrName>
                                        </p:attrNameLst>
                                      </p:cBhvr>
                                      <p:tavLst>
                                        <p:tav tm="0">
                                          <p:val>
                                            <p:strVal val="#ppt_x+0.4"/>
                                          </p:val>
                                        </p:tav>
                                        <p:tav tm="100000">
                                          <p:val>
                                            <p:strVal val="#ppt_x-0.05"/>
                                          </p:val>
                                        </p:tav>
                                      </p:tavLst>
                                    </p:anim>
                                    <p:anim calcmode="lin" valueType="num">
                                      <p:cBhvr>
                                        <p:cTn id="26" dur="800" decel="100000" fill="hold"/>
                                        <p:tgtEl>
                                          <p:spTgt spid="12"/>
                                        </p:tgtEl>
                                        <p:attrNameLst>
                                          <p:attrName>ppt_y</p:attrName>
                                        </p:attrNameLst>
                                      </p:cBhvr>
                                      <p:tavLst>
                                        <p:tav tm="0">
                                          <p:val>
                                            <p:strVal val="#ppt_y-0.4"/>
                                          </p:val>
                                        </p:tav>
                                        <p:tav tm="100000">
                                          <p:val>
                                            <p:strVal val="#ppt_y+0.1"/>
                                          </p:val>
                                        </p:tav>
                                      </p:tavLst>
                                    </p:anim>
                                    <p:anim calcmode="lin" valueType="num">
                                      <p:cBhvr>
                                        <p:cTn id="27" dur="200" accel="100000" fill="hold">
                                          <p:stCondLst>
                                            <p:cond delay="800"/>
                                          </p:stCondLst>
                                        </p:cTn>
                                        <p:tgtEl>
                                          <p:spTgt spid="12"/>
                                        </p:tgtEl>
                                        <p:attrNameLst>
                                          <p:attrName>ppt_x</p:attrName>
                                        </p:attrNameLst>
                                      </p:cBhvr>
                                      <p:tavLst>
                                        <p:tav tm="0">
                                          <p:val>
                                            <p:strVal val="#ppt_x-0.05"/>
                                          </p:val>
                                        </p:tav>
                                        <p:tav tm="100000">
                                          <p:val>
                                            <p:strVal val="#ppt_x"/>
                                          </p:val>
                                        </p:tav>
                                      </p:tavLst>
                                    </p:anim>
                                    <p:anim calcmode="lin" valueType="num">
                                      <p:cBhvr>
                                        <p:cTn id="28" dur="200" accel="100000" fill="hold">
                                          <p:stCondLst>
                                            <p:cond delay="800"/>
                                          </p:stCondLst>
                                        </p:cTn>
                                        <p:tgtEl>
                                          <p:spTgt spid="12"/>
                                        </p:tgtEl>
                                        <p:attrNameLst>
                                          <p:attrName>ppt_y</p:attrName>
                                        </p:attrNameLst>
                                      </p:cBhvr>
                                      <p:tavLst>
                                        <p:tav tm="0">
                                          <p:val>
                                            <p:strVal val="#ppt_y+0.1"/>
                                          </p:val>
                                        </p:tav>
                                        <p:tav tm="100000">
                                          <p:val>
                                            <p:strVal val="#ppt_y"/>
                                          </p:val>
                                        </p:tav>
                                      </p:tavLst>
                                    </p:anim>
                                  </p:childTnLst>
                                </p:cTn>
                              </p:par>
                            </p:childTnLst>
                          </p:cTn>
                        </p:par>
                        <p:par>
                          <p:cTn id="29" fill="hold">
                            <p:stCondLst>
                              <p:cond delay="2000"/>
                            </p:stCondLst>
                            <p:childTnLst>
                              <p:par>
                                <p:cTn id="30" presetID="30" presetClass="entr" presetSubtype="0" fill="hold" grpId="0" nodeType="after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800" decel="100000"/>
                                        <p:tgtEl>
                                          <p:spTgt spid="13"/>
                                        </p:tgtEl>
                                      </p:cBhvr>
                                    </p:animEffect>
                                    <p:anim calcmode="lin" valueType="num">
                                      <p:cBhvr>
                                        <p:cTn id="33" dur="800" decel="100000" fill="hold"/>
                                        <p:tgtEl>
                                          <p:spTgt spid="13"/>
                                        </p:tgtEl>
                                        <p:attrNameLst>
                                          <p:attrName>style.rotation</p:attrName>
                                        </p:attrNameLst>
                                      </p:cBhvr>
                                      <p:tavLst>
                                        <p:tav tm="0">
                                          <p:val>
                                            <p:fltVal val="-90"/>
                                          </p:val>
                                        </p:tav>
                                        <p:tav tm="100000">
                                          <p:val>
                                            <p:fltVal val="0"/>
                                          </p:val>
                                        </p:tav>
                                      </p:tavLst>
                                    </p:anim>
                                    <p:anim calcmode="lin" valueType="num">
                                      <p:cBhvr>
                                        <p:cTn id="34" dur="800" decel="100000" fill="hold"/>
                                        <p:tgtEl>
                                          <p:spTgt spid="13"/>
                                        </p:tgtEl>
                                        <p:attrNameLst>
                                          <p:attrName>ppt_x</p:attrName>
                                        </p:attrNameLst>
                                      </p:cBhvr>
                                      <p:tavLst>
                                        <p:tav tm="0">
                                          <p:val>
                                            <p:strVal val="#ppt_x+0.4"/>
                                          </p:val>
                                        </p:tav>
                                        <p:tav tm="100000">
                                          <p:val>
                                            <p:strVal val="#ppt_x-0.05"/>
                                          </p:val>
                                        </p:tav>
                                      </p:tavLst>
                                    </p:anim>
                                    <p:anim calcmode="lin" valueType="num">
                                      <p:cBhvr>
                                        <p:cTn id="35" dur="800" decel="100000" fill="hold"/>
                                        <p:tgtEl>
                                          <p:spTgt spid="13"/>
                                        </p:tgtEl>
                                        <p:attrNameLst>
                                          <p:attrName>ppt_y</p:attrName>
                                        </p:attrNameLst>
                                      </p:cBhvr>
                                      <p:tavLst>
                                        <p:tav tm="0">
                                          <p:val>
                                            <p:strVal val="#ppt_y-0.4"/>
                                          </p:val>
                                        </p:tav>
                                        <p:tav tm="100000">
                                          <p:val>
                                            <p:strVal val="#ppt_y+0.1"/>
                                          </p:val>
                                        </p:tav>
                                      </p:tavLst>
                                    </p:anim>
                                    <p:anim calcmode="lin" valueType="num">
                                      <p:cBhvr>
                                        <p:cTn id="36" dur="200" accel="100000" fill="hold">
                                          <p:stCondLst>
                                            <p:cond delay="800"/>
                                          </p:stCondLst>
                                        </p:cTn>
                                        <p:tgtEl>
                                          <p:spTgt spid="13"/>
                                        </p:tgtEl>
                                        <p:attrNameLst>
                                          <p:attrName>ppt_x</p:attrName>
                                        </p:attrNameLst>
                                      </p:cBhvr>
                                      <p:tavLst>
                                        <p:tav tm="0">
                                          <p:val>
                                            <p:strVal val="#ppt_x-0.05"/>
                                          </p:val>
                                        </p:tav>
                                        <p:tav tm="100000">
                                          <p:val>
                                            <p:strVal val="#ppt_x"/>
                                          </p:val>
                                        </p:tav>
                                      </p:tavLst>
                                    </p:anim>
                                    <p:anim calcmode="lin" valueType="num">
                                      <p:cBhvr>
                                        <p:cTn id="37" dur="200" accel="100000" fill="hold">
                                          <p:stCondLst>
                                            <p:cond delay="800"/>
                                          </p:stCondLst>
                                        </p:cTn>
                                        <p:tgtEl>
                                          <p:spTgt spid="13"/>
                                        </p:tgtEl>
                                        <p:attrNameLst>
                                          <p:attrName>ppt_y</p:attrName>
                                        </p:attrNameLst>
                                      </p:cBhvr>
                                      <p:tavLst>
                                        <p:tav tm="0">
                                          <p:val>
                                            <p:strVal val="#ppt_y+0.1"/>
                                          </p:val>
                                        </p:tav>
                                        <p:tav tm="100000">
                                          <p:val>
                                            <p:strVal val="#ppt_y"/>
                                          </p:val>
                                        </p:tav>
                                      </p:tavLst>
                                    </p:anim>
                                  </p:childTnLst>
                                </p:cTn>
                              </p:par>
                            </p:childTnLst>
                          </p:cTn>
                        </p:par>
                        <p:par>
                          <p:cTn id="38" fill="hold">
                            <p:stCondLst>
                              <p:cond delay="3000"/>
                            </p:stCondLst>
                            <p:childTnLst>
                              <p:par>
                                <p:cTn id="39" presetID="30" presetClass="entr" presetSubtype="0" fill="hold" grpId="0" nodeType="after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fade">
                                      <p:cBhvr>
                                        <p:cTn id="41" dur="800" decel="100000"/>
                                        <p:tgtEl>
                                          <p:spTgt spid="20"/>
                                        </p:tgtEl>
                                      </p:cBhvr>
                                    </p:animEffect>
                                    <p:anim calcmode="lin" valueType="num">
                                      <p:cBhvr>
                                        <p:cTn id="42" dur="800" decel="100000" fill="hold"/>
                                        <p:tgtEl>
                                          <p:spTgt spid="20"/>
                                        </p:tgtEl>
                                        <p:attrNameLst>
                                          <p:attrName>style.rotation</p:attrName>
                                        </p:attrNameLst>
                                      </p:cBhvr>
                                      <p:tavLst>
                                        <p:tav tm="0">
                                          <p:val>
                                            <p:fltVal val="-90"/>
                                          </p:val>
                                        </p:tav>
                                        <p:tav tm="100000">
                                          <p:val>
                                            <p:fltVal val="0"/>
                                          </p:val>
                                        </p:tav>
                                      </p:tavLst>
                                    </p:anim>
                                    <p:anim calcmode="lin" valueType="num">
                                      <p:cBhvr>
                                        <p:cTn id="43" dur="800" decel="100000" fill="hold"/>
                                        <p:tgtEl>
                                          <p:spTgt spid="20"/>
                                        </p:tgtEl>
                                        <p:attrNameLst>
                                          <p:attrName>ppt_x</p:attrName>
                                        </p:attrNameLst>
                                      </p:cBhvr>
                                      <p:tavLst>
                                        <p:tav tm="0">
                                          <p:val>
                                            <p:strVal val="#ppt_x+0.4"/>
                                          </p:val>
                                        </p:tav>
                                        <p:tav tm="100000">
                                          <p:val>
                                            <p:strVal val="#ppt_x-0.05"/>
                                          </p:val>
                                        </p:tav>
                                      </p:tavLst>
                                    </p:anim>
                                    <p:anim calcmode="lin" valueType="num">
                                      <p:cBhvr>
                                        <p:cTn id="44" dur="800" decel="100000" fill="hold"/>
                                        <p:tgtEl>
                                          <p:spTgt spid="20"/>
                                        </p:tgtEl>
                                        <p:attrNameLst>
                                          <p:attrName>ppt_y</p:attrName>
                                        </p:attrNameLst>
                                      </p:cBhvr>
                                      <p:tavLst>
                                        <p:tav tm="0">
                                          <p:val>
                                            <p:strVal val="#ppt_y-0.4"/>
                                          </p:val>
                                        </p:tav>
                                        <p:tav tm="100000">
                                          <p:val>
                                            <p:strVal val="#ppt_y+0.1"/>
                                          </p:val>
                                        </p:tav>
                                      </p:tavLst>
                                    </p:anim>
                                    <p:anim calcmode="lin" valueType="num">
                                      <p:cBhvr>
                                        <p:cTn id="45" dur="200" accel="100000" fill="hold">
                                          <p:stCondLst>
                                            <p:cond delay="800"/>
                                          </p:stCondLst>
                                        </p:cTn>
                                        <p:tgtEl>
                                          <p:spTgt spid="20"/>
                                        </p:tgtEl>
                                        <p:attrNameLst>
                                          <p:attrName>ppt_x</p:attrName>
                                        </p:attrNameLst>
                                      </p:cBhvr>
                                      <p:tavLst>
                                        <p:tav tm="0">
                                          <p:val>
                                            <p:strVal val="#ppt_x-0.05"/>
                                          </p:val>
                                        </p:tav>
                                        <p:tav tm="100000">
                                          <p:val>
                                            <p:strVal val="#ppt_x"/>
                                          </p:val>
                                        </p:tav>
                                      </p:tavLst>
                                    </p:anim>
                                    <p:anim calcmode="lin" valueType="num">
                                      <p:cBhvr>
                                        <p:cTn id="46" dur="200" accel="100000" fill="hold">
                                          <p:stCondLst>
                                            <p:cond delay="800"/>
                                          </p:stCondLst>
                                        </p:cTn>
                                        <p:tgtEl>
                                          <p:spTgt spid="2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2" grpId="0" animBg="1"/>
      <p:bldP spid="13" grpId="0" animBg="1"/>
      <p:bldP spid="8" grpId="0" animBg="1"/>
      <p:bldP spid="20"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1021</TotalTime>
  <Words>735</Words>
  <Application>Microsoft Office PowerPoint</Application>
  <PresentationFormat>Affichage à l'écran (4:3)</PresentationFormat>
  <Paragraphs>59</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61</cp:revision>
  <dcterms:created xsi:type="dcterms:W3CDTF">2014-12-07T19:11:11Z</dcterms:created>
  <dcterms:modified xsi:type="dcterms:W3CDTF">2019-10-13T08:23:57Z</dcterms:modified>
</cp:coreProperties>
</file>