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91" r:id="rId2"/>
    <p:sldId id="381" r:id="rId3"/>
    <p:sldId id="382" r:id="rId4"/>
    <p:sldId id="383" r:id="rId5"/>
    <p:sldId id="384" r:id="rId6"/>
    <p:sldId id="385" r:id="rId7"/>
    <p:sldId id="386" r:id="rId8"/>
    <p:sldId id="387" r:id="rId9"/>
    <p:sldId id="388" r:id="rId10"/>
    <p:sldId id="389" r:id="rId11"/>
    <p:sldId id="390"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4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837A5-2B1F-4333-9B5F-61972131CF7B}" type="datetimeFigureOut">
              <a:rPr lang="fr-FR" smtClean="0"/>
              <a:pPr/>
              <a:t>06/09/2020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26BA1-5CC9-401E-A9DE-1C4C8F07DC43}" type="slidenum">
              <a:rPr lang="fr-FR" smtClean="0"/>
              <a:pPr/>
              <a:t>‹N°›</a:t>
            </a:fld>
            <a:endParaRPr lang="fr-FR" dirty="0"/>
          </a:p>
        </p:txBody>
      </p:sp>
    </p:spTree>
    <p:extLst>
      <p:ext uri="{BB962C8B-B14F-4D97-AF65-F5344CB8AC3E}">
        <p14:creationId xmlns:p14="http://schemas.microsoft.com/office/powerpoint/2010/main" xmlns="" val="29168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75D17A-BFA7-4023-9AED-A43EE5B34B46}" type="slidenum">
              <a:rPr lang="fr-FR" smtClean="0"/>
              <a:pPr/>
              <a:t>1</a:t>
            </a:fld>
            <a:endParaRPr lang="fr-FR" dirty="0"/>
          </a:p>
        </p:txBody>
      </p:sp>
    </p:spTree>
    <p:extLst>
      <p:ext uri="{BB962C8B-B14F-4D97-AF65-F5344CB8AC3E}">
        <p14:creationId xmlns:p14="http://schemas.microsoft.com/office/powerpoint/2010/main" xmlns="" val="355314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D1F61-87E7-42CB-A94D-2E4EECCEB94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Document_Microsoft_Office_Word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579689" y="3111578"/>
            <a:ext cx="7875280" cy="648642"/>
          </a:xfrm>
          <a:prstGeom prst="rect">
            <a:avLst/>
          </a:prstGeom>
        </p:spPr>
        <p:txBody>
          <a:bodyPr vert="horz" lIns="91440" tIns="45720" rIns="91440" bIns="45720" rtlCol="0">
            <a:noAutofit/>
          </a:bodyPr>
          <a:lstStyle/>
          <a:p>
            <a:pPr marL="342900" lvl="0" indent="-342900" algn="ctr">
              <a:spcBef>
                <a:spcPct val="20000"/>
              </a:spcBef>
              <a:defRPr/>
            </a:pPr>
            <a:r>
              <a:rPr lang="fr-FR" sz="4500" b="1" i="1"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rPr>
              <a:t>Maintenance Industrielle </a:t>
            </a:r>
            <a:endParaRPr kumimoji="0" lang="fr-FR" sz="4500" b="1" i="1" strike="noStrike" kern="1200" normalizeH="0" baseline="0" noProof="0"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uLnTx/>
              <a:uFillTx/>
            </a:endParaRPr>
          </a:p>
        </p:txBody>
      </p:sp>
      <p:grpSp>
        <p:nvGrpSpPr>
          <p:cNvPr id="2" name="Groupe 7"/>
          <p:cNvGrpSpPr/>
          <p:nvPr/>
        </p:nvGrpSpPr>
        <p:grpSpPr>
          <a:xfrm>
            <a:off x="35372" y="332656"/>
            <a:ext cx="9001124" cy="2063372"/>
            <a:chOff x="142876" y="332656"/>
            <a:chExt cx="9001156" cy="2063372"/>
          </a:xfrm>
        </p:grpSpPr>
        <p:sp>
          <p:nvSpPr>
            <p:cNvPr id="4" name="Espace réservé du contenu 2"/>
            <p:cNvSpPr txBox="1">
              <a:spLocks/>
            </p:cNvSpPr>
            <p:nvPr/>
          </p:nvSpPr>
          <p:spPr>
            <a:xfrm>
              <a:off x="1871198" y="840702"/>
              <a:ext cx="5256603" cy="500066"/>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000" b="1" i="1" dirty="0" smtClean="0"/>
                <a:t>Université Djilali Bounaama Khemis Miliana</a:t>
              </a:r>
              <a:endParaRPr kumimoji="0" lang="fr-FR" sz="2000" b="1" i="1" strike="noStrike" kern="1200" cap="none" spc="0" normalizeH="0" baseline="0" noProof="0" dirty="0" smtClean="0">
                <a:ln>
                  <a:noFill/>
                </a:ln>
                <a:uLnTx/>
                <a:uFillTx/>
              </a:endParaRPr>
            </a:p>
          </p:txBody>
        </p:sp>
        <p:sp>
          <p:nvSpPr>
            <p:cNvPr id="5" name="Espace réservé du contenu 2"/>
            <p:cNvSpPr txBox="1">
              <a:spLocks/>
            </p:cNvSpPr>
            <p:nvPr/>
          </p:nvSpPr>
          <p:spPr>
            <a:xfrm>
              <a:off x="142876" y="332656"/>
              <a:ext cx="9001156" cy="571504"/>
            </a:xfrm>
            <a:prstGeom prst="rect">
              <a:avLst/>
            </a:prstGeom>
          </p:spPr>
          <p:txBody>
            <a:bodyPr vert="horz" lIns="91440" tIns="45720" rIns="91440" bIns="45720" rtlCol="0">
              <a:normAutofit fontScale="700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1" i="1" dirty="0" smtClean="0"/>
                <a:t>Ministère de l’enseignement supérieur et de la recherche scientifique </a:t>
              </a:r>
              <a:endParaRPr kumimoji="0" lang="fr-FR" sz="3200" b="1" i="1" strike="noStrike" kern="1200" cap="none" spc="0" normalizeH="0" baseline="0" noProof="0" dirty="0" smtClean="0">
                <a:ln>
                  <a:noFill/>
                </a:ln>
                <a:uLnTx/>
                <a:uFillTx/>
              </a:endParaRPr>
            </a:p>
          </p:txBody>
        </p:sp>
        <p:sp>
          <p:nvSpPr>
            <p:cNvPr id="9" name="Espace réservé du contenu 2"/>
            <p:cNvSpPr txBox="1">
              <a:spLocks/>
            </p:cNvSpPr>
            <p:nvPr/>
          </p:nvSpPr>
          <p:spPr>
            <a:xfrm>
              <a:off x="2249408" y="1273320"/>
              <a:ext cx="4734376" cy="571504"/>
            </a:xfrm>
            <a:prstGeom prst="rect">
              <a:avLst/>
            </a:prstGeom>
          </p:spPr>
          <p:txBody>
            <a:bodyPr vert="horz" lIns="91440" tIns="45720" rIns="91440" bIns="45720" rtlCol="0">
              <a:normAutofit/>
            </a:bodyPr>
            <a:lstStyle/>
            <a:p>
              <a:pPr marL="342900" lvl="0" indent="-342900" algn="ctr">
                <a:spcBef>
                  <a:spcPct val="20000"/>
                </a:spcBef>
                <a:defRPr/>
              </a:pPr>
              <a:r>
                <a:rPr lang="fr-FR" sz="2000" b="1" i="1" dirty="0" smtClean="0"/>
                <a:t>Faculté des Sciences et de la Technologie</a:t>
              </a:r>
              <a:endParaRPr kumimoji="0" lang="fr-FR" sz="2000" b="1" i="1" strike="noStrike" kern="1200" cap="none" spc="0" normalizeH="0" baseline="0" noProof="0" dirty="0" smtClean="0">
                <a:ln>
                  <a:noFill/>
                </a:ln>
                <a:uLnTx/>
                <a:uFillTx/>
              </a:endParaRPr>
            </a:p>
          </p:txBody>
        </p:sp>
        <p:sp>
          <p:nvSpPr>
            <p:cNvPr id="13" name="Espace réservé du contenu 2"/>
            <p:cNvSpPr txBox="1">
              <a:spLocks/>
            </p:cNvSpPr>
            <p:nvPr/>
          </p:nvSpPr>
          <p:spPr>
            <a:xfrm>
              <a:off x="2699792" y="1824524"/>
              <a:ext cx="3781084" cy="571504"/>
            </a:xfrm>
            <a:prstGeom prst="rect">
              <a:avLst/>
            </a:prstGeom>
          </p:spPr>
          <p:txBody>
            <a:bodyPr vert="horz" lIns="91440" tIns="45720" rIns="91440" bIns="45720" rtlCol="0">
              <a:normAutofit/>
            </a:bodyPr>
            <a:lstStyle/>
            <a:p>
              <a:pPr marL="342900" lvl="0" indent="-342900">
                <a:spcBef>
                  <a:spcPct val="20000"/>
                </a:spcBef>
                <a:defRPr/>
              </a:pPr>
              <a:r>
                <a:rPr lang="fr-FR" sz="2000" b="1" i="1" dirty="0"/>
                <a:t>Département de </a:t>
              </a:r>
              <a:r>
                <a:rPr lang="fr-FR" sz="2000" b="1" i="1" dirty="0" smtClean="0"/>
                <a:t>Technologie</a:t>
              </a:r>
              <a:endParaRPr kumimoji="0" lang="fr-FR" sz="2000" b="1" i="1" strike="noStrike" kern="1200" cap="none" spc="0" normalizeH="0" baseline="0" noProof="0" dirty="0" smtClean="0">
                <a:ln>
                  <a:noFill/>
                </a:ln>
                <a:uLnTx/>
                <a:uFillTx/>
              </a:endParaRPr>
            </a:p>
          </p:txBody>
        </p:sp>
      </p:grpSp>
      <p:pic>
        <p:nvPicPr>
          <p:cNvPr id="1026" name="Picture 2" descr="C:\Users\PC-SOFT\Desktop\Nouveau dossier\téléchargement.jpg"/>
          <p:cNvPicPr>
            <a:picLocks noChangeAspect="1" noChangeArrowheads="1"/>
          </p:cNvPicPr>
          <p:nvPr/>
        </p:nvPicPr>
        <p:blipFill>
          <a:blip r:embed="rId3" cstate="print"/>
          <a:srcRect/>
          <a:stretch>
            <a:fillRect/>
          </a:stretch>
        </p:blipFill>
        <p:spPr bwMode="auto">
          <a:xfrm>
            <a:off x="179512" y="836712"/>
            <a:ext cx="1825749" cy="804842"/>
          </a:xfrm>
          <a:prstGeom prst="rect">
            <a:avLst/>
          </a:prstGeom>
          <a:noFill/>
        </p:spPr>
      </p:pic>
      <p:pic>
        <p:nvPicPr>
          <p:cNvPr id="15" name="Picture 2" descr="C:\Users\PC-SOFT\Desktop\Nouveau dossier\téléchargement.jpg"/>
          <p:cNvPicPr>
            <a:picLocks noChangeAspect="1" noChangeArrowheads="1"/>
          </p:cNvPicPr>
          <p:nvPr/>
        </p:nvPicPr>
        <p:blipFill>
          <a:blip r:embed="rId3" cstate="print"/>
          <a:srcRect/>
          <a:stretch>
            <a:fillRect/>
          </a:stretch>
        </p:blipFill>
        <p:spPr bwMode="auto">
          <a:xfrm>
            <a:off x="7020272" y="836712"/>
            <a:ext cx="1825749" cy="804842"/>
          </a:xfrm>
          <a:prstGeom prst="rect">
            <a:avLst/>
          </a:prstGeom>
          <a:noFill/>
        </p:spPr>
      </p:pic>
      <p:sp>
        <p:nvSpPr>
          <p:cNvPr id="11" name="Rectangle 10"/>
          <p:cNvSpPr/>
          <p:nvPr/>
        </p:nvSpPr>
        <p:spPr>
          <a:xfrm>
            <a:off x="2915816" y="4509120"/>
            <a:ext cx="3228961" cy="369332"/>
          </a:xfrm>
          <a:prstGeom prst="rect">
            <a:avLst/>
          </a:prstGeom>
        </p:spPr>
        <p:txBody>
          <a:bodyPr wrap="none">
            <a:spAutoFit/>
          </a:bodyPr>
          <a:lstStyle/>
          <a:p>
            <a:r>
              <a:rPr lang="fr-FR" dirty="0" smtClean="0">
                <a:ln w="10541" cmpd="sng">
                  <a:solidFill>
                    <a:srgbClr val="4F81BD">
                      <a:shade val="88000"/>
                      <a:satMod val="110000"/>
                    </a:srgbClr>
                  </a:solidFill>
                  <a:prstDash val="solid"/>
                </a:ln>
                <a:solidFill>
                  <a:prstClr val="black"/>
                </a:solidFill>
              </a:rPr>
              <a:t>Chapitre 4: ORDONNANCEMENT</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10</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332656"/>
            <a:ext cx="9144000" cy="5678478"/>
          </a:xfrm>
          <a:prstGeom prst="rect">
            <a:avLst/>
          </a:prstGeom>
        </p:spPr>
        <p:txBody>
          <a:bodyPr wrap="square">
            <a:spAutoFit/>
          </a:bodyPr>
          <a:lstStyle/>
          <a:p>
            <a:pPr algn="just">
              <a:lnSpc>
                <a:spcPct val="150000"/>
              </a:lnSpc>
            </a:pPr>
            <a:r>
              <a:rPr lang="fr-FR" sz="2200" b="1" dirty="0"/>
              <a:t>Caractéristiques de l’ordonnancement :</a:t>
            </a:r>
          </a:p>
          <a:p>
            <a:pPr algn="just">
              <a:lnSpc>
                <a:spcPct val="150000"/>
              </a:lnSpc>
            </a:pPr>
            <a:r>
              <a:rPr lang="fr-FR" sz="2200" b="1" dirty="0"/>
              <a:t>Missions : </a:t>
            </a:r>
          </a:p>
          <a:p>
            <a:pPr algn="just">
              <a:lnSpc>
                <a:spcPct val="150000"/>
              </a:lnSpc>
            </a:pPr>
            <a:r>
              <a:rPr lang="fr-FR" sz="2200" dirty="0"/>
              <a:t>L’ordonnancement est le « chef d’orchestre », chargé de conduire les évènements. Son rôle consiste à :</a:t>
            </a:r>
          </a:p>
          <a:p>
            <a:pPr algn="just">
              <a:lnSpc>
                <a:spcPct val="150000"/>
              </a:lnSpc>
            </a:pPr>
            <a:r>
              <a:rPr lang="fr-FR" sz="2200" dirty="0" smtClean="0"/>
              <a:t>• Prévoir </a:t>
            </a:r>
            <a:r>
              <a:rPr lang="fr-FR" sz="2200" dirty="0"/>
              <a:t>la chronologie du déroulement des tâches</a:t>
            </a:r>
          </a:p>
          <a:p>
            <a:pPr algn="just">
              <a:lnSpc>
                <a:spcPct val="150000"/>
              </a:lnSpc>
            </a:pPr>
            <a:r>
              <a:rPr lang="fr-FR" sz="2200" dirty="0" smtClean="0"/>
              <a:t>• Optimiser </a:t>
            </a:r>
            <a:r>
              <a:rPr lang="fr-FR" sz="2200" dirty="0"/>
              <a:t>l’utilisation des moyens nécessaires, et les rendre disponibles</a:t>
            </a:r>
          </a:p>
          <a:p>
            <a:pPr algn="just">
              <a:lnSpc>
                <a:spcPct val="150000"/>
              </a:lnSpc>
            </a:pPr>
            <a:r>
              <a:rPr lang="fr-FR" sz="2200" dirty="0" smtClean="0"/>
              <a:t>• Lancer </a:t>
            </a:r>
            <a:r>
              <a:rPr lang="fr-FR" sz="2200" dirty="0"/>
              <a:t>les travaux au moment choisi</a:t>
            </a:r>
          </a:p>
          <a:p>
            <a:pPr algn="just">
              <a:lnSpc>
                <a:spcPct val="150000"/>
              </a:lnSpc>
            </a:pPr>
            <a:r>
              <a:rPr lang="fr-FR" sz="2200" dirty="0" smtClean="0"/>
              <a:t>• Contrôler </a:t>
            </a:r>
            <a:r>
              <a:rPr lang="fr-FR" sz="2200" dirty="0"/>
              <a:t>l’avancement et la fin des tâches, et prendre en compte les écarts entre les prévisions et les réalisations.</a:t>
            </a:r>
          </a:p>
          <a:p>
            <a:pPr algn="just">
              <a:lnSpc>
                <a:spcPct val="150000"/>
              </a:lnSpc>
            </a:pPr>
            <a:r>
              <a:rPr lang="fr-FR" sz="2200" dirty="0"/>
              <a:t>Prévoir un instant T et un endroit X où un personnel P, muni de l’outillage O et des matières M, exécutera la tâche Y</a:t>
            </a:r>
            <a:r>
              <a:rPr lang="fr-FR" sz="2200" dirty="0" smtClean="0"/>
              <a:t>.</a:t>
            </a:r>
            <a:endParaRPr lang="fr-FR" sz="2200" dirty="0"/>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310050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11</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332656"/>
            <a:ext cx="9144000" cy="5118196"/>
          </a:xfrm>
          <a:prstGeom prst="rect">
            <a:avLst/>
          </a:prstGeom>
        </p:spPr>
        <p:txBody>
          <a:bodyPr wrap="square">
            <a:spAutoFit/>
          </a:bodyPr>
          <a:lstStyle/>
          <a:p>
            <a:pPr algn="just">
              <a:lnSpc>
                <a:spcPct val="150000"/>
              </a:lnSpc>
            </a:pPr>
            <a:r>
              <a:rPr lang="fr-FR" sz="2200" b="1" dirty="0"/>
              <a:t>Caractéristiques :</a:t>
            </a:r>
          </a:p>
          <a:p>
            <a:pPr algn="just">
              <a:lnSpc>
                <a:spcPct val="150000"/>
              </a:lnSpc>
            </a:pPr>
            <a:r>
              <a:rPr lang="fr-FR" sz="2200" dirty="0" smtClean="0"/>
              <a:t>• </a:t>
            </a:r>
            <a:r>
              <a:rPr lang="fr-FR" sz="2200" b="1" dirty="0" smtClean="0"/>
              <a:t>Optimisation </a:t>
            </a:r>
            <a:r>
              <a:rPr lang="fr-FR" sz="2200" b="1" dirty="0"/>
              <a:t>des moyens : </a:t>
            </a:r>
            <a:r>
              <a:rPr lang="fr-FR" sz="2200" dirty="0"/>
              <a:t>trouver le compromis coût / temps. Pour réduire la durée d’une tâche, il faut augmenter les moyens à mettre en œuvre, donc les coûts directs imputés à cette tâche.</a:t>
            </a:r>
          </a:p>
          <a:p>
            <a:pPr algn="just">
              <a:lnSpc>
                <a:spcPct val="150000"/>
              </a:lnSpc>
            </a:pPr>
            <a:r>
              <a:rPr lang="fr-FR" sz="2200" b="1" dirty="0" smtClean="0"/>
              <a:t>• Méthodes </a:t>
            </a:r>
            <a:r>
              <a:rPr lang="fr-FR" sz="2200" b="1" dirty="0"/>
              <a:t>et ordonnancement : </a:t>
            </a:r>
          </a:p>
          <a:p>
            <a:pPr algn="just">
              <a:lnSpc>
                <a:spcPct val="150000"/>
              </a:lnSpc>
            </a:pPr>
            <a:r>
              <a:rPr lang="fr-FR" sz="2200" dirty="0" smtClean="0"/>
              <a:t>O Les </a:t>
            </a:r>
            <a:r>
              <a:rPr lang="fr-FR" sz="2200" dirty="0"/>
              <a:t>méthodes répondent aux questions : Quelle tâche ? Comment la réaliser ?</a:t>
            </a:r>
          </a:p>
          <a:p>
            <a:pPr algn="just">
              <a:lnSpc>
                <a:spcPct val="150000"/>
              </a:lnSpc>
            </a:pPr>
            <a:r>
              <a:rPr lang="fr-FR" sz="2200" dirty="0" smtClean="0"/>
              <a:t>O L’ordonnancement </a:t>
            </a:r>
            <a:r>
              <a:rPr lang="fr-FR" sz="2200" dirty="0"/>
              <a:t>répond aux questions : Quand ? Qui ?</a:t>
            </a:r>
          </a:p>
          <a:p>
            <a:pPr algn="just">
              <a:lnSpc>
                <a:spcPct val="150000"/>
              </a:lnSpc>
            </a:pPr>
            <a:r>
              <a:rPr lang="fr-FR" sz="2200" dirty="0" smtClean="0"/>
              <a:t>• Sans </a:t>
            </a:r>
            <a:r>
              <a:rPr lang="fr-FR" sz="2200" dirty="0"/>
              <a:t>ordonnancement efficace, un service subit les évènements au lieu de les maîtriser.</a:t>
            </a: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310050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04664"/>
            <a:ext cx="9144000" cy="2071208"/>
          </a:xfrm>
          <a:prstGeom prst="rect">
            <a:avLst/>
          </a:prstGeom>
        </p:spPr>
        <p:txBody>
          <a:bodyPr wrap="square">
            <a:spAutoFit/>
          </a:bodyPr>
          <a:lstStyle/>
          <a:p>
            <a:pPr algn="just">
              <a:lnSpc>
                <a:spcPct val="150000"/>
              </a:lnSpc>
            </a:pPr>
            <a:r>
              <a:rPr lang="fr-FR" sz="2200" b="1" dirty="0"/>
              <a:t>Définitions :</a:t>
            </a:r>
          </a:p>
          <a:p>
            <a:pPr algn="just">
              <a:lnSpc>
                <a:spcPct val="150000"/>
              </a:lnSpc>
            </a:pPr>
            <a:r>
              <a:rPr lang="fr-FR" sz="2200" b="1" dirty="0"/>
              <a:t>Fonction ordonnancement : </a:t>
            </a:r>
            <a:r>
              <a:rPr lang="fr-FR" sz="2200" dirty="0"/>
              <a:t>c’est la fonction de l’entreprise chargée de gérer les temps d’activités. Elle occupe une position chronologique dans le déroulement d’une intervention entre les méthodes et la réalisation.</a:t>
            </a:r>
          </a:p>
        </p:txBody>
      </p:sp>
      <p:graphicFrame>
        <p:nvGraphicFramePr>
          <p:cNvPr id="10" name="Objet 9"/>
          <p:cNvGraphicFramePr>
            <a:graphicFrameLocks noChangeAspect="1"/>
          </p:cNvGraphicFramePr>
          <p:nvPr>
            <p:extLst>
              <p:ext uri="{D42A27DB-BD31-4B8C-83A1-F6EECF244321}">
                <p14:modId xmlns:p14="http://schemas.microsoft.com/office/powerpoint/2010/main" xmlns="" val="2388266922"/>
              </p:ext>
            </p:extLst>
          </p:nvPr>
        </p:nvGraphicFramePr>
        <p:xfrm>
          <a:off x="251520" y="2636912"/>
          <a:ext cx="8231801" cy="2160240"/>
        </p:xfrm>
        <a:graphic>
          <a:graphicData uri="http://schemas.openxmlformats.org/presentationml/2006/ole">
            <p:oleObj spid="_x0000_s1050" name="Document" r:id="rId3" imgW="6983035" imgH="1062121" progId="Word.Document.12">
              <p:embed/>
            </p:oleObj>
          </a:graphicData>
        </a:graphic>
      </p:graphicFrame>
    </p:spTree>
    <p:extLst>
      <p:ext uri="{BB962C8B-B14F-4D97-AF65-F5344CB8AC3E}">
        <p14:creationId xmlns:p14="http://schemas.microsoft.com/office/powerpoint/2010/main" xmlns="" val="2314596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18594"/>
            <a:ext cx="9144000" cy="5170646"/>
          </a:xfrm>
          <a:prstGeom prst="rect">
            <a:avLst/>
          </a:prstGeom>
        </p:spPr>
        <p:txBody>
          <a:bodyPr wrap="square">
            <a:spAutoFit/>
          </a:bodyPr>
          <a:lstStyle/>
          <a:p>
            <a:pPr algn="just">
              <a:lnSpc>
                <a:spcPct val="150000"/>
              </a:lnSpc>
            </a:pPr>
            <a:r>
              <a:rPr lang="fr-FR" sz="2200" b="1" dirty="0"/>
              <a:t>Notion de charge : </a:t>
            </a:r>
          </a:p>
          <a:p>
            <a:pPr algn="just">
              <a:lnSpc>
                <a:spcPct val="150000"/>
              </a:lnSpc>
            </a:pPr>
            <a:r>
              <a:rPr lang="fr-FR" sz="2200" b="1" dirty="0" smtClean="0"/>
              <a:t>• Capacité </a:t>
            </a:r>
            <a:r>
              <a:rPr lang="fr-FR" sz="2200" b="1" dirty="0"/>
              <a:t>de charge : </a:t>
            </a:r>
            <a:r>
              <a:rPr lang="fr-FR" sz="2200" dirty="0"/>
              <a:t>c’est le nombre d’heures de travail qu’il est possible à une équipe de réaliser pendant son horaire normal de travail. Ex : 12 ouvriers représentent une capacité de charge de 12 x 35h = 420 heures hebdomadaire.</a:t>
            </a:r>
          </a:p>
          <a:p>
            <a:pPr algn="just">
              <a:lnSpc>
                <a:spcPct val="150000"/>
              </a:lnSpc>
            </a:pPr>
            <a:r>
              <a:rPr lang="fr-FR" sz="2200" b="1" dirty="0" smtClean="0"/>
              <a:t>• Charge </a:t>
            </a:r>
            <a:r>
              <a:rPr lang="fr-FR" sz="2200" b="1" dirty="0"/>
              <a:t>: </a:t>
            </a:r>
            <a:r>
              <a:rPr lang="fr-FR" sz="2200" dirty="0"/>
              <a:t>c’est la somme des temps alloués pour une période de référence et pour une équipe.</a:t>
            </a:r>
          </a:p>
          <a:p>
            <a:pPr algn="just">
              <a:lnSpc>
                <a:spcPct val="150000"/>
              </a:lnSpc>
            </a:pPr>
            <a:r>
              <a:rPr lang="fr-FR" sz="2200" b="1" dirty="0" smtClean="0"/>
              <a:t>• Surcharge </a:t>
            </a:r>
            <a:r>
              <a:rPr lang="fr-FR" sz="2200" dirty="0"/>
              <a:t>: elle se manifeste quand la charge est supérieure à la capacité.</a:t>
            </a:r>
          </a:p>
          <a:p>
            <a:pPr algn="just">
              <a:lnSpc>
                <a:spcPct val="150000"/>
              </a:lnSpc>
            </a:pPr>
            <a:r>
              <a:rPr lang="fr-FR" sz="2200" b="1" dirty="0" smtClean="0"/>
              <a:t>• Sous </a:t>
            </a:r>
            <a:r>
              <a:rPr lang="fr-FR" sz="2200" b="1" dirty="0"/>
              <a:t>charge : </a:t>
            </a:r>
            <a:r>
              <a:rPr lang="fr-FR" sz="2200" dirty="0"/>
              <a:t>elle se manifeste quand la charge est inférieure à la capacité. Momentanée, elle rend disponible le personnel. Permanente, elle pose le problème des sureffectifs</a:t>
            </a:r>
            <a:r>
              <a:rPr lang="fr-FR" sz="2200" dirty="0" smtClean="0"/>
              <a:t>.</a:t>
            </a: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2763526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4</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04664"/>
            <a:ext cx="9144000" cy="6186309"/>
          </a:xfrm>
          <a:prstGeom prst="rect">
            <a:avLst/>
          </a:prstGeom>
        </p:spPr>
        <p:txBody>
          <a:bodyPr wrap="square">
            <a:spAutoFit/>
          </a:bodyPr>
          <a:lstStyle/>
          <a:p>
            <a:pPr algn="just">
              <a:lnSpc>
                <a:spcPct val="150000"/>
              </a:lnSpc>
            </a:pPr>
            <a:r>
              <a:rPr lang="fr-FR" sz="2200" b="1" dirty="0"/>
              <a:t>Notion de tâche ou d’étape :</a:t>
            </a:r>
          </a:p>
          <a:p>
            <a:pPr algn="just">
              <a:lnSpc>
                <a:spcPct val="150000"/>
              </a:lnSpc>
            </a:pPr>
            <a:r>
              <a:rPr lang="fr-FR" sz="2200" b="1" dirty="0" smtClean="0"/>
              <a:t>• Tâche </a:t>
            </a:r>
            <a:r>
              <a:rPr lang="fr-FR" sz="2200" b="1" dirty="0"/>
              <a:t>: </a:t>
            </a:r>
            <a:r>
              <a:rPr lang="fr-FR" sz="2200" dirty="0"/>
              <a:t>en maintenance, c’est une intervention caractérisée par une durée propre, estimée par les méthodes, et portée sur l’ordre de travail. La situation dans le temps de cette tâche entraîne la définition des termes suivants </a:t>
            </a:r>
            <a:r>
              <a:rPr lang="fr-FR" sz="2200" dirty="0" smtClean="0"/>
              <a:t>:</a:t>
            </a:r>
          </a:p>
          <a:p>
            <a:pPr algn="just">
              <a:lnSpc>
                <a:spcPct val="150000"/>
              </a:lnSpc>
            </a:pPr>
            <a:endParaRPr lang="fr-FR" sz="2200" dirty="0"/>
          </a:p>
          <a:p>
            <a:pPr algn="just">
              <a:lnSpc>
                <a:spcPct val="150000"/>
              </a:lnSpc>
            </a:pPr>
            <a:endParaRPr lang="fr-FR" sz="2200" dirty="0" smtClean="0"/>
          </a:p>
          <a:p>
            <a:pPr algn="just">
              <a:lnSpc>
                <a:spcPct val="150000"/>
              </a:lnSpc>
            </a:pPr>
            <a:endParaRPr lang="fr-FR" sz="2200" dirty="0"/>
          </a:p>
          <a:p>
            <a:pPr algn="just">
              <a:lnSpc>
                <a:spcPct val="150000"/>
              </a:lnSpc>
            </a:pPr>
            <a:endParaRPr lang="fr-FR" sz="2200" dirty="0" smtClean="0"/>
          </a:p>
          <a:p>
            <a:pPr algn="just">
              <a:lnSpc>
                <a:spcPct val="150000"/>
              </a:lnSpc>
            </a:pPr>
            <a:r>
              <a:rPr lang="fr-FR" sz="2200" dirty="0" smtClean="0"/>
              <a:t>• </a:t>
            </a:r>
            <a:r>
              <a:rPr lang="fr-FR" sz="2200" b="1" dirty="0" smtClean="0"/>
              <a:t>Projet </a:t>
            </a:r>
            <a:r>
              <a:rPr lang="fr-FR" sz="2200" b="1" dirty="0"/>
              <a:t>: </a:t>
            </a:r>
            <a:r>
              <a:rPr lang="fr-FR" sz="2200" dirty="0"/>
              <a:t>c’est un ensemble de tâches ; chaque tâche étant une phase, c’est à dire un élément de décomposition du projet auquel les méthodes ont affecté une durée propre. Ex : révision annuelle d’un </a:t>
            </a:r>
            <a:r>
              <a:rPr lang="fr-FR" sz="2200" dirty="0" err="1"/>
              <a:t>process</a:t>
            </a:r>
            <a:r>
              <a:rPr lang="fr-FR" sz="2200" dirty="0"/>
              <a:t>, arrêt d’une tranche de centrale nucléaire</a:t>
            </a:r>
            <a:r>
              <a:rPr lang="fr-FR" sz="2200" dirty="0" smtClean="0"/>
              <a:t>.</a:t>
            </a:r>
            <a:endParaRPr lang="fr-FR" sz="22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2528322"/>
            <a:ext cx="8157208" cy="21037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2763526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5</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04664"/>
            <a:ext cx="9144000" cy="5170646"/>
          </a:xfrm>
          <a:prstGeom prst="rect">
            <a:avLst/>
          </a:prstGeom>
        </p:spPr>
        <p:txBody>
          <a:bodyPr wrap="square">
            <a:spAutoFit/>
          </a:bodyPr>
          <a:lstStyle/>
          <a:p>
            <a:pPr algn="just">
              <a:lnSpc>
                <a:spcPct val="150000"/>
              </a:lnSpc>
            </a:pPr>
            <a:r>
              <a:rPr lang="fr-FR" sz="2200" b="1" dirty="0"/>
              <a:t>• Chemin critique : </a:t>
            </a:r>
            <a:r>
              <a:rPr lang="fr-FR" sz="2200" dirty="0"/>
              <a:t>c’est l’ensemble des tâches « en série » qui conditionnent la durée totale d’un projet.</a:t>
            </a:r>
          </a:p>
          <a:p>
            <a:pPr algn="just">
              <a:lnSpc>
                <a:spcPct val="150000"/>
              </a:lnSpc>
            </a:pPr>
            <a:r>
              <a:rPr lang="fr-FR" sz="2200" b="1" dirty="0"/>
              <a:t>• Délai : </a:t>
            </a:r>
            <a:r>
              <a:rPr lang="fr-FR" sz="2200" dirty="0"/>
              <a:t>c’est une contrainte technique ou commerciale s’appliquant à l’achèvement d’une tâche (fin au plus tard) ou d’un projet</a:t>
            </a:r>
            <a:r>
              <a:rPr lang="fr-FR" sz="2200" dirty="0" smtClean="0"/>
              <a:t>.</a:t>
            </a:r>
            <a:endParaRPr lang="fr-FR" sz="2200" dirty="0"/>
          </a:p>
          <a:p>
            <a:pPr algn="just">
              <a:lnSpc>
                <a:spcPct val="150000"/>
              </a:lnSpc>
            </a:pPr>
            <a:r>
              <a:rPr lang="fr-FR" sz="2200" b="1" dirty="0"/>
              <a:t>Notion de planning :</a:t>
            </a:r>
          </a:p>
          <a:p>
            <a:pPr algn="just">
              <a:lnSpc>
                <a:spcPct val="150000"/>
              </a:lnSpc>
            </a:pPr>
            <a:r>
              <a:rPr lang="fr-FR" sz="2200" b="1" dirty="0" smtClean="0"/>
              <a:t>• Diagramme </a:t>
            </a:r>
            <a:r>
              <a:rPr lang="fr-FR" sz="2200" b="1" dirty="0"/>
              <a:t>de Gantt </a:t>
            </a:r>
            <a:r>
              <a:rPr lang="fr-FR" sz="2200" dirty="0"/>
              <a:t>: c’est une forme graphique visualisant la succession des tâches, chaque durée de tâche étant représentée par une barre dont la longueur est à l’échelle des temps.</a:t>
            </a:r>
          </a:p>
          <a:p>
            <a:pPr algn="just">
              <a:lnSpc>
                <a:spcPct val="150000"/>
              </a:lnSpc>
            </a:pPr>
            <a:r>
              <a:rPr lang="fr-FR" sz="2200" dirty="0"/>
              <a:t> </a:t>
            </a:r>
          </a:p>
          <a:p>
            <a:pPr algn="just">
              <a:lnSpc>
                <a:spcPct val="150000"/>
              </a:lnSpc>
            </a:pPr>
            <a:endParaRPr lang="fr-FR" sz="2200" dirty="0"/>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8528" y="4525895"/>
            <a:ext cx="4953919" cy="20988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2763526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332656"/>
            <a:ext cx="9144000" cy="6694140"/>
          </a:xfrm>
          <a:prstGeom prst="rect">
            <a:avLst/>
          </a:prstGeom>
        </p:spPr>
        <p:txBody>
          <a:bodyPr wrap="square">
            <a:spAutoFit/>
          </a:bodyPr>
          <a:lstStyle/>
          <a:p>
            <a:pPr algn="just">
              <a:lnSpc>
                <a:spcPct val="150000"/>
              </a:lnSpc>
            </a:pPr>
            <a:r>
              <a:rPr lang="fr-FR" sz="2200" b="1" dirty="0" smtClean="0"/>
              <a:t>• Plannings </a:t>
            </a:r>
            <a:r>
              <a:rPr lang="fr-FR" sz="2200" b="1" dirty="0"/>
              <a:t>: </a:t>
            </a:r>
            <a:r>
              <a:rPr lang="fr-FR" sz="2200" dirty="0"/>
              <a:t>ce sont des tableaux visualisant la programmation des travaux. Ces tableaux sont des diagrammes de Gantt.</a:t>
            </a:r>
          </a:p>
          <a:p>
            <a:pPr algn="just">
              <a:lnSpc>
                <a:spcPct val="150000"/>
              </a:lnSpc>
            </a:pPr>
            <a:r>
              <a:rPr lang="fr-FR" sz="2200" b="1" dirty="0" smtClean="0"/>
              <a:t>• Lissage </a:t>
            </a:r>
            <a:r>
              <a:rPr lang="fr-FR" sz="2200" b="1" dirty="0"/>
              <a:t>: </a:t>
            </a:r>
            <a:r>
              <a:rPr lang="fr-FR" sz="2200" dirty="0"/>
              <a:t>opération qui consiste à rechercher une optimisation des charges en jouant sur les marges. Le lissage ne concerne pas les tâches du chemin critique qui, par définition, n’ont pas de marge.</a:t>
            </a:r>
          </a:p>
          <a:p>
            <a:pPr algn="just">
              <a:lnSpc>
                <a:spcPct val="150000"/>
              </a:lnSpc>
            </a:pPr>
            <a:r>
              <a:rPr lang="fr-FR" sz="2200" b="1" dirty="0" smtClean="0"/>
              <a:t>• Jalonnement </a:t>
            </a:r>
            <a:r>
              <a:rPr lang="fr-FR" sz="2200" b="1" dirty="0"/>
              <a:t>: </a:t>
            </a:r>
            <a:r>
              <a:rPr lang="fr-FR" sz="2200" dirty="0"/>
              <a:t>ensemble des dates situant sur un planning les tâches et leurs marges, dans la réalisation d’un projet</a:t>
            </a:r>
            <a:r>
              <a:rPr lang="fr-FR" sz="2200" dirty="0" smtClean="0"/>
              <a:t>.</a:t>
            </a:r>
          </a:p>
          <a:p>
            <a:pPr algn="just">
              <a:lnSpc>
                <a:spcPct val="150000"/>
              </a:lnSpc>
            </a:pPr>
            <a:r>
              <a:rPr lang="fr-FR" sz="2200" b="1" dirty="0"/>
              <a:t>Actions d’ordonnancement :</a:t>
            </a:r>
          </a:p>
          <a:p>
            <a:pPr algn="just">
              <a:lnSpc>
                <a:spcPct val="150000"/>
              </a:lnSpc>
            </a:pPr>
            <a:r>
              <a:rPr lang="fr-FR" sz="2200" b="1" dirty="0" smtClean="0"/>
              <a:t>• Programmation </a:t>
            </a:r>
            <a:r>
              <a:rPr lang="fr-FR" sz="2200" b="1" dirty="0"/>
              <a:t>: </a:t>
            </a:r>
            <a:r>
              <a:rPr lang="fr-FR" sz="2200" dirty="0"/>
              <a:t>action d’intégrer une tâche « en attente » sur un planning, donc de lui choisir ses dates de début et de fin.</a:t>
            </a:r>
          </a:p>
          <a:p>
            <a:pPr algn="just">
              <a:lnSpc>
                <a:spcPct val="150000"/>
              </a:lnSpc>
            </a:pPr>
            <a:r>
              <a:rPr lang="fr-FR" sz="2200" b="1" dirty="0" smtClean="0"/>
              <a:t>• Lancement </a:t>
            </a:r>
            <a:r>
              <a:rPr lang="fr-FR" sz="2200" b="1" dirty="0"/>
              <a:t>: </a:t>
            </a:r>
            <a:r>
              <a:rPr lang="fr-FR" sz="2200" dirty="0"/>
              <a:t>c’est une sous fonction de l’ordonnancement ayant pour mission de rassembler tous les « moyens » pour assurer leur disponibilité au moment choisi</a:t>
            </a:r>
            <a:r>
              <a:rPr lang="fr-FR" sz="2200" dirty="0" smtClean="0"/>
              <a:t>.</a:t>
            </a:r>
            <a:endParaRPr lang="fr-FR" sz="2200" dirty="0"/>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2763526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11043"/>
            <a:ext cx="9144000" cy="6186309"/>
          </a:xfrm>
          <a:prstGeom prst="rect">
            <a:avLst/>
          </a:prstGeom>
        </p:spPr>
        <p:txBody>
          <a:bodyPr wrap="square">
            <a:spAutoFit/>
          </a:bodyPr>
          <a:lstStyle/>
          <a:p>
            <a:pPr algn="just">
              <a:lnSpc>
                <a:spcPct val="150000"/>
              </a:lnSpc>
            </a:pPr>
            <a:r>
              <a:rPr lang="fr-FR" sz="2200" b="1" dirty="0" smtClean="0"/>
              <a:t>• Avancement </a:t>
            </a:r>
            <a:r>
              <a:rPr lang="fr-FR" sz="2200" b="1" dirty="0"/>
              <a:t>: </a:t>
            </a:r>
            <a:r>
              <a:rPr lang="fr-FR" sz="2200" dirty="0"/>
              <a:t>autre sous fonction assurant le suivi des travaux. Il contrôle l’état d’avancement des « en-cours », leur achèvement, et enregistre les éventuelles discordances entre les prévisions et les réalisations ; ce qui permet les corrections nécessaires à la tenue à jour des plannings.</a:t>
            </a:r>
          </a:p>
          <a:p>
            <a:pPr algn="just">
              <a:lnSpc>
                <a:spcPct val="150000"/>
              </a:lnSpc>
            </a:pPr>
            <a:r>
              <a:rPr lang="fr-FR" sz="2200" b="1" dirty="0" smtClean="0"/>
              <a:t>• Déblocage </a:t>
            </a:r>
            <a:r>
              <a:rPr lang="fr-FR" sz="2200" b="1" dirty="0"/>
              <a:t>: </a:t>
            </a:r>
            <a:r>
              <a:rPr lang="fr-FR" sz="2200" dirty="0"/>
              <a:t>action de libérer le lancement d’une tâche après l’enregistrement de la fin de la tâche antécédente.</a:t>
            </a:r>
          </a:p>
          <a:p>
            <a:pPr algn="just">
              <a:lnSpc>
                <a:spcPct val="150000"/>
              </a:lnSpc>
            </a:pPr>
            <a:r>
              <a:rPr lang="fr-FR" sz="2200" b="1" dirty="0" smtClean="0"/>
              <a:t>• Approvisionnement </a:t>
            </a:r>
            <a:r>
              <a:rPr lang="fr-FR" sz="2200" b="1" dirty="0"/>
              <a:t>: </a:t>
            </a:r>
            <a:r>
              <a:rPr lang="fr-FR" sz="2200" dirty="0"/>
              <a:t>de la responsabilité de l’ordonnancement, il veille à la disponibilité des « consommables », donc il s’assure des approvisionnements nécessaires. C’est une fonction économiquement très importante :</a:t>
            </a:r>
          </a:p>
          <a:p>
            <a:pPr algn="just">
              <a:lnSpc>
                <a:spcPct val="150000"/>
              </a:lnSpc>
            </a:pPr>
            <a:r>
              <a:rPr lang="fr-FR" sz="2200" dirty="0" smtClean="0"/>
              <a:t>O Approvisionner </a:t>
            </a:r>
            <a:r>
              <a:rPr lang="fr-FR" sz="2200" dirty="0"/>
              <a:t>trop tôt, en trop grand nombre, conduit à stocker inutilement ; ce qui revient très cher.</a:t>
            </a:r>
          </a:p>
          <a:p>
            <a:pPr algn="just">
              <a:lnSpc>
                <a:spcPct val="150000"/>
              </a:lnSpc>
            </a:pPr>
            <a:r>
              <a:rPr lang="fr-FR" sz="2200" dirty="0" smtClean="0"/>
              <a:t>O Approvisionner </a:t>
            </a:r>
            <a:r>
              <a:rPr lang="fr-FR" sz="2200" dirty="0"/>
              <a:t>trop tard entraîne des retards et du personnel inoccupé</a:t>
            </a:r>
            <a:r>
              <a:rPr lang="fr-FR" sz="2200" dirty="0" smtClean="0"/>
              <a:t>.</a:t>
            </a:r>
            <a:endParaRPr lang="fr-FR" sz="2200" dirty="0"/>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310050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332656"/>
            <a:ext cx="9144000" cy="6133859"/>
          </a:xfrm>
          <a:prstGeom prst="rect">
            <a:avLst/>
          </a:prstGeom>
        </p:spPr>
        <p:txBody>
          <a:bodyPr wrap="square">
            <a:spAutoFit/>
          </a:bodyPr>
          <a:lstStyle/>
          <a:p>
            <a:pPr algn="just">
              <a:lnSpc>
                <a:spcPct val="150000"/>
              </a:lnSpc>
            </a:pPr>
            <a:r>
              <a:rPr lang="fr-FR" sz="2200" b="1" dirty="0"/>
              <a:t>Les 5 niveaux d’ordonnancement :</a:t>
            </a:r>
          </a:p>
          <a:p>
            <a:pPr algn="just">
              <a:lnSpc>
                <a:spcPct val="150000"/>
              </a:lnSpc>
            </a:pPr>
            <a:r>
              <a:rPr lang="fr-FR" sz="2200" b="1" dirty="0"/>
              <a:t>1er niveau : </a:t>
            </a:r>
            <a:r>
              <a:rPr lang="fr-FR" sz="2200" dirty="0"/>
              <a:t>prévisions à long terme. Il correspond à la notion de « plan de charge » et se situe à un horizon compris entre 1 et 5 ans. Les prévisions concernent la direction et sa politique. Elles permettent, en fonction des prévisions économiques de l’entreprise, de prévoir globalement une charge de travail ; donc du personnel et des investissements en matériels. Ces prévisions impliquent la définition d’une politique de maintenance adaptée à ces investissements.</a:t>
            </a:r>
          </a:p>
          <a:p>
            <a:pPr algn="just">
              <a:lnSpc>
                <a:spcPct val="150000"/>
              </a:lnSpc>
            </a:pPr>
            <a:r>
              <a:rPr lang="fr-FR" sz="2200" b="1" dirty="0"/>
              <a:t>2ème niveau : </a:t>
            </a:r>
            <a:r>
              <a:rPr lang="fr-FR" sz="2200" dirty="0"/>
              <a:t>prévisions à moyen terme. Horizon de 1 à 12 mois. Elles concernent le bureau d’ordonnancement. Les commandes sont enregistrées. Un planning des charges mensuelles est possible, l’approvisionnement des stocks est lancé, ainsi que les pièces et les outillages à fabriquer ou à modifier.</a:t>
            </a: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310050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9</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332656"/>
            <a:ext cx="9144000" cy="5626027"/>
          </a:xfrm>
          <a:prstGeom prst="rect">
            <a:avLst/>
          </a:prstGeom>
        </p:spPr>
        <p:txBody>
          <a:bodyPr wrap="square">
            <a:spAutoFit/>
          </a:bodyPr>
          <a:lstStyle/>
          <a:p>
            <a:pPr algn="just">
              <a:lnSpc>
                <a:spcPct val="150000"/>
              </a:lnSpc>
            </a:pPr>
            <a:r>
              <a:rPr lang="fr-FR" sz="2200" b="1" dirty="0"/>
              <a:t>3ème niveau : </a:t>
            </a:r>
            <a:r>
              <a:rPr lang="fr-FR" sz="2200" dirty="0"/>
              <a:t>le lancement (court terme). Il concerne le bureau de lancement</a:t>
            </a:r>
            <a:r>
              <a:rPr lang="fr-FR" sz="2200" dirty="0" smtClean="0"/>
              <a:t>, </a:t>
            </a:r>
            <a:r>
              <a:rPr lang="fr-FR" sz="2200" dirty="0"/>
              <a:t>charnière </a:t>
            </a:r>
            <a:r>
              <a:rPr lang="fr-FR" sz="2200" dirty="0" smtClean="0"/>
              <a:t>« détail » entre la prévision et l’exécution. </a:t>
            </a:r>
            <a:r>
              <a:rPr lang="fr-FR" sz="2200" dirty="0"/>
              <a:t>Il gère le « planning de lancement » et déclenche la mise </a:t>
            </a:r>
            <a:r>
              <a:rPr lang="fr-FR" sz="2200" dirty="0" smtClean="0"/>
              <a:t>à </a:t>
            </a:r>
            <a:r>
              <a:rPr lang="fr-FR" sz="2200" dirty="0"/>
              <a:t>disposition du chef d’équipe des matières et des outillages, ainsi que des préparations des méthodes et des procédures de sécurité (consignations).</a:t>
            </a:r>
          </a:p>
          <a:p>
            <a:pPr algn="just">
              <a:lnSpc>
                <a:spcPct val="150000"/>
              </a:lnSpc>
            </a:pPr>
            <a:r>
              <a:rPr lang="fr-FR" sz="2200" b="1" dirty="0"/>
              <a:t>4ème niveau : </a:t>
            </a:r>
            <a:r>
              <a:rPr lang="fr-FR" sz="2200" dirty="0"/>
              <a:t>répartition du travail (futur immédiat). C’est la mise en main, par le chef d’équipe, des tous les éléments permettant aux exécutants de faire le travail dans les conditions de temps, qualité et sécurité prévues.</a:t>
            </a:r>
          </a:p>
          <a:p>
            <a:pPr algn="just">
              <a:lnSpc>
                <a:spcPct val="150000"/>
              </a:lnSpc>
            </a:pPr>
            <a:r>
              <a:rPr lang="fr-FR" sz="2200" b="1" dirty="0"/>
              <a:t>5ème niveau : </a:t>
            </a:r>
            <a:r>
              <a:rPr lang="fr-FR" sz="2200" dirty="0"/>
              <a:t>contrôle de l’avancement. Le respect des délais nécessite un contrôle permanent de l’avancement des travaux, une étude des écarts par rapport aux prévisions et une adaptation éventuelle.</a:t>
            </a: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TERMINOLOGIE ET METHODES D’ORDONNANCEMENT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p14="http://schemas.microsoft.com/office/powerpoint/2010/main" xmlns="" val="310050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24431</TotalTime>
  <Words>1022</Words>
  <Application>Microsoft Office PowerPoint</Application>
  <PresentationFormat>Affichage à l'écran (4:3)</PresentationFormat>
  <Paragraphs>77</Paragraphs>
  <Slides>11</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11</vt:i4>
      </vt:variant>
    </vt:vector>
  </HeadingPairs>
  <TitlesOfParts>
    <vt:vector size="13" baseType="lpstr">
      <vt:lpstr>Thème Office</vt:lpstr>
      <vt:lpstr>Document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oussama</dc:creator>
  <cp:lastModifiedBy>PC-SOFT</cp:lastModifiedBy>
  <cp:revision>574</cp:revision>
  <dcterms:created xsi:type="dcterms:W3CDTF">2016-10-09T11:05:45Z</dcterms:created>
  <dcterms:modified xsi:type="dcterms:W3CDTF">2020-09-06T00:49:29Z</dcterms:modified>
</cp:coreProperties>
</file>