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sldIdLst>
    <p:sldId id="256" r:id="rId2"/>
    <p:sldId id="257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21/10/2017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/>
                </a:solidFill>
              </a:rPr>
              <a:t>النظــــــــــــــام </a:t>
            </a:r>
            <a:r>
              <a:rPr lang="ar-DZ" sz="2400" b="1" dirty="0" err="1" smtClean="0">
                <a:solidFill>
                  <a:schemeClr val="bg1"/>
                </a:solidFill>
              </a:rPr>
              <a:t>العبــــــــودي</a:t>
            </a:r>
            <a:r>
              <a:rPr lang="ar-DZ" sz="2400" b="1" dirty="0" smtClean="0">
                <a:solidFill>
                  <a:schemeClr val="bg1"/>
                </a:solidFill>
              </a:rPr>
              <a:t> (نظام الرق)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071538" y="4786322"/>
            <a:ext cx="250033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smtClean="0">
                <a:ea typeface="Simplified Arabic"/>
                <a:cs typeface="Traditional Arabic"/>
              </a:rPr>
              <a:t>أ. </a:t>
            </a:r>
            <a:r>
              <a:rPr lang="ar-SA" b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الحميد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642910" y="2714620"/>
            <a:ext cx="6858048" cy="100013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بدأ نظام الرق </a:t>
            </a:r>
            <a:r>
              <a:rPr lang="ar-DZ" sz="2800" b="1" dirty="0" smtClean="0">
                <a:solidFill>
                  <a:schemeClr val="tx1"/>
                </a:solidFill>
              </a:rPr>
              <a:t>بعد انهيار النظام </a:t>
            </a:r>
            <a:r>
              <a:rPr lang="ar-DZ" sz="2800" b="1" dirty="0" err="1" smtClean="0">
                <a:solidFill>
                  <a:schemeClr val="tx1"/>
                </a:solidFill>
              </a:rPr>
              <a:t>المشاعي</a:t>
            </a:r>
            <a:r>
              <a:rPr lang="ar-DZ" sz="2800" b="1" dirty="0" smtClean="0">
                <a:solidFill>
                  <a:schemeClr val="tx1"/>
                </a:solidFill>
              </a:rPr>
              <a:t> </a:t>
            </a:r>
            <a:r>
              <a:rPr lang="ar-DZ" sz="2800" b="1" dirty="0" smtClean="0"/>
              <a:t>3000 – 4000 قبل الميلاد واستمر إلى غاية القرن 3 أو 4 ميلادي</a:t>
            </a:r>
            <a:endParaRPr lang="fr-FR" sz="28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42910" y="3786190"/>
            <a:ext cx="6858048" cy="81829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ظهر </a:t>
            </a:r>
            <a:r>
              <a:rPr lang="ar-DZ" sz="2800" b="1" dirty="0" smtClean="0">
                <a:solidFill>
                  <a:schemeClr val="tx1"/>
                </a:solidFill>
              </a:rPr>
              <a:t>في إفريقيا وآسيا </a:t>
            </a:r>
            <a:r>
              <a:rPr lang="ar-DZ" sz="2800" b="1" dirty="0" smtClean="0"/>
              <a:t>وازدهر في اليونان والرومان</a:t>
            </a:r>
            <a:endParaRPr lang="fr-FR" sz="28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42910" y="4714884"/>
            <a:ext cx="6858048" cy="142876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ظروف الإنتاج مختلفة عن النظام </a:t>
            </a:r>
            <a:r>
              <a:rPr lang="ar-DZ" sz="2800" b="1" dirty="0" err="1" smtClean="0"/>
              <a:t>المشاعي</a:t>
            </a:r>
            <a:r>
              <a:rPr lang="ar-DZ" sz="2800" b="1" dirty="0" smtClean="0"/>
              <a:t> حيث يتم </a:t>
            </a:r>
            <a:r>
              <a:rPr lang="ar-DZ" sz="2800" b="1" dirty="0" smtClean="0">
                <a:solidFill>
                  <a:schemeClr val="tx1"/>
                </a:solidFill>
              </a:rPr>
              <a:t>الاعتماد على الرقيق في عملية الإنتاج</a:t>
            </a:r>
            <a:r>
              <a:rPr lang="ar-DZ" sz="2800" b="1" dirty="0" smtClean="0"/>
              <a:t> وتم التركيز على الرعي والزراعة والحرف</a:t>
            </a:r>
            <a:endParaRPr lang="fr-FR" sz="28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</a:rPr>
              <a:t>متى بدأ نظام الرق؟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643834" y="3071810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 rot="5400000" flipV="1">
            <a:off x="7643834" y="400050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 rot="5400000" flipV="1">
            <a:off x="7643834" y="5214950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8" grpId="0" animBg="1"/>
      <p:bldP spid="10" grpId="0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00034" y="2571744"/>
            <a:ext cx="6858048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solidFill>
                  <a:schemeClr val="tx1"/>
                </a:solidFill>
              </a:rPr>
              <a:t>نظام الملكية </a:t>
            </a:r>
            <a:r>
              <a:rPr lang="ar-DZ" sz="2800" b="1" dirty="0" err="1" smtClean="0">
                <a:solidFill>
                  <a:schemeClr val="tx1"/>
                </a:solidFill>
              </a:rPr>
              <a:t>المطقة</a:t>
            </a:r>
            <a:r>
              <a:rPr lang="ar-DZ" sz="2800" b="1" dirty="0" smtClean="0">
                <a:solidFill>
                  <a:schemeClr val="tx1"/>
                </a:solidFill>
              </a:rPr>
              <a:t> </a:t>
            </a:r>
            <a:r>
              <a:rPr lang="ar-DZ" sz="2800" b="1" dirty="0" smtClean="0"/>
              <a:t>حيث يمتلك المالك حتى العبيد الذي يحرمون من كل الحقوق</a:t>
            </a:r>
            <a:endParaRPr lang="fr-FR" sz="28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500034" y="3571876"/>
            <a:ext cx="6858048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العمل الجماعي </a:t>
            </a:r>
            <a:r>
              <a:rPr lang="ar-DZ" sz="2800" b="1" dirty="0" smtClean="0">
                <a:solidFill>
                  <a:schemeClr val="tx1"/>
                </a:solidFill>
              </a:rPr>
              <a:t>والتعاون بين العبيد </a:t>
            </a:r>
            <a:r>
              <a:rPr lang="ar-DZ" sz="2800" b="1" dirty="0" smtClean="0"/>
              <a:t>لصالح السادة</a:t>
            </a:r>
            <a:endParaRPr lang="fr-FR" sz="28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143380"/>
            <a:ext cx="6858048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ظهور </a:t>
            </a:r>
            <a:r>
              <a:rPr lang="ar-DZ" sz="2800" b="1" dirty="0" smtClean="0">
                <a:solidFill>
                  <a:schemeClr val="tx1"/>
                </a:solidFill>
              </a:rPr>
              <a:t>وسائل إنتاج متطورة </a:t>
            </a:r>
            <a:r>
              <a:rPr lang="ar-DZ" sz="2800" b="1" dirty="0" smtClean="0"/>
              <a:t>مقارنة مع ما كان (المذراة، المنجل، المعول)</a:t>
            </a:r>
            <a:endParaRPr lang="fr-FR" sz="28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</a:rPr>
              <a:t>خصائص نظام الرق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572396" y="2857496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 rot="5400000" flipV="1">
            <a:off x="7572396" y="364331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 rot="5400000" flipV="1">
            <a:off x="7572396" y="4429132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500034" y="5143512"/>
            <a:ext cx="6858048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تواجد </a:t>
            </a:r>
            <a:r>
              <a:rPr lang="ar-DZ" sz="2800" b="1" dirty="0" smtClean="0">
                <a:solidFill>
                  <a:schemeClr val="tx1"/>
                </a:solidFill>
              </a:rPr>
              <a:t>فئة الأحرار </a:t>
            </a:r>
            <a:r>
              <a:rPr lang="ar-DZ" sz="2800" b="1" dirty="0" smtClean="0"/>
              <a:t>وتمثلوا في الحرفيين الذي كانوا يدفعون الضرائب النقدية والعينية.</a:t>
            </a:r>
            <a:endParaRPr lang="fr-FR" sz="2800" dirty="0"/>
          </a:p>
        </p:txBody>
      </p:sp>
      <p:sp>
        <p:nvSpPr>
          <p:cNvPr id="16" name="Triangle isocèle 15"/>
          <p:cNvSpPr/>
          <p:nvPr/>
        </p:nvSpPr>
        <p:spPr>
          <a:xfrm rot="5400000" flipV="1">
            <a:off x="7572396" y="5357826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8" grpId="0" animBg="1"/>
      <p:bldP spid="10" grpId="0" animBg="1"/>
      <p:bldP spid="11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00034" y="2285992"/>
            <a:ext cx="6858048" cy="128588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تطورت </a:t>
            </a:r>
            <a:r>
              <a:rPr lang="ar-DZ" sz="2800" b="1" dirty="0" smtClean="0">
                <a:solidFill>
                  <a:schemeClr val="tx1"/>
                </a:solidFill>
              </a:rPr>
              <a:t>الحرف</a:t>
            </a:r>
            <a:r>
              <a:rPr lang="ar-DZ" sz="2800" b="1" dirty="0" smtClean="0"/>
              <a:t> في هذه الفترة وتنوعت فاستقلت حرفة النسيج عن الغزل والخياطة (في اليونان في القرن الرابع كان يوجد حوالي 50 حرفة).</a:t>
            </a:r>
            <a:endParaRPr lang="fr-FR" sz="28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3643314"/>
            <a:ext cx="6858048" cy="121444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تم تقسيم الإنتاج من طرف السيد إلى: </a:t>
            </a:r>
            <a:r>
              <a:rPr lang="ar-DZ" sz="2800" b="1" dirty="0" err="1" smtClean="0">
                <a:solidFill>
                  <a:schemeClr val="tx1"/>
                </a:solidFill>
              </a:rPr>
              <a:t>منتوج</a:t>
            </a:r>
            <a:r>
              <a:rPr lang="ar-DZ" sz="2800" b="1" dirty="0" smtClean="0">
                <a:solidFill>
                  <a:schemeClr val="tx1"/>
                </a:solidFill>
              </a:rPr>
              <a:t> ضروري </a:t>
            </a:r>
            <a:r>
              <a:rPr lang="ar-DZ" sz="2800" b="1" dirty="0" smtClean="0"/>
              <a:t>لسد حاجة العبيد، </a:t>
            </a:r>
            <a:r>
              <a:rPr lang="ar-DZ" sz="2800" b="1" dirty="0" err="1" smtClean="0">
                <a:solidFill>
                  <a:schemeClr val="tx1"/>
                </a:solidFill>
              </a:rPr>
              <a:t>منتوج</a:t>
            </a:r>
            <a:r>
              <a:rPr lang="ar-DZ" sz="2800" b="1" dirty="0" smtClean="0">
                <a:solidFill>
                  <a:schemeClr val="tx1"/>
                </a:solidFill>
              </a:rPr>
              <a:t> فائض </a:t>
            </a:r>
            <a:r>
              <a:rPr lang="ar-DZ" sz="2800" b="1" dirty="0" smtClean="0"/>
              <a:t>وهو الحصة الأعظم وخصص للأسياد</a:t>
            </a:r>
            <a:endParaRPr lang="fr-FR" sz="28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</a:rPr>
              <a:t>خصائص نظام الرق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572396" y="2786058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 rot="5400000" flipV="1">
            <a:off x="7572396" y="4071942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500034" y="4929198"/>
            <a:ext cx="6858048" cy="78581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القانون الاقتصادي في هذا النظام هو </a:t>
            </a:r>
            <a:r>
              <a:rPr lang="ar-DZ" sz="2800" b="1" dirty="0" smtClean="0">
                <a:solidFill>
                  <a:schemeClr val="tx1"/>
                </a:solidFill>
              </a:rPr>
              <a:t>”الاستثمار في العبيد لحاجات الأسياد“</a:t>
            </a:r>
            <a:r>
              <a:rPr lang="ar-DZ" sz="2800" b="1" dirty="0" smtClean="0"/>
              <a:t>.</a:t>
            </a:r>
            <a:endParaRPr lang="fr-FR" sz="2800" dirty="0"/>
          </a:p>
        </p:txBody>
      </p:sp>
      <p:sp>
        <p:nvSpPr>
          <p:cNvPr id="16" name="Triangle isocèle 15"/>
          <p:cNvSpPr/>
          <p:nvPr/>
        </p:nvSpPr>
        <p:spPr>
          <a:xfrm rot="5400000" flipV="1">
            <a:off x="7572396" y="5143512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500034" y="5786454"/>
            <a:ext cx="6858048" cy="78581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ازدهر </a:t>
            </a:r>
            <a:r>
              <a:rPr lang="ar-DZ" sz="2800" b="1" dirty="0" smtClean="0">
                <a:solidFill>
                  <a:schemeClr val="tx1"/>
                </a:solidFill>
              </a:rPr>
              <a:t>التقسيم الاجتماعي للعمل </a:t>
            </a:r>
            <a:r>
              <a:rPr lang="ar-DZ" sz="2800" b="1" dirty="0" smtClean="0"/>
              <a:t>وظهرت حرف جديدة </a:t>
            </a:r>
            <a:r>
              <a:rPr lang="ar-DZ" sz="2800" b="1" dirty="0" err="1" smtClean="0"/>
              <a:t>كالبستنة</a:t>
            </a:r>
            <a:endParaRPr lang="fr-FR" sz="2800" dirty="0"/>
          </a:p>
        </p:txBody>
      </p:sp>
      <p:sp>
        <p:nvSpPr>
          <p:cNvPr id="18" name="Triangle isocèle 17"/>
          <p:cNvSpPr/>
          <p:nvPr/>
        </p:nvSpPr>
        <p:spPr>
          <a:xfrm rot="5400000" flipV="1">
            <a:off x="7572396" y="5929330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8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28595" y="2571744"/>
            <a:ext cx="6858048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انتقل التبادل إلى </a:t>
            </a:r>
            <a:r>
              <a:rPr lang="ar-DZ" sz="2800" b="1" dirty="0" smtClean="0">
                <a:solidFill>
                  <a:schemeClr val="tx1"/>
                </a:solidFill>
              </a:rPr>
              <a:t>تبادل نقدي </a:t>
            </a:r>
            <a:r>
              <a:rPr lang="ar-DZ" sz="2800" b="1" dirty="0" smtClean="0"/>
              <a:t>(سلع نقدية مثل الماشية والملح والجلود ...)</a:t>
            </a:r>
            <a:endParaRPr lang="fr-FR" sz="28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428595" y="3571876"/>
            <a:ext cx="6858048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ظهور النقود في شكلها </a:t>
            </a:r>
            <a:r>
              <a:rPr lang="ar-DZ" sz="2800" b="1" dirty="0" smtClean="0">
                <a:solidFill>
                  <a:schemeClr val="tx1"/>
                </a:solidFill>
              </a:rPr>
              <a:t>المعدني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28595" y="4143380"/>
            <a:ext cx="6858048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ظهور </a:t>
            </a:r>
            <a:r>
              <a:rPr lang="ar-DZ" sz="2800" b="1" dirty="0" smtClean="0">
                <a:solidFill>
                  <a:schemeClr val="tx1"/>
                </a:solidFill>
              </a:rPr>
              <a:t>التاجر </a:t>
            </a:r>
            <a:r>
              <a:rPr lang="ar-DZ" sz="2800" b="1" dirty="0" smtClean="0"/>
              <a:t>الوسيط بين المنتج والمستهلك</a:t>
            </a:r>
            <a:endParaRPr lang="fr-FR" sz="28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</a:rPr>
              <a:t>تطور التبادل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7429519" y="2857496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 rot="5400000" flipV="1">
            <a:off x="7429519" y="364331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 rot="5400000" flipV="1">
            <a:off x="7429519" y="4214818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428595" y="4714884"/>
            <a:ext cx="6858048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انتقال النقود من قياس للقيمة إلى </a:t>
            </a:r>
            <a:r>
              <a:rPr lang="ar-DZ" sz="2800" b="1" dirty="0" smtClean="0">
                <a:solidFill>
                  <a:schemeClr val="tx1"/>
                </a:solidFill>
              </a:rPr>
              <a:t>وسيلة للثروة </a:t>
            </a:r>
            <a:r>
              <a:rPr lang="ar-DZ" sz="2800" b="1" dirty="0" smtClean="0"/>
              <a:t>(رأس المال التجاري)</a:t>
            </a:r>
            <a:endParaRPr lang="fr-FR" sz="2800" dirty="0"/>
          </a:p>
        </p:txBody>
      </p:sp>
      <p:sp>
        <p:nvSpPr>
          <p:cNvPr id="16" name="Triangle isocèle 15"/>
          <p:cNvSpPr/>
          <p:nvPr/>
        </p:nvSpPr>
        <p:spPr>
          <a:xfrm rot="5400000" flipV="1">
            <a:off x="7429519" y="4929198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428594" y="5715016"/>
            <a:ext cx="6858048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/>
              <a:t>ظهور </a:t>
            </a:r>
            <a:r>
              <a:rPr lang="ar-DZ" sz="2800" b="1" dirty="0" smtClean="0">
                <a:solidFill>
                  <a:schemeClr val="tx1"/>
                </a:solidFill>
              </a:rPr>
              <a:t>الإقراض والفائدة</a:t>
            </a:r>
            <a:endParaRPr lang="fr-FR" sz="2800" dirty="0"/>
          </a:p>
        </p:txBody>
      </p:sp>
      <p:sp>
        <p:nvSpPr>
          <p:cNvPr id="18" name="Triangle isocèle 17"/>
          <p:cNvSpPr/>
          <p:nvPr/>
        </p:nvSpPr>
        <p:spPr>
          <a:xfrm rot="5400000" flipV="1">
            <a:off x="7429518" y="578645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8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226</Words>
  <Application>Microsoft Office PowerPoint</Application>
  <PresentationFormat>Affichage à l'écran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Débit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27</cp:revision>
  <dcterms:created xsi:type="dcterms:W3CDTF">2014-12-07T19:11:11Z</dcterms:created>
  <dcterms:modified xsi:type="dcterms:W3CDTF">2017-10-21T19:31:15Z</dcterms:modified>
</cp:coreProperties>
</file>