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69" r:id="rId4"/>
    <p:sldId id="272" r:id="rId5"/>
    <p:sldId id="275" r:id="rId6"/>
    <p:sldId id="274" r:id="rId7"/>
    <p:sldId id="270" r:id="rId8"/>
    <p:sldId id="271" r:id="rId9"/>
    <p:sldId id="276" r:id="rId10"/>
    <p:sldId id="277" r:id="rId11"/>
    <p:sldId id="278" r:id="rId12"/>
    <p:sldId id="279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C3B55-53B1-4413-A2FC-9BB6FB1FF3D0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6E6AE-B8F8-4FF6-9C0D-4FD2C9CC13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5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6E6AE-B8F8-4FF6-9C0D-4FD2C9CC13E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20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6E6AE-B8F8-4FF6-9C0D-4FD2C9CC13E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43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98AA6D-9068-46C2-8D48-A9C0FCA27B4D}" type="datetime1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49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EC98-407E-4885-BFE8-335A5740FC4E}" type="datetime1">
              <a:rPr lang="fr-FR" smtClean="0"/>
              <a:t>30/12/2020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y.himour@gmail.com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054B-F4E2-4F19-BF8B-44782A96AC6A}" type="datetime1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8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9219-42D4-4A7D-A28B-5A12C348899C}" type="datetime1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34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40CF-826B-46C5-873B-19B9E9A6ED7A}" type="datetime1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63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C44-C890-4706-A5D4-E37525E7E429}" type="datetime1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43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985F-84F9-4CF9-921A-F85564F9C229}" type="datetime1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9B3F-6D12-4918-AFF8-458352BBDBA6}" type="datetime1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22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CF52-9FF5-40D5-ACB6-74ED78E344D1}" type="datetime1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2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243B4C0-1E98-4B8E-9C33-C6F558F1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BEFC-3FBD-4427-A18E-F7A638ABB203}" type="datetime1">
              <a:rPr lang="fr-FR" smtClean="0"/>
              <a:t>30/12/2020</a:t>
            </a:fld>
            <a:endParaRPr lang="fr-FR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D84A7F9-299E-4512-B377-35654AAA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5E1499-1C71-41F8-9A15-74CE5FBA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2EB5F5A-05C1-48A7-891B-32F2BD49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337255-5399-4E96-BC89-BE365F154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766" y="6452395"/>
            <a:ext cx="3536950" cy="33496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Par Y.HIMOUR</a:t>
            </a:r>
          </a:p>
        </p:txBody>
      </p:sp>
    </p:spTree>
    <p:extLst>
      <p:ext uri="{BB962C8B-B14F-4D97-AF65-F5344CB8AC3E}">
        <p14:creationId xmlns:p14="http://schemas.microsoft.com/office/powerpoint/2010/main" val="325816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0EE4-5E60-4AE5-A95D-5F92876C37DF}" type="datetime1">
              <a:rPr lang="fr-FR" smtClean="0"/>
              <a:t>30/12/2020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0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3233-1A30-4478-8B27-106919680592}" type="datetime1">
              <a:rPr lang="fr-FR" smtClean="0"/>
              <a:t>30/12/2020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7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7F0B-432D-4E3E-A10E-1D7E17738365}" type="datetime1">
              <a:rPr lang="fr-FR" smtClean="0"/>
              <a:t>30/12/2020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y.himour@gmail.com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3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1D46-B8A1-4809-9CBA-8E14C6CDBE33}" type="datetime1">
              <a:rPr lang="fr-FR" smtClean="0"/>
              <a:t>30/12/2020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y.himour@gmail.com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9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1DD-8663-4D42-86A7-C07281DD5B8F}" type="datetime1">
              <a:rPr lang="fr-FR" smtClean="0"/>
              <a:t>30/12/2020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y.himour@gmail.com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95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8581-B69A-481D-99AE-5E503F507550}" type="datetime1">
              <a:rPr lang="fr-FR" smtClean="0"/>
              <a:t>30/12/2020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y.himour@gmail.com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1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EEAE-46F7-4309-B861-8C2832DF8342}" type="datetime1">
              <a:rPr lang="fr-FR" smtClean="0"/>
              <a:t>30/12/2020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y.himour@gmail.com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92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825331-21E6-4B92-8891-BEC5ED93EECD}" type="datetime1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y.himour@gmail.com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B1FEB7-92D7-4513-BD76-0F5D92432A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3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y.himour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1064" y="1569493"/>
            <a:ext cx="7356142" cy="1817172"/>
          </a:xfrm>
        </p:spPr>
        <p:txBody>
          <a:bodyPr/>
          <a:lstStyle/>
          <a:p>
            <a:r>
              <a:rPr lang="fr-FR" sz="4400" dirty="0" err="1"/>
              <a:t>Chapter</a:t>
            </a:r>
            <a:r>
              <a:rPr lang="fr-FR" sz="4400" dirty="0"/>
              <a:t> 04 :</a:t>
            </a:r>
            <a:r>
              <a:rPr lang="en-US" dirty="0"/>
              <a:t>Work on various technological supports/ 02 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913156" cy="132080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Anglais Et Automatique, L3 A.I.I</a:t>
            </a:r>
          </a:p>
          <a:p>
            <a:r>
              <a:rPr lang="fr-FR" dirty="0"/>
              <a:t>By Y.HIMOUR (</a:t>
            </a:r>
            <a:r>
              <a:rPr lang="fr-FR" dirty="0">
                <a:hlinkClick r:id="rId4"/>
              </a:rPr>
              <a:t>y.himour@gmail.com</a:t>
            </a:r>
            <a:r>
              <a:rPr lang="fr-FR" dirty="0"/>
              <a:t>)</a:t>
            </a:r>
          </a:p>
          <a:p>
            <a:r>
              <a:rPr lang="fr-FR" dirty="0"/>
              <a:t>(</a:t>
            </a:r>
            <a:r>
              <a:rPr lang="en-GB" dirty="0"/>
              <a:t>This part of the course is mostly taken from the book “</a:t>
            </a:r>
            <a:r>
              <a:rPr lang="en-GB" dirty="0" err="1"/>
              <a:t>Cambridge_English_for_Engineering</a:t>
            </a:r>
            <a:r>
              <a:rPr lang="en-GB" dirty="0"/>
              <a:t>”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2348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8ED-DE41-4D34-9AC1-0888ACC1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fr-FR" dirty="0" err="1"/>
              <a:t>Answer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questions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3577B-51A0-4AC6-BAEE-C8FBCB38C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assumption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idea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on?</a:t>
            </a:r>
          </a:p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desing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</a:t>
            </a:r>
            <a:r>
              <a:rPr lang="fr-FR" dirty="0" err="1"/>
              <a:t>might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regard to </a:t>
            </a:r>
            <a:r>
              <a:rPr lang="fr-FR" dirty="0" err="1"/>
              <a:t>controls</a:t>
            </a:r>
            <a:r>
              <a:rPr lang="fr-FR" dirty="0"/>
              <a:t>?</a:t>
            </a:r>
          </a:p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advantage</a:t>
            </a:r>
            <a:r>
              <a:rPr lang="fr-FR" dirty="0"/>
              <a:t>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96895-0400-4C9D-9E95-D821773F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83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D655-EEC8-4CBE-A82E-3D5A3855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fr-FR" dirty="0" err="1"/>
              <a:t>Suggested</a:t>
            </a:r>
            <a:r>
              <a:rPr lang="fr-FR" dirty="0"/>
              <a:t> </a:t>
            </a:r>
            <a:r>
              <a:rPr lang="fr-FR" dirty="0" err="1"/>
              <a:t>answers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E5D8-4440-4A5E-8A6D-437BCF5E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The green </a:t>
            </a:r>
            <a:r>
              <a:rPr lang="fr-FR" dirty="0" err="1"/>
              <a:t>atitude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shared</a:t>
            </a:r>
            <a:r>
              <a:rPr lang="fr-FR" dirty="0"/>
              <a:t> by all the staff,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care to switch off lights etc. and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 </a:t>
            </a:r>
            <a:r>
              <a:rPr lang="fr-FR" dirty="0" err="1"/>
              <a:t>need</a:t>
            </a:r>
            <a:r>
              <a:rPr lang="fr-FR" dirty="0"/>
              <a:t> to control </a:t>
            </a:r>
            <a:r>
              <a:rPr lang="fr-FR" dirty="0" err="1"/>
              <a:t>everything</a:t>
            </a:r>
            <a:r>
              <a:rPr lang="fr-FR" dirty="0"/>
              <a:t> </a:t>
            </a:r>
            <a:r>
              <a:rPr lang="fr-FR" dirty="0" err="1"/>
              <a:t>automatically</a:t>
            </a:r>
            <a:r>
              <a:rPr lang="fr-F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/>
              <a:t>Instead</a:t>
            </a:r>
            <a:r>
              <a:rPr lang="fr-FR" dirty="0"/>
              <a:t> of </a:t>
            </a:r>
            <a:r>
              <a:rPr lang="fr-FR" dirty="0" err="1"/>
              <a:t>automating</a:t>
            </a:r>
            <a:r>
              <a:rPr lang="fr-FR" dirty="0"/>
              <a:t> </a:t>
            </a:r>
            <a:r>
              <a:rPr lang="fr-FR" dirty="0" err="1"/>
              <a:t>everyth</a:t>
            </a:r>
            <a:r>
              <a:rPr lang="fr-FR" dirty="0"/>
              <a:t>,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have </a:t>
            </a:r>
            <a:r>
              <a:rPr lang="fr-FR" dirty="0" err="1"/>
              <a:t>old-fasioned</a:t>
            </a:r>
            <a:r>
              <a:rPr lang="fr-FR" dirty="0"/>
              <a:t> </a:t>
            </a:r>
            <a:r>
              <a:rPr lang="fr-FR" dirty="0" err="1"/>
              <a:t>manual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The </a:t>
            </a:r>
            <a:r>
              <a:rPr lang="fr-FR" dirty="0" err="1"/>
              <a:t>advantage</a:t>
            </a:r>
            <a:r>
              <a:rPr lang="fr-FR" dirty="0"/>
              <a:t> of </a:t>
            </a:r>
            <a:r>
              <a:rPr lang="fr-FR" dirty="0" err="1"/>
              <a:t>opreating</a:t>
            </a:r>
            <a:r>
              <a:rPr lang="fr-FR" dirty="0"/>
              <a:t> the lights, etc. </a:t>
            </a:r>
            <a:r>
              <a:rPr lang="fr-FR" dirty="0" err="1"/>
              <a:t>manually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there’s</a:t>
            </a:r>
            <a:r>
              <a:rPr lang="fr-FR" dirty="0"/>
              <a:t> no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supply</a:t>
            </a:r>
            <a:r>
              <a:rPr lang="fr-FR" dirty="0"/>
              <a:t> all the </a:t>
            </a:r>
            <a:r>
              <a:rPr lang="fr-FR" dirty="0" err="1"/>
              <a:t>automated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electricity</a:t>
            </a:r>
            <a:r>
              <a:rPr lang="fr-FR" dirty="0"/>
              <a:t>. The money </a:t>
            </a:r>
            <a:r>
              <a:rPr lang="fr-FR" dirty="0" err="1"/>
              <a:t>saved</a:t>
            </a:r>
            <a:r>
              <a:rPr lang="fr-FR" dirty="0"/>
              <a:t> by not </a:t>
            </a:r>
            <a:r>
              <a:rPr lang="fr-FR" dirty="0" err="1"/>
              <a:t>having</a:t>
            </a:r>
            <a:r>
              <a:rPr lang="fr-FR" dirty="0"/>
              <a:t> to </a:t>
            </a:r>
            <a:r>
              <a:rPr lang="fr-FR" dirty="0" err="1"/>
              <a:t>buy</a:t>
            </a:r>
            <a:r>
              <a:rPr lang="fr-FR" dirty="0"/>
              <a:t> all the hi-tech gadgets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spent</a:t>
            </a:r>
            <a:r>
              <a:rPr lang="fr-FR" dirty="0"/>
              <a:t> on </a:t>
            </a:r>
            <a:r>
              <a:rPr lang="fr-FR" dirty="0" err="1"/>
              <a:t>planting</a:t>
            </a:r>
            <a:r>
              <a:rPr lang="fr-FR" dirty="0"/>
              <a:t> </a:t>
            </a:r>
            <a:r>
              <a:rPr lang="fr-FR" dirty="0" err="1"/>
              <a:t>trees</a:t>
            </a:r>
            <a:r>
              <a:rPr lang="fr-FR" dirty="0"/>
              <a:t>, for </a:t>
            </a:r>
            <a:r>
              <a:rPr lang="fr-FR" dirty="0" err="1"/>
              <a:t>example</a:t>
            </a:r>
            <a:r>
              <a:rPr lang="fr-FR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3DD01-7C1A-4C2F-B3D8-74A81398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63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C806-46B0-45D0-8320-222F5DD7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/>
              <a:t>Match the </a:t>
            </a:r>
            <a:r>
              <a:rPr lang="fr-FR" dirty="0" err="1"/>
              <a:t>sensor</a:t>
            </a:r>
            <a:r>
              <a:rPr lang="fr-FR" dirty="0"/>
              <a:t> or the </a:t>
            </a:r>
            <a:r>
              <a:rPr lang="fr-FR" dirty="0" err="1"/>
              <a:t>measuring</a:t>
            </a:r>
            <a:r>
              <a:rPr lang="fr-FR" dirty="0"/>
              <a:t> system to the </a:t>
            </a:r>
            <a:r>
              <a:rPr lang="fr-FR" dirty="0" err="1"/>
              <a:t>industrail</a:t>
            </a:r>
            <a:r>
              <a:rPr lang="fr-FR" dirty="0"/>
              <a:t> applications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F027B2C-DD12-438B-B4E4-31A5BB20E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373781"/>
              </p:ext>
            </p:extLst>
          </p:nvPr>
        </p:nvGraphicFramePr>
        <p:xfrm>
          <a:off x="1295400" y="2557463"/>
          <a:ext cx="96012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749">
                  <a:extLst>
                    <a:ext uri="{9D8B030D-6E8A-4147-A177-3AD203B41FA5}">
                      <a16:colId xmlns:a16="http://schemas.microsoft.com/office/drawing/2014/main" val="2164325422"/>
                    </a:ext>
                  </a:extLst>
                </a:gridCol>
                <a:gridCol w="6659451">
                  <a:extLst>
                    <a:ext uri="{9D8B030D-6E8A-4147-A177-3AD203B41FA5}">
                      <a16:colId xmlns:a16="http://schemas.microsoft.com/office/drawing/2014/main" val="2798280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94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/>
                        <a:t>Pressure </a:t>
                      </a:r>
                      <a:r>
                        <a:rPr lang="fr-FR" sz="2000" dirty="0" err="1"/>
                        <a:t>measurement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Monitoring the speed of water travelling </a:t>
                      </a:r>
                      <a:r>
                        <a:rPr lang="fr-FR" sz="2000" dirty="0" err="1"/>
                        <a:t>along</a:t>
                      </a:r>
                      <a:r>
                        <a:rPr lang="fr-FR" sz="2000" dirty="0"/>
                        <a:t> a </a:t>
                      </a:r>
                      <a:r>
                        <a:rPr lang="fr-FR" sz="2000" dirty="0" err="1"/>
                        <a:t>supply</a:t>
                      </a:r>
                      <a:r>
                        <a:rPr lang="fr-FR" sz="2000" dirty="0"/>
                        <a:t> pipe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97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/>
                        <a:t>Temperature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measurement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/>
                        <a:t>Measuring</a:t>
                      </a:r>
                      <a:r>
                        <a:rPr lang="fr-FR" sz="2000" dirty="0"/>
                        <a:t> the </a:t>
                      </a:r>
                      <a:r>
                        <a:rPr lang="fr-FR" sz="2000" dirty="0" err="1"/>
                        <a:t>level</a:t>
                      </a:r>
                      <a:r>
                        <a:rPr lang="fr-FR" sz="2000" dirty="0"/>
                        <a:t> of </a:t>
                      </a:r>
                      <a:r>
                        <a:rPr lang="fr-FR" sz="2000" dirty="0" err="1"/>
                        <a:t>heat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generated</a:t>
                      </a:r>
                      <a:r>
                        <a:rPr lang="fr-FR" sz="2000" dirty="0"/>
                        <a:t> by ans </a:t>
                      </a:r>
                      <a:r>
                        <a:rPr lang="fr-FR" sz="2000" dirty="0" err="1"/>
                        <a:t>exothermic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reaction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73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/>
                        <a:t>Flow </a:t>
                      </a:r>
                      <a:r>
                        <a:rPr lang="fr-FR" sz="2000" dirty="0" err="1"/>
                        <a:t>measurement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Monitoring the </a:t>
                      </a:r>
                      <a:r>
                        <a:rPr lang="fr-FR" sz="2000" dirty="0" err="1"/>
                        <a:t>number</a:t>
                      </a:r>
                      <a:r>
                        <a:rPr lang="fr-FR" sz="2000" dirty="0"/>
                        <a:t> of cans </a:t>
                      </a:r>
                      <a:r>
                        <a:rPr lang="fr-FR" sz="2000" dirty="0" err="1"/>
                        <a:t>moving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along</a:t>
                      </a:r>
                      <a:r>
                        <a:rPr lang="fr-FR" sz="2000" dirty="0"/>
                        <a:t> a </a:t>
                      </a:r>
                      <a:r>
                        <a:rPr lang="fr-FR" sz="2000" dirty="0" err="1"/>
                        <a:t>conveyor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belt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179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/>
                        <a:t>Level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measurement</a:t>
                      </a:r>
                      <a:r>
                        <a:rPr lang="fr-FR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Monitoring the </a:t>
                      </a:r>
                      <a:r>
                        <a:rPr lang="fr-FR" sz="2000" dirty="0" err="1"/>
                        <a:t>amount</a:t>
                      </a:r>
                      <a:r>
                        <a:rPr lang="fr-FR" sz="2000" dirty="0"/>
                        <a:t> of </a:t>
                      </a:r>
                      <a:r>
                        <a:rPr lang="fr-FR" sz="2000" dirty="0" err="1"/>
                        <a:t>ethanol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contained</a:t>
                      </a:r>
                      <a:r>
                        <a:rPr lang="fr-FR" sz="2000" dirty="0"/>
                        <a:t> in a </a:t>
                      </a:r>
                      <a:r>
                        <a:rPr lang="fr-FR" sz="2000" dirty="0" err="1"/>
                        <a:t>storage</a:t>
                      </a:r>
                      <a:r>
                        <a:rPr lang="fr-FR" sz="2000" dirty="0"/>
                        <a:t> tank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3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/>
                        <a:t>Process </a:t>
                      </a:r>
                      <a:r>
                        <a:rPr lang="fr-FR" sz="2000" dirty="0" err="1"/>
                        <a:t>recorders</a:t>
                      </a:r>
                      <a:r>
                        <a:rPr lang="fr-FR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Checking the force </a:t>
                      </a:r>
                      <a:r>
                        <a:rPr lang="fr-FR" sz="2000" dirty="0" err="1"/>
                        <a:t>exerted</a:t>
                      </a:r>
                      <a:r>
                        <a:rPr lang="fr-FR" sz="2000" dirty="0"/>
                        <a:t> by </a:t>
                      </a:r>
                      <a:r>
                        <a:rPr lang="fr-FR" sz="2000" dirty="0" err="1"/>
                        <a:t>steam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inside</a:t>
                      </a:r>
                      <a:r>
                        <a:rPr lang="fr-FR" sz="2000" dirty="0"/>
                        <a:t> a </a:t>
                      </a:r>
                      <a:r>
                        <a:rPr lang="fr-FR" sz="2000" dirty="0" err="1"/>
                        <a:t>vessel</a:t>
                      </a:r>
                      <a:r>
                        <a:rPr lang="fr-FR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45726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53049-4695-4C78-8EA1-92F83767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41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      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End of </a:t>
            </a:r>
            <a:r>
              <a:rPr lang="fr-FR" dirty="0" err="1"/>
              <a:t>Chapter</a:t>
            </a:r>
            <a:r>
              <a:rPr lang="fr-FR" dirty="0"/>
              <a:t> 04 - Lesson 02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A319F-7053-4940-8BC3-9AB9678D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319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222C-F221-466F-9850-E6536DA72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84" y="816337"/>
            <a:ext cx="10526232" cy="1303867"/>
          </a:xfrm>
        </p:spPr>
        <p:txBody>
          <a:bodyPr>
            <a:noAutofit/>
          </a:bodyPr>
          <a:lstStyle/>
          <a:p>
            <a:pPr algn="l"/>
            <a:r>
              <a:rPr lang="fr-FR" sz="3600" dirty="0"/>
              <a:t>Roland, a </a:t>
            </a:r>
            <a:r>
              <a:rPr lang="fr-FR" sz="3600" dirty="0" err="1"/>
              <a:t>mechanical</a:t>
            </a:r>
            <a:r>
              <a:rPr lang="fr-FR" sz="3600" dirty="0"/>
              <a:t> and </a:t>
            </a:r>
            <a:r>
              <a:rPr lang="fr-FR" sz="3600" dirty="0" err="1"/>
              <a:t>electrical</a:t>
            </a:r>
            <a:r>
              <a:rPr lang="fr-FR" sz="3600" dirty="0"/>
              <a:t> services (M&amp;E) </a:t>
            </a:r>
            <a:r>
              <a:rPr lang="fr-FR" sz="3600" dirty="0" err="1"/>
              <a:t>engineer</a:t>
            </a:r>
            <a:r>
              <a:rPr lang="fr-FR" sz="3600" dirty="0"/>
              <a:t>, </a:t>
            </a:r>
            <a:r>
              <a:rPr lang="fr-FR" sz="3600" dirty="0" err="1"/>
              <a:t>is</a:t>
            </a:r>
            <a:r>
              <a:rPr lang="fr-FR" sz="3600" dirty="0"/>
              <a:t> </a:t>
            </a:r>
            <a:r>
              <a:rPr lang="fr-FR" sz="3600" dirty="0" err="1"/>
              <a:t>talking</a:t>
            </a:r>
            <a:r>
              <a:rPr lang="fr-FR" sz="3600" dirty="0"/>
              <a:t> to Saskia, an </a:t>
            </a:r>
            <a:r>
              <a:rPr lang="fr-FR" sz="3600" dirty="0" err="1"/>
              <a:t>architect</a:t>
            </a:r>
            <a:r>
              <a:rPr lang="fr-FR" sz="3600" dirty="0"/>
              <a:t>, about the design of a new building. </a:t>
            </a:r>
            <a:r>
              <a:rPr lang="fr-FR" sz="3600" dirty="0" err="1"/>
              <a:t>Listen</a:t>
            </a:r>
            <a:r>
              <a:rPr lang="fr-FR" sz="3600" dirty="0"/>
              <a:t> to </a:t>
            </a:r>
            <a:r>
              <a:rPr lang="fr-FR" sz="3600" dirty="0" err="1"/>
              <a:t>their</a:t>
            </a:r>
            <a:r>
              <a:rPr lang="fr-FR" sz="3600" dirty="0"/>
              <a:t> discussion</a:t>
            </a:r>
          </a:p>
        </p:txBody>
      </p:sp>
      <p:pic>
        <p:nvPicPr>
          <p:cNvPr id="8" name="14 8_1">
            <a:hlinkClick r:id="" action="ppaction://media"/>
            <a:extLst>
              <a:ext uri="{FF2B5EF4-FFF2-40B4-BE49-F238E27FC236}">
                <a16:creationId xmlns:a16="http://schemas.microsoft.com/office/drawing/2014/main" id="{9981963D-F243-49DA-AA39-F643458506F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6501" y="4216400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34965-DBF9-42DE-B5B8-D49E685A77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3" b="30403"/>
          <a:stretch/>
        </p:blipFill>
        <p:spPr>
          <a:xfrm>
            <a:off x="1370512" y="2468031"/>
            <a:ext cx="4725488" cy="3318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A208F9-92DF-4940-8980-EDAB748602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260" r="-17280"/>
          <a:stretch/>
        </p:blipFill>
        <p:spPr>
          <a:xfrm>
            <a:off x="6148580" y="2516591"/>
            <a:ext cx="4942906" cy="130386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C9896-EA45-475C-9A6D-AB39CFE4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20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7977-8F6F-4495-8BEB-72BBE753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fr-FR" dirty="0" err="1"/>
              <a:t>Answer</a:t>
            </a:r>
            <a:r>
              <a:rPr lang="fr-FR" dirty="0"/>
              <a:t> the </a:t>
            </a:r>
            <a:r>
              <a:rPr lang="fr-FR" dirty="0" err="1"/>
              <a:t>following</a:t>
            </a:r>
            <a:r>
              <a:rPr lang="fr-FR" dirty="0"/>
              <a:t> questions: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D8262-A5C7-4098-A809-A1AABB8D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key </a:t>
            </a:r>
            <a:r>
              <a:rPr lang="fr-FR" dirty="0" err="1"/>
              <a:t>characteristic</a:t>
            </a:r>
            <a:r>
              <a:rPr lang="fr-FR" dirty="0"/>
              <a:t> of the client </a:t>
            </a:r>
            <a:r>
              <a:rPr lang="fr-FR" dirty="0" err="1"/>
              <a:t>company</a:t>
            </a:r>
            <a:r>
              <a:rPr lang="fr-FR" dirty="0"/>
              <a:t>?</a:t>
            </a:r>
          </a:p>
          <a:p>
            <a:r>
              <a:rPr lang="fr-FR" dirty="0"/>
              <a:t>How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characteristic</a:t>
            </a:r>
            <a:r>
              <a:rPr lang="fr-FR" dirty="0"/>
              <a:t> affect the building design?</a:t>
            </a:r>
          </a:p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think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meant</a:t>
            </a:r>
            <a:r>
              <a:rPr lang="fr-FR" dirty="0"/>
              <a:t> by « </a:t>
            </a:r>
            <a:r>
              <a:rPr lang="fr-FR" dirty="0" err="1"/>
              <a:t>presence</a:t>
            </a:r>
            <a:r>
              <a:rPr lang="fr-FR" dirty="0"/>
              <a:t> detectors »?</a:t>
            </a:r>
          </a:p>
          <a:p>
            <a:r>
              <a:rPr lang="fr-FR" dirty="0" err="1"/>
              <a:t>What</a:t>
            </a:r>
            <a:r>
              <a:rPr lang="fr-FR" dirty="0"/>
              <a:t> doses Roland </a:t>
            </a:r>
            <a:r>
              <a:rPr lang="fr-FR" dirty="0" err="1"/>
              <a:t>say</a:t>
            </a:r>
            <a:r>
              <a:rPr lang="fr-FR" dirty="0"/>
              <a:t> about </a:t>
            </a:r>
            <a:r>
              <a:rPr lang="fr-FR" dirty="0" err="1"/>
              <a:t>desgn</a:t>
            </a:r>
            <a:r>
              <a:rPr lang="fr-FR" dirty="0"/>
              <a:t> options and how </a:t>
            </a:r>
            <a:r>
              <a:rPr lang="fr-FR" dirty="0" err="1"/>
              <a:t>does</a:t>
            </a:r>
            <a:r>
              <a:rPr lang="fr-FR" dirty="0"/>
              <a:t> one?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EF2AB-FA62-4DB0-8464-194646B4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76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21DF-FB90-49B6-BA6A-030FA316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fr-FR" dirty="0" err="1"/>
              <a:t>Suggested</a:t>
            </a:r>
            <a:r>
              <a:rPr lang="fr-FR" dirty="0"/>
              <a:t> </a:t>
            </a:r>
            <a:r>
              <a:rPr lang="fr-FR" dirty="0" err="1"/>
              <a:t>answers</a:t>
            </a:r>
            <a:r>
              <a:rPr lang="fr-FR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98658-B034-48DE-A0F4-D4A8DB3D5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It’s</a:t>
            </a:r>
            <a:r>
              <a:rPr lang="fr-FR" dirty="0"/>
              <a:t>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geen</a:t>
            </a:r>
            <a:r>
              <a:rPr lang="fr-FR" dirty="0"/>
              <a:t>/</a:t>
            </a:r>
            <a:r>
              <a:rPr lang="fr-FR" dirty="0" err="1"/>
              <a:t>envireonementally</a:t>
            </a:r>
            <a:r>
              <a:rPr lang="fr-FR" dirty="0"/>
              <a:t> </a:t>
            </a:r>
            <a:r>
              <a:rPr lang="fr-FR" dirty="0" err="1"/>
              <a:t>orientated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.</a:t>
            </a:r>
          </a:p>
          <a:p>
            <a:r>
              <a:rPr lang="fr-FR" dirty="0"/>
              <a:t>Energy </a:t>
            </a:r>
            <a:r>
              <a:rPr lang="fr-FR" dirty="0" err="1"/>
              <a:t>saving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an important </a:t>
            </a:r>
            <a:r>
              <a:rPr lang="fr-FR" dirty="0" err="1"/>
              <a:t>consideration</a:t>
            </a:r>
            <a:r>
              <a:rPr lang="fr-FR" dirty="0"/>
              <a:t> in the design.</a:t>
            </a:r>
          </a:p>
          <a:p>
            <a:r>
              <a:rPr lang="fr-FR" dirty="0" err="1"/>
              <a:t>Sensors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detect</a:t>
            </a:r>
            <a:r>
              <a:rPr lang="fr-FR" dirty="0"/>
              <a:t> the </a:t>
            </a:r>
            <a:r>
              <a:rPr lang="fr-FR" dirty="0" err="1"/>
              <a:t>presence</a:t>
            </a:r>
            <a:r>
              <a:rPr lang="fr-FR" dirty="0"/>
              <a:t> of people.</a:t>
            </a:r>
          </a:p>
          <a:p>
            <a:r>
              <a:rPr lang="fr-FR" dirty="0"/>
              <a:t>He </a:t>
            </a:r>
            <a:r>
              <a:rPr lang="fr-FR" dirty="0" err="1"/>
              <a:t>wants</a:t>
            </a:r>
            <a:r>
              <a:rPr lang="fr-FR" dirty="0"/>
              <a:t> to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desing</a:t>
            </a:r>
            <a:r>
              <a:rPr lang="fr-FR" dirty="0"/>
              <a:t> options to the client. He </a:t>
            </a:r>
            <a:r>
              <a:rPr lang="fr-FR" dirty="0" err="1"/>
              <a:t>describes</a:t>
            </a:r>
            <a:r>
              <a:rPr lang="fr-FR" dirty="0"/>
              <a:t> option one as « a building </a:t>
            </a:r>
            <a:r>
              <a:rPr lang="fr-FR" dirty="0" err="1"/>
              <a:t>with</a:t>
            </a:r>
            <a:r>
              <a:rPr lang="fr-FR" dirty="0"/>
              <a:t> maximum automation ».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B248A-E9D3-4ADF-AC2A-7E9F3711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073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11EF-26ED-455F-BD00-F528EAD7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53" y="700730"/>
            <a:ext cx="9601196" cy="1303867"/>
          </a:xfrm>
        </p:spPr>
        <p:txBody>
          <a:bodyPr>
            <a:normAutofit/>
          </a:bodyPr>
          <a:lstStyle/>
          <a:p>
            <a:r>
              <a:rPr lang="fr-FR" sz="3200" dirty="0"/>
              <a:t>Rolland </a:t>
            </a:r>
            <a:r>
              <a:rPr lang="fr-FR" sz="3200" dirty="0" err="1"/>
              <a:t>gives</a:t>
            </a:r>
            <a:r>
              <a:rPr lang="fr-FR" sz="3200" dirty="0"/>
              <a:t> </a:t>
            </a:r>
            <a:r>
              <a:rPr lang="fr-FR" sz="3200" dirty="0" err="1"/>
              <a:t>some</a:t>
            </a:r>
            <a:r>
              <a:rPr lang="fr-FR" sz="3200" dirty="0"/>
              <a:t> </a:t>
            </a:r>
            <a:r>
              <a:rPr lang="fr-FR" sz="3200" dirty="0" err="1"/>
              <a:t>examples</a:t>
            </a:r>
            <a:r>
              <a:rPr lang="fr-FR" sz="3200" dirty="0"/>
              <a:t> of </a:t>
            </a:r>
            <a:r>
              <a:rPr lang="fr-FR" sz="3200" dirty="0" err="1"/>
              <a:t>sensors</a:t>
            </a:r>
            <a:r>
              <a:rPr lang="fr-FR" sz="3200" dirty="0"/>
              <a:t> and </a:t>
            </a:r>
            <a:r>
              <a:rPr lang="fr-FR" sz="3200" dirty="0" err="1"/>
              <a:t>controls</a:t>
            </a:r>
            <a:endParaRPr lang="fr-FR" sz="3200" dirty="0"/>
          </a:p>
        </p:txBody>
      </p:sp>
      <p:pic>
        <p:nvPicPr>
          <p:cNvPr id="8" name="15 8_2">
            <a:hlinkClick r:id="" action="ppaction://media"/>
            <a:extLst>
              <a:ext uri="{FF2B5EF4-FFF2-40B4-BE49-F238E27FC236}">
                <a16:creationId xmlns:a16="http://schemas.microsoft.com/office/drawing/2014/main" id="{CFFCCF10-9FEC-45F1-80AF-62FB5EF2E11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89894" y="91130"/>
            <a:ext cx="609600" cy="609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DB9FF0-0156-4B09-B5C0-1B4C7FA9A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2219" y="1758295"/>
            <a:ext cx="4924379" cy="4292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6B8D3-AF5E-4293-9721-B816494F6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221" y="1782160"/>
            <a:ext cx="4676775" cy="42862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09AD6-2841-413F-9B18-852EC89A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3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3DD5-4930-40C9-B023-8EB2AC13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fr-FR" dirty="0" err="1"/>
              <a:t>Answer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questions: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101BB-07E3-400B-80C9-3B1A9767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781902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Rolland </a:t>
            </a:r>
            <a:r>
              <a:rPr lang="fr-FR" dirty="0" err="1"/>
              <a:t>gives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err="1"/>
              <a:t>sensors</a:t>
            </a:r>
            <a:r>
              <a:rPr lang="fr-FR" dirty="0"/>
              <a:t> and </a:t>
            </a:r>
            <a:r>
              <a:rPr lang="fr-FR" dirty="0" err="1"/>
              <a:t>controls</a:t>
            </a:r>
            <a:r>
              <a:rPr lang="fr-FR" dirty="0"/>
              <a:t>. </a:t>
            </a:r>
            <a:r>
              <a:rPr lang="fr-FR" dirty="0" err="1"/>
              <a:t>Listen</a:t>
            </a:r>
            <a:r>
              <a:rPr lang="fr-FR" dirty="0"/>
              <a:t> to the </a:t>
            </a:r>
            <a:r>
              <a:rPr lang="fr-FR" dirty="0" err="1"/>
              <a:t>next</a:t>
            </a:r>
            <a:r>
              <a:rPr lang="fr-FR" dirty="0"/>
              <a:t> part of the conversation and </a:t>
            </a:r>
            <a:r>
              <a:rPr lang="fr-FR" dirty="0" err="1"/>
              <a:t>tick</a:t>
            </a:r>
            <a:r>
              <a:rPr lang="fr-FR" dirty="0"/>
              <a:t> the points </a:t>
            </a:r>
            <a:r>
              <a:rPr lang="fr-FR" dirty="0" err="1"/>
              <a:t>he</a:t>
            </a:r>
            <a:r>
              <a:rPr lang="fr-FR" dirty="0"/>
              <a:t> mentions: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10AD0DD-CF5B-44A1-A457-6FD5D9B6A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36488"/>
              </p:ext>
            </p:extLst>
          </p:nvPr>
        </p:nvGraphicFramePr>
        <p:xfrm>
          <a:off x="1509485" y="3429000"/>
          <a:ext cx="9387113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6835">
                  <a:extLst>
                    <a:ext uri="{9D8B030D-6E8A-4147-A177-3AD203B41FA5}">
                      <a16:colId xmlns:a16="http://schemas.microsoft.com/office/drawing/2014/main" val="215170109"/>
                    </a:ext>
                  </a:extLst>
                </a:gridCol>
                <a:gridCol w="630278">
                  <a:extLst>
                    <a:ext uri="{9D8B030D-6E8A-4147-A177-3AD203B41FA5}">
                      <a16:colId xmlns:a16="http://schemas.microsoft.com/office/drawing/2014/main" val="811533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 err="1"/>
                        <a:t>Controlling</a:t>
                      </a:r>
                      <a:r>
                        <a:rPr lang="fr-FR" sz="2000" dirty="0"/>
                        <a:t> the </a:t>
                      </a:r>
                      <a:r>
                        <a:rPr lang="fr-FR" sz="2000" dirty="0" err="1"/>
                        <a:t>electric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lighting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inside</a:t>
                      </a:r>
                      <a:r>
                        <a:rPr lang="fr-FR" sz="2000" dirty="0"/>
                        <a:t> the building.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83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 err="1"/>
                        <a:t>Controlling</a:t>
                      </a:r>
                      <a:r>
                        <a:rPr lang="fr-FR" sz="2000" dirty="0"/>
                        <a:t> the </a:t>
                      </a:r>
                      <a:r>
                        <a:rPr lang="fr-FR" sz="2000" dirty="0" err="1"/>
                        <a:t>amount</a:t>
                      </a:r>
                      <a:r>
                        <a:rPr lang="fr-FR" sz="2000" dirty="0"/>
                        <a:t> of </a:t>
                      </a:r>
                      <a:r>
                        <a:rPr lang="fr-FR" sz="2000" dirty="0" err="1"/>
                        <a:t>solar</a:t>
                      </a:r>
                      <a:r>
                        <a:rPr lang="fr-FR" sz="2000" dirty="0"/>
                        <a:t> radiation </a:t>
                      </a:r>
                      <a:r>
                        <a:rPr lang="fr-FR" sz="2000" dirty="0" err="1"/>
                        <a:t>entering</a:t>
                      </a:r>
                      <a:r>
                        <a:rPr lang="fr-FR" sz="2000" dirty="0"/>
                        <a:t> the building.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08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 err="1"/>
                        <a:t>Controlling</a:t>
                      </a:r>
                      <a:r>
                        <a:rPr lang="fr-FR" sz="2000" dirty="0"/>
                        <a:t> the air </a:t>
                      </a:r>
                      <a:r>
                        <a:rPr lang="fr-FR" sz="2000" dirty="0" err="1"/>
                        <a:t>flowing</a:t>
                      </a:r>
                      <a:r>
                        <a:rPr lang="fr-FR" sz="2000" dirty="0"/>
                        <a:t> in and out </a:t>
                      </a:r>
                      <a:r>
                        <a:rPr lang="fr-FR" sz="2000" dirty="0" err="1"/>
                        <a:t>through</a:t>
                      </a:r>
                      <a:r>
                        <a:rPr lang="fr-FR" sz="2000" dirty="0"/>
                        <a:t> the </a:t>
                      </a:r>
                      <a:r>
                        <a:rPr lang="fr-FR" sz="2000" dirty="0" err="1"/>
                        <a:t>windows</a:t>
                      </a:r>
                      <a:r>
                        <a:rPr lang="fr-FR" sz="2000" dirty="0"/>
                        <a:t> of the building.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89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 err="1"/>
                        <a:t>Controlling</a:t>
                      </a:r>
                      <a:r>
                        <a:rPr lang="fr-FR" sz="2000" dirty="0"/>
                        <a:t> the flow of warm and cool air </a:t>
                      </a:r>
                      <a:r>
                        <a:rPr lang="fr-FR" sz="2000" dirty="0" err="1"/>
                        <a:t>around</a:t>
                      </a:r>
                      <a:r>
                        <a:rPr lang="fr-FR" sz="2000" dirty="0"/>
                        <a:t> the </a:t>
                      </a:r>
                      <a:r>
                        <a:rPr lang="fr-FR" sz="2000" dirty="0" err="1"/>
                        <a:t>interior</a:t>
                      </a:r>
                      <a:r>
                        <a:rPr lang="fr-FR" sz="2000" dirty="0"/>
                        <a:t> of the building.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824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171A8BD-BB6E-4BC6-8889-07BA3C2BD952}"/>
              </a:ext>
            </a:extLst>
          </p:cNvPr>
          <p:cNvSpPr/>
          <p:nvPr/>
        </p:nvSpPr>
        <p:spPr>
          <a:xfrm>
            <a:off x="10563499" y="3614057"/>
            <a:ext cx="322217" cy="269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B9156A-79E4-474F-A01B-7D29BA17BB78}"/>
              </a:ext>
            </a:extLst>
          </p:cNvPr>
          <p:cNvSpPr/>
          <p:nvPr/>
        </p:nvSpPr>
        <p:spPr>
          <a:xfrm>
            <a:off x="10566767" y="4238897"/>
            <a:ext cx="322217" cy="269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BAA3CC-94D6-4E99-BA36-3E2B5BE7EDD4}"/>
              </a:ext>
            </a:extLst>
          </p:cNvPr>
          <p:cNvSpPr/>
          <p:nvPr/>
        </p:nvSpPr>
        <p:spPr>
          <a:xfrm>
            <a:off x="10566764" y="4922399"/>
            <a:ext cx="322217" cy="269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E04C74-8D45-463B-8859-3FDFCA2745C0}"/>
              </a:ext>
            </a:extLst>
          </p:cNvPr>
          <p:cNvSpPr/>
          <p:nvPr/>
        </p:nvSpPr>
        <p:spPr>
          <a:xfrm>
            <a:off x="10566763" y="5531514"/>
            <a:ext cx="322217" cy="269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3B50ADE-D007-427D-93FB-E3E14BDC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86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BC2A-D103-4423-91FF-130AF527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/>
              <a:t>Match the </a:t>
            </a:r>
            <a:r>
              <a:rPr lang="fr-FR" dirty="0" err="1"/>
              <a:t>words</a:t>
            </a:r>
            <a:r>
              <a:rPr lang="fr-FR" dirty="0"/>
              <a:t> in the box to the </a:t>
            </a:r>
            <a:r>
              <a:rPr lang="fr-FR" dirty="0" err="1"/>
              <a:t>synonyms</a:t>
            </a:r>
            <a:r>
              <a:rPr lang="fr-FR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1414-515A-4471-B120-FB9F0F38C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1- </a:t>
            </a:r>
            <a:r>
              <a:rPr lang="fr-FR" dirty="0" err="1"/>
              <a:t>sensor</a:t>
            </a:r>
            <a:r>
              <a:rPr lang="fr-FR" dirty="0"/>
              <a:t>  ………………</a:t>
            </a:r>
          </a:p>
          <a:p>
            <a:r>
              <a:rPr lang="fr-FR" dirty="0"/>
              <a:t>2-measurement ………….</a:t>
            </a:r>
          </a:p>
          <a:p>
            <a:r>
              <a:rPr lang="fr-FR" dirty="0"/>
              <a:t>3- control (</a:t>
            </a:r>
            <a:r>
              <a:rPr lang="fr-FR" dirty="0" err="1"/>
              <a:t>adjust</a:t>
            </a:r>
            <a:r>
              <a:rPr lang="fr-FR" dirty="0"/>
              <a:t>) …………….</a:t>
            </a:r>
          </a:p>
          <a:p>
            <a:r>
              <a:rPr lang="fr-FR" dirty="0"/>
              <a:t>4- </a:t>
            </a:r>
            <a:r>
              <a:rPr lang="fr-FR" dirty="0" err="1"/>
              <a:t>sense</a:t>
            </a:r>
            <a:r>
              <a:rPr lang="fr-FR" dirty="0"/>
              <a:t> …………………. / ………………..</a:t>
            </a:r>
          </a:p>
          <a:p>
            <a:r>
              <a:rPr lang="fr-FR" dirty="0"/>
              <a:t>5- </a:t>
            </a:r>
            <a:r>
              <a:rPr lang="fr-FR" dirty="0" err="1"/>
              <a:t>activate</a:t>
            </a:r>
            <a:r>
              <a:rPr lang="fr-FR" dirty="0"/>
              <a:t> ………………./ …………………..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628ED-3470-4055-B9A0-6A8E8F25B234}"/>
              </a:ext>
            </a:extLst>
          </p:cNvPr>
          <p:cNvSpPr txBox="1"/>
          <p:nvPr/>
        </p:nvSpPr>
        <p:spPr>
          <a:xfrm>
            <a:off x="1295401" y="2463800"/>
            <a:ext cx="960119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err="1"/>
              <a:t>Detect</a:t>
            </a:r>
            <a:r>
              <a:rPr lang="fr-FR" sz="3200" dirty="0"/>
              <a:t>, detector, </a:t>
            </a:r>
            <a:r>
              <a:rPr lang="fr-FR" sz="3200" dirty="0" err="1"/>
              <a:t>pick</a:t>
            </a:r>
            <a:r>
              <a:rPr lang="fr-FR" sz="3200" dirty="0"/>
              <a:t> up, </a:t>
            </a:r>
            <a:r>
              <a:rPr lang="fr-FR" sz="3200" dirty="0" err="1"/>
              <a:t>reading</a:t>
            </a:r>
            <a:r>
              <a:rPr lang="fr-FR" sz="3200" dirty="0"/>
              <a:t>, </a:t>
            </a:r>
            <a:r>
              <a:rPr lang="fr-FR" sz="3200" dirty="0" err="1"/>
              <a:t>regulate</a:t>
            </a:r>
            <a:r>
              <a:rPr lang="fr-FR" sz="3200" dirty="0"/>
              <a:t>, set off, trigger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B7052-D4ED-4186-8E02-E8598D6D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37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1F2F-5812-4768-8DEC-7D7F41FC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/>
              <a:t>Complete 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extracts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conversation by </a:t>
            </a:r>
            <a:r>
              <a:rPr lang="fr-FR" dirty="0" err="1"/>
              <a:t>underlining</a:t>
            </a:r>
            <a:r>
              <a:rPr lang="fr-FR" dirty="0"/>
              <a:t> the correct </a:t>
            </a:r>
            <a:r>
              <a:rPr lang="fr-FR" dirty="0" err="1"/>
              <a:t>words</a:t>
            </a:r>
            <a:endParaRPr lang="fr-F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66148F-F2A8-4241-990D-352D2CE8E084}"/>
              </a:ext>
            </a:extLst>
          </p:cNvPr>
          <p:cNvSpPr txBox="1">
            <a:spLocks/>
          </p:cNvSpPr>
          <p:nvPr/>
        </p:nvSpPr>
        <p:spPr>
          <a:xfrm>
            <a:off x="1295402" y="2519829"/>
            <a:ext cx="9628088" cy="3449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Not </a:t>
            </a:r>
            <a:r>
              <a:rPr lang="fr-FR" dirty="0" err="1"/>
              <a:t>just</a:t>
            </a:r>
            <a:r>
              <a:rPr lang="fr-FR" dirty="0"/>
              <a:t> the </a:t>
            </a:r>
            <a:r>
              <a:rPr lang="fr-FR" dirty="0" err="1"/>
              <a:t>wusual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b="1" dirty="0" err="1"/>
              <a:t>activate</a:t>
            </a:r>
            <a:r>
              <a:rPr lang="fr-FR" b="1" dirty="0"/>
              <a:t>/</a:t>
            </a:r>
            <a:r>
              <a:rPr lang="fr-FR" b="1" dirty="0" err="1"/>
              <a:t>detect</a:t>
            </a:r>
            <a:r>
              <a:rPr lang="fr-FR" b="1" dirty="0"/>
              <a:t> </a:t>
            </a:r>
            <a:r>
              <a:rPr lang="fr-FR" dirty="0"/>
              <a:t>the lights …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use </a:t>
            </a:r>
            <a:r>
              <a:rPr lang="fr-FR" dirty="0" err="1"/>
              <a:t>presence</a:t>
            </a:r>
            <a:r>
              <a:rPr lang="fr-FR" dirty="0"/>
              <a:t> detectors to </a:t>
            </a:r>
            <a:r>
              <a:rPr lang="fr-FR" b="1" dirty="0" err="1"/>
              <a:t>pick</a:t>
            </a:r>
            <a:r>
              <a:rPr lang="fr-FR" b="1" dirty="0"/>
              <a:t> up/control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…</a:t>
            </a:r>
          </a:p>
          <a:p>
            <a:r>
              <a:rPr lang="fr-FR" dirty="0"/>
              <a:t>…a </a:t>
            </a:r>
            <a:r>
              <a:rPr lang="fr-FR" dirty="0" err="1"/>
              <a:t>presence</a:t>
            </a:r>
            <a:r>
              <a:rPr lang="fr-FR" dirty="0"/>
              <a:t> detector </a:t>
            </a:r>
            <a:r>
              <a:rPr lang="fr-FR" b="1" dirty="0"/>
              <a:t>sets off/</a:t>
            </a:r>
            <a:r>
              <a:rPr lang="fr-FR" b="1" dirty="0" err="1"/>
              <a:t>senses</a:t>
            </a:r>
            <a:r>
              <a:rPr lang="fr-FR" b="1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everyone’s</a:t>
            </a:r>
            <a:r>
              <a:rPr lang="fr-FR" dirty="0"/>
              <a:t> </a:t>
            </a:r>
            <a:r>
              <a:rPr lang="fr-FR" dirty="0" err="1"/>
              <a:t>left</a:t>
            </a:r>
            <a:r>
              <a:rPr lang="fr-FR" dirty="0"/>
              <a:t> a meeting room…</a:t>
            </a:r>
          </a:p>
          <a:p>
            <a:r>
              <a:rPr lang="fr-FR" dirty="0"/>
              <a:t>…a </a:t>
            </a:r>
            <a:r>
              <a:rPr lang="fr-FR" dirty="0" err="1"/>
              <a:t>temerature</a:t>
            </a:r>
            <a:r>
              <a:rPr lang="fr-FR" dirty="0"/>
              <a:t> </a:t>
            </a:r>
            <a:r>
              <a:rPr lang="fr-FR" dirty="0" err="1"/>
              <a:t>sensor</a:t>
            </a:r>
            <a:r>
              <a:rPr lang="fr-FR" dirty="0"/>
              <a:t> </a:t>
            </a:r>
            <a:r>
              <a:rPr lang="fr-FR" dirty="0" err="1"/>
              <a:t>picks</a:t>
            </a:r>
            <a:r>
              <a:rPr lang="fr-FR" dirty="0"/>
              <a:t> up a positive </a:t>
            </a:r>
            <a:r>
              <a:rPr lang="fr-FR" b="1" dirty="0"/>
              <a:t>detector/</a:t>
            </a:r>
            <a:r>
              <a:rPr lang="fr-FR" b="1" dirty="0" err="1"/>
              <a:t>reading</a:t>
            </a:r>
            <a:r>
              <a:rPr lang="fr-FR" dirty="0"/>
              <a:t>…</a:t>
            </a:r>
          </a:p>
          <a:p>
            <a:r>
              <a:rPr lang="fr-FR" dirty="0"/>
              <a:t>…the </a:t>
            </a:r>
            <a:r>
              <a:rPr lang="fr-FR" dirty="0" err="1"/>
              <a:t>sensor</a:t>
            </a:r>
            <a:r>
              <a:rPr lang="fr-FR" dirty="0"/>
              <a:t> </a:t>
            </a:r>
            <a:r>
              <a:rPr lang="fr-FR" b="1" dirty="0" err="1"/>
              <a:t>detects</a:t>
            </a:r>
            <a:r>
              <a:rPr lang="fr-FR" b="1" dirty="0"/>
              <a:t>/</a:t>
            </a:r>
            <a:r>
              <a:rPr lang="fr-FR" b="1" dirty="0" err="1"/>
              <a:t>regulates</a:t>
            </a:r>
            <a:r>
              <a:rPr lang="fr-FR" b="1" dirty="0"/>
              <a:t> </a:t>
            </a:r>
            <a:r>
              <a:rPr lang="fr-FR" dirty="0"/>
              <a:t>sunlight, and </a:t>
            </a:r>
            <a:r>
              <a:rPr lang="fr-FR" b="1" dirty="0" err="1"/>
              <a:t>senses</a:t>
            </a:r>
            <a:r>
              <a:rPr lang="fr-FR" b="1" dirty="0"/>
              <a:t>/triggers </a:t>
            </a:r>
            <a:r>
              <a:rPr lang="fr-FR" dirty="0"/>
              <a:t>the blinds…</a:t>
            </a:r>
          </a:p>
          <a:p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sensors</a:t>
            </a:r>
            <a:r>
              <a:rPr lang="fr-FR" dirty="0"/>
              <a:t> </a:t>
            </a:r>
            <a:r>
              <a:rPr lang="fr-FR" b="1" dirty="0"/>
              <a:t>set off/</a:t>
            </a:r>
            <a:r>
              <a:rPr lang="fr-FR" b="1" dirty="0" err="1"/>
              <a:t>sense</a:t>
            </a:r>
            <a:r>
              <a:rPr lang="fr-FR" b="1" dirty="0"/>
              <a:t> </a:t>
            </a:r>
            <a:r>
              <a:rPr lang="fr-FR" dirty="0"/>
              <a:t>a circulation system…</a:t>
            </a:r>
          </a:p>
          <a:p>
            <a:r>
              <a:rPr lang="fr-FR" dirty="0"/>
              <a:t>…</a:t>
            </a:r>
            <a:r>
              <a:rPr lang="fr-FR" dirty="0" err="1"/>
              <a:t>we’d</a:t>
            </a:r>
            <a:r>
              <a:rPr lang="fr-FR" dirty="0"/>
              <a:t> use </a:t>
            </a:r>
            <a:r>
              <a:rPr lang="fr-FR" dirty="0" err="1"/>
              <a:t>presence</a:t>
            </a:r>
            <a:r>
              <a:rPr lang="fr-FR" dirty="0"/>
              <a:t> detectors and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sensors</a:t>
            </a:r>
            <a:r>
              <a:rPr lang="fr-FR" dirty="0"/>
              <a:t> to </a:t>
            </a:r>
            <a:r>
              <a:rPr lang="fr-FR" b="1" dirty="0" err="1"/>
              <a:t>detect</a:t>
            </a:r>
            <a:r>
              <a:rPr lang="fr-FR" b="1" dirty="0"/>
              <a:t>/</a:t>
            </a:r>
            <a:r>
              <a:rPr lang="fr-FR" b="1" dirty="0" err="1"/>
              <a:t>regulate</a:t>
            </a:r>
            <a:r>
              <a:rPr lang="fr-FR" b="1" dirty="0"/>
              <a:t> </a:t>
            </a:r>
            <a:r>
              <a:rPr lang="fr-FR" dirty="0"/>
              <a:t>as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as possible</a:t>
            </a:r>
          </a:p>
          <a:p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60048-F57A-4283-9B67-E181E89A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44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5209-DE75-425C-8603-592A9100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/>
              <a:t>Roland and Saskia go on to </a:t>
            </a:r>
            <a:r>
              <a:rPr lang="fr-FR" dirty="0" err="1"/>
              <a:t>discuss</a:t>
            </a:r>
            <a:r>
              <a:rPr lang="fr-FR" dirty="0"/>
              <a:t> an alternative control system in the building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35D920-1D3E-4EF7-B46A-A90D04EAA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95176" y="2562390"/>
            <a:ext cx="4838781" cy="2769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01EA75-9FC3-4FCE-B3A9-4B8B7073C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1" y="2562391"/>
            <a:ext cx="5069306" cy="2769464"/>
          </a:xfrm>
          <a:prstGeom prst="rect">
            <a:avLst/>
          </a:prstGeom>
        </p:spPr>
      </p:pic>
      <p:pic>
        <p:nvPicPr>
          <p:cNvPr id="9" name="16 8_3">
            <a:hlinkClick r:id="" action="ppaction://media"/>
            <a:extLst>
              <a:ext uri="{FF2B5EF4-FFF2-40B4-BE49-F238E27FC236}">
                <a16:creationId xmlns:a16="http://schemas.microsoft.com/office/drawing/2014/main" id="{89C47760-7683-4372-9361-5B33C46FB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59907" y="5040825"/>
            <a:ext cx="609600" cy="6096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E7F6A-6800-43C9-9C90-23148D32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y.himour@gmail.com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28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que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727</Words>
  <Application>Microsoft Office PowerPoint</Application>
  <PresentationFormat>Widescreen</PresentationFormat>
  <Paragraphs>75</Paragraphs>
  <Slides>13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Organique</vt:lpstr>
      <vt:lpstr>Chapter 04 :Work on various technological supports/ 02 </vt:lpstr>
      <vt:lpstr>Roland, a mechanical and electrical services (M&amp;E) engineer, is talking to Saskia, an architect, about the design of a new building. Listen to their discussion</vt:lpstr>
      <vt:lpstr>Answer the following questions:  </vt:lpstr>
      <vt:lpstr>Suggested answers:</vt:lpstr>
      <vt:lpstr>Rolland gives some examples of sensors and controls</vt:lpstr>
      <vt:lpstr>Answer these questions: </vt:lpstr>
      <vt:lpstr>Match the words in the box to the synonyms:</vt:lpstr>
      <vt:lpstr>Complete the following extracts from the conversation by underlining the correct words</vt:lpstr>
      <vt:lpstr>Roland and Saskia go on to discuss an alternative control system in the building </vt:lpstr>
      <vt:lpstr>Answer these questions :</vt:lpstr>
      <vt:lpstr>Suggested answers</vt:lpstr>
      <vt:lpstr>Match the sensor or the measuring system to the industrail applications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Yassine HIMOUR</cp:lastModifiedBy>
  <cp:revision>50</cp:revision>
  <dcterms:created xsi:type="dcterms:W3CDTF">2016-11-19T20:48:06Z</dcterms:created>
  <dcterms:modified xsi:type="dcterms:W3CDTF">2020-12-30T17:14:07Z</dcterms:modified>
</cp:coreProperties>
</file>