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65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1F442458-5DAE-41BD-B576-F2E8096B662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442458-5DAE-41BD-B576-F2E8096B662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396C8F8-9BCD-4824-ABD7-9F0C79997C2E}" type="datetimeFigureOut">
              <a:rPr lang="fr-FR" smtClean="0"/>
              <a:pPr/>
              <a:t>23/02/2021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1F442458-5DAE-41BD-B576-F2E8096B662C}"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396C8F8-9BCD-4824-ABD7-9F0C79997C2E}" type="datetimeFigureOut">
              <a:rPr lang="fr-FR" smtClean="0"/>
              <a:pPr/>
              <a:t>23/02/2021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F442458-5DAE-41BD-B576-F2E8096B662C}"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a&#231;on%20dont%20un%20bassin%20r&#233;agit%20&#224;%20un%20&#233;v&#233;nement%20ou%20&#224;%20une%20suite%20d%20&#233;v&#233;nements%20m&#233;t&#233;orologiques.%20','lightblue"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file:///E:\cours%20Hydrologie\Cours%20Master-hydro\Pr&#233;cipitation,%20souvent%20forte%20et%20de%20courte%20dur&#233;e,%20tombant%20de%20nuages%20convectifs.%20Les%20averses%20sont%20caract&#233;ris&#233;es%20par%20leur%20d&#233;but%20et%20leur%20fin%20brusques,%20et%20par%20leurs%20variations%20g&#233;n&#233;ralement%20violentes%20et%20rapides%20d%20intensit&#233;.%20','lightblue" TargetMode="External"/><Relationship Id="rId2" Type="http://schemas.openxmlformats.org/officeDocument/2006/relationships/hyperlink" Target="file:///E:\cours%20Hydrologie\Cours%20Master-hydro\Ecoulement%20relativement%20fort%20tel%20qu%20il%20est%20mesur&#233;%20par%20la%20hauteur%20d%20eau%20ou%20le%20d&#233;bit.%20','lightblue" TargetMode="External"/><Relationship Id="rId1" Type="http://schemas.openxmlformats.org/officeDocument/2006/relationships/slideLayout" Target="../slideLayouts/slideLayout7.xml"/><Relationship Id="rId6" Type="http://schemas.openxmlformats.org/officeDocument/2006/relationships/hyperlink" Target="file:///E:\cours%20Hydrologie\Cours%20Master-hydro\Brusque%20coul&#233;e%20d%20eau%20lib&#233;r&#233;e%20par%20un%20glacier.','lightblue" TargetMode="External"/><Relationship Id="rId5" Type="http://schemas.openxmlformats.org/officeDocument/2006/relationships/hyperlink" Target="file:///E:\cours%20Hydrologie\Cours%20Master-hydro\Amoncellement%20local%20de%20glace%20qui,%20dans%20un%20cours%20d%20eau,%20fait%20obstacle%20&#224;&#160;%20l%20&#233;coulement.','lightblue" TargetMode="External"/><Relationship Id="rId4" Type="http://schemas.openxmlformats.org/officeDocument/2006/relationships/hyperlink" Target="file:///E:\cours%20Hydrologie\Cours%20Master-hydro\Crue%20importante%20des%20cours%20d%20eau%20se%20produisant%20chaque%20printemps%20et%20caus&#233;e%20par%20la%20fonte%20du%20manteau%20nival%20accumul&#233;%20pendant%20l%20hiver.%20','lightblue"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file:///E:\cours%20Hydrologie\Cours%20Master-hydro\Ensemble%20des%20rivi&#232;res%20et%20autres%20cours%20d%20eau%20permanents%20ou%20temporaires,%20ainsi%20que%20des%20lacs%20et%20des%20r&#233;servoirs,%20dans%20une%20r&#233;gion%20donn&#233;e.%20','lightblue"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file:///E:\cours%20Hydrologie\Cours%20Master-hydro\Carte%20d%20un%20bassin%20hydrographique%20sur%20laquelle%20une%20s&#233;rie%20de%20courbes%20(isochrones)%20indique%20le%20temps%20de%20parcours%20de%20l%20eau%20entre%20une%20de%20ces%20courbes%20et%20le%20d&#233;bouch&#233;%20du%20r&#233;seau%20hydrographique.%20','lightblue" TargetMode="External"/><Relationship Id="rId2" Type="http://schemas.openxmlformats.org/officeDocument/2006/relationships/hyperlink" Target="file:///E:\cours%20Hydrologie\Cours%20Master-hydro\P&#233;riode%20qui%20s%20&#233;coule%20entre%20le%20d&#233;but%20et%20la%20fin%20d%20une%20pr&#233;cipitation%20totale%20ou%20d&#233;passant%20un%20seuil%20donn&#233;.%20','lightblue" TargetMode="Externa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ile:///E:\cours%20Hydrologie\Cours%20Master-hydro\D&#233;bit%20maximal%20instantan&#233;%20d%20un%20hydrogramme%20donn&#233;.%20','lightblue" TargetMode="External"/><Relationship Id="rId1" Type="http://schemas.openxmlformats.org/officeDocument/2006/relationships/slideLayout" Target="../slideLayouts/slideLayout7.xml"/><Relationship Id="rId4" Type="http://schemas.openxmlformats.org/officeDocument/2006/relationships/image" Target="../media/image8.gif"/></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ile:///E:\cours%20Hydrologie\Cours%20Master-hydro\D&#233;bit%20d%20une%20pluie%20exprim&#233;%20en%20unit&#233;s%20de%20hauteur%20par%20unit&#233;%20de%20temps.%20','lightblue"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Distribution%20dans%20le%20temps%20de%20l%20intensit&#233;%20d%20une%20averse.','lightblue" TargetMode="External"/><Relationship Id="rId2" Type="http://schemas.openxmlformats.org/officeDocument/2006/relationships/hyperlink" Target="Expression%20ou%20repr&#233;sentation,%20graphique%20ou%20non,%20de%20la%20variation%20des%20d&#233;bits%20dans%20le%20temps.','lightblue" TargetMode="Externa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hyperlink" Target="Partie%20de%20l%20averse%20qui%20atteint%20un%20cours%20d%20eau%20par%20ruissellement.','lightblue"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file:///E:\cours%20Hydrologie\Cours%20Master-hydro\Temps%20que%20met%20le%20ruissellement%20d%20une%20averse%20pour%20parvenir%20&#224;&#160;%20l%20exutoire%20depuis%20le%20point%20du%20bassin%20pour%20lequel%20la%20dur&#233;e%20de%20parcours%20est%20la%20plus%20longue.%20','lightblue" TargetMode="External"/><Relationship Id="rId2" Type="http://schemas.openxmlformats.org/officeDocument/2006/relationships/hyperlink" Target="file:///E:\cours%20Hydrologie\Cours%20Master-hydro\Temps%20&#233;coul&#233;%20entre%20les%20instants%20qui%20correspondent%20respectivement%20au%20centre%20de%20gravit&#233;%20d%20une%20averse%20et%20au%20centre%20de%20gravit&#233;%20du%20ruissellement%20ou%20au%20d&#233;bit%20de%20pointe.','lightblue" TargetMode="Externa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hyperlink" Target="file:///E:\cours%20Hydrologie\Cours%20Master-hydro\Intervalle%20de%20temps%20entre%20le%20d&#233;but%20et%20la%20fin%20du%20ruissellement%20produit%20par%20une%20averse.%20','lightblu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1"/>
          <p:cNvSpPr>
            <a:spLocks noChangeArrowheads="1"/>
          </p:cNvSpPr>
          <p:nvPr/>
        </p:nvSpPr>
        <p:spPr bwMode="auto">
          <a:xfrm>
            <a:off x="0" y="1500174"/>
            <a:ext cx="91440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1750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Arial" pitchFamily="34" charset="0"/>
                <a:cs typeface="Arial" pitchFamily="34" charset="0"/>
              </a:rPr>
              <a:t>1</a:t>
            </a:r>
            <a:r>
              <a:rPr kumimoji="0" lang="fr-FR" sz="2000" b="1" i="0" u="none" strike="noStrike" cap="none" normalizeH="0" baseline="0" dirty="0" smtClean="0" bmk="">
                <a:ln>
                  <a:noFill/>
                </a:ln>
                <a:solidFill>
                  <a:srgbClr val="0000FF"/>
                </a:solidFill>
                <a:effectLst/>
                <a:latin typeface="Arial" pitchFamily="34" charset="0"/>
                <a:cs typeface="Arial" pitchFamily="34" charset="0"/>
              </a:rPr>
              <a:t>1.1 Introduction</a:t>
            </a:r>
          </a:p>
          <a:p>
            <a:pPr marL="0" marR="0" lvl="0" indent="31750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bmk="">
                <a:ln>
                  <a:noFill/>
                </a:ln>
                <a:solidFill>
                  <a:schemeClr val="tx1"/>
                </a:solidFill>
                <a:effectLst/>
                <a:latin typeface="Arial" pitchFamily="34" charset="0"/>
                <a:cs typeface="Arial" pitchFamily="34" charset="0"/>
              </a:rPr>
              <a:t>Le chapitre précédent nous a donné l'occasion de décrire les principaux processus intervenant dans la génération des écoulements sur un bassin versant. Cependant, les tâches de l'ingénieur hydrologue et du chercheur ne s'arrêtent pas ici car il reste à comprendre les relations qui existent entre l'impulsion ou la sollicitation - sous forme de précipitations – reçue par le bassin et sa réponse hydrologique se traduisant à l'exutoire de ce dernier par une variation temporelle de débit. </a:t>
            </a:r>
          </a:p>
          <a:p>
            <a:pPr marL="0" marR="0" lvl="0" indent="317500" algn="just" defTabSz="914400" rtl="0" eaLnBrk="0" fontAlgn="base" latinLnBrk="0" hangingPunct="0">
              <a:lnSpc>
                <a:spcPct val="100000"/>
              </a:lnSpc>
              <a:spcBef>
                <a:spcPct val="0"/>
              </a:spcBef>
              <a:spcAft>
                <a:spcPct val="0"/>
              </a:spcAft>
              <a:buClrTx/>
              <a:buSzTx/>
              <a:buFontTx/>
              <a:buNone/>
              <a:tabLst/>
            </a:pPr>
            <a:endParaRPr kumimoji="0" lang="fr-FR" sz="2000" b="1" i="1" u="none" strike="noStrike" cap="none" normalizeH="0" baseline="0" dirty="0" smtClean="0" bmk="">
              <a:ln>
                <a:noFill/>
              </a:ln>
              <a:solidFill>
                <a:srgbClr val="008000"/>
              </a:solidFill>
              <a:effectLst/>
              <a:latin typeface="Arial" pitchFamily="34" charset="0"/>
              <a:cs typeface="Arial" pitchFamily="34" charset="0"/>
            </a:endParaRPr>
          </a:p>
          <a:p>
            <a:pPr marL="0" marR="0" lvl="0" indent="476250" algn="just" defTabSz="914400" rtl="0" eaLnBrk="0" fontAlgn="base" latinLnBrk="0" hangingPunct="0">
              <a:lnSpc>
                <a:spcPct val="100000"/>
              </a:lnSpc>
              <a:spcBef>
                <a:spcPct val="0"/>
              </a:spcBef>
              <a:spcAft>
                <a:spcPct val="0"/>
              </a:spcAft>
              <a:buClrTx/>
              <a:buSzTx/>
              <a:buFontTx/>
              <a:buNone/>
              <a:tabLst/>
            </a:pPr>
            <a:r>
              <a:rPr kumimoji="0" lang="fr-FR" sz="2000" b="1" i="1" u="none" strike="noStrike" cap="none" normalizeH="0" baseline="0" dirty="0" smtClean="0" bmk="">
                <a:ln>
                  <a:noFill/>
                </a:ln>
                <a:solidFill>
                  <a:srgbClr val="008000"/>
                </a:solidFill>
                <a:effectLst/>
                <a:latin typeface="Arial" pitchFamily="34" charset="0"/>
                <a:cs typeface="Arial" pitchFamily="34" charset="0"/>
              </a:rPr>
              <a:t>11.1.1 Réponses hydrologiques</a:t>
            </a:r>
          </a:p>
          <a:p>
            <a:pPr marL="0" marR="0" lvl="0" indent="47625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bmk="">
                <a:ln>
                  <a:noFill/>
                </a:ln>
                <a:solidFill>
                  <a:schemeClr val="tx1"/>
                </a:solidFill>
                <a:effectLst/>
                <a:latin typeface="Arial" pitchFamily="34" charset="0"/>
                <a:cs typeface="Arial" pitchFamily="34" charset="0"/>
              </a:rPr>
              <a:t>La manière dont réagit le bassin lorsqu'il est soumis à une sollicitation se nomme   </a:t>
            </a:r>
            <a:r>
              <a:rPr kumimoji="0" lang="fr-FR" sz="20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réponse hydrologique.</a:t>
            </a:r>
            <a:r>
              <a:rPr kumimoji="0" lang="fr-FR" sz="2000" b="0" i="0" u="none" strike="noStrike" cap="none" normalizeH="0" baseline="0" dirty="0" smtClean="0">
                <a:ln>
                  <a:noFill/>
                </a:ln>
                <a:solidFill>
                  <a:schemeClr val="tx1"/>
                </a:solidFill>
                <a:effectLst/>
                <a:latin typeface="Arial" pitchFamily="34" charset="0"/>
                <a:cs typeface="Arial" pitchFamily="34" charset="0"/>
              </a:rPr>
              <a:t> Elle est schématiquement représentée à la figure 11.1 ci-dessous. </a:t>
            </a:r>
          </a:p>
        </p:txBody>
      </p:sp>
      <p:pic>
        <p:nvPicPr>
          <p:cNvPr id="109570" name="Picture 2" descr="E:\cours Hydrologie\hydrologie\hydram\minigoutte.jpg"/>
          <p:cNvPicPr>
            <a:picLocks noChangeAspect="1" noChangeArrowheads="1"/>
          </p:cNvPicPr>
          <p:nvPr/>
        </p:nvPicPr>
        <p:blipFill>
          <a:blip r:embed="rId3" cstate="print"/>
          <a:srcRect/>
          <a:stretch>
            <a:fillRect/>
          </a:stretch>
        </p:blipFill>
        <p:spPr bwMode="auto">
          <a:xfrm>
            <a:off x="5670550" y="649288"/>
            <a:ext cx="95250" cy="152400"/>
          </a:xfrm>
          <a:prstGeom prst="rect">
            <a:avLst/>
          </a:prstGeom>
          <a:noFill/>
        </p:spPr>
      </p:pic>
      <p:sp>
        <p:nvSpPr>
          <p:cNvPr id="6" name="Rectangle 5"/>
          <p:cNvSpPr/>
          <p:nvPr/>
        </p:nvSpPr>
        <p:spPr>
          <a:xfrm>
            <a:off x="1785918" y="500042"/>
            <a:ext cx="5237331" cy="584775"/>
          </a:xfrm>
          <a:prstGeom prst="rect">
            <a:avLst/>
          </a:prstGeom>
        </p:spPr>
        <p:txBody>
          <a:bodyPr wrap="none">
            <a:spAutoFit/>
          </a:bodyPr>
          <a:lstStyle/>
          <a:p>
            <a:pPr lvl="0" indent="158750" algn="just" fontAlgn="base">
              <a:spcBef>
                <a:spcPct val="0"/>
              </a:spcBef>
              <a:spcAft>
                <a:spcPct val="0"/>
              </a:spcAft>
            </a:pPr>
            <a:r>
              <a:rPr kumimoji="0" lang="fr-FR" sz="3200" b="1" i="0" u="none" strike="noStrike" cap="none" normalizeH="0" baseline="0" dirty="0" smtClean="0">
                <a:ln>
                  <a:noFill/>
                </a:ln>
                <a:solidFill>
                  <a:srgbClr val="FF0000"/>
                </a:solidFill>
                <a:effectLst/>
                <a:latin typeface="Arial" pitchFamily="34" charset="0"/>
                <a:cs typeface="Arial" pitchFamily="34" charset="0"/>
              </a:rPr>
              <a:t>La réponse hydrologique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3137"/>
            <a:ext cx="9144000" cy="6524863"/>
          </a:xfrm>
          <a:prstGeom prst="rect">
            <a:avLst/>
          </a:prstGeom>
        </p:spPr>
        <p:txBody>
          <a:bodyPr wrap="square">
            <a:spAutoFit/>
          </a:bodyPr>
          <a:lstStyle/>
          <a:p>
            <a:pPr lvl="0" indent="317500" algn="just" eaLnBrk="0" fontAlgn="base" hangingPunct="0">
              <a:spcBef>
                <a:spcPct val="0"/>
              </a:spcBef>
              <a:spcAft>
                <a:spcPct val="0"/>
              </a:spcAft>
            </a:pPr>
            <a:r>
              <a:rPr kumimoji="0" lang="fr-FR" sz="2200" b="1" i="0" u="none" strike="noStrike" cap="none" normalizeH="0" baseline="0" dirty="0" smtClean="0">
                <a:ln>
                  <a:noFill/>
                </a:ln>
                <a:solidFill>
                  <a:srgbClr val="0000FF"/>
                </a:solidFill>
                <a:effectLst/>
                <a:latin typeface="Arial" pitchFamily="34" charset="0"/>
                <a:cs typeface="Arial" pitchFamily="34" charset="0"/>
              </a:rPr>
              <a:t>1</a:t>
            </a:r>
            <a:r>
              <a:rPr kumimoji="0" lang="fr-FR" sz="2200" b="1" i="0" u="none" strike="noStrike" cap="none" normalizeH="0" baseline="0" dirty="0" smtClean="0" bmk="">
                <a:ln>
                  <a:noFill/>
                </a:ln>
                <a:solidFill>
                  <a:srgbClr val="0000FF"/>
                </a:solidFill>
                <a:effectLst/>
                <a:latin typeface="Arial" pitchFamily="34" charset="0"/>
                <a:cs typeface="Arial" pitchFamily="34" charset="0"/>
              </a:rPr>
              <a:t>1.3 Genèse des crues</a:t>
            </a:r>
          </a:p>
          <a:p>
            <a:pPr lvl="0" indent="317500" algn="just" eaLnBrk="0" fontAlgn="base" hangingPunct="0">
              <a:spcBef>
                <a:spcPct val="0"/>
              </a:spcBef>
              <a:spcAft>
                <a:spcPct val="0"/>
              </a:spcAft>
            </a:pPr>
            <a:r>
              <a:rPr kumimoji="0" lang="fr-FR" sz="2200" b="0" i="0" u="none" strike="noStrike" cap="none" normalizeH="0" baseline="0" dirty="0" smtClean="0" bmk="">
                <a:ln>
                  <a:noFill/>
                </a:ln>
                <a:solidFill>
                  <a:schemeClr val="tx1"/>
                </a:solidFill>
                <a:effectLst/>
                <a:latin typeface="Arial" pitchFamily="34" charset="0"/>
                <a:cs typeface="Arial" pitchFamily="34" charset="0"/>
              </a:rPr>
              <a:t>La nature et l'origine des </a:t>
            </a:r>
            <a:r>
              <a:rPr lang="fr-FR" sz="2200" dirty="0" bmk="">
                <a:latin typeface="Arial" pitchFamily="34" charset="0"/>
                <a:cs typeface="Arial" pitchFamily="34" charset="0"/>
              </a:rPr>
              <a:t>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c</a:t>
            </a:r>
            <a:r>
              <a:rPr lang="fr-FR" sz="2200" dirty="0" bmk="">
                <a:latin typeface="Arial" pitchFamily="34" charset="0"/>
                <a:cs typeface="Arial" pitchFamily="34" charset="0"/>
                <a:hlinkClick r:id=""/>
                <a:hlinkMouseOver r:id="rId2"/>
              </a:rPr>
              <a:t>rues</a:t>
            </a:r>
            <a:r>
              <a:rPr lang="fr-FR" sz="2200" dirty="0" bmk="">
                <a:latin typeface="Arial" pitchFamily="34" charset="0"/>
                <a:cs typeface="Arial" pitchFamily="34" charset="0"/>
              </a:rPr>
              <a:t> ou hautes eaux sont liées aux régimes hydrologiques et à la taille du bassin versant. Les bassins versants du Plateau suisse, par exemple, appartiennent au régime pluvial ou au régime nivo-pluvial. Les crues auront ainsi pour origine les averses (liquides et /ou solides) et/ou la fonte de neige. Les crues peuvent être groupées, selon les causes qui les engendrent selon :</a:t>
            </a:r>
          </a:p>
          <a:p>
            <a:pPr lvl="0" indent="317500" algn="just" eaLnBrk="0" fontAlgn="base" hangingPunct="0">
              <a:spcBef>
                <a:spcPct val="0"/>
              </a:spcBef>
              <a:spcAft>
                <a:spcPct val="0"/>
              </a:spcAft>
              <a:buFontTx/>
              <a:buChar char="•"/>
            </a:pPr>
            <a:r>
              <a:rPr lang="fr-FR" sz="2200" dirty="0" bmk="">
                <a:latin typeface="Arial" pitchFamily="34" charset="0"/>
                <a:cs typeface="Arial" pitchFamily="34" charset="0"/>
              </a:rPr>
              <a:t>Les crues d'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3"/>
              </a:rPr>
              <a:t>a</a:t>
            </a:r>
            <a:r>
              <a:rPr lang="fr-FR" sz="2200" dirty="0" bmk="">
                <a:latin typeface="Arial" pitchFamily="34" charset="0"/>
                <a:cs typeface="Arial" pitchFamily="34" charset="0"/>
                <a:hlinkClick r:id=""/>
                <a:hlinkMouseOver r:id="rId3"/>
              </a:rPr>
              <a:t>verses</a:t>
            </a:r>
            <a:r>
              <a:rPr lang="fr-FR" sz="2200" dirty="0" bmk="">
                <a:latin typeface="Arial" pitchFamily="34" charset="0"/>
                <a:cs typeface="Arial" pitchFamily="34" charset="0"/>
              </a:rPr>
              <a:t> (fortes pluies de plusieurs jours ou averses orageuses localisées), </a:t>
            </a:r>
          </a:p>
          <a:p>
            <a:pPr lvl="0" indent="317500" algn="just" eaLnBrk="0" fontAlgn="base" hangingPunct="0">
              <a:spcBef>
                <a:spcPct val="0"/>
              </a:spcBef>
              <a:spcAft>
                <a:spcPct val="0"/>
              </a:spcAft>
              <a:buFontTx/>
              <a:buChar char="•"/>
            </a:pPr>
            <a:r>
              <a:rPr lang="fr-FR" sz="2200" dirty="0" bmk="">
                <a:latin typeface="Arial" pitchFamily="34" charset="0"/>
                <a:cs typeface="Arial" pitchFamily="34" charset="0"/>
              </a:rPr>
              <a:t>les   </a:t>
            </a:r>
            <a:r>
              <a:rPr lang="fr-FR" sz="2200" dirty="0" smtClean="0" bmk="">
                <a:latin typeface="Arial" pitchFamily="34" charset="0"/>
                <a:cs typeface="Arial" pitchFamily="34" charset="0"/>
                <a:hlinkClick r:id=""/>
                <a:hlinkMouseOver r:id="rId4"/>
              </a:rPr>
              <a:t>c</a:t>
            </a:r>
            <a:r>
              <a:rPr lang="fr-FR" sz="2200" dirty="0" bmk="">
                <a:latin typeface="Arial" pitchFamily="34" charset="0"/>
                <a:cs typeface="Arial" pitchFamily="34" charset="0"/>
                <a:hlinkClick r:id=""/>
                <a:hlinkMouseOver r:id="rId4"/>
              </a:rPr>
              <a:t>rues de fonte de neige</a:t>
            </a:r>
            <a:r>
              <a:rPr lang="fr-FR" sz="2200" dirty="0" bmk="">
                <a:latin typeface="Arial" pitchFamily="34" charset="0"/>
                <a:cs typeface="Arial" pitchFamily="34" charset="0"/>
              </a:rPr>
              <a:t> (dues à une augmentation de la température accompagnée ou pas de précipitations), </a:t>
            </a:r>
          </a:p>
          <a:p>
            <a:pPr lvl="0" indent="317500" algn="just" eaLnBrk="0" fontAlgn="base" hangingPunct="0">
              <a:spcBef>
                <a:spcPct val="0"/>
              </a:spcBef>
              <a:spcAft>
                <a:spcPct val="0"/>
              </a:spcAft>
              <a:buFontTx/>
              <a:buChar char="•"/>
            </a:pPr>
            <a:r>
              <a:rPr lang="fr-FR" sz="2200" dirty="0" bmk="">
                <a:latin typeface="Arial" pitchFamily="34" charset="0"/>
                <a:cs typeface="Arial" pitchFamily="34" charset="0"/>
              </a:rPr>
              <a:t>les crues d'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5"/>
              </a:rPr>
              <a:t>e</a:t>
            </a:r>
            <a:r>
              <a:rPr lang="fr-FR" sz="2200" dirty="0" bmk="">
                <a:latin typeface="Arial" pitchFamily="34" charset="0"/>
                <a:cs typeface="Arial" pitchFamily="34" charset="0"/>
                <a:hlinkClick r:id=""/>
                <a:hlinkMouseOver r:id="rId5"/>
              </a:rPr>
              <a:t>mbâcle</a:t>
            </a:r>
            <a:r>
              <a:rPr lang="fr-FR" sz="2200" baseline="30000" dirty="0" bmk="">
                <a:latin typeface="Arial" pitchFamily="34" charset="0"/>
                <a:cs typeface="Arial" pitchFamily="34" charset="0"/>
              </a:rPr>
              <a:t>2</a:t>
            </a:r>
            <a:r>
              <a:rPr lang="fr-FR" sz="2200" dirty="0" bmk="">
                <a:latin typeface="Arial" pitchFamily="34" charset="0"/>
                <a:cs typeface="Arial" pitchFamily="34" charset="0"/>
              </a:rPr>
              <a:t> de glace (lorsque des blocs de glace d'un cours d'eau gelé emportés lors du dégel s'accumulent et forment des barrages à l'amont desquels les plaines s'inondent). La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6"/>
              </a:rPr>
              <a:t>d</a:t>
            </a:r>
            <a:r>
              <a:rPr lang="fr-FR" sz="2200" dirty="0" bmk="">
                <a:latin typeface="Arial" pitchFamily="34" charset="0"/>
                <a:cs typeface="Arial" pitchFamily="34" charset="0"/>
                <a:hlinkClick r:id=""/>
                <a:hlinkMouseOver r:id="rId6"/>
              </a:rPr>
              <a:t>ébâcle</a:t>
            </a:r>
            <a:r>
              <a:rPr lang="fr-FR" sz="2200" dirty="0">
                <a:latin typeface="Arial" pitchFamily="34" charset="0"/>
                <a:cs typeface="Arial" pitchFamily="34" charset="0"/>
              </a:rPr>
              <a:t> résulte de la brusque rupture de ces barrages, provoquant ainsi des crues violentes mais brèves. </a:t>
            </a:r>
            <a:endParaRPr lang="fr-FR" sz="2200" dirty="0" smtClean="0">
              <a:latin typeface="Arial" pitchFamily="34" charset="0"/>
              <a:cs typeface="Arial" pitchFamily="34" charset="0"/>
            </a:endParaRPr>
          </a:p>
          <a:p>
            <a:pPr lvl="0" indent="317500" algn="just" eaLnBrk="0" fontAlgn="base" hangingPunct="0">
              <a:spcBef>
                <a:spcPct val="0"/>
              </a:spcBef>
              <a:spcAft>
                <a:spcPct val="0"/>
              </a:spcAft>
            </a:pPr>
            <a:r>
              <a:rPr lang="fr-FR" sz="2200" dirty="0" smtClean="0">
                <a:latin typeface="Arial" pitchFamily="34" charset="0"/>
                <a:cs typeface="Arial" pitchFamily="34" charset="0"/>
              </a:rPr>
              <a:t>Les </a:t>
            </a:r>
            <a:r>
              <a:rPr lang="fr-FR" sz="2200" dirty="0">
                <a:latin typeface="Arial" pitchFamily="34" charset="0"/>
                <a:cs typeface="Arial" pitchFamily="34" charset="0"/>
              </a:rPr>
              <a:t>termes d'embâcle et de débâcle sont aussi parfois utilisés pour désigner une accumulation puis une rupture de matériaux autre que la glace (exemple : tronc d'arbres...).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1"/>
          <p:cNvSpPr>
            <a:spLocks noChangeArrowheads="1"/>
          </p:cNvSpPr>
          <p:nvPr/>
        </p:nvSpPr>
        <p:spPr bwMode="auto">
          <a:xfrm>
            <a:off x="0" y="857232"/>
            <a:ext cx="91440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1750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FF"/>
                </a:solidFill>
                <a:effectLst/>
                <a:latin typeface="Arial" pitchFamily="34" charset="0"/>
                <a:cs typeface="Arial" pitchFamily="34" charset="0"/>
              </a:rPr>
              <a:t>1</a:t>
            </a:r>
            <a:r>
              <a:rPr kumimoji="0" lang="fr-FR" sz="2800" b="1" i="0" u="none" strike="noStrike" cap="none" normalizeH="0" baseline="0" dirty="0" smtClean="0" bmk="">
                <a:ln>
                  <a:noFill/>
                </a:ln>
                <a:solidFill>
                  <a:srgbClr val="0000FF"/>
                </a:solidFill>
                <a:effectLst/>
                <a:latin typeface="Arial" pitchFamily="34" charset="0"/>
                <a:cs typeface="Arial" pitchFamily="34" charset="0"/>
              </a:rPr>
              <a:t>1.4 Facteurs d'influence de la réponse hydrologique</a:t>
            </a:r>
          </a:p>
          <a:p>
            <a:pPr marL="0" marR="0" lvl="0" indent="317500" algn="l" defTabSz="914400" rtl="0" eaLnBrk="0" fontAlgn="base" latinLnBrk="0" hangingPunct="0">
              <a:lnSpc>
                <a:spcPct val="100000"/>
              </a:lnSpc>
              <a:spcBef>
                <a:spcPts val="600"/>
              </a:spcBef>
              <a:spcAft>
                <a:spcPts val="60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La réponse hydrologique d'un bassin versant est influencée par une multitude de facteurs tels que ceux liés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Aux conditions climatiques du milieu,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à la pluviosité (répartition spatiale et temporelle, intensité et durée),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à la morphologie du bassin versant (forme, dimension, altimétrie, orientation des versants),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aux propriétés physiques du bassin (nature des sols, couverture végétale),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à la structuration du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réseau hydrographique</a:t>
            </a:r>
            <a:r>
              <a:rPr kumimoji="0" lang="fr-FR" sz="2200" b="0" i="0" u="none" strike="noStrike" cap="none" normalizeH="0" baseline="0" dirty="0" smtClean="0">
                <a:ln>
                  <a:noFill/>
                </a:ln>
                <a:solidFill>
                  <a:schemeClr val="tx1"/>
                </a:solidFill>
                <a:effectLst/>
                <a:latin typeface="Arial" pitchFamily="34" charset="0"/>
                <a:cs typeface="Arial" pitchFamily="34" charset="0"/>
              </a:rPr>
              <a:t> (extension, dimension, propriétés hydrauliques),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aux états antécédents d'humidité des sols. </a:t>
            </a:r>
          </a:p>
          <a:p>
            <a:pPr marL="0" marR="0" lvl="0" indent="317500" algn="l" defTabSz="914400" rtl="0" eaLnBrk="0" fontAlgn="base" latinLnBrk="0" hangingPunct="0">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82341"/>
            <a:ext cx="9144000" cy="2800767"/>
          </a:xfrm>
          <a:prstGeom prst="rect">
            <a:avLst/>
          </a:prstGeom>
        </p:spPr>
        <p:txBody>
          <a:bodyPr wrap="square">
            <a:spAutoFit/>
          </a:bodyPr>
          <a:lstStyle/>
          <a:p>
            <a:pPr algn="just"/>
            <a:r>
              <a:rPr lang="fr-FR" sz="2200" dirty="0" smtClean="0"/>
              <a:t>Les facteurs liés aux précipitations ainsi qu'aux conditions climatiques sont des facteurs externes au milieu tandis que la morphologie, les propriétés physiques du versant, la structuration du réseau et les conditions antécédentes d'humidité sont des facteurs internes. L'ensemble de ces éléments ayant été étudié tout au long des chapitres précédent, nous n'y reviendrons pas ici à l'exception du rôle de la pluviosité qui sera développé dans les prochains paragraphes ainsi que l'importance de l'état antécédent d'humidité.</a:t>
            </a:r>
            <a:endParaRPr lang="fr-FR"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1"/>
          <p:cNvSpPr>
            <a:spLocks noChangeArrowheads="1"/>
          </p:cNvSpPr>
          <p:nvPr/>
        </p:nvSpPr>
        <p:spPr bwMode="auto">
          <a:xfrm>
            <a:off x="0" y="285728"/>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76250" algn="just" defTabSz="914400" rtl="0" eaLnBrk="1" fontAlgn="base" latinLnBrk="0" hangingPunct="1">
              <a:lnSpc>
                <a:spcPct val="100000"/>
              </a:lnSpc>
              <a:spcBef>
                <a:spcPct val="0"/>
              </a:spcBef>
              <a:spcAft>
                <a:spcPct val="0"/>
              </a:spcAft>
              <a:buClrTx/>
              <a:buSzTx/>
              <a:buFontTx/>
              <a:buNone/>
              <a:tabLst/>
            </a:pPr>
            <a:r>
              <a:rPr kumimoji="0" lang="fr-FR" sz="2800" b="1" i="1" u="none" strike="noStrike" cap="none" normalizeH="0" baseline="0" dirty="0" smtClean="0">
                <a:ln>
                  <a:noFill/>
                </a:ln>
                <a:solidFill>
                  <a:srgbClr val="008000"/>
                </a:solidFill>
                <a:effectLst/>
                <a:latin typeface="Arial" pitchFamily="34" charset="0"/>
                <a:cs typeface="Arial" pitchFamily="34" charset="0"/>
              </a:rPr>
              <a:t>1</a:t>
            </a:r>
            <a:r>
              <a:rPr kumimoji="0" lang="fr-FR" sz="2800" b="1" i="1" u="none" strike="noStrike" cap="none" normalizeH="0" baseline="0" dirty="0" smtClean="0" bmk="">
                <a:ln>
                  <a:noFill/>
                </a:ln>
                <a:solidFill>
                  <a:srgbClr val="008000"/>
                </a:solidFill>
                <a:effectLst/>
                <a:latin typeface="Arial" pitchFamily="34" charset="0"/>
                <a:cs typeface="Arial" pitchFamily="34" charset="0"/>
              </a:rPr>
              <a:t>1.4.1 Facteurs liés à la pluviosité</a:t>
            </a:r>
          </a:p>
          <a:p>
            <a:pPr marL="0" marR="0" lvl="0" indent="47625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Pour illustrer l'influence de ces facteurs, on se base ci-dessous sur une schématisation très ancienne (</a:t>
            </a:r>
            <a:r>
              <a:rPr kumimoji="0" lang="fr-FR" sz="2200" b="0" i="0" u="none" strike="noStrike" cap="none" normalizeH="0" baseline="0" dirty="0" err="1" smtClean="0" bmk="">
                <a:ln>
                  <a:noFill/>
                </a:ln>
                <a:solidFill>
                  <a:schemeClr val="tx1"/>
                </a:solidFill>
                <a:effectLst/>
                <a:latin typeface="Arial" pitchFamily="34" charset="0"/>
                <a:cs typeface="Arial" pitchFamily="34" charset="0"/>
              </a:rPr>
              <a:t>Linsley</a:t>
            </a:r>
            <a:r>
              <a:rPr kumimoji="0" lang="fr-FR" sz="2200" b="0" i="0" u="none" strike="noStrike" cap="none" normalizeH="0" baseline="0" dirty="0" smtClean="0" bmk="">
                <a:ln>
                  <a:noFill/>
                </a:ln>
                <a:solidFill>
                  <a:schemeClr val="tx1"/>
                </a:solidFill>
                <a:effectLst/>
                <a:latin typeface="Arial" pitchFamily="34" charset="0"/>
                <a:cs typeface="Arial" pitchFamily="34" charset="0"/>
              </a:rPr>
              <a:t> et </a:t>
            </a:r>
            <a:r>
              <a:rPr kumimoji="0" lang="fr-FR" sz="2200" b="0" i="0" u="none" strike="noStrike" cap="none" normalizeH="0" baseline="0" dirty="0" err="1" smtClean="0" bmk="">
                <a:ln>
                  <a:noFill/>
                </a:ln>
                <a:solidFill>
                  <a:schemeClr val="tx1"/>
                </a:solidFill>
                <a:effectLst/>
                <a:latin typeface="Arial" pitchFamily="34" charset="0"/>
                <a:cs typeface="Arial" pitchFamily="34" charset="0"/>
              </a:rPr>
              <a:t>Crowford</a:t>
            </a:r>
            <a:r>
              <a:rPr kumimoji="0" lang="fr-FR" sz="2200" b="0" i="0" u="none" strike="noStrike" cap="none" normalizeH="0" baseline="0" dirty="0" smtClean="0" bmk="">
                <a:ln>
                  <a:noFill/>
                </a:ln>
                <a:solidFill>
                  <a:schemeClr val="tx1"/>
                </a:solidFill>
                <a:effectLst/>
                <a:latin typeface="Arial" pitchFamily="34" charset="0"/>
                <a:cs typeface="Arial" pitchFamily="34" charset="0"/>
              </a:rPr>
              <a:t>, 1966, reprise par </a:t>
            </a:r>
            <a:r>
              <a:rPr kumimoji="0" lang="fr-FR" sz="2200" b="0" i="0" u="none" strike="noStrike" cap="none" normalizeH="0" baseline="0" dirty="0" err="1" smtClean="0" bmk="">
                <a:ln>
                  <a:noFill/>
                </a:ln>
                <a:solidFill>
                  <a:schemeClr val="tx1"/>
                </a:solidFill>
                <a:effectLst/>
                <a:latin typeface="Arial" pitchFamily="34" charset="0"/>
                <a:cs typeface="Arial" pitchFamily="34" charset="0"/>
              </a:rPr>
              <a:t>Réménérias</a:t>
            </a:r>
            <a:r>
              <a:rPr kumimoji="0" lang="fr-FR" sz="2200" b="0" i="0" u="none" strike="noStrike" cap="none" normalizeH="0" baseline="0" dirty="0" smtClean="0" bmk="">
                <a:ln>
                  <a:noFill/>
                </a:ln>
                <a:solidFill>
                  <a:schemeClr val="tx1"/>
                </a:solidFill>
                <a:effectLst/>
                <a:latin typeface="Arial" pitchFamily="34" charset="0"/>
                <a:cs typeface="Arial" pitchFamily="34" charset="0"/>
              </a:rPr>
              <a:t>, 1976) qui conserve malgré son âge toute son acuité pédagogique.</a:t>
            </a:r>
            <a:endParaRPr kumimoji="0" lang="fr-FR" sz="2200" b="1" i="1" u="none" strike="noStrike" cap="none" normalizeH="0" baseline="0" dirty="0" smtClean="0" bmk="">
              <a:ln>
                <a:noFill/>
              </a:ln>
              <a:solidFill>
                <a:srgbClr val="FFA500"/>
              </a:solidFill>
              <a:effectLst/>
              <a:latin typeface="Arial" pitchFamily="34" charset="0"/>
              <a:cs typeface="Arial" pitchFamily="34" charset="0"/>
            </a:endParaRP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400" b="1" i="1" u="none" strike="noStrike" cap="none" normalizeH="0" baseline="0" dirty="0" smtClean="0" bmk="">
                <a:ln>
                  <a:noFill/>
                </a:ln>
                <a:solidFill>
                  <a:srgbClr val="FFA500"/>
                </a:solidFill>
                <a:effectLst/>
                <a:latin typeface="Arial" pitchFamily="34" charset="0"/>
                <a:cs typeface="Arial" pitchFamily="34" charset="0"/>
              </a:rPr>
              <a:t>11.4.1.1 Influence de la durée de l'averse</a:t>
            </a: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Pour un événement pluvieux donné, la réponse hydrologique d'un bassin dépend du volume précipité, mais également des variations d'intensité et de la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durée de l'averse</a:t>
            </a:r>
            <a:r>
              <a:rPr kumimoji="0" lang="fr-FR" sz="2200" b="0" i="0" u="none" strike="noStrike" cap="none" normalizeH="0" baseline="0" dirty="0" smtClean="0" bmk="">
                <a:ln>
                  <a:noFill/>
                </a:ln>
                <a:solidFill>
                  <a:schemeClr val="tx1"/>
                </a:solidFill>
                <a:effectLst/>
                <a:latin typeface="Arial" pitchFamily="34" charset="0"/>
                <a:cs typeface="Arial" pitchFamily="34" charset="0"/>
              </a:rPr>
              <a:t>. Afin d'illustrer tout d'abord l'influence de la durée de l'averse, nous emprunterons le raisonnement suivant : </a:t>
            </a: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Soit un bassin versant divisé en quatre zones A-B-C-D concentriques d'égales surfaces, d'égales coefficients de ruissellement et délimitées par des lignes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3"/>
              </a:rPr>
              <a:t>isochrones</a:t>
            </a:r>
            <a:r>
              <a:rPr kumimoji="0" lang="fr-FR" sz="2200" b="0" i="0" u="none" strike="noStrike" cap="none" normalizeH="0" baseline="0" dirty="0" smtClean="0">
                <a:ln>
                  <a:noFill/>
                </a:ln>
                <a:solidFill>
                  <a:schemeClr val="tx1"/>
                </a:solidFill>
                <a:effectLst/>
                <a:latin typeface="Arial" pitchFamily="34" charset="0"/>
                <a:cs typeface="Arial" pitchFamily="34" charset="0"/>
              </a:rPr>
              <a:t>. Rappelons que les lignes isochrones sont des lignes d'</a:t>
            </a:r>
            <a:r>
              <a:rPr kumimoji="0" lang="fr-FR" sz="2200" b="0" i="0" u="none" strike="noStrike" cap="none" normalizeH="0" baseline="0" dirty="0" err="1" smtClean="0">
                <a:ln>
                  <a:noFill/>
                </a:ln>
                <a:solidFill>
                  <a:schemeClr val="tx1"/>
                </a:solidFill>
                <a:effectLst/>
                <a:latin typeface="Arial" pitchFamily="34" charset="0"/>
                <a:cs typeface="Arial" pitchFamily="34" charset="0"/>
              </a:rPr>
              <a:t>isovaleurs</a:t>
            </a:r>
            <a:r>
              <a:rPr kumimoji="0" lang="fr-FR" sz="2200" b="0" i="0" u="none" strike="noStrike" cap="none" normalizeH="0" baseline="0" dirty="0" smtClean="0">
                <a:ln>
                  <a:noFill/>
                </a:ln>
                <a:solidFill>
                  <a:schemeClr val="tx1"/>
                </a:solidFill>
                <a:effectLst/>
                <a:latin typeface="Arial" pitchFamily="34" charset="0"/>
                <a:cs typeface="Arial" pitchFamily="34" charset="0"/>
              </a:rPr>
              <a:t> de temps de concentration entre le point considéré et l'exutoire du versant. On assigne à chaque secteur un temps d'écoulement variant de 1 heure pour la zone la plus proche de l'exutoire (A) à 4 heures pour la zone la plus éloignée (D) (Fig. 11.5).</a:t>
            </a:r>
          </a:p>
        </p:txBody>
      </p:sp>
      <p:pic>
        <p:nvPicPr>
          <p:cNvPr id="130051" name="Picture 3" descr="E:\cours Hydrologie\hydrologie\hydram\minigoutte.jpg"/>
          <p:cNvPicPr>
            <a:picLocks noChangeAspect="1" noChangeArrowheads="1"/>
          </p:cNvPicPr>
          <p:nvPr/>
        </p:nvPicPr>
        <p:blipFill>
          <a:blip r:embed="rId4" cstate="print"/>
          <a:srcRect/>
          <a:stretch>
            <a:fillRect/>
          </a:stretch>
        </p:blipFill>
        <p:spPr bwMode="auto">
          <a:xfrm>
            <a:off x="16433800" y="358775"/>
            <a:ext cx="95250" cy="1524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5.gif"/>
          <p:cNvPicPr>
            <a:picLocks noChangeAspect="1"/>
          </p:cNvPicPr>
          <p:nvPr/>
        </p:nvPicPr>
        <p:blipFill>
          <a:blip r:embed="rId2" cstate="print"/>
          <a:stretch>
            <a:fillRect/>
          </a:stretch>
        </p:blipFill>
        <p:spPr>
          <a:xfrm>
            <a:off x="1428728" y="1000108"/>
            <a:ext cx="5812688" cy="3724297"/>
          </a:xfrm>
          <a:prstGeom prst="rect">
            <a:avLst/>
          </a:prstGeom>
        </p:spPr>
      </p:pic>
      <p:sp>
        <p:nvSpPr>
          <p:cNvPr id="3" name="Rectangle 2"/>
          <p:cNvSpPr/>
          <p:nvPr/>
        </p:nvSpPr>
        <p:spPr>
          <a:xfrm>
            <a:off x="357158" y="5286388"/>
            <a:ext cx="8786842" cy="769441"/>
          </a:xfrm>
          <a:prstGeom prst="rect">
            <a:avLst/>
          </a:prstGeom>
        </p:spPr>
        <p:txBody>
          <a:bodyPr wrap="square">
            <a:spAutoFit/>
          </a:bodyPr>
          <a:lstStyle/>
          <a:p>
            <a:pPr algn="ctr"/>
            <a:r>
              <a:rPr lang="fr-FR" sz="2200" i="1" dirty="0" smtClean="0"/>
              <a:t>Fig. 11.5 - Représentation schématique du bassin versant </a:t>
            </a:r>
          </a:p>
          <a:p>
            <a:pPr algn="ctr"/>
            <a:r>
              <a:rPr lang="fr-FR" sz="2200" i="1" dirty="0" smtClean="0"/>
              <a:t>(d'après </a:t>
            </a:r>
            <a:r>
              <a:rPr lang="fr-FR" sz="2200" i="1" dirty="0" err="1" smtClean="0"/>
              <a:t>Réménérias</a:t>
            </a:r>
            <a:r>
              <a:rPr lang="fr-FR" sz="2200" i="1" dirty="0" smtClean="0"/>
              <a:t> )</a:t>
            </a:r>
            <a:endParaRPr lang="fr-FR"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82341"/>
            <a:ext cx="9144000" cy="2369880"/>
          </a:xfrm>
          <a:prstGeom prst="rect">
            <a:avLst/>
          </a:prstGeom>
        </p:spPr>
        <p:txBody>
          <a:bodyPr wrap="square">
            <a:spAutoFit/>
          </a:bodyPr>
          <a:lstStyle/>
          <a:p>
            <a:pPr>
              <a:spcBef>
                <a:spcPts val="600"/>
              </a:spcBef>
              <a:spcAft>
                <a:spcPts val="600"/>
              </a:spcAft>
            </a:pPr>
            <a:r>
              <a:rPr lang="fr-FR" dirty="0" smtClean="0"/>
              <a:t>On considère un événement pluvieux de volume égal à 10 mm constant pour tous les cas de figure examinés</a:t>
            </a:r>
          </a:p>
          <a:p>
            <a:pPr>
              <a:spcBef>
                <a:spcPts val="600"/>
              </a:spcBef>
              <a:spcAft>
                <a:spcPts val="600"/>
              </a:spcAft>
            </a:pPr>
            <a:r>
              <a:rPr lang="fr-FR" dirty="0" smtClean="0"/>
              <a:t>La figure 11.6 présente trois cas distincts de durée :</a:t>
            </a:r>
          </a:p>
          <a:p>
            <a:pPr>
              <a:spcBef>
                <a:spcPts val="600"/>
              </a:spcBef>
              <a:spcAft>
                <a:spcPts val="600"/>
              </a:spcAft>
            </a:pPr>
            <a:r>
              <a:rPr lang="fr-FR" dirty="0" smtClean="0"/>
              <a:t>Averse uniforme de 10 mm pendant une heure (i = 10 mm/h) sur l'ensemble du bassin. </a:t>
            </a:r>
          </a:p>
          <a:p>
            <a:pPr>
              <a:spcBef>
                <a:spcPts val="600"/>
              </a:spcBef>
              <a:spcAft>
                <a:spcPts val="600"/>
              </a:spcAft>
            </a:pPr>
            <a:r>
              <a:rPr lang="fr-FR" dirty="0" smtClean="0"/>
              <a:t>Averse uniforme de 10 mm pendant 4 heures (i = 2,5 mm/h) sur l'ensemble du bassin. </a:t>
            </a:r>
          </a:p>
          <a:p>
            <a:pPr>
              <a:spcBef>
                <a:spcPts val="600"/>
              </a:spcBef>
              <a:spcAft>
                <a:spcPts val="600"/>
              </a:spcAft>
            </a:pPr>
            <a:r>
              <a:rPr lang="fr-FR" dirty="0" smtClean="0"/>
              <a:t>Averse uniforme de 10 mm pendant 20 minutes (i = 30 mm/h) sur l'ensemble du bassin.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figure11.6.gif"/>
          <p:cNvPicPr>
            <a:picLocks noChangeAspect="1"/>
          </p:cNvPicPr>
          <p:nvPr/>
        </p:nvPicPr>
        <p:blipFill>
          <a:blip r:embed="rId2" cstate="print"/>
          <a:stretch>
            <a:fillRect/>
          </a:stretch>
        </p:blipFill>
        <p:spPr>
          <a:xfrm>
            <a:off x="1214414" y="500042"/>
            <a:ext cx="6814289" cy="5269767"/>
          </a:xfrm>
          <a:prstGeom prst="rect">
            <a:avLst/>
          </a:prstGeom>
        </p:spPr>
      </p:pic>
      <p:sp>
        <p:nvSpPr>
          <p:cNvPr id="4" name="Rectangle 3"/>
          <p:cNvSpPr/>
          <p:nvPr/>
        </p:nvSpPr>
        <p:spPr>
          <a:xfrm>
            <a:off x="0" y="5934670"/>
            <a:ext cx="9144000" cy="923330"/>
          </a:xfrm>
          <a:prstGeom prst="rect">
            <a:avLst/>
          </a:prstGeom>
        </p:spPr>
        <p:txBody>
          <a:bodyPr wrap="square">
            <a:spAutoFit/>
          </a:bodyPr>
          <a:lstStyle/>
          <a:p>
            <a:pPr algn="just"/>
            <a:r>
              <a:rPr lang="fr-FR" i="1" dirty="0" smtClean="0"/>
              <a:t>Fig. 11.6 - Influence de la durée de l'averse sur la réponse hydrologique d'un bassin versant (d'après </a:t>
            </a:r>
            <a:r>
              <a:rPr lang="fr-FR" i="1" dirty="0" err="1" smtClean="0"/>
              <a:t>Réménérias</a:t>
            </a:r>
            <a:r>
              <a:rPr lang="fr-FR" i="1" dirty="0" smtClean="0"/>
              <a:t> . Les </a:t>
            </a:r>
            <a:r>
              <a:rPr lang="fr-FR" i="1" dirty="0" err="1" smtClean="0"/>
              <a:t>hyétogrammes</a:t>
            </a:r>
            <a:r>
              <a:rPr lang="fr-FR" i="1" dirty="0" smtClean="0"/>
              <a:t> figurent sur la partie gauche de la figure tandis que les </a:t>
            </a:r>
            <a:r>
              <a:rPr lang="fr-FR" i="1" dirty="0" err="1" smtClean="0"/>
              <a:t>hydrogrammes</a:t>
            </a:r>
            <a:r>
              <a:rPr lang="fr-FR" i="1" dirty="0" smtClean="0"/>
              <a:t> résultants figurent à droite.</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1"/>
          <p:cNvSpPr>
            <a:spLocks noChangeArrowheads="1"/>
          </p:cNvSpPr>
          <p:nvPr/>
        </p:nvSpPr>
        <p:spPr bwMode="auto">
          <a:xfrm>
            <a:off x="0" y="0"/>
            <a:ext cx="9144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On peut alors observer qu'il existe une durée critique de la précipitation pour laquelle le   </a:t>
            </a:r>
            <a:r>
              <a:rPr kumimoji="0" lang="fr-FR" sz="2200" b="0" i="0" u="none" strike="noStrike" cap="none" normalizeH="0" baseline="0" dirty="0" smtClean="0">
                <a:ln>
                  <a:noFill/>
                </a:ln>
                <a:solidFill>
                  <a:schemeClr val="tx1"/>
                </a:solidFill>
                <a:effectLst/>
                <a:latin typeface="Arial" pitchFamily="34" charset="0"/>
                <a:cs typeface="Arial" pitchFamily="34" charset="0"/>
                <a:hlinkClick r:id=""/>
                <a:hlinkMouseOver r:id="rId2"/>
              </a:rPr>
              <a:t>d</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ébit de pointe</a:t>
            </a:r>
            <a:r>
              <a:rPr kumimoji="0" lang="fr-FR" sz="2200" b="0" i="0" u="none" strike="noStrike" cap="none" normalizeH="0" baseline="0" dirty="0" smtClean="0" bmk="">
                <a:ln>
                  <a:noFill/>
                </a:ln>
                <a:solidFill>
                  <a:schemeClr val="tx1"/>
                </a:solidFill>
                <a:effectLst/>
                <a:latin typeface="Arial" pitchFamily="34" charset="0"/>
                <a:cs typeface="Arial" pitchFamily="34" charset="0"/>
              </a:rPr>
              <a:t> est maximal. Cette durée critique est égale à la durée de concentration du bassin versant.</a:t>
            </a:r>
            <a:endParaRPr kumimoji="0" lang="fr-FR" sz="2200" b="1" i="1" u="none" strike="noStrike" cap="none" normalizeH="0" baseline="0" dirty="0" smtClean="0" bmk="">
              <a:ln>
                <a:noFill/>
              </a:ln>
              <a:solidFill>
                <a:srgbClr val="FFA500"/>
              </a:solidFill>
              <a:effectLst/>
              <a:latin typeface="Arial" pitchFamily="34" charset="0"/>
              <a:cs typeface="Arial" pitchFamily="34" charset="0"/>
            </a:endParaRP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1" i="1" u="none" strike="noStrike" cap="none" normalizeH="0" baseline="0" dirty="0" smtClean="0" bmk="">
                <a:ln>
                  <a:noFill/>
                </a:ln>
                <a:solidFill>
                  <a:srgbClr val="FFA500"/>
                </a:solidFill>
                <a:effectLst/>
                <a:latin typeface="Arial" pitchFamily="34" charset="0"/>
                <a:cs typeface="Arial" pitchFamily="34" charset="0"/>
              </a:rPr>
              <a:t>11.4.1.2 Influence de la distribution spatiale</a:t>
            </a:r>
            <a:endParaRPr kumimoji="0" lang="fr-FR" sz="2200" b="1" i="1" u="none" strike="noStrike" cap="none" normalizeH="0" baseline="0" dirty="0" smtClean="0">
              <a:ln>
                <a:noFill/>
              </a:ln>
              <a:solidFill>
                <a:srgbClr val="FFA500"/>
              </a:solidFill>
              <a:effectLst/>
              <a:latin typeface="Arial" pitchFamily="34" charset="0"/>
              <a:cs typeface="Arial" pitchFamily="34" charset="0"/>
            </a:endParaRP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La précipitation totale moyenne de 10 mm en 1 heure est inégalement répartie sur l'ensemble du bassin. La figure 11.7 illustre l'influence de la distribution spatiale de l'averse sur l'allure de l'</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b="0" i="0" u="none" strike="noStrike" cap="none" normalizeH="0" baseline="0" dirty="0" smtClean="0">
                <a:ln>
                  <a:noFill/>
                </a:ln>
                <a:solidFill>
                  <a:schemeClr val="tx1"/>
                </a:solidFill>
                <a:effectLst/>
                <a:latin typeface="Arial" pitchFamily="34" charset="0"/>
                <a:cs typeface="Arial" pitchFamily="34" charset="0"/>
              </a:rPr>
              <a:t> résultant.</a:t>
            </a:r>
          </a:p>
        </p:txBody>
      </p:sp>
      <p:pic>
        <p:nvPicPr>
          <p:cNvPr id="125954" name="Picture 2" descr="E:\cours Hydrologie\hydrologie\hydram\minigoutte.jpg"/>
          <p:cNvPicPr>
            <a:picLocks noChangeAspect="1" noChangeArrowheads="1"/>
          </p:cNvPicPr>
          <p:nvPr/>
        </p:nvPicPr>
        <p:blipFill>
          <a:blip r:embed="rId3" cstate="print"/>
          <a:srcRect/>
          <a:stretch>
            <a:fillRect/>
          </a:stretch>
        </p:blipFill>
        <p:spPr bwMode="auto">
          <a:xfrm>
            <a:off x="9024938" y="-214313"/>
            <a:ext cx="95250" cy="152400"/>
          </a:xfrm>
          <a:prstGeom prst="rect">
            <a:avLst/>
          </a:prstGeom>
          <a:noFill/>
        </p:spPr>
      </p:pic>
      <p:pic>
        <p:nvPicPr>
          <p:cNvPr id="4" name="Image 3" descr="figure11.7.gif"/>
          <p:cNvPicPr>
            <a:picLocks noChangeAspect="1"/>
          </p:cNvPicPr>
          <p:nvPr/>
        </p:nvPicPr>
        <p:blipFill>
          <a:blip r:embed="rId4" cstate="print"/>
          <a:stretch>
            <a:fillRect/>
          </a:stretch>
        </p:blipFill>
        <p:spPr>
          <a:xfrm>
            <a:off x="0" y="2857496"/>
            <a:ext cx="9144000" cy="3109925"/>
          </a:xfrm>
          <a:prstGeom prst="rect">
            <a:avLst/>
          </a:prstGeom>
        </p:spPr>
      </p:pic>
      <p:sp>
        <p:nvSpPr>
          <p:cNvPr id="5" name="Rectangle 4"/>
          <p:cNvSpPr/>
          <p:nvPr/>
        </p:nvSpPr>
        <p:spPr>
          <a:xfrm>
            <a:off x="0" y="5934670"/>
            <a:ext cx="9144000" cy="923330"/>
          </a:xfrm>
          <a:prstGeom prst="rect">
            <a:avLst/>
          </a:prstGeom>
        </p:spPr>
        <p:txBody>
          <a:bodyPr wrap="square">
            <a:spAutoFit/>
          </a:bodyPr>
          <a:lstStyle/>
          <a:p>
            <a:r>
              <a:rPr lang="fr-FR" i="1" dirty="0" smtClean="0"/>
              <a:t>Fig. 11.7 - Influence de la distribution spatiale de l'averse sur la réponse hydrologique d'un bassin versant. Les </a:t>
            </a:r>
            <a:r>
              <a:rPr lang="fr-FR" i="1" dirty="0" err="1" smtClean="0"/>
              <a:t>hyétogrammes</a:t>
            </a:r>
            <a:r>
              <a:rPr lang="fr-FR" i="1" dirty="0" smtClean="0"/>
              <a:t> figurent sur la partie gauche de la figure tandis que les </a:t>
            </a:r>
            <a:r>
              <a:rPr lang="fr-FR" i="1" dirty="0" err="1" smtClean="0"/>
              <a:t>hydrogrammes</a:t>
            </a:r>
            <a:r>
              <a:rPr lang="fr-FR" i="1" dirty="0" smtClean="0"/>
              <a:t> résultants figurent à droite. (d'après </a:t>
            </a:r>
            <a:r>
              <a:rPr lang="fr-FR" i="1" dirty="0" err="1" smtClean="0"/>
              <a:t>Réménérias</a:t>
            </a:r>
            <a:r>
              <a:rPr lang="fr-FR" i="1" dirty="0" smtClean="0"/>
              <a:t> ).</a:t>
            </a:r>
            <a:endParaRPr lang="fr-F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1"/>
          <p:cNvSpPr>
            <a:spLocks noChangeArrowheads="1"/>
          </p:cNvSpPr>
          <p:nvPr/>
        </p:nvSpPr>
        <p:spPr bwMode="auto">
          <a:xfrm>
            <a:off x="0" y="642918"/>
            <a:ext cx="9144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635000" algn="just" defTabSz="914400" rtl="0" eaLnBrk="1" fontAlgn="base" latinLnBrk="0" hangingPunct="1">
              <a:lnSpc>
                <a:spcPct val="100000"/>
              </a:lnSpc>
              <a:spcBef>
                <a:spcPct val="0"/>
              </a:spcBef>
              <a:spcAft>
                <a:spcPct val="0"/>
              </a:spcAft>
              <a:buClrTx/>
              <a:buSzTx/>
              <a:buFontTx/>
              <a:buNone/>
              <a:tabLst/>
            </a:pPr>
            <a:r>
              <a:rPr kumimoji="0" lang="fr-FR" sz="2200" b="1" i="1" u="none" strike="noStrike" cap="none" normalizeH="0" baseline="0" dirty="0" smtClean="0">
                <a:ln>
                  <a:noFill/>
                </a:ln>
                <a:solidFill>
                  <a:srgbClr val="FFA500"/>
                </a:solidFill>
                <a:effectLst/>
                <a:latin typeface="Arial" pitchFamily="34" charset="0"/>
                <a:cs typeface="Arial" pitchFamily="34" charset="0"/>
              </a:rPr>
              <a:t>1</a:t>
            </a:r>
            <a:r>
              <a:rPr kumimoji="0" lang="fr-FR" sz="2200" b="1" i="1" u="none" strike="noStrike" cap="none" normalizeH="0" baseline="0" dirty="0" smtClean="0" bmk="">
                <a:ln>
                  <a:noFill/>
                </a:ln>
                <a:solidFill>
                  <a:srgbClr val="FFA500"/>
                </a:solidFill>
                <a:effectLst/>
                <a:latin typeface="Arial" pitchFamily="34" charset="0"/>
                <a:cs typeface="Arial" pitchFamily="34" charset="0"/>
              </a:rPr>
              <a:t>1.4.1.3 Influence des variations d'intensité en fonction du temps</a:t>
            </a: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La précipitation totale de 10 mm en 1 heure est uniformément répartie sur tout le bassin, mais elle est inégalement distribuée dans le temps. L'influence des variations d‘</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intensité</a:t>
            </a:r>
            <a:r>
              <a:rPr kumimoji="0" lang="fr-FR" sz="2200" b="0" i="0" u="none" strike="noStrike" cap="none" normalizeH="0" baseline="0" dirty="0" smtClean="0">
                <a:ln>
                  <a:noFill/>
                </a:ln>
                <a:solidFill>
                  <a:schemeClr val="tx1"/>
                </a:solidFill>
                <a:effectLst/>
                <a:latin typeface="Arial" pitchFamily="34" charset="0"/>
                <a:cs typeface="Arial" pitchFamily="34" charset="0"/>
              </a:rPr>
              <a:t> de l'averse sur l'allure de l'</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b="0" i="0" u="none" strike="noStrike" cap="none" normalizeH="0" baseline="0" dirty="0" smtClean="0">
                <a:ln>
                  <a:noFill/>
                </a:ln>
                <a:solidFill>
                  <a:schemeClr val="tx1"/>
                </a:solidFill>
                <a:effectLst/>
                <a:latin typeface="Arial" pitchFamily="34" charset="0"/>
                <a:cs typeface="Arial" pitchFamily="34" charset="0"/>
              </a:rPr>
              <a:t> résultant est illustrée dans la figure 11.8 dans laquelle les </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hyétogrammes</a:t>
            </a:r>
            <a:r>
              <a:rPr kumimoji="0" lang="fr-FR" sz="2200" b="0" i="0" u="none" strike="noStrike" cap="none" normalizeH="0" baseline="0" dirty="0" smtClean="0">
                <a:ln>
                  <a:noFill/>
                </a:ln>
                <a:solidFill>
                  <a:schemeClr val="tx1"/>
                </a:solidFill>
                <a:effectLst/>
                <a:latin typeface="Arial" pitchFamily="34" charset="0"/>
                <a:cs typeface="Arial" pitchFamily="34" charset="0"/>
              </a:rPr>
              <a:t> figurent sur la partie gauche de la figure tandis que les </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hydrogrammes</a:t>
            </a:r>
            <a:r>
              <a:rPr kumimoji="0" lang="fr-FR" sz="2200" b="0" i="0" u="none" strike="noStrike" cap="none" normalizeH="0" baseline="0" dirty="0" smtClean="0">
                <a:ln>
                  <a:noFill/>
                </a:ln>
                <a:solidFill>
                  <a:schemeClr val="tx1"/>
                </a:solidFill>
                <a:effectLst/>
                <a:latin typeface="Arial" pitchFamily="34" charset="0"/>
                <a:cs typeface="Arial" pitchFamily="34" charset="0"/>
              </a:rPr>
              <a:t> résultants figurent à droite.</a:t>
            </a:r>
          </a:p>
        </p:txBody>
      </p:sp>
      <p:pic>
        <p:nvPicPr>
          <p:cNvPr id="124930" name="Picture 2" descr="E:\cours Hydrologie\hydrologie\hydram\minigoutte.jpg"/>
          <p:cNvPicPr>
            <a:picLocks noChangeAspect="1" noChangeArrowheads="1"/>
          </p:cNvPicPr>
          <p:nvPr/>
        </p:nvPicPr>
        <p:blipFill>
          <a:blip r:embed="rId3" cstate="print"/>
          <a:srcRect/>
          <a:stretch>
            <a:fillRect/>
          </a:stretch>
        </p:blipFill>
        <p:spPr bwMode="auto">
          <a:xfrm>
            <a:off x="11185525" y="38100"/>
            <a:ext cx="95250" cy="152400"/>
          </a:xfrm>
          <a:prstGeom prst="rect">
            <a:avLst/>
          </a:prstGeom>
          <a:noFill/>
        </p:spPr>
      </p:pic>
      <p:sp>
        <p:nvSpPr>
          <p:cNvPr id="4" name="Rectangle 3"/>
          <p:cNvSpPr/>
          <p:nvPr/>
        </p:nvSpPr>
        <p:spPr>
          <a:xfrm>
            <a:off x="0" y="3581519"/>
            <a:ext cx="9144000" cy="3139321"/>
          </a:xfrm>
          <a:prstGeom prst="rect">
            <a:avLst/>
          </a:prstGeom>
        </p:spPr>
        <p:txBody>
          <a:bodyPr wrap="square">
            <a:spAutoFit/>
          </a:bodyPr>
          <a:lstStyle/>
          <a:p>
            <a:pPr algn="just"/>
            <a:r>
              <a:rPr lang="fr-FR" sz="2200" dirty="0" smtClean="0"/>
              <a:t>Avant de présenter l'analyse des crues ainsi que des événements pluies-débits, on insistera une fois encore sur le fait que le rôle de l'ingénieur est d'identifier les facteurs dominant du comportement hydrologique d'un bassin versant ainsi que de quantifier leur importance sur la dite réponse. Dans cet esprit, l'étude du comportement hydrologique fait souvent appel à des modèles permettant d'explorer plus ou moins systématiquement l'effet d'un ou de plusieurs facteurs sur le comportement hydrologique. La </a:t>
            </a:r>
            <a:r>
              <a:rPr lang="fr-FR" sz="2200" dirty="0" err="1" smtClean="0"/>
              <a:t>modèlisation</a:t>
            </a:r>
            <a:r>
              <a:rPr lang="fr-FR" sz="2200" dirty="0" smtClean="0"/>
              <a:t> est donc ici exploitée comme outil de compréhension et d'analyse. </a:t>
            </a:r>
            <a:endParaRPr lang="fr-FR"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8.gif"/>
          <p:cNvPicPr>
            <a:picLocks noChangeAspect="1"/>
          </p:cNvPicPr>
          <p:nvPr/>
        </p:nvPicPr>
        <p:blipFill>
          <a:blip r:embed="rId2" cstate="print"/>
          <a:stretch>
            <a:fillRect/>
          </a:stretch>
        </p:blipFill>
        <p:spPr>
          <a:xfrm>
            <a:off x="928662" y="714356"/>
            <a:ext cx="7143800" cy="4797297"/>
          </a:xfrm>
          <a:prstGeom prst="rect">
            <a:avLst/>
          </a:prstGeom>
        </p:spPr>
      </p:pic>
      <p:sp>
        <p:nvSpPr>
          <p:cNvPr id="3" name="Rectangle 2"/>
          <p:cNvSpPr/>
          <p:nvPr/>
        </p:nvSpPr>
        <p:spPr>
          <a:xfrm>
            <a:off x="0" y="5857892"/>
            <a:ext cx="9144000" cy="646331"/>
          </a:xfrm>
          <a:prstGeom prst="rect">
            <a:avLst/>
          </a:prstGeom>
        </p:spPr>
        <p:txBody>
          <a:bodyPr wrap="square">
            <a:spAutoFit/>
          </a:bodyPr>
          <a:lstStyle/>
          <a:p>
            <a:pPr algn="ctr"/>
            <a:r>
              <a:rPr lang="fr-FR" i="1" dirty="0" smtClean="0"/>
              <a:t>Fig. 11.8 - Influence des variations d'intensité de l'averse sur la réponse hydrologique d'un bassin versant  (d'après </a:t>
            </a:r>
            <a:r>
              <a:rPr lang="fr-FR" i="1" dirty="0" err="1" smtClean="0"/>
              <a:t>Réménérias</a:t>
            </a:r>
            <a:r>
              <a:rPr lang="fr-FR" i="1" dirty="0" smtClean="0"/>
              <a:t> ).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figure11.1.gif"/>
          <p:cNvPicPr>
            <a:picLocks noChangeAspect="1"/>
          </p:cNvPicPr>
          <p:nvPr/>
        </p:nvPicPr>
        <p:blipFill>
          <a:blip r:embed="rId2" cstate="print"/>
          <a:stretch>
            <a:fillRect/>
          </a:stretch>
        </p:blipFill>
        <p:spPr>
          <a:xfrm>
            <a:off x="571472" y="714356"/>
            <a:ext cx="8215370" cy="5426828"/>
          </a:xfrm>
          <a:prstGeom prst="rect">
            <a:avLst/>
          </a:prstGeom>
        </p:spPr>
      </p:pic>
      <p:sp>
        <p:nvSpPr>
          <p:cNvPr id="9" name="Rectangle 8"/>
          <p:cNvSpPr/>
          <p:nvPr/>
        </p:nvSpPr>
        <p:spPr>
          <a:xfrm>
            <a:off x="0" y="6211669"/>
            <a:ext cx="9144000" cy="400110"/>
          </a:xfrm>
          <a:prstGeom prst="rect">
            <a:avLst/>
          </a:prstGeom>
        </p:spPr>
        <p:txBody>
          <a:bodyPr wrap="square">
            <a:spAutoFit/>
          </a:bodyPr>
          <a:lstStyle/>
          <a:p>
            <a:r>
              <a:rPr lang="fr-FR" sz="2000" i="1" dirty="0" smtClean="0"/>
              <a:t>Fig. 1 - Illustration du principe de la réponse hydrologique d'un bassin versant</a:t>
            </a:r>
            <a:endParaRPr lang="fr-FR" sz="2000" i="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00042"/>
            <a:ext cx="8640960" cy="5878532"/>
          </a:xfrm>
          <a:prstGeom prst="rect">
            <a:avLst/>
          </a:prstGeom>
        </p:spPr>
        <p:txBody>
          <a:bodyPr wrap="square">
            <a:spAutoFit/>
          </a:bodyPr>
          <a:lstStyle/>
          <a:p>
            <a:pPr algn="just"/>
            <a:r>
              <a:rPr lang="fr-FR" sz="2400" b="1" i="1" dirty="0" smtClean="0"/>
              <a:t>11.4.2 Importance des conditions antécédentes d'humidité</a:t>
            </a:r>
            <a:endParaRPr lang="fr-FR" sz="2400" b="1" dirty="0" smtClean="0"/>
          </a:p>
          <a:p>
            <a:pPr algn="just"/>
            <a:r>
              <a:rPr lang="fr-FR" sz="2200" dirty="0" smtClean="0"/>
              <a:t>La réponse hydrologique dépend également fortement de l'état hydrique initial du bassin, lui-même relié aux séquences de divers types de périodes pluvieuses et sèches qui ont précédé l'événement pluie-débit étudié. Ainsi, une pluie tombant sur un sol sec servira d'abord à combler le déficit d'humidité du sol. Cette même pluie sera entièrement disponible pour le ruissellement si le sol est déjà saturé au début de l'événement.</a:t>
            </a:r>
          </a:p>
          <a:p>
            <a:pPr algn="just"/>
            <a:r>
              <a:rPr lang="fr-FR" sz="2200" dirty="0" smtClean="0"/>
              <a:t>Dans un état initial sec (nappe profonde, faible extension des surfaces saturées), la recharge de la nappe sera beaucoup plus lente et le ruissellement par saturation beaucoup plus limité. La figure 11.9 donne un exemple de débit simulé pour deux conditions antécédentes particulières à savoir une condition humide et une condition sèche. La condition initiale sèche se traduit par une première crue bien plus faible que dans la situation d'une condition initiale humide puisque l'eau de pluie va commencer par remplir le réservoir sol avant de générer de l'écoulement.</a:t>
            </a:r>
            <a:endParaRPr lang="fr-FR"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9.gif"/>
          <p:cNvPicPr>
            <a:picLocks noChangeAspect="1"/>
          </p:cNvPicPr>
          <p:nvPr/>
        </p:nvPicPr>
        <p:blipFill>
          <a:blip r:embed="rId2" cstate="print"/>
          <a:stretch>
            <a:fillRect/>
          </a:stretch>
        </p:blipFill>
        <p:spPr>
          <a:xfrm>
            <a:off x="419354" y="785794"/>
            <a:ext cx="8724646" cy="4975329"/>
          </a:xfrm>
          <a:prstGeom prst="rect">
            <a:avLst/>
          </a:prstGeom>
        </p:spPr>
      </p:pic>
      <p:sp>
        <p:nvSpPr>
          <p:cNvPr id="3" name="Rectangle 2"/>
          <p:cNvSpPr/>
          <p:nvPr/>
        </p:nvSpPr>
        <p:spPr>
          <a:xfrm>
            <a:off x="0" y="5934670"/>
            <a:ext cx="9144000" cy="923330"/>
          </a:xfrm>
          <a:prstGeom prst="rect">
            <a:avLst/>
          </a:prstGeom>
        </p:spPr>
        <p:txBody>
          <a:bodyPr wrap="square">
            <a:spAutoFit/>
          </a:bodyPr>
          <a:lstStyle/>
          <a:p>
            <a:pPr algn="ctr"/>
            <a:r>
              <a:rPr lang="fr-FR" i="1" dirty="0" smtClean="0"/>
              <a:t>Fig. 11.9 - Influence des conditions antécédentes d'humidité sur le comportement hydrologique d'un bassin versant (sol initialement humide en noir et sol initialement sec en gris).</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28343"/>
            <a:ext cx="9144000" cy="3816429"/>
          </a:xfrm>
          <a:prstGeom prst="rect">
            <a:avLst/>
          </a:prstGeom>
        </p:spPr>
        <p:txBody>
          <a:bodyPr wrap="square">
            <a:spAutoFit/>
          </a:bodyPr>
          <a:lstStyle/>
          <a:p>
            <a:pPr algn="just"/>
            <a:r>
              <a:rPr lang="fr-FR" sz="2200" b="1" i="1" dirty="0" smtClean="0"/>
              <a:t>11.5 Conclusions</a:t>
            </a:r>
            <a:endParaRPr lang="fr-FR" sz="2200" b="1" dirty="0" smtClean="0"/>
          </a:p>
          <a:p>
            <a:pPr algn="just"/>
            <a:r>
              <a:rPr lang="fr-FR" sz="2200" dirty="0" smtClean="0"/>
              <a:t>Ce chapitre nous a permis d'effectuer un passage important allant des aspects descriptifs de l'hydrologie par le biais de la compréhension des processus sous-jacents à la notion de réponse hydrologique. Arrivant au terme de ce cours, nous avons successivement vu les principaux facteurs qui conditionnent le comportement hydrologique d'un bassin versant. Du rôle de la topographie à celui des conditions initiales d'humidité du sol en passant par l'importance des facteurs météorologiques, nous avons ainsi souligné la diversité des processus intervenant dans le cycle de l'eau à l'échelle du bassin versant mais aussi leur complexité et leurs interrelations.</a:t>
            </a:r>
            <a:endParaRPr lang="fr-FR"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1"/>
          <p:cNvSpPr>
            <a:spLocks noChangeArrowheads="1"/>
          </p:cNvSpPr>
          <p:nvPr/>
        </p:nvSpPr>
        <p:spPr bwMode="auto">
          <a:xfrm>
            <a:off x="0" y="785794"/>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En fait, une averse tombant sur un bassin versant aura pour conséquence, en une station de contrôle située sur le cours d'eau, une réponse pouvant être nulle (absence de modification de l'écoulement ou absence de crue) ou positive (écoulement modifié ou crue). En fonction de ce qui a été vu précédemment, cette réponse peut être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latin typeface="Arial" pitchFamily="34" charset="0"/>
                <a:cs typeface="Arial" pitchFamily="34" charset="0"/>
              </a:rPr>
              <a:t>  </a:t>
            </a:r>
            <a:endParaRPr kumimoji="0" lang="fr-FR" sz="220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i="0" u="none" strike="noStrike" cap="none" normalizeH="0" baseline="0" dirty="0" smtClean="0">
                <a:ln>
                  <a:noFill/>
                </a:ln>
                <a:solidFill>
                  <a:schemeClr val="tx1"/>
                </a:solidFill>
                <a:effectLst/>
                <a:latin typeface="Arial" pitchFamily="34" charset="0"/>
                <a:cs typeface="Arial" pitchFamily="34" charset="0"/>
              </a:rPr>
              <a:t>Rapide- La réponse rapide est imputable aux écoulements de surface ou, par exemple, à un effet piston, ou encore à l'effet de la macroporosité du sol.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i="0" u="none" strike="noStrike" cap="none" normalizeH="0" baseline="0" dirty="0" smtClean="0">
                <a:ln>
                  <a:noFill/>
                </a:ln>
                <a:solidFill>
                  <a:schemeClr val="tx1"/>
                </a:solidFill>
                <a:effectLst/>
                <a:latin typeface="Arial" pitchFamily="34" charset="0"/>
                <a:cs typeface="Arial" pitchFamily="34" charset="0"/>
              </a:rPr>
              <a:t>Retardée - C'est notamment le cas lorsque la réponse hydrologique est due principalement aux écoulements souterrains.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i="0" u="none" strike="noStrike" cap="none" normalizeH="0" baseline="0" dirty="0" smtClean="0">
                <a:ln>
                  <a:noFill/>
                </a:ln>
                <a:solidFill>
                  <a:schemeClr val="tx1"/>
                </a:solidFill>
                <a:effectLst/>
                <a:latin typeface="Arial" pitchFamily="34" charset="0"/>
                <a:cs typeface="Arial" pitchFamily="34" charset="0"/>
              </a:rPr>
              <a:t>De plus, la réponse peut être différenciée selon que cette dernière est : </a:t>
            </a:r>
          </a:p>
          <a:p>
            <a:pPr marL="0" marR="0" lvl="1" algn="just" defTabSz="914400" rtl="0" eaLnBrk="0" fontAlgn="base" latinLnBrk="0" hangingPunct="0">
              <a:lnSpc>
                <a:spcPct val="100000"/>
              </a:lnSpc>
              <a:spcBef>
                <a:spcPct val="0"/>
              </a:spcBef>
              <a:spcAft>
                <a:spcPct val="0"/>
              </a:spcAft>
              <a:buClrTx/>
              <a:buSzTx/>
              <a:buFontTx/>
              <a:buChar char="•"/>
              <a:tabLst/>
            </a:pPr>
            <a:r>
              <a:rPr kumimoji="0" lang="fr-FR" sz="2200" i="0" u="none" strike="noStrike" cap="none" normalizeH="0" baseline="0" dirty="0" smtClean="0">
                <a:ln>
                  <a:noFill/>
                </a:ln>
                <a:solidFill>
                  <a:schemeClr val="tx1"/>
                </a:solidFill>
                <a:effectLst/>
                <a:latin typeface="Arial" pitchFamily="34" charset="0"/>
                <a:cs typeface="Arial" pitchFamily="34" charset="0"/>
              </a:rPr>
              <a:t>Totale- Dans ce cas, la réponse hydrologique est composée à la fois par des écoulements de surface et souterrains. </a:t>
            </a:r>
          </a:p>
          <a:p>
            <a:pPr marL="0" marR="0" lvl="1" algn="just" defTabSz="914400" rtl="0" eaLnBrk="0" fontAlgn="base" latinLnBrk="0" hangingPunct="0">
              <a:lnSpc>
                <a:spcPct val="100000"/>
              </a:lnSpc>
              <a:spcBef>
                <a:spcPct val="0"/>
              </a:spcBef>
              <a:spcAft>
                <a:spcPct val="0"/>
              </a:spcAft>
              <a:buClrTx/>
              <a:buSzTx/>
              <a:buFontTx/>
              <a:buChar char="•"/>
              <a:tabLst/>
            </a:pPr>
            <a:r>
              <a:rPr kumimoji="0" lang="fr-FR" sz="2200" i="0" u="none" strike="noStrike" cap="none" normalizeH="0" baseline="0" dirty="0" smtClean="0">
                <a:ln>
                  <a:noFill/>
                </a:ln>
                <a:solidFill>
                  <a:schemeClr val="tx1"/>
                </a:solidFill>
                <a:effectLst/>
                <a:latin typeface="Arial" pitchFamily="34" charset="0"/>
                <a:cs typeface="Arial" pitchFamily="34" charset="0"/>
              </a:rPr>
              <a:t>Partielle - c'est à dire lorsque la réponse est la résultante d'un ou l'autre des processus décrit précédemment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85794"/>
            <a:ext cx="9144000" cy="2123658"/>
          </a:xfrm>
          <a:prstGeom prst="rect">
            <a:avLst/>
          </a:prstGeom>
        </p:spPr>
        <p:txBody>
          <a:bodyPr wrap="square">
            <a:spAutoFit/>
          </a:bodyPr>
          <a:lstStyle/>
          <a:p>
            <a:pPr algn="just"/>
            <a:r>
              <a:rPr kumimoji="0" lang="fr-FR" sz="2200" i="0" u="none" strike="noStrike" cap="none" normalizeH="0" baseline="0" dirty="0" smtClean="0">
                <a:ln>
                  <a:noFill/>
                </a:ln>
                <a:solidFill>
                  <a:schemeClr val="tx1"/>
                </a:solidFill>
                <a:effectLst/>
                <a:latin typeface="Arial" pitchFamily="34" charset="0"/>
                <a:cs typeface="Arial" pitchFamily="34" charset="0"/>
              </a:rPr>
              <a:t>Le rôle de l'ingénieur est donc d'une part d'identifier les processus hydrologiques et leur part respective intervenant dans la réponse du bassin versant et, d'autre part, les modalités du passage de l'impulsion pluviométrique à la réponse hydrologique. La question qui se pose alors est de comprendre et interpréter les mécanismes de transformation de la pluie à l'</a:t>
            </a:r>
            <a:r>
              <a:rPr kumimoji="0" lang="fr-FR" sz="220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i="0" u="none" strike="noStrike" cap="none" normalizeH="0" baseline="0" dirty="0" smtClean="0">
                <a:ln>
                  <a:noFill/>
                </a:ln>
                <a:solidFill>
                  <a:schemeClr val="tx1"/>
                </a:solidFill>
                <a:effectLst/>
                <a:latin typeface="Arial" pitchFamily="34" charset="0"/>
                <a:cs typeface="Arial" pitchFamily="34" charset="0"/>
              </a:rPr>
              <a:t> de crue.</a:t>
            </a:r>
            <a:endParaRPr lang="fr-FR" sz="2200" dirty="0"/>
          </a:p>
        </p:txBody>
      </p:sp>
      <p:sp>
        <p:nvSpPr>
          <p:cNvPr id="119809" name="Rectangle 1"/>
          <p:cNvSpPr>
            <a:spLocks noChangeArrowheads="1"/>
          </p:cNvSpPr>
          <p:nvPr/>
        </p:nvSpPr>
        <p:spPr bwMode="auto">
          <a:xfrm>
            <a:off x="0" y="3000372"/>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buFontTx/>
              <a:buNone/>
              <a:tabLst/>
            </a:pPr>
            <a:r>
              <a:rPr kumimoji="0" lang="fr-FR" sz="2200" b="1" i="1" u="none" strike="noStrike" cap="none" normalizeH="0" baseline="0" dirty="0" smtClean="0">
                <a:ln>
                  <a:noFill/>
                </a:ln>
                <a:solidFill>
                  <a:srgbClr val="008000"/>
                </a:solidFill>
                <a:effectLst/>
                <a:latin typeface="Arial" pitchFamily="34" charset="0"/>
                <a:cs typeface="Arial" pitchFamily="34" charset="0"/>
              </a:rPr>
              <a:t>1</a:t>
            </a:r>
            <a:r>
              <a:rPr kumimoji="0" lang="fr-FR" sz="2200" b="1" i="1" u="none" strike="noStrike" cap="none" normalizeH="0" baseline="0" dirty="0" smtClean="0" bmk="">
                <a:ln>
                  <a:noFill/>
                </a:ln>
                <a:solidFill>
                  <a:srgbClr val="008000"/>
                </a:solidFill>
                <a:effectLst/>
                <a:latin typeface="Arial" pitchFamily="34" charset="0"/>
                <a:cs typeface="Arial" pitchFamily="34" charset="0"/>
              </a:rPr>
              <a:t>1.1.2 Transformation de la pluie en </a:t>
            </a:r>
            <a:r>
              <a:rPr kumimoji="0" lang="fr-FR" sz="2200" b="1" i="1" u="none" strike="noStrike" cap="none" normalizeH="0" baseline="0" dirty="0" err="1" smtClean="0" bmk="">
                <a:ln>
                  <a:noFill/>
                </a:ln>
                <a:solidFill>
                  <a:srgbClr val="008000"/>
                </a:solidFill>
                <a:effectLst/>
                <a:latin typeface="Arial" pitchFamily="34" charset="0"/>
                <a:cs typeface="Arial" pitchFamily="34" charset="0"/>
              </a:rPr>
              <a:t>hydrogramme</a:t>
            </a:r>
            <a:r>
              <a:rPr kumimoji="0" lang="fr-FR" sz="2200" b="1" i="1" u="none" strike="noStrike" cap="none" normalizeH="0" baseline="0" dirty="0" smtClean="0" bmk="">
                <a:ln>
                  <a:noFill/>
                </a:ln>
                <a:solidFill>
                  <a:srgbClr val="008000"/>
                </a:solidFill>
                <a:effectLst/>
                <a:latin typeface="Arial" pitchFamily="34" charset="0"/>
                <a:cs typeface="Arial" pitchFamily="34" charset="0"/>
              </a:rPr>
              <a:t> de crue</a:t>
            </a:r>
          </a:p>
          <a:p>
            <a:pPr marL="0" marR="0" lvl="0" indent="47625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Dans le cadre d'une description des processus selon le principe établi par Horton, la transformation de la pluie en   </a:t>
            </a:r>
            <a:r>
              <a:rPr kumimoji="0" lang="fr-FR" sz="2200" b="0" i="0" u="none" strike="noStrike" cap="none" normalizeH="0" baseline="0" dirty="0" err="1" smtClean="0" bmk="">
                <a:ln>
                  <a:noFill/>
                </a:ln>
                <a:solidFill>
                  <a:schemeClr val="tx1"/>
                </a:solidFill>
                <a:effectLst/>
                <a:latin typeface="Arial" pitchFamily="34" charset="0"/>
                <a:cs typeface="Arial" pitchFamily="34" charset="0"/>
                <a:hlinkClick r:id=""/>
                <a:hlinkMouseOver r:id="rId2"/>
              </a:rPr>
              <a:t>hydrogramme</a:t>
            </a:r>
            <a:r>
              <a:rPr kumimoji="0" lang="fr-FR" sz="2200" b="0" i="0" u="none" strike="noStrike" cap="none" normalizeH="0" baseline="0" dirty="0" smtClean="0" bmk="">
                <a:ln>
                  <a:noFill/>
                </a:ln>
                <a:solidFill>
                  <a:schemeClr val="tx1"/>
                </a:solidFill>
                <a:effectLst/>
                <a:latin typeface="Arial" pitchFamily="34" charset="0"/>
                <a:cs typeface="Arial" pitchFamily="34" charset="0"/>
              </a:rPr>
              <a:t> de crue se traduit par l'application successive de deux fonctions, nommées respectivement </a:t>
            </a:r>
            <a:r>
              <a:rPr kumimoji="0" lang="fr-FR" sz="2200" b="0" i="1" u="none" strike="noStrike" cap="none" normalizeH="0" baseline="0" dirty="0" smtClean="0" bmk="">
                <a:ln>
                  <a:noFill/>
                </a:ln>
                <a:solidFill>
                  <a:schemeClr val="tx1"/>
                </a:solidFill>
                <a:effectLst/>
                <a:latin typeface="Arial" pitchFamily="34" charset="0"/>
                <a:cs typeface="Arial" pitchFamily="34" charset="0"/>
              </a:rPr>
              <a:t>fonction de production</a:t>
            </a:r>
            <a:r>
              <a:rPr kumimoji="0" lang="fr-FR" sz="2200" b="0" i="0" u="none" strike="noStrike" cap="none" normalizeH="0" baseline="0" dirty="0" smtClean="0" bmk="">
                <a:ln>
                  <a:noFill/>
                </a:ln>
                <a:solidFill>
                  <a:schemeClr val="tx1"/>
                </a:solidFill>
                <a:effectLst/>
                <a:latin typeface="Arial" pitchFamily="34" charset="0"/>
                <a:cs typeface="Arial" pitchFamily="34" charset="0"/>
              </a:rPr>
              <a:t> – ou fonction d'infiltration - et </a:t>
            </a:r>
            <a:r>
              <a:rPr kumimoji="0" lang="fr-FR" sz="2200" b="0" i="1" u="none" strike="noStrike" cap="none" normalizeH="0" baseline="0" dirty="0" smtClean="0" bmk="">
                <a:ln>
                  <a:noFill/>
                </a:ln>
                <a:solidFill>
                  <a:schemeClr val="tx1"/>
                </a:solidFill>
                <a:effectLst/>
                <a:latin typeface="Arial" pitchFamily="34" charset="0"/>
                <a:cs typeface="Arial" pitchFamily="34" charset="0"/>
              </a:rPr>
              <a:t>fonction de transfert</a:t>
            </a:r>
            <a:r>
              <a:rPr kumimoji="0" lang="fr-FR" sz="2200" b="0" i="0" u="none" strike="noStrike" cap="none" normalizeH="0" baseline="0" dirty="0" smtClean="0" bmk="">
                <a:ln>
                  <a:noFill/>
                </a:ln>
                <a:solidFill>
                  <a:schemeClr val="tx1"/>
                </a:solidFill>
                <a:effectLst/>
                <a:latin typeface="Arial" pitchFamily="34" charset="0"/>
                <a:cs typeface="Arial" pitchFamily="34" charset="0"/>
              </a:rPr>
              <a:t>. La fonction de production permet de déterminer le   </a:t>
            </a:r>
            <a:r>
              <a:rPr kumimoji="0" lang="fr-FR" sz="2200" b="0" i="0" u="none" strike="noStrike" cap="none" normalizeH="0" baseline="0" dirty="0" err="1" smtClean="0" bmk="">
                <a:ln>
                  <a:noFill/>
                </a:ln>
                <a:solidFill>
                  <a:schemeClr val="tx1"/>
                </a:solidFill>
                <a:effectLst/>
                <a:latin typeface="Arial" pitchFamily="34" charset="0"/>
                <a:cs typeface="Arial" pitchFamily="34" charset="0"/>
                <a:hlinkClick r:id=""/>
                <a:hlinkMouseOver r:id="rId3"/>
              </a:rPr>
              <a:t>hyétogramme</a:t>
            </a:r>
            <a:r>
              <a:rPr kumimoji="0" lang="fr-FR" sz="2200" b="0" i="0" u="none" strike="noStrike" cap="none" normalizeH="0" baseline="0" dirty="0" smtClean="0" bmk="">
                <a:ln>
                  <a:noFill/>
                </a:ln>
                <a:solidFill>
                  <a:schemeClr val="tx1"/>
                </a:solidFill>
                <a:effectLst/>
                <a:latin typeface="Arial" pitchFamily="34" charset="0"/>
                <a:cs typeface="Arial" pitchFamily="34" charset="0"/>
              </a:rPr>
              <a:t> de pluie nette à partir de la </a:t>
            </a:r>
            <a:r>
              <a:rPr kumimoji="0" lang="fr-FR" sz="2200" b="0" i="1" u="none" strike="noStrike" cap="none" normalizeH="0" baseline="0" dirty="0" smtClean="0" bmk="">
                <a:ln>
                  <a:noFill/>
                </a:ln>
                <a:solidFill>
                  <a:schemeClr val="tx1"/>
                </a:solidFill>
                <a:effectLst/>
                <a:latin typeface="Arial" pitchFamily="34" charset="0"/>
                <a:cs typeface="Arial" pitchFamily="34" charset="0"/>
              </a:rPr>
              <a:t>pluie brute</a:t>
            </a:r>
            <a:r>
              <a:rPr kumimoji="0" lang="fr-FR" sz="2200" b="0" i="0" u="none" strike="noStrike" cap="none" normalizeH="0" baseline="0" dirty="0" smtClean="0" bmk="">
                <a:ln>
                  <a:noFill/>
                </a:ln>
                <a:solidFill>
                  <a:schemeClr val="tx1"/>
                </a:solidFill>
                <a:effectLst/>
                <a:latin typeface="Arial" pitchFamily="34" charset="0"/>
                <a:cs typeface="Arial" pitchFamily="34" charset="0"/>
              </a:rPr>
              <a:t>. La fonction de transfert permet quant à elle de déterminer l'</a:t>
            </a:r>
            <a:r>
              <a:rPr kumimoji="0" lang="fr-FR" sz="2200" b="0" i="0" u="none" strike="noStrike" cap="none" normalizeH="0" baseline="0" dirty="0" err="1" smtClean="0" bmk="">
                <a:ln>
                  <a:noFill/>
                </a:ln>
                <a:solidFill>
                  <a:schemeClr val="tx1"/>
                </a:solidFill>
                <a:effectLst/>
                <a:latin typeface="Arial" pitchFamily="34" charset="0"/>
                <a:cs typeface="Arial" pitchFamily="34" charset="0"/>
              </a:rPr>
              <a:t>hydrogramme</a:t>
            </a:r>
            <a:r>
              <a:rPr kumimoji="0" lang="fr-FR" sz="2200" b="0" i="0" u="none" strike="noStrike" cap="none" normalizeH="0" baseline="0" dirty="0" smtClean="0" bmk="">
                <a:ln>
                  <a:noFill/>
                </a:ln>
                <a:solidFill>
                  <a:schemeClr val="tx1"/>
                </a:solidFill>
                <a:effectLst/>
                <a:latin typeface="Arial" pitchFamily="34" charset="0"/>
                <a:cs typeface="Arial" pitchFamily="34" charset="0"/>
              </a:rPr>
              <a:t> de crue résultant de la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4"/>
              </a:rPr>
              <a:t>pluie nette</a:t>
            </a:r>
            <a:r>
              <a:rPr kumimoji="0" lang="fr-FR" sz="2200" b="0" i="0" u="none" strike="noStrike" cap="none" normalizeH="0" baseline="0" dirty="0" smtClean="0">
                <a:ln>
                  <a:noFill/>
                </a:ln>
                <a:solidFill>
                  <a:schemeClr val="tx1"/>
                </a:solidFill>
                <a:effectLst/>
                <a:latin typeface="Arial" pitchFamily="34" charset="0"/>
                <a:cs typeface="Arial" pitchFamily="34" charset="0"/>
              </a:rPr>
              <a:t> (la pluie nette est la fraction de pluie brute participant totalement à l'écoulement). (Fig. 2).</a:t>
            </a:r>
          </a:p>
        </p:txBody>
      </p:sp>
      <p:pic>
        <p:nvPicPr>
          <p:cNvPr id="119810" name="Picture 2" descr="E:\cours Hydrologie\hydrologie\hydram\minigoutte.jpg"/>
          <p:cNvPicPr>
            <a:picLocks noChangeAspect="1" noChangeArrowheads="1"/>
          </p:cNvPicPr>
          <p:nvPr/>
        </p:nvPicPr>
        <p:blipFill>
          <a:blip r:embed="rId5" cstate="print"/>
          <a:srcRect/>
          <a:stretch>
            <a:fillRect/>
          </a:stretch>
        </p:blipFill>
        <p:spPr bwMode="auto">
          <a:xfrm>
            <a:off x="7664450" y="-220663"/>
            <a:ext cx="95250" cy="152400"/>
          </a:xfrm>
          <a:prstGeom prst="rect">
            <a:avLst/>
          </a:prstGeom>
          <a:noFill/>
        </p:spPr>
      </p:pic>
      <p:pic>
        <p:nvPicPr>
          <p:cNvPr id="119811" name="Picture 3" descr="E:\cours Hydrologie\hydrologie\hydram\minigoutte.jpg"/>
          <p:cNvPicPr>
            <a:picLocks noChangeAspect="1" noChangeArrowheads="1"/>
          </p:cNvPicPr>
          <p:nvPr/>
        </p:nvPicPr>
        <p:blipFill>
          <a:blip r:embed="rId5" cstate="print"/>
          <a:srcRect/>
          <a:stretch>
            <a:fillRect/>
          </a:stretch>
        </p:blipFill>
        <p:spPr bwMode="auto">
          <a:xfrm>
            <a:off x="12707938" y="53975"/>
            <a:ext cx="95250" cy="152400"/>
          </a:xfrm>
          <a:prstGeom prst="rect">
            <a:avLst/>
          </a:prstGeom>
          <a:noFill/>
        </p:spPr>
      </p:pic>
      <p:pic>
        <p:nvPicPr>
          <p:cNvPr id="119812" name="Picture 4" descr="E:\cours Hydrologie\hydrologie\hydram\minigoutte.jpg"/>
          <p:cNvPicPr>
            <a:picLocks noChangeAspect="1" noChangeArrowheads="1"/>
          </p:cNvPicPr>
          <p:nvPr/>
        </p:nvPicPr>
        <p:blipFill>
          <a:blip r:embed="rId5" cstate="print"/>
          <a:srcRect/>
          <a:stretch>
            <a:fillRect/>
          </a:stretch>
        </p:blipFill>
        <p:spPr bwMode="auto">
          <a:xfrm>
            <a:off x="9939338" y="328613"/>
            <a:ext cx="95250" cy="1524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2.gif"/>
          <p:cNvPicPr>
            <a:picLocks noChangeAspect="1"/>
          </p:cNvPicPr>
          <p:nvPr/>
        </p:nvPicPr>
        <p:blipFill>
          <a:blip r:embed="rId2" cstate="print"/>
          <a:stretch>
            <a:fillRect/>
          </a:stretch>
        </p:blipFill>
        <p:spPr>
          <a:xfrm>
            <a:off x="857224" y="0"/>
            <a:ext cx="7786742" cy="6052162"/>
          </a:xfrm>
          <a:prstGeom prst="rect">
            <a:avLst/>
          </a:prstGeom>
        </p:spPr>
      </p:pic>
      <p:sp>
        <p:nvSpPr>
          <p:cNvPr id="3" name="Rectangle 2"/>
          <p:cNvSpPr/>
          <p:nvPr/>
        </p:nvSpPr>
        <p:spPr>
          <a:xfrm>
            <a:off x="0" y="6211668"/>
            <a:ext cx="9144000" cy="400110"/>
          </a:xfrm>
          <a:prstGeom prst="rect">
            <a:avLst/>
          </a:prstGeom>
        </p:spPr>
        <p:txBody>
          <a:bodyPr wrap="square">
            <a:spAutoFit/>
          </a:bodyPr>
          <a:lstStyle/>
          <a:p>
            <a:pPr algn="ctr"/>
            <a:r>
              <a:rPr lang="fr-FR" sz="2000" i="1" dirty="0" smtClean="0"/>
              <a:t>Fig.2 - Transformation de la pluie brute en </a:t>
            </a:r>
            <a:r>
              <a:rPr lang="fr-FR" sz="2000" i="1" dirty="0" err="1" smtClean="0"/>
              <a:t>hydrogramme</a:t>
            </a:r>
            <a:r>
              <a:rPr lang="fr-FR" sz="2000" i="1" dirty="0" smtClean="0"/>
              <a:t> de crue.</a:t>
            </a:r>
            <a:endParaRPr lang="fr-FR" sz="2000"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57232"/>
            <a:ext cx="9144000" cy="5355312"/>
          </a:xfrm>
          <a:prstGeom prst="rect">
            <a:avLst/>
          </a:prstGeom>
        </p:spPr>
        <p:txBody>
          <a:bodyPr wrap="square">
            <a:spAutoFit/>
          </a:bodyPr>
          <a:lstStyle/>
          <a:p>
            <a:pPr algn="just"/>
            <a:r>
              <a:rPr lang="fr-FR" sz="2200" dirty="0" smtClean="0"/>
              <a:t>Le passage du </a:t>
            </a:r>
            <a:r>
              <a:rPr lang="fr-FR" sz="2200" dirty="0" err="1" smtClean="0"/>
              <a:t>hyétogramnme</a:t>
            </a:r>
            <a:r>
              <a:rPr lang="fr-FR" sz="2200" dirty="0" smtClean="0"/>
              <a:t> de pluie à l'</a:t>
            </a:r>
            <a:r>
              <a:rPr lang="fr-FR" sz="2200" dirty="0" err="1" smtClean="0"/>
              <a:t>hydrogramme</a:t>
            </a:r>
            <a:r>
              <a:rPr lang="fr-FR" sz="2200" dirty="0" smtClean="0"/>
              <a:t> de crue fait intervenir toutes les caractéristiques météorologiques, physiques et hydrologiques du bassin versant considéré. Dès lors, on comprendra aisément que la détermination d'une relation analytique rigoureuse entre précipitations et débits est une tâche très difficile. Toutefois, l'analyse de séries de couples pluies-débits permet d'obtenir des informations pertinentes sur la fonction de transfert du bassin versant.</a:t>
            </a:r>
          </a:p>
          <a:p>
            <a:pPr algn="just"/>
            <a:endParaRPr lang="fr-FR" sz="2200" dirty="0" smtClean="0"/>
          </a:p>
          <a:p>
            <a:pPr algn="just"/>
            <a:r>
              <a:rPr lang="fr-FR" sz="2800" b="1" dirty="0" smtClean="0"/>
              <a:t>11.2 Analyse des événements pluies-débits</a:t>
            </a:r>
          </a:p>
          <a:p>
            <a:pPr algn="just"/>
            <a:endParaRPr lang="fr-FR" b="1" dirty="0" smtClean="0"/>
          </a:p>
          <a:p>
            <a:pPr algn="just"/>
            <a:r>
              <a:rPr lang="fr-FR" sz="2200" dirty="0" smtClean="0"/>
              <a:t>Une averse, définie dans le temps et dans l'espace, tombant sur un bassin versant de caractéristiques connues, et dans des conditions initiales données, provoque à l'exutoire du bassin considéré un </a:t>
            </a:r>
            <a:r>
              <a:rPr lang="fr-FR" sz="2200" dirty="0" err="1" smtClean="0"/>
              <a:t>hydrogramme</a:t>
            </a:r>
            <a:r>
              <a:rPr lang="fr-FR" sz="2200" dirty="0" smtClean="0"/>
              <a:t> défini. La figure 3 définit quelques éléments essentiels relatifs à l'</a:t>
            </a:r>
            <a:r>
              <a:rPr lang="fr-FR" sz="2200" dirty="0" err="1" smtClean="0"/>
              <a:t>hydrogramme</a:t>
            </a:r>
            <a:r>
              <a:rPr lang="fr-FR" sz="2200" dirty="0" smtClean="0"/>
              <a:t> résultant d'un </a:t>
            </a:r>
            <a:r>
              <a:rPr lang="fr-FR" sz="2200" dirty="0" err="1" smtClean="0"/>
              <a:t>hyétogramme</a:t>
            </a:r>
            <a:r>
              <a:rPr lang="fr-FR" sz="2200" dirty="0" smtClean="0"/>
              <a:t> spécifique.</a:t>
            </a:r>
            <a:endParaRPr lang="fr-FR" sz="2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3.gif"/>
          <p:cNvPicPr>
            <a:picLocks noChangeAspect="1"/>
          </p:cNvPicPr>
          <p:nvPr/>
        </p:nvPicPr>
        <p:blipFill>
          <a:blip r:embed="rId2" cstate="print"/>
          <a:stretch>
            <a:fillRect/>
          </a:stretch>
        </p:blipFill>
        <p:spPr>
          <a:xfrm>
            <a:off x="642910" y="666163"/>
            <a:ext cx="7858180" cy="5525673"/>
          </a:xfrm>
          <a:prstGeom prst="rect">
            <a:avLst/>
          </a:prstGeom>
        </p:spPr>
      </p:pic>
      <p:sp>
        <p:nvSpPr>
          <p:cNvPr id="3" name="Rectangle 2"/>
          <p:cNvSpPr/>
          <p:nvPr/>
        </p:nvSpPr>
        <p:spPr>
          <a:xfrm>
            <a:off x="0" y="6211669"/>
            <a:ext cx="9144000" cy="400110"/>
          </a:xfrm>
          <a:prstGeom prst="rect">
            <a:avLst/>
          </a:prstGeom>
        </p:spPr>
        <p:txBody>
          <a:bodyPr wrap="square">
            <a:spAutoFit/>
          </a:bodyPr>
          <a:lstStyle/>
          <a:p>
            <a:pPr algn="ctr"/>
            <a:r>
              <a:rPr lang="fr-FR" sz="2000" i="1" dirty="0" smtClean="0"/>
              <a:t>Fig. 11.3 - </a:t>
            </a:r>
            <a:r>
              <a:rPr lang="fr-FR" sz="2000" i="1" dirty="0" err="1" smtClean="0"/>
              <a:t>Hyétogramme</a:t>
            </a:r>
            <a:r>
              <a:rPr lang="fr-FR" sz="2000" i="1" dirty="0" smtClean="0"/>
              <a:t> et </a:t>
            </a:r>
            <a:r>
              <a:rPr lang="fr-FR" sz="2000" i="1" dirty="0" err="1" smtClean="0"/>
              <a:t>hydrogramme</a:t>
            </a:r>
            <a:r>
              <a:rPr lang="fr-FR" sz="2000" i="1" dirty="0" smtClean="0"/>
              <a:t> résultant d'un événement pluie-débit</a:t>
            </a:r>
            <a:endParaRPr lang="fr-FR" sz="2000"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L'</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b="0" i="0" u="none" strike="noStrike" cap="none" normalizeH="0" baseline="0" dirty="0" smtClean="0">
                <a:ln>
                  <a:noFill/>
                </a:ln>
                <a:solidFill>
                  <a:schemeClr val="tx1"/>
                </a:solidFill>
                <a:effectLst/>
                <a:latin typeface="Arial" pitchFamily="34" charset="0"/>
                <a:cs typeface="Arial" pitchFamily="34" charset="0"/>
              </a:rPr>
              <a:t> de crue présente la forme générale d'une courbe en cloche dissymétrique que l'on divise en quatre parties : tarissement (avant la pluie nette), crue, décrue et tarissement (après la recension </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hydropluviométrique</a:t>
            </a:r>
            <a:r>
              <a:rPr kumimoji="0" lang="fr-FR" sz="2200" b="0" i="0" u="none" strike="noStrike" cap="none" normalizeH="0" baseline="0" dirty="0" smtClean="0">
                <a:ln>
                  <a:noFill/>
                </a:ln>
                <a:solidFill>
                  <a:schemeClr val="tx1"/>
                </a:solidFill>
                <a:effectLst/>
                <a:latin typeface="Arial" pitchFamily="34" charset="0"/>
                <a:cs typeface="Arial" pitchFamily="34" charset="0"/>
              </a:rPr>
              <a:t> étudiée).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On définit alors des temps caractéristiques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1" u="none" strike="noStrike" cap="none" normalizeH="0" baseline="0" dirty="0" smtClean="0">
                <a:ln>
                  <a:noFill/>
                </a:ln>
                <a:solidFill>
                  <a:schemeClr val="tx1"/>
                </a:solidFill>
                <a:effectLst/>
                <a:latin typeface="Arial" pitchFamily="34" charset="0"/>
                <a:cs typeface="Arial" pitchFamily="34" charset="0"/>
              </a:rPr>
              <a:t>  </a:t>
            </a:r>
            <a:r>
              <a:rPr kumimoji="0" lang="fr-FR" sz="2200" b="0" i="1" u="none" strike="noStrike" cap="none" normalizeH="0" baseline="0" dirty="0" smtClean="0">
                <a:ln>
                  <a:noFill/>
                </a:ln>
                <a:solidFill>
                  <a:schemeClr val="tx1"/>
                </a:solidFill>
                <a:effectLst/>
                <a:latin typeface="Arial" pitchFamily="34" charset="0"/>
                <a:cs typeface="Arial" pitchFamily="34" charset="0"/>
                <a:hlinkClick r:id=""/>
                <a:hlinkMouseOver r:id="rId2"/>
              </a:rPr>
              <a:t>T</a:t>
            </a:r>
            <a:r>
              <a:rPr kumimoji="0" lang="fr-FR" sz="2200" b="0" i="1" u="none" strike="noStrike" cap="none" normalizeH="0" baseline="0" dirty="0" smtClean="0" bmk="">
                <a:ln>
                  <a:noFill/>
                </a:ln>
                <a:solidFill>
                  <a:schemeClr val="tx1"/>
                </a:solidFill>
                <a:effectLst/>
                <a:latin typeface="Arial" pitchFamily="34" charset="0"/>
                <a:cs typeface="Arial" pitchFamily="34" charset="0"/>
                <a:hlinkClick r:id=""/>
                <a:hlinkMouseOver r:id="rId2"/>
              </a:rPr>
              <a:t>emps de réponse</a:t>
            </a:r>
            <a:r>
              <a:rPr kumimoji="0" lang="fr-FR" sz="2200" b="0" i="1" u="none" strike="noStrike" cap="none" normalizeH="0" baseline="0" dirty="0" smtClean="0" bmk="">
                <a:ln>
                  <a:noFill/>
                </a:ln>
                <a:solidFill>
                  <a:schemeClr val="tx1"/>
                </a:solidFill>
                <a:effectLst/>
                <a:latin typeface="Arial" pitchFamily="34" charset="0"/>
                <a:cs typeface="Arial" pitchFamily="34" charset="0"/>
              </a:rPr>
              <a:t> du bassin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bmk="">
                <a:ln>
                  <a:noFill/>
                </a:ln>
                <a:solidFill>
                  <a:schemeClr val="tx1"/>
                </a:solidFill>
                <a:effectLst/>
                <a:latin typeface="Arial" pitchFamily="34" charset="0"/>
                <a:cs typeface="Arial" pitchFamily="34" charset="0"/>
              </a:rPr>
              <a:t>p</a:t>
            </a:r>
            <a:r>
              <a:rPr kumimoji="0" lang="fr-FR" sz="2200" b="0" i="1" u="none" strike="noStrike" cap="none" normalizeH="0" baseline="0" dirty="0" smtClean="0" bmk="">
                <a:ln>
                  <a:noFill/>
                </a:ln>
                <a:solidFill>
                  <a:schemeClr val="tx1"/>
                </a:solidFill>
                <a:effectLst/>
                <a:latin typeface="Arial" pitchFamily="34" charset="0"/>
                <a:cs typeface="Arial" pitchFamily="34" charset="0"/>
              </a:rPr>
              <a:t> (ou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lag</a:t>
            </a:r>
            <a:r>
              <a:rPr kumimoji="0" lang="fr-FR" sz="2200" b="0" i="1" u="none" strike="noStrike" cap="none" normalizeH="0" baseline="0" dirty="0" smtClean="0" bmk="">
                <a:ln>
                  <a:noFill/>
                </a:ln>
                <a:solidFill>
                  <a:schemeClr val="tx1"/>
                </a:solidFill>
                <a:effectLst/>
                <a:latin typeface="Arial" pitchFamily="34" charset="0"/>
                <a:cs typeface="Arial" pitchFamily="34" charset="0"/>
              </a:rPr>
              <a:t>") - Intervalle de temps qui sépare le centre de gravité de la pluie nette de la pointe de crue ou parfois du centre de gravité de l'</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hydrogramme</a:t>
            </a:r>
            <a:r>
              <a:rPr kumimoji="0" lang="fr-FR" sz="2200" b="0" i="1" u="none" strike="noStrike" cap="none" normalizeH="0" baseline="0" dirty="0" smtClean="0" bmk="">
                <a:ln>
                  <a:noFill/>
                </a:ln>
                <a:solidFill>
                  <a:schemeClr val="tx1"/>
                </a:solidFill>
                <a:effectLst/>
                <a:latin typeface="Arial" pitchFamily="34" charset="0"/>
                <a:cs typeface="Arial" pitchFamily="34" charset="0"/>
              </a:rPr>
              <a:t> dû à l'écoulement de surface.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1" u="none" strike="noStrike" cap="none" normalizeH="0" baseline="0" dirty="0" smtClean="0" bmk="">
                <a:ln>
                  <a:noFill/>
                </a:ln>
                <a:solidFill>
                  <a:schemeClr val="tx1"/>
                </a:solidFill>
                <a:effectLst/>
                <a:latin typeface="Arial" pitchFamily="34" charset="0"/>
                <a:cs typeface="Arial" pitchFamily="34" charset="0"/>
              </a:rPr>
              <a:t>  </a:t>
            </a:r>
            <a:r>
              <a:rPr kumimoji="0" lang="fr-FR" sz="2200" b="0" i="1" u="none" strike="noStrike" cap="none" normalizeH="0" baseline="0" dirty="0" smtClean="0" bmk="">
                <a:ln>
                  <a:noFill/>
                </a:ln>
                <a:solidFill>
                  <a:schemeClr val="tx1"/>
                </a:solidFill>
                <a:effectLst/>
                <a:latin typeface="Arial" pitchFamily="34" charset="0"/>
                <a:cs typeface="Arial" pitchFamily="34" charset="0"/>
                <a:hlinkClick r:id=""/>
                <a:hlinkMouseOver r:id="rId3"/>
              </a:rPr>
              <a:t>Temps de concentration</a:t>
            </a:r>
            <a:r>
              <a:rPr kumimoji="0" lang="fr-FR" sz="2200" b="0" i="1" u="none" strike="noStrike" cap="none" normalizeH="0" baseline="0" dirty="0" smtClean="0" bmk="">
                <a:ln>
                  <a:noFill/>
                </a:ln>
                <a:solidFill>
                  <a:schemeClr val="tx1"/>
                </a:solidFill>
                <a:effectLst/>
                <a:latin typeface="Arial" pitchFamily="34" charset="0"/>
                <a:cs typeface="Arial" pitchFamily="34" charset="0"/>
              </a:rPr>
              <a:t>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bmk="">
                <a:ln>
                  <a:noFill/>
                </a:ln>
                <a:solidFill>
                  <a:schemeClr val="tx1"/>
                </a:solidFill>
                <a:effectLst/>
                <a:latin typeface="Arial" pitchFamily="34" charset="0"/>
                <a:cs typeface="Arial" pitchFamily="34" charset="0"/>
              </a:rPr>
              <a:t>c</a:t>
            </a:r>
            <a:r>
              <a:rPr kumimoji="0" lang="fr-FR" sz="2200" b="0" i="1" u="none" strike="noStrike" cap="none" normalizeH="0" baseline="0" dirty="0" smtClean="0" bmk="">
                <a:ln>
                  <a:noFill/>
                </a:ln>
                <a:solidFill>
                  <a:schemeClr val="tx1"/>
                </a:solidFill>
                <a:effectLst/>
                <a:latin typeface="Arial" pitchFamily="34" charset="0"/>
                <a:cs typeface="Arial" pitchFamily="34" charset="0"/>
              </a:rPr>
              <a:t> - Temps que met une particule d'eau provenant de la partie du bassin la plus éloignée "hydrologiquement" de l'exutoire pour parvenir à celui-ci. On peut estimer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bmk="">
                <a:ln>
                  <a:noFill/>
                </a:ln>
                <a:solidFill>
                  <a:schemeClr val="tx1"/>
                </a:solidFill>
                <a:effectLst/>
                <a:latin typeface="Arial" pitchFamily="34" charset="0"/>
                <a:cs typeface="Arial" pitchFamily="34" charset="0"/>
              </a:rPr>
              <a:t>c</a:t>
            </a:r>
            <a:r>
              <a:rPr kumimoji="0" lang="fr-FR" sz="2200" b="0" i="1" u="none" strike="noStrike" cap="none" normalizeH="0" baseline="0" dirty="0" smtClean="0" bmk="">
                <a:ln>
                  <a:noFill/>
                </a:ln>
                <a:solidFill>
                  <a:schemeClr val="tx1"/>
                </a:solidFill>
                <a:effectLst/>
                <a:latin typeface="Arial" pitchFamily="34" charset="0"/>
                <a:cs typeface="Arial" pitchFamily="34" charset="0"/>
              </a:rPr>
              <a:t> en mesurant la durée comprise entre la fin de la pluie nette et la fin du ruissellement direct (i.e. fin de l'écoulement de surface).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1" u="none" strike="noStrike" cap="none" normalizeH="0" baseline="0" dirty="0" smtClean="0" bmk="">
                <a:ln>
                  <a:noFill/>
                </a:ln>
                <a:solidFill>
                  <a:schemeClr val="tx1"/>
                </a:solidFill>
                <a:effectLst/>
                <a:latin typeface="Arial" pitchFamily="34" charset="0"/>
                <a:cs typeface="Arial" pitchFamily="34" charset="0"/>
              </a:rPr>
              <a:t>Temps de montée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bmk="">
                <a:ln>
                  <a:noFill/>
                </a:ln>
                <a:solidFill>
                  <a:schemeClr val="tx1"/>
                </a:solidFill>
                <a:effectLst/>
                <a:latin typeface="Arial" pitchFamily="34" charset="0"/>
                <a:cs typeface="Arial" pitchFamily="34" charset="0"/>
              </a:rPr>
              <a:t>m</a:t>
            </a:r>
            <a:r>
              <a:rPr kumimoji="0" lang="fr-FR" sz="2200" b="0" i="1" u="none" strike="noStrike" cap="none" normalizeH="0" baseline="-30000" dirty="0" smtClean="0" bmk="">
                <a:ln>
                  <a:noFill/>
                </a:ln>
                <a:solidFill>
                  <a:schemeClr val="tx1"/>
                </a:solidFill>
                <a:effectLst/>
                <a:latin typeface="Arial" pitchFamily="34" charset="0"/>
                <a:cs typeface="Arial" pitchFamily="34" charset="0"/>
              </a:rPr>
              <a:t> </a:t>
            </a:r>
            <a:r>
              <a:rPr kumimoji="0" lang="fr-FR" sz="2200" b="0" i="1" u="none" strike="noStrike" cap="none" normalizeH="0" baseline="0" dirty="0" smtClean="0" bmk="">
                <a:ln>
                  <a:noFill/>
                </a:ln>
                <a:solidFill>
                  <a:schemeClr val="tx1"/>
                </a:solidFill>
                <a:effectLst/>
                <a:latin typeface="Arial" pitchFamily="34" charset="0"/>
                <a:cs typeface="Arial" pitchFamily="34" charset="0"/>
              </a:rPr>
              <a:t>- Temps qui s'écoule entre l'arrivée à l'exutoire de l'écoulement rapide (décelable par le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limnigraphe</a:t>
            </a:r>
            <a:r>
              <a:rPr kumimoji="0" lang="fr-FR" sz="2200" b="0" i="1" u="none" strike="noStrike" cap="none" normalizeH="0" baseline="0" dirty="0" smtClean="0" bmk="">
                <a:ln>
                  <a:noFill/>
                </a:ln>
                <a:solidFill>
                  <a:schemeClr val="tx1"/>
                </a:solidFill>
                <a:effectLst/>
                <a:latin typeface="Arial" pitchFamily="34" charset="0"/>
                <a:cs typeface="Arial" pitchFamily="34" charset="0"/>
              </a:rPr>
              <a:t>) et le maximum de l'</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hydrogramme</a:t>
            </a:r>
            <a:r>
              <a:rPr kumimoji="0" lang="fr-FR" sz="2200" b="0" i="1" u="none" strike="noStrike" cap="none" normalizeH="0" baseline="0" dirty="0" smtClean="0" bmk="">
                <a:ln>
                  <a:noFill/>
                </a:ln>
                <a:solidFill>
                  <a:schemeClr val="tx1"/>
                </a:solidFill>
                <a:effectLst/>
                <a:latin typeface="Arial" pitchFamily="34" charset="0"/>
                <a:cs typeface="Arial" pitchFamily="34" charset="0"/>
              </a:rPr>
              <a:t> dû à l'écoulement de surface.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1" u="none" strike="noStrike" cap="none" normalizeH="0" baseline="0" dirty="0" smtClean="0" bmk="">
                <a:ln>
                  <a:noFill/>
                </a:ln>
                <a:solidFill>
                  <a:schemeClr val="tx1"/>
                </a:solidFill>
                <a:effectLst/>
                <a:latin typeface="Arial" pitchFamily="34" charset="0"/>
                <a:cs typeface="Arial" pitchFamily="34" charset="0"/>
              </a:rPr>
              <a:t>  </a:t>
            </a:r>
            <a:r>
              <a:rPr kumimoji="0" lang="fr-FR" sz="2200" b="0" i="1" u="none" strike="noStrike" cap="none" normalizeH="0" baseline="0" dirty="0" smtClean="0" bmk="">
                <a:ln>
                  <a:noFill/>
                </a:ln>
                <a:solidFill>
                  <a:schemeClr val="tx1"/>
                </a:solidFill>
                <a:effectLst/>
                <a:latin typeface="Arial" pitchFamily="34" charset="0"/>
                <a:cs typeface="Arial" pitchFamily="34" charset="0"/>
                <a:hlinkClick r:id=""/>
                <a:hlinkMouseOver r:id="rId4"/>
              </a:rPr>
              <a:t>Temps de base</a:t>
            </a:r>
            <a:r>
              <a:rPr kumimoji="0" lang="fr-FR" sz="2200" b="0" i="1" u="none" strike="noStrike" cap="none" normalizeH="0" baseline="0" dirty="0" smtClean="0">
                <a:ln>
                  <a:noFill/>
                </a:ln>
                <a:solidFill>
                  <a:schemeClr val="tx1"/>
                </a:solidFill>
                <a:effectLst/>
                <a:latin typeface="Arial" pitchFamily="34" charset="0"/>
                <a:cs typeface="Arial" pitchFamily="34" charset="0"/>
              </a:rPr>
              <a:t> </a:t>
            </a:r>
            <a:r>
              <a:rPr kumimoji="0" lang="fr-FR" sz="2200" b="0" i="1" u="none" strike="noStrike" cap="none" normalizeH="0" baseline="0" dirty="0" err="1" smtClean="0">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a:ln>
                  <a:noFill/>
                </a:ln>
                <a:solidFill>
                  <a:schemeClr val="tx1"/>
                </a:solidFill>
                <a:effectLst/>
                <a:latin typeface="Arial" pitchFamily="34" charset="0"/>
                <a:cs typeface="Arial" pitchFamily="34" charset="0"/>
              </a:rPr>
              <a:t>b</a:t>
            </a:r>
            <a:r>
              <a:rPr kumimoji="0" lang="fr-FR" sz="2200" b="0" i="1" u="none" strike="noStrike" cap="none" normalizeH="0" baseline="0" dirty="0" smtClean="0">
                <a:ln>
                  <a:noFill/>
                </a:ln>
                <a:solidFill>
                  <a:schemeClr val="tx1"/>
                </a:solidFill>
                <a:effectLst/>
                <a:latin typeface="Arial" pitchFamily="34" charset="0"/>
                <a:cs typeface="Arial" pitchFamily="34" charset="0"/>
              </a:rPr>
              <a:t> - Durée du ruissellement direct, c'est-à-dire la longueur sur l'abscisse des temps de la base de l'</a:t>
            </a:r>
            <a:r>
              <a:rPr kumimoji="0" lang="fr-FR" sz="2200" b="0" i="1"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b="0" i="1" u="none" strike="noStrike" cap="none" normalizeH="0" baseline="0" dirty="0" smtClean="0">
                <a:ln>
                  <a:noFill/>
                </a:ln>
                <a:solidFill>
                  <a:schemeClr val="tx1"/>
                </a:solidFill>
                <a:effectLst/>
                <a:latin typeface="Arial" pitchFamily="34" charset="0"/>
                <a:cs typeface="Arial" pitchFamily="34" charset="0"/>
              </a:rPr>
              <a:t> dû à l'écoulement de surface.</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5716" name="Picture 4" descr="E:\cours Hydrologie\hydrologie\hydram\minigoutte.jpg"/>
          <p:cNvPicPr>
            <a:picLocks noChangeAspect="1" noChangeArrowheads="1"/>
          </p:cNvPicPr>
          <p:nvPr/>
        </p:nvPicPr>
        <p:blipFill>
          <a:blip r:embed="rId5" cstate="print"/>
          <a:srcRect/>
          <a:stretch>
            <a:fillRect/>
          </a:stretch>
        </p:blipFill>
        <p:spPr bwMode="auto">
          <a:xfrm>
            <a:off x="142875" y="962025"/>
            <a:ext cx="95250" cy="1524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
          <p:cNvSpPr>
            <a:spLocks noChangeArrowheads="1"/>
          </p:cNvSpPr>
          <p:nvPr/>
        </p:nvSpPr>
        <p:spPr bwMode="auto">
          <a:xfrm>
            <a:off x="0" y="785794"/>
            <a:ext cx="9144000"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i="0" u="none" strike="noStrike" cap="none" normalizeH="0" baseline="0" dirty="0" smtClean="0">
                <a:ln>
                  <a:noFill/>
                </a:ln>
                <a:solidFill>
                  <a:schemeClr val="tx1"/>
                </a:solidFill>
                <a:effectLst/>
                <a:latin typeface="Arial" pitchFamily="34" charset="0"/>
                <a:cs typeface="Arial" pitchFamily="34" charset="0"/>
              </a:rPr>
              <a:t>La surface comprise entre la courbe de l'écoulement retardé et l'</a:t>
            </a:r>
            <a:r>
              <a:rPr kumimoji="0" lang="fr-FR" sz="220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i="0" u="none" strike="noStrike" cap="none" normalizeH="0" baseline="0" dirty="0" smtClean="0">
                <a:ln>
                  <a:noFill/>
                </a:ln>
                <a:solidFill>
                  <a:schemeClr val="tx1"/>
                </a:solidFill>
                <a:effectLst/>
                <a:latin typeface="Arial" pitchFamily="34" charset="0"/>
                <a:cs typeface="Arial" pitchFamily="34" charset="0"/>
              </a:rPr>
              <a:t> de crue/décrue représente le volume ruisselé. Ce volume, exprimée en lame d'eau, est égal par définition au volume de la pluie nette. Cependant, la distinction entre écoulement retardé de </a:t>
            </a:r>
            <a:r>
              <a:rPr kumimoji="0" lang="fr-FR" sz="2200" i="0" u="none" strike="noStrike" cap="none" normalizeH="0" baseline="0" dirty="0" err="1" smtClean="0">
                <a:ln>
                  <a:noFill/>
                </a:ln>
                <a:solidFill>
                  <a:schemeClr val="tx1"/>
                </a:solidFill>
                <a:effectLst/>
                <a:latin typeface="Arial" pitchFamily="34" charset="0"/>
                <a:cs typeface="Arial" pitchFamily="34" charset="0"/>
              </a:rPr>
              <a:t>subsurface</a:t>
            </a:r>
            <a:r>
              <a:rPr kumimoji="0" lang="fr-FR" sz="2200" i="0" u="none" strike="noStrike" cap="none" normalizeH="0" baseline="0" dirty="0" smtClean="0">
                <a:ln>
                  <a:noFill/>
                </a:ln>
                <a:solidFill>
                  <a:schemeClr val="tx1"/>
                </a:solidFill>
                <a:effectLst/>
                <a:latin typeface="Arial" pitchFamily="34" charset="0"/>
                <a:cs typeface="Arial" pitchFamily="34" charset="0"/>
              </a:rPr>
              <a:t> et ruissellement direct de surface étant relativement floue, il n'est pas rare de considérer un volume de ruissellement direct équivalent à celui de la pluie nette définie comme la surface comprise entre la courbe de l'</a:t>
            </a:r>
            <a:r>
              <a:rPr kumimoji="0" lang="fr-FR" sz="220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i="0" u="none" strike="noStrike" cap="none" normalizeH="0" baseline="0" dirty="0" smtClean="0">
                <a:ln>
                  <a:noFill/>
                </a:ln>
                <a:solidFill>
                  <a:schemeClr val="tx1"/>
                </a:solidFill>
                <a:effectLst/>
                <a:latin typeface="Arial" pitchFamily="34" charset="0"/>
                <a:cs typeface="Arial" pitchFamily="34" charset="0"/>
              </a:rPr>
              <a:t> de crue/décrue et celle de l'écoulement souterrain   </a:t>
            </a:r>
            <a:r>
              <a:rPr kumimoji="0" lang="fr-FR" sz="2200" i="0" u="none" strike="noStrike" cap="none" normalizeH="0" baseline="30000" dirty="0" smtClean="0">
                <a:ln>
                  <a:noFill/>
                </a:ln>
                <a:solidFill>
                  <a:schemeClr val="tx1"/>
                </a:solidFill>
                <a:effectLst/>
                <a:latin typeface="Arial" pitchFamily="34" charset="0"/>
                <a:cs typeface="Arial" pitchFamily="34" charset="0"/>
              </a:rPr>
              <a:t>1</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i="0" u="none" strike="noStrike" cap="none" normalizeH="0" baseline="30000" dirty="0" smtClean="0">
                <a:ln>
                  <a:noFill/>
                </a:ln>
                <a:solidFill>
                  <a:schemeClr val="tx1"/>
                </a:solidFill>
                <a:effectLst/>
                <a:latin typeface="Arial" pitchFamily="34" charset="0"/>
                <a:cs typeface="Arial" pitchFamily="34" charset="0"/>
              </a:rPr>
              <a:t>1</a:t>
            </a:r>
            <a:r>
              <a:rPr kumimoji="0" lang="fr-FR" sz="2200" i="0" u="none" strike="noStrike" cap="none" normalizeH="0" baseline="0" dirty="0" smtClean="0">
                <a:ln>
                  <a:noFill/>
                </a:ln>
                <a:solidFill>
                  <a:schemeClr val="tx1"/>
                </a:solidFill>
                <a:effectLst/>
                <a:latin typeface="Arial" pitchFamily="34" charset="0"/>
                <a:cs typeface="Arial" pitchFamily="34" charset="0"/>
              </a:rPr>
              <a:t>Il s'agit là d'un constat identique à celui que l'on a fait lorsque l'on a présenté les notions de coefficient d'écoulement de surface et coefficient de ruissellement au chapitre consacré à l'étude de l'écoulement et de l'infiltration. </a:t>
            </a:r>
            <a:endParaRPr kumimoji="0" lang="fr-FR" sz="2200" i="0" u="none" strike="noStrike" cap="none" normalizeH="0" baseline="0" dirty="0" smtClean="0">
              <a:ln>
                <a:noFill/>
              </a:ln>
              <a:solidFill>
                <a:srgbClr val="0000FF"/>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154</TotalTime>
  <Words>1592</Words>
  <Application>Microsoft Office PowerPoint</Application>
  <PresentationFormat>Affichage à l'écran (4:3)</PresentationFormat>
  <Paragraphs>74</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vector>
  </TitlesOfParts>
  <Company>Prive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El-Wassit Info</dc:creator>
  <cp:lastModifiedBy>pc</cp:lastModifiedBy>
  <cp:revision>15</cp:revision>
  <dcterms:created xsi:type="dcterms:W3CDTF">2012-02-17T19:36:25Z</dcterms:created>
  <dcterms:modified xsi:type="dcterms:W3CDTF">2021-02-23T13:05:08Z</dcterms:modified>
</cp:coreProperties>
</file>