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73"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5ADB93-2ED4-45CF-B0A4-C94BBCA47529}" type="datetimeFigureOut">
              <a:rPr lang="fr-FR" smtClean="0"/>
              <a:pPr/>
              <a:t>09/01/2021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ADB93-2ED4-45CF-B0A4-C94BBCA47529}" type="datetimeFigureOut">
              <a:rPr lang="fr-FR" smtClean="0"/>
              <a:pPr/>
              <a:t>09/01/2021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E99A2-8746-4FBE-BCD1-67136E6138D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a:t>Chapitre </a:t>
            </a:r>
            <a:r>
              <a:rPr lang="fr-FR" b="1" dirty="0" smtClean="0"/>
              <a:t>II- </a:t>
            </a:r>
            <a:r>
              <a:rPr lang="fr-FR" b="1" dirty="0" err="1" smtClean="0"/>
              <a:t>Isostatisme</a:t>
            </a:r>
            <a:r>
              <a:rPr lang="fr-FR" dirty="0"/>
              <a:t/>
            </a:r>
            <a:br>
              <a:rPr lang="fr-FR" dirty="0"/>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179512" y="404664"/>
            <a:ext cx="8620239" cy="5267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2410403" cy="523220"/>
          </a:xfrm>
          <a:prstGeom prst="rect">
            <a:avLst/>
          </a:prstGeom>
        </p:spPr>
        <p:txBody>
          <a:bodyPr wrap="none">
            <a:spAutoFit/>
          </a:bodyPr>
          <a:lstStyle/>
          <a:p>
            <a:r>
              <a:rPr lang="fr-FR" sz="2800" b="1" dirty="0" smtClean="0">
                <a:solidFill>
                  <a:schemeClr val="accent1"/>
                </a:solidFill>
              </a:rPr>
              <a:t>Sur un cylindre</a:t>
            </a:r>
          </a:p>
        </p:txBody>
      </p:sp>
      <p:sp>
        <p:nvSpPr>
          <p:cNvPr id="6" name="Rectangle 5"/>
          <p:cNvSpPr/>
          <p:nvPr/>
        </p:nvSpPr>
        <p:spPr>
          <a:xfrm>
            <a:off x="179512" y="836712"/>
            <a:ext cx="8784976" cy="1295868"/>
          </a:xfrm>
          <a:prstGeom prst="rect">
            <a:avLst/>
          </a:prstGeom>
        </p:spPr>
        <p:txBody>
          <a:bodyPr wrap="square">
            <a:spAutoFit/>
          </a:bodyPr>
          <a:lstStyle/>
          <a:p>
            <a:pPr>
              <a:lnSpc>
                <a:spcPct val="150000"/>
              </a:lnSpc>
            </a:pPr>
            <a:r>
              <a:rPr lang="fr-FR" dirty="0" smtClean="0"/>
              <a:t>Il faut placer 5 normales de repérages créant ainsi :</a:t>
            </a:r>
          </a:p>
          <a:p>
            <a:pPr>
              <a:lnSpc>
                <a:spcPct val="150000"/>
              </a:lnSpc>
            </a:pPr>
            <a:r>
              <a:rPr lang="fr-FR" dirty="0" smtClean="0"/>
              <a:t>• Soit un centrage long et un appui ponctuel. (liaison pivot glissant + liaison ponctuelle)</a:t>
            </a:r>
          </a:p>
          <a:p>
            <a:pPr>
              <a:lnSpc>
                <a:spcPct val="150000"/>
              </a:lnSpc>
            </a:pPr>
            <a:r>
              <a:rPr lang="fr-FR" dirty="0" smtClean="0"/>
              <a:t>• Soit un centrage court et un appui plan. (liaison linéaire annulaire+liaison appui plan)</a:t>
            </a:r>
            <a:endParaRPr lang="fr-FR" dirty="0"/>
          </a:p>
        </p:txBody>
      </p:sp>
      <p:pic>
        <p:nvPicPr>
          <p:cNvPr id="4097" name="Picture 1"/>
          <p:cNvPicPr>
            <a:picLocks noChangeAspect="1" noChangeArrowheads="1"/>
          </p:cNvPicPr>
          <p:nvPr/>
        </p:nvPicPr>
        <p:blipFill>
          <a:blip r:embed="rId2" cstate="print"/>
          <a:srcRect/>
          <a:stretch>
            <a:fillRect/>
          </a:stretch>
        </p:blipFill>
        <p:spPr bwMode="auto">
          <a:xfrm>
            <a:off x="467544" y="2564904"/>
            <a:ext cx="4320480" cy="29163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724128" y="2564904"/>
            <a:ext cx="257175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251520" y="476672"/>
            <a:ext cx="8600733" cy="5787711"/>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39552" y="476672"/>
            <a:ext cx="2664296" cy="2377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251520" y="269327"/>
            <a:ext cx="8470280" cy="582396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796136" y="2852936"/>
            <a:ext cx="3141340" cy="2660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260648"/>
            <a:ext cx="8280920" cy="6063198"/>
          </a:xfrm>
          <a:prstGeom prst="rect">
            <a:avLst/>
          </a:prstGeom>
        </p:spPr>
        <p:txBody>
          <a:bodyPr wrap="square">
            <a:spAutoFit/>
          </a:bodyPr>
          <a:lstStyle/>
          <a:p>
            <a:r>
              <a:rPr lang="fr-FR" sz="2800" b="1" dirty="0" smtClean="0">
                <a:solidFill>
                  <a:srgbClr val="FF0000"/>
                </a:solidFill>
                <a:latin typeface="+mj-lt"/>
                <a:ea typeface="+mj-ea"/>
                <a:cs typeface="+mj-cs"/>
              </a:rPr>
              <a:t>II-5)  Condition d’utilisation</a:t>
            </a:r>
          </a:p>
          <a:p>
            <a:r>
              <a:rPr lang="fr-FR" i="1" dirty="0" smtClean="0"/>
              <a:t>              Placer :</a:t>
            </a:r>
          </a:p>
          <a:p>
            <a:pPr>
              <a:buFont typeface="Wingdings" pitchFamily="2" charset="2"/>
              <a:buChar char="§"/>
            </a:pPr>
            <a:r>
              <a:rPr lang="fr-FR" dirty="0" smtClean="0"/>
              <a:t> </a:t>
            </a:r>
            <a:r>
              <a:rPr lang="fr-FR" b="1" dirty="0" smtClean="0"/>
              <a:t>6 normales </a:t>
            </a:r>
            <a:r>
              <a:rPr lang="fr-FR" dirty="0" smtClean="0"/>
              <a:t>de repérages (ou normales de mise en position) pour les pièces </a:t>
            </a:r>
            <a:r>
              <a:rPr lang="fr-FR" b="1" dirty="0" smtClean="0">
                <a:solidFill>
                  <a:srgbClr val="FF0000"/>
                </a:solidFill>
              </a:rPr>
              <a:t>prismatiques</a:t>
            </a:r>
            <a:r>
              <a:rPr lang="fr-FR" dirty="0" smtClean="0"/>
              <a:t> ( appui plan, appui linéaire, appui ponctuel.</a:t>
            </a:r>
          </a:p>
          <a:p>
            <a:endParaRPr lang="fr-FR" dirty="0" smtClean="0"/>
          </a:p>
          <a:p>
            <a:pPr>
              <a:buFont typeface="Wingdings" pitchFamily="2" charset="2"/>
              <a:buChar char="§"/>
            </a:pPr>
            <a:r>
              <a:rPr lang="fr-FR" dirty="0" smtClean="0"/>
              <a:t> </a:t>
            </a:r>
            <a:r>
              <a:rPr lang="fr-FR" b="1" dirty="0" smtClean="0"/>
              <a:t>5 normales </a:t>
            </a:r>
            <a:r>
              <a:rPr lang="fr-FR" dirty="0" smtClean="0"/>
              <a:t>de mise en position pour les pièces </a:t>
            </a:r>
            <a:r>
              <a:rPr lang="fr-FR" b="1" dirty="0" smtClean="0">
                <a:solidFill>
                  <a:srgbClr val="FF0000"/>
                </a:solidFill>
              </a:rPr>
              <a:t>cylindriques</a:t>
            </a:r>
            <a:r>
              <a:rPr lang="fr-FR" dirty="0" smtClean="0"/>
              <a:t> ( centrage long et appui ponctuel ou centrage court et appui plan).</a:t>
            </a:r>
          </a:p>
          <a:p>
            <a:endParaRPr lang="fr-FR" dirty="0" smtClean="0"/>
          </a:p>
          <a:p>
            <a:r>
              <a:rPr lang="fr-FR" dirty="0" smtClean="0"/>
              <a:t>           Placer les appuis sur </a:t>
            </a:r>
            <a:r>
              <a:rPr lang="fr-FR" b="1" dirty="0" smtClean="0">
                <a:solidFill>
                  <a:srgbClr val="FF0000"/>
                </a:solidFill>
              </a:rPr>
              <a:t>les surfaces d’où partent les cotes </a:t>
            </a:r>
            <a:r>
              <a:rPr lang="fr-FR" dirty="0" smtClean="0"/>
              <a:t>(rappel : on appelle ces surfaces : surfaces de références).</a:t>
            </a:r>
          </a:p>
          <a:p>
            <a:endParaRPr lang="fr-FR" dirty="0" smtClean="0"/>
          </a:p>
          <a:p>
            <a:r>
              <a:rPr lang="fr-FR" dirty="0" smtClean="0"/>
              <a:t>           Sauf indications particulières, placer le maximum d’appui sur la surface qui </a:t>
            </a:r>
            <a:r>
              <a:rPr lang="fr-FR" dirty="0" smtClean="0">
                <a:solidFill>
                  <a:srgbClr val="FF0000"/>
                </a:solidFill>
              </a:rPr>
              <a:t>a </a:t>
            </a:r>
            <a:r>
              <a:rPr lang="fr-FR" b="1" dirty="0" smtClean="0">
                <a:solidFill>
                  <a:srgbClr val="FF0000"/>
                </a:solidFill>
              </a:rPr>
              <a:t>la cote avec le plus petit intervalle de tolérance.</a:t>
            </a:r>
          </a:p>
          <a:p>
            <a:endParaRPr lang="fr-FR" b="1" dirty="0" smtClean="0">
              <a:solidFill>
                <a:srgbClr val="FF0000"/>
              </a:solidFill>
            </a:endParaRPr>
          </a:p>
          <a:p>
            <a:r>
              <a:rPr lang="fr-FR" dirty="0" smtClean="0"/>
              <a:t>         Placer, chaque fois que cela est possible, le maximum d’appuis sur </a:t>
            </a:r>
            <a:r>
              <a:rPr lang="fr-FR" b="1" dirty="0" smtClean="0">
                <a:solidFill>
                  <a:srgbClr val="FF0000"/>
                </a:solidFill>
              </a:rPr>
              <a:t>la plus grande surface de référence.</a:t>
            </a:r>
          </a:p>
          <a:p>
            <a:endParaRPr lang="fr-FR" b="1" dirty="0" smtClean="0">
              <a:solidFill>
                <a:srgbClr val="FF0000"/>
              </a:solidFill>
            </a:endParaRPr>
          </a:p>
          <a:p>
            <a:r>
              <a:rPr lang="fr-FR" dirty="0" smtClean="0"/>
              <a:t>          Ne jamais opposer deux appuis sinon le positionnement est hyperstatique.</a:t>
            </a:r>
          </a:p>
          <a:p>
            <a:endParaRPr lang="fr-FR" dirty="0" smtClean="0"/>
          </a:p>
          <a:p>
            <a:r>
              <a:rPr lang="fr-FR" dirty="0" smtClean="0"/>
              <a:t>           Chaque fois que cela est possible, placer le plus grands nombres d’appuis </a:t>
            </a:r>
            <a:r>
              <a:rPr lang="fr-FR" b="1" dirty="0" smtClean="0">
                <a:solidFill>
                  <a:srgbClr val="FF0000"/>
                </a:solidFill>
              </a:rPr>
              <a:t>opposés à l’effort de coupe.</a:t>
            </a:r>
            <a:endParaRPr lang="fr-FR" dirty="0">
              <a:solidFill>
                <a:srgbClr val="FF0000"/>
              </a:solidFill>
            </a:endParaRPr>
          </a:p>
        </p:txBody>
      </p:sp>
      <p:sp>
        <p:nvSpPr>
          <p:cNvPr id="4" name="Flèche droite 3"/>
          <p:cNvSpPr/>
          <p:nvPr/>
        </p:nvSpPr>
        <p:spPr>
          <a:xfrm>
            <a:off x="539552" y="83671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395536" y="270892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395536" y="357301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323528" y="522920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323528" y="436510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95536" y="573325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7468"/>
            <a:ext cx="5182894" cy="523220"/>
          </a:xfrm>
          <a:prstGeom prst="rect">
            <a:avLst/>
          </a:prstGeom>
        </p:spPr>
        <p:txBody>
          <a:bodyPr wrap="none">
            <a:spAutoFit/>
          </a:bodyPr>
          <a:lstStyle/>
          <a:p>
            <a:r>
              <a:rPr lang="fr-FR" sz="2800" b="1" dirty="0" smtClean="0">
                <a:solidFill>
                  <a:srgbClr val="FF0000"/>
                </a:solidFill>
                <a:latin typeface="+mj-lt"/>
                <a:ea typeface="+mj-ea"/>
                <a:cs typeface="+mj-cs"/>
              </a:rPr>
              <a:t>II-6) Symbolisation technologique</a:t>
            </a:r>
          </a:p>
        </p:txBody>
      </p:sp>
      <p:sp>
        <p:nvSpPr>
          <p:cNvPr id="3" name="Rectangle 2"/>
          <p:cNvSpPr/>
          <p:nvPr/>
        </p:nvSpPr>
        <p:spPr>
          <a:xfrm>
            <a:off x="179512" y="620688"/>
            <a:ext cx="8568952" cy="2062103"/>
          </a:xfrm>
          <a:prstGeom prst="rect">
            <a:avLst/>
          </a:prstGeom>
        </p:spPr>
        <p:txBody>
          <a:bodyPr wrap="square">
            <a:spAutoFit/>
          </a:bodyPr>
          <a:lstStyle/>
          <a:p>
            <a:pPr algn="just"/>
            <a:r>
              <a:rPr lang="fr-FR" sz="2400" b="1" u="sng" dirty="0" smtClean="0"/>
              <a:t>Objectif :</a:t>
            </a:r>
          </a:p>
          <a:p>
            <a:pPr algn="just"/>
            <a:r>
              <a:rPr lang="fr-FR" sz="2400" dirty="0" smtClean="0"/>
              <a:t> </a:t>
            </a:r>
            <a:r>
              <a:rPr lang="fr-FR" sz="2000" dirty="0" smtClean="0"/>
              <a:t>A la différence de l’</a:t>
            </a:r>
            <a:r>
              <a:rPr lang="fr-FR" sz="2000" dirty="0" err="1" smtClean="0"/>
              <a:t>isostatisme</a:t>
            </a:r>
            <a:r>
              <a:rPr lang="fr-FR" sz="2000" dirty="0" smtClean="0"/>
              <a:t> 1</a:t>
            </a:r>
            <a:r>
              <a:rPr lang="fr-FR" sz="2000" baseline="30000" dirty="0" smtClean="0"/>
              <a:t>ère</a:t>
            </a:r>
            <a:r>
              <a:rPr lang="fr-FR" sz="2000" dirty="0" smtClean="0"/>
              <a:t> partie de la norme qui représente une symbolisation géométrique, l’</a:t>
            </a:r>
            <a:r>
              <a:rPr lang="fr-FR" sz="2000" dirty="0" err="1" smtClean="0"/>
              <a:t>isostatisme</a:t>
            </a:r>
            <a:r>
              <a:rPr lang="fr-FR" sz="2000" dirty="0" smtClean="0"/>
              <a:t> 2</a:t>
            </a:r>
            <a:r>
              <a:rPr lang="fr-FR" sz="2000" baseline="30000" dirty="0" smtClean="0"/>
              <a:t>ème</a:t>
            </a:r>
            <a:r>
              <a:rPr lang="fr-FR" sz="2000" dirty="0" smtClean="0"/>
              <a:t> partie de la norme est une version plus complète puisque sa symbolisation définit les solutions technologiques retenues pour assurer la mise en position mais aussi le maintien en position de la pièce. On appelle cette symbolisation la symbolisation technologique. </a:t>
            </a:r>
            <a:endParaRPr lang="fr-FR" sz="2000" dirty="0"/>
          </a:p>
        </p:txBody>
      </p:sp>
      <p:sp>
        <p:nvSpPr>
          <p:cNvPr id="4" name="Rectangle 3"/>
          <p:cNvSpPr/>
          <p:nvPr/>
        </p:nvSpPr>
        <p:spPr>
          <a:xfrm>
            <a:off x="251520" y="2924944"/>
            <a:ext cx="2142702" cy="461665"/>
          </a:xfrm>
          <a:prstGeom prst="rect">
            <a:avLst/>
          </a:prstGeom>
        </p:spPr>
        <p:txBody>
          <a:bodyPr wrap="none">
            <a:spAutoFit/>
          </a:bodyPr>
          <a:lstStyle/>
          <a:p>
            <a:pPr algn="just"/>
            <a:r>
              <a:rPr lang="fr-FR" sz="2400" b="1" u="sng" dirty="0" smtClean="0"/>
              <a:t>Symbolisation :</a:t>
            </a:r>
          </a:p>
        </p:txBody>
      </p:sp>
      <p:pic>
        <p:nvPicPr>
          <p:cNvPr id="27650" name="Picture 2"/>
          <p:cNvPicPr>
            <a:picLocks noChangeAspect="1" noChangeArrowheads="1"/>
          </p:cNvPicPr>
          <p:nvPr/>
        </p:nvPicPr>
        <p:blipFill>
          <a:blip r:embed="rId2" cstate="print"/>
          <a:srcRect/>
          <a:stretch>
            <a:fillRect/>
          </a:stretch>
        </p:blipFill>
        <p:spPr bwMode="auto">
          <a:xfrm>
            <a:off x="251520" y="3789040"/>
            <a:ext cx="8700297"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352928" cy="461665"/>
          </a:xfrm>
          <a:prstGeom prst="rect">
            <a:avLst/>
          </a:prstGeom>
        </p:spPr>
        <p:txBody>
          <a:bodyPr wrap="square">
            <a:spAutoFit/>
          </a:bodyPr>
          <a:lstStyle/>
          <a:p>
            <a:r>
              <a:rPr lang="fr-FR" sz="2400" b="1" u="sng" dirty="0" smtClean="0"/>
              <a:t>1/ NATURE DU CONTACT ENTRE LES SURFACES (type d’appui)</a:t>
            </a:r>
          </a:p>
        </p:txBody>
      </p:sp>
      <p:pic>
        <p:nvPicPr>
          <p:cNvPr id="28674" name="Picture 2"/>
          <p:cNvPicPr>
            <a:picLocks noChangeAspect="1" noChangeArrowheads="1"/>
          </p:cNvPicPr>
          <p:nvPr/>
        </p:nvPicPr>
        <p:blipFill>
          <a:blip r:embed="rId2" cstate="print"/>
          <a:srcRect/>
          <a:stretch>
            <a:fillRect/>
          </a:stretch>
        </p:blipFill>
        <p:spPr bwMode="auto">
          <a:xfrm>
            <a:off x="467544" y="908720"/>
            <a:ext cx="7991475" cy="2686050"/>
          </a:xfrm>
          <a:prstGeom prst="rect">
            <a:avLst/>
          </a:prstGeom>
          <a:noFill/>
          <a:ln w="9525">
            <a:noFill/>
            <a:miter lim="800000"/>
            <a:headEnd/>
            <a:tailEnd/>
          </a:ln>
        </p:spPr>
      </p:pic>
      <p:sp>
        <p:nvSpPr>
          <p:cNvPr id="4" name="Rectangle 3"/>
          <p:cNvSpPr/>
          <p:nvPr/>
        </p:nvSpPr>
        <p:spPr>
          <a:xfrm>
            <a:off x="251520" y="3789040"/>
            <a:ext cx="6153416" cy="461665"/>
          </a:xfrm>
          <a:prstGeom prst="rect">
            <a:avLst/>
          </a:prstGeom>
        </p:spPr>
        <p:txBody>
          <a:bodyPr wrap="none">
            <a:spAutoFit/>
          </a:bodyPr>
          <a:lstStyle/>
          <a:p>
            <a:r>
              <a:rPr lang="fr-FR" sz="2400" b="1" u="sng" dirty="0" smtClean="0"/>
              <a:t>2/ FONCTION DE L’ELEMENT TECHNOLOGIQUE </a:t>
            </a:r>
          </a:p>
        </p:txBody>
      </p:sp>
      <p:pic>
        <p:nvPicPr>
          <p:cNvPr id="28675" name="Picture 3"/>
          <p:cNvPicPr>
            <a:picLocks noChangeAspect="1" noChangeArrowheads="1"/>
          </p:cNvPicPr>
          <p:nvPr/>
        </p:nvPicPr>
        <p:blipFill>
          <a:blip r:embed="rId3" cstate="print"/>
          <a:srcRect/>
          <a:stretch>
            <a:fillRect/>
          </a:stretch>
        </p:blipFill>
        <p:spPr bwMode="auto">
          <a:xfrm>
            <a:off x="611560" y="4293096"/>
            <a:ext cx="799147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3589252" cy="461665"/>
          </a:xfrm>
          <a:prstGeom prst="rect">
            <a:avLst/>
          </a:prstGeom>
        </p:spPr>
        <p:txBody>
          <a:bodyPr wrap="none">
            <a:spAutoFit/>
          </a:bodyPr>
          <a:lstStyle/>
          <a:p>
            <a:r>
              <a:rPr lang="fr-FR" sz="2400" b="1" u="sng" dirty="0" smtClean="0"/>
              <a:t>3/ NATURE DE LA SURFACE</a:t>
            </a:r>
          </a:p>
        </p:txBody>
      </p:sp>
      <p:pic>
        <p:nvPicPr>
          <p:cNvPr id="29698" name="Picture 2"/>
          <p:cNvPicPr>
            <a:picLocks noChangeAspect="1" noChangeArrowheads="1"/>
          </p:cNvPicPr>
          <p:nvPr/>
        </p:nvPicPr>
        <p:blipFill>
          <a:blip r:embed="rId2" cstate="print"/>
          <a:srcRect/>
          <a:stretch>
            <a:fillRect/>
          </a:stretch>
        </p:blipFill>
        <p:spPr bwMode="auto">
          <a:xfrm>
            <a:off x="144016" y="1412776"/>
            <a:ext cx="8676456" cy="1368152"/>
          </a:xfrm>
          <a:prstGeom prst="rect">
            <a:avLst/>
          </a:prstGeom>
          <a:noFill/>
          <a:ln w="9525">
            <a:noFill/>
            <a:miter lim="800000"/>
            <a:headEnd/>
            <a:tailEnd/>
          </a:ln>
        </p:spPr>
      </p:pic>
      <p:sp>
        <p:nvSpPr>
          <p:cNvPr id="4" name="Rectangle 3"/>
          <p:cNvSpPr/>
          <p:nvPr/>
        </p:nvSpPr>
        <p:spPr>
          <a:xfrm>
            <a:off x="323528" y="3140968"/>
            <a:ext cx="6121932" cy="461665"/>
          </a:xfrm>
          <a:prstGeom prst="rect">
            <a:avLst/>
          </a:prstGeom>
        </p:spPr>
        <p:txBody>
          <a:bodyPr wrap="none">
            <a:spAutoFit/>
          </a:bodyPr>
          <a:lstStyle/>
          <a:p>
            <a:r>
              <a:rPr lang="fr-FR" sz="2400" b="1" u="sng" dirty="0" smtClean="0"/>
              <a:t>4/ SYMBOLISATION DU TYPE DE TECHNOLOGIE</a:t>
            </a:r>
          </a:p>
        </p:txBody>
      </p:sp>
      <p:pic>
        <p:nvPicPr>
          <p:cNvPr id="29699" name="Picture 3"/>
          <p:cNvPicPr>
            <a:picLocks noChangeAspect="1" noChangeArrowheads="1"/>
          </p:cNvPicPr>
          <p:nvPr/>
        </p:nvPicPr>
        <p:blipFill>
          <a:blip r:embed="rId3" cstate="print"/>
          <a:srcRect/>
          <a:stretch>
            <a:fillRect/>
          </a:stretch>
        </p:blipFill>
        <p:spPr bwMode="auto">
          <a:xfrm>
            <a:off x="251520" y="4077072"/>
            <a:ext cx="8501777"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260648"/>
            <a:ext cx="2934073" cy="523220"/>
          </a:xfrm>
          <a:prstGeom prst="rect">
            <a:avLst/>
          </a:prstGeom>
        </p:spPr>
        <p:txBody>
          <a:bodyPr wrap="none">
            <a:spAutoFit/>
          </a:bodyPr>
          <a:lstStyle/>
          <a:p>
            <a:r>
              <a:rPr lang="fr-FR" sz="2800" b="1" dirty="0" smtClean="0">
                <a:solidFill>
                  <a:srgbClr val="FF0000"/>
                </a:solidFill>
                <a:latin typeface="+mj-lt"/>
                <a:ea typeface="+mj-ea"/>
                <a:cs typeface="+mj-cs"/>
              </a:rPr>
              <a:t>Exercices: Fraisage</a:t>
            </a:r>
          </a:p>
        </p:txBody>
      </p:sp>
      <p:sp>
        <p:nvSpPr>
          <p:cNvPr id="6" name="Rectangle 5"/>
          <p:cNvSpPr/>
          <p:nvPr/>
        </p:nvSpPr>
        <p:spPr>
          <a:xfrm>
            <a:off x="179512" y="980728"/>
            <a:ext cx="8964488" cy="400110"/>
          </a:xfrm>
          <a:prstGeom prst="rect">
            <a:avLst/>
          </a:prstGeom>
        </p:spPr>
        <p:txBody>
          <a:bodyPr wrap="square">
            <a:spAutoFit/>
          </a:bodyPr>
          <a:lstStyle/>
          <a:p>
            <a:r>
              <a:rPr lang="fr-FR" sz="2000" b="1" dirty="0" smtClean="0">
                <a:solidFill>
                  <a:srgbClr val="FF0000"/>
                </a:solidFill>
              </a:rPr>
              <a:t>Proposer, pour chaque cas, la mise en position permettant de respecter la cotation.</a:t>
            </a:r>
            <a:endParaRPr lang="fr-FR" sz="2000" dirty="0">
              <a:solidFill>
                <a:srgbClr val="FF0000"/>
              </a:solidFill>
            </a:endParaRPr>
          </a:p>
        </p:txBody>
      </p:sp>
      <p:pic>
        <p:nvPicPr>
          <p:cNvPr id="1028" name="Picture 4"/>
          <p:cNvPicPr>
            <a:picLocks noChangeAspect="1" noChangeArrowheads="1"/>
          </p:cNvPicPr>
          <p:nvPr/>
        </p:nvPicPr>
        <p:blipFill>
          <a:blip r:embed="rId2" cstate="print"/>
          <a:srcRect/>
          <a:stretch>
            <a:fillRect/>
          </a:stretch>
        </p:blipFill>
        <p:spPr bwMode="auto">
          <a:xfrm>
            <a:off x="214313" y="1547813"/>
            <a:ext cx="871537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6597" y="1412776"/>
            <a:ext cx="8836386" cy="3708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60648"/>
            <a:ext cx="8568952" cy="1384995"/>
          </a:xfrm>
          <a:prstGeom prst="rect">
            <a:avLst/>
          </a:prstGeom>
        </p:spPr>
        <p:txBody>
          <a:bodyPr wrap="square">
            <a:spAutoFit/>
          </a:bodyPr>
          <a:lstStyle/>
          <a:p>
            <a:r>
              <a:rPr lang="fr-FR" sz="2800" b="1" dirty="0" smtClean="0">
                <a:solidFill>
                  <a:srgbClr val="FF0000"/>
                </a:solidFill>
                <a:latin typeface="+mj-lt"/>
                <a:ea typeface="+mj-ea"/>
                <a:cs typeface="+mj-cs"/>
              </a:rPr>
              <a:t>II-1) </a:t>
            </a:r>
            <a:r>
              <a:rPr lang="fr-FR" sz="2800" b="1" dirty="0" err="1" smtClean="0">
                <a:solidFill>
                  <a:srgbClr val="FF0000"/>
                </a:solidFill>
                <a:latin typeface="+mj-lt"/>
                <a:ea typeface="+mj-ea"/>
                <a:cs typeface="+mj-cs"/>
              </a:rPr>
              <a:t>Isostatisme</a:t>
            </a:r>
            <a:r>
              <a:rPr lang="fr-FR" sz="2800" b="1" dirty="0" smtClean="0">
                <a:solidFill>
                  <a:srgbClr val="FF0000"/>
                </a:solidFill>
                <a:latin typeface="+mj-lt"/>
                <a:ea typeface="+mj-ea"/>
                <a:cs typeface="+mj-cs"/>
              </a:rPr>
              <a:t> </a:t>
            </a:r>
          </a:p>
          <a:p>
            <a:r>
              <a:rPr lang="fr-FR" sz="2800" dirty="0" smtClean="0"/>
              <a:t>On parle d’une pièce mise en position </a:t>
            </a:r>
            <a:r>
              <a:rPr lang="fr-FR" sz="2800" b="1" i="1" dirty="0" smtClean="0">
                <a:solidFill>
                  <a:srgbClr val="0070C0"/>
                </a:solidFill>
              </a:rPr>
              <a:t>ISO STATISME </a:t>
            </a:r>
            <a:r>
              <a:rPr lang="fr-FR" sz="2800" b="1" i="1" dirty="0" smtClean="0"/>
              <a:t>lorsque tout les degrés de liberté sont supprimés.</a:t>
            </a:r>
            <a:endParaRPr lang="fr-FR" sz="2800" b="1" dirty="0" smtClean="0">
              <a:solidFill>
                <a:srgbClr val="FF0000"/>
              </a:solidFill>
              <a:latin typeface="+mj-lt"/>
              <a:ea typeface="+mj-ea"/>
              <a:cs typeface="+mj-cs"/>
            </a:endParaRPr>
          </a:p>
        </p:txBody>
      </p:sp>
      <p:sp>
        <p:nvSpPr>
          <p:cNvPr id="10" name="Rectangle 9"/>
          <p:cNvSpPr/>
          <p:nvPr/>
        </p:nvSpPr>
        <p:spPr>
          <a:xfrm>
            <a:off x="395536" y="2060848"/>
            <a:ext cx="3406317" cy="523220"/>
          </a:xfrm>
          <a:prstGeom prst="rect">
            <a:avLst/>
          </a:prstGeom>
        </p:spPr>
        <p:txBody>
          <a:bodyPr wrap="none">
            <a:spAutoFit/>
          </a:bodyPr>
          <a:lstStyle/>
          <a:p>
            <a:r>
              <a:rPr lang="fr-FR" sz="2800" b="1" dirty="0" smtClean="0">
                <a:solidFill>
                  <a:srgbClr val="FF0000"/>
                </a:solidFill>
                <a:latin typeface="+mj-lt"/>
                <a:ea typeface="+mj-ea"/>
                <a:cs typeface="+mj-cs"/>
              </a:rPr>
              <a:t>II-2) Degrés de liberté</a:t>
            </a:r>
          </a:p>
        </p:txBody>
      </p:sp>
      <p:sp>
        <p:nvSpPr>
          <p:cNvPr id="11" name="Rectangle 10"/>
          <p:cNvSpPr/>
          <p:nvPr/>
        </p:nvSpPr>
        <p:spPr>
          <a:xfrm>
            <a:off x="179512" y="2551837"/>
            <a:ext cx="8712968" cy="3257174"/>
          </a:xfrm>
          <a:prstGeom prst="rect">
            <a:avLst/>
          </a:prstGeom>
        </p:spPr>
        <p:txBody>
          <a:bodyPr wrap="square">
            <a:spAutoFit/>
          </a:bodyPr>
          <a:lstStyle/>
          <a:p>
            <a:pPr>
              <a:lnSpc>
                <a:spcPct val="150000"/>
              </a:lnSpc>
            </a:pPr>
            <a:r>
              <a:rPr lang="fr-FR" sz="2800" dirty="0" smtClean="0"/>
              <a:t>Dans l’espace, un solide possède 6 degrés de liberté. </a:t>
            </a:r>
          </a:p>
          <a:p>
            <a:pPr>
              <a:lnSpc>
                <a:spcPct val="150000"/>
              </a:lnSpc>
            </a:pPr>
            <a:r>
              <a:rPr lang="fr-FR" sz="2800" dirty="0" smtClean="0"/>
              <a:t>Si l’on associe un repère orthonormé direct (</a:t>
            </a:r>
            <a:r>
              <a:rPr lang="fr-FR" sz="2800" dirty="0" err="1" smtClean="0"/>
              <a:t>o,x,y,z</a:t>
            </a:r>
            <a:r>
              <a:rPr lang="fr-FR" sz="2800" dirty="0" smtClean="0"/>
              <a:t>) à l’espace, les 6 degrés de liberté du solide sont : </a:t>
            </a:r>
          </a:p>
          <a:p>
            <a:pPr>
              <a:lnSpc>
                <a:spcPct val="150000"/>
              </a:lnSpc>
            </a:pPr>
            <a:r>
              <a:rPr lang="fr-FR" sz="2800" dirty="0" smtClean="0"/>
              <a:t>· </a:t>
            </a:r>
            <a:r>
              <a:rPr lang="fr-FR" sz="2800" b="1" dirty="0" smtClean="0">
                <a:solidFill>
                  <a:srgbClr val="0070C0"/>
                </a:solidFill>
              </a:rPr>
              <a:t>3 translations suivant x, y, z notées : </a:t>
            </a:r>
            <a:r>
              <a:rPr lang="fr-FR" sz="2800" b="1" dirty="0" err="1" smtClean="0">
                <a:solidFill>
                  <a:srgbClr val="0070C0"/>
                </a:solidFill>
              </a:rPr>
              <a:t>Tx</a:t>
            </a:r>
            <a:r>
              <a:rPr lang="fr-FR" sz="2800" b="1" dirty="0" smtClean="0">
                <a:solidFill>
                  <a:srgbClr val="0070C0"/>
                </a:solidFill>
              </a:rPr>
              <a:t>, </a:t>
            </a:r>
            <a:r>
              <a:rPr lang="fr-FR" sz="2800" b="1" dirty="0" err="1" smtClean="0">
                <a:solidFill>
                  <a:srgbClr val="0070C0"/>
                </a:solidFill>
              </a:rPr>
              <a:t>Ty</a:t>
            </a:r>
            <a:r>
              <a:rPr lang="fr-FR" sz="2800" b="1" dirty="0" smtClean="0">
                <a:solidFill>
                  <a:srgbClr val="0070C0"/>
                </a:solidFill>
              </a:rPr>
              <a:t> et Tz.</a:t>
            </a:r>
          </a:p>
          <a:p>
            <a:pPr>
              <a:lnSpc>
                <a:spcPct val="150000"/>
              </a:lnSpc>
            </a:pPr>
            <a:r>
              <a:rPr lang="fr-FR" sz="2800" dirty="0" smtClean="0"/>
              <a:t> · </a:t>
            </a:r>
            <a:r>
              <a:rPr lang="fr-FR" sz="2800" b="1" dirty="0" smtClean="0">
                <a:solidFill>
                  <a:srgbClr val="0070C0"/>
                </a:solidFill>
              </a:rPr>
              <a:t>3 rotations autour de x, y, z notées : </a:t>
            </a:r>
            <a:r>
              <a:rPr lang="fr-FR" sz="2800" b="1" dirty="0" err="1" smtClean="0">
                <a:solidFill>
                  <a:srgbClr val="0070C0"/>
                </a:solidFill>
              </a:rPr>
              <a:t>Rx</a:t>
            </a:r>
            <a:r>
              <a:rPr lang="fr-FR" sz="2800" b="1" dirty="0" smtClean="0">
                <a:solidFill>
                  <a:srgbClr val="0070C0"/>
                </a:solidFill>
              </a:rPr>
              <a:t>, </a:t>
            </a:r>
            <a:r>
              <a:rPr lang="fr-FR" sz="2800" b="1" dirty="0" err="1" smtClean="0">
                <a:solidFill>
                  <a:srgbClr val="0070C0"/>
                </a:solidFill>
              </a:rPr>
              <a:t>Ry</a:t>
            </a:r>
            <a:r>
              <a:rPr lang="fr-FR" sz="2800" b="1" dirty="0" smtClean="0">
                <a:solidFill>
                  <a:srgbClr val="0070C0"/>
                </a:solidFill>
              </a:rPr>
              <a:t> et Rz.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3092065" cy="523220"/>
          </a:xfrm>
          <a:prstGeom prst="rect">
            <a:avLst/>
          </a:prstGeom>
        </p:spPr>
        <p:txBody>
          <a:bodyPr wrap="none">
            <a:spAutoFit/>
          </a:bodyPr>
          <a:lstStyle/>
          <a:p>
            <a:r>
              <a:rPr lang="fr-FR" sz="2800" b="1" dirty="0" smtClean="0">
                <a:solidFill>
                  <a:srgbClr val="FF0000"/>
                </a:solidFill>
                <a:latin typeface="+mj-lt"/>
                <a:ea typeface="+mj-ea"/>
                <a:cs typeface="+mj-cs"/>
              </a:rPr>
              <a:t>Exercices: Tournage</a:t>
            </a:r>
          </a:p>
        </p:txBody>
      </p:sp>
      <p:sp>
        <p:nvSpPr>
          <p:cNvPr id="4" name="Rectangle 3"/>
          <p:cNvSpPr/>
          <p:nvPr/>
        </p:nvSpPr>
        <p:spPr>
          <a:xfrm>
            <a:off x="179512" y="908720"/>
            <a:ext cx="8964488" cy="400110"/>
          </a:xfrm>
          <a:prstGeom prst="rect">
            <a:avLst/>
          </a:prstGeom>
        </p:spPr>
        <p:txBody>
          <a:bodyPr wrap="square">
            <a:spAutoFit/>
          </a:bodyPr>
          <a:lstStyle/>
          <a:p>
            <a:r>
              <a:rPr lang="fr-FR" sz="2000" b="1" dirty="0" smtClean="0">
                <a:solidFill>
                  <a:srgbClr val="FF0000"/>
                </a:solidFill>
              </a:rPr>
              <a:t>Proposer, pour chaque cas, la mise en position permettant de respecter la cotation.</a:t>
            </a:r>
          </a:p>
        </p:txBody>
      </p:sp>
      <p:pic>
        <p:nvPicPr>
          <p:cNvPr id="3074" name="Picture 2"/>
          <p:cNvPicPr>
            <a:picLocks noChangeAspect="1" noChangeArrowheads="1"/>
          </p:cNvPicPr>
          <p:nvPr/>
        </p:nvPicPr>
        <p:blipFill>
          <a:blip r:embed="rId2" cstate="print"/>
          <a:srcRect/>
          <a:stretch>
            <a:fillRect/>
          </a:stretch>
        </p:blipFill>
        <p:spPr bwMode="auto">
          <a:xfrm>
            <a:off x="252413" y="1381125"/>
            <a:ext cx="863917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7504" y="1844824"/>
            <a:ext cx="8839221" cy="2781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2413" y="1276350"/>
            <a:ext cx="863917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512" y="1772816"/>
            <a:ext cx="8496944" cy="2776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52413" y="1276350"/>
            <a:ext cx="863917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9512" y="1844824"/>
            <a:ext cx="8674398" cy="2787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20688"/>
            <a:ext cx="8668525" cy="3575397"/>
          </a:xfrm>
          <a:prstGeom prst="rect">
            <a:avLst/>
          </a:prstGeom>
          <a:noFill/>
          <a:ln w="9525">
            <a:noFill/>
            <a:miter lim="800000"/>
            <a:headEnd/>
            <a:tailEnd/>
          </a:ln>
        </p:spPr>
      </p:pic>
      <p:sp>
        <p:nvSpPr>
          <p:cNvPr id="5" name="Rectangle 4"/>
          <p:cNvSpPr/>
          <p:nvPr/>
        </p:nvSpPr>
        <p:spPr>
          <a:xfrm>
            <a:off x="323528" y="4437112"/>
            <a:ext cx="8640960" cy="1200329"/>
          </a:xfrm>
          <a:prstGeom prst="rect">
            <a:avLst/>
          </a:prstGeom>
        </p:spPr>
        <p:txBody>
          <a:bodyPr wrap="square">
            <a:spAutoFit/>
          </a:bodyPr>
          <a:lstStyle/>
          <a:p>
            <a:pPr algn="just"/>
            <a:r>
              <a:rPr lang="fr-FR" sz="2400" dirty="0" smtClean="0"/>
              <a:t>Lors de l’usinage, la pièce doit-être complètement </a:t>
            </a:r>
            <a:r>
              <a:rPr lang="fr-FR" sz="2400" b="1" dirty="0" smtClean="0">
                <a:solidFill>
                  <a:srgbClr val="0070C0"/>
                </a:solidFill>
              </a:rPr>
              <a:t>immobilisée</a:t>
            </a:r>
            <a:r>
              <a:rPr lang="fr-FR" sz="2400" dirty="0" smtClean="0"/>
              <a:t> , c’est-à-dire que chaque degré de liberté doit être supprimé par rapport au porte-pièce.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697920"/>
            <a:ext cx="8784976" cy="1938992"/>
          </a:xfrm>
          <a:prstGeom prst="rect">
            <a:avLst/>
          </a:prstGeom>
        </p:spPr>
        <p:txBody>
          <a:bodyPr wrap="square">
            <a:spAutoFit/>
          </a:bodyPr>
          <a:lstStyle/>
          <a:p>
            <a:pPr algn="just"/>
            <a:r>
              <a:rPr lang="fr-FR" sz="2400" b="1" dirty="0" smtClean="0"/>
              <a:t>L’immobilisation de la pièce est faite en 2 temps : </a:t>
            </a:r>
          </a:p>
          <a:p>
            <a:pPr algn="just"/>
            <a:r>
              <a:rPr lang="fr-FR" sz="2400" b="1" dirty="0" smtClean="0"/>
              <a:t>• Un positionnement supprimant chaque degré de liberté dans 1 seul sens. </a:t>
            </a:r>
          </a:p>
          <a:p>
            <a:pPr algn="just"/>
            <a:r>
              <a:rPr lang="fr-FR" sz="2400" b="1" dirty="0" smtClean="0"/>
              <a:t>• Un maintien de mise en position (appelé bridage ou ablocage) pour que la pièce garde sa position sous l’effet des efforts de coupe.</a:t>
            </a:r>
          </a:p>
        </p:txBody>
      </p:sp>
      <p:sp>
        <p:nvSpPr>
          <p:cNvPr id="7" name="Rectangle 6"/>
          <p:cNvSpPr/>
          <p:nvPr/>
        </p:nvSpPr>
        <p:spPr>
          <a:xfrm>
            <a:off x="179512" y="3371508"/>
            <a:ext cx="8568952" cy="1569660"/>
          </a:xfrm>
          <a:prstGeom prst="rect">
            <a:avLst/>
          </a:prstGeom>
        </p:spPr>
        <p:txBody>
          <a:bodyPr wrap="square">
            <a:spAutoFit/>
          </a:bodyPr>
          <a:lstStyle/>
          <a:p>
            <a:pPr algn="ctr"/>
            <a:r>
              <a:rPr lang="fr-FR" sz="2400" b="1" u="sng" dirty="0" smtClean="0">
                <a:solidFill>
                  <a:srgbClr val="00B050"/>
                </a:solidFill>
              </a:rPr>
              <a:t>Remarque : </a:t>
            </a:r>
          </a:p>
          <a:p>
            <a:pPr algn="ctr"/>
            <a:r>
              <a:rPr lang="fr-FR" sz="2400" b="1" dirty="0" smtClean="0">
                <a:solidFill>
                  <a:srgbClr val="00B050"/>
                </a:solidFill>
              </a:rPr>
              <a:t>Il ne faut pas confondre : la mise en position </a:t>
            </a:r>
            <a:r>
              <a:rPr lang="fr-FR" sz="2400" b="1" dirty="0" smtClean="0">
                <a:solidFill>
                  <a:srgbClr val="FF0000"/>
                </a:solidFill>
              </a:rPr>
              <a:t>(MIP)</a:t>
            </a:r>
            <a:r>
              <a:rPr lang="fr-FR" sz="2400" b="1" dirty="0" smtClean="0">
                <a:solidFill>
                  <a:srgbClr val="00B050"/>
                </a:solidFill>
              </a:rPr>
              <a:t> (qui correspond à l’</a:t>
            </a:r>
            <a:r>
              <a:rPr lang="fr-FR" sz="2400" b="1" dirty="0" err="1" smtClean="0">
                <a:solidFill>
                  <a:srgbClr val="00B050"/>
                </a:solidFill>
              </a:rPr>
              <a:t>isostatisme</a:t>
            </a:r>
            <a:r>
              <a:rPr lang="fr-FR" sz="2400" b="1" dirty="0" smtClean="0">
                <a:solidFill>
                  <a:srgbClr val="00B050"/>
                </a:solidFill>
              </a:rPr>
              <a:t>) </a:t>
            </a:r>
          </a:p>
          <a:p>
            <a:pPr algn="ctr"/>
            <a:r>
              <a:rPr lang="fr-FR" sz="2400" b="1" dirty="0" smtClean="0">
                <a:solidFill>
                  <a:srgbClr val="00B050"/>
                </a:solidFill>
              </a:rPr>
              <a:t>et le maintien de la pièce </a:t>
            </a:r>
            <a:r>
              <a:rPr lang="fr-FR" sz="2400" b="1" dirty="0" smtClean="0">
                <a:solidFill>
                  <a:srgbClr val="FF0000"/>
                </a:solidFill>
              </a:rPr>
              <a:t>(MAP) </a:t>
            </a:r>
            <a:r>
              <a:rPr lang="fr-FR" sz="2400" b="1" dirty="0" smtClean="0">
                <a:solidFill>
                  <a:srgbClr val="00B050"/>
                </a:solidFill>
              </a:rPr>
              <a:t>par un serrage.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272964"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60" name="Rectangle 20"/>
          <p:cNvSpPr>
            <a:spLocks noChangeArrowheads="1"/>
          </p:cNvSpPr>
          <p:nvPr/>
        </p:nvSpPr>
        <p:spPr bwMode="auto">
          <a:xfrm>
            <a:off x="251520" y="404664"/>
            <a:ext cx="8208912" cy="2200602"/>
          </a:xfrm>
          <a:prstGeom prst="rect">
            <a:avLst/>
          </a:prstGeom>
          <a:noFill/>
          <a:ln w="9525">
            <a:noFill/>
            <a:miter lim="800000"/>
            <a:headEnd/>
            <a:tailEnd/>
          </a:ln>
          <a:effectLst/>
        </p:spPr>
        <p:txBody>
          <a:bodyPr vert="horz" wrap="square" lIns="272964"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2800" b="1" dirty="0" smtClean="0">
                <a:solidFill>
                  <a:srgbClr val="FF0000"/>
                </a:solidFill>
                <a:latin typeface="+mj-lt"/>
                <a:ea typeface="+mj-ea"/>
                <a:cs typeface="+mj-cs"/>
              </a:rPr>
              <a:t>II-3) Symbole de base</a:t>
            </a:r>
          </a:p>
          <a:p>
            <a:pPr marL="0" marR="0" lvl="0" indent="0" algn="just" defTabSz="914400" rtl="0" eaLnBrk="0" fontAlgn="base" latinLnBrk="0" hangingPunct="0">
              <a:lnSpc>
                <a:spcPct val="100000"/>
              </a:lnSpc>
              <a:spcBef>
                <a:spcPct val="0"/>
              </a:spcBef>
              <a:spcAft>
                <a:spcPct val="0"/>
              </a:spcAft>
              <a:buClrTx/>
              <a:buSzTx/>
              <a:buFontTx/>
              <a:buNone/>
              <a:tabLst/>
            </a:pPr>
            <a:r>
              <a:rPr lang="fr-FR" sz="2400" dirty="0" smtClean="0"/>
              <a:t>Chaque contact est représenté par un vecteur normal (perpendiculaire) à la surface référentielle considérée. </a:t>
            </a:r>
          </a:p>
          <a:p>
            <a:pPr marL="0" marR="0" lvl="0" indent="0" algn="just" defTabSz="914400" rtl="0" eaLnBrk="0" fontAlgn="base" latinLnBrk="0" hangingPunct="0">
              <a:lnSpc>
                <a:spcPct val="100000"/>
              </a:lnSpc>
              <a:spcBef>
                <a:spcPct val="0"/>
              </a:spcBef>
              <a:spcAft>
                <a:spcPct val="0"/>
              </a:spcAft>
              <a:buClrTx/>
              <a:buSzTx/>
              <a:buFontTx/>
              <a:buNone/>
              <a:tabLst/>
            </a:pPr>
            <a:r>
              <a:rPr lang="fr-FR" sz="2400" dirty="0" smtClean="0"/>
              <a:t>On appelle ce vecteur normale de repérage. Chaque normale de repérage élimine 1 degré de liberté.</a:t>
            </a:r>
          </a:p>
        </p:txBody>
      </p:sp>
      <p:pic>
        <p:nvPicPr>
          <p:cNvPr id="10261" name="Picture 21"/>
          <p:cNvPicPr>
            <a:picLocks noChangeAspect="1" noChangeArrowheads="1"/>
          </p:cNvPicPr>
          <p:nvPr/>
        </p:nvPicPr>
        <p:blipFill>
          <a:blip r:embed="rId2" cstate="print"/>
          <a:srcRect/>
          <a:stretch>
            <a:fillRect/>
          </a:stretch>
        </p:blipFill>
        <p:spPr bwMode="auto">
          <a:xfrm>
            <a:off x="2411760" y="2852936"/>
            <a:ext cx="4536504" cy="3188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40439"/>
            <a:ext cx="8712968" cy="1200329"/>
          </a:xfrm>
          <a:prstGeom prst="rect">
            <a:avLst/>
          </a:prstGeom>
        </p:spPr>
        <p:txBody>
          <a:bodyPr wrap="square">
            <a:spAutoFit/>
          </a:bodyPr>
          <a:lstStyle/>
          <a:p>
            <a:r>
              <a:rPr lang="fr-FR" sz="2400" b="1" dirty="0" smtClean="0">
                <a:solidFill>
                  <a:srgbClr val="FF0000"/>
                </a:solidFill>
                <a:latin typeface="+mj-lt"/>
                <a:ea typeface="+mj-ea"/>
                <a:cs typeface="+mj-cs"/>
              </a:rPr>
              <a:t>Principales liaisons utilisables</a:t>
            </a:r>
          </a:p>
          <a:p>
            <a:r>
              <a:rPr lang="fr-FR" sz="2400" dirty="0" smtClean="0"/>
              <a:t>Plusieurs liaisons simples seront associées pour supprimer les 6 degrés de liberté.</a:t>
            </a:r>
          </a:p>
        </p:txBody>
      </p:sp>
      <p:graphicFrame>
        <p:nvGraphicFramePr>
          <p:cNvPr id="7" name="Tableau 6"/>
          <p:cNvGraphicFramePr>
            <a:graphicFrameLocks noGrp="1"/>
          </p:cNvGraphicFramePr>
          <p:nvPr/>
        </p:nvGraphicFramePr>
        <p:xfrm>
          <a:off x="323528" y="1340768"/>
          <a:ext cx="8136904" cy="4798288"/>
        </p:xfrm>
        <a:graphic>
          <a:graphicData uri="http://schemas.openxmlformats.org/drawingml/2006/table">
            <a:tbl>
              <a:tblPr firstRow="1" bandRow="1">
                <a:tableStyleId>{5940675A-B579-460E-94D1-54222C63F5DA}</a:tableStyleId>
              </a:tblPr>
              <a:tblGrid>
                <a:gridCol w="1800200"/>
                <a:gridCol w="3199904"/>
                <a:gridCol w="3136800"/>
              </a:tblGrid>
              <a:tr h="370840">
                <a:tc>
                  <a:txBody>
                    <a:bodyPr/>
                    <a:lstStyle/>
                    <a:p>
                      <a:r>
                        <a:rPr lang="fr-FR" dirty="0" smtClean="0"/>
                        <a:t>Nom</a:t>
                      </a:r>
                      <a:endParaRPr lang="fr-FR" dirty="0"/>
                    </a:p>
                  </a:txBody>
                  <a:tcPr/>
                </a:tc>
                <a:tc>
                  <a:txBody>
                    <a:bodyPr/>
                    <a:lstStyle/>
                    <a:p>
                      <a:r>
                        <a:rPr lang="fr-FR" dirty="0" smtClean="0"/>
                        <a:t>Représentation</a:t>
                      </a:r>
                      <a:endParaRPr lang="fr-FR" dirty="0"/>
                    </a:p>
                  </a:txBody>
                  <a:tcPr/>
                </a:tc>
                <a:tc>
                  <a:txBody>
                    <a:bodyPr/>
                    <a:lstStyle/>
                    <a:p>
                      <a:r>
                        <a:rPr lang="fr-FR" dirty="0" smtClean="0"/>
                        <a:t>Exemple</a:t>
                      </a:r>
                      <a:endParaRPr lang="fr-FR" dirty="0"/>
                    </a:p>
                  </a:txBody>
                  <a:tcPr/>
                </a:tc>
              </a:tr>
              <a:tr h="1501368">
                <a:tc>
                  <a:txBody>
                    <a:bodyPr/>
                    <a:lstStyle/>
                    <a:p>
                      <a:r>
                        <a:rPr lang="fr-FR" sz="1800" b="1" kern="1200" dirty="0" smtClean="0">
                          <a:solidFill>
                            <a:schemeClr val="tx1"/>
                          </a:solidFill>
                          <a:latin typeface="+mn-lt"/>
                          <a:ea typeface="+mn-ea"/>
                          <a:cs typeface="+mn-cs"/>
                        </a:rPr>
                        <a:t>Appui ponctuel</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endParaRPr lang="fr-FR" dirty="0"/>
                    </a:p>
                  </a:txBody>
                  <a:tcPr/>
                </a:tc>
              </a:tr>
              <a:tr h="370840">
                <a:tc>
                  <a:txBody>
                    <a:bodyPr/>
                    <a:lstStyle/>
                    <a:p>
                      <a:r>
                        <a:rPr lang="fr-FR" sz="1800" b="1" kern="1200" dirty="0" smtClean="0">
                          <a:solidFill>
                            <a:schemeClr val="tx1"/>
                          </a:solidFill>
                          <a:latin typeface="+mn-lt"/>
                          <a:ea typeface="+mn-ea"/>
                          <a:cs typeface="+mn-cs"/>
                        </a:rPr>
                        <a:t>Appui linéaire</a:t>
                      </a:r>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r>
              <a:tr h="370840">
                <a:tc>
                  <a:txBody>
                    <a:bodyPr/>
                    <a:lstStyle/>
                    <a:p>
                      <a:r>
                        <a:rPr lang="fr-FR" sz="1800" b="1" kern="1200" dirty="0" smtClean="0">
                          <a:solidFill>
                            <a:schemeClr val="tx1"/>
                          </a:solidFill>
                          <a:latin typeface="+mn-lt"/>
                          <a:ea typeface="+mn-ea"/>
                          <a:cs typeface="+mn-cs"/>
                        </a:rPr>
                        <a:t>Appui plan</a:t>
                      </a:r>
                      <a:endParaRPr lang="fr-FR"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txBody>
                  <a:tcPr/>
                </a:tc>
                <a:tc>
                  <a:txBody>
                    <a:bodyPr/>
                    <a:lstStyle/>
                    <a:p>
                      <a:endParaRPr lang="fr-FR" dirty="0"/>
                    </a:p>
                  </a:txBody>
                  <a:tcPr/>
                </a:tc>
              </a:tr>
            </a:tbl>
          </a:graphicData>
        </a:graphic>
      </p:graphicFrame>
      <p:pic>
        <p:nvPicPr>
          <p:cNvPr id="9218" name="Picture 2"/>
          <p:cNvPicPr>
            <a:picLocks noChangeAspect="1" noChangeArrowheads="1"/>
          </p:cNvPicPr>
          <p:nvPr/>
        </p:nvPicPr>
        <p:blipFill>
          <a:blip r:embed="rId2" cstate="print"/>
          <a:srcRect/>
          <a:stretch>
            <a:fillRect/>
          </a:stretch>
        </p:blipFill>
        <p:spPr bwMode="auto">
          <a:xfrm>
            <a:off x="5436096" y="1844824"/>
            <a:ext cx="2808312" cy="1296144"/>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5796136" y="3573015"/>
            <a:ext cx="1944216" cy="1059001"/>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2699792" y="4797152"/>
            <a:ext cx="2415752" cy="1080120"/>
          </a:xfrm>
          <a:prstGeom prst="rect">
            <a:avLst/>
          </a:prstGeom>
          <a:noFill/>
          <a:ln w="9525">
            <a:noFill/>
            <a:miter lim="800000"/>
            <a:headEnd/>
            <a:tailEnd/>
          </a:ln>
        </p:spPr>
      </p:pic>
      <p:pic>
        <p:nvPicPr>
          <p:cNvPr id="9224" name="Picture 8"/>
          <p:cNvPicPr>
            <a:picLocks noChangeAspect="1" noChangeArrowheads="1"/>
          </p:cNvPicPr>
          <p:nvPr/>
        </p:nvPicPr>
        <p:blipFill>
          <a:blip r:embed="rId5" cstate="print"/>
          <a:srcRect/>
          <a:stretch>
            <a:fillRect/>
          </a:stretch>
        </p:blipFill>
        <p:spPr bwMode="auto">
          <a:xfrm>
            <a:off x="2699792" y="2060848"/>
            <a:ext cx="2016224" cy="1008112"/>
          </a:xfrm>
          <a:prstGeom prst="rect">
            <a:avLst/>
          </a:prstGeom>
          <a:noFill/>
          <a:ln w="9525">
            <a:noFill/>
            <a:miter lim="800000"/>
            <a:headEnd/>
            <a:tailEnd/>
          </a:ln>
        </p:spPr>
      </p:pic>
      <p:pic>
        <p:nvPicPr>
          <p:cNvPr id="9225" name="Picture 9"/>
          <p:cNvPicPr>
            <a:picLocks noChangeAspect="1" noChangeArrowheads="1"/>
          </p:cNvPicPr>
          <p:nvPr/>
        </p:nvPicPr>
        <p:blipFill>
          <a:blip r:embed="rId6" cstate="print"/>
          <a:srcRect/>
          <a:stretch>
            <a:fillRect/>
          </a:stretch>
        </p:blipFill>
        <p:spPr bwMode="auto">
          <a:xfrm>
            <a:off x="2771800" y="3284984"/>
            <a:ext cx="2016224" cy="1337810"/>
          </a:xfrm>
          <a:prstGeom prst="rect">
            <a:avLst/>
          </a:prstGeom>
          <a:noFill/>
          <a:ln w="9525">
            <a:noFill/>
            <a:miter lim="800000"/>
            <a:headEnd/>
            <a:tailEnd/>
          </a:ln>
        </p:spPr>
      </p:pic>
      <p:pic>
        <p:nvPicPr>
          <p:cNvPr id="9226" name="Picture 10"/>
          <p:cNvPicPr>
            <a:picLocks noChangeAspect="1" noChangeArrowheads="1"/>
          </p:cNvPicPr>
          <p:nvPr/>
        </p:nvPicPr>
        <p:blipFill>
          <a:blip r:embed="rId7" cstate="print"/>
          <a:srcRect/>
          <a:stretch>
            <a:fillRect/>
          </a:stretch>
        </p:blipFill>
        <p:spPr bwMode="auto">
          <a:xfrm>
            <a:off x="5436096" y="4869160"/>
            <a:ext cx="2650113"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6949595" cy="523220"/>
          </a:xfrm>
          <a:prstGeom prst="rect">
            <a:avLst/>
          </a:prstGeom>
        </p:spPr>
        <p:txBody>
          <a:bodyPr wrap="none">
            <a:spAutoFit/>
          </a:bodyPr>
          <a:lstStyle/>
          <a:p>
            <a:r>
              <a:rPr lang="fr-FR" sz="2800" b="1" dirty="0" smtClean="0">
                <a:solidFill>
                  <a:srgbClr val="FF0000"/>
                </a:solidFill>
                <a:latin typeface="+mj-lt"/>
                <a:ea typeface="+mj-ea"/>
                <a:cs typeface="+mj-cs"/>
              </a:rPr>
              <a:t>II-4) Mise en place des normales de repérage.</a:t>
            </a:r>
          </a:p>
        </p:txBody>
      </p:sp>
      <p:sp>
        <p:nvSpPr>
          <p:cNvPr id="5" name="Rectangle 4"/>
          <p:cNvSpPr/>
          <p:nvPr/>
        </p:nvSpPr>
        <p:spPr>
          <a:xfrm>
            <a:off x="179512" y="764704"/>
            <a:ext cx="3628044" cy="523220"/>
          </a:xfrm>
          <a:prstGeom prst="rect">
            <a:avLst/>
          </a:prstGeom>
        </p:spPr>
        <p:txBody>
          <a:bodyPr wrap="none">
            <a:spAutoFit/>
          </a:bodyPr>
          <a:lstStyle/>
          <a:p>
            <a:r>
              <a:rPr lang="fr-FR" sz="2800" b="1" dirty="0" smtClean="0">
                <a:solidFill>
                  <a:schemeClr val="accent1"/>
                </a:solidFill>
              </a:rPr>
              <a:t>Sur un parallélépipède </a:t>
            </a:r>
            <a:endParaRPr lang="fr-FR" sz="2800" dirty="0">
              <a:solidFill>
                <a:schemeClr val="accent1"/>
              </a:solidFill>
            </a:endParaRPr>
          </a:p>
        </p:txBody>
      </p:sp>
      <p:pic>
        <p:nvPicPr>
          <p:cNvPr id="8193" name="Picture 1"/>
          <p:cNvPicPr>
            <a:picLocks noChangeAspect="1" noChangeArrowheads="1"/>
          </p:cNvPicPr>
          <p:nvPr/>
        </p:nvPicPr>
        <p:blipFill>
          <a:blip r:embed="rId2" cstate="print"/>
          <a:srcRect/>
          <a:stretch>
            <a:fillRect/>
          </a:stretch>
        </p:blipFill>
        <p:spPr bwMode="auto">
          <a:xfrm>
            <a:off x="174104" y="1268760"/>
            <a:ext cx="4613920" cy="3559310"/>
          </a:xfrm>
          <a:prstGeom prst="rect">
            <a:avLst/>
          </a:prstGeom>
          <a:noFill/>
          <a:ln w="9525">
            <a:noFill/>
            <a:miter lim="800000"/>
            <a:headEnd/>
            <a:tailEnd/>
          </a:ln>
        </p:spPr>
      </p:pic>
      <p:sp>
        <p:nvSpPr>
          <p:cNvPr id="6" name="Rectangle 5"/>
          <p:cNvSpPr/>
          <p:nvPr/>
        </p:nvSpPr>
        <p:spPr>
          <a:xfrm>
            <a:off x="251520" y="5589240"/>
            <a:ext cx="8424936" cy="830997"/>
          </a:xfrm>
          <a:prstGeom prst="rect">
            <a:avLst/>
          </a:prstGeom>
        </p:spPr>
        <p:txBody>
          <a:bodyPr wrap="square">
            <a:spAutoFit/>
          </a:bodyPr>
          <a:lstStyle/>
          <a:p>
            <a:r>
              <a:rPr lang="fr-FR" sz="2400" b="1" dirty="0" smtClean="0"/>
              <a:t>Il faut placer 6 normales de repérages créant ainsi un appui plan , un appui linéaire et un appui ponctuel.</a:t>
            </a:r>
            <a:endParaRPr lang="fr-FR" sz="2400" dirty="0"/>
          </a:p>
        </p:txBody>
      </p:sp>
      <p:pic>
        <p:nvPicPr>
          <p:cNvPr id="8194" name="Picture 2"/>
          <p:cNvPicPr>
            <a:picLocks noChangeAspect="1" noChangeArrowheads="1"/>
          </p:cNvPicPr>
          <p:nvPr/>
        </p:nvPicPr>
        <p:blipFill>
          <a:blip r:embed="rId3" cstate="print"/>
          <a:srcRect/>
          <a:stretch>
            <a:fillRect/>
          </a:stretch>
        </p:blipFill>
        <p:spPr bwMode="auto">
          <a:xfrm>
            <a:off x="5292080" y="1484784"/>
            <a:ext cx="3189730" cy="2944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88640"/>
            <a:ext cx="8640960" cy="1015663"/>
          </a:xfrm>
          <a:prstGeom prst="rect">
            <a:avLst/>
          </a:prstGeom>
        </p:spPr>
        <p:txBody>
          <a:bodyPr wrap="square">
            <a:spAutoFit/>
          </a:bodyPr>
          <a:lstStyle/>
          <a:p>
            <a:r>
              <a:rPr lang="fr-FR" sz="2000" dirty="0" smtClean="0"/>
              <a:t>a) appui plan (liaison appui plan): </a:t>
            </a:r>
            <a:r>
              <a:rPr lang="fr-FR" sz="2000" b="1" dirty="0" smtClean="0"/>
              <a:t>élimine 3 degrés de liberté , 1 translation et 2</a:t>
            </a:r>
          </a:p>
          <a:p>
            <a:r>
              <a:rPr lang="fr-FR" sz="2000" b="1" dirty="0" smtClean="0"/>
              <a:t>rotations .Les 3 points ne sont pas alignés, ils forment un triangle et ils sont</a:t>
            </a:r>
          </a:p>
          <a:p>
            <a:r>
              <a:rPr lang="fr-FR" sz="2000" b="1" dirty="0" smtClean="0"/>
              <a:t>éloignés le plus possible les un des autres.</a:t>
            </a:r>
            <a:endParaRPr lang="fr-FR" sz="2000" dirty="0"/>
          </a:p>
        </p:txBody>
      </p:sp>
      <p:sp>
        <p:nvSpPr>
          <p:cNvPr id="7" name="Rectangle 6"/>
          <p:cNvSpPr/>
          <p:nvPr/>
        </p:nvSpPr>
        <p:spPr>
          <a:xfrm>
            <a:off x="179512" y="1412776"/>
            <a:ext cx="3528392" cy="923330"/>
          </a:xfrm>
          <a:prstGeom prst="rect">
            <a:avLst/>
          </a:prstGeom>
        </p:spPr>
        <p:txBody>
          <a:bodyPr wrap="square">
            <a:spAutoFit/>
          </a:bodyPr>
          <a:lstStyle/>
          <a:p>
            <a:r>
              <a:rPr lang="fr-FR" b="1" dirty="0" smtClean="0">
                <a:solidFill>
                  <a:srgbClr val="FF0000"/>
                </a:solidFill>
              </a:rPr>
              <a:t>REMARQUE :On positionne l’appui plan sur la plus grande surface d’un prisme</a:t>
            </a:r>
            <a:endParaRPr lang="fr-FR" dirty="0">
              <a:solidFill>
                <a:srgbClr val="FF0000"/>
              </a:solidFill>
            </a:endParaRPr>
          </a:p>
        </p:txBody>
      </p:sp>
      <p:pic>
        <p:nvPicPr>
          <p:cNvPr id="7169" name="Picture 1"/>
          <p:cNvPicPr>
            <a:picLocks noChangeAspect="1" noChangeArrowheads="1"/>
          </p:cNvPicPr>
          <p:nvPr/>
        </p:nvPicPr>
        <p:blipFill>
          <a:blip r:embed="rId2" cstate="print"/>
          <a:srcRect/>
          <a:stretch>
            <a:fillRect/>
          </a:stretch>
        </p:blipFill>
        <p:spPr bwMode="auto">
          <a:xfrm>
            <a:off x="3995936" y="1268760"/>
            <a:ext cx="4381500" cy="2609850"/>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1043608" y="3933056"/>
            <a:ext cx="722947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143484" y="649947"/>
            <a:ext cx="8787097" cy="5371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706</Words>
  <Application>Microsoft Office PowerPoint</Application>
  <PresentationFormat>Affichage à l'écran (4:3)</PresentationFormat>
  <Paragraphs>73</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Chapitre II- Isostatisme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 Introduction </dc:title>
  <dc:creator>mazouzi</dc:creator>
  <cp:lastModifiedBy>mazouzi</cp:lastModifiedBy>
  <cp:revision>6</cp:revision>
  <dcterms:created xsi:type="dcterms:W3CDTF">2020-12-24T17:48:49Z</dcterms:created>
  <dcterms:modified xsi:type="dcterms:W3CDTF">2021-01-09T09:06:09Z</dcterms:modified>
</cp:coreProperties>
</file>