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9" r:id="rId13"/>
    <p:sldId id="267" r:id="rId14"/>
    <p:sldId id="272" r:id="rId15"/>
    <p:sldId id="265" r:id="rId16"/>
    <p:sldId id="274" r:id="rId17"/>
    <p:sldId id="273" r:id="rId18"/>
    <p:sldId id="271" r:id="rId19"/>
    <p:sldId id="270" r:id="rId20"/>
    <p:sldId id="268" r:id="rId21"/>
    <p:sldId id="26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7F63AC-8817-4FB5-B5F5-18C216421AE5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326B-5D14-4467-B6F7-D185F29C9C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tissu conjonctif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/>
              <a:t>Dr BOUKHALFA 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778674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 du tissu conjonctif:</a:t>
            </a:r>
          </a:p>
          <a:p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TC lâche: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contient de nombreux cellules libre et des vaisseaux sanguins et lymphatiques.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oesophage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TC muqueux (embryonnaire):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très pauvre en cellules et très riche en MEC.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TC du cordon ombilical.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TC réticulaire: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constitué principalement de fibre réticuline (collagène type II).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;: le foie.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TC fibreux denses: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riche en fibres orienté ou pas et pauvre en cellules et MEC, il assure une fonction essentiellement mécanique (fibreux dense orienté « tendon », fibreux dense non orienté, fibreux élastique).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Tissu adipeux: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riche sen cellules adipeuses (adipocyte) enserré dans des fibres de réticuline.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la peau.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714356"/>
            <a:ext cx="72661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325616" y="1103258"/>
            <a:ext cx="582088" cy="288032"/>
            <a:chOff x="1109592" y="1268760"/>
            <a:chExt cx="582088" cy="288032"/>
          </a:xfrm>
        </p:grpSpPr>
        <p:cxnSp>
          <p:nvCxnSpPr>
            <p:cNvPr id="4" name="Connecteur droit 3"/>
            <p:cNvCxnSpPr/>
            <p:nvPr/>
          </p:nvCxnSpPr>
          <p:spPr>
            <a:xfrm flipH="1">
              <a:off x="1109592" y="1268760"/>
              <a:ext cx="3660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cteur droit avec flèche 4"/>
            <p:cNvCxnSpPr/>
            <p:nvPr/>
          </p:nvCxnSpPr>
          <p:spPr>
            <a:xfrm>
              <a:off x="1475656" y="1268760"/>
              <a:ext cx="21602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0" y="785794"/>
            <a:ext cx="135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Pôle apical</a:t>
            </a:r>
            <a:endParaRPr lang="fr-FR" b="1" dirty="0"/>
          </a:p>
        </p:txBody>
      </p:sp>
      <p:sp>
        <p:nvSpPr>
          <p:cNvPr id="7" name="Accolade ouvrante 6"/>
          <p:cNvSpPr/>
          <p:nvPr/>
        </p:nvSpPr>
        <p:spPr>
          <a:xfrm>
            <a:off x="1331640" y="1391290"/>
            <a:ext cx="288032" cy="244827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20" y="1357298"/>
            <a:ext cx="857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Epithélium de revêtement</a:t>
            </a:r>
            <a:endParaRPr lang="fr-FR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1229611" y="3479522"/>
            <a:ext cx="944380" cy="360040"/>
            <a:chOff x="1165879" y="3789040"/>
            <a:chExt cx="792088" cy="216024"/>
          </a:xfrm>
        </p:grpSpPr>
        <p:cxnSp>
          <p:nvCxnSpPr>
            <p:cNvPr id="10" name="Connecteur droit 9"/>
            <p:cNvCxnSpPr/>
            <p:nvPr/>
          </p:nvCxnSpPr>
          <p:spPr>
            <a:xfrm rot="10800000">
              <a:off x="1165879" y="3789040"/>
              <a:ext cx="5033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1669179" y="3789040"/>
              <a:ext cx="28878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4000503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Tissu conjonctif</a:t>
            </a:r>
            <a:endParaRPr lang="fr-FR" b="1" dirty="0"/>
          </a:p>
        </p:txBody>
      </p:sp>
      <p:sp>
        <p:nvSpPr>
          <p:cNvPr id="13" name="Accolade ouvrante 12"/>
          <p:cNvSpPr/>
          <p:nvPr/>
        </p:nvSpPr>
        <p:spPr>
          <a:xfrm>
            <a:off x="1325616" y="3839562"/>
            <a:ext cx="294056" cy="151216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4283" y="321468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Pôle </a:t>
            </a:r>
            <a:r>
              <a:rPr lang="fr-FR" b="1" dirty="0" smtClean="0"/>
              <a:t>basal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214282" y="607220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Noyaux des </a:t>
            </a:r>
          </a:p>
          <a:p>
            <a:pPr algn="ctr"/>
            <a:r>
              <a:rPr lang="fr-FR" dirty="0" smtClean="0"/>
              <a:t>fibroblastes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076851" y="4703659"/>
            <a:ext cx="1022372" cy="1151548"/>
            <a:chOff x="1860827" y="4869161"/>
            <a:chExt cx="1022372" cy="1151548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1860827" y="5267303"/>
              <a:ext cx="277160" cy="7534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1860827" y="4869161"/>
              <a:ext cx="1022372" cy="1151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/>
          <p:cNvCxnSpPr/>
          <p:nvPr/>
        </p:nvCxnSpPr>
        <p:spPr>
          <a:xfrm flipV="1">
            <a:off x="3409465" y="5101800"/>
            <a:ext cx="0" cy="576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99339" y="5929330"/>
            <a:ext cx="301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Phase optiquement vide de la MEC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226" t="9036" r="22092" b="20181"/>
          <a:stretch>
            <a:fillRect/>
          </a:stretch>
        </p:blipFill>
        <p:spPr bwMode="auto">
          <a:xfrm>
            <a:off x="142844" y="214290"/>
            <a:ext cx="85058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787" t="8735" r="21551" b="19277"/>
          <a:stretch>
            <a:fillRect/>
          </a:stretch>
        </p:blipFill>
        <p:spPr bwMode="auto">
          <a:xfrm>
            <a:off x="261937" y="428604"/>
            <a:ext cx="862012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226" t="10542" r="21731" b="17169"/>
          <a:stretch>
            <a:fillRect/>
          </a:stretch>
        </p:blipFill>
        <p:spPr bwMode="auto">
          <a:xfrm>
            <a:off x="0" y="285728"/>
            <a:ext cx="8486775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060" t="12894" r="21566" b="15186"/>
          <a:stretch>
            <a:fillRect/>
          </a:stretch>
        </p:blipFill>
        <p:spPr bwMode="auto">
          <a:xfrm>
            <a:off x="223837" y="214290"/>
            <a:ext cx="869632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19685" t="10843" r="21731" b="20181"/>
          <a:stretch>
            <a:fillRect/>
          </a:stretch>
        </p:blipFill>
        <p:spPr bwMode="auto">
          <a:xfrm>
            <a:off x="0" y="214291"/>
            <a:ext cx="870108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19865" t="10241" r="21009" b="17771"/>
          <a:stretch>
            <a:fillRect/>
          </a:stretch>
        </p:blipFill>
        <p:spPr bwMode="auto">
          <a:xfrm>
            <a:off x="214312" y="0"/>
            <a:ext cx="8715375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19341" t="10542" r="21912" b="14458"/>
          <a:stretch>
            <a:fillRect/>
          </a:stretch>
        </p:blipFill>
        <p:spPr bwMode="auto">
          <a:xfrm>
            <a:off x="0" y="142852"/>
            <a:ext cx="8643937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19865" t="9036" r="22092" b="19578"/>
          <a:stretch>
            <a:fillRect/>
          </a:stretch>
        </p:blipFill>
        <p:spPr bwMode="auto">
          <a:xfrm>
            <a:off x="223837" y="214290"/>
            <a:ext cx="869632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989034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latin typeface="Arial" pitchFamily="34" charset="0"/>
                <a:cs typeface="Arial" pitchFamily="34" charset="0"/>
              </a:rPr>
            </a:b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I. Définition </a:t>
            </a:r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4422"/>
            <a:ext cx="8001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Origine: </a:t>
            </a:r>
          </a:p>
          <a:p>
            <a:pPr marL="342900" indent="-342900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Le tissu conjonctif est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d'origine embryonnaire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mésenchymateuse (dérive du mésoblaste) : mésoblaste → mésenchyme → tissu conjonctif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Définition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morphologique:</a:t>
            </a:r>
          </a:p>
          <a:p>
            <a:endParaRPr lang="fr-FR" sz="2000" dirty="0"/>
          </a:p>
          <a:p>
            <a:r>
              <a:rPr lang="fr-FR" sz="2000" dirty="0"/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Le tissu conjonctif est constitué de cellules dispersées dans une matrice extracellulaire (M.E.C) riche en vaisseaux sanguins.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Fonctions 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Nutrition, défense de l'organisme, réserve,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jonction et le soutien.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787" t="11145" r="21551" b="20482"/>
          <a:stretch>
            <a:fillRect/>
          </a:stretch>
        </p:blipFill>
        <p:spPr bwMode="auto">
          <a:xfrm>
            <a:off x="0" y="214291"/>
            <a:ext cx="873442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l="20768" t="9639" r="21262" b="20181"/>
          <a:stretch>
            <a:fillRect/>
          </a:stretch>
        </p:blipFill>
        <p:spPr bwMode="auto">
          <a:xfrm>
            <a:off x="223837" y="0"/>
            <a:ext cx="869632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9"/>
            <a:ext cx="77153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II. Constituants du tissu conjonctif 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la M.E.C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Fibres: 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-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fibres de collagène de type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1: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forment des trousseaux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onduleux non anastomosé.   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fibres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élastiques: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très fines et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allongés anastomosés. 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Substances fondamentales:</a:t>
            </a:r>
          </a:p>
          <a:p>
            <a:pPr algn="just">
              <a:lnSpc>
                <a:spcPct val="150000"/>
              </a:lnSpc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     -Glycoprotéines </a:t>
            </a:r>
            <a:r>
              <a:rPr lang="fr-FR" b="1" i="1" dirty="0">
                <a:latin typeface="Arial" pitchFamily="34" charset="0"/>
                <a:cs typeface="Arial" pitchFamily="34" charset="0"/>
              </a:rPr>
              <a:t>de structure </a:t>
            </a:r>
            <a:endParaRPr lang="fr-FR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     -Polysaccharides 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(GAG non sulfatés = Acide </a:t>
            </a:r>
            <a:r>
              <a:rPr lang="fr-FR" i="1" dirty="0" err="1">
                <a:latin typeface="Arial" pitchFamily="34" charset="0"/>
                <a:cs typeface="Arial" pitchFamily="34" charset="0"/>
              </a:rPr>
              <a:t>hyaluronique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) 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Les cellules conjonctives: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fr-FR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Cellules fixes</a:t>
            </a:r>
          </a:p>
          <a:p>
            <a:pPr marL="342900" indent="-342900"/>
            <a:r>
              <a:rPr lang="fr-FR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Fibroblastes et </a:t>
            </a:r>
            <a:r>
              <a:rPr lang="fr-FR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Fibrocytes</a:t>
            </a: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85721" y="-1"/>
          <a:ext cx="7334280" cy="660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760"/>
                <a:gridCol w="2444760"/>
                <a:gridCol w="2444760"/>
              </a:tblGrid>
              <a:tr h="1235564">
                <a:tc>
                  <a:txBody>
                    <a:bodyPr/>
                    <a:lstStyle/>
                    <a:p>
                      <a:endParaRPr kumimoji="0" lang="fr-FR" sz="12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Caractéristiques </a:t>
                      </a:r>
                    </a:p>
                    <a:p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Morphologiques </a:t>
                      </a:r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600" b="1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Fibroblastes : cellules principales du T.C. cellules jeunes très actives </a:t>
                      </a:r>
                      <a:r>
                        <a:rPr kumimoji="0" lang="fr-FR" sz="16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b="1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fr-FR" sz="1200" b="1" kern="1200" baseline="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Fibrocytes</a:t>
                      </a:r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: cellules matures, à activité réduite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3274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Taille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Grandes cellules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Cellule plus petites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69076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Forme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Fusiforme avec prolongement cytoplasmique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Fusiforme, plus réduites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333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Membrane plasmique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Forme irrégulière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Régulière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42472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Noyau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Riche en 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euchromatine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Riche en 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hétérochromatine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9855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Cytoplasme 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 E.G développé (Synthèse protéique +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N-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glycosylation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Golgi développé (O-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glycosylation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riche en ribosomes libres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vésicules de sécrétions (transport vers M.E.C)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fr-FR" sz="12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Mêmes organites mais peu développés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71547"/>
            <a:ext cx="75724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 </a:t>
            </a:r>
            <a:r>
              <a:rPr lang="fr-FR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Fonctions 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spécialisées dans l'élaboration des constituants organiques de la M.E.C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capables de division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Douées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de potentialité morphogénétique (différenciation en cellules cartilagineuses et cellules osseuses)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Participent à la reconstitution des lames basales.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000" b="1" i="1" dirty="0" smtClean="0"/>
          </a:p>
          <a:p>
            <a:pPr algn="just">
              <a:lnSpc>
                <a:spcPct val="150000"/>
              </a:lnSpc>
            </a:pPr>
            <a:endParaRPr lang="fr-FR" sz="2000" b="1" i="1" dirty="0"/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Adipocytes :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14281" y="142852"/>
          <a:ext cx="7858182" cy="717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2619394"/>
                <a:gridCol w="2619394"/>
              </a:tblGrid>
              <a:tr h="959307">
                <a:tc>
                  <a:txBody>
                    <a:bodyPr/>
                    <a:lstStyle/>
                    <a:p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Caractéristiques </a:t>
                      </a:r>
                    </a:p>
                    <a:p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Morphologiques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Cellules à graisse blanche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Cellules à graisse brune </a:t>
                      </a:r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Forme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Sphériques et volumineuses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Petites et polygonales 	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Cytoplasme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Réduit, organite peu abondant, une grosse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goutte lipidique occupe presque la totalité du cytoplasme). 	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Plus abondant, riche en mitochondries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Nombreuses petites vacuoles lipidiques 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Noyau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Périphérique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Central 	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Conteur cellulaire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Présence d'une lame basale autour de l'adipocyte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 de lame basale 	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Localisation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hypoderme (peau)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mésentère (villosité) 	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chez le 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foetus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(humain)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animaux hibernants (ours). 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930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latin typeface="Arial" pitchFamily="34" charset="0"/>
                          <a:cs typeface="Arial" pitchFamily="34" charset="0"/>
                        </a:rPr>
                        <a:t>Fonction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synthèse des lipides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réserve des lipides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libération des lipides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rôle énergétique (sous forme d'ATP) 		</a:t>
                      </a:r>
                    </a:p>
                    <a:p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Thermogenèse (produit de la chaleur)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Pas d'</a:t>
                      </a:r>
                      <a:r>
                        <a:rPr kumimoji="0" lang="fr-FR" sz="12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ATPase</a:t>
                      </a:r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pas de phosphorylation oxydative, donc pas d'ATP </a:t>
                      </a:r>
                      <a:endParaRPr lang="fr-F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7572428" cy="649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Mélanocyte :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Cellules du système pigmenté qui élabore la mélanine (pigment noir).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b. Cellules mobiles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Mastocytes 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arrondies ou ovalaires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Membrane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irrégulière (cellules peu mobiles)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Riches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 REG et Golgi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Riches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en grains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mastocytaires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de taille et de contenu variable : héparine (anticoagulant), histamine (vasodilatateur), sérotonine (vasoconstricteur), acide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hyaluronique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(cicatrisation et réparation des plaies). 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Fonctions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Défense non spécifique de l'organisme (réaction allergique. inflammatoire et cicatrisant).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85794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Plasmocyte 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Dérivent des lymphocytes B : lymphocytes B → plasmocytes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C’est </a:t>
            </a:r>
            <a:r>
              <a:rPr lang="fr-FR" dirty="0">
                <a:latin typeface="Arial" pitchFamily="34" charset="0"/>
                <a:cs typeface="Arial" pitchFamily="34" charset="0"/>
              </a:rPr>
              <a:t>des cellules qu'on retrouve dans les foyers d'inflammation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dirty="0">
                <a:latin typeface="Arial" pitchFamily="34" charset="0"/>
                <a:cs typeface="Arial" pitchFamily="34" charset="0"/>
              </a:rPr>
              <a:t>ovoïdes à noyau excentré avec une chromatine en mottes ou en rayons de roue.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Riches en REG et en Golgi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Pouvoir </a:t>
            </a:r>
            <a:r>
              <a:rPr lang="fr-FR" dirty="0">
                <a:latin typeface="Arial" pitchFamily="34" charset="0"/>
                <a:cs typeface="Arial" pitchFamily="34" charset="0"/>
              </a:rPr>
              <a:t>sécréteur : synthèse des anticorps (immunoglobulines), joue un rôle dans la défense spécifique (immunité humorale)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35846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Macrophages </a:t>
            </a: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Cellules </a:t>
            </a:r>
            <a:r>
              <a:rPr lang="fr-FR" dirty="0">
                <a:latin typeface="Arial" pitchFamily="34" charset="0"/>
                <a:cs typeface="Arial" pitchFamily="34" charset="0"/>
              </a:rPr>
              <a:t>de grande taille, polymorphes.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Membrane </a:t>
            </a:r>
            <a:r>
              <a:rPr lang="fr-FR" dirty="0">
                <a:latin typeface="Arial" pitchFamily="34" charset="0"/>
                <a:cs typeface="Arial" pitchFamily="34" charset="0"/>
              </a:rPr>
              <a:t>plasmique très irrégulière (ondulante, plus pseudopodes)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Cytoplasme </a:t>
            </a:r>
            <a:r>
              <a:rPr lang="fr-FR" dirty="0">
                <a:latin typeface="Arial" pitchFamily="34" charset="0"/>
                <a:cs typeface="Arial" pitchFamily="34" charset="0"/>
              </a:rPr>
              <a:t>riche en vacuoles d'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endocytoses</a:t>
            </a:r>
            <a:r>
              <a:rPr lang="fr-FR" dirty="0">
                <a:latin typeface="Arial" pitchFamily="34" charset="0"/>
                <a:cs typeface="Arial" pitchFamily="34" charset="0"/>
              </a:rPr>
              <a:t> et lysosomes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Cytoplasme </a:t>
            </a:r>
            <a:r>
              <a:rPr lang="fr-FR" dirty="0">
                <a:latin typeface="Arial" pitchFamily="34" charset="0"/>
                <a:cs typeface="Arial" pitchFamily="34" charset="0"/>
              </a:rPr>
              <a:t>riche en éléments du cytosquelette (très développés à la périphérie)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Fonctions :</a:t>
            </a:r>
            <a:r>
              <a:rPr lang="fr-FR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Présentent un double rôle dans la défense de l'organisme : 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- Non spécifique : rôle de nettoiement grâce à son activité phagocytaire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- Spécifique : réaction immune (transmission de l'information antigénique aux cellules immunocompétentes : lymphocytes T et B) </a:t>
            </a:r>
          </a:p>
          <a:p>
            <a:pPr algn="just">
              <a:lnSpc>
                <a:spcPct val="150000"/>
              </a:lnSpc>
            </a:pPr>
            <a:r>
              <a:rPr lang="fr-FR" i="1" dirty="0">
                <a:latin typeface="Arial" pitchFamily="34" charset="0"/>
                <a:cs typeface="Arial" pitchFamily="34" charset="0"/>
              </a:rPr>
              <a:t>Cellules venant du tissu sanguin (voir tissu sanguin) : </a:t>
            </a:r>
          </a:p>
          <a:p>
            <a:pPr algn="just">
              <a:lnSpc>
                <a:spcPct val="150000"/>
              </a:lnSpc>
            </a:pP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Granulocytes </a:t>
            </a:r>
          </a:p>
          <a:p>
            <a:pPr algn="just">
              <a:lnSpc>
                <a:spcPct val="150000"/>
              </a:lnSpc>
            </a:pP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Lymphocytes 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737</TotalTime>
  <Words>795</Words>
  <Application>Microsoft Office PowerPoint</Application>
  <PresentationFormat>Affichage à l'écran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Opulent</vt:lpstr>
      <vt:lpstr>Le tissu conjonctif</vt:lpstr>
      <vt:lpstr>     I. Définition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tissu conjonctif</dc:title>
  <dc:creator>pc01</dc:creator>
  <cp:lastModifiedBy>pc01</cp:lastModifiedBy>
  <cp:revision>48</cp:revision>
  <dcterms:created xsi:type="dcterms:W3CDTF">2020-03-07T09:26:32Z</dcterms:created>
  <dcterms:modified xsi:type="dcterms:W3CDTF">2020-03-08T19:40:40Z</dcterms:modified>
</cp:coreProperties>
</file>