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5" r:id="rId10"/>
    <p:sldId id="266" r:id="rId11"/>
    <p:sldId id="270" r:id="rId12"/>
    <p:sldId id="267" r:id="rId13"/>
    <p:sldId id="268" r:id="rId14"/>
    <p:sldId id="269" r:id="rId15"/>
    <p:sldId id="271" r:id="rId16"/>
    <p:sldId id="272" r:id="rId17"/>
    <p:sldId id="273"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82671672-6061-45D4-9ABC-E93D49709656}" type="datetimeFigureOut">
              <a:rPr lang="fr-FR" smtClean="0"/>
              <a:pPr/>
              <a:t>07/04/2020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625502F0-90D9-4D24-95DE-7029E6FCC38D}"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2671672-6061-45D4-9ABC-E93D49709656}" type="datetimeFigureOut">
              <a:rPr lang="fr-FR" smtClean="0"/>
              <a:pPr/>
              <a:t>07/04/2020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25502F0-90D9-4D24-95DE-7029E6FCC38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2671672-6061-45D4-9ABC-E93D49709656}" type="datetimeFigureOut">
              <a:rPr lang="fr-FR" smtClean="0"/>
              <a:pPr/>
              <a:t>07/04/2020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25502F0-90D9-4D24-95DE-7029E6FCC38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82671672-6061-45D4-9ABC-E93D49709656}" type="datetimeFigureOut">
              <a:rPr lang="fr-FR" smtClean="0"/>
              <a:pPr/>
              <a:t>07/04/2020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25502F0-90D9-4D24-95DE-7029E6FCC38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82671672-6061-45D4-9ABC-E93D49709656}" type="datetimeFigureOut">
              <a:rPr lang="fr-FR" smtClean="0"/>
              <a:pPr/>
              <a:t>07/04/2020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25502F0-90D9-4D24-95DE-7029E6FCC38D}"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82671672-6061-45D4-9ABC-E93D49709656}" type="datetimeFigureOut">
              <a:rPr lang="fr-FR" smtClean="0"/>
              <a:pPr/>
              <a:t>07/04/2020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25502F0-90D9-4D24-95DE-7029E6FCC38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82671672-6061-45D4-9ABC-E93D49709656}" type="datetimeFigureOut">
              <a:rPr lang="fr-FR" smtClean="0"/>
              <a:pPr/>
              <a:t>07/04/2020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25502F0-90D9-4D24-95DE-7029E6FCC38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82671672-6061-45D4-9ABC-E93D49709656}" type="datetimeFigureOut">
              <a:rPr lang="fr-FR" smtClean="0"/>
              <a:pPr/>
              <a:t>07/04/2020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25502F0-90D9-4D24-95DE-7029E6FCC38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2671672-6061-45D4-9ABC-E93D49709656}" type="datetimeFigureOut">
              <a:rPr lang="fr-FR" smtClean="0"/>
              <a:pPr/>
              <a:t>07/04/2020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25502F0-90D9-4D24-95DE-7029E6FCC38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82671672-6061-45D4-9ABC-E93D49709656}" type="datetimeFigureOut">
              <a:rPr lang="fr-FR" smtClean="0"/>
              <a:pPr/>
              <a:t>07/04/2020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25502F0-90D9-4D24-95DE-7029E6FCC38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82671672-6061-45D4-9ABC-E93D49709656}" type="datetimeFigureOut">
              <a:rPr lang="fr-FR" smtClean="0"/>
              <a:pPr/>
              <a:t>07/04/2020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625502F0-90D9-4D24-95DE-7029E6FCC38D}"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2671672-6061-45D4-9ABC-E93D49709656}" type="datetimeFigureOut">
              <a:rPr lang="fr-FR" smtClean="0"/>
              <a:pPr/>
              <a:t>07/04/2020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25502F0-90D9-4D24-95DE-7029E6FCC38D}"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71472" y="857232"/>
            <a:ext cx="7851648" cy="1828800"/>
          </a:xfrm>
        </p:spPr>
        <p:txBody>
          <a:bodyPr/>
          <a:lstStyle/>
          <a:p>
            <a:r>
              <a:rPr lang="ar-DZ" sz="5400" dirty="0" smtClean="0">
                <a:solidFill>
                  <a:srgbClr val="FF0000"/>
                </a:solidFill>
              </a:rPr>
              <a:t>مقياس علم اجتماع المنظمات</a:t>
            </a:r>
            <a:r>
              <a:rPr lang="ar-DZ" dirty="0" smtClean="0"/>
              <a:t> </a:t>
            </a:r>
            <a:endParaRPr lang="fr-FR" dirty="0"/>
          </a:p>
        </p:txBody>
      </p:sp>
      <p:sp>
        <p:nvSpPr>
          <p:cNvPr id="3" name="Sous-titre 2"/>
          <p:cNvSpPr>
            <a:spLocks noGrp="1"/>
          </p:cNvSpPr>
          <p:nvPr>
            <p:ph type="subTitle" idx="1"/>
          </p:nvPr>
        </p:nvSpPr>
        <p:spPr>
          <a:xfrm>
            <a:off x="785786" y="2928934"/>
            <a:ext cx="7854696" cy="1752600"/>
          </a:xfrm>
        </p:spPr>
        <p:txBody>
          <a:bodyPr>
            <a:normAutofit/>
          </a:bodyPr>
          <a:lstStyle/>
          <a:p>
            <a:r>
              <a:rPr lang="ar-DZ" sz="2800" dirty="0" smtClean="0"/>
              <a:t> المحور الرابع : التنظيم الرسمي و غير الرسمي في المنظمات </a:t>
            </a:r>
            <a:endParaRPr lang="fr-FR"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290"/>
            <a:ext cx="8229600" cy="1428752"/>
          </a:xfrm>
        </p:spPr>
        <p:txBody>
          <a:bodyPr>
            <a:normAutofit fontScale="90000"/>
          </a:bodyPr>
          <a:lstStyle/>
          <a:p>
            <a:pPr algn="r" rtl="1"/>
            <a:r>
              <a:rPr lang="ar-SA" sz="4000" b="1" dirty="0" smtClean="0"/>
              <a:t>ماهية التنظيم غير الرسمي</a:t>
            </a:r>
            <a:r>
              <a:rPr lang="ar-SA" sz="4000" dirty="0" smtClean="0"/>
              <a:t>: لمعرفة التنظيم غير الرسمي يجب معرفة الوجه الأول للتنظيــم (التنظيــم الرسمي) والذي في ظله ينشأ التنظيم غير الرسمي وتتحدد </a:t>
            </a:r>
            <a:r>
              <a:rPr lang="ar-SA" sz="4000" dirty="0" smtClean="0"/>
              <a:t>معالمه</a:t>
            </a:r>
            <a:endParaRPr lang="fr-FR" dirty="0"/>
          </a:p>
        </p:txBody>
      </p:sp>
      <p:sp>
        <p:nvSpPr>
          <p:cNvPr id="3" name="Espace réservé du contenu 2"/>
          <p:cNvSpPr>
            <a:spLocks noGrp="1"/>
          </p:cNvSpPr>
          <p:nvPr>
            <p:ph idx="1"/>
          </p:nvPr>
        </p:nvSpPr>
        <p:spPr>
          <a:xfrm>
            <a:off x="285720" y="1571612"/>
            <a:ext cx="8643998" cy="5072098"/>
          </a:xfrm>
        </p:spPr>
        <p:txBody>
          <a:bodyPr>
            <a:normAutofit fontScale="92500"/>
          </a:bodyPr>
          <a:lstStyle/>
          <a:p>
            <a:pPr algn="r" rtl="1"/>
            <a:r>
              <a:rPr lang="ar-SA" b="1" dirty="0" smtClean="0"/>
              <a:t>تعريف التنظيم غير الرسمي: </a:t>
            </a:r>
            <a:endParaRPr lang="fr-FR" dirty="0" smtClean="0"/>
          </a:p>
          <a:p>
            <a:pPr algn="r" rtl="1"/>
            <a:r>
              <a:rPr lang="ar-SA" dirty="0" smtClean="0"/>
              <a:t>يرى </a:t>
            </a:r>
            <a:r>
              <a:rPr lang="ar-SA" dirty="0" err="1" smtClean="0"/>
              <a:t>ميشال</a:t>
            </a:r>
            <a:r>
              <a:rPr lang="ar-SA" dirty="0" smtClean="0"/>
              <a:t> </a:t>
            </a:r>
            <a:r>
              <a:rPr lang="ar-SA" dirty="0" err="1" smtClean="0"/>
              <a:t>كرزاي</a:t>
            </a:r>
            <a:r>
              <a:rPr lang="fr-FR" dirty="0" smtClean="0"/>
              <a:t> CROZIER.M </a:t>
            </a:r>
            <a:r>
              <a:rPr lang="ar-SA" dirty="0" smtClean="0"/>
              <a:t>أن النسق الفضل ليس الأكثر عقلانية، ولكن الذي يسمح بتطور المنظمة في أقصــر مــدة ممكنــة، وذلــك فــي إشــارة إلــى النصــف الثــاني مــن التنظيــم وهـو التنظيــم غيــر  الرسمي</a:t>
            </a:r>
            <a:r>
              <a:rPr lang="fr-FR" dirty="0" smtClean="0"/>
              <a:t>. </a:t>
            </a:r>
            <a:r>
              <a:rPr lang="ar-SA" dirty="0" smtClean="0"/>
              <a:t>ويكاد </a:t>
            </a:r>
            <a:r>
              <a:rPr lang="ar-SA" dirty="0" err="1" smtClean="0"/>
              <a:t>ان</a:t>
            </a:r>
            <a:r>
              <a:rPr lang="ar-SA" dirty="0" smtClean="0"/>
              <a:t>  يكون هناك إجماع بين كتاب الإدارة فــي تعريفهــم للتنظيــم غيــر الرســمي، وإن اختلفــت تحليلاتهم </a:t>
            </a:r>
            <a:r>
              <a:rPr lang="ar-SA" dirty="0" err="1" smtClean="0"/>
              <a:t>ومطلقاتهم</a:t>
            </a:r>
            <a:r>
              <a:rPr lang="ar-SA" dirty="0" smtClean="0"/>
              <a:t> الفكرية وتسمياتهم فالبعض يسميه : البناء الاجتماعي ، ديناميكية التنظيــم ، كمــا يوصـف بــأنه البيئة الاجتماعية للعاملين أو الصبغة الإنسانية للتنظيم ، إلا أن التسمية التي جرت العادة على اســتعمالها في الكثير من كتب الإدارة هي : " التنظيم غير الرسمي</a:t>
            </a:r>
            <a:r>
              <a:rPr lang="fr-FR" dirty="0" smtClean="0"/>
              <a:t> " </a:t>
            </a:r>
            <a:r>
              <a:rPr lang="ar-SA" dirty="0" smtClean="0"/>
              <a:t>ويعرفه أحمد ماهر وزملائه: " التنظيم غير الرسمي هو تلك الشبكة من العلاقات الشخصية والاجتماعية  بين أفراد التنظيم</a:t>
            </a:r>
            <a:r>
              <a:rPr lang="fr-FR" dirty="0" smtClean="0"/>
              <a:t>" . </a:t>
            </a:r>
            <a:r>
              <a:rPr lang="ar-SA" dirty="0" smtClean="0"/>
              <a:t>ويعرفه علي محمد منصور بعبارة أخــرى فيقــول " هــو ذلــك التنظيــم الــذي يهتــم بالــدوافع والاعتبارات الخاصة بالأفراد والتي لا يمكن الإفصاح عنها بطريقة رسمية مخططة على أساس نشــأتها تلقائيــا والــتي  تنبع من احتياجات الأفراد العاملين في المنظمة</a:t>
            </a:r>
            <a:r>
              <a:rPr lang="fr-FR" dirty="0" smtClean="0"/>
              <a:t>"</a:t>
            </a:r>
          </a:p>
          <a:p>
            <a:pPr algn="r" rtl="1"/>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290"/>
            <a:ext cx="8229600" cy="928694"/>
          </a:xfrm>
        </p:spPr>
        <p:txBody>
          <a:bodyPr/>
          <a:lstStyle/>
          <a:p>
            <a:pPr algn="r" rtl="1"/>
            <a:r>
              <a:rPr lang="ar-DZ" dirty="0" smtClean="0"/>
              <a:t>مشكلات التنظيم غير الرسمي :</a:t>
            </a:r>
            <a:endParaRPr lang="fr-FR" dirty="0"/>
          </a:p>
        </p:txBody>
      </p:sp>
      <p:sp>
        <p:nvSpPr>
          <p:cNvPr id="3" name="Espace réservé du contenu 2"/>
          <p:cNvSpPr>
            <a:spLocks noGrp="1"/>
          </p:cNvSpPr>
          <p:nvPr>
            <p:ph idx="1"/>
          </p:nvPr>
        </p:nvSpPr>
        <p:spPr>
          <a:xfrm>
            <a:off x="214282" y="1357298"/>
            <a:ext cx="8515352" cy="5214974"/>
          </a:xfrm>
        </p:spPr>
        <p:txBody>
          <a:bodyPr>
            <a:normAutofit fontScale="92500" lnSpcReduction="10000"/>
          </a:bodyPr>
          <a:lstStyle/>
          <a:p>
            <a:pPr algn="r" rtl="1"/>
            <a:r>
              <a:rPr lang="ar-SA" dirty="0" smtClean="0"/>
              <a:t>يتسبب التنظيم غير الرسمي داخل الشركة أو المؤسسة فــي الكــثير مــن المشــكلات، ويــأتي علــى رأســها رفض التغيير والتطوير في الإجراءات أو السياسات أو </a:t>
            </a:r>
            <a:r>
              <a:rPr lang="ar-SA" dirty="0" err="1" smtClean="0"/>
              <a:t>الألات</a:t>
            </a:r>
            <a:r>
              <a:rPr lang="ar-SA" dirty="0" smtClean="0"/>
              <a:t> والمعــدات؛ لأن هــذا الشــكل مــن التنظيــم يسعى للحفاظ على مصالحه وهيبته ومركزه في العمل. وقاد تتعارض أهداف التنظيم الرسمي مع أهــداف التنظيم غير الرسمي، بل قد تكون معايير الشكل الثاني أقل من المعايير الــتي يحــددها التنظيــم الرســمي</a:t>
            </a:r>
            <a:r>
              <a:rPr lang="ar-SA" dirty="0" smtClean="0"/>
              <a:t>،</a:t>
            </a:r>
            <a:r>
              <a:rPr lang="ar-SA" dirty="0" smtClean="0"/>
              <a:t> مما يقود إلى عدم </a:t>
            </a:r>
            <a:r>
              <a:rPr lang="ar-SA" dirty="0" err="1" smtClean="0"/>
              <a:t>الإهتمام</a:t>
            </a:r>
            <a:r>
              <a:rPr lang="ar-SA" dirty="0" smtClean="0"/>
              <a:t> بمطالب الإدارة وعدم الــولاء </a:t>
            </a:r>
            <a:r>
              <a:rPr lang="ar-SA" dirty="0" err="1" smtClean="0"/>
              <a:t>والأنتمــاء</a:t>
            </a:r>
            <a:r>
              <a:rPr lang="ar-SA" dirty="0" smtClean="0"/>
              <a:t> والقيــام بــالتمرد بــل وأحيانــا علــى الإدارة، ويتســع المجــال </a:t>
            </a:r>
            <a:r>
              <a:rPr lang="ar-SA" dirty="0" err="1" smtClean="0"/>
              <a:t>لإنتشــار</a:t>
            </a:r>
            <a:r>
              <a:rPr lang="ar-SA" dirty="0" smtClean="0"/>
              <a:t> الشــائعات داخل المؤسســة، ومتنقــل بســرعة مثــل خفــض سياســة الحوافز، </a:t>
            </a:r>
            <a:r>
              <a:rPr lang="ar-SA" dirty="0" err="1" smtClean="0"/>
              <a:t>والإســتغناء</a:t>
            </a:r>
            <a:r>
              <a:rPr lang="ar-SA" dirty="0" smtClean="0"/>
              <a:t> عـن بعـض العــاملين، والدعايـة الســيئة عـن الإدارة واتهامهـا بالفسـاد. وقـد يســعى الأفراد داخل التنظيم غير الرسمي إلى مطالب تؤدي إلى </a:t>
            </a:r>
            <a:r>
              <a:rPr lang="ar-SA" dirty="0" err="1" smtClean="0"/>
              <a:t>زايــادة</a:t>
            </a:r>
            <a:r>
              <a:rPr lang="ar-SA" dirty="0" smtClean="0"/>
              <a:t> التكــاليف مثــل: المطالبــة بزيــادة المزايــا المادية المختلفة، أو إطالة فترات الراحة، أو تعديل أو </a:t>
            </a:r>
            <a:r>
              <a:rPr lang="ar-SA" dirty="0" err="1" smtClean="0"/>
              <a:t>زايادة</a:t>
            </a:r>
            <a:r>
              <a:rPr lang="ar-SA" dirty="0" smtClean="0"/>
              <a:t> في المساعدين للعمــال. وتفــرزا التنظيمــات غير الرسمية أيضا عـددا مـن المشــكلات الجانبيـة داخل بيئـة العمــل ومنهـا ضــعف التـأثر تجــاه التنظيــم الرسمي، والميل إلى العنف والقوة وعدم الثقة بالنفس وسرعة الغضب وعدم ملك النفس، </a:t>
            </a:r>
            <a:endParaRPr lang="fr-FR" dirty="0" smtClean="0"/>
          </a:p>
          <a:p>
            <a:pPr algn="r" rtl="1"/>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824558"/>
          </a:xfrm>
        </p:spPr>
        <p:txBody>
          <a:bodyPr/>
          <a:lstStyle/>
          <a:p>
            <a:pPr algn="r" rtl="1"/>
            <a:r>
              <a:rPr lang="ar-SA" dirty="0" smtClean="0"/>
              <a:t>وقابلية تصديق الشبهة والتشكيك في توجيهات المؤسسة. ومن المشكلات الناجمــة عــن تفشــي التنظيمــات غيــر الرســمية داخل المؤسسات افتعال المشكلات مع المخالفين للرأي، وعدم الالتزام بخطة المؤسسة، وعدم الاعتراف بالخطأ، وانتشار سوء الظــن </a:t>
            </a:r>
            <a:r>
              <a:rPr lang="ar-SA" dirty="0" err="1" smtClean="0"/>
              <a:t>بــالأخرين</a:t>
            </a:r>
            <a:r>
              <a:rPr lang="ar-SA" dirty="0" smtClean="0"/>
              <a:t>، وكــثرة الخصــومات مــع غيــاب الرقابة الجديــة للفــرد، وعــدم </a:t>
            </a:r>
            <a:r>
              <a:rPr lang="ar-SA" dirty="0" err="1" smtClean="0"/>
              <a:t>الإمتثال</a:t>
            </a:r>
            <a:r>
              <a:rPr lang="ar-SA" dirty="0" smtClean="0"/>
              <a:t> لأوامر المدير </a:t>
            </a:r>
            <a:r>
              <a:rPr lang="ar-SA" dirty="0" err="1" smtClean="0"/>
              <a:t>المسؤول</a:t>
            </a:r>
            <a:r>
              <a:rPr lang="ar-SA" dirty="0" smtClean="0"/>
              <a:t>، وبث روح التمرد والإحباط داخل المؤسسة</a:t>
            </a:r>
            <a:r>
              <a:rPr lang="fr-FR" dirty="0" smtClean="0"/>
              <a:t>. </a:t>
            </a:r>
            <a:endParaRPr lang="ar-DZ" dirty="0" smtClean="0"/>
          </a:p>
          <a:p>
            <a:pPr algn="r" rtl="1"/>
            <a:r>
              <a:rPr lang="ar-SA" dirty="0" smtClean="0">
                <a:solidFill>
                  <a:schemeClr val="accent3">
                    <a:lumMod val="75000"/>
                  </a:schemeClr>
                </a:solidFill>
              </a:rPr>
              <a:t>ماهية </a:t>
            </a:r>
            <a:r>
              <a:rPr lang="ar-SA" dirty="0" smtClean="0">
                <a:solidFill>
                  <a:schemeClr val="accent3">
                    <a:lumMod val="75000"/>
                  </a:schemeClr>
                </a:solidFill>
              </a:rPr>
              <a:t>عناصر التنظيم غير الرسمي</a:t>
            </a:r>
            <a:r>
              <a:rPr lang="fr-FR" dirty="0" smtClean="0">
                <a:solidFill>
                  <a:schemeClr val="accent3">
                    <a:lumMod val="75000"/>
                  </a:schemeClr>
                </a:solidFill>
              </a:rPr>
              <a:t>:</a:t>
            </a:r>
            <a:endParaRPr lang="ar-DZ" dirty="0" smtClean="0">
              <a:solidFill>
                <a:schemeClr val="accent3">
                  <a:lumMod val="75000"/>
                </a:schemeClr>
              </a:solidFill>
            </a:endParaRPr>
          </a:p>
          <a:p>
            <a:pPr algn="r" rtl="1"/>
            <a:r>
              <a:rPr lang="ar-SA" dirty="0" smtClean="0"/>
              <a:t>التنظيم غير الرسمي كغيره من التنظيمات الرسمية، يتكون من مجموعة من العناصر، والتي هي بمثابــة مكونات لهذا التنظيم، فهي التي تعطيه شكله المتعارف عليه وتجعله على مــا هــو عليــه ، ورغــم أن هــذه العناصر قد تكون مادية أو ملموسة أو حتى مكتوبة ، إلا أنها تكــون وثيقــة ومتينــة داخــل هــذا التنظيــم وأيضا تحظى بدرجة كبيرة من القبول من طرف الأعضاء، إضافة إلى أنها منظمة ومحددة</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229600" cy="928694"/>
          </a:xfrm>
        </p:spPr>
        <p:txBody>
          <a:bodyPr/>
          <a:lstStyle/>
          <a:p>
            <a:pPr algn="r" rtl="1"/>
            <a:r>
              <a:rPr lang="ar-SA" dirty="0" smtClean="0"/>
              <a:t>عناصر التنظيم غير </a:t>
            </a:r>
            <a:r>
              <a:rPr lang="ar-SA" dirty="0" smtClean="0"/>
              <a:t>الرسمي</a:t>
            </a:r>
            <a:r>
              <a:rPr lang="ar-DZ" dirty="0" smtClean="0"/>
              <a:t>:</a:t>
            </a:r>
            <a:endParaRPr lang="fr-FR" dirty="0"/>
          </a:p>
        </p:txBody>
      </p:sp>
      <p:sp>
        <p:nvSpPr>
          <p:cNvPr id="3" name="Espace réservé du contenu 2"/>
          <p:cNvSpPr>
            <a:spLocks noGrp="1"/>
          </p:cNvSpPr>
          <p:nvPr>
            <p:ph idx="1"/>
          </p:nvPr>
        </p:nvSpPr>
        <p:spPr>
          <a:xfrm>
            <a:off x="285720" y="1214422"/>
            <a:ext cx="8401080" cy="5357850"/>
          </a:xfrm>
        </p:spPr>
        <p:txBody>
          <a:bodyPr>
            <a:normAutofit fontScale="85000" lnSpcReduction="20000"/>
          </a:bodyPr>
          <a:lstStyle/>
          <a:p>
            <a:pPr algn="r" rtl="1"/>
            <a:r>
              <a:rPr lang="ar-SA" b="1" dirty="0" smtClean="0"/>
              <a:t>الجماعات غير الرسمية</a:t>
            </a:r>
            <a:r>
              <a:rPr lang="ar-SA" dirty="0" smtClean="0"/>
              <a:t>: هي جماعات صغيرة من الأشخاص، تتميز بالتفاعل التلقائي الذي يحدث لفترة طويلة نسبيا بين الأعضاء المنتميــن لهــذه الجماعــة، وكــل عنصــر يؤدي دورا محددا لتحقيق أهداف مشتركة</a:t>
            </a:r>
            <a:r>
              <a:rPr lang="fr-FR" dirty="0" smtClean="0"/>
              <a:t>. </a:t>
            </a:r>
          </a:p>
          <a:p>
            <a:pPr algn="r" rtl="1"/>
            <a:r>
              <a:rPr lang="fr-FR" b="1" dirty="0" smtClean="0"/>
              <a:t>2 </a:t>
            </a:r>
            <a:r>
              <a:rPr lang="fr-FR" dirty="0" smtClean="0"/>
              <a:t>-</a:t>
            </a:r>
            <a:r>
              <a:rPr lang="ar-SA" b="1" dirty="0" smtClean="0"/>
              <a:t>القادة غير الرسمين: </a:t>
            </a:r>
            <a:r>
              <a:rPr lang="ar-SA" dirty="0" smtClean="0"/>
              <a:t>وهو أشــخاص متميــزون يحتلــون مكانــة مرموقة ضــمن الجماعــة، </a:t>
            </a:r>
            <a:r>
              <a:rPr lang="ar-SA" dirty="0" err="1" smtClean="0"/>
              <a:t>و</a:t>
            </a:r>
            <a:r>
              <a:rPr lang="ar-SA" dirty="0" smtClean="0"/>
              <a:t> يحصلون على المكانة غير الرسمية نتيجــة للعديــد مــن الأســباب، الســن والأقدمية، المهــارة الفنية ،بناء الشخصية والثقافة ، والجدير بالذكر أن الجماعة غير الرسمية قد تتخذ قائدا واحــد لها ، كما تتخذ قادة مختلفين تبعا للقضايا المختلفة التي تشكل اهتمام الجماعــة مــن حيــن إلــى  أخر وبطيعة الحال فإن القائد ونظير ما يقدمه من خدمة للجماعة غير الرسمية ، فإنه يصــبح محل تقدير معنوي من الأعضاء</a:t>
            </a:r>
            <a:r>
              <a:rPr lang="fr-FR" dirty="0" smtClean="0"/>
              <a:t>. </a:t>
            </a:r>
          </a:p>
          <a:p>
            <a:pPr algn="r" rtl="1"/>
            <a:r>
              <a:rPr lang="fr-FR" b="1" dirty="0" smtClean="0"/>
              <a:t>3. -</a:t>
            </a:r>
            <a:r>
              <a:rPr lang="ar-SA" b="1" dirty="0" smtClean="0"/>
              <a:t>وجــــود التنظيم :</a:t>
            </a:r>
            <a:r>
              <a:rPr lang="ar-SA" dirty="0" smtClean="0"/>
              <a:t> يحدد العلاقات بين هذه الجماعات من حيث الحقوق والواجبات والمكانــة ومدى لكل منها من نفوذ أو تأثير على غيرها من الجماعات</a:t>
            </a:r>
            <a:r>
              <a:rPr lang="fr-FR" dirty="0" smtClean="0"/>
              <a:t>. </a:t>
            </a:r>
          </a:p>
          <a:p>
            <a:pPr algn="r" rtl="1"/>
            <a:r>
              <a:rPr lang="fr-FR" b="1" dirty="0" smtClean="0"/>
              <a:t>4 –</a:t>
            </a:r>
            <a:r>
              <a:rPr lang="ar-SA" b="1" dirty="0" smtClean="0"/>
              <a:t>وجود القوانيـــن:</a:t>
            </a:r>
            <a:r>
              <a:rPr lang="ar-SA" dirty="0" smtClean="0"/>
              <a:t> تحكم سلوك أعضاء الجماعة وتنظم العلاقة القائمة بينهم من ناحية وبينهم وبين غيرهم من ناحية </a:t>
            </a:r>
            <a:r>
              <a:rPr lang="ar-SA" dirty="0" err="1" smtClean="0"/>
              <a:t>اخرى</a:t>
            </a:r>
            <a:r>
              <a:rPr lang="fr-FR" dirty="0" smtClean="0"/>
              <a:t>. </a:t>
            </a:r>
          </a:p>
          <a:p>
            <a:pPr algn="r" rtl="1"/>
            <a:r>
              <a:rPr lang="fr-FR" b="1" dirty="0" smtClean="0"/>
              <a:t>5</a:t>
            </a:r>
            <a:r>
              <a:rPr lang="fr-FR" dirty="0" smtClean="0"/>
              <a:t> -</a:t>
            </a:r>
            <a:r>
              <a:rPr lang="ar-SA" b="1" dirty="0" smtClean="0"/>
              <a:t>اتفاق الجماعة:</a:t>
            </a:r>
            <a:r>
              <a:rPr lang="ar-SA" dirty="0" smtClean="0"/>
              <a:t> اتفاق على مجموعة من </a:t>
            </a:r>
            <a:r>
              <a:rPr lang="ar-SA" dirty="0" err="1" smtClean="0"/>
              <a:t>الأراء</a:t>
            </a:r>
            <a:r>
              <a:rPr lang="ar-SA" dirty="0" smtClean="0"/>
              <a:t> والمعتقدات والقيم التي تــدعم قواعــد الســلوك وتحكم ألوان النشاط التي يمارسها الأفراد مثل الإيديولوجيات، الأنماط... </a:t>
            </a:r>
            <a:r>
              <a:rPr lang="ar-SA" dirty="0" err="1" smtClean="0"/>
              <a:t>إلخ</a:t>
            </a:r>
            <a:r>
              <a:rPr lang="ar-SA" dirty="0" smtClean="0"/>
              <a:t> </a:t>
            </a:r>
            <a:endParaRPr lang="fr-FR" dirty="0" smtClean="0"/>
          </a:p>
          <a:p>
            <a:pPr algn="r" rtl="1"/>
            <a:r>
              <a:rPr lang="fr-FR" b="1" dirty="0" smtClean="0"/>
              <a:t>6-</a:t>
            </a:r>
            <a:r>
              <a:rPr lang="ar-SA" b="1" dirty="0" smtClean="0"/>
              <a:t>وجود </a:t>
            </a:r>
            <a:r>
              <a:rPr lang="ar-SA" b="1" dirty="0" smtClean="0"/>
              <a:t>نظام </a:t>
            </a:r>
            <a:r>
              <a:rPr lang="ar-SA" b="1" dirty="0" err="1" smtClean="0"/>
              <a:t>الإتصال</a:t>
            </a:r>
            <a:r>
              <a:rPr lang="ar-SA" b="1" dirty="0" smtClean="0"/>
              <a:t>: </a:t>
            </a:r>
            <a:r>
              <a:rPr lang="ar-SA" dirty="0" smtClean="0"/>
              <a:t>يعمـل نظـام </a:t>
            </a:r>
            <a:r>
              <a:rPr lang="ar-SA" dirty="0" err="1" smtClean="0"/>
              <a:t>الإتصــال</a:t>
            </a:r>
            <a:r>
              <a:rPr lang="ar-SA" dirty="0" smtClean="0"/>
              <a:t> بيــن أعضــاء الجماعـة علـى أعلامهــم بمختلــف الأحـداث  </a:t>
            </a:r>
            <a:r>
              <a:rPr lang="ar-SA" dirty="0" smtClean="0"/>
              <a:t>والآراء </a:t>
            </a:r>
            <a:r>
              <a:rPr lang="ar-SA" dirty="0" smtClean="0"/>
              <a:t>والقضايا التي لها صلة بتماسك الجماعة</a:t>
            </a:r>
            <a:r>
              <a:rPr lang="fr-FR" dirty="0" smtClean="0"/>
              <a:t>.</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229600" cy="857256"/>
          </a:xfrm>
        </p:spPr>
        <p:txBody>
          <a:bodyPr>
            <a:normAutofit/>
          </a:bodyPr>
          <a:lstStyle/>
          <a:p>
            <a:pPr algn="r" rtl="1"/>
            <a:r>
              <a:rPr lang="ar-SA" dirty="0" smtClean="0"/>
              <a:t>وظائف التنظيم غير الرسمي</a:t>
            </a:r>
            <a:r>
              <a:rPr lang="fr-FR" dirty="0" smtClean="0"/>
              <a:t>: </a:t>
            </a:r>
            <a:endParaRPr lang="fr-FR" dirty="0"/>
          </a:p>
        </p:txBody>
      </p:sp>
      <p:sp>
        <p:nvSpPr>
          <p:cNvPr id="3" name="Espace réservé du contenu 2"/>
          <p:cNvSpPr>
            <a:spLocks noGrp="1"/>
          </p:cNvSpPr>
          <p:nvPr>
            <p:ph idx="1"/>
          </p:nvPr>
        </p:nvSpPr>
        <p:spPr>
          <a:xfrm>
            <a:off x="457200" y="1357298"/>
            <a:ext cx="8229600" cy="4967302"/>
          </a:xfrm>
        </p:spPr>
        <p:txBody>
          <a:bodyPr>
            <a:normAutofit fontScale="77500" lnSpcReduction="20000"/>
          </a:bodyPr>
          <a:lstStyle/>
          <a:p>
            <a:pPr algn="r" rtl="1"/>
            <a:r>
              <a:rPr lang="ar-SA" dirty="0" smtClean="0"/>
              <a:t>يعمل التنظيم غير الرسمي من أجل تحقيق مجموعة من الأهداف، ومن أجــل هــذا فهــو يقــوم بجملــة مــن الوظائف تكون ذات صافات محددة ، كنمط العلاقات فيما بينهم، وكذلك من قيادتهم ، أيضا نوع الاتصال ، ونمط السلوك التنظيمي وغيرها، وتختلف هذه الوظائف من تنظيم رسمي إلى أخر ومــن بيــن وظــائف التنظيم غير الرسمي ما يلي</a:t>
            </a:r>
            <a:r>
              <a:rPr lang="fr-FR" dirty="0" smtClean="0"/>
              <a:t> : </a:t>
            </a:r>
          </a:p>
          <a:p>
            <a:pPr algn="r" rtl="1"/>
            <a:r>
              <a:rPr lang="fr-FR" dirty="0" smtClean="0"/>
              <a:t>1 -</a:t>
            </a:r>
            <a:r>
              <a:rPr lang="ar-SA" dirty="0" smtClean="0"/>
              <a:t>مراقبة عمل المديرين الذين يعملون بعيدا عن مشاركة العمال، وقد يقعون فــي أخطــاء وهفـوات فالجماعة غير الرسمية تستطيع أن تثير بذلك المعارضة وتشكك فيما يقدمه المدير</a:t>
            </a:r>
            <a:r>
              <a:rPr lang="fr-FR" dirty="0" smtClean="0"/>
              <a:t>. </a:t>
            </a:r>
          </a:p>
          <a:p>
            <a:pPr algn="r" rtl="1"/>
            <a:r>
              <a:rPr lang="fr-FR" dirty="0" smtClean="0"/>
              <a:t>2 -</a:t>
            </a:r>
            <a:r>
              <a:rPr lang="ar-SA" dirty="0" smtClean="0"/>
              <a:t>إخضــاع الأفــراد لعناصــر الضــبط الاجتماعي، فعلــى الفــرد الالتزام بمعــايير وقيــم الجماعــة،  وبخروجه عنها يتعرض للعزل</a:t>
            </a:r>
            <a:r>
              <a:rPr lang="fr-FR" dirty="0" smtClean="0"/>
              <a:t>. </a:t>
            </a:r>
          </a:p>
          <a:p>
            <a:pPr algn="r" rtl="1"/>
            <a:r>
              <a:rPr lang="fr-FR" dirty="0" smtClean="0"/>
              <a:t>3 -</a:t>
            </a:r>
            <a:r>
              <a:rPr lang="ar-SA" dirty="0" smtClean="0"/>
              <a:t>تحديد مستويات الأداء وفقا لمصالح العاملين، ذلك أن الجماعة غير الرســمية تعمــل علــى تقييــد الإنتاج، إذا كان هناك تناقض بين الأفراد  والإدارة وأعضاء الجماعة</a:t>
            </a:r>
            <a:r>
              <a:rPr lang="fr-FR" dirty="0" smtClean="0"/>
              <a:t>. </a:t>
            </a:r>
          </a:p>
          <a:p>
            <a:pPr algn="r" rtl="1"/>
            <a:r>
              <a:rPr lang="fr-FR" dirty="0" smtClean="0"/>
              <a:t>4 -</a:t>
            </a:r>
            <a:r>
              <a:rPr lang="ar-SA" dirty="0" smtClean="0"/>
              <a:t>تحديد دور الموارد البشرية وتصنيف مراتبهم الاجتماعية، كما يقررها التنظيم غير الرسمي</a:t>
            </a:r>
            <a:r>
              <a:rPr lang="fr-FR" dirty="0" smtClean="0"/>
              <a:t>. </a:t>
            </a:r>
          </a:p>
          <a:p>
            <a:pPr algn="r" rtl="1"/>
            <a:r>
              <a:rPr lang="fr-FR" dirty="0" smtClean="0"/>
              <a:t>5 -</a:t>
            </a:r>
            <a:r>
              <a:rPr lang="ar-SA" dirty="0" smtClean="0"/>
              <a:t>تحقيق </a:t>
            </a:r>
            <a:r>
              <a:rPr lang="ar-SA" dirty="0" err="1" smtClean="0"/>
              <a:t>الإتصال</a:t>
            </a:r>
            <a:r>
              <a:rPr lang="ar-SA" dirty="0" smtClean="0"/>
              <a:t> بين الإفراد وتوثيق الروابط فتعمل الجماعة غير الرسمية على نقل المعلومات، </a:t>
            </a:r>
            <a:r>
              <a:rPr lang="ar-SA" dirty="0" err="1" smtClean="0"/>
              <a:t>الأراء</a:t>
            </a:r>
            <a:r>
              <a:rPr lang="ar-SA" dirty="0" smtClean="0"/>
              <a:t>، المشـاعر، الاتجاهات، وتبادلهـا بيـن الأفــراد، فالاتصال والمشـاركة تشـعر الفـرد بـأن الجماعة بحاجة إليه ما يزيد الثقة لديه</a:t>
            </a:r>
            <a:endParaRPr lang="fr-FR" dirty="0" smtClean="0"/>
          </a:p>
          <a:p>
            <a:pPr algn="r" rtl="1"/>
            <a:r>
              <a:rPr lang="ar-SA" dirty="0" smtClean="0"/>
              <a:t> وظيفة نفسية، فانتماء الأفراد للجماعـة وشــعوره بــأنه عضـو مـن أعضــائها يـؤدي إلــى إحساســه بالأمــان وتخفيف شعوره بالرقابة والملل</a:t>
            </a:r>
            <a:r>
              <a:rPr lang="fr-FR" dirty="0" smtClean="0"/>
              <a:t>.</a:t>
            </a:r>
          </a:p>
          <a:p>
            <a:pPr algn="r" rtl="1"/>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85728"/>
            <a:ext cx="8229600" cy="500066"/>
          </a:xfrm>
        </p:spPr>
        <p:txBody>
          <a:bodyPr>
            <a:normAutofit fontScale="90000"/>
          </a:bodyPr>
          <a:lstStyle/>
          <a:p>
            <a:pPr algn="r" rtl="1"/>
            <a:r>
              <a:rPr lang="ar-SA" dirty="0" smtClean="0"/>
              <a:t>أوجه الاختلاف بين الهياكل التنظيمية الرسمية والغير رسمية </a:t>
            </a:r>
            <a:endParaRPr lang="fr-FR" dirty="0"/>
          </a:p>
        </p:txBody>
      </p:sp>
      <p:sp>
        <p:nvSpPr>
          <p:cNvPr id="3" name="Espace réservé du contenu 2"/>
          <p:cNvSpPr>
            <a:spLocks noGrp="1"/>
          </p:cNvSpPr>
          <p:nvPr>
            <p:ph idx="1"/>
          </p:nvPr>
        </p:nvSpPr>
        <p:spPr>
          <a:xfrm>
            <a:off x="214282" y="714356"/>
            <a:ext cx="8715436" cy="5929354"/>
          </a:xfrm>
        </p:spPr>
        <p:txBody>
          <a:bodyPr>
            <a:normAutofit fontScale="92500" lnSpcReduction="20000"/>
          </a:bodyPr>
          <a:lstStyle/>
          <a:p>
            <a:pPr algn="r" rtl="1"/>
            <a:r>
              <a:rPr lang="ar-SA" dirty="0" smtClean="0"/>
              <a:t>توجد مجموعة من الخصائص للهياكــل التنظيمية غير الرسمية تميزها عن الهياكل التنظيمية الرسمية، وهي</a:t>
            </a:r>
            <a:r>
              <a:rPr lang="fr-FR" dirty="0" smtClean="0"/>
              <a:t>: 1 .</a:t>
            </a:r>
            <a:r>
              <a:rPr lang="ar-SA" dirty="0" smtClean="0"/>
              <a:t>يتكون التنظيم غير الرسمي بطريقة عفوية غير منظمة من خلال مجموعة من الأشخاص يتجمعون في مواقع معين في المنظمة، أما الهيكل التنظيمي الرسمي فيتكون بطريقة مخطط لهــا ومدروســة </a:t>
            </a:r>
            <a:r>
              <a:rPr lang="ar-SA" dirty="0" smtClean="0"/>
              <a:t>مســبقا</a:t>
            </a:r>
            <a:r>
              <a:rPr lang="fr-FR" dirty="0" smtClean="0"/>
              <a:t>. </a:t>
            </a:r>
          </a:p>
          <a:p>
            <a:pPr algn="r" rtl="1"/>
            <a:r>
              <a:rPr lang="fr-FR" dirty="0" smtClean="0"/>
              <a:t>2 .</a:t>
            </a:r>
            <a:r>
              <a:rPr lang="ar-SA" dirty="0" smtClean="0"/>
              <a:t>تعتبر العلاقات الشخصية أساس الهيكل التنظيمي غير الرسمي بعكس الهيكل التنظيمي الرسمي الذي يتحدد من خلل مبادئ ومعايير مكتوبة</a:t>
            </a:r>
            <a:r>
              <a:rPr lang="fr-FR" dirty="0" smtClean="0"/>
              <a:t>.</a:t>
            </a:r>
          </a:p>
          <a:p>
            <a:pPr algn="r" rtl="1"/>
            <a:r>
              <a:rPr lang="fr-FR" dirty="0" smtClean="0"/>
              <a:t> 3 .</a:t>
            </a:r>
            <a:r>
              <a:rPr lang="ar-SA" dirty="0" smtClean="0"/>
              <a:t>تشكل العلاقات الشخصية قوة ضغط على الأشخاص العــاملين فــي المنظمــة مــن أجــل تبنــي مواقــف واتجاهات معينة قد تتعارض مع القواعد والمعايير التي يحددها الهيكل التنظيمي الرسمي</a:t>
            </a:r>
            <a:r>
              <a:rPr lang="fr-FR" dirty="0" smtClean="0"/>
              <a:t>. </a:t>
            </a:r>
          </a:p>
          <a:p>
            <a:pPr algn="r" rtl="1"/>
            <a:r>
              <a:rPr lang="fr-FR" dirty="0" smtClean="0"/>
              <a:t>4 .</a:t>
            </a:r>
            <a:r>
              <a:rPr lang="ar-SA" dirty="0" smtClean="0"/>
              <a:t>يكون الدافع الرئيســي للأشخاص العــاملين فــي المنظمــة نحــو الــدخول فــي الهيكــل التنظيمــي غيــر الرسمي هو إتباع حاجــاتهم النفســية والاجتماعية، بينمــا تكــون أهــداف الأشخاص العــاملين فــي الهيكــل التنظيمي الرسمي القيام بالواجبات والمهام الوظيفية. وبناء عليه لبد من دراسة التنظيمات غير الرســمية لغاية توجيه الأفراد نحو إنجازا أهداف المنظمة بدرجة عالية من الكفاءة والفعالية، وأن من الخطأ اعتبــار كل من التنظيم الرسمي وغير الرسمي مدخلين منفصلين داخل المؤسسة، فكلهما مترابطان وكل تنظيــم رسمي له تنظيمات غير رسمية، وكل تنظيم غيــر رســمي يمكــن أن يتطــور ليشــكل إلــى حــد مــا تنظيمــ </a:t>
            </a:r>
            <a:r>
              <a:rPr lang="ar-SA" dirty="0" err="1" smtClean="0"/>
              <a:t>ا</a:t>
            </a:r>
            <a:r>
              <a:rPr lang="ar-SA" dirty="0" smtClean="0"/>
              <a:t>، فالتنظيمات غير الرسمية تعرف "بأنها مجموعة العلاقات والنماذج التي تنشأ بين الأفراد بطريقة غير رسمية داخل المنظمة</a:t>
            </a:r>
            <a:r>
              <a:rPr lang="fr-FR" dirty="0" smtClean="0"/>
              <a:t>.</a:t>
            </a:r>
          </a:p>
          <a:p>
            <a:pPr algn="r" rtl="1"/>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428604"/>
            <a:ext cx="8229600" cy="714380"/>
          </a:xfrm>
        </p:spPr>
        <p:txBody>
          <a:bodyPr>
            <a:normAutofit fontScale="90000"/>
          </a:bodyPr>
          <a:lstStyle/>
          <a:p>
            <a:pPr algn="r" rtl="1"/>
            <a:r>
              <a:rPr lang="fr-FR" dirty="0" smtClean="0"/>
              <a:t/>
            </a:r>
            <a:br>
              <a:rPr lang="fr-FR" dirty="0" smtClean="0"/>
            </a:br>
            <a:r>
              <a:rPr lang="fr-FR" dirty="0" smtClean="0"/>
              <a:t/>
            </a:r>
            <a:br>
              <a:rPr lang="fr-FR" dirty="0" smtClean="0"/>
            </a:br>
            <a:r>
              <a:rPr lang="fr-FR" dirty="0" smtClean="0"/>
              <a:t> </a:t>
            </a:r>
            <a:br>
              <a:rPr lang="fr-FR" dirty="0" smtClean="0"/>
            </a:br>
            <a:r>
              <a:rPr lang="ar-SA" dirty="0" smtClean="0"/>
              <a:t> أولا : التنظيم الرسمي</a:t>
            </a:r>
            <a:endParaRPr lang="fr-FR" dirty="0"/>
          </a:p>
        </p:txBody>
      </p:sp>
      <p:sp>
        <p:nvSpPr>
          <p:cNvPr id="3" name="Espace réservé du contenu 2"/>
          <p:cNvSpPr>
            <a:spLocks noGrp="1"/>
          </p:cNvSpPr>
          <p:nvPr>
            <p:ph idx="1"/>
          </p:nvPr>
        </p:nvSpPr>
        <p:spPr>
          <a:xfrm>
            <a:off x="500034" y="1714488"/>
            <a:ext cx="8229600" cy="4929222"/>
          </a:xfrm>
        </p:spPr>
        <p:txBody>
          <a:bodyPr>
            <a:normAutofit fontScale="92500" lnSpcReduction="10000"/>
          </a:bodyPr>
          <a:lstStyle/>
          <a:p>
            <a:pPr algn="r" rtl="1"/>
            <a:r>
              <a:rPr lang="ar-SA" dirty="0" smtClean="0"/>
              <a:t>ينشأ التنظيم الرسمي مع نشأة المنظمة، ويركز على العلاقات الرسمية التي تحكم علاقات العاملين فيهــا، ويتم بموجبه إيجاد هيكل تنظيمي ووسائل اتصال بيــن مســتويات المنظمــة المختلفـة مــع توضــيح لقواعــد العمل فيها، وتقسيم العمــال وتوزيع الاختصاصات بيــن العــالمين داخل المســتويات الإدارية المختلفـة، وتحديد السلطات والمسؤوليات لكل منهم</a:t>
            </a:r>
            <a:r>
              <a:rPr lang="fr-FR" dirty="0" smtClean="0"/>
              <a:t>. </a:t>
            </a:r>
            <a:r>
              <a:rPr lang="ar-SA" dirty="0" smtClean="0"/>
              <a:t>على هذا فإن التنظيم الرسمي يقوم على الأسس التالية:</a:t>
            </a:r>
            <a:endParaRPr lang="fr-FR" dirty="0" smtClean="0"/>
          </a:p>
          <a:p>
            <a:pPr algn="r" rtl="1"/>
            <a:r>
              <a:rPr lang="ar-SA" dirty="0" smtClean="0"/>
              <a:t> </a:t>
            </a:r>
            <a:r>
              <a:rPr lang="fr-FR" dirty="0" smtClean="0"/>
              <a:t>1</a:t>
            </a:r>
            <a:r>
              <a:rPr lang="ar-SA" dirty="0" smtClean="0"/>
              <a:t>ـ مجموعة من القواعد المنظمة القانونية ،المكتوبة، التي تحكـم التصـرفات والنشاطات داخل المنظمـة والتي تعتبر ملزمة لجميع الفرادإ</a:t>
            </a:r>
            <a:endParaRPr lang="fr-FR" dirty="0" smtClean="0"/>
          </a:p>
          <a:p>
            <a:pPr algn="r" rtl="1"/>
            <a:r>
              <a:rPr lang="fr-FR" dirty="0" smtClean="0"/>
              <a:t>. </a:t>
            </a:r>
            <a:r>
              <a:rPr lang="ar-SA" dirty="0" smtClean="0"/>
              <a:t>أ) ـــ وجــود مجموعــة مــن المبادئ الإدارية الــتي تحكــم التنظيــم الرســمي وحــدة المــر السلطة والمسؤولية .. </a:t>
            </a:r>
            <a:r>
              <a:rPr lang="ar-SA" dirty="0" err="1" smtClean="0"/>
              <a:t>إلخ</a:t>
            </a:r>
            <a:endParaRPr lang="fr-FR" dirty="0" smtClean="0"/>
          </a:p>
          <a:p>
            <a:pPr algn="r" rtl="1"/>
            <a:r>
              <a:rPr lang="ar-SA" dirty="0" smtClean="0"/>
              <a:t> ب) يأخذ التنظيــم شــكل </a:t>
            </a:r>
            <a:r>
              <a:rPr lang="ar-SA" dirty="0" err="1" smtClean="0"/>
              <a:t>هرمييــا</a:t>
            </a:r>
            <a:r>
              <a:rPr lang="ar-SA" dirty="0" smtClean="0"/>
              <a:t> </a:t>
            </a:r>
            <a:r>
              <a:rPr lang="fr-FR" dirty="0" smtClean="0"/>
              <a:t> [Hiérarchie [</a:t>
            </a:r>
            <a:r>
              <a:rPr lang="ar-SA" dirty="0" smtClean="0"/>
              <a:t>حيــث تتجمــع كــل الســلطات والمســؤوليات فــي شخص واحد، هو رئيس المنظمة أو مديرها أو </a:t>
            </a:r>
            <a:r>
              <a:rPr lang="ar-SA" dirty="0" err="1" smtClean="0"/>
              <a:t>الوزاير</a:t>
            </a:r>
            <a:r>
              <a:rPr lang="ar-SA" dirty="0" smtClean="0"/>
              <a:t> المختص</a:t>
            </a:r>
            <a:r>
              <a:rPr lang="fr-FR" dirty="0" smtClean="0"/>
              <a:t>.</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642918"/>
            <a:ext cx="8229600" cy="785818"/>
          </a:xfrm>
        </p:spPr>
        <p:txBody>
          <a:bodyPr>
            <a:normAutofit fontScale="90000"/>
          </a:bodyPr>
          <a:lstStyle/>
          <a:p>
            <a:pPr algn="r" rtl="1"/>
            <a:r>
              <a:rPr lang="ar-SA" dirty="0" smtClean="0"/>
              <a:t>ثانيا: المستويات الإدارية في التنظيم الرسمي</a:t>
            </a:r>
            <a:r>
              <a:rPr lang="fr-FR" dirty="0" smtClean="0"/>
              <a:t>. </a:t>
            </a:r>
            <a:br>
              <a:rPr lang="fr-FR" dirty="0" smtClean="0"/>
            </a:br>
            <a:endParaRPr lang="fr-FR" dirty="0"/>
          </a:p>
        </p:txBody>
      </p:sp>
      <p:sp>
        <p:nvSpPr>
          <p:cNvPr id="3" name="Espace réservé du contenu 2"/>
          <p:cNvSpPr>
            <a:spLocks noGrp="1"/>
          </p:cNvSpPr>
          <p:nvPr>
            <p:ph idx="1"/>
          </p:nvPr>
        </p:nvSpPr>
        <p:spPr>
          <a:xfrm>
            <a:off x="457200" y="857232"/>
            <a:ext cx="8229600" cy="5467368"/>
          </a:xfrm>
        </p:spPr>
        <p:txBody>
          <a:bodyPr>
            <a:normAutofit/>
          </a:bodyPr>
          <a:lstStyle/>
          <a:p>
            <a:pPr algn="r" rtl="1"/>
            <a:r>
              <a:rPr lang="ar-SA" dirty="0" smtClean="0"/>
              <a:t>ـــ الإدارة العليــا : يمثــل هــذا النــوع قمــة المســتوى الإداري فــي التنظيــم حيــث تــتركز فيــه جميــع الســلطات والصلاحيات، كمــا تمــارس فيــه أهــم الوظــائف الإدارية، ويعتــبر هــذا المســتوى المسؤول أمام الجهات الأخرى حول الخدمات التي يقدمها جهازاه</a:t>
            </a:r>
            <a:endParaRPr lang="fr-FR" dirty="0" smtClean="0"/>
          </a:p>
          <a:p>
            <a:pPr algn="r" rtl="1"/>
            <a:r>
              <a:rPr lang="fr-FR" dirty="0" smtClean="0"/>
              <a:t>. 2</a:t>
            </a:r>
            <a:r>
              <a:rPr lang="ar-SA" dirty="0" smtClean="0"/>
              <a:t>ـ الإدارة الوسطى : يمثل هذا المستوى حلقــة الوصــل بيــن الإدارة العليــا والإدارة التنفيذيــة، فهــو بمثابة الجسر الذي تعبر بواسطته جميع النشاطات داخل الجهاز الإداري، ويضم هذا المستوى مدير الإدارات ومساعديهم</a:t>
            </a:r>
            <a:r>
              <a:rPr lang="fr-FR" dirty="0" smtClean="0"/>
              <a:t>. </a:t>
            </a:r>
          </a:p>
          <a:p>
            <a:pPr algn="r" rtl="1"/>
            <a:r>
              <a:rPr lang="fr-FR" dirty="0" smtClean="0"/>
              <a:t>3</a:t>
            </a:r>
            <a:r>
              <a:rPr lang="ar-SA" dirty="0" smtClean="0"/>
              <a:t>ـ الإدارة التنفيذية : يمثـل هـذا المســتوى قاعدة الهـرم الإداري ويشـتمل علــى الوظـائف التنفيذيــة والإشرافية في الجهاز الإداري</a:t>
            </a:r>
            <a:endParaRPr lang="fr-FR" dirty="0" smtClean="0"/>
          </a:p>
          <a:p>
            <a:pPr algn="r" rtl="1"/>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610244"/>
          </a:xfrm>
        </p:spPr>
        <p:txBody>
          <a:bodyPr/>
          <a:lstStyle/>
          <a:p>
            <a:pPr algn="r" rtl="1"/>
            <a:r>
              <a:rPr lang="ar-SA" dirty="0" smtClean="0"/>
              <a:t>ثالثا: بناء الهيكل التنظيمي: </a:t>
            </a:r>
            <a:endParaRPr lang="fr-FR" dirty="0" smtClean="0"/>
          </a:p>
          <a:p>
            <a:pPr algn="r" rtl="1"/>
            <a:r>
              <a:rPr lang="fr-FR" dirty="0" smtClean="0"/>
              <a:t>1</a:t>
            </a:r>
            <a:r>
              <a:rPr lang="ar-SA" dirty="0" smtClean="0"/>
              <a:t> تحديد الأهداف التفصيلية أو التشغيلية التي يريد التنظيم تحقيقها تمهيدا لتحديد الهيكل الملائم لهــذه الأهداف، فهي إذن الخطوة الأولى في عملية رسم البناء المناسب</a:t>
            </a:r>
            <a:r>
              <a:rPr lang="fr-FR" dirty="0" smtClean="0"/>
              <a:t>. </a:t>
            </a:r>
          </a:p>
          <a:p>
            <a:pPr algn="r" rtl="1"/>
            <a:r>
              <a:rPr lang="fr-FR" dirty="0" smtClean="0"/>
              <a:t>2</a:t>
            </a:r>
            <a:r>
              <a:rPr lang="ar-SA" dirty="0" smtClean="0"/>
              <a:t>ـ تحديد أوجه النشاط اللازمة للوصول على الأهداف المنشورة</a:t>
            </a:r>
            <a:r>
              <a:rPr lang="fr-FR" dirty="0" smtClean="0"/>
              <a:t>. </a:t>
            </a:r>
          </a:p>
          <a:p>
            <a:pPr algn="r" rtl="1"/>
            <a:r>
              <a:rPr lang="fr-FR" dirty="0" smtClean="0"/>
              <a:t>3</a:t>
            </a:r>
            <a:r>
              <a:rPr lang="ar-SA" dirty="0" smtClean="0"/>
              <a:t>ـ تجميع النشاطات في شكل وظائف، ووضع وصف متكامل لكل وظيفة</a:t>
            </a:r>
            <a:r>
              <a:rPr lang="fr-FR" dirty="0" smtClean="0"/>
              <a:t>. </a:t>
            </a:r>
          </a:p>
          <a:p>
            <a:pPr algn="r" rtl="1"/>
            <a:r>
              <a:rPr lang="fr-FR" dirty="0" smtClean="0"/>
              <a:t>4</a:t>
            </a:r>
            <a:r>
              <a:rPr lang="ar-SA" dirty="0" smtClean="0"/>
              <a:t>ـ تجميع النشاطات والوظائف في شكل تقسيمات إدارية</a:t>
            </a:r>
            <a:r>
              <a:rPr lang="fr-FR" dirty="0" smtClean="0"/>
              <a:t>. </a:t>
            </a:r>
          </a:p>
          <a:p>
            <a:pPr algn="r" rtl="1"/>
            <a:r>
              <a:rPr lang="fr-FR" dirty="0" smtClean="0"/>
              <a:t>5</a:t>
            </a:r>
            <a:r>
              <a:rPr lang="ar-SA" dirty="0" smtClean="0"/>
              <a:t>ـ تحديد العلاقات بين الأقسام داخل كل إدارة، وعلاقة هذه الإدارة بالإدارات الأخرى</a:t>
            </a:r>
            <a:r>
              <a:rPr lang="fr-FR" dirty="0" smtClean="0"/>
              <a:t>. </a:t>
            </a:r>
          </a:p>
          <a:p>
            <a:pPr algn="r" rtl="1"/>
            <a:r>
              <a:rPr lang="fr-FR" dirty="0" smtClean="0"/>
              <a:t>6</a:t>
            </a:r>
            <a:r>
              <a:rPr lang="ar-SA" dirty="0" smtClean="0"/>
              <a:t>ـ وضع خريطة تنظيمية، ودليل تنظيمي يتضمن الإدارات والأقسام والوظــائف واختصاصات كــل منها والعلاقات بينها</a:t>
            </a:r>
            <a:endParaRPr lang="fr-FR" dirty="0" smtClean="0"/>
          </a:p>
          <a:p>
            <a:pPr algn="r" rtl="1"/>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967434"/>
          </a:xfrm>
        </p:spPr>
        <p:txBody>
          <a:bodyPr>
            <a:normAutofit fontScale="85000" lnSpcReduction="20000"/>
          </a:bodyPr>
          <a:lstStyle/>
          <a:p>
            <a:pPr algn="r" rtl="1"/>
            <a:r>
              <a:rPr lang="fr-FR" dirty="0" smtClean="0"/>
              <a:t> </a:t>
            </a:r>
            <a:r>
              <a:rPr lang="ar-SA" dirty="0" smtClean="0"/>
              <a:t>رابعا-عناصر عملية التنظيم: </a:t>
            </a:r>
            <a:endParaRPr lang="fr-FR" dirty="0" smtClean="0"/>
          </a:p>
          <a:p>
            <a:pPr algn="r" rtl="1"/>
            <a:r>
              <a:rPr lang="ar-SA" dirty="0" smtClean="0"/>
              <a:t>التنظيم وظيفة إدارية ذات أهمية بالغة وتأتي بعد عملية التخطيط مباشرة حيث أنها وظيفة إدارية مختصة بتقديم وترتيب إجراءات الخطة المرسومة ليتسنى إنجازاها بكفاية</a:t>
            </a:r>
            <a:endParaRPr lang="fr-FR" dirty="0" smtClean="0"/>
          </a:p>
          <a:p>
            <a:pPr algn="r" rtl="1"/>
            <a:r>
              <a:rPr lang="ar-SA" dirty="0" smtClean="0"/>
              <a:t>إنتاجية عالية على العاملين من أصحاب الاختصاص، كذلك تحديد أوجه النشاطات المختلفة في المنشأة وتوزيعها على القوى العاملة فيها من أجل تحقيق الأهداف المرسومة.</a:t>
            </a:r>
            <a:endParaRPr lang="fr-FR" dirty="0" smtClean="0"/>
          </a:p>
          <a:p>
            <a:pPr algn="r" rtl="1"/>
            <a:r>
              <a:rPr lang="ar-SA" dirty="0" smtClean="0"/>
              <a:t> يرتبط التنظيم بالجهد الجماعي وهو وسيلة وليس غاية في حد ذاته إلى جانب كونه وظيفية إدارية ترتبط بوظائف الإدارة العليا كما أنه يحدد صلاحيات ومسؤوليات وعلاقات الأفراد مع بعضهم البعض بشكل يكفل التعاون والمودة بقصد تحقيق الأهداف</a:t>
            </a:r>
            <a:r>
              <a:rPr lang="fr-FR" dirty="0" smtClean="0"/>
              <a:t>. </a:t>
            </a:r>
          </a:p>
          <a:p>
            <a:pPr algn="r" rtl="1"/>
            <a:r>
              <a:rPr lang="ar-SA" dirty="0" smtClean="0"/>
              <a:t>كما يرى الباحث </a:t>
            </a:r>
            <a:r>
              <a:rPr lang="ar-SA" dirty="0" err="1" smtClean="0"/>
              <a:t>بروان</a:t>
            </a:r>
            <a:r>
              <a:rPr lang="ar-SA" dirty="0" smtClean="0"/>
              <a:t> أن التنظيم هو عملية تحديد الأدوار لكل عنصر من المنظمة، فالمنظمة تحتوي وتتشكل من مجموعة من العناصر هي</a:t>
            </a:r>
            <a:endParaRPr lang="fr-FR" dirty="0" smtClean="0"/>
          </a:p>
          <a:p>
            <a:pPr algn="r" rtl="1"/>
            <a:r>
              <a:rPr lang="fr-FR" dirty="0" smtClean="0"/>
              <a:t>: 1 -</a:t>
            </a:r>
            <a:r>
              <a:rPr lang="ar-SA" dirty="0" err="1" smtClean="0"/>
              <a:t>ال</a:t>
            </a:r>
            <a:r>
              <a:rPr lang="ar-DZ" dirty="0" smtClean="0"/>
              <a:t>أ</a:t>
            </a:r>
            <a:r>
              <a:rPr lang="ar-SA" dirty="0" smtClean="0"/>
              <a:t>عمال أو النشاطات التي تمارسها المنظمة لتحقيق أهدافها</a:t>
            </a:r>
            <a:r>
              <a:rPr lang="fr-FR" dirty="0" smtClean="0"/>
              <a:t>. </a:t>
            </a:r>
          </a:p>
          <a:p>
            <a:pPr algn="r" rtl="1"/>
            <a:r>
              <a:rPr lang="fr-FR" dirty="0" smtClean="0"/>
              <a:t>2 -</a:t>
            </a:r>
            <a:r>
              <a:rPr lang="ar-SA" dirty="0" err="1" smtClean="0"/>
              <a:t>ال</a:t>
            </a:r>
            <a:r>
              <a:rPr lang="ar-DZ" dirty="0" smtClean="0"/>
              <a:t>أ</a:t>
            </a:r>
            <a:r>
              <a:rPr lang="ar-SA" dirty="0" smtClean="0"/>
              <a:t>فراد أو العاملون في المنشأة على مختلف مستوياتهم الإدارية أو الفنية</a:t>
            </a:r>
            <a:r>
              <a:rPr lang="fr-FR" dirty="0" smtClean="0"/>
              <a:t>. </a:t>
            </a:r>
          </a:p>
          <a:p>
            <a:pPr algn="r" rtl="1"/>
            <a:r>
              <a:rPr lang="fr-FR" dirty="0" smtClean="0"/>
              <a:t>3 -</a:t>
            </a:r>
            <a:r>
              <a:rPr lang="ar-DZ" dirty="0" err="1" smtClean="0"/>
              <a:t>ال</a:t>
            </a:r>
            <a:r>
              <a:rPr lang="ar-SA" dirty="0" smtClean="0"/>
              <a:t>إمكانات أو المــوارد المتاحــة للمنشــأة وهــي تشــمل المــواد، الطاقـة، المــال، المعلومــات والتكنولوجيا </a:t>
            </a:r>
            <a:endParaRPr lang="fr-FR" dirty="0" smtClean="0"/>
          </a:p>
          <a:p>
            <a:pPr algn="r" rtl="1"/>
            <a:r>
              <a:rPr lang="fr-FR" dirty="0" smtClean="0"/>
              <a:t>4 -</a:t>
            </a:r>
            <a:r>
              <a:rPr lang="ar-SA" dirty="0" smtClean="0"/>
              <a:t>النظم وال</a:t>
            </a:r>
            <a:r>
              <a:rPr lang="ar-DZ" dirty="0" smtClean="0"/>
              <a:t>إ</a:t>
            </a:r>
            <a:r>
              <a:rPr lang="ar-SA" dirty="0" err="1" smtClean="0"/>
              <a:t>جراءات</a:t>
            </a:r>
            <a:r>
              <a:rPr lang="ar-SA" dirty="0" smtClean="0"/>
              <a:t> والطرق والخطوات والمراحل المخططة </a:t>
            </a:r>
            <a:r>
              <a:rPr lang="ar-SA" dirty="0" err="1" smtClean="0"/>
              <a:t>ل</a:t>
            </a:r>
            <a:r>
              <a:rPr lang="ar-DZ" dirty="0" err="1" smtClean="0"/>
              <a:t>لأ</a:t>
            </a:r>
            <a:r>
              <a:rPr lang="ar-SA" dirty="0" smtClean="0"/>
              <a:t>داء العمال أو </a:t>
            </a:r>
            <a:r>
              <a:rPr lang="ar-SA" dirty="0" err="1" smtClean="0"/>
              <a:t>ال</a:t>
            </a:r>
            <a:r>
              <a:rPr lang="ar-DZ" dirty="0" smtClean="0"/>
              <a:t>أ</a:t>
            </a:r>
            <a:r>
              <a:rPr lang="ar-SA" dirty="0" smtClean="0"/>
              <a:t>نشطة</a:t>
            </a:r>
            <a:r>
              <a:rPr lang="fr-FR" dirty="0" smtClean="0"/>
              <a:t>. </a:t>
            </a:r>
          </a:p>
          <a:p>
            <a:pPr algn="r" rtl="1"/>
            <a:r>
              <a:rPr lang="fr-FR" dirty="0" smtClean="0"/>
              <a:t>5 -</a:t>
            </a:r>
            <a:r>
              <a:rPr lang="ar-SA" dirty="0" smtClean="0"/>
              <a:t>الهيكل أو أسلوب توزيع </a:t>
            </a:r>
            <a:r>
              <a:rPr lang="ar-SA" dirty="0" err="1" smtClean="0"/>
              <a:t>ال</a:t>
            </a:r>
            <a:r>
              <a:rPr lang="ar-DZ" dirty="0" smtClean="0"/>
              <a:t>أ</a:t>
            </a:r>
            <a:r>
              <a:rPr lang="ar-SA" dirty="0" smtClean="0"/>
              <a:t>فراد العاملين بين العمال </a:t>
            </a:r>
            <a:r>
              <a:rPr lang="ar-SA" dirty="0" err="1" smtClean="0"/>
              <a:t>والنشاطإت</a:t>
            </a:r>
            <a:r>
              <a:rPr lang="ar-SA" dirty="0" smtClean="0"/>
              <a:t> المختلفة وتحديد عل</a:t>
            </a:r>
            <a:r>
              <a:rPr lang="ar-DZ" dirty="0" smtClean="0"/>
              <a:t>ا</a:t>
            </a:r>
            <a:r>
              <a:rPr lang="ar-SA" dirty="0" err="1" smtClean="0"/>
              <a:t>قاتهم</a:t>
            </a:r>
            <a:r>
              <a:rPr lang="ar-SA" dirty="0" smtClean="0"/>
              <a:t> الوظيفية وخطوط </a:t>
            </a:r>
            <a:r>
              <a:rPr lang="ar-SA" dirty="0" err="1" smtClean="0"/>
              <a:t>ال</a:t>
            </a:r>
            <a:r>
              <a:rPr lang="ar-DZ" dirty="0" smtClean="0"/>
              <a:t>إ</a:t>
            </a:r>
            <a:r>
              <a:rPr lang="ar-SA" dirty="0" err="1" smtClean="0"/>
              <a:t>تصال</a:t>
            </a:r>
            <a:r>
              <a:rPr lang="fr-FR" dirty="0" smtClean="0"/>
              <a:t>. </a:t>
            </a:r>
          </a:p>
          <a:p>
            <a:pPr algn="r" rtl="1"/>
            <a:r>
              <a:rPr lang="fr-FR" dirty="0" smtClean="0"/>
              <a:t>6 -</a:t>
            </a:r>
            <a:r>
              <a:rPr lang="ar-SA" dirty="0" smtClean="0"/>
              <a:t>تحديد السلطات والمسؤوليات لكل مركز وظيفي، ويعد </a:t>
            </a:r>
            <a:r>
              <a:rPr lang="ar-SA" dirty="0" err="1" smtClean="0"/>
              <a:t>ال</a:t>
            </a:r>
            <a:r>
              <a:rPr lang="ar-DZ" dirty="0" smtClean="0"/>
              <a:t>أ</a:t>
            </a:r>
            <a:r>
              <a:rPr lang="ar-SA" dirty="0" smtClean="0"/>
              <a:t>فراد أهم العناصر على </a:t>
            </a:r>
            <a:r>
              <a:rPr lang="ar-SA" dirty="0" err="1" smtClean="0"/>
              <a:t>ال</a:t>
            </a:r>
            <a:r>
              <a:rPr lang="ar-DZ" dirty="0" smtClean="0"/>
              <a:t>إ</a:t>
            </a:r>
            <a:r>
              <a:rPr lang="ar-SA" dirty="0" smtClean="0"/>
              <a:t>ط</a:t>
            </a:r>
            <a:r>
              <a:rPr lang="ar-DZ" dirty="0" smtClean="0"/>
              <a:t>لا</a:t>
            </a:r>
            <a:r>
              <a:rPr lang="ar-SA" dirty="0" smtClean="0"/>
              <a:t>ق </a:t>
            </a:r>
            <a:endParaRPr lang="fr-FR" dirty="0" smtClean="0"/>
          </a:p>
          <a:p>
            <a:pPr algn="r" rtl="1"/>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14290"/>
            <a:ext cx="8229600" cy="785818"/>
          </a:xfrm>
        </p:spPr>
        <p:txBody>
          <a:bodyPr>
            <a:normAutofit fontScale="90000"/>
          </a:bodyPr>
          <a:lstStyle/>
          <a:p>
            <a:pPr algn="r" rtl="1"/>
            <a:r>
              <a:rPr lang="ar-DZ" dirty="0" err="1" smtClean="0"/>
              <a:t>ماهي</a:t>
            </a:r>
            <a:r>
              <a:rPr lang="ar-DZ" dirty="0" smtClean="0"/>
              <a:t> مبادئ التنظيم </a:t>
            </a:r>
            <a:endParaRPr lang="fr-FR" dirty="0"/>
          </a:p>
        </p:txBody>
      </p:sp>
      <p:sp>
        <p:nvSpPr>
          <p:cNvPr id="3" name="Espace réservé du contenu 2"/>
          <p:cNvSpPr>
            <a:spLocks noGrp="1"/>
          </p:cNvSpPr>
          <p:nvPr>
            <p:ph idx="1"/>
          </p:nvPr>
        </p:nvSpPr>
        <p:spPr>
          <a:xfrm>
            <a:off x="457200" y="1000108"/>
            <a:ext cx="8229600" cy="5324492"/>
          </a:xfrm>
        </p:spPr>
        <p:txBody>
          <a:bodyPr/>
          <a:lstStyle/>
          <a:p>
            <a:pPr algn="just" rtl="1"/>
            <a:r>
              <a:rPr lang="ar-SA" dirty="0" smtClean="0"/>
              <a:t>رغم اختلف العلماء والباحثين حول مبادئ التنظيــم وكيفيــة تحديــدها، وهــذا راجــع إلــى اختلف أفكــار ومدارس هؤلاء الباحثين إل أنه يتفق الجميع على وجود هذه المبادئ والتي تظهر من خلال تطبيقها على أرض الواقع داخل المنظمة، مع الاختلاف البسيط في كيفية تطبيق هذه المبادئ من مؤسسة غلـى أخـرى نظرا لاختلاف طبيعة كل مؤسسة عن الأخرى. إن هذه المبادئ تعتبر كمعيار للتنظيــم الجيــد والســليم إذا ما طابقت بالشكل المطلوب، والمعروف أن هذه المبادئ قاد تغيرت عـبر الزمـن بشـكل بسـيط فتغيـر اســم بعض المبادئ أو تم تطويرها مع ما يناسب والظروف المحيطة وسوف نعرض في هذا المبحث أهم هذه المبادئ بشكل البسيط</a:t>
            </a:r>
            <a:r>
              <a:rPr lang="fr-FR" dirty="0" smtClean="0"/>
              <a:t>.</a:t>
            </a:r>
          </a:p>
          <a:p>
            <a:pPr algn="r" rtl="1"/>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85728"/>
            <a:ext cx="8229600" cy="785818"/>
          </a:xfrm>
        </p:spPr>
        <p:txBody>
          <a:bodyPr>
            <a:normAutofit fontScale="90000"/>
          </a:bodyPr>
          <a:lstStyle/>
          <a:p>
            <a:pPr algn="r" rtl="1"/>
            <a:r>
              <a:rPr lang="ar-SA" dirty="0" smtClean="0"/>
              <a:t>مبادئ التنظيم</a:t>
            </a:r>
            <a:r>
              <a:rPr lang="fr-FR" dirty="0" smtClean="0"/>
              <a:t>:</a:t>
            </a:r>
            <a:endParaRPr lang="fr-FR" dirty="0"/>
          </a:p>
        </p:txBody>
      </p:sp>
      <p:sp>
        <p:nvSpPr>
          <p:cNvPr id="3" name="Espace réservé du contenu 2"/>
          <p:cNvSpPr>
            <a:spLocks noGrp="1"/>
          </p:cNvSpPr>
          <p:nvPr>
            <p:ph idx="1"/>
          </p:nvPr>
        </p:nvSpPr>
        <p:spPr>
          <a:xfrm>
            <a:off x="457200" y="1000108"/>
            <a:ext cx="8229600" cy="5324492"/>
          </a:xfrm>
        </p:spPr>
        <p:txBody>
          <a:bodyPr>
            <a:normAutofit fontScale="85000" lnSpcReduction="10000"/>
          </a:bodyPr>
          <a:lstStyle/>
          <a:p>
            <a:pPr algn="r" rtl="1"/>
            <a:r>
              <a:rPr lang="ar-SA" b="1" dirty="0" smtClean="0"/>
              <a:t>مبدأ وحــــدة المــــــــر: </a:t>
            </a:r>
            <a:r>
              <a:rPr lang="ar-SA" dirty="0" smtClean="0"/>
              <a:t>معنــى هــذا المبــدأ أن أي فرد فــي التنظيــم يجــب أن يتلقــى الأوامــر والتعليمات من رئيس واحد فقط ويكون العامــل </a:t>
            </a:r>
            <a:r>
              <a:rPr lang="ar-SA" dirty="0" err="1" smtClean="0"/>
              <a:t>مســؤول</a:t>
            </a:r>
            <a:r>
              <a:rPr lang="ar-SA" dirty="0" smtClean="0"/>
              <a:t> عــن عملــه أمــام </a:t>
            </a:r>
            <a:r>
              <a:rPr lang="ar-SA" dirty="0" err="1" smtClean="0"/>
              <a:t>مســؤول</a:t>
            </a:r>
            <a:r>
              <a:rPr lang="ar-SA" dirty="0" smtClean="0"/>
              <a:t> واحــد فقــط وعدم </a:t>
            </a:r>
            <a:r>
              <a:rPr lang="ar-SA" dirty="0" err="1" smtClean="0"/>
              <a:t>الإمتثال</a:t>
            </a:r>
            <a:r>
              <a:rPr lang="ar-SA" dirty="0" smtClean="0"/>
              <a:t> لهذا المبدأ يؤدي إلى الخلل بالنظام </a:t>
            </a:r>
            <a:r>
              <a:rPr lang="ar-SA" dirty="0" err="1" smtClean="0"/>
              <a:t>والإستهانة</a:t>
            </a:r>
            <a:r>
              <a:rPr lang="ar-SA" dirty="0" smtClean="0"/>
              <a:t> بالسلطة</a:t>
            </a:r>
            <a:r>
              <a:rPr lang="fr-FR" dirty="0" smtClean="0"/>
              <a:t>. </a:t>
            </a:r>
          </a:p>
          <a:p>
            <a:pPr algn="r" rtl="1"/>
            <a:r>
              <a:rPr lang="fr-FR" b="1" dirty="0" smtClean="0"/>
              <a:t>2 -</a:t>
            </a:r>
            <a:r>
              <a:rPr lang="ar-SA" b="1" dirty="0" smtClean="0"/>
              <a:t>مبدأ تدرج العلاقـات:</a:t>
            </a:r>
            <a:r>
              <a:rPr lang="ar-SA" dirty="0" smtClean="0"/>
              <a:t> بمعنــى أن السـلطة تتــدرج مــن مسـتوى إلـى أخــر، طبقــا إلـى الخريطــة التنظيمية، فتبدأ من الأعلى إلى الأسفل بالتدرج</a:t>
            </a:r>
            <a:r>
              <a:rPr lang="fr-FR" dirty="0" smtClean="0"/>
              <a:t>.</a:t>
            </a:r>
          </a:p>
          <a:p>
            <a:pPr algn="r" rtl="1"/>
            <a:r>
              <a:rPr lang="fr-FR" b="1" dirty="0" smtClean="0"/>
              <a:t> 3 -</a:t>
            </a:r>
            <a:r>
              <a:rPr lang="ar-SA" b="1" dirty="0" smtClean="0"/>
              <a:t>مبدأ تقسيم العمل:</a:t>
            </a:r>
            <a:r>
              <a:rPr lang="ar-SA" dirty="0" smtClean="0"/>
              <a:t> أي كل مجموعة من العمال يتخصصون في أداء عمــل معيــن بحيــث تقســم الأعمال وتصنف حسب الكفاءة </a:t>
            </a:r>
            <a:r>
              <a:rPr lang="ar-SA" dirty="0" err="1" smtClean="0"/>
              <a:t>والسلوب</a:t>
            </a:r>
            <a:r>
              <a:rPr lang="ar-SA" dirty="0" smtClean="0"/>
              <a:t> الملائم لتحقيق الأهداف</a:t>
            </a:r>
            <a:r>
              <a:rPr lang="fr-FR" dirty="0" smtClean="0"/>
              <a:t>. </a:t>
            </a:r>
          </a:p>
          <a:p>
            <a:pPr algn="r" rtl="1"/>
            <a:r>
              <a:rPr lang="fr-FR" b="1" dirty="0" smtClean="0"/>
              <a:t>4 -</a:t>
            </a:r>
            <a:r>
              <a:rPr lang="ar-SA" b="1" dirty="0" smtClean="0"/>
              <a:t>التماثل الوظيفي:</a:t>
            </a:r>
            <a:r>
              <a:rPr lang="ar-SA" dirty="0" smtClean="0"/>
              <a:t> هو امتداد لمبدأ تقسيم العمــل، وهــو يــدعو إلــى تجميــع الوظــائف المتشــابهة بطريقة تسهل التخصص، فكلما كانت الوظائف مجمعة ومتماثلــة كلمــا كــانت فاعليــة المنظمــة أكبر في تحقيق الهداف </a:t>
            </a:r>
            <a:endParaRPr lang="fr-FR" dirty="0" smtClean="0"/>
          </a:p>
          <a:p>
            <a:pPr algn="r" rtl="1"/>
            <a:r>
              <a:rPr lang="fr-FR" b="1" dirty="0" smtClean="0"/>
              <a:t>5 -</a:t>
            </a:r>
            <a:r>
              <a:rPr lang="ar-SA" b="1" dirty="0" smtClean="0"/>
              <a:t>نطاق الإشراف</a:t>
            </a:r>
            <a:r>
              <a:rPr lang="ar-SA" dirty="0" smtClean="0"/>
              <a:t>: ويقصد </a:t>
            </a:r>
            <a:r>
              <a:rPr lang="ar-SA" dirty="0" err="1" smtClean="0"/>
              <a:t>به</a:t>
            </a:r>
            <a:r>
              <a:rPr lang="ar-SA" dirty="0" smtClean="0"/>
              <a:t> عدد الأفراد الذين يشرف عليهم مدير واحد، وهذا النطاق يــتراوح بين 3-7 أفراد، فيجب أن يكون هذا النطاق منطقيا ليتعدى حدود المعقول</a:t>
            </a:r>
            <a:r>
              <a:rPr lang="fr-FR" dirty="0" smtClean="0"/>
              <a:t>. </a:t>
            </a:r>
          </a:p>
          <a:p>
            <a:pPr algn="r" rtl="1"/>
            <a:r>
              <a:rPr lang="fr-FR" dirty="0" smtClean="0"/>
              <a:t>6 -</a:t>
            </a:r>
            <a:r>
              <a:rPr lang="ar-SA" dirty="0" smtClean="0"/>
              <a:t>شبكة </a:t>
            </a:r>
            <a:r>
              <a:rPr lang="ar-SA" dirty="0" err="1" smtClean="0"/>
              <a:t>الإتصالات</a:t>
            </a:r>
            <a:r>
              <a:rPr lang="ar-SA" dirty="0" smtClean="0"/>
              <a:t>: يجب أن يتضمن التنظيم المثالي شبكة اتصالات واضحة تمكن من وصـول  المعلومات في كل المستويات </a:t>
            </a:r>
            <a:endParaRPr lang="fr-FR" dirty="0" smtClean="0"/>
          </a:p>
          <a:p>
            <a:pPr algn="r" rtl="1"/>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538806"/>
          </a:xfrm>
        </p:spPr>
        <p:txBody>
          <a:bodyPr>
            <a:normAutofit fontScale="85000" lnSpcReduction="20000"/>
          </a:bodyPr>
          <a:lstStyle/>
          <a:p>
            <a:pPr algn="r" rtl="1"/>
            <a:r>
              <a:rPr lang="fr-FR" b="1" dirty="0" smtClean="0"/>
              <a:t>7 -</a:t>
            </a:r>
            <a:r>
              <a:rPr lang="ar-SA" b="1" dirty="0" smtClean="0"/>
              <a:t>مبــدأ الإدارة بالاستثناء: </a:t>
            </a:r>
            <a:r>
              <a:rPr lang="ar-SA" dirty="0" smtClean="0"/>
              <a:t>ينــص هــذا المبــدأ علــى إمكانيــة إسناد القــرارات الروتينيــة إلــى  المرؤوسين، مع ترك الأمور الهامة للمدير </a:t>
            </a:r>
            <a:endParaRPr lang="fr-FR" dirty="0" smtClean="0"/>
          </a:p>
          <a:p>
            <a:pPr algn="r" rtl="1"/>
            <a:r>
              <a:rPr lang="fr-FR" b="1" dirty="0" smtClean="0"/>
              <a:t>8 -</a:t>
            </a:r>
            <a:r>
              <a:rPr lang="ar-SA" b="1" dirty="0" smtClean="0"/>
              <a:t>المركزيــة واللامركزية:</a:t>
            </a:r>
            <a:r>
              <a:rPr lang="ar-SA" dirty="0" smtClean="0"/>
              <a:t> تعنــي المركزيــة تركيــز الســلطة فــي المســتويات الإدارة العليــا، أمــا اللامركزية فتعني توزيع السلطة وإعطاء حرية اتخاذ القرارات، حيث أن الملائمة أو الموازنة بينهما هي التي تؤدي على السير الصحيح للعمل</a:t>
            </a:r>
            <a:r>
              <a:rPr lang="fr-FR" dirty="0" smtClean="0"/>
              <a:t>. </a:t>
            </a:r>
          </a:p>
          <a:p>
            <a:pPr algn="r" rtl="1"/>
            <a:r>
              <a:rPr lang="fr-FR" b="1" dirty="0" smtClean="0"/>
              <a:t>9 -</a:t>
            </a:r>
            <a:r>
              <a:rPr lang="ar-SA" b="1" dirty="0" smtClean="0"/>
              <a:t>مبدأ تكافؤ السلطة والمسؤولية: </a:t>
            </a:r>
            <a:r>
              <a:rPr lang="ar-SA" dirty="0" smtClean="0"/>
              <a:t>يعتقد الباحثون أن هذا المبدأ هو أهم مبدأ فــي التنظيــم، وهــو يعني أن تكون هناك موازنة بين السلطة والمسؤولية، فلا يمكن أن يحاسب موظف عــن نتائــج عمل ما، ما لم يكن له السلطة الكافية في هذا العمل </a:t>
            </a:r>
            <a:endParaRPr lang="fr-FR" dirty="0" smtClean="0"/>
          </a:p>
          <a:p>
            <a:pPr algn="r" rtl="1"/>
            <a:r>
              <a:rPr lang="fr-FR" dirty="0" smtClean="0"/>
              <a:t>10 -</a:t>
            </a:r>
            <a:r>
              <a:rPr lang="ar-SA" dirty="0" smtClean="0"/>
              <a:t>مبدأ التوازن التنظيمي: وهو يشمل على نوعين</a:t>
            </a:r>
            <a:endParaRPr lang="fr-FR" dirty="0" smtClean="0"/>
          </a:p>
          <a:p>
            <a:pPr lvl="0" algn="r" rtl="1"/>
            <a:r>
              <a:rPr lang="ar-SA" dirty="0" smtClean="0"/>
              <a:t>التوازن التنظيمي فيما يتعلق بالنشاطات أي إعطاء الأهمية لكل نوع من النشاطات</a:t>
            </a:r>
            <a:endParaRPr lang="fr-FR" dirty="0" smtClean="0"/>
          </a:p>
          <a:p>
            <a:pPr algn="r" rtl="1"/>
            <a:r>
              <a:rPr lang="fr-FR" dirty="0" smtClean="0">
                <a:sym typeface="Symbol"/>
              </a:rPr>
              <a:t></a:t>
            </a:r>
            <a:r>
              <a:rPr lang="fr-FR" dirty="0" smtClean="0"/>
              <a:t>  </a:t>
            </a:r>
            <a:r>
              <a:rPr lang="ar-SA" dirty="0" err="1" smtClean="0"/>
              <a:t>التوازان</a:t>
            </a:r>
            <a:r>
              <a:rPr lang="ar-SA" dirty="0" smtClean="0"/>
              <a:t> التنظيمي فيما يتعلق بالقواعد أي إحــداث توازن بيـن القـوانين العامـة والقانونيــة والاستثنائية </a:t>
            </a:r>
            <a:endParaRPr lang="fr-FR" dirty="0" smtClean="0"/>
          </a:p>
          <a:p>
            <a:pPr algn="r" rtl="1"/>
            <a:r>
              <a:rPr lang="fr-FR" b="1" dirty="0" smtClean="0"/>
              <a:t>11 -</a:t>
            </a:r>
            <a:r>
              <a:rPr lang="ar-SA" b="1" dirty="0" smtClean="0"/>
              <a:t>مبــدأ الوظيفــة: </a:t>
            </a:r>
            <a:r>
              <a:rPr lang="ar-SA" dirty="0" smtClean="0"/>
              <a:t>وهــذا المبــدأ ضــروري ويعنــي أن يبنــي التنظيــم حــول الوظــائف والأنشــطة المطلوبة وليس على الأشخاص، لأن الوظيفية هي التي يتكون منها التنظيم والوحدة الأساسية فيه </a:t>
            </a:r>
            <a:endParaRPr lang="fr-FR" dirty="0" smtClean="0"/>
          </a:p>
          <a:p>
            <a:pPr algn="r" rtl="1"/>
            <a:r>
              <a:rPr lang="fr-FR" b="1" dirty="0" smtClean="0"/>
              <a:t>12 -</a:t>
            </a:r>
            <a:r>
              <a:rPr lang="ar-SA" b="1" dirty="0" smtClean="0"/>
              <a:t>مبدأ الحاجة إلى المنصب: </a:t>
            </a:r>
            <a:r>
              <a:rPr lang="ar-SA" dirty="0" smtClean="0"/>
              <a:t>حيث يكون إحداث منصب في المنظمة أمرا تقرره متطلبات العمل وضرورته</a:t>
            </a:r>
            <a:r>
              <a:rPr lang="fr-FR" dirty="0" smtClean="0"/>
              <a:t>.</a:t>
            </a:r>
          </a:p>
          <a:p>
            <a:pPr algn="r" rtl="1"/>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357166"/>
            <a:ext cx="8229600" cy="785818"/>
          </a:xfrm>
        </p:spPr>
        <p:txBody>
          <a:bodyPr>
            <a:normAutofit fontScale="90000"/>
          </a:bodyPr>
          <a:lstStyle/>
          <a:p>
            <a:pPr algn="r" rtl="1"/>
            <a:r>
              <a:rPr lang="ar-SA" dirty="0" smtClean="0"/>
              <a:t>أهميــة التنظيم</a:t>
            </a:r>
            <a:r>
              <a:rPr lang="ar-DZ" dirty="0" smtClean="0"/>
              <a:t>:</a:t>
            </a:r>
            <a:endParaRPr lang="fr-FR" dirty="0"/>
          </a:p>
        </p:txBody>
      </p:sp>
      <p:sp>
        <p:nvSpPr>
          <p:cNvPr id="3" name="Espace réservé du contenu 2"/>
          <p:cNvSpPr>
            <a:spLocks noGrp="1"/>
          </p:cNvSpPr>
          <p:nvPr>
            <p:ph idx="1"/>
          </p:nvPr>
        </p:nvSpPr>
        <p:spPr>
          <a:xfrm>
            <a:off x="500034" y="1142984"/>
            <a:ext cx="8229600" cy="5429288"/>
          </a:xfrm>
        </p:spPr>
        <p:txBody>
          <a:bodyPr>
            <a:normAutofit fontScale="85000" lnSpcReduction="10000"/>
          </a:bodyPr>
          <a:lstStyle/>
          <a:p>
            <a:pPr algn="r" rtl="1"/>
            <a:r>
              <a:rPr lang="ar-SA" dirty="0" smtClean="0"/>
              <a:t>يعد التنظيم أداة من أدوات الإدارة التي تستخدم من أجل ضمان تحقيق الأهداف، والحقيقة أن التنظيم يعد جزءا من العملية الإدارية ، وبدون شك أن بدون تنظيم سيؤول الأمر إلى فوضى ، حيــث لا يســتطيع أي فرد معرفة مسؤولياته أو صلاحياته في العمل، ولا يستطيع تفادي ازدواج العمل، أو التأكد من أن العمل المطلوب قد تم إنجازاه بالفعل ، ومن ناحية أخرى فإن التنظيم هو الخطوة التالية بعد التخطيط ، وبالتــالي فإن كل وظيفة التوجيه والرقابة تبنى عليه ، فلن نسـتطيع أن نـوجه ونراقب العـاملين إذا لـم نعـرف من المسؤول عن العمال والواجبات المختلفة ومما لشك فيه أن للتنظيم أهميــة بالغــة داخل المنظمــة، فهــو يسعى إلى تحقيق الانسجام والتوافق في تنفيذ العمال بعيدا عن الازدواجية والتضــارب، وعلــى أساســه يتم توزيع العمال بين الأفراد علــى أســاس التخصــص ممــا يســاعد علــى تحقيــق الإســتفادة مــن قــدرات وإمكانيات الأفراد</a:t>
            </a:r>
            <a:r>
              <a:rPr lang="fr-FR" dirty="0" smtClean="0"/>
              <a:t>. </a:t>
            </a:r>
            <a:r>
              <a:rPr lang="ar-SA" dirty="0" smtClean="0"/>
              <a:t>إضافة إلى التنظيم يعمل على تحقيق أسلوب جيد للرقابة داخل المنظمة، ويسهل نقل المعلومات والأوامر والقرارات بين مختلف المستويات في العمل وبين أجزاء التنظيم</a:t>
            </a:r>
            <a:r>
              <a:rPr lang="fr-FR" dirty="0" smtClean="0"/>
              <a:t>. </a:t>
            </a:r>
            <a:r>
              <a:rPr lang="ar-SA" dirty="0" smtClean="0"/>
              <a:t>إذا ما كان التنظيم قائما على أساس علمـي فـإنه يعتــبر أفضــل وسـيلة لتوزيـع السـلطة فــي جميـع أجـزاء المنظمة ابتداء من أعلى المســتويات إلــى أدناهــا، وهـو مــا يحقــق التعــاون بيــن الأفــراد كــل فــي منصــبه ومستواه الــوظيفي، دون أن ننســى أهميــة التنظيــم فــي الحفــاظ علــى المـوارد الماليــة والبشــرية للمنظمــة  بإيضاح كيفية القيام بالأعمال داخل المنظمة بالشكل المطلوب</a:t>
            </a:r>
            <a:endParaRPr lang="fr-FR" dirty="0" smtClean="0"/>
          </a:p>
          <a:p>
            <a:pPr algn="r" rtl="1"/>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595</TotalTime>
  <Words>2451</Words>
  <Application>Microsoft Office PowerPoint</Application>
  <PresentationFormat>Affichage à l'écran (4:3)</PresentationFormat>
  <Paragraphs>76</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Débit</vt:lpstr>
      <vt:lpstr>مقياس علم اجتماع المنظمات </vt:lpstr>
      <vt:lpstr>     أولا : التنظيم الرسمي</vt:lpstr>
      <vt:lpstr>ثانيا: المستويات الإدارية في التنظيم الرسمي.  </vt:lpstr>
      <vt:lpstr>Diapositive 4</vt:lpstr>
      <vt:lpstr>Diapositive 5</vt:lpstr>
      <vt:lpstr>ماهي مبادئ التنظيم </vt:lpstr>
      <vt:lpstr>مبادئ التنظيم:</vt:lpstr>
      <vt:lpstr>Diapositive 8</vt:lpstr>
      <vt:lpstr>أهميــة التنظيم:</vt:lpstr>
      <vt:lpstr>ماهية التنظيم غير الرسمي: لمعرفة التنظيم غير الرسمي يجب معرفة الوجه الأول للتنظيــم (التنظيــم الرسمي) والذي في ظله ينشأ التنظيم غير الرسمي وتتحدد معالمه</vt:lpstr>
      <vt:lpstr>مشكلات التنظيم غير الرسمي :</vt:lpstr>
      <vt:lpstr>Diapositive 12</vt:lpstr>
      <vt:lpstr>عناصر التنظيم غير الرسمي:</vt:lpstr>
      <vt:lpstr>وظائف التنظيم غير الرسمي: </vt:lpstr>
      <vt:lpstr>أوجه الاختلاف بين الهياكل التنظيمية الرسمية والغير رسمية </vt:lpstr>
      <vt:lpstr>Diapositive 16</vt:lpstr>
      <vt:lpstr>Diapositive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user</dc:creator>
  <cp:lastModifiedBy>user</cp:lastModifiedBy>
  <cp:revision>43</cp:revision>
  <dcterms:created xsi:type="dcterms:W3CDTF">2020-04-07T12:22:24Z</dcterms:created>
  <dcterms:modified xsi:type="dcterms:W3CDTF">2020-04-07T22:18:57Z</dcterms:modified>
</cp:coreProperties>
</file>