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80" r:id="rId2"/>
    <p:sldId id="341" r:id="rId3"/>
    <p:sldId id="349" r:id="rId4"/>
    <p:sldId id="350" r:id="rId5"/>
    <p:sldId id="351" r:id="rId6"/>
    <p:sldId id="352" r:id="rId7"/>
    <p:sldId id="353" r:id="rId8"/>
    <p:sldId id="354" r:id="rId9"/>
    <p:sldId id="342" r:id="rId10"/>
    <p:sldId id="343" r:id="rId11"/>
    <p:sldId id="344" r:id="rId12"/>
    <p:sldId id="345" r:id="rId13"/>
    <p:sldId id="346" r:id="rId14"/>
    <p:sldId id="347" r:id="rId15"/>
    <p:sldId id="348"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1" r:id="rId32"/>
    <p:sldId id="372" r:id="rId33"/>
    <p:sldId id="373" r:id="rId34"/>
    <p:sldId id="374" r:id="rId35"/>
    <p:sldId id="375" r:id="rId36"/>
    <p:sldId id="376" r:id="rId37"/>
    <p:sldId id="378" r:id="rId38"/>
    <p:sldId id="379"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4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837A5-2B1F-4333-9B5F-61972131CF7B}" type="datetimeFigureOut">
              <a:rPr lang="fr-FR" smtClean="0"/>
              <a:pPr/>
              <a:t>06/09/2020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26BA1-5CC9-401E-A9DE-1C4C8F07DC43}" type="slidenum">
              <a:rPr lang="fr-FR" smtClean="0"/>
              <a:pPr/>
              <a:t>‹N°›</a:t>
            </a:fld>
            <a:endParaRPr lang="fr-FR" dirty="0"/>
          </a:p>
        </p:txBody>
      </p:sp>
    </p:spTree>
    <p:extLst>
      <p:ext uri="{BB962C8B-B14F-4D97-AF65-F5344CB8AC3E}">
        <p14:creationId xmlns="" xmlns:p14="http://schemas.microsoft.com/office/powerpoint/2010/main" val="29168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75D17A-BFA7-4023-9AED-A43EE5B34B46}" type="slidenum">
              <a:rPr lang="fr-FR" smtClean="0"/>
              <a:pPr/>
              <a:t>1</a:t>
            </a:fld>
            <a:endParaRPr lang="fr-FR" dirty="0"/>
          </a:p>
        </p:txBody>
      </p:sp>
    </p:spTree>
    <p:extLst>
      <p:ext uri="{BB962C8B-B14F-4D97-AF65-F5344CB8AC3E}">
        <p14:creationId xmlns:p14="http://schemas.microsoft.com/office/powerpoint/2010/main" xmlns="" val="3553144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5126BA1-5CC9-401E-A9DE-1C4C8F07DC43}" type="slidenum">
              <a:rPr lang="fr-FR" smtClean="0"/>
              <a:pPr/>
              <a:t>10</a:t>
            </a:fld>
            <a:endParaRPr lang="fr-FR" dirty="0"/>
          </a:p>
        </p:txBody>
      </p:sp>
    </p:spTree>
    <p:extLst>
      <p:ext uri="{BB962C8B-B14F-4D97-AF65-F5344CB8AC3E}">
        <p14:creationId xmlns="" xmlns:p14="http://schemas.microsoft.com/office/powerpoint/2010/main" val="1919384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D1F61-87E7-42CB-A94D-2E4EECCEB94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579689" y="3111578"/>
            <a:ext cx="7875280" cy="648642"/>
          </a:xfrm>
          <a:prstGeom prst="rect">
            <a:avLst/>
          </a:prstGeom>
        </p:spPr>
        <p:txBody>
          <a:bodyPr vert="horz" lIns="91440" tIns="45720" rIns="91440" bIns="45720" rtlCol="0">
            <a:noAutofit/>
          </a:bodyPr>
          <a:lstStyle/>
          <a:p>
            <a:pPr marL="342900" lvl="0" indent="-342900" algn="ctr">
              <a:spcBef>
                <a:spcPct val="20000"/>
              </a:spcBef>
              <a:defRPr/>
            </a:pPr>
            <a:r>
              <a:rPr lang="fr-FR" sz="4500" b="1" i="1"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rPr>
              <a:t>Maintenance Industrielle </a:t>
            </a:r>
            <a:endParaRPr kumimoji="0" lang="fr-FR" sz="4500" b="1" i="1" strike="noStrike" kern="1200" normalizeH="0" baseline="0" noProof="0"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uLnTx/>
              <a:uFillTx/>
            </a:endParaRPr>
          </a:p>
        </p:txBody>
      </p:sp>
      <p:grpSp>
        <p:nvGrpSpPr>
          <p:cNvPr id="2" name="Groupe 7"/>
          <p:cNvGrpSpPr/>
          <p:nvPr/>
        </p:nvGrpSpPr>
        <p:grpSpPr>
          <a:xfrm>
            <a:off x="35372" y="332656"/>
            <a:ext cx="9001124" cy="2063372"/>
            <a:chOff x="142876" y="332656"/>
            <a:chExt cx="9001156" cy="2063372"/>
          </a:xfrm>
        </p:grpSpPr>
        <p:sp>
          <p:nvSpPr>
            <p:cNvPr id="4" name="Espace réservé du contenu 2"/>
            <p:cNvSpPr txBox="1">
              <a:spLocks/>
            </p:cNvSpPr>
            <p:nvPr/>
          </p:nvSpPr>
          <p:spPr>
            <a:xfrm>
              <a:off x="1871198" y="840702"/>
              <a:ext cx="5256603" cy="500066"/>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000" b="1" i="1" dirty="0" smtClean="0"/>
                <a:t>Université Djilali Bounaama Khemis Miliana</a:t>
              </a:r>
              <a:endParaRPr kumimoji="0" lang="fr-FR" sz="2000" b="1" i="1" strike="noStrike" kern="1200" cap="none" spc="0" normalizeH="0" baseline="0" noProof="0" dirty="0" smtClean="0">
                <a:ln>
                  <a:noFill/>
                </a:ln>
                <a:uLnTx/>
                <a:uFillTx/>
              </a:endParaRPr>
            </a:p>
          </p:txBody>
        </p:sp>
        <p:sp>
          <p:nvSpPr>
            <p:cNvPr id="5" name="Espace réservé du contenu 2"/>
            <p:cNvSpPr txBox="1">
              <a:spLocks/>
            </p:cNvSpPr>
            <p:nvPr/>
          </p:nvSpPr>
          <p:spPr>
            <a:xfrm>
              <a:off x="142876" y="332656"/>
              <a:ext cx="9001156" cy="571504"/>
            </a:xfrm>
            <a:prstGeom prst="rect">
              <a:avLst/>
            </a:prstGeom>
          </p:spPr>
          <p:txBody>
            <a:bodyPr vert="horz" lIns="91440" tIns="45720" rIns="91440" bIns="45720" rtlCol="0">
              <a:normAutofit fontScale="700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1" i="1" dirty="0" smtClean="0"/>
                <a:t>Ministère de l’enseignement supérieur et de la recherche scientifique </a:t>
              </a:r>
              <a:endParaRPr kumimoji="0" lang="fr-FR" sz="3200" b="1" i="1" strike="noStrike" kern="1200" cap="none" spc="0" normalizeH="0" baseline="0" noProof="0" dirty="0" smtClean="0">
                <a:ln>
                  <a:noFill/>
                </a:ln>
                <a:uLnTx/>
                <a:uFillTx/>
              </a:endParaRPr>
            </a:p>
          </p:txBody>
        </p:sp>
        <p:sp>
          <p:nvSpPr>
            <p:cNvPr id="9" name="Espace réservé du contenu 2"/>
            <p:cNvSpPr txBox="1">
              <a:spLocks/>
            </p:cNvSpPr>
            <p:nvPr/>
          </p:nvSpPr>
          <p:spPr>
            <a:xfrm>
              <a:off x="2249408" y="1273320"/>
              <a:ext cx="4734376" cy="571504"/>
            </a:xfrm>
            <a:prstGeom prst="rect">
              <a:avLst/>
            </a:prstGeom>
          </p:spPr>
          <p:txBody>
            <a:bodyPr vert="horz" lIns="91440" tIns="45720" rIns="91440" bIns="45720" rtlCol="0">
              <a:normAutofit/>
            </a:bodyPr>
            <a:lstStyle/>
            <a:p>
              <a:pPr marL="342900" lvl="0" indent="-342900" algn="ctr">
                <a:spcBef>
                  <a:spcPct val="20000"/>
                </a:spcBef>
                <a:defRPr/>
              </a:pPr>
              <a:r>
                <a:rPr lang="fr-FR" sz="2000" b="1" i="1" dirty="0" smtClean="0"/>
                <a:t>Faculté des Sciences et de la Technologie</a:t>
              </a:r>
              <a:endParaRPr kumimoji="0" lang="fr-FR" sz="2000" b="1" i="1" strike="noStrike" kern="1200" cap="none" spc="0" normalizeH="0" baseline="0" noProof="0" dirty="0" smtClean="0">
                <a:ln>
                  <a:noFill/>
                </a:ln>
                <a:uLnTx/>
                <a:uFillTx/>
              </a:endParaRPr>
            </a:p>
          </p:txBody>
        </p:sp>
        <p:sp>
          <p:nvSpPr>
            <p:cNvPr id="13" name="Espace réservé du contenu 2"/>
            <p:cNvSpPr txBox="1">
              <a:spLocks/>
            </p:cNvSpPr>
            <p:nvPr/>
          </p:nvSpPr>
          <p:spPr>
            <a:xfrm>
              <a:off x="2699792" y="1824524"/>
              <a:ext cx="3781084" cy="571504"/>
            </a:xfrm>
            <a:prstGeom prst="rect">
              <a:avLst/>
            </a:prstGeom>
          </p:spPr>
          <p:txBody>
            <a:bodyPr vert="horz" lIns="91440" tIns="45720" rIns="91440" bIns="45720" rtlCol="0">
              <a:normAutofit/>
            </a:bodyPr>
            <a:lstStyle/>
            <a:p>
              <a:pPr marL="342900" lvl="0" indent="-342900">
                <a:spcBef>
                  <a:spcPct val="20000"/>
                </a:spcBef>
                <a:defRPr/>
              </a:pPr>
              <a:r>
                <a:rPr lang="fr-FR" sz="2000" b="1" i="1" dirty="0"/>
                <a:t>Département de </a:t>
              </a:r>
              <a:r>
                <a:rPr lang="fr-FR" sz="2000" b="1" i="1" dirty="0" smtClean="0"/>
                <a:t>Technologie</a:t>
              </a:r>
              <a:endParaRPr kumimoji="0" lang="fr-FR" sz="2000" b="1" i="1" strike="noStrike" kern="1200" cap="none" spc="0" normalizeH="0" baseline="0" noProof="0" dirty="0" smtClean="0">
                <a:ln>
                  <a:noFill/>
                </a:ln>
                <a:uLnTx/>
                <a:uFillTx/>
              </a:endParaRPr>
            </a:p>
          </p:txBody>
        </p:sp>
      </p:grpSp>
      <p:pic>
        <p:nvPicPr>
          <p:cNvPr id="1026" name="Picture 2" descr="C:\Users\PC-SOFT\Desktop\Nouveau dossier\téléchargement.jpg"/>
          <p:cNvPicPr>
            <a:picLocks noChangeAspect="1" noChangeArrowheads="1"/>
          </p:cNvPicPr>
          <p:nvPr/>
        </p:nvPicPr>
        <p:blipFill>
          <a:blip r:embed="rId3" cstate="print"/>
          <a:srcRect/>
          <a:stretch>
            <a:fillRect/>
          </a:stretch>
        </p:blipFill>
        <p:spPr bwMode="auto">
          <a:xfrm>
            <a:off x="179512" y="836712"/>
            <a:ext cx="1825749" cy="804842"/>
          </a:xfrm>
          <a:prstGeom prst="rect">
            <a:avLst/>
          </a:prstGeom>
          <a:noFill/>
        </p:spPr>
      </p:pic>
      <p:pic>
        <p:nvPicPr>
          <p:cNvPr id="15" name="Picture 2" descr="C:\Users\PC-SOFT\Desktop\Nouveau dossier\téléchargement.jpg"/>
          <p:cNvPicPr>
            <a:picLocks noChangeAspect="1" noChangeArrowheads="1"/>
          </p:cNvPicPr>
          <p:nvPr/>
        </p:nvPicPr>
        <p:blipFill>
          <a:blip r:embed="rId3" cstate="print"/>
          <a:srcRect/>
          <a:stretch>
            <a:fillRect/>
          </a:stretch>
        </p:blipFill>
        <p:spPr bwMode="auto">
          <a:xfrm>
            <a:off x="7020272" y="836712"/>
            <a:ext cx="1825749" cy="804842"/>
          </a:xfrm>
          <a:prstGeom prst="rect">
            <a:avLst/>
          </a:prstGeom>
          <a:noFill/>
        </p:spPr>
      </p:pic>
      <p:sp>
        <p:nvSpPr>
          <p:cNvPr id="11" name="Rectangle 10"/>
          <p:cNvSpPr/>
          <p:nvPr/>
        </p:nvSpPr>
        <p:spPr>
          <a:xfrm>
            <a:off x="2232583" y="4500570"/>
            <a:ext cx="4625433" cy="369332"/>
          </a:xfrm>
          <a:prstGeom prst="rect">
            <a:avLst/>
          </a:prstGeom>
        </p:spPr>
        <p:txBody>
          <a:bodyPr wrap="none">
            <a:spAutoFit/>
          </a:bodyPr>
          <a:lstStyle/>
          <a:p>
            <a:pPr marL="342900" indent="-342900" algn="ctr">
              <a:spcBef>
                <a:spcPct val="20000"/>
              </a:spcBef>
              <a:defRPr/>
            </a:pPr>
            <a:r>
              <a:rPr lang="fr-FR" dirty="0" smtClean="0">
                <a:ln w="10541" cmpd="sng">
                  <a:solidFill>
                    <a:srgbClr val="4F81BD">
                      <a:shade val="88000"/>
                      <a:satMod val="110000"/>
                    </a:srgbClr>
                  </a:solidFill>
                  <a:prstDash val="solid"/>
                </a:ln>
                <a:solidFill>
                  <a:prstClr val="black"/>
                </a:solidFill>
              </a:rPr>
              <a:t>Chapitre 3 : INTRODUCTION AU CONCEPT FMD </a:t>
            </a:r>
            <a:endParaRPr lang="fr-FR" sz="1200" dirty="0" smtClean="0">
              <a:ln w="10541" cmpd="sng">
                <a:solidFill>
                  <a:srgbClr val="4F81BD">
                    <a:shade val="88000"/>
                    <a:satMod val="110000"/>
                  </a:srgbClr>
                </a:solidFill>
                <a:prstDash val="solid"/>
              </a:ln>
              <a:solidFill>
                <a:prstClr val="black"/>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407268"/>
            <a:ext cx="9108504" cy="6694140"/>
          </a:xfrm>
          <a:prstGeom prst="rect">
            <a:avLst/>
          </a:prstGeom>
        </p:spPr>
        <p:txBody>
          <a:bodyPr wrap="square">
            <a:spAutoFit/>
          </a:bodyPr>
          <a:lstStyle/>
          <a:p>
            <a:pPr algn="just">
              <a:lnSpc>
                <a:spcPct val="150000"/>
              </a:lnSpc>
            </a:pPr>
            <a:r>
              <a:rPr lang="fr-FR" sz="2200" spc="-5" dirty="0">
                <a:solidFill>
                  <a:prstClr val="black"/>
                </a:solidFill>
                <a:ea typeface="Times New Roman"/>
              </a:rPr>
              <a:t>La maintenabilité d'un équipement dépend de nombreux facteurs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r>
              <a:rPr lang="fr-FR" sz="2200" b="1" spc="-5" dirty="0">
                <a:solidFill>
                  <a:prstClr val="black"/>
                </a:solidFill>
                <a:ea typeface="Times New Roman"/>
              </a:rPr>
              <a:t>Remarques : on peut améliorer la maintenabilité en : </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Développant </a:t>
            </a:r>
            <a:r>
              <a:rPr lang="fr-FR" sz="2200" spc="-5" dirty="0">
                <a:solidFill>
                  <a:prstClr val="black"/>
                </a:solidFill>
                <a:ea typeface="Times New Roman"/>
              </a:rPr>
              <a:t>les documents d'aide à </a:t>
            </a:r>
            <a:r>
              <a:rPr lang="fr-FR" sz="2200" spc="-5" dirty="0" smtClean="0">
                <a:solidFill>
                  <a:prstClr val="black"/>
                </a:solidFill>
                <a:ea typeface="Times New Roman"/>
              </a:rPr>
              <a:t>l'intervention</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Améliorant </a:t>
            </a:r>
            <a:r>
              <a:rPr lang="fr-FR" sz="2200" spc="-5" dirty="0">
                <a:solidFill>
                  <a:prstClr val="black"/>
                </a:solidFill>
                <a:ea typeface="Times New Roman"/>
              </a:rPr>
              <a:t>l'aptitude de la machine au démontage (modifications risquant de coûter </a:t>
            </a:r>
            <a:r>
              <a:rPr lang="fr-FR" sz="2200" spc="-5" dirty="0" smtClean="0">
                <a:solidFill>
                  <a:prstClr val="black"/>
                </a:solidFill>
                <a:ea typeface="Times New Roman"/>
              </a:rPr>
              <a:t>cher).</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Améliorant </a:t>
            </a:r>
            <a:r>
              <a:rPr lang="fr-FR" sz="2200" spc="-5" dirty="0">
                <a:solidFill>
                  <a:prstClr val="black"/>
                </a:solidFill>
                <a:ea typeface="Times New Roman"/>
              </a:rPr>
              <a:t>l'interchangeabilité des pièces et sous ensemble</a:t>
            </a:r>
            <a:r>
              <a:rPr lang="fr-FR" sz="2200" spc="-5" dirty="0" smtClean="0">
                <a:solidFill>
                  <a:prstClr val="black"/>
                </a:solidFill>
                <a:ea typeface="Times New Roman"/>
              </a:rPr>
              <a:t>.</a:t>
            </a:r>
          </a:p>
          <a:p>
            <a:pPr algn="just">
              <a:lnSpc>
                <a:spcPct val="150000"/>
              </a:lnSpc>
            </a:pPr>
            <a:r>
              <a:rPr lang="fr-FR" sz="2200" spc="-5" dirty="0">
                <a:solidFill>
                  <a:prstClr val="black"/>
                </a:solidFill>
                <a:ea typeface="Times New Roman"/>
              </a:rPr>
              <a:t>Calcul de la maintenabilité </a:t>
            </a:r>
            <a:r>
              <a:rPr lang="fr-FR" sz="2200" spc="-5" dirty="0" smtClean="0">
                <a:solidFill>
                  <a:prstClr val="black"/>
                </a:solidFill>
                <a:ea typeface="Times New Roman"/>
              </a:rPr>
              <a:t>: La </a:t>
            </a:r>
            <a:r>
              <a:rPr lang="fr-FR" sz="2200" spc="-5" dirty="0">
                <a:solidFill>
                  <a:prstClr val="black"/>
                </a:solidFill>
                <a:ea typeface="Times New Roman"/>
              </a:rPr>
              <a:t>maintenabilité peut se caractériser par sa MTTR (</a:t>
            </a:r>
            <a:r>
              <a:rPr lang="fr-FR" sz="2200" spc="-5" dirty="0" err="1">
                <a:solidFill>
                  <a:prstClr val="black"/>
                </a:solidFill>
                <a:ea typeface="Times New Roman"/>
              </a:rPr>
              <a:t>Mean</a:t>
            </a:r>
            <a:r>
              <a:rPr lang="fr-FR" sz="2200" spc="-5" dirty="0">
                <a:solidFill>
                  <a:prstClr val="black"/>
                </a:solidFill>
                <a:ea typeface="Times New Roman"/>
              </a:rPr>
              <a:t> Time To </a:t>
            </a:r>
            <a:r>
              <a:rPr lang="fr-FR" sz="2200" spc="-5" dirty="0" err="1">
                <a:solidFill>
                  <a:prstClr val="black"/>
                </a:solidFill>
                <a:ea typeface="Times New Roman"/>
              </a:rPr>
              <a:t>Repair</a:t>
            </a:r>
            <a:r>
              <a:rPr lang="fr-FR" sz="2200" spc="-5" dirty="0">
                <a:solidFill>
                  <a:prstClr val="black"/>
                </a:solidFill>
                <a:ea typeface="Times New Roman"/>
              </a:rPr>
              <a:t>) ou encore Moyenne des Temps Techniques </a:t>
            </a:r>
            <a:r>
              <a:rPr lang="fr-FR" sz="2200" spc="-5" dirty="0" smtClean="0">
                <a:solidFill>
                  <a:prstClr val="black"/>
                </a:solidFill>
                <a:ea typeface="Times New Roman"/>
              </a:rPr>
              <a:t>de Réparation</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10</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10" name="Image 9"/>
          <p:cNvPicPr>
            <a:picLocks noChangeAspect="1"/>
          </p:cNvPicPr>
          <p:nvPr/>
        </p:nvPicPr>
        <p:blipFill rotWithShape="1">
          <a:blip r:embed="rId3" cstate="print"/>
          <a:srcRect l="2419" r="2419" b="4328"/>
          <a:stretch/>
        </p:blipFill>
        <p:spPr>
          <a:xfrm>
            <a:off x="107504" y="980728"/>
            <a:ext cx="8934531" cy="1968625"/>
          </a:xfrm>
          <a:prstGeom prst="rect">
            <a:avLst/>
          </a:prstGeom>
        </p:spPr>
      </p:pic>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1381956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437351"/>
            <a:ext cx="9108504" cy="5170646"/>
          </a:xfrm>
          <a:prstGeom prst="rect">
            <a:avLst/>
          </a:prstGeom>
        </p:spPr>
        <p:txBody>
          <a:bodyPr wrap="square">
            <a:spAutoFit/>
          </a:bodyPr>
          <a:lstStyle/>
          <a:p>
            <a:pPr algn="just">
              <a:lnSpc>
                <a:spcPct val="150000"/>
              </a:lnSpc>
            </a:pPr>
            <a:r>
              <a:rPr lang="fr-FR" sz="2200" spc="-5" dirty="0">
                <a:solidFill>
                  <a:prstClr val="black"/>
                </a:solidFill>
                <a:ea typeface="Times New Roman"/>
              </a:rPr>
              <a:t>Pour l’exemple traité en fiabilité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r>
              <a:rPr lang="fr-FR" sz="2200" b="1" spc="-5" dirty="0" smtClean="0">
                <a:solidFill>
                  <a:prstClr val="black"/>
                </a:solidFill>
                <a:ea typeface="Times New Roman"/>
              </a:rPr>
              <a:t>Taux </a:t>
            </a:r>
            <a:r>
              <a:rPr lang="fr-FR" sz="2200" b="1" spc="-5" dirty="0">
                <a:solidFill>
                  <a:prstClr val="black"/>
                </a:solidFill>
                <a:ea typeface="Times New Roman"/>
              </a:rPr>
              <a:t>de réparation μ :</a:t>
            </a:r>
          </a:p>
          <a:p>
            <a:pPr algn="just">
              <a:lnSpc>
                <a:spcPct val="150000"/>
              </a:lnSpc>
            </a:pPr>
            <a:r>
              <a:rPr lang="fr-FR" sz="2200" spc="-5" dirty="0">
                <a:solidFill>
                  <a:prstClr val="black"/>
                </a:solidFill>
                <a:ea typeface="Times New Roman"/>
              </a:rPr>
              <a:t>Il est égal à l'unité de temps sur la MTTR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r>
              <a:rPr lang="fr-FR" sz="2200" spc="-5" dirty="0" smtClean="0">
                <a:solidFill>
                  <a:prstClr val="black"/>
                </a:solidFill>
                <a:ea typeface="Times New Roman"/>
              </a:rPr>
              <a:t>Pour </a:t>
            </a:r>
            <a:r>
              <a:rPr lang="fr-FR" sz="2200" spc="-5" dirty="0">
                <a:solidFill>
                  <a:prstClr val="black"/>
                </a:solidFill>
                <a:ea typeface="Times New Roman"/>
              </a:rPr>
              <a:t>l’exemple traité en fiabilité </a:t>
            </a:r>
            <a:r>
              <a:rPr lang="fr-FR" sz="2200" spc="-5" dirty="0" smtClean="0">
                <a:solidFill>
                  <a:prstClr val="black"/>
                </a:solidFill>
                <a:ea typeface="Times New Roman"/>
              </a:rPr>
              <a:t>:</a:t>
            </a:r>
          </a:p>
          <a:p>
            <a:pPr algn="just">
              <a:lnSpc>
                <a:spcPct val="150000"/>
              </a:lnSpc>
            </a:pPr>
            <a:r>
              <a:rPr lang="fr-FR" sz="2200" spc="-5" dirty="0" smtClean="0">
                <a:solidFill>
                  <a:prstClr val="black"/>
                </a:solidFill>
                <a:ea typeface="Times New Roman"/>
              </a:rPr>
              <a:t>                                    Réparations </a:t>
            </a:r>
            <a:r>
              <a:rPr lang="fr-FR" sz="2200" spc="-5" dirty="0">
                <a:solidFill>
                  <a:prstClr val="black"/>
                </a:solidFill>
                <a:ea typeface="Times New Roman"/>
              </a:rPr>
              <a:t>/ heure</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11</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2" name="Image 1"/>
          <p:cNvPicPr>
            <a:picLocks noChangeAspect="1"/>
          </p:cNvPicPr>
          <p:nvPr/>
        </p:nvPicPr>
        <p:blipFill>
          <a:blip r:embed="rId2" cstate="print"/>
          <a:stretch>
            <a:fillRect/>
          </a:stretch>
        </p:blipFill>
        <p:spPr>
          <a:xfrm>
            <a:off x="107504" y="620688"/>
            <a:ext cx="5629449" cy="800688"/>
          </a:xfrm>
          <a:prstGeom prst="rect">
            <a:avLst/>
          </a:prstGeom>
        </p:spPr>
      </p:pic>
      <p:pic>
        <p:nvPicPr>
          <p:cNvPr id="3" name="Image 2"/>
          <p:cNvPicPr>
            <a:picLocks noChangeAspect="1"/>
          </p:cNvPicPr>
          <p:nvPr/>
        </p:nvPicPr>
        <p:blipFill>
          <a:blip r:embed="rId3" cstate="print"/>
          <a:stretch>
            <a:fillRect/>
          </a:stretch>
        </p:blipFill>
        <p:spPr>
          <a:xfrm>
            <a:off x="107504" y="2154462"/>
            <a:ext cx="3082532" cy="708818"/>
          </a:xfrm>
          <a:prstGeom prst="rect">
            <a:avLst/>
          </a:prstGeom>
        </p:spPr>
      </p:pic>
      <p:pic>
        <p:nvPicPr>
          <p:cNvPr id="8" name="Image 7"/>
          <p:cNvPicPr>
            <a:picLocks noChangeAspect="1"/>
          </p:cNvPicPr>
          <p:nvPr/>
        </p:nvPicPr>
        <p:blipFill>
          <a:blip r:embed="rId4" cstate="print"/>
          <a:stretch>
            <a:fillRect/>
          </a:stretch>
        </p:blipFill>
        <p:spPr>
          <a:xfrm>
            <a:off x="76901" y="3897515"/>
            <a:ext cx="1470763" cy="755621"/>
          </a:xfrm>
          <a:prstGeom prst="rect">
            <a:avLst/>
          </a:prstGeom>
        </p:spPr>
      </p:pic>
      <p:pic>
        <p:nvPicPr>
          <p:cNvPr id="9" name="Image 8"/>
          <p:cNvPicPr>
            <a:picLocks noChangeAspect="1"/>
          </p:cNvPicPr>
          <p:nvPr/>
        </p:nvPicPr>
        <p:blipFill>
          <a:blip r:embed="rId5" cstate="print"/>
          <a:stretch>
            <a:fillRect/>
          </a:stretch>
        </p:blipFill>
        <p:spPr>
          <a:xfrm>
            <a:off x="61928" y="4941168"/>
            <a:ext cx="1832700" cy="803815"/>
          </a:xfrm>
          <a:prstGeom prst="rect">
            <a:avLst/>
          </a:prstGeom>
        </p:spPr>
      </p:pic>
      <p:sp>
        <p:nvSpPr>
          <p:cNvPr id="10"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2505242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4662815"/>
          </a:xfrm>
          <a:prstGeom prst="rect">
            <a:avLst/>
          </a:prstGeom>
        </p:spPr>
        <p:txBody>
          <a:bodyPr wrap="square">
            <a:spAutoFit/>
          </a:bodyPr>
          <a:lstStyle/>
          <a:p>
            <a:pPr algn="just">
              <a:lnSpc>
                <a:spcPct val="150000"/>
              </a:lnSpc>
            </a:pPr>
            <a:r>
              <a:rPr lang="fr-FR" sz="2200" b="1" spc="-5" dirty="0">
                <a:solidFill>
                  <a:prstClr val="black"/>
                </a:solidFill>
                <a:ea typeface="Times New Roman"/>
              </a:rPr>
              <a:t>LE CONCEPT DE DISPONIBILITE </a:t>
            </a:r>
            <a:r>
              <a:rPr lang="fr-FR" sz="2200" b="1" spc="-5" dirty="0" smtClean="0">
                <a:solidFill>
                  <a:prstClr val="black"/>
                </a:solidFill>
                <a:ea typeface="Times New Roman"/>
              </a:rPr>
              <a:t>:</a:t>
            </a:r>
          </a:p>
          <a:p>
            <a:pPr algn="just">
              <a:lnSpc>
                <a:spcPct val="150000"/>
              </a:lnSpc>
            </a:pPr>
            <a:r>
              <a:rPr lang="fr-FR" sz="2200" b="1" spc="-5" dirty="0" smtClean="0">
                <a:solidFill>
                  <a:prstClr val="black"/>
                </a:solidFill>
                <a:ea typeface="Times New Roman"/>
              </a:rPr>
              <a:t>Définition : </a:t>
            </a:r>
            <a:r>
              <a:rPr lang="fr-FR" sz="2200" spc="-5" dirty="0" smtClean="0">
                <a:solidFill>
                  <a:prstClr val="black"/>
                </a:solidFill>
                <a:ea typeface="Times New Roman"/>
              </a:rPr>
              <a:t>Aptitude </a:t>
            </a:r>
            <a:r>
              <a:rPr lang="fr-FR" sz="2200" spc="-5" dirty="0">
                <a:solidFill>
                  <a:prstClr val="black"/>
                </a:solidFill>
                <a:ea typeface="Times New Roman"/>
              </a:rPr>
              <a:t>d'un bien à être en état d'accomplir une fonction requise dans des conditions données, à un instant donné ou durant un intervalle de temps donné, en supposant que la fourniture des moyens extérieurs nécessaires est assurée.</a:t>
            </a:r>
          </a:p>
          <a:p>
            <a:pPr algn="just">
              <a:lnSpc>
                <a:spcPct val="150000"/>
              </a:lnSpc>
            </a:pPr>
            <a:r>
              <a:rPr lang="fr-FR" sz="2200" spc="-5" dirty="0">
                <a:solidFill>
                  <a:prstClr val="black"/>
                </a:solidFill>
                <a:ea typeface="Times New Roman"/>
              </a:rPr>
              <a:t>Cette aptitude dépend de la combinaison de la fiabilité, de la maintenabilité et de la logistique de </a:t>
            </a:r>
            <a:r>
              <a:rPr lang="fr-FR" sz="2200" spc="-5" dirty="0" smtClean="0">
                <a:solidFill>
                  <a:prstClr val="black"/>
                </a:solidFill>
                <a:ea typeface="Times New Roman"/>
              </a:rPr>
              <a:t>maintenance. Les </a:t>
            </a:r>
            <a:r>
              <a:rPr lang="fr-FR" sz="2200" spc="-5" dirty="0">
                <a:solidFill>
                  <a:prstClr val="black"/>
                </a:solidFill>
                <a:ea typeface="Times New Roman"/>
              </a:rPr>
              <a:t>moyens extérieurs nécessaires autres que la logistique de maintenance n'affectent pas la disponibilité du bien (NF EN 13306).</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12</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5496" y="4761726"/>
            <a:ext cx="8999984" cy="2123658"/>
          </a:xfrm>
          <a:prstGeom prst="rect">
            <a:avLst/>
          </a:prstGeom>
        </p:spPr>
        <p:txBody>
          <a:bodyPr wrap="square">
            <a:spAutoFit/>
          </a:bodyPr>
          <a:lstStyle/>
          <a:p>
            <a:pPr algn="just">
              <a:lnSpc>
                <a:spcPct val="150000"/>
              </a:lnSpc>
            </a:pPr>
            <a:r>
              <a:rPr lang="fr-FR" sz="2200" dirty="0"/>
              <a:t> </a:t>
            </a:r>
            <a:r>
              <a:rPr lang="fr-FR" sz="2200" b="1" dirty="0"/>
              <a:t>Commentaires </a:t>
            </a:r>
            <a:r>
              <a:rPr lang="fr-FR" sz="2200" b="1" dirty="0" smtClean="0"/>
              <a:t>: </a:t>
            </a:r>
            <a:r>
              <a:rPr lang="fr-FR" sz="2200" dirty="0" smtClean="0"/>
              <a:t>Pour </a:t>
            </a:r>
            <a:r>
              <a:rPr lang="fr-FR" sz="2200" dirty="0"/>
              <a:t>qu'un équipement présente une bonne disponibilité, il doit :</a:t>
            </a:r>
          </a:p>
          <a:p>
            <a:pPr marL="342900" indent="-342900" algn="just">
              <a:lnSpc>
                <a:spcPct val="150000"/>
              </a:lnSpc>
              <a:buFont typeface="Arial" panose="020B0604020202020204" pitchFamily="34" charset="0"/>
              <a:buChar char="•"/>
            </a:pPr>
            <a:r>
              <a:rPr lang="fr-FR" sz="2200" dirty="0" smtClean="0"/>
              <a:t>Avoir </a:t>
            </a:r>
            <a:r>
              <a:rPr lang="fr-FR" sz="2200" dirty="0"/>
              <a:t>le moins possible d'arrêts de </a:t>
            </a:r>
            <a:r>
              <a:rPr lang="fr-FR" sz="2200" dirty="0" smtClean="0"/>
              <a:t>production</a:t>
            </a:r>
          </a:p>
          <a:p>
            <a:pPr marL="342900" indent="-342900" algn="just">
              <a:lnSpc>
                <a:spcPct val="150000"/>
              </a:lnSpc>
              <a:buFont typeface="Arial" panose="020B0604020202020204" pitchFamily="34" charset="0"/>
              <a:buChar char="•"/>
            </a:pPr>
            <a:r>
              <a:rPr lang="fr-FR" sz="2200" dirty="0" smtClean="0"/>
              <a:t>Etre </a:t>
            </a:r>
            <a:r>
              <a:rPr lang="fr-FR" sz="2200" dirty="0"/>
              <a:t>rapidement remis en bon état s'il tombe en </a:t>
            </a:r>
            <a:r>
              <a:rPr lang="fr-FR" sz="2200" dirty="0" smtClean="0"/>
              <a:t>panne</a:t>
            </a:r>
            <a:endParaRPr lang="fr-FR" sz="2200" dirty="0"/>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11650303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13</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2" name="Image 1"/>
          <p:cNvPicPr>
            <a:picLocks noChangeAspect="1"/>
          </p:cNvPicPr>
          <p:nvPr/>
        </p:nvPicPr>
        <p:blipFill rotWithShape="1">
          <a:blip r:embed="rId2" cstate="print"/>
          <a:srcRect r="9686"/>
          <a:stretch/>
        </p:blipFill>
        <p:spPr>
          <a:xfrm>
            <a:off x="36513" y="1268760"/>
            <a:ext cx="8999984" cy="5124917"/>
          </a:xfrm>
          <a:prstGeom prst="rect">
            <a:avLst/>
          </a:prstGeom>
        </p:spPr>
      </p:pic>
      <p:sp>
        <p:nvSpPr>
          <p:cNvPr id="3" name="Rectangle 2"/>
          <p:cNvSpPr/>
          <p:nvPr/>
        </p:nvSpPr>
        <p:spPr>
          <a:xfrm>
            <a:off x="36512" y="594190"/>
            <a:ext cx="9144000" cy="430887"/>
          </a:xfrm>
          <a:prstGeom prst="rect">
            <a:avLst/>
          </a:prstGeom>
        </p:spPr>
        <p:txBody>
          <a:bodyPr wrap="square">
            <a:spAutoFit/>
          </a:bodyPr>
          <a:lstStyle/>
          <a:p>
            <a:r>
              <a:rPr lang="fr-FR" sz="2200" dirty="0"/>
              <a:t>La disponibilité d'un équipement dépend de nombreux facteurs :</a:t>
            </a: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21222169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2123658"/>
          </a:xfrm>
          <a:prstGeom prst="rect">
            <a:avLst/>
          </a:prstGeom>
        </p:spPr>
        <p:txBody>
          <a:bodyPr wrap="square">
            <a:spAutoFit/>
          </a:bodyPr>
          <a:lstStyle/>
          <a:p>
            <a:pPr algn="just">
              <a:lnSpc>
                <a:spcPct val="150000"/>
              </a:lnSpc>
            </a:pPr>
            <a:r>
              <a:rPr lang="fr-FR" sz="2200" spc="-5" dirty="0">
                <a:solidFill>
                  <a:prstClr val="black"/>
                </a:solidFill>
                <a:ea typeface="Times New Roman"/>
              </a:rPr>
              <a:t>La disponibilité allie donc les notions de fiabilité et de maintenabilité</a:t>
            </a:r>
          </a:p>
          <a:p>
            <a:pPr algn="just">
              <a:lnSpc>
                <a:spcPct val="150000"/>
              </a:lnSpc>
            </a:pPr>
            <a:r>
              <a:rPr lang="fr-FR" sz="2200" spc="-5" dirty="0">
                <a:solidFill>
                  <a:prstClr val="black"/>
                </a:solidFill>
                <a:ea typeface="Times New Roman"/>
              </a:rPr>
              <a:t>Augmenter la disponibilité passe par : </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L'allongement </a:t>
            </a:r>
            <a:r>
              <a:rPr lang="fr-FR" sz="2200" spc="-5" dirty="0">
                <a:solidFill>
                  <a:prstClr val="black"/>
                </a:solidFill>
                <a:ea typeface="Times New Roman"/>
              </a:rPr>
              <a:t>de la MTBF (action sur la </a:t>
            </a:r>
            <a:r>
              <a:rPr lang="fr-FR" sz="2200" spc="-5" dirty="0" smtClean="0">
                <a:solidFill>
                  <a:prstClr val="black"/>
                </a:solidFill>
                <a:ea typeface="Times New Roman"/>
              </a:rPr>
              <a:t>fiabilité)</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La </a:t>
            </a:r>
            <a:r>
              <a:rPr lang="fr-FR" sz="2200" spc="-5" dirty="0">
                <a:solidFill>
                  <a:prstClr val="black"/>
                </a:solidFill>
                <a:ea typeface="Times New Roman"/>
              </a:rPr>
              <a:t>notion de le MTTR (action sur la maintenance</a:t>
            </a:r>
            <a:r>
              <a:rPr lang="fr-FR" sz="2200" spc="-5" dirty="0" smtClean="0">
                <a:solidFill>
                  <a:prstClr val="black"/>
                </a:solidFill>
                <a:ea typeface="Times New Roman"/>
              </a:rPr>
              <a:t>)</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14</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8205813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15</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2" name="Image 1"/>
          <p:cNvPicPr>
            <a:picLocks noChangeAspect="1"/>
          </p:cNvPicPr>
          <p:nvPr/>
        </p:nvPicPr>
        <p:blipFill>
          <a:blip r:embed="rId2" cstate="print"/>
          <a:stretch>
            <a:fillRect/>
          </a:stretch>
        </p:blipFill>
        <p:spPr>
          <a:xfrm>
            <a:off x="1835696" y="692697"/>
            <a:ext cx="7200800" cy="6120680"/>
          </a:xfrm>
          <a:prstGeom prst="rect">
            <a:avLst/>
          </a:prstGeom>
        </p:spPr>
      </p:pic>
      <p:sp>
        <p:nvSpPr>
          <p:cNvPr id="3" name="Rectangle 2"/>
          <p:cNvSpPr/>
          <p:nvPr/>
        </p:nvSpPr>
        <p:spPr>
          <a:xfrm>
            <a:off x="107504" y="620688"/>
            <a:ext cx="1269643" cy="369332"/>
          </a:xfrm>
          <a:prstGeom prst="rect">
            <a:avLst/>
          </a:prstGeom>
        </p:spPr>
        <p:txBody>
          <a:bodyPr wrap="none">
            <a:spAutoFit/>
          </a:bodyPr>
          <a:lstStyle/>
          <a:p>
            <a:r>
              <a:rPr lang="fr-FR" b="1" dirty="0"/>
              <a:t>SYNTHESE :</a:t>
            </a: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3618264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6463308"/>
          </a:xfrm>
          <a:prstGeom prst="rect">
            <a:avLst/>
          </a:prstGeom>
        </p:spPr>
        <p:txBody>
          <a:bodyPr wrap="square">
            <a:spAutoFit/>
          </a:bodyPr>
          <a:lstStyle/>
          <a:p>
            <a:pPr algn="just"/>
            <a:r>
              <a:rPr lang="fr-FR" b="1" dirty="0"/>
              <a:t>INTRODUCTION:</a:t>
            </a:r>
            <a:endParaRPr lang="fr-FR" b="1" dirty="0" smtClean="0"/>
          </a:p>
          <a:p>
            <a:pPr algn="just">
              <a:lnSpc>
                <a:spcPct val="150000"/>
              </a:lnSpc>
            </a:pPr>
            <a:r>
              <a:rPr lang="fr-FR" sz="2200" dirty="0"/>
              <a:t>Pour établir des programmes de maintenance efficaces, il faut bien connaître le comportement des équipements dans le temps et s'assurer que les interventions effectuées améliorent la situation par rapport à la sécurité, à la fiabilité et aux coûts globaux.</a:t>
            </a:r>
          </a:p>
          <a:p>
            <a:pPr algn="just">
              <a:lnSpc>
                <a:spcPct val="150000"/>
              </a:lnSpc>
            </a:pPr>
            <a:r>
              <a:rPr lang="fr-FR" sz="2200" dirty="0"/>
              <a:t>L'historique qui suit présente comment les nouvelles philosophies de maintenance se sont développées dans l'aviation. Des notions importantes sur les fonctions cachées et sur les types de défaillances sont expliquées avant de passer aux principes mêmes de la MBF</a:t>
            </a:r>
            <a:r>
              <a:rPr lang="fr-FR" sz="2200" dirty="0" smtClean="0"/>
              <a:t>.</a:t>
            </a:r>
          </a:p>
          <a:p>
            <a:pPr algn="just">
              <a:lnSpc>
                <a:spcPct val="150000"/>
              </a:lnSpc>
            </a:pPr>
            <a:r>
              <a:rPr lang="fr-FR" sz="2200" b="1" dirty="0"/>
              <a:t>ORIGINES :</a:t>
            </a:r>
          </a:p>
          <a:p>
            <a:pPr algn="just">
              <a:lnSpc>
                <a:spcPct val="150000"/>
              </a:lnSpc>
            </a:pPr>
            <a:r>
              <a:rPr lang="fr-FR" sz="2200" dirty="0"/>
              <a:t>La MBF ou RCM (</a:t>
            </a:r>
            <a:r>
              <a:rPr lang="fr-FR" sz="2200" dirty="0" err="1"/>
              <a:t>Reliability</a:t>
            </a:r>
            <a:r>
              <a:rPr lang="fr-FR" sz="2200" dirty="0"/>
              <a:t> </a:t>
            </a:r>
            <a:r>
              <a:rPr lang="fr-FR" sz="2200" dirty="0" err="1"/>
              <a:t>Centered</a:t>
            </a:r>
            <a:r>
              <a:rPr lang="fr-FR" sz="2200" dirty="0"/>
              <a:t> Maintenance) a été introduite dans l’aéronautique aux états unis vers 1960 pour déterminer les programmes de maintenance. </a:t>
            </a:r>
          </a:p>
        </p:txBody>
      </p:sp>
    </p:spTree>
    <p:extLst>
      <p:ext uri="{BB962C8B-B14F-4D97-AF65-F5344CB8AC3E}">
        <p14:creationId xmlns="" xmlns:p14="http://schemas.microsoft.com/office/powerpoint/2010/main" val="37123477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252082"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4610365"/>
          </a:xfrm>
          <a:prstGeom prst="rect">
            <a:avLst/>
          </a:prstGeom>
        </p:spPr>
        <p:txBody>
          <a:bodyPr wrap="square">
            <a:spAutoFit/>
          </a:bodyPr>
          <a:lstStyle/>
          <a:p>
            <a:pPr algn="just">
              <a:lnSpc>
                <a:spcPct val="150000"/>
              </a:lnSpc>
            </a:pPr>
            <a:r>
              <a:rPr lang="fr-FR" sz="2200" dirty="0" smtClean="0"/>
              <a:t>La </a:t>
            </a:r>
            <a:r>
              <a:rPr lang="fr-FR" sz="2200" dirty="0"/>
              <a:t>publication d’un document appelé MSG a fixé les bases de la méthode de développement d’un programme de maintenance pour tous les intervenants de la maintenance aéronautique. </a:t>
            </a:r>
            <a:endParaRPr lang="fr-FR" sz="2200" dirty="0" smtClean="0"/>
          </a:p>
          <a:p>
            <a:pPr algn="just">
              <a:lnSpc>
                <a:spcPct val="150000"/>
              </a:lnSpc>
            </a:pPr>
            <a:r>
              <a:rPr lang="fr-FR" sz="2200" dirty="0" smtClean="0"/>
              <a:t>En </a:t>
            </a:r>
            <a:r>
              <a:rPr lang="fr-FR" sz="2200" dirty="0"/>
              <a:t>France, c’est en 1984 que le concept RCM a été introduit sous l’impulsion d’EDF qui désirait l’appliquer à ses installations nucléaires. C’est le projet OMF qui se définit comme une politique de maintenance ayant pour objet «  de définir un programme de maintenance préventive afin de contribuer à maintenir, voire améliorer la fiabilité des fonctions des systèmes qui sont importantes pour la sécurité et la disponibilité des tranches nucléaires ». </a:t>
            </a:r>
            <a:endParaRPr lang="fr-FR" b="1" dirty="0"/>
          </a:p>
        </p:txBody>
      </p:sp>
    </p:spTree>
    <p:extLst>
      <p:ext uri="{BB962C8B-B14F-4D97-AF65-F5344CB8AC3E}">
        <p14:creationId xmlns="" xmlns:p14="http://schemas.microsoft.com/office/powerpoint/2010/main" val="36701022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955476"/>
          </a:xfrm>
          <a:prstGeom prst="rect">
            <a:avLst/>
          </a:prstGeom>
        </p:spPr>
        <p:txBody>
          <a:bodyPr wrap="square">
            <a:spAutoFit/>
          </a:bodyPr>
          <a:lstStyle/>
          <a:p>
            <a:pPr algn="just">
              <a:lnSpc>
                <a:spcPct val="150000"/>
              </a:lnSpc>
            </a:pPr>
            <a:r>
              <a:rPr lang="fr-FR" sz="2200" dirty="0" smtClean="0">
                <a:solidFill>
                  <a:prstClr val="black"/>
                </a:solidFill>
              </a:rPr>
              <a:t>Les </a:t>
            </a:r>
            <a:r>
              <a:rPr lang="fr-FR" sz="2200" dirty="0">
                <a:solidFill>
                  <a:prstClr val="black"/>
                </a:solidFill>
              </a:rPr>
              <a:t>objectifs de l’OMF sont le maintien et l’amélioration de la sûreté nucléaire, la maîtrise des coûts et l’optimisation économique de la maintenance, la mise en œuvre d’une méthode structurée par analyse des défaillances fonctionnelles, l’utilisation du retour d’expérience pour réajuster les programmes de maintenance.</a:t>
            </a:r>
          </a:p>
          <a:p>
            <a:pPr algn="just">
              <a:lnSpc>
                <a:spcPct val="150000"/>
              </a:lnSpc>
            </a:pPr>
            <a:r>
              <a:rPr lang="fr-FR" sz="2200" dirty="0">
                <a:solidFill>
                  <a:prstClr val="black"/>
                </a:solidFill>
              </a:rPr>
              <a:t>L’idée d’adapter la RCM à l’industrie a été développée en France vers 1996. La démarche repose sur l’analyse technique des équipements et sur une implication forte des agents de maintenance. L’objectif est toujours d’améliorer la disponibilité des </a:t>
            </a:r>
            <a:r>
              <a:rPr lang="fr-FR" sz="2200" dirty="0" smtClean="0">
                <a:solidFill>
                  <a:prstClr val="black"/>
                </a:solidFill>
              </a:rPr>
              <a:t>équipements.</a:t>
            </a:r>
          </a:p>
          <a:p>
            <a:pPr algn="just">
              <a:lnSpc>
                <a:spcPct val="150000"/>
              </a:lnSpc>
            </a:pPr>
            <a:endParaRPr lang="fr-FR" sz="2200" dirty="0">
              <a:solidFill>
                <a:prstClr val="black"/>
              </a:solidFill>
            </a:endParaRPr>
          </a:p>
          <a:p>
            <a:pPr algn="just">
              <a:lnSpc>
                <a:spcPct val="150000"/>
              </a:lnSpc>
            </a:pPr>
            <a:endParaRPr lang="fr-FR" sz="2200" dirty="0">
              <a:solidFill>
                <a:prstClr val="black"/>
              </a:solidFill>
            </a:endParaRPr>
          </a:p>
          <a:p>
            <a:pPr algn="just"/>
            <a:endParaRPr lang="fr-FR" b="1" dirty="0">
              <a:solidFill>
                <a:prstClr val="black"/>
              </a:solidFill>
            </a:endParaRPr>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609272"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19</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447645"/>
          </a:xfrm>
          <a:prstGeom prst="rect">
            <a:avLst/>
          </a:prstGeom>
        </p:spPr>
        <p:txBody>
          <a:bodyPr wrap="square">
            <a:spAutoFit/>
          </a:bodyPr>
          <a:lstStyle/>
          <a:p>
            <a:pPr algn="just">
              <a:lnSpc>
                <a:spcPct val="150000"/>
              </a:lnSpc>
            </a:pPr>
            <a:r>
              <a:rPr lang="fr-FR" sz="2200" b="1" dirty="0"/>
              <a:t>DEFINITIONS ET PRINCIPES :</a:t>
            </a:r>
          </a:p>
          <a:p>
            <a:pPr algn="just">
              <a:lnSpc>
                <a:spcPct val="150000"/>
              </a:lnSpc>
            </a:pPr>
            <a:r>
              <a:rPr lang="fr-FR" sz="2200" b="1" dirty="0" smtClean="0"/>
              <a:t>Définitions </a:t>
            </a:r>
            <a:r>
              <a:rPr lang="fr-FR" sz="2200" b="1" dirty="0"/>
              <a:t>:</a:t>
            </a:r>
          </a:p>
          <a:p>
            <a:pPr algn="just">
              <a:lnSpc>
                <a:spcPct val="150000"/>
              </a:lnSpc>
            </a:pPr>
            <a:r>
              <a:rPr lang="fr-FR" sz="2200" b="1" dirty="0"/>
              <a:t>RCM : </a:t>
            </a:r>
            <a:r>
              <a:rPr lang="fr-FR" sz="2200" dirty="0"/>
              <a:t>stratégie de maintenance globale d’un système utilisant une méthode d’analyse structurée permettant d’assurer la fiabilité inhérente à ce système.</a:t>
            </a:r>
          </a:p>
          <a:p>
            <a:pPr algn="just">
              <a:lnSpc>
                <a:spcPct val="150000"/>
              </a:lnSpc>
            </a:pPr>
            <a:r>
              <a:rPr lang="fr-FR" sz="2200" b="1" dirty="0"/>
              <a:t>MBF : </a:t>
            </a:r>
            <a:r>
              <a:rPr lang="fr-FR" sz="2200" dirty="0"/>
              <a:t>méthode destinée à établir un programme de maintenance préventive permettant d’améliorer progressivement le niveau de disponibilité des équipements critiques. La méthode repose essentiellement sur la connaissance précise du comportement fonctionnel et dysfonctionnel des systèmes.</a:t>
            </a:r>
          </a:p>
          <a:p>
            <a:pPr algn="just">
              <a:lnSpc>
                <a:spcPct val="150000"/>
              </a:lnSpc>
            </a:pPr>
            <a:endParaRPr lang="fr-FR" sz="2200" dirty="0"/>
          </a:p>
          <a:p>
            <a:pPr algn="just"/>
            <a:endParaRPr lang="fr-FR" b="1"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483051"/>
            <a:ext cx="9108504"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LE CONCEPT DE FIABILITE :</a:t>
            </a:r>
          </a:p>
          <a:p>
            <a:pPr algn="just">
              <a:lnSpc>
                <a:spcPct val="150000"/>
              </a:lnSpc>
            </a:pPr>
            <a:r>
              <a:rPr lang="fr-FR" sz="2200" b="1" spc="-5" dirty="0" smtClean="0">
                <a:solidFill>
                  <a:prstClr val="black"/>
                </a:solidFill>
                <a:ea typeface="Times New Roman"/>
              </a:rPr>
              <a:t>Définition </a:t>
            </a:r>
            <a:r>
              <a:rPr lang="fr-FR" sz="2200" b="1" spc="-5" dirty="0">
                <a:solidFill>
                  <a:prstClr val="black"/>
                </a:solidFill>
                <a:ea typeface="Times New Roman"/>
              </a:rPr>
              <a:t>:</a:t>
            </a:r>
          </a:p>
          <a:p>
            <a:pPr algn="just">
              <a:lnSpc>
                <a:spcPct val="150000"/>
              </a:lnSpc>
            </a:pPr>
            <a:r>
              <a:rPr lang="fr-FR" sz="2200" spc="-5" dirty="0">
                <a:solidFill>
                  <a:prstClr val="black"/>
                </a:solidFill>
                <a:ea typeface="Times New Roman"/>
              </a:rPr>
              <a:t>Aptitude d'un bien à accomplir une fonction requise dans des conditions données pendant un temps donné (NF EN 13306) ou « caractéristique d'un bien exprimée par la probabilité qu'il accomplisse une fonction requise dans des conditions données pendant un temps donné »  (NF X 60–500).</a:t>
            </a:r>
          </a:p>
          <a:p>
            <a:pPr algn="just">
              <a:lnSpc>
                <a:spcPct val="150000"/>
              </a:lnSpc>
            </a:pPr>
            <a:r>
              <a:rPr lang="fr-FR" sz="2200" spc="-5" dirty="0">
                <a:solidFill>
                  <a:prstClr val="black"/>
                </a:solidFill>
                <a:ea typeface="Times New Roman"/>
              </a:rPr>
              <a:t>La notion de temps peut prendre la forme : </a:t>
            </a:r>
            <a:endParaRPr lang="fr-FR" sz="2200" spc="-5" dirty="0" smtClean="0">
              <a:solidFill>
                <a:prstClr val="black"/>
              </a:solidFill>
              <a:ea typeface="Times New Roman"/>
            </a:endParaRP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De </a:t>
            </a:r>
            <a:r>
              <a:rPr lang="fr-FR" sz="2200" spc="-5" dirty="0">
                <a:solidFill>
                  <a:prstClr val="black"/>
                </a:solidFill>
                <a:ea typeface="Times New Roman"/>
              </a:rPr>
              <a:t>nombre de cycles effectués </a:t>
            </a:r>
            <a:r>
              <a:rPr lang="fr-FR" sz="2200" spc="-5" dirty="0" smtClean="0">
                <a:solidFill>
                  <a:prstClr val="black"/>
                </a:solidFill>
                <a:ea typeface="Times New Roman"/>
              </a:rPr>
              <a:t>= </a:t>
            </a:r>
            <a:r>
              <a:rPr lang="fr-FR" sz="2200" spc="-5" dirty="0">
                <a:solidFill>
                  <a:prstClr val="black"/>
                </a:solidFill>
                <a:ea typeface="Times New Roman"/>
              </a:rPr>
              <a:t>machine </a:t>
            </a:r>
            <a:r>
              <a:rPr lang="fr-FR" sz="2200" spc="-5" dirty="0" smtClean="0">
                <a:solidFill>
                  <a:prstClr val="black"/>
                </a:solidFill>
                <a:ea typeface="Times New Roman"/>
              </a:rPr>
              <a:t>automatique</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De </a:t>
            </a:r>
            <a:r>
              <a:rPr lang="fr-FR" sz="2200" spc="-5" dirty="0">
                <a:solidFill>
                  <a:prstClr val="black"/>
                </a:solidFill>
                <a:ea typeface="Times New Roman"/>
              </a:rPr>
              <a:t>distance parcourue </a:t>
            </a:r>
            <a:r>
              <a:rPr lang="fr-FR" sz="2200" spc="-5" dirty="0" smtClean="0">
                <a:solidFill>
                  <a:prstClr val="black"/>
                </a:solidFill>
                <a:ea typeface="Times New Roman"/>
              </a:rPr>
              <a:t>= </a:t>
            </a:r>
            <a:r>
              <a:rPr lang="fr-FR" sz="2200" spc="-5" dirty="0">
                <a:solidFill>
                  <a:prstClr val="black"/>
                </a:solidFill>
                <a:ea typeface="Times New Roman"/>
              </a:rPr>
              <a:t>matériel </a:t>
            </a:r>
            <a:r>
              <a:rPr lang="fr-FR" sz="2200" spc="-5" dirty="0" smtClean="0">
                <a:solidFill>
                  <a:prstClr val="black"/>
                </a:solidFill>
                <a:ea typeface="Times New Roman"/>
              </a:rPr>
              <a:t>roulant</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De </a:t>
            </a:r>
            <a:r>
              <a:rPr lang="fr-FR" sz="2200" spc="-5" dirty="0">
                <a:solidFill>
                  <a:prstClr val="black"/>
                </a:solidFill>
                <a:ea typeface="Times New Roman"/>
              </a:rPr>
              <a:t>tonnage produit </a:t>
            </a:r>
            <a:r>
              <a:rPr lang="fr-FR" sz="2200" spc="-5" dirty="0" smtClean="0">
                <a:solidFill>
                  <a:prstClr val="black"/>
                </a:solidFill>
                <a:ea typeface="Times New Roman"/>
              </a:rPr>
              <a:t>= </a:t>
            </a:r>
            <a:r>
              <a:rPr lang="fr-FR" sz="2200" spc="-5" dirty="0">
                <a:solidFill>
                  <a:prstClr val="black"/>
                </a:solidFill>
                <a:ea typeface="Times New Roman"/>
              </a:rPr>
              <a:t>équipement de </a:t>
            </a:r>
            <a:r>
              <a:rPr lang="fr-FR" sz="2200" spc="-5" dirty="0" smtClean="0">
                <a:solidFill>
                  <a:prstClr val="black"/>
                </a:solidFill>
                <a:ea typeface="Times New Roman"/>
              </a:rPr>
              <a:t>production</a:t>
            </a:r>
          </a:p>
          <a:p>
            <a:pPr algn="just">
              <a:lnSpc>
                <a:spcPct val="150000"/>
              </a:lnSpc>
            </a:pPr>
            <a:r>
              <a:rPr lang="fr-FR" sz="2200" b="1" spc="-5" dirty="0">
                <a:solidFill>
                  <a:prstClr val="black"/>
                </a:solidFill>
                <a:ea typeface="Times New Roman"/>
              </a:rPr>
              <a:t>Commentaires </a:t>
            </a:r>
            <a:r>
              <a:rPr lang="fr-FR" sz="2200" b="1" spc="-5" dirty="0" smtClean="0">
                <a:solidFill>
                  <a:prstClr val="black"/>
                </a:solidFill>
                <a:ea typeface="Times New Roman"/>
              </a:rPr>
              <a:t>: </a:t>
            </a:r>
            <a:r>
              <a:rPr lang="fr-FR" sz="2200" spc="-5" dirty="0" smtClean="0">
                <a:solidFill>
                  <a:prstClr val="black"/>
                </a:solidFill>
                <a:ea typeface="Times New Roman"/>
              </a:rPr>
              <a:t>Un </a:t>
            </a:r>
            <a:r>
              <a:rPr lang="fr-FR" sz="2200" spc="-5" dirty="0">
                <a:solidFill>
                  <a:prstClr val="black"/>
                </a:solidFill>
                <a:ea typeface="Times New Roman"/>
              </a:rPr>
              <a:t>équipement est fiable s'il subit peu d'arrêts pour pannes. La notion de fiabilité s'applique </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5"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Tree>
    <p:extLst>
      <p:ext uri="{BB962C8B-B14F-4D97-AF65-F5344CB8AC3E}">
        <p14:creationId xmlns="" xmlns:p14="http://schemas.microsoft.com/office/powerpoint/2010/main" val="1149376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20</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6463308"/>
          </a:xfrm>
          <a:prstGeom prst="rect">
            <a:avLst/>
          </a:prstGeom>
        </p:spPr>
        <p:txBody>
          <a:bodyPr wrap="square">
            <a:spAutoFit/>
          </a:bodyPr>
          <a:lstStyle/>
          <a:p>
            <a:pPr algn="just">
              <a:lnSpc>
                <a:spcPct val="150000"/>
              </a:lnSpc>
            </a:pPr>
            <a:r>
              <a:rPr lang="fr-FR" sz="2200" b="1" dirty="0"/>
              <a:t>Objectifs </a:t>
            </a:r>
            <a:r>
              <a:rPr lang="fr-FR" sz="2200" b="1" dirty="0" smtClean="0"/>
              <a:t>: </a:t>
            </a:r>
            <a:r>
              <a:rPr lang="fr-FR" sz="2200" dirty="0" smtClean="0"/>
              <a:t>L’objectif </a:t>
            </a:r>
            <a:r>
              <a:rPr lang="fr-FR" sz="2200" dirty="0"/>
              <a:t>principal est d’améliorer la disponibilité (plus importante au niveau industriel que la seule fiabilité) des équipements critiques (pour la sécurité ou la qualité).</a:t>
            </a:r>
          </a:p>
          <a:p>
            <a:pPr algn="just">
              <a:lnSpc>
                <a:spcPct val="150000"/>
              </a:lnSpc>
            </a:pPr>
            <a:r>
              <a:rPr lang="fr-FR" sz="2200" dirty="0"/>
              <a:t>Améliorer la disponibilité passe par :</a:t>
            </a:r>
          </a:p>
          <a:p>
            <a:pPr marL="342900" indent="-342900" algn="just">
              <a:lnSpc>
                <a:spcPct val="150000"/>
              </a:lnSpc>
              <a:buFont typeface="Wingdings" pitchFamily="2" charset="2"/>
              <a:buChar char="Ø"/>
            </a:pPr>
            <a:r>
              <a:rPr lang="fr-FR" sz="2200" dirty="0" smtClean="0"/>
              <a:t>Une </a:t>
            </a:r>
            <a:r>
              <a:rPr lang="fr-FR" sz="2200" dirty="0"/>
              <a:t>réduction des défaillances par la mise en place d’une maintenance préventive </a:t>
            </a:r>
            <a:r>
              <a:rPr lang="fr-FR" sz="2200" dirty="0" smtClean="0"/>
              <a:t>efficace</a:t>
            </a:r>
          </a:p>
          <a:p>
            <a:pPr marL="342900" indent="-342900" algn="just">
              <a:lnSpc>
                <a:spcPct val="150000"/>
              </a:lnSpc>
              <a:buFont typeface="Wingdings" pitchFamily="2" charset="2"/>
              <a:buChar char="Ø"/>
            </a:pPr>
            <a:r>
              <a:rPr lang="fr-FR" sz="2200" dirty="0" smtClean="0"/>
              <a:t>Une </a:t>
            </a:r>
            <a:r>
              <a:rPr lang="fr-FR" sz="2200" dirty="0"/>
              <a:t>réduction des durées de pertes de production par une répartition des tâches entre la production et la maintenance</a:t>
            </a:r>
          </a:p>
          <a:p>
            <a:pPr algn="just">
              <a:lnSpc>
                <a:spcPct val="150000"/>
              </a:lnSpc>
            </a:pPr>
            <a:r>
              <a:rPr lang="fr-FR" sz="2200" dirty="0"/>
              <a:t>D’autres objectifs sont aussi recherchés :</a:t>
            </a:r>
          </a:p>
          <a:p>
            <a:pPr algn="just">
              <a:lnSpc>
                <a:spcPct val="150000"/>
              </a:lnSpc>
            </a:pPr>
            <a:r>
              <a:rPr lang="fr-FR" sz="2200" dirty="0" smtClean="0"/>
              <a:t>1. Maîtrise </a:t>
            </a:r>
            <a:r>
              <a:rPr lang="fr-FR" sz="2200" dirty="0"/>
              <a:t>des coûts par l’optimisation des plans de maintenance par des interventions « au bon endroit au bon moment », donc par l’élimination d’opérations de maintenance préventives constatées improductives</a:t>
            </a:r>
            <a:r>
              <a:rPr lang="fr-FR" sz="2200" dirty="0" smtClean="0"/>
              <a:t>.</a:t>
            </a:r>
            <a:endParaRPr lang="fr-FR" sz="2200" dirty="0"/>
          </a:p>
          <a:p>
            <a:pPr algn="just"/>
            <a:endParaRPr lang="fr-FR" b="1"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21</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2123658"/>
          </a:xfrm>
          <a:prstGeom prst="rect">
            <a:avLst/>
          </a:prstGeom>
        </p:spPr>
        <p:txBody>
          <a:bodyPr wrap="square">
            <a:spAutoFit/>
          </a:bodyPr>
          <a:lstStyle/>
          <a:p>
            <a:pPr algn="just">
              <a:lnSpc>
                <a:spcPct val="150000"/>
              </a:lnSpc>
            </a:pPr>
            <a:r>
              <a:rPr lang="fr-FR" sz="2200" dirty="0" smtClean="0"/>
              <a:t>2. Mise </a:t>
            </a:r>
            <a:r>
              <a:rPr lang="fr-FR" sz="2200" dirty="0"/>
              <a:t>en œuvre d’une démarche structurée d’analyse des modes de défaillance.</a:t>
            </a:r>
          </a:p>
          <a:p>
            <a:pPr algn="just">
              <a:lnSpc>
                <a:spcPct val="150000"/>
              </a:lnSpc>
            </a:pPr>
            <a:r>
              <a:rPr lang="fr-FR" sz="2200" dirty="0" smtClean="0"/>
              <a:t>3. Mise </a:t>
            </a:r>
            <a:r>
              <a:rPr lang="fr-FR" sz="2200" dirty="0"/>
              <a:t>en œuvre d’une démarche participative par la création de groupes de travail </a:t>
            </a:r>
            <a:r>
              <a:rPr lang="fr-FR" sz="2200" b="1" dirty="0"/>
              <a:t>MBF</a:t>
            </a:r>
            <a:r>
              <a:rPr lang="fr-FR" sz="2200" dirty="0"/>
              <a:t> incluant des acteurs de la production et de la maintenance</a:t>
            </a:r>
            <a:r>
              <a:rPr lang="fr-FR" sz="2200" dirty="0" smtClean="0"/>
              <a:t>.</a:t>
            </a:r>
            <a:endParaRPr lang="fr-FR" sz="2200"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252082"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22</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476672"/>
            <a:ext cx="9143999" cy="6133859"/>
          </a:xfrm>
          <a:prstGeom prst="rect">
            <a:avLst/>
          </a:prstGeom>
        </p:spPr>
        <p:txBody>
          <a:bodyPr wrap="square">
            <a:spAutoFit/>
          </a:bodyPr>
          <a:lstStyle/>
          <a:p>
            <a:pPr algn="just">
              <a:lnSpc>
                <a:spcPct val="150000"/>
              </a:lnSpc>
            </a:pPr>
            <a:r>
              <a:rPr lang="fr-FR" sz="2200" b="1" dirty="0"/>
              <a:t>LES BENEFICES DE LA MBF :</a:t>
            </a:r>
          </a:p>
          <a:p>
            <a:pPr algn="just">
              <a:lnSpc>
                <a:spcPct val="150000"/>
              </a:lnSpc>
            </a:pPr>
            <a:r>
              <a:rPr lang="fr-FR" sz="2200" dirty="0"/>
              <a:t>Les résultats d'une analyse de MBF sont une meilleure connaissance des fonctions, une compréhension de comment un équipement peut défaillir (</a:t>
            </a:r>
            <a:r>
              <a:rPr lang="fr-FR" sz="2200" dirty="0" err="1"/>
              <a:t>echouer</a:t>
            </a:r>
            <a:r>
              <a:rPr lang="fr-FR" sz="2200" dirty="0"/>
              <a:t>) et quelles en sont les causes premières pour converger sur une liste de tâches proposées qui soient applicables et efficaces. L'effet global d'une telle approche est de développer un travail d'équipe rigoureux et motivant. Les bénéfices pour l'entreprise comprendront plusieurs des effets suivants :</a:t>
            </a:r>
          </a:p>
          <a:p>
            <a:pPr marL="342900" indent="-342900" algn="just">
              <a:lnSpc>
                <a:spcPct val="150000"/>
              </a:lnSpc>
              <a:buFont typeface="Arial" pitchFamily="34" charset="0"/>
              <a:buChar char="•"/>
            </a:pPr>
            <a:r>
              <a:rPr lang="fr-FR" sz="2200" dirty="0" smtClean="0"/>
              <a:t>plus </a:t>
            </a:r>
            <a:r>
              <a:rPr lang="fr-FR" sz="2200" dirty="0"/>
              <a:t>grande sécurité et intégrité </a:t>
            </a:r>
            <a:r>
              <a:rPr lang="fr-FR" sz="2200" dirty="0" smtClean="0"/>
              <a:t>environnementale;</a:t>
            </a:r>
          </a:p>
          <a:p>
            <a:pPr marL="342900" indent="-342900" algn="just">
              <a:lnSpc>
                <a:spcPct val="150000"/>
              </a:lnSpc>
              <a:buFont typeface="Arial" pitchFamily="34" charset="0"/>
              <a:buChar char="•"/>
            </a:pPr>
            <a:r>
              <a:rPr lang="fr-FR" sz="2200" dirty="0" smtClean="0"/>
              <a:t>meilleure </a:t>
            </a:r>
            <a:r>
              <a:rPr lang="fr-FR" sz="2200" dirty="0"/>
              <a:t>performance </a:t>
            </a:r>
            <a:r>
              <a:rPr lang="fr-FR" sz="2200" dirty="0" smtClean="0"/>
              <a:t>opérationnelle;</a:t>
            </a:r>
          </a:p>
          <a:p>
            <a:pPr marL="342900" indent="-342900" algn="just">
              <a:lnSpc>
                <a:spcPct val="150000"/>
              </a:lnSpc>
              <a:buFont typeface="Arial" pitchFamily="34" charset="0"/>
              <a:buChar char="•"/>
            </a:pPr>
            <a:r>
              <a:rPr lang="fr-FR" sz="2200" dirty="0" smtClean="0"/>
              <a:t>plus </a:t>
            </a:r>
            <a:r>
              <a:rPr lang="fr-FR" sz="2200" dirty="0"/>
              <a:t>grande efficacité économique de la </a:t>
            </a:r>
            <a:r>
              <a:rPr lang="fr-FR" sz="2200" dirty="0" smtClean="0"/>
              <a:t>maintenance;</a:t>
            </a:r>
          </a:p>
          <a:p>
            <a:pPr marL="342900" indent="-342900" algn="just">
              <a:lnSpc>
                <a:spcPct val="150000"/>
              </a:lnSpc>
              <a:buFont typeface="Arial" pitchFamily="34" charset="0"/>
              <a:buChar char="•"/>
            </a:pPr>
            <a:r>
              <a:rPr lang="fr-FR" sz="2200" dirty="0" smtClean="0"/>
              <a:t>durée </a:t>
            </a:r>
            <a:r>
              <a:rPr lang="fr-FR" sz="2200" dirty="0"/>
              <a:t>de vie prolongée d'équipements </a:t>
            </a:r>
            <a:r>
              <a:rPr lang="fr-FR" sz="2200" dirty="0" smtClean="0"/>
              <a:t>coûteux;</a:t>
            </a:r>
          </a:p>
          <a:p>
            <a:pPr marL="342900" indent="-342900" algn="just">
              <a:lnSpc>
                <a:spcPct val="150000"/>
              </a:lnSpc>
              <a:buFont typeface="Arial" pitchFamily="34" charset="0"/>
              <a:buChar char="•"/>
            </a:pPr>
            <a:r>
              <a:rPr lang="fr-FR" sz="2200" dirty="0" smtClean="0"/>
              <a:t>plus </a:t>
            </a:r>
            <a:r>
              <a:rPr lang="fr-FR" sz="2200" dirty="0"/>
              <a:t>grande motivation du personnel</a:t>
            </a:r>
            <a:r>
              <a:rPr lang="fr-FR" sz="2200" dirty="0" smtClean="0"/>
              <a:t>.</a:t>
            </a:r>
            <a:endParaRPr lang="fr-FR" sz="2200"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23</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3647152"/>
          </a:xfrm>
          <a:prstGeom prst="rect">
            <a:avLst/>
          </a:prstGeom>
        </p:spPr>
        <p:txBody>
          <a:bodyPr wrap="square">
            <a:spAutoFit/>
          </a:bodyPr>
          <a:lstStyle/>
          <a:p>
            <a:pPr algn="just">
              <a:lnSpc>
                <a:spcPct val="150000"/>
              </a:lnSpc>
            </a:pPr>
            <a:r>
              <a:rPr lang="fr-FR" sz="2200" dirty="0"/>
              <a:t>Une analyse de MBF ne produira pas de résultats magiques. Toutefois cette approche ramène l'attention aux endroits significatifs. Les programmes qui en résulteront assureront le maximum de fiabilité dont l'équipement est capable et n'incluront que les tâches qui soutiennent cet objectif à un coût économique</a:t>
            </a:r>
            <a:r>
              <a:rPr lang="fr-FR" sz="2200" dirty="0" smtClean="0"/>
              <a:t>.</a:t>
            </a:r>
          </a:p>
          <a:p>
            <a:pPr algn="just">
              <a:lnSpc>
                <a:spcPct val="150000"/>
              </a:lnSpc>
            </a:pPr>
            <a:endParaRPr lang="fr-FR" sz="2200" b="1" dirty="0"/>
          </a:p>
          <a:p>
            <a:pPr algn="just">
              <a:lnSpc>
                <a:spcPct val="150000"/>
              </a:lnSpc>
            </a:pPr>
            <a:endParaRPr lang="fr-FR" sz="2200"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24</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447645"/>
          </a:xfrm>
          <a:prstGeom prst="rect">
            <a:avLst/>
          </a:prstGeom>
        </p:spPr>
        <p:txBody>
          <a:bodyPr wrap="square">
            <a:spAutoFit/>
          </a:bodyPr>
          <a:lstStyle/>
          <a:p>
            <a:pPr lvl="0" algn="just">
              <a:lnSpc>
                <a:spcPct val="150000"/>
              </a:lnSpc>
            </a:pPr>
            <a:r>
              <a:rPr lang="fr-FR" sz="2200" b="1" dirty="0">
                <a:solidFill>
                  <a:prstClr val="black"/>
                </a:solidFill>
              </a:rPr>
              <a:t>LES BASES DE LA MBF :</a:t>
            </a:r>
          </a:p>
          <a:p>
            <a:pPr lvl="0" algn="just">
              <a:lnSpc>
                <a:spcPct val="150000"/>
              </a:lnSpc>
            </a:pPr>
            <a:r>
              <a:rPr lang="fr-FR" sz="2200" b="1" dirty="0">
                <a:solidFill>
                  <a:prstClr val="black"/>
                </a:solidFill>
              </a:rPr>
              <a:t>1 – Les fonctions cachées </a:t>
            </a:r>
          </a:p>
          <a:p>
            <a:pPr lvl="0" algn="just">
              <a:lnSpc>
                <a:spcPct val="150000"/>
              </a:lnSpc>
            </a:pPr>
            <a:r>
              <a:rPr lang="fr-FR" sz="2200" dirty="0">
                <a:solidFill>
                  <a:prstClr val="black"/>
                </a:solidFill>
              </a:rPr>
              <a:t>Une fonction évidente est une fonction dont la défaillance sera évidente à l'équipage durant le cours normal des opérations.</a:t>
            </a:r>
          </a:p>
          <a:p>
            <a:pPr lvl="0" algn="just">
              <a:lnSpc>
                <a:spcPct val="150000"/>
              </a:lnSpc>
            </a:pPr>
            <a:r>
              <a:rPr lang="fr-FR" sz="2200" dirty="0">
                <a:solidFill>
                  <a:prstClr val="black"/>
                </a:solidFill>
              </a:rPr>
              <a:t>Une fonction cachée est une fonction dont la défaillance ne sera pas évidente à l'équipage durant le cours normal des opérations.</a:t>
            </a:r>
          </a:p>
          <a:p>
            <a:pPr lvl="0" algn="just">
              <a:lnSpc>
                <a:spcPct val="150000"/>
              </a:lnSpc>
            </a:pPr>
            <a:r>
              <a:rPr lang="fr-FR" sz="2200" dirty="0">
                <a:solidFill>
                  <a:prstClr val="black"/>
                </a:solidFill>
              </a:rPr>
              <a:t>Un équipement peut avoir plusieurs fonctions dont certaines sont cachées. Certaines tâches de maintenance auront donc pour but de vérifier le bon fonctionnement de ces fonctions cachées. Les programmes d'inspection comportent beaucoup de ces tâches.</a:t>
            </a:r>
          </a:p>
          <a:p>
            <a:pPr algn="just"/>
            <a:endParaRPr lang="fr-FR" b="1" dirty="0"/>
          </a:p>
        </p:txBody>
      </p:sp>
    </p:spTree>
    <p:extLst>
      <p:ext uri="{BB962C8B-B14F-4D97-AF65-F5344CB8AC3E}">
        <p14:creationId xmlns="" xmlns:p14="http://schemas.microsoft.com/office/powerpoint/2010/main" val="30994426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252082"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25</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332656"/>
            <a:ext cx="9143999" cy="5678478"/>
          </a:xfrm>
          <a:prstGeom prst="rect">
            <a:avLst/>
          </a:prstGeom>
        </p:spPr>
        <p:txBody>
          <a:bodyPr wrap="square">
            <a:spAutoFit/>
          </a:bodyPr>
          <a:lstStyle/>
          <a:p>
            <a:pPr lvl="0" algn="just">
              <a:lnSpc>
                <a:spcPct val="150000"/>
              </a:lnSpc>
            </a:pPr>
            <a:r>
              <a:rPr lang="fr-FR" sz="2200" b="1" dirty="0" smtClean="0">
                <a:solidFill>
                  <a:prstClr val="black"/>
                </a:solidFill>
              </a:rPr>
              <a:t>2 Les </a:t>
            </a:r>
            <a:r>
              <a:rPr lang="fr-FR" sz="2200" b="1" dirty="0">
                <a:solidFill>
                  <a:prstClr val="black"/>
                </a:solidFill>
              </a:rPr>
              <a:t>types de défaillances :</a:t>
            </a:r>
          </a:p>
          <a:p>
            <a:pPr lvl="0" algn="just">
              <a:lnSpc>
                <a:spcPct val="150000"/>
              </a:lnSpc>
            </a:pPr>
            <a:r>
              <a:rPr lang="fr-FR" sz="2200" dirty="0">
                <a:solidFill>
                  <a:prstClr val="black"/>
                </a:solidFill>
              </a:rPr>
              <a:t>Un équipage d'opération n'est pas souvent en mesure de rapporter une défaillance comme </a:t>
            </a:r>
            <a:r>
              <a:rPr lang="fr-FR" sz="2200" dirty="0" smtClean="0">
                <a:solidFill>
                  <a:prstClr val="black"/>
                </a:solidFill>
              </a:rPr>
              <a:t>tel. </a:t>
            </a:r>
            <a:r>
              <a:rPr lang="fr-FR" sz="2200" dirty="0">
                <a:solidFill>
                  <a:prstClr val="black"/>
                </a:solidFill>
              </a:rPr>
              <a:t>Sachant qu'une défaillance se définit par une condition insatisfaisante, il y deux types de défaillances :</a:t>
            </a:r>
          </a:p>
          <a:p>
            <a:pPr marL="342900" lvl="0" indent="-342900" algn="just">
              <a:lnSpc>
                <a:spcPct val="150000"/>
              </a:lnSpc>
              <a:buFont typeface="Arial" pitchFamily="34" charset="0"/>
              <a:buChar char="•"/>
            </a:pPr>
            <a:r>
              <a:rPr lang="fr-FR" sz="2200" b="1" dirty="0" smtClean="0">
                <a:solidFill>
                  <a:prstClr val="black"/>
                </a:solidFill>
              </a:rPr>
              <a:t>Défaillance </a:t>
            </a:r>
            <a:r>
              <a:rPr lang="fr-FR" sz="2200" b="1" dirty="0">
                <a:solidFill>
                  <a:prstClr val="black"/>
                </a:solidFill>
              </a:rPr>
              <a:t>fonctionnelle : </a:t>
            </a:r>
            <a:r>
              <a:rPr lang="fr-FR" sz="2200" dirty="0">
                <a:solidFill>
                  <a:prstClr val="black"/>
                </a:solidFill>
              </a:rPr>
              <a:t>une défaillance fonctionnelle est l'inhabilité d'un article (ou de l'équipement qui le contient) à rencontrer un niveau de performance </a:t>
            </a:r>
            <a:r>
              <a:rPr lang="fr-FR" sz="2200" dirty="0" smtClean="0">
                <a:solidFill>
                  <a:prstClr val="black"/>
                </a:solidFill>
              </a:rPr>
              <a:t>spécifique.</a:t>
            </a:r>
          </a:p>
          <a:p>
            <a:pPr marL="342900" lvl="0" indent="-342900" algn="just">
              <a:lnSpc>
                <a:spcPct val="150000"/>
              </a:lnSpc>
              <a:buFont typeface="Arial" pitchFamily="34" charset="0"/>
              <a:buChar char="•"/>
            </a:pPr>
            <a:r>
              <a:rPr lang="fr-FR" sz="2200" b="1" dirty="0" smtClean="0">
                <a:solidFill>
                  <a:prstClr val="black"/>
                </a:solidFill>
              </a:rPr>
              <a:t>Défaillance </a:t>
            </a:r>
            <a:r>
              <a:rPr lang="fr-FR" sz="2200" b="1" dirty="0">
                <a:solidFill>
                  <a:prstClr val="black"/>
                </a:solidFill>
              </a:rPr>
              <a:t>potentielle : </a:t>
            </a:r>
            <a:r>
              <a:rPr lang="fr-FR" sz="2200" dirty="0">
                <a:solidFill>
                  <a:prstClr val="black"/>
                </a:solidFill>
              </a:rPr>
              <a:t>une défaillance potentielle est une condition physique identifiable indiquant qu'une défaillance fonctionnelle est imminente. Le seuil de la défaillance potentielle est fonction de l'intervalle entre les inspections</a:t>
            </a:r>
            <a:r>
              <a:rPr lang="fr-FR" sz="2200" dirty="0" smtClean="0">
                <a:solidFill>
                  <a:prstClr val="black"/>
                </a:solidFill>
              </a:rPr>
              <a:t>.</a:t>
            </a:r>
            <a:endParaRPr lang="fr-FR" sz="2200" dirty="0">
              <a:solidFill>
                <a:prstClr val="black"/>
              </a:solidFill>
            </a:endParaRPr>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955476"/>
          </a:xfrm>
          <a:prstGeom prst="rect">
            <a:avLst/>
          </a:prstGeom>
        </p:spPr>
        <p:txBody>
          <a:bodyPr wrap="square">
            <a:spAutoFit/>
          </a:bodyPr>
          <a:lstStyle/>
          <a:p>
            <a:pPr lvl="0" algn="just">
              <a:lnSpc>
                <a:spcPct val="150000"/>
              </a:lnSpc>
            </a:pPr>
            <a:r>
              <a:rPr lang="fr-FR" sz="2200" b="1" dirty="0" smtClean="0">
                <a:solidFill>
                  <a:prstClr val="black"/>
                </a:solidFill>
              </a:rPr>
              <a:t>3 Les </a:t>
            </a:r>
            <a:r>
              <a:rPr lang="fr-FR" sz="2200" b="1" dirty="0">
                <a:solidFill>
                  <a:prstClr val="black"/>
                </a:solidFill>
              </a:rPr>
              <a:t>principes : </a:t>
            </a:r>
          </a:p>
          <a:p>
            <a:pPr lvl="0" algn="just">
              <a:lnSpc>
                <a:spcPct val="150000"/>
              </a:lnSpc>
            </a:pPr>
            <a:r>
              <a:rPr lang="fr-FR" sz="2200" b="1" dirty="0" smtClean="0">
                <a:solidFill>
                  <a:prstClr val="black"/>
                </a:solidFill>
              </a:rPr>
              <a:t>3,1 </a:t>
            </a:r>
            <a:r>
              <a:rPr lang="fr-FR" sz="2200" b="1" dirty="0">
                <a:solidFill>
                  <a:prstClr val="black"/>
                </a:solidFill>
              </a:rPr>
              <a:t>– Réfection </a:t>
            </a:r>
            <a:r>
              <a:rPr lang="fr-FR" sz="2200" b="1" dirty="0" smtClean="0">
                <a:solidFill>
                  <a:prstClr val="black"/>
                </a:solidFill>
              </a:rPr>
              <a:t>(réparation) systématique </a:t>
            </a:r>
            <a:r>
              <a:rPr lang="fr-FR" sz="2200" b="1" dirty="0">
                <a:solidFill>
                  <a:prstClr val="black"/>
                </a:solidFill>
              </a:rPr>
              <a:t>d'équipements :</a:t>
            </a:r>
          </a:p>
          <a:p>
            <a:pPr lvl="0" algn="just">
              <a:lnSpc>
                <a:spcPct val="150000"/>
              </a:lnSpc>
            </a:pPr>
            <a:r>
              <a:rPr lang="fr-FR" sz="2200" dirty="0">
                <a:solidFill>
                  <a:prstClr val="black"/>
                </a:solidFill>
              </a:rPr>
              <a:t>Un équipement complexe est sujet à de multiples modes de défaillances. Parfois, un de ces modes peut être dominant et faire ressortir une situation où le taux de défaillance augmente avec l'âge.</a:t>
            </a:r>
          </a:p>
          <a:p>
            <a:pPr lvl="0" algn="just">
              <a:lnSpc>
                <a:spcPct val="150000"/>
              </a:lnSpc>
            </a:pPr>
            <a:r>
              <a:rPr lang="fr-FR" sz="2200" dirty="0">
                <a:solidFill>
                  <a:prstClr val="black"/>
                </a:solidFill>
              </a:rPr>
              <a:t>Cependant, les études effectuées à partir d'équipements en service ont permis de constater que pour un équipement complexe : après une période de démarrage, le niveau de fiabilité est plutôt stable avec le temps ; l'âge a peu d'influence sur le niveau de fiabilité</a:t>
            </a:r>
            <a:r>
              <a:rPr lang="fr-FR" sz="2200" dirty="0" smtClean="0">
                <a:solidFill>
                  <a:prstClr val="black"/>
                </a:solidFill>
              </a:rPr>
              <a:t>.</a:t>
            </a:r>
          </a:p>
          <a:p>
            <a:pPr lvl="0" algn="just">
              <a:lnSpc>
                <a:spcPct val="150000"/>
              </a:lnSpc>
            </a:pPr>
            <a:r>
              <a:rPr lang="fr-FR" sz="2200" dirty="0">
                <a:solidFill>
                  <a:prstClr val="black"/>
                </a:solidFill>
              </a:rPr>
              <a:t>Les cas où l'âge est important sont principalement pour des articles simples tels que roulements à billes, freins ou autres pièces d'usure</a:t>
            </a:r>
            <a:r>
              <a:rPr lang="fr-FR" sz="2200" dirty="0" smtClean="0">
                <a:solidFill>
                  <a:prstClr val="black"/>
                </a:solidFill>
              </a:rPr>
              <a:t>.</a:t>
            </a:r>
            <a:endParaRPr lang="fr-FR" sz="2200" dirty="0">
              <a:solidFill>
                <a:prstClr val="black"/>
              </a:solidFill>
            </a:endParaRPr>
          </a:p>
          <a:p>
            <a:pPr algn="just"/>
            <a:endParaRPr lang="fr-FR" b="1"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466396"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955476"/>
          </a:xfrm>
          <a:prstGeom prst="rect">
            <a:avLst/>
          </a:prstGeom>
        </p:spPr>
        <p:txBody>
          <a:bodyPr wrap="square">
            <a:spAutoFit/>
          </a:bodyPr>
          <a:lstStyle/>
          <a:p>
            <a:pPr lvl="0" algn="just">
              <a:lnSpc>
                <a:spcPct val="150000"/>
              </a:lnSpc>
            </a:pPr>
            <a:r>
              <a:rPr lang="fr-FR" sz="2200" b="1" dirty="0" smtClean="0">
                <a:solidFill>
                  <a:prstClr val="black"/>
                </a:solidFill>
              </a:rPr>
              <a:t>3,2 Une </a:t>
            </a:r>
            <a:r>
              <a:rPr lang="fr-FR" sz="2200" b="1" dirty="0">
                <a:solidFill>
                  <a:prstClr val="black"/>
                </a:solidFill>
              </a:rPr>
              <a:t>logique basée sur la sécurité :</a:t>
            </a:r>
          </a:p>
          <a:p>
            <a:pPr lvl="0" algn="just">
              <a:lnSpc>
                <a:spcPct val="150000"/>
              </a:lnSpc>
            </a:pPr>
            <a:r>
              <a:rPr lang="fr-FR" sz="2200" dirty="0">
                <a:solidFill>
                  <a:prstClr val="black"/>
                </a:solidFill>
              </a:rPr>
              <a:t>L'établissement de la MBF repose sur quelques questions souvent considérées comme évidentes :</a:t>
            </a:r>
          </a:p>
          <a:p>
            <a:pPr marL="342900" lvl="0" indent="-342900" algn="just">
              <a:lnSpc>
                <a:spcPct val="150000"/>
              </a:lnSpc>
              <a:buFont typeface="Arial" pitchFamily="34" charset="0"/>
              <a:buChar char="•"/>
            </a:pPr>
            <a:r>
              <a:rPr lang="fr-FR" sz="2200" dirty="0" smtClean="0">
                <a:solidFill>
                  <a:prstClr val="black"/>
                </a:solidFill>
              </a:rPr>
              <a:t>Comment </a:t>
            </a:r>
            <a:r>
              <a:rPr lang="fr-FR" sz="2200" dirty="0">
                <a:solidFill>
                  <a:prstClr val="black"/>
                </a:solidFill>
              </a:rPr>
              <a:t>la défaillance survient-elle?</a:t>
            </a:r>
          </a:p>
          <a:p>
            <a:pPr marL="342900" lvl="0" indent="-342900" algn="just">
              <a:lnSpc>
                <a:spcPct val="150000"/>
              </a:lnSpc>
              <a:buFont typeface="Arial" pitchFamily="34" charset="0"/>
              <a:buChar char="•"/>
            </a:pPr>
            <a:r>
              <a:rPr lang="fr-FR" sz="2200" dirty="0" smtClean="0">
                <a:solidFill>
                  <a:prstClr val="black"/>
                </a:solidFill>
              </a:rPr>
              <a:t>Quelles </a:t>
            </a:r>
            <a:r>
              <a:rPr lang="fr-FR" sz="2200" dirty="0">
                <a:solidFill>
                  <a:prstClr val="black"/>
                </a:solidFill>
              </a:rPr>
              <a:t>en sont les conséquences?</a:t>
            </a:r>
          </a:p>
          <a:p>
            <a:pPr marL="342900" lvl="0" indent="-342900" algn="just">
              <a:lnSpc>
                <a:spcPct val="150000"/>
              </a:lnSpc>
              <a:buFont typeface="Arial" pitchFamily="34" charset="0"/>
              <a:buChar char="•"/>
            </a:pPr>
            <a:r>
              <a:rPr lang="fr-FR" sz="2200" dirty="0" smtClean="0">
                <a:solidFill>
                  <a:prstClr val="black"/>
                </a:solidFill>
              </a:rPr>
              <a:t>Une </a:t>
            </a:r>
            <a:r>
              <a:rPr lang="fr-FR" sz="2200" dirty="0">
                <a:solidFill>
                  <a:prstClr val="black"/>
                </a:solidFill>
              </a:rPr>
              <a:t>tâche de maintenance préventive peut-elle être applicable et efficace?</a:t>
            </a:r>
          </a:p>
          <a:p>
            <a:pPr lvl="0" algn="just">
              <a:lnSpc>
                <a:spcPct val="150000"/>
              </a:lnSpc>
            </a:pPr>
            <a:r>
              <a:rPr lang="fr-FR" sz="2200" dirty="0">
                <a:solidFill>
                  <a:prstClr val="black"/>
                </a:solidFill>
              </a:rPr>
              <a:t>La logique MBF est basée sur la sécurité. Pour définir un programme de maintenance initial, l'équipe d'analyse se pose une série de questions concernant les effets de la défaillance :</a:t>
            </a:r>
          </a:p>
          <a:p>
            <a:pPr lvl="0" algn="just">
              <a:lnSpc>
                <a:spcPct val="150000"/>
              </a:lnSpc>
            </a:pPr>
            <a:r>
              <a:rPr lang="fr-FR" sz="2200" dirty="0" smtClean="0">
                <a:solidFill>
                  <a:prstClr val="black"/>
                </a:solidFill>
              </a:rPr>
              <a:t>1. Est-ce </a:t>
            </a:r>
            <a:r>
              <a:rPr lang="fr-FR" sz="2200" dirty="0">
                <a:solidFill>
                  <a:prstClr val="black"/>
                </a:solidFill>
              </a:rPr>
              <a:t>que l'apparition de la défaillance est évidente à l'équipage durant le cours normal des opérations?</a:t>
            </a:r>
          </a:p>
          <a:p>
            <a:pPr algn="just"/>
            <a:endParaRPr lang="fr-FR"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6971139"/>
          </a:xfrm>
          <a:prstGeom prst="rect">
            <a:avLst/>
          </a:prstGeom>
        </p:spPr>
        <p:txBody>
          <a:bodyPr wrap="square">
            <a:spAutoFit/>
          </a:bodyPr>
          <a:lstStyle/>
          <a:p>
            <a:pPr lvl="0" algn="just">
              <a:lnSpc>
                <a:spcPct val="150000"/>
              </a:lnSpc>
            </a:pPr>
            <a:r>
              <a:rPr lang="fr-FR" sz="2200" dirty="0" smtClean="0">
                <a:solidFill>
                  <a:prstClr val="black"/>
                </a:solidFill>
              </a:rPr>
              <a:t>2. Est-ce </a:t>
            </a:r>
            <a:r>
              <a:rPr lang="fr-FR" sz="2200" dirty="0">
                <a:solidFill>
                  <a:prstClr val="black"/>
                </a:solidFill>
              </a:rPr>
              <a:t>que la défaillance cause la perte d'une fonction ou une avarie secondaire ayant des </a:t>
            </a:r>
            <a:r>
              <a:rPr lang="fr-FR" sz="2200" dirty="0" smtClean="0">
                <a:solidFill>
                  <a:prstClr val="black"/>
                </a:solidFill>
              </a:rPr>
              <a:t>répercussions (effets) </a:t>
            </a:r>
            <a:r>
              <a:rPr lang="fr-FR" sz="2200" dirty="0">
                <a:solidFill>
                  <a:prstClr val="black"/>
                </a:solidFill>
              </a:rPr>
              <a:t>sur la sécurité opérationnelle de fonctionnement?</a:t>
            </a:r>
          </a:p>
          <a:p>
            <a:pPr lvl="0" algn="just">
              <a:lnSpc>
                <a:spcPct val="150000"/>
              </a:lnSpc>
            </a:pPr>
            <a:r>
              <a:rPr lang="fr-FR" sz="2200" dirty="0" smtClean="0">
                <a:solidFill>
                  <a:prstClr val="black"/>
                </a:solidFill>
              </a:rPr>
              <a:t>3. La </a:t>
            </a:r>
            <a:r>
              <a:rPr lang="fr-FR" sz="2200" dirty="0">
                <a:solidFill>
                  <a:prstClr val="black"/>
                </a:solidFill>
              </a:rPr>
              <a:t>défaillance entraîne-t-elle des répercussions directes sur les capacités opérationnelles du bien dans son ensemble</a:t>
            </a:r>
            <a:r>
              <a:rPr lang="fr-FR" sz="2200" dirty="0" smtClean="0">
                <a:solidFill>
                  <a:prstClr val="black"/>
                </a:solidFill>
              </a:rPr>
              <a:t>?</a:t>
            </a:r>
          </a:p>
          <a:p>
            <a:pPr lvl="0" algn="just">
              <a:lnSpc>
                <a:spcPct val="150000"/>
              </a:lnSpc>
            </a:pPr>
            <a:r>
              <a:rPr lang="fr-FR" sz="2200" dirty="0">
                <a:solidFill>
                  <a:prstClr val="black"/>
                </a:solidFill>
              </a:rPr>
              <a:t>Un diagramme logique de ces questions a été mis au point. Si la sécurité n'est pas directement en cause, ce sont les règles économiques qui dictent la marche à suivre. Il faut cependant avoir une évaluation objective des coûts économiques d'une réduction de la capacité opérationnelle d'un équipement, car ces coûts sont généralement beaucoup plus importants que les coûts de maintenance dans la prise de décision. Ensuite ce sont les modes d'intervention qui sont questionnés :</a:t>
            </a:r>
          </a:p>
          <a:p>
            <a:pPr lvl="0" algn="just">
              <a:lnSpc>
                <a:spcPct val="150000"/>
              </a:lnSpc>
            </a:pPr>
            <a:endParaRPr lang="fr-FR" sz="2200" dirty="0">
              <a:solidFill>
                <a:prstClr val="black"/>
              </a:solidFill>
            </a:endParaRPr>
          </a:p>
          <a:p>
            <a:pPr algn="just"/>
            <a:endParaRPr lang="fr-FR" b="1"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32352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29</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4431983"/>
          </a:xfrm>
          <a:prstGeom prst="rect">
            <a:avLst/>
          </a:prstGeom>
        </p:spPr>
        <p:txBody>
          <a:bodyPr wrap="square">
            <a:spAutoFit/>
          </a:bodyPr>
          <a:lstStyle/>
          <a:p>
            <a:pPr marL="342900" lvl="0" indent="-342900" algn="just">
              <a:lnSpc>
                <a:spcPct val="150000"/>
              </a:lnSpc>
              <a:buFont typeface="Arial" pitchFamily="34" charset="0"/>
              <a:buChar char="•"/>
            </a:pPr>
            <a:r>
              <a:rPr lang="fr-FR" sz="2200" dirty="0" smtClean="0">
                <a:solidFill>
                  <a:prstClr val="black"/>
                </a:solidFill>
              </a:rPr>
              <a:t>Existe-t-il </a:t>
            </a:r>
            <a:r>
              <a:rPr lang="fr-FR" sz="2200" dirty="0">
                <a:solidFill>
                  <a:prstClr val="black"/>
                </a:solidFill>
              </a:rPr>
              <a:t>une tâche de nettoyage, de graissage ou de lubrification applicable et efficace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Existe-t-il </a:t>
            </a:r>
            <a:r>
              <a:rPr lang="fr-FR" sz="2200" dirty="0">
                <a:solidFill>
                  <a:prstClr val="black"/>
                </a:solidFill>
              </a:rPr>
              <a:t>une inspection ou un contrôle de fonctionnement applicable et efficace capable de détecter une défaillance </a:t>
            </a:r>
            <a:r>
              <a:rPr lang="fr-FR" sz="2200" dirty="0" smtClean="0">
                <a:solidFill>
                  <a:prstClr val="black"/>
                </a:solidFill>
              </a:rPr>
              <a:t>potentielle?</a:t>
            </a:r>
          </a:p>
          <a:p>
            <a:pPr marL="342900" lvl="0" indent="-342900" algn="just">
              <a:lnSpc>
                <a:spcPct val="150000"/>
              </a:lnSpc>
              <a:buFont typeface="Arial" pitchFamily="34" charset="0"/>
              <a:buChar char="•"/>
            </a:pPr>
            <a:r>
              <a:rPr lang="fr-FR" sz="2200" dirty="0" smtClean="0">
                <a:solidFill>
                  <a:prstClr val="black"/>
                </a:solidFill>
              </a:rPr>
              <a:t>Existe-t-il </a:t>
            </a:r>
            <a:r>
              <a:rPr lang="fr-FR" sz="2200" dirty="0">
                <a:solidFill>
                  <a:prstClr val="black"/>
                </a:solidFill>
              </a:rPr>
              <a:t>une tâche de </a:t>
            </a:r>
            <a:r>
              <a:rPr lang="fr-FR" sz="2200" dirty="0" smtClean="0">
                <a:solidFill>
                  <a:prstClr val="black"/>
                </a:solidFill>
              </a:rPr>
              <a:t>réfection (renouvellement) </a:t>
            </a:r>
            <a:r>
              <a:rPr lang="fr-FR" sz="2200" dirty="0">
                <a:solidFill>
                  <a:prstClr val="black"/>
                </a:solidFill>
              </a:rPr>
              <a:t>applicable et efficace ayant pour effet de réduire le taux de défaillance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Existe-t-il </a:t>
            </a:r>
            <a:r>
              <a:rPr lang="fr-FR" sz="2200" dirty="0">
                <a:solidFill>
                  <a:prstClr val="black"/>
                </a:solidFill>
              </a:rPr>
              <a:t>une mise au rancart préventive applicable et efficace pour éviter les pannes ou pour réduire le taux de défaillance?</a:t>
            </a:r>
          </a:p>
          <a:p>
            <a:pPr algn="just"/>
            <a:endParaRPr lang="fr-FR" b="1"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3139321"/>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fr-FR" sz="2200" spc="-5" dirty="0">
                <a:solidFill>
                  <a:prstClr val="black"/>
                </a:solidFill>
                <a:ea typeface="Times New Roman"/>
              </a:rPr>
              <a:t>A du système réparable=équipement industriel ou </a:t>
            </a:r>
            <a:r>
              <a:rPr lang="fr-FR" sz="2200" spc="-5" dirty="0" smtClean="0">
                <a:solidFill>
                  <a:prstClr val="black"/>
                </a:solidFill>
                <a:ea typeface="Times New Roman"/>
              </a:rPr>
              <a:t>domestique.</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A </a:t>
            </a:r>
            <a:r>
              <a:rPr lang="fr-FR" sz="2200" spc="-5" dirty="0">
                <a:solidFill>
                  <a:prstClr val="black"/>
                </a:solidFill>
                <a:ea typeface="Times New Roman"/>
              </a:rPr>
              <a:t>des systèmes non réparables=lampes, composants donc </a:t>
            </a:r>
            <a:r>
              <a:rPr lang="fr-FR" sz="2200" spc="-5" dirty="0" smtClean="0">
                <a:solidFill>
                  <a:prstClr val="black"/>
                </a:solidFill>
                <a:ea typeface="Times New Roman"/>
              </a:rPr>
              <a:t>jetables</a:t>
            </a:r>
          </a:p>
          <a:p>
            <a:pPr algn="just">
              <a:lnSpc>
                <a:spcPct val="150000"/>
              </a:lnSpc>
            </a:pPr>
            <a:r>
              <a:rPr lang="fr-FR" sz="2200" b="1" spc="-5" dirty="0">
                <a:solidFill>
                  <a:prstClr val="black"/>
                </a:solidFill>
                <a:ea typeface="Times New Roman"/>
              </a:rPr>
              <a:t>La fiabilité peut se caractériser par la Moyenne des temps de bon fonctionnement ou MTBF (</a:t>
            </a:r>
            <a:r>
              <a:rPr lang="fr-FR" sz="2200" b="1" spc="-5" dirty="0" err="1">
                <a:solidFill>
                  <a:prstClr val="black"/>
                </a:solidFill>
                <a:ea typeface="Times New Roman"/>
              </a:rPr>
              <a:t>Mean</a:t>
            </a:r>
            <a:r>
              <a:rPr lang="fr-FR" sz="2200" b="1" spc="-5" dirty="0">
                <a:solidFill>
                  <a:prstClr val="black"/>
                </a:solidFill>
                <a:ea typeface="Times New Roman"/>
              </a:rPr>
              <a:t> Time </a:t>
            </a:r>
            <a:r>
              <a:rPr lang="fr-FR" sz="2200" b="1" spc="-5" dirty="0" err="1">
                <a:solidFill>
                  <a:prstClr val="black"/>
                </a:solidFill>
                <a:ea typeface="Times New Roman"/>
              </a:rPr>
              <a:t>Between</a:t>
            </a:r>
            <a:r>
              <a:rPr lang="fr-FR" sz="2200" b="1" spc="-5" dirty="0">
                <a:solidFill>
                  <a:prstClr val="black"/>
                </a:solidFill>
                <a:ea typeface="Times New Roman"/>
              </a:rPr>
              <a:t> </a:t>
            </a:r>
            <a:r>
              <a:rPr lang="fr-FR" sz="2200" b="1" spc="-5" dirty="0" err="1">
                <a:solidFill>
                  <a:prstClr val="black"/>
                </a:solidFill>
                <a:ea typeface="Times New Roman"/>
              </a:rPr>
              <a:t>Failure</a:t>
            </a:r>
            <a:r>
              <a:rPr lang="fr-FR" sz="2200" b="1" spc="-5" dirty="0">
                <a:solidFill>
                  <a:prstClr val="black"/>
                </a:solidFill>
                <a:ea typeface="Times New Roman"/>
              </a:rPr>
              <a:t>).</a:t>
            </a:r>
          </a:p>
          <a:p>
            <a:pPr marL="342900" indent="-342900" algn="just">
              <a:lnSpc>
                <a:spcPct val="150000"/>
              </a:lnSpc>
              <a:buFont typeface="Arial" panose="020B0604020202020204" pitchFamily="34" charset="0"/>
              <a:buChar char="•"/>
            </a:pPr>
            <a:endParaRPr lang="fr-FR" sz="2200" spc="-5" dirty="0">
              <a:solidFill>
                <a:prstClr val="black"/>
              </a:solidFill>
              <a:ea typeface="Times New Roman"/>
            </a:endParaRP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29469944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68071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30</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5447645"/>
          </a:xfrm>
          <a:prstGeom prst="rect">
            <a:avLst/>
          </a:prstGeom>
        </p:spPr>
        <p:txBody>
          <a:bodyPr wrap="square">
            <a:spAutoFit/>
          </a:bodyPr>
          <a:lstStyle/>
          <a:p>
            <a:pPr lvl="0" algn="just">
              <a:lnSpc>
                <a:spcPct val="150000"/>
              </a:lnSpc>
            </a:pPr>
            <a:r>
              <a:rPr lang="fr-FR" sz="2200" b="1" dirty="0">
                <a:solidFill>
                  <a:prstClr val="black"/>
                </a:solidFill>
              </a:rPr>
              <a:t>Tâches de base en MBF :</a:t>
            </a:r>
          </a:p>
          <a:p>
            <a:pPr lvl="0" algn="just">
              <a:lnSpc>
                <a:spcPct val="150000"/>
              </a:lnSpc>
            </a:pPr>
            <a:r>
              <a:rPr lang="fr-FR" sz="2200" dirty="0">
                <a:solidFill>
                  <a:prstClr val="black"/>
                </a:solidFill>
              </a:rPr>
              <a:t>Dans un contexte de MBF, les 4 tâches de base en maintenance préventive sont :</a:t>
            </a:r>
          </a:p>
          <a:p>
            <a:pPr lvl="0" algn="just">
              <a:lnSpc>
                <a:spcPct val="150000"/>
              </a:lnSpc>
            </a:pPr>
            <a:r>
              <a:rPr lang="fr-FR" sz="2200" b="1" dirty="0">
                <a:solidFill>
                  <a:prstClr val="black"/>
                </a:solidFill>
              </a:rPr>
              <a:t>Tâches périodiques suivant l'état :</a:t>
            </a:r>
          </a:p>
          <a:p>
            <a:pPr lvl="0" algn="just">
              <a:lnSpc>
                <a:spcPct val="150000"/>
              </a:lnSpc>
            </a:pPr>
            <a:r>
              <a:rPr lang="fr-FR" sz="2200" dirty="0">
                <a:solidFill>
                  <a:prstClr val="black"/>
                </a:solidFill>
              </a:rPr>
              <a:t>Des inspection périodiques sont programmées afin de détecter des défaillances potentielles : tâches suivant l'état ou contrôles de fonctionnement. Ces inspections déclenchent le retrait ou la réparation des composants qui ne rencontrent pas la norme. Ces tâches sont donc ciblées sur des modes de défaillance spécifiques et ne sont applicables que si une évidence physique de dégradation peut être constatée. </a:t>
            </a:r>
          </a:p>
          <a:p>
            <a:pPr algn="just"/>
            <a:endParaRPr lang="fr-FR" b="1"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609272"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31</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404664"/>
            <a:ext cx="9143999" cy="6463308"/>
          </a:xfrm>
          <a:prstGeom prst="rect">
            <a:avLst/>
          </a:prstGeom>
        </p:spPr>
        <p:txBody>
          <a:bodyPr wrap="square">
            <a:spAutoFit/>
          </a:bodyPr>
          <a:lstStyle/>
          <a:p>
            <a:pPr lvl="0" algn="just">
              <a:lnSpc>
                <a:spcPct val="150000"/>
              </a:lnSpc>
            </a:pPr>
            <a:r>
              <a:rPr lang="fr-FR" sz="2200" b="1" dirty="0">
                <a:solidFill>
                  <a:prstClr val="black"/>
                </a:solidFill>
              </a:rPr>
              <a:t>Tâches de réfection systématique :</a:t>
            </a:r>
          </a:p>
          <a:p>
            <a:pPr lvl="0" algn="just">
              <a:lnSpc>
                <a:spcPct val="150000"/>
              </a:lnSpc>
            </a:pPr>
            <a:r>
              <a:rPr lang="fr-FR" sz="2200" dirty="0">
                <a:solidFill>
                  <a:prstClr val="black"/>
                </a:solidFill>
              </a:rPr>
              <a:t>Une tâche de réfection systématique peut être considérée applicable seulement si les critères suivants sont rencontrés : </a:t>
            </a:r>
          </a:p>
          <a:p>
            <a:pPr marL="342900" lvl="0" indent="-342900" algn="just">
              <a:lnSpc>
                <a:spcPct val="150000"/>
              </a:lnSpc>
              <a:buFont typeface="Arial" pitchFamily="34" charset="0"/>
              <a:buChar char="•"/>
            </a:pPr>
            <a:r>
              <a:rPr lang="fr-FR" sz="2200" dirty="0" smtClean="0">
                <a:solidFill>
                  <a:prstClr val="black"/>
                </a:solidFill>
              </a:rPr>
              <a:t>Il </a:t>
            </a:r>
            <a:r>
              <a:rPr lang="fr-FR" sz="2200" dirty="0">
                <a:solidFill>
                  <a:prstClr val="black"/>
                </a:solidFill>
              </a:rPr>
              <a:t>doit y avoir un âge identifiable auquel l'article démontre une augmentation rapide de la probabilité de défaillance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Une </a:t>
            </a:r>
            <a:r>
              <a:rPr lang="fr-FR" sz="2200" dirty="0">
                <a:solidFill>
                  <a:prstClr val="black"/>
                </a:solidFill>
              </a:rPr>
              <a:t>grande proportion de la population doit survivre jusqu'à cet âge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Il </a:t>
            </a:r>
            <a:r>
              <a:rPr lang="fr-FR" sz="2200" dirty="0">
                <a:solidFill>
                  <a:prstClr val="black"/>
                </a:solidFill>
              </a:rPr>
              <a:t>doit être possible de restaurer le niveau de résistance d'origine par une réfection.</a:t>
            </a:r>
          </a:p>
          <a:p>
            <a:pPr lvl="0" algn="just">
              <a:lnSpc>
                <a:spcPct val="150000"/>
              </a:lnSpc>
            </a:pPr>
            <a:r>
              <a:rPr lang="fr-FR" sz="2200" dirty="0">
                <a:solidFill>
                  <a:prstClr val="black"/>
                </a:solidFill>
              </a:rPr>
              <a:t>Lors de la mise en service d'un équipement, il est donc important que les défaillances coûteuses soient identifiées et mises dans un programme d'évaluation de l'effet du vieillissement du matériel afin de découvrir le plus tôt possible si des tâches de réfection systématiques sont judicieuses.</a:t>
            </a:r>
          </a:p>
          <a:p>
            <a:pPr algn="just"/>
            <a:endParaRPr lang="fr-FR" b="1" dirty="0"/>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1466396"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32</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4662815"/>
          </a:xfrm>
          <a:prstGeom prst="rect">
            <a:avLst/>
          </a:prstGeom>
        </p:spPr>
        <p:txBody>
          <a:bodyPr wrap="square">
            <a:spAutoFit/>
          </a:bodyPr>
          <a:lstStyle/>
          <a:p>
            <a:pPr lvl="0" algn="just">
              <a:lnSpc>
                <a:spcPct val="150000"/>
              </a:lnSpc>
            </a:pPr>
            <a:r>
              <a:rPr lang="fr-FR" sz="2200" dirty="0">
                <a:solidFill>
                  <a:prstClr val="black"/>
                </a:solidFill>
              </a:rPr>
              <a:t>Les premiers équipements mis en service peuvent servir d'éclaireurs. Ils sont utilisés comme échantillons pour une inspection plus poussée. </a:t>
            </a:r>
            <a:endParaRPr lang="fr-FR" sz="2200" dirty="0" smtClean="0">
              <a:solidFill>
                <a:prstClr val="black"/>
              </a:solidFill>
            </a:endParaRPr>
          </a:p>
          <a:p>
            <a:pPr lvl="0" algn="just">
              <a:lnSpc>
                <a:spcPct val="150000"/>
              </a:lnSpc>
            </a:pPr>
            <a:r>
              <a:rPr lang="fr-FR" sz="2200" dirty="0" smtClean="0">
                <a:solidFill>
                  <a:prstClr val="black"/>
                </a:solidFill>
              </a:rPr>
              <a:t>Il </a:t>
            </a:r>
            <a:r>
              <a:rPr lang="fr-FR" sz="2200" dirty="0">
                <a:solidFill>
                  <a:prstClr val="black"/>
                </a:solidFill>
              </a:rPr>
              <a:t>n'est donc pas toujours nécessaire de mettre en place des périodicités systématiques pour effectuer une évaluation des effets du vieillissement</a:t>
            </a:r>
            <a:r>
              <a:rPr lang="fr-FR" sz="2200" dirty="0" smtClean="0">
                <a:solidFill>
                  <a:prstClr val="black"/>
                </a:solidFill>
              </a:rPr>
              <a:t>.</a:t>
            </a:r>
          </a:p>
          <a:p>
            <a:pPr lvl="0" algn="just">
              <a:lnSpc>
                <a:spcPct val="150000"/>
              </a:lnSpc>
            </a:pPr>
            <a:r>
              <a:rPr lang="fr-FR" sz="2200" b="1" dirty="0" smtClean="0">
                <a:solidFill>
                  <a:prstClr val="black"/>
                </a:solidFill>
              </a:rPr>
              <a:t>Tâches de retrait préventif :</a:t>
            </a:r>
          </a:p>
          <a:p>
            <a:pPr lvl="0" algn="just">
              <a:lnSpc>
                <a:spcPct val="150000"/>
              </a:lnSpc>
            </a:pPr>
            <a:r>
              <a:rPr lang="fr-FR" sz="2200" dirty="0" smtClean="0">
                <a:solidFill>
                  <a:prstClr val="black"/>
                </a:solidFill>
              </a:rPr>
              <a:t>Un </a:t>
            </a:r>
            <a:r>
              <a:rPr lang="fr-FR" sz="2200" dirty="0">
                <a:solidFill>
                  <a:prstClr val="black"/>
                </a:solidFill>
              </a:rPr>
              <a:t>retrait préventif avec mise au rebut est imposé seulement lorsque la sécurité est en jeu, il s'agit d'une défaillance critique. Des données de test doivent démontrer qu'aucune défaillance n'est probable en deçà d'une limite de vie sûre</a:t>
            </a:r>
            <a:r>
              <a:rPr lang="fr-FR" sz="2200" dirty="0" smtClean="0">
                <a:solidFill>
                  <a:prstClr val="black"/>
                </a:solidFill>
              </a:rPr>
              <a:t>.</a:t>
            </a:r>
            <a:endParaRPr lang="fr-FR" sz="2200" dirty="0">
              <a:solidFill>
                <a:prstClr val="black"/>
              </a:solidFill>
            </a:endParaRPr>
          </a:p>
        </p:txBody>
      </p:sp>
    </p:spTree>
    <p:extLst>
      <p:ext uri="{BB962C8B-B14F-4D97-AF65-F5344CB8AC3E}">
        <p14:creationId xmlns="" xmlns:p14="http://schemas.microsoft.com/office/powerpoint/2010/main" val="3580464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33</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6463308"/>
          </a:xfrm>
          <a:prstGeom prst="rect">
            <a:avLst/>
          </a:prstGeom>
        </p:spPr>
        <p:txBody>
          <a:bodyPr wrap="square">
            <a:spAutoFit/>
          </a:bodyPr>
          <a:lstStyle/>
          <a:p>
            <a:pPr lvl="0" algn="just">
              <a:lnSpc>
                <a:spcPct val="150000"/>
              </a:lnSpc>
            </a:pPr>
            <a:r>
              <a:rPr lang="fr-FR" sz="2200" dirty="0" smtClean="0">
                <a:solidFill>
                  <a:prstClr val="black"/>
                </a:solidFill>
              </a:rPr>
              <a:t>Par </a:t>
            </a:r>
            <a:r>
              <a:rPr lang="fr-FR" sz="2200" dirty="0">
                <a:solidFill>
                  <a:prstClr val="black"/>
                </a:solidFill>
              </a:rPr>
              <a:t>exemple, les pièces pyrotechniques d'un siège éjectable d'avion militaire se dégradent de façon non perceptible avec le temps ; une durée limite est imposée, basée sur une fraction de l'âge auquel par essai on a pu détecter une dégradation.</a:t>
            </a:r>
          </a:p>
          <a:p>
            <a:pPr lvl="0" algn="just">
              <a:lnSpc>
                <a:spcPct val="150000"/>
              </a:lnSpc>
            </a:pPr>
            <a:r>
              <a:rPr lang="fr-FR" sz="2200" dirty="0">
                <a:solidFill>
                  <a:prstClr val="black"/>
                </a:solidFill>
              </a:rPr>
              <a:t>Il peut y avoir des retraits préventifs pour raisons économiques (limite de vie économique), dans ces cas les conditions suivantes sont présentes :</a:t>
            </a:r>
          </a:p>
          <a:p>
            <a:pPr marL="342900" lvl="0" indent="-342900" algn="just">
              <a:lnSpc>
                <a:spcPct val="150000"/>
              </a:lnSpc>
              <a:buFont typeface="Arial" pitchFamily="34" charset="0"/>
              <a:buChar char="•"/>
            </a:pPr>
            <a:r>
              <a:rPr lang="fr-FR" sz="2200" dirty="0" smtClean="0">
                <a:solidFill>
                  <a:prstClr val="black"/>
                </a:solidFill>
              </a:rPr>
              <a:t>L'article </a:t>
            </a:r>
            <a:r>
              <a:rPr lang="fr-FR" sz="2200" dirty="0">
                <a:solidFill>
                  <a:prstClr val="black"/>
                </a:solidFill>
              </a:rPr>
              <a:t>est sujet à une défaillance ayant un impact économique majeur mais sans conséquence sur la sécurité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Il </a:t>
            </a:r>
            <a:r>
              <a:rPr lang="fr-FR" sz="2200" dirty="0">
                <a:solidFill>
                  <a:prstClr val="black"/>
                </a:solidFill>
              </a:rPr>
              <a:t>doit y avoir un âge identifiable auquel l'article démontre une augmentation rapide de la probabilité de défaillance </a:t>
            </a:r>
            <a:r>
              <a:rPr lang="fr-FR" sz="2200" dirty="0" smtClean="0">
                <a:solidFill>
                  <a:prstClr val="black"/>
                </a:solidFill>
              </a:rPr>
              <a:t>;</a:t>
            </a:r>
          </a:p>
          <a:p>
            <a:pPr marL="342900" lvl="0" indent="-342900" algn="just">
              <a:lnSpc>
                <a:spcPct val="150000"/>
              </a:lnSpc>
              <a:buFont typeface="Arial" pitchFamily="34" charset="0"/>
              <a:buChar char="•"/>
            </a:pPr>
            <a:r>
              <a:rPr lang="fr-FR" sz="2200" dirty="0" smtClean="0">
                <a:solidFill>
                  <a:prstClr val="black"/>
                </a:solidFill>
              </a:rPr>
              <a:t>Une </a:t>
            </a:r>
            <a:r>
              <a:rPr lang="fr-FR" sz="2200" dirty="0">
                <a:solidFill>
                  <a:prstClr val="black"/>
                </a:solidFill>
              </a:rPr>
              <a:t>grande proportion de la population doit survivre jusqu'à cet âge.</a:t>
            </a:r>
          </a:p>
          <a:p>
            <a:pPr lvl="0" algn="just">
              <a:lnSpc>
                <a:spcPct val="150000"/>
              </a:lnSpc>
            </a:pPr>
            <a:endParaRPr lang="fr-FR" sz="2200" dirty="0">
              <a:solidFill>
                <a:prstClr val="black"/>
              </a:solidFill>
            </a:endParaRPr>
          </a:p>
          <a:p>
            <a:pPr algn="just"/>
            <a:endParaRPr lang="fr-FR" dirty="0"/>
          </a:p>
        </p:txBody>
      </p:sp>
    </p:spTree>
    <p:extLst>
      <p:ext uri="{BB962C8B-B14F-4D97-AF65-F5344CB8AC3E}">
        <p14:creationId xmlns="" xmlns:p14="http://schemas.microsoft.com/office/powerpoint/2010/main" val="9883124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34</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3647152"/>
          </a:xfrm>
          <a:prstGeom prst="rect">
            <a:avLst/>
          </a:prstGeom>
        </p:spPr>
        <p:txBody>
          <a:bodyPr wrap="square">
            <a:spAutoFit/>
          </a:bodyPr>
          <a:lstStyle/>
          <a:p>
            <a:pPr lvl="0" algn="just">
              <a:lnSpc>
                <a:spcPct val="150000"/>
              </a:lnSpc>
            </a:pPr>
            <a:r>
              <a:rPr lang="fr-FR" sz="2200" b="1" dirty="0">
                <a:solidFill>
                  <a:prstClr val="black"/>
                </a:solidFill>
              </a:rPr>
              <a:t>Tâches de détection de défaillance :</a:t>
            </a:r>
          </a:p>
          <a:p>
            <a:pPr lvl="0" algn="just">
              <a:lnSpc>
                <a:spcPct val="150000"/>
              </a:lnSpc>
            </a:pPr>
            <a:r>
              <a:rPr lang="fr-FR" sz="2200" dirty="0">
                <a:solidFill>
                  <a:prstClr val="black"/>
                </a:solidFill>
              </a:rPr>
              <a:t>Lorsqu'un équipement est sujet à des défaillances de fonctions cachées à l'opérateur, il faut prévoir des tâches de détection de défaillance afin d'assurer la disponibilité de la fonction. C’est le cas, par exemple, des équipements de protection incendie.</a:t>
            </a:r>
          </a:p>
          <a:p>
            <a:pPr lvl="0" algn="just">
              <a:lnSpc>
                <a:spcPct val="150000"/>
              </a:lnSpc>
            </a:pPr>
            <a:r>
              <a:rPr lang="fr-FR" sz="2200" dirty="0">
                <a:solidFill>
                  <a:prstClr val="black"/>
                </a:solidFill>
              </a:rPr>
              <a:t>Ainsi de telles tâches sont nécessaires afin d'éviter des défaillances multiples qui auraient des conséquences </a:t>
            </a:r>
            <a:r>
              <a:rPr lang="fr-FR" sz="2200" dirty="0" smtClean="0">
                <a:solidFill>
                  <a:prstClr val="black"/>
                </a:solidFill>
              </a:rPr>
              <a:t>désastreuses (graves).</a:t>
            </a:r>
            <a:endParaRPr lang="fr-FR" sz="2200" dirty="0">
              <a:solidFill>
                <a:prstClr val="black"/>
              </a:solidFill>
            </a:endParaRPr>
          </a:p>
        </p:txBody>
      </p:sp>
    </p:spTree>
    <p:extLst>
      <p:ext uri="{BB962C8B-B14F-4D97-AF65-F5344CB8AC3E}">
        <p14:creationId xmlns="" xmlns:p14="http://schemas.microsoft.com/office/powerpoint/2010/main" val="9883124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35</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1" y="559624"/>
            <a:ext cx="9143999" cy="6186309"/>
          </a:xfrm>
          <a:prstGeom prst="rect">
            <a:avLst/>
          </a:prstGeom>
        </p:spPr>
        <p:txBody>
          <a:bodyPr wrap="square">
            <a:spAutoFit/>
          </a:bodyPr>
          <a:lstStyle/>
          <a:p>
            <a:pPr lvl="0" algn="just">
              <a:lnSpc>
                <a:spcPct val="150000"/>
              </a:lnSpc>
            </a:pPr>
            <a:r>
              <a:rPr lang="fr-FR" sz="2200" b="1" dirty="0">
                <a:solidFill>
                  <a:prstClr val="black"/>
                </a:solidFill>
              </a:rPr>
              <a:t>Les 3 principes de la MBF :</a:t>
            </a:r>
          </a:p>
          <a:p>
            <a:pPr lvl="0" algn="just">
              <a:lnSpc>
                <a:spcPct val="150000"/>
              </a:lnSpc>
            </a:pPr>
            <a:r>
              <a:rPr lang="fr-FR" sz="2200" dirty="0" smtClean="0">
                <a:solidFill>
                  <a:prstClr val="black"/>
                </a:solidFill>
              </a:rPr>
              <a:t>1. Principe </a:t>
            </a:r>
            <a:r>
              <a:rPr lang="fr-FR" sz="2200" dirty="0">
                <a:solidFill>
                  <a:prstClr val="black"/>
                </a:solidFill>
              </a:rPr>
              <a:t>d’auto limitation : ou de sélection systématique. Il s’applique </a:t>
            </a:r>
            <a:r>
              <a:rPr lang="fr-FR" sz="2200" dirty="0" smtClean="0">
                <a:solidFill>
                  <a:prstClr val="black"/>
                </a:solidFill>
              </a:rPr>
              <a:t>aux      criticités </a:t>
            </a:r>
            <a:r>
              <a:rPr lang="fr-FR" sz="2200" dirty="0">
                <a:solidFill>
                  <a:prstClr val="black"/>
                </a:solidFill>
              </a:rPr>
              <a:t>des équipements et à des niveaux successifs </a:t>
            </a:r>
            <a:r>
              <a:rPr lang="fr-FR" sz="2200" dirty="0" smtClean="0">
                <a:solidFill>
                  <a:prstClr val="black"/>
                </a:solidFill>
              </a:rPr>
              <a:t>:</a:t>
            </a:r>
          </a:p>
          <a:p>
            <a:pPr lvl="0" algn="just">
              <a:lnSpc>
                <a:spcPct val="150000"/>
              </a:lnSpc>
            </a:pPr>
            <a:r>
              <a:rPr lang="fr-FR" sz="2200" dirty="0" smtClean="0">
                <a:solidFill>
                  <a:prstClr val="black"/>
                </a:solidFill>
              </a:rPr>
              <a:t>       équipements critiques        sous-ensembles </a:t>
            </a:r>
            <a:r>
              <a:rPr lang="fr-FR" sz="2200" dirty="0">
                <a:solidFill>
                  <a:prstClr val="black"/>
                </a:solidFill>
              </a:rPr>
              <a:t>fragiles </a:t>
            </a:r>
            <a:r>
              <a:rPr lang="fr-FR" sz="2200" dirty="0" smtClean="0">
                <a:solidFill>
                  <a:prstClr val="black"/>
                </a:solidFill>
              </a:rPr>
              <a:t>    leurs </a:t>
            </a:r>
            <a:r>
              <a:rPr lang="fr-FR" sz="2200" dirty="0">
                <a:solidFill>
                  <a:prstClr val="black"/>
                </a:solidFill>
              </a:rPr>
              <a:t>défaillances </a:t>
            </a:r>
            <a:r>
              <a:rPr lang="fr-FR" sz="2200" dirty="0" smtClean="0">
                <a:solidFill>
                  <a:prstClr val="black"/>
                </a:solidFill>
              </a:rPr>
              <a:t>   les </a:t>
            </a:r>
            <a:r>
              <a:rPr lang="fr-FR" sz="2200" dirty="0">
                <a:solidFill>
                  <a:prstClr val="black"/>
                </a:solidFill>
              </a:rPr>
              <a:t>causes </a:t>
            </a:r>
            <a:r>
              <a:rPr lang="fr-FR" sz="2200" dirty="0" smtClean="0">
                <a:solidFill>
                  <a:prstClr val="black"/>
                </a:solidFill>
              </a:rPr>
              <a:t>     les </a:t>
            </a:r>
            <a:r>
              <a:rPr lang="fr-FR" sz="2200" dirty="0">
                <a:solidFill>
                  <a:prstClr val="black"/>
                </a:solidFill>
              </a:rPr>
              <a:t>tâches de maintenance.</a:t>
            </a:r>
          </a:p>
          <a:p>
            <a:pPr lvl="0" algn="just">
              <a:lnSpc>
                <a:spcPct val="150000"/>
              </a:lnSpc>
            </a:pPr>
            <a:r>
              <a:rPr lang="fr-FR" sz="2200" dirty="0" smtClean="0">
                <a:solidFill>
                  <a:prstClr val="black"/>
                </a:solidFill>
              </a:rPr>
              <a:t>2.Principe </a:t>
            </a:r>
            <a:r>
              <a:rPr lang="fr-FR" sz="2200" dirty="0">
                <a:solidFill>
                  <a:prstClr val="black"/>
                </a:solidFill>
              </a:rPr>
              <a:t>de subordination : les tâches de maintenance dépendent obligatoirement de la connaissance fiabiliste des défaillances et de leurs causes ; ce qui implique une connaissance fonctionnelle et dysfonctionnelle des équipements.</a:t>
            </a:r>
          </a:p>
          <a:p>
            <a:pPr lvl="0" algn="just">
              <a:lnSpc>
                <a:spcPct val="150000"/>
              </a:lnSpc>
            </a:pPr>
            <a:r>
              <a:rPr lang="fr-FR" sz="2200" dirty="0" smtClean="0">
                <a:solidFill>
                  <a:prstClr val="black"/>
                </a:solidFill>
              </a:rPr>
              <a:t>3.Principe </a:t>
            </a:r>
            <a:r>
              <a:rPr lang="fr-FR" sz="2200" dirty="0">
                <a:solidFill>
                  <a:prstClr val="black"/>
                </a:solidFill>
              </a:rPr>
              <a:t>de participation : la MBF repose sur des groupes de travail impliquant tous les acteurs liés au processus (production, maintenance, qualité). </a:t>
            </a:r>
          </a:p>
        </p:txBody>
      </p:sp>
      <p:cxnSp>
        <p:nvCxnSpPr>
          <p:cNvPr id="9" name="Connecteur droit avec flèche 8"/>
          <p:cNvCxnSpPr/>
          <p:nvPr/>
        </p:nvCxnSpPr>
        <p:spPr>
          <a:xfrm>
            <a:off x="3231595" y="2420888"/>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07504" y="2426122"/>
            <a:ext cx="33229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6687979" y="2420888"/>
            <a:ext cx="33229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3231595" y="2431356"/>
            <a:ext cx="33229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1287379" y="2924944"/>
            <a:ext cx="33229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9883124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2050" name="Picture 2"/>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r="59742"/>
          <a:stretch/>
        </p:blipFill>
        <p:spPr bwMode="auto">
          <a:xfrm>
            <a:off x="1645886" y="554122"/>
            <a:ext cx="6184222" cy="60895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883124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0" y="567558"/>
            <a:ext cx="1835695" cy="800219"/>
          </a:xfrm>
          <a:prstGeom prst="rect">
            <a:avLst/>
          </a:prstGeom>
        </p:spPr>
        <p:txBody>
          <a:bodyPr wrap="square">
            <a:spAutoFit/>
          </a:bodyPr>
          <a:lstStyle/>
          <a:p>
            <a:r>
              <a:rPr lang="fr-FR" sz="2300" b="1" dirty="0"/>
              <a:t>LES ETAPES DE LA MBF :</a:t>
            </a:r>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93492" y="597826"/>
            <a:ext cx="6606899" cy="626017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107747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0"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LA MBF </a:t>
            </a:r>
            <a:endParaRPr lang="fr-FR" sz="1500" dirty="0" smtClean="0">
              <a:ln w="10541" cmpd="sng">
                <a:solidFill>
                  <a:srgbClr val="4F81BD">
                    <a:shade val="88000"/>
                    <a:satMod val="110000"/>
                  </a:srgbClr>
                </a:solidFill>
                <a:prstDash val="solid"/>
              </a:ln>
              <a:solidFill>
                <a:prstClr val="black"/>
              </a:solidFill>
            </a:endParaRPr>
          </a:p>
        </p:txBody>
      </p:sp>
      <p:sp>
        <p:nvSpPr>
          <p:cNvPr id="6" name="Espace réservé du contenu 2"/>
          <p:cNvSpPr txBox="1">
            <a:spLocks/>
          </p:cNvSpPr>
          <p:nvPr/>
        </p:nvSpPr>
        <p:spPr>
          <a:xfrm>
            <a:off x="6516216" y="-27384"/>
            <a:ext cx="2627784" cy="571480"/>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oAutofit/>
          </a:bodyPr>
          <a:lstStyle/>
          <a:p>
            <a:pPr marL="342900" indent="-342900" algn="ctr">
              <a:spcBef>
                <a:spcPct val="20000"/>
              </a:spcBef>
              <a:defRPr/>
            </a:pPr>
            <a:r>
              <a:rPr lang="fr-FR" sz="1100" b="1" dirty="0" smtClean="0">
                <a:ln w="10541" cmpd="sng">
                  <a:solidFill>
                    <a:srgbClr val="4F81BD">
                      <a:shade val="88000"/>
                      <a:satMod val="110000"/>
                    </a:srgbClr>
                  </a:solidFill>
                  <a:prstDash val="solid"/>
                </a:ln>
                <a:solidFill>
                  <a:prstClr val="black"/>
                </a:solidFill>
              </a:rPr>
              <a:t>Chapitre </a:t>
            </a:r>
            <a:r>
              <a:rPr lang="fr-FR" sz="1100" b="1" dirty="0">
                <a:ln w="10541" cmpd="sng">
                  <a:solidFill>
                    <a:srgbClr val="4F81BD">
                      <a:shade val="88000"/>
                      <a:satMod val="110000"/>
                    </a:srgbClr>
                  </a:solidFill>
                  <a:prstDash val="solid"/>
                </a:ln>
                <a:solidFill>
                  <a:prstClr val="black"/>
                </a:solidFill>
              </a:rPr>
              <a:t>1. Généralités sur le concept de maintenance</a:t>
            </a:r>
            <a:endParaRPr lang="fr-FR" sz="1100" b="1" dirty="0" smtClean="0">
              <a:ln w="10541" cmpd="sng">
                <a:solidFill>
                  <a:srgbClr val="4F81BD">
                    <a:shade val="88000"/>
                    <a:satMod val="110000"/>
                  </a:srgbClr>
                </a:solidFill>
                <a:prstDash val="solid"/>
              </a:ln>
              <a:solidFill>
                <a:prstClr val="black"/>
              </a:solidFill>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38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2" name="Rectangle 1"/>
          <p:cNvSpPr/>
          <p:nvPr/>
        </p:nvSpPr>
        <p:spPr>
          <a:xfrm>
            <a:off x="-36512" y="404664"/>
            <a:ext cx="9144000" cy="3086871"/>
          </a:xfrm>
          <a:prstGeom prst="rect">
            <a:avLst/>
          </a:prstGeom>
        </p:spPr>
        <p:txBody>
          <a:bodyPr wrap="square">
            <a:spAutoFit/>
          </a:bodyPr>
          <a:lstStyle/>
          <a:p>
            <a:pPr algn="just">
              <a:lnSpc>
                <a:spcPct val="150000"/>
              </a:lnSpc>
            </a:pPr>
            <a:r>
              <a:rPr lang="fr-FR" sz="2200" b="1" dirty="0"/>
              <a:t>Remarques :</a:t>
            </a:r>
          </a:p>
          <a:p>
            <a:pPr algn="just">
              <a:lnSpc>
                <a:spcPct val="150000"/>
              </a:lnSpc>
            </a:pPr>
            <a:r>
              <a:rPr lang="fr-FR" sz="2200" dirty="0"/>
              <a:t>Sélection des équipements : les 3 critères à prendre en compte sont la sécurité S, la disponibilité D et la qualité Q. Les informations sur ces 3 paramètres sont collectées grâce aux historiques et aux relevés de production. Avec ces 3 paramètres, on pourra alors exprimer la criticité de chaque équipement.</a:t>
            </a:r>
          </a:p>
          <a:p>
            <a:pPr algn="just">
              <a:lnSpc>
                <a:spcPct val="150000"/>
              </a:lnSpc>
            </a:pPr>
            <a:r>
              <a:rPr lang="fr-FR" sz="2200" dirty="0"/>
              <a:t>La sélection des actions préventives pourra suivre la démarche de la page 3.</a:t>
            </a:r>
          </a:p>
        </p:txBody>
      </p:sp>
    </p:spTree>
    <p:extLst>
      <p:ext uri="{BB962C8B-B14F-4D97-AF65-F5344CB8AC3E}">
        <p14:creationId xmlns="" xmlns:p14="http://schemas.microsoft.com/office/powerpoint/2010/main" val="3410774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4</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pic>
        <p:nvPicPr>
          <p:cNvPr id="2" name="Image 1"/>
          <p:cNvPicPr>
            <a:picLocks noChangeAspect="1"/>
          </p:cNvPicPr>
          <p:nvPr/>
        </p:nvPicPr>
        <p:blipFill>
          <a:blip r:embed="rId2" cstate="print"/>
          <a:stretch>
            <a:fillRect/>
          </a:stretch>
        </p:blipFill>
        <p:spPr>
          <a:xfrm>
            <a:off x="164802" y="1484784"/>
            <a:ext cx="8799686" cy="5112568"/>
          </a:xfrm>
          <a:prstGeom prst="rect">
            <a:avLst/>
          </a:prstGeom>
        </p:spPr>
      </p:pic>
      <p:sp>
        <p:nvSpPr>
          <p:cNvPr id="3" name="Rectangle 2"/>
          <p:cNvSpPr/>
          <p:nvPr/>
        </p:nvSpPr>
        <p:spPr>
          <a:xfrm>
            <a:off x="94296" y="604430"/>
            <a:ext cx="9049703" cy="547714"/>
          </a:xfrm>
          <a:prstGeom prst="rect">
            <a:avLst/>
          </a:prstGeom>
        </p:spPr>
        <p:txBody>
          <a:bodyPr wrap="square">
            <a:spAutoFit/>
          </a:bodyPr>
          <a:lstStyle/>
          <a:p>
            <a:pPr algn="just">
              <a:lnSpc>
                <a:spcPct val="150000"/>
              </a:lnSpc>
            </a:pPr>
            <a:r>
              <a:rPr lang="fr-FR" sz="2200" spc="-5" dirty="0">
                <a:solidFill>
                  <a:prstClr val="black"/>
                </a:solidFill>
                <a:ea typeface="Times New Roman"/>
              </a:rPr>
              <a:t>La fiabilité d'un équipement dépend de nombreux facteurs : </a:t>
            </a: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519688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5</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94296" y="604430"/>
            <a:ext cx="9049703"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Exemple : </a:t>
            </a:r>
            <a:r>
              <a:rPr lang="fr-FR" sz="2200" spc="-5" dirty="0">
                <a:solidFill>
                  <a:prstClr val="black"/>
                </a:solidFill>
                <a:ea typeface="Times New Roman"/>
              </a:rPr>
              <a:t>Fonctionnement d'un équipement sur 24 heures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r>
              <a:rPr lang="fr-FR" sz="2200" b="1" spc="-5" dirty="0">
                <a:solidFill>
                  <a:prstClr val="black"/>
                </a:solidFill>
                <a:ea typeface="Times New Roman"/>
              </a:rPr>
              <a:t>Calcul de la MTBF </a:t>
            </a:r>
            <a:r>
              <a:rPr lang="fr-FR" sz="2200" b="1" spc="-5" dirty="0" smtClean="0">
                <a:solidFill>
                  <a:prstClr val="black"/>
                </a:solidFill>
                <a:ea typeface="Times New Roman"/>
              </a:rPr>
              <a:t>:</a:t>
            </a:r>
          </a:p>
          <a:p>
            <a:pPr algn="just">
              <a:lnSpc>
                <a:spcPct val="150000"/>
              </a:lnSpc>
            </a:pPr>
            <a:endParaRPr lang="fr-FR" sz="2200" b="1" spc="-5" dirty="0">
              <a:solidFill>
                <a:prstClr val="black"/>
              </a:solidFill>
              <a:ea typeface="Times New Roman"/>
            </a:endParaRPr>
          </a:p>
          <a:p>
            <a:pPr algn="just">
              <a:lnSpc>
                <a:spcPct val="150000"/>
              </a:lnSpc>
            </a:pPr>
            <a:endParaRPr lang="fr-FR" sz="2200" b="1" spc="-5" dirty="0" smtClean="0">
              <a:solidFill>
                <a:prstClr val="black"/>
              </a:solidFill>
              <a:ea typeface="Times New Roman"/>
            </a:endParaRPr>
          </a:p>
          <a:p>
            <a:pPr algn="just">
              <a:lnSpc>
                <a:spcPct val="150000"/>
              </a:lnSpc>
            </a:pPr>
            <a:r>
              <a:rPr lang="fr-FR" sz="2200" b="1" spc="-5" dirty="0">
                <a:solidFill>
                  <a:prstClr val="black"/>
                </a:solidFill>
                <a:ea typeface="Times New Roman"/>
              </a:rPr>
              <a:t>Pour l'exemple précédent : MTBF = 21,50 / 4 = 5,375 heures.</a:t>
            </a:r>
          </a:p>
        </p:txBody>
      </p:sp>
      <p:pic>
        <p:nvPicPr>
          <p:cNvPr id="4" name="Image 3"/>
          <p:cNvPicPr>
            <a:picLocks noChangeAspect="1"/>
          </p:cNvPicPr>
          <p:nvPr/>
        </p:nvPicPr>
        <p:blipFill>
          <a:blip r:embed="rId2" cstate="print"/>
          <a:stretch>
            <a:fillRect/>
          </a:stretch>
        </p:blipFill>
        <p:spPr>
          <a:xfrm>
            <a:off x="94296" y="1242979"/>
            <a:ext cx="9049703" cy="3627974"/>
          </a:xfrm>
          <a:prstGeom prst="rect">
            <a:avLst/>
          </a:prstGeom>
        </p:spPr>
      </p:pic>
      <p:pic>
        <p:nvPicPr>
          <p:cNvPr id="8" name="Image 7"/>
          <p:cNvPicPr>
            <a:picLocks noChangeAspect="1"/>
          </p:cNvPicPr>
          <p:nvPr/>
        </p:nvPicPr>
        <p:blipFill>
          <a:blip r:embed="rId3" cstate="print"/>
          <a:stretch>
            <a:fillRect/>
          </a:stretch>
        </p:blipFill>
        <p:spPr>
          <a:xfrm>
            <a:off x="1331640" y="5241948"/>
            <a:ext cx="6763650" cy="928419"/>
          </a:xfrm>
          <a:prstGeom prst="rect">
            <a:avLst/>
          </a:prstGeom>
        </p:spPr>
      </p:pic>
      <p:sp>
        <p:nvSpPr>
          <p:cNvPr id="9"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4241325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94296" y="604430"/>
            <a:ext cx="9049703" cy="4662815"/>
          </a:xfrm>
          <a:prstGeom prst="rect">
            <a:avLst/>
          </a:prstGeom>
        </p:spPr>
        <p:txBody>
          <a:bodyPr wrap="square">
            <a:spAutoFit/>
          </a:bodyPr>
          <a:lstStyle/>
          <a:p>
            <a:pPr algn="just">
              <a:lnSpc>
                <a:spcPct val="150000"/>
              </a:lnSpc>
            </a:pPr>
            <a:r>
              <a:rPr lang="fr-FR" sz="2200" b="1" spc="-5" dirty="0">
                <a:solidFill>
                  <a:prstClr val="black"/>
                </a:solidFill>
                <a:ea typeface="Times New Roman"/>
              </a:rPr>
              <a:t>Le taux de défaillance λ :</a:t>
            </a:r>
          </a:p>
          <a:p>
            <a:pPr algn="just">
              <a:lnSpc>
                <a:spcPct val="150000"/>
              </a:lnSpc>
            </a:pPr>
            <a:r>
              <a:rPr lang="fr-FR" sz="2200" spc="-5" dirty="0">
                <a:solidFill>
                  <a:prstClr val="black"/>
                </a:solidFill>
                <a:ea typeface="Times New Roman"/>
              </a:rPr>
              <a:t>Appelé également </a:t>
            </a:r>
            <a:r>
              <a:rPr lang="fr-FR" sz="2200" b="1" spc="-5" dirty="0">
                <a:solidFill>
                  <a:prstClr val="black"/>
                </a:solidFill>
                <a:ea typeface="Times New Roman"/>
              </a:rPr>
              <a:t>taux de panne</a:t>
            </a:r>
            <a:r>
              <a:rPr lang="fr-FR" sz="2200" spc="-5" dirty="0">
                <a:solidFill>
                  <a:prstClr val="black"/>
                </a:solidFill>
                <a:ea typeface="Times New Roman"/>
              </a:rPr>
              <a:t>, il est égal à l'unité de temps sur la MTBF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r>
              <a:rPr lang="fr-FR" sz="2200" spc="-5" dirty="0">
                <a:solidFill>
                  <a:prstClr val="black"/>
                </a:solidFill>
                <a:ea typeface="Times New Roman"/>
              </a:rPr>
              <a:t>Pour l'exemple précédent :  </a:t>
            </a:r>
            <a:r>
              <a:rPr lang="el-GR" sz="2200" spc="-5" dirty="0">
                <a:solidFill>
                  <a:prstClr val="black"/>
                </a:solidFill>
                <a:ea typeface="Times New Roman"/>
              </a:rPr>
              <a:t>λ</a:t>
            </a:r>
            <a:r>
              <a:rPr lang="fr-FR" sz="2200" spc="-5" dirty="0" smtClean="0">
                <a:solidFill>
                  <a:prstClr val="black"/>
                </a:solidFill>
                <a:ea typeface="Times New Roman"/>
              </a:rPr>
              <a:t> </a:t>
            </a:r>
            <a:r>
              <a:rPr lang="fr-FR" sz="2200" spc="-5" dirty="0">
                <a:solidFill>
                  <a:prstClr val="black"/>
                </a:solidFill>
                <a:ea typeface="Times New Roman"/>
              </a:rPr>
              <a:t>= 1 / 5,37 = 0,19 panne / heure</a:t>
            </a:r>
          </a:p>
          <a:p>
            <a:pPr algn="just">
              <a:lnSpc>
                <a:spcPct val="150000"/>
              </a:lnSpc>
            </a:pPr>
            <a:r>
              <a:rPr lang="fr-FR" sz="2200" spc="-5" dirty="0">
                <a:solidFill>
                  <a:prstClr val="black"/>
                </a:solidFill>
                <a:ea typeface="Times New Roman"/>
              </a:rPr>
              <a:t>Pour un équipement (système réparable) le taux de défaillance se traduit souvent par une courbe dite « courbe en baignoire » mettant en évidence 3 époques :</a:t>
            </a:r>
          </a:p>
          <a:p>
            <a:pPr algn="just">
              <a:lnSpc>
                <a:spcPct val="150000"/>
              </a:lnSpc>
            </a:pPr>
            <a:endParaRPr lang="fr-FR" sz="2200" spc="-5" dirty="0">
              <a:solidFill>
                <a:prstClr val="black"/>
              </a:solidFill>
              <a:ea typeface="Times New Roman"/>
            </a:endParaRPr>
          </a:p>
        </p:txBody>
      </p:sp>
      <p:pic>
        <p:nvPicPr>
          <p:cNvPr id="4" name="Image 3"/>
          <p:cNvPicPr>
            <a:picLocks noChangeAspect="1"/>
          </p:cNvPicPr>
          <p:nvPr/>
        </p:nvPicPr>
        <p:blipFill>
          <a:blip r:embed="rId2" cstate="print"/>
          <a:stretch>
            <a:fillRect/>
          </a:stretch>
        </p:blipFill>
        <p:spPr>
          <a:xfrm>
            <a:off x="117795" y="1720309"/>
            <a:ext cx="1805668" cy="945022"/>
          </a:xfrm>
          <a:prstGeom prst="rect">
            <a:avLst/>
          </a:prstGeom>
        </p:spPr>
      </p:pic>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1220309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94296" y="604430"/>
            <a:ext cx="9049703"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Le taux de défaillance λ :</a:t>
            </a:r>
          </a:p>
          <a:p>
            <a:pPr algn="just">
              <a:lnSpc>
                <a:spcPct val="150000"/>
              </a:lnSpc>
            </a:pPr>
            <a:r>
              <a:rPr lang="fr-FR" sz="2200" spc="-5" dirty="0">
                <a:solidFill>
                  <a:prstClr val="black"/>
                </a:solidFill>
                <a:ea typeface="Times New Roman"/>
              </a:rPr>
              <a:t>Appelé également </a:t>
            </a:r>
            <a:r>
              <a:rPr lang="fr-FR" sz="2200" b="1" spc="-5" dirty="0">
                <a:solidFill>
                  <a:prstClr val="black"/>
                </a:solidFill>
                <a:ea typeface="Times New Roman"/>
              </a:rPr>
              <a:t>taux de panne</a:t>
            </a:r>
            <a:r>
              <a:rPr lang="fr-FR" sz="2200" spc="-5" dirty="0">
                <a:solidFill>
                  <a:prstClr val="black"/>
                </a:solidFill>
                <a:ea typeface="Times New Roman"/>
              </a:rPr>
              <a:t>, il est égal à l'unité de temps sur la MTBF </a:t>
            </a:r>
            <a:r>
              <a:rPr lang="fr-FR" sz="2200" spc="-5" dirty="0" smtClean="0">
                <a:solidFill>
                  <a:prstClr val="black"/>
                </a:solidFill>
                <a:ea typeface="Times New Roman"/>
              </a:rPr>
              <a:t>:</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Zone </a:t>
            </a:r>
            <a:r>
              <a:rPr lang="fr-FR" sz="2200" spc="-5" dirty="0">
                <a:solidFill>
                  <a:prstClr val="black"/>
                </a:solidFill>
                <a:ea typeface="Times New Roman"/>
              </a:rPr>
              <a:t>A </a:t>
            </a:r>
            <a:r>
              <a:rPr lang="fr-FR" sz="2200" spc="-5" dirty="0" smtClean="0">
                <a:solidFill>
                  <a:prstClr val="black"/>
                </a:solidFill>
                <a:ea typeface="Times New Roman"/>
              </a:rPr>
              <a:t>= </a:t>
            </a:r>
            <a:r>
              <a:rPr lang="fr-FR" sz="2200" spc="-5" dirty="0">
                <a:solidFill>
                  <a:prstClr val="black"/>
                </a:solidFill>
                <a:ea typeface="Times New Roman"/>
              </a:rPr>
              <a:t>Epoque de </a:t>
            </a:r>
            <a:r>
              <a:rPr lang="fr-FR" sz="2200" spc="-5" dirty="0" smtClean="0">
                <a:solidFill>
                  <a:prstClr val="black"/>
                </a:solidFill>
                <a:ea typeface="Times New Roman"/>
              </a:rPr>
              <a:t>jeunesse</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Zone </a:t>
            </a:r>
            <a:r>
              <a:rPr lang="fr-FR" sz="2200" spc="-5" dirty="0">
                <a:solidFill>
                  <a:prstClr val="black"/>
                </a:solidFill>
                <a:ea typeface="Times New Roman"/>
              </a:rPr>
              <a:t>B </a:t>
            </a:r>
            <a:r>
              <a:rPr lang="fr-FR" sz="2200" spc="-5" dirty="0" smtClean="0">
                <a:solidFill>
                  <a:prstClr val="black"/>
                </a:solidFill>
                <a:ea typeface="Times New Roman"/>
              </a:rPr>
              <a:t>= </a:t>
            </a:r>
            <a:r>
              <a:rPr lang="fr-FR" sz="2200" spc="-5" dirty="0">
                <a:solidFill>
                  <a:prstClr val="black"/>
                </a:solidFill>
                <a:ea typeface="Times New Roman"/>
              </a:rPr>
              <a:t>Epoque de maturité, fonctionnement normal, défaillance aléatoire indépendante du </a:t>
            </a:r>
            <a:r>
              <a:rPr lang="fr-FR" sz="2200" spc="-5" dirty="0" smtClean="0">
                <a:solidFill>
                  <a:prstClr val="black"/>
                </a:solidFill>
                <a:ea typeface="Times New Roman"/>
              </a:rPr>
              <a:t>temps.</a:t>
            </a:r>
          </a:p>
          <a:p>
            <a:pPr marL="342900" indent="-342900" algn="just">
              <a:lnSpc>
                <a:spcPct val="150000"/>
              </a:lnSpc>
              <a:buFont typeface="Arial" panose="020B0604020202020204" pitchFamily="34" charset="0"/>
              <a:buChar char="•"/>
            </a:pPr>
            <a:r>
              <a:rPr lang="fr-FR" sz="2200" spc="-5" dirty="0" smtClean="0">
                <a:solidFill>
                  <a:prstClr val="black"/>
                </a:solidFill>
                <a:ea typeface="Times New Roman"/>
              </a:rPr>
              <a:t>Zone </a:t>
            </a:r>
            <a:r>
              <a:rPr lang="fr-FR" sz="2200" spc="-5" dirty="0">
                <a:solidFill>
                  <a:prstClr val="black"/>
                </a:solidFill>
                <a:ea typeface="Times New Roman"/>
              </a:rPr>
              <a:t>C </a:t>
            </a:r>
            <a:r>
              <a:rPr lang="fr-FR" sz="2200" spc="-5" dirty="0" smtClean="0">
                <a:solidFill>
                  <a:prstClr val="black"/>
                </a:solidFill>
                <a:ea typeface="Times New Roman"/>
              </a:rPr>
              <a:t>= </a:t>
            </a:r>
            <a:r>
              <a:rPr lang="fr-FR" sz="2200" spc="-5" dirty="0">
                <a:solidFill>
                  <a:prstClr val="black"/>
                </a:solidFill>
                <a:ea typeface="Times New Roman"/>
              </a:rPr>
              <a:t>Epoque d’obsolescence, défaillances d'usure ou pannes de vieillesse</a:t>
            </a:r>
            <a:r>
              <a:rPr lang="fr-FR" sz="2200" spc="-5" dirty="0" smtClean="0">
                <a:solidFill>
                  <a:prstClr val="black"/>
                </a:solidFill>
                <a:ea typeface="Times New Roman"/>
              </a:rPr>
              <a:t>.</a:t>
            </a:r>
            <a:endParaRPr lang="fr-FR" sz="2200" spc="-5" dirty="0">
              <a:solidFill>
                <a:prstClr val="black"/>
              </a:solidFill>
              <a:ea typeface="Times New Roman"/>
            </a:endParaRPr>
          </a:p>
        </p:txBody>
      </p:sp>
      <p:pic>
        <p:nvPicPr>
          <p:cNvPr id="17" name="Image 16"/>
          <p:cNvPicPr>
            <a:picLocks noChangeAspect="1"/>
          </p:cNvPicPr>
          <p:nvPr/>
        </p:nvPicPr>
        <p:blipFill>
          <a:blip r:embed="rId2" cstate="print"/>
          <a:stretch>
            <a:fillRect/>
          </a:stretch>
        </p:blipFill>
        <p:spPr>
          <a:xfrm>
            <a:off x="467544" y="1556793"/>
            <a:ext cx="8082256" cy="2448271"/>
          </a:xfrm>
          <a:prstGeom prst="rect">
            <a:avLst/>
          </a:prstGeom>
        </p:spPr>
      </p:pic>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2218507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3" name="Rectangle 2"/>
          <p:cNvSpPr/>
          <p:nvPr/>
        </p:nvSpPr>
        <p:spPr>
          <a:xfrm>
            <a:off x="94296" y="604430"/>
            <a:ext cx="9049703" cy="5118196"/>
          </a:xfrm>
          <a:prstGeom prst="rect">
            <a:avLst/>
          </a:prstGeom>
        </p:spPr>
        <p:txBody>
          <a:bodyPr wrap="square">
            <a:spAutoFit/>
          </a:bodyPr>
          <a:lstStyle/>
          <a:p>
            <a:pPr algn="just">
              <a:lnSpc>
                <a:spcPct val="150000"/>
              </a:lnSpc>
            </a:pPr>
            <a:r>
              <a:rPr lang="fr-FR" sz="2200" b="1" spc="-5" dirty="0">
                <a:solidFill>
                  <a:prstClr val="black"/>
                </a:solidFill>
                <a:ea typeface="Times New Roman"/>
              </a:rPr>
              <a:t>Exemple :</a:t>
            </a:r>
          </a:p>
          <a:p>
            <a:pPr algn="just">
              <a:lnSpc>
                <a:spcPct val="150000"/>
              </a:lnSpc>
            </a:pPr>
            <a:r>
              <a:rPr lang="fr-FR" sz="2200" spc="-5" dirty="0">
                <a:solidFill>
                  <a:prstClr val="black"/>
                </a:solidFill>
                <a:ea typeface="Times New Roman"/>
              </a:rPr>
              <a:t>Dans cette partie, on s'intéresse au temps de bon fonctionnement (TBF) d’une presse. A chaque panne, on associe le nombre d’heures de bon fonctionnement ayant précédé de cette </a:t>
            </a:r>
            <a:r>
              <a:rPr lang="fr-FR" sz="2200" spc="-5" dirty="0" smtClean="0">
                <a:solidFill>
                  <a:prstClr val="black"/>
                </a:solidFill>
                <a:ea typeface="Times New Roman"/>
              </a:rPr>
              <a:t>panne. Les </a:t>
            </a:r>
            <a:r>
              <a:rPr lang="fr-FR" sz="2200" spc="-5" dirty="0">
                <a:solidFill>
                  <a:prstClr val="black"/>
                </a:solidFill>
                <a:ea typeface="Times New Roman"/>
              </a:rPr>
              <a:t>observations se sont déroulées sur une période de 4 ans et ont donné les résultats suivants : </a:t>
            </a: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a:p>
            <a:pPr algn="just">
              <a:lnSpc>
                <a:spcPct val="150000"/>
              </a:lnSpc>
            </a:pPr>
            <a:endParaRPr lang="fr-FR" sz="2200" spc="-5" dirty="0" smtClean="0">
              <a:solidFill>
                <a:prstClr val="black"/>
              </a:solidFill>
              <a:ea typeface="Times New Roman"/>
            </a:endParaRPr>
          </a:p>
          <a:p>
            <a:pPr algn="just">
              <a:lnSpc>
                <a:spcPct val="150000"/>
              </a:lnSpc>
            </a:pPr>
            <a:endParaRPr lang="fr-FR" sz="2200" spc="-5" dirty="0">
              <a:solidFill>
                <a:prstClr val="black"/>
              </a:solidFill>
              <a:ea typeface="Times New Roman"/>
            </a:endParaRPr>
          </a:p>
        </p:txBody>
      </p:sp>
      <p:graphicFrame>
        <p:nvGraphicFramePr>
          <p:cNvPr id="4" name="Tableau 3"/>
          <p:cNvGraphicFramePr>
            <a:graphicFrameLocks noGrp="1"/>
          </p:cNvGraphicFramePr>
          <p:nvPr>
            <p:extLst>
              <p:ext uri="{D42A27DB-BD31-4B8C-83A1-F6EECF244321}">
                <p14:modId xmlns="" xmlns:p14="http://schemas.microsoft.com/office/powerpoint/2010/main" val="1368756788"/>
              </p:ext>
            </p:extLst>
          </p:nvPr>
        </p:nvGraphicFramePr>
        <p:xfrm>
          <a:off x="395536" y="3356992"/>
          <a:ext cx="8498446" cy="1296144"/>
        </p:xfrm>
        <a:graphic>
          <a:graphicData uri="http://schemas.openxmlformats.org/drawingml/2006/table">
            <a:tbl>
              <a:tblPr>
                <a:tableStyleId>{5C22544A-7EE6-4342-B048-85BDC9FD1C3A}</a:tableStyleId>
              </a:tblPr>
              <a:tblGrid>
                <a:gridCol w="3768694"/>
                <a:gridCol w="495464"/>
                <a:gridCol w="495464"/>
                <a:gridCol w="495464"/>
                <a:gridCol w="495464"/>
                <a:gridCol w="373356"/>
                <a:gridCol w="374235"/>
                <a:gridCol w="495464"/>
                <a:gridCol w="495464"/>
                <a:gridCol w="495464"/>
                <a:gridCol w="513913"/>
              </a:tblGrid>
              <a:tr h="414336">
                <a:tc>
                  <a:txBody>
                    <a:bodyPr/>
                    <a:lstStyle/>
                    <a:p>
                      <a:pPr>
                        <a:spcAft>
                          <a:spcPts val="0"/>
                        </a:spcAft>
                      </a:pPr>
                      <a:r>
                        <a:rPr lang="fr-FR" sz="1800">
                          <a:effectLst/>
                        </a:rPr>
                        <a:t>Rang de la panne</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2</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3</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4</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5</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6</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7</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8</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9</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10</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r>
              <a:tr h="881808">
                <a:tc>
                  <a:txBody>
                    <a:bodyPr/>
                    <a:lstStyle/>
                    <a:p>
                      <a:pPr>
                        <a:spcAft>
                          <a:spcPts val="0"/>
                        </a:spcAft>
                      </a:pPr>
                      <a:r>
                        <a:rPr lang="fr-FR" sz="1800">
                          <a:effectLst/>
                        </a:rPr>
                        <a:t>TBF ayant précédé la panne (en jours)</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55</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26</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13</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80</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14</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21</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124</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35</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a:effectLst/>
                        </a:rPr>
                        <a:t>18</a:t>
                      </a:r>
                      <a:endParaRPr lang="fr-FR" sz="1800">
                        <a:effectLst/>
                        <a:latin typeface="Times New Roman" panose="02020603050405020304" pitchFamily="18" charset="0"/>
                        <a:ea typeface="Times New Roman" panose="02020603050405020304" pitchFamily="18" charset="0"/>
                      </a:endParaRPr>
                    </a:p>
                  </a:txBody>
                  <a:tcPr marL="44450" marR="44450" marT="0" marB="0" anchor="ctr"/>
                </a:tc>
                <a:tc>
                  <a:txBody>
                    <a:bodyPr/>
                    <a:lstStyle/>
                    <a:p>
                      <a:pPr algn="ctr">
                        <a:spcAft>
                          <a:spcPts val="0"/>
                        </a:spcAft>
                      </a:pPr>
                      <a:r>
                        <a:rPr lang="fr-FR" sz="1800" dirty="0">
                          <a:effectLst/>
                        </a:rPr>
                        <a:t>26</a:t>
                      </a:r>
                      <a:endParaRPr lang="fr-FR" sz="1800" dirty="0">
                        <a:effectLst/>
                        <a:latin typeface="Times New Roman" panose="02020603050405020304" pitchFamily="18" charset="0"/>
                        <a:ea typeface="Times New Roman" panose="02020603050405020304" pitchFamily="18" charset="0"/>
                      </a:endParaRPr>
                    </a:p>
                  </a:txBody>
                  <a:tcPr marL="44450" marR="44450" marT="0" marB="0" anchor="ctr"/>
                </a:tc>
              </a:tr>
            </a:tbl>
          </a:graphicData>
        </a:graphic>
      </p:graphicFrame>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3303370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407268"/>
            <a:ext cx="9108504" cy="6186309"/>
          </a:xfrm>
          <a:prstGeom prst="rect">
            <a:avLst/>
          </a:prstGeom>
        </p:spPr>
        <p:txBody>
          <a:bodyPr wrap="square">
            <a:spAutoFit/>
          </a:bodyPr>
          <a:lstStyle/>
          <a:p>
            <a:pPr algn="just">
              <a:lnSpc>
                <a:spcPct val="150000"/>
              </a:lnSpc>
            </a:pPr>
            <a:r>
              <a:rPr lang="fr-FR" sz="2200" b="1" spc="-5" dirty="0" smtClean="0">
                <a:solidFill>
                  <a:prstClr val="black"/>
                </a:solidFill>
                <a:ea typeface="Times New Roman"/>
              </a:rPr>
              <a:t>LA </a:t>
            </a:r>
            <a:r>
              <a:rPr lang="fr-FR" sz="2200" b="1" spc="-5" dirty="0">
                <a:solidFill>
                  <a:prstClr val="black"/>
                </a:solidFill>
                <a:ea typeface="Times New Roman"/>
              </a:rPr>
              <a:t>MAINTENABILITE :</a:t>
            </a:r>
          </a:p>
          <a:p>
            <a:pPr algn="just">
              <a:lnSpc>
                <a:spcPct val="150000"/>
              </a:lnSpc>
            </a:pPr>
            <a:r>
              <a:rPr lang="fr-FR" sz="2200" spc="-5" dirty="0" smtClean="0">
                <a:solidFill>
                  <a:prstClr val="black"/>
                </a:solidFill>
                <a:ea typeface="Times New Roman"/>
              </a:rPr>
              <a:t>Définition : « </a:t>
            </a:r>
            <a:r>
              <a:rPr lang="fr-FR" sz="2200" spc="-5" dirty="0">
                <a:solidFill>
                  <a:prstClr val="black"/>
                </a:solidFill>
                <a:ea typeface="Times New Roman"/>
              </a:rPr>
              <a:t>Dans les conditions d'utilisation données pour lesquelles il a été conçu, la maintenabilité est l’aptitude d'un bien à être maintenu ou rétabli dans un état dans lequel il peut accomplir une fonction requise, lorsque la maintenance est accomplie dans des conditions données, avec des procédures et des moyens prescrits. » (NF EN 13306).</a:t>
            </a:r>
          </a:p>
          <a:p>
            <a:pPr algn="just">
              <a:lnSpc>
                <a:spcPct val="150000"/>
              </a:lnSpc>
            </a:pPr>
            <a:r>
              <a:rPr lang="fr-FR" sz="2200" b="1" spc="-5" dirty="0" smtClean="0">
                <a:solidFill>
                  <a:prstClr val="black"/>
                </a:solidFill>
                <a:ea typeface="Times New Roman"/>
              </a:rPr>
              <a:t>Commentaires </a:t>
            </a:r>
            <a:r>
              <a:rPr lang="fr-FR" sz="2200" b="1" spc="-5" dirty="0">
                <a:solidFill>
                  <a:prstClr val="black"/>
                </a:solidFill>
                <a:ea typeface="Times New Roman"/>
              </a:rPr>
              <a:t>:</a:t>
            </a:r>
          </a:p>
          <a:p>
            <a:pPr algn="just">
              <a:lnSpc>
                <a:spcPct val="150000"/>
              </a:lnSpc>
            </a:pPr>
            <a:r>
              <a:rPr lang="fr-FR" sz="2200" spc="-5" dirty="0">
                <a:solidFill>
                  <a:prstClr val="black"/>
                </a:solidFill>
                <a:ea typeface="Times New Roman"/>
              </a:rPr>
              <a:t>La maintenabilité caractérise la facilité à remettre ou de maintenir un bien en bon état de fonctionnement. Cette notion ne peut s'appliquer qu'a du matériel maintenable, donc réparable.</a:t>
            </a:r>
          </a:p>
          <a:p>
            <a:pPr algn="just">
              <a:lnSpc>
                <a:spcPct val="150000"/>
              </a:lnSpc>
            </a:pPr>
            <a:r>
              <a:rPr lang="fr-FR" sz="2200" spc="-5" dirty="0">
                <a:solidFill>
                  <a:prstClr val="black"/>
                </a:solidFill>
                <a:ea typeface="Times New Roman"/>
              </a:rPr>
              <a:t>« Les moyens prescrits » englobent des notions très diverses : moyens en personnel, appareillages, outillages, etc</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9</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537834"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a:ln w="10541" cmpd="sng">
                  <a:solidFill>
                    <a:srgbClr val="4F81BD">
                      <a:shade val="88000"/>
                      <a:satMod val="110000"/>
                    </a:srgbClr>
                  </a:solidFill>
                  <a:prstDash val="solid"/>
                </a:ln>
                <a:solidFill>
                  <a:prstClr val="black"/>
                </a:solidFill>
              </a:rPr>
              <a:t>INTRODUCTION AU CONCEPT FMD </a:t>
            </a:r>
            <a:endParaRPr lang="fr-FR" sz="1500" dirty="0" smtClean="0">
              <a:ln w="10541" cmpd="sng">
                <a:solidFill>
                  <a:srgbClr val="4F81BD">
                    <a:shade val="88000"/>
                    <a:satMod val="110000"/>
                  </a:srgbClr>
                </a:solidFill>
                <a:prstDash val="solid"/>
              </a:ln>
              <a:solidFill>
                <a:prstClr val="black"/>
              </a:solidFill>
            </a:endParaRPr>
          </a:p>
        </p:txBody>
      </p:sp>
    </p:spTree>
    <p:extLst>
      <p:ext uri="{BB962C8B-B14F-4D97-AF65-F5344CB8AC3E}">
        <p14:creationId xmlns="" xmlns:p14="http://schemas.microsoft.com/office/powerpoint/2010/main" val="1816424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24444</TotalTime>
  <Words>2946</Words>
  <Application>Microsoft Office PowerPoint</Application>
  <PresentationFormat>Affichage à l'écran (4:3)</PresentationFormat>
  <Paragraphs>279</Paragraphs>
  <Slides>38</Slides>
  <Notes>2</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oussama</dc:creator>
  <cp:lastModifiedBy>PC-SOFT</cp:lastModifiedBy>
  <cp:revision>578</cp:revision>
  <dcterms:created xsi:type="dcterms:W3CDTF">2016-10-09T11:05:45Z</dcterms:created>
  <dcterms:modified xsi:type="dcterms:W3CDTF">2020-09-06T00:48:59Z</dcterms:modified>
</cp:coreProperties>
</file>