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8735267-821B-4D33-8D60-3CEEA826C3B9}" type="datetimeFigureOut">
              <a:rPr lang="fr-FR" smtClean="0"/>
              <a:pPr/>
              <a:t>23/01/2022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D216A3-2272-4F0D-8F14-F4569F885F9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735267-821B-4D33-8D60-3CEEA826C3B9}" type="datetimeFigureOut">
              <a:rPr lang="fr-FR" smtClean="0"/>
              <a:pPr/>
              <a:t>23/01/2022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D216A3-2272-4F0D-8F14-F4569F885F9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mf.org/external/french/np/blog/2017/120817f.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500042"/>
            <a:ext cx="7772400" cy="1470025"/>
          </a:xfrm>
        </p:spPr>
        <p:txBody>
          <a:bodyPr/>
          <a:lstStyle/>
          <a:p>
            <a:r>
              <a:rPr lang="fr-FR" b="1" dirty="0"/>
              <a:t>La corruption</a:t>
            </a:r>
            <a:endParaRPr lang="fr-FR" dirty="0"/>
          </a:p>
        </p:txBody>
      </p:sp>
      <p:sp>
        <p:nvSpPr>
          <p:cNvPr id="3" name="Sous-titre 2"/>
          <p:cNvSpPr>
            <a:spLocks noGrp="1"/>
          </p:cNvSpPr>
          <p:nvPr>
            <p:ph type="subTitle" idx="1"/>
          </p:nvPr>
        </p:nvSpPr>
        <p:spPr>
          <a:xfrm>
            <a:off x="357158" y="2214554"/>
            <a:ext cx="8358246" cy="3424246"/>
          </a:xfrm>
        </p:spPr>
        <p:txBody>
          <a:bodyPr>
            <a:normAutofit/>
          </a:bodyPr>
          <a:lstStyle/>
          <a:p>
            <a:endParaRPr lang="fr-FR" sz="2800" dirty="0">
              <a:solidFill>
                <a:schemeClr val="tx1"/>
              </a:solidFill>
              <a:latin typeface="Times New Roman" pitchFamily="18" charset="0"/>
              <a:cs typeface="Times New Roman" pitchFamily="18" charset="0"/>
            </a:endParaRPr>
          </a:p>
          <a:p>
            <a:r>
              <a:rPr lang="fr-FR" sz="2800" dirty="0">
                <a:solidFill>
                  <a:schemeClr val="tx1"/>
                </a:solidFill>
              </a:rPr>
              <a:t>Quel texte définit la corruption ?</a:t>
            </a:r>
            <a:endParaRPr lang="fr-FR" sz="2800" dirty="0">
              <a:solidFill>
                <a:schemeClr val="tx1"/>
              </a:solidFill>
              <a:latin typeface="Times New Roman" pitchFamily="18" charset="0"/>
              <a:cs typeface="Times New Roman" pitchFamily="18" charset="0"/>
            </a:endParaRPr>
          </a:p>
          <a:p>
            <a:r>
              <a:rPr lang="fr-FR" sz="2800" dirty="0">
                <a:solidFill>
                  <a:schemeClr val="tx1"/>
                </a:solidFill>
                <a:latin typeface="Times New Roman" pitchFamily="18" charset="0"/>
                <a:cs typeface="Times New Roman" pitchFamily="18" charset="0"/>
              </a:rPr>
              <a:t>Le code pénal punit la corruption passive d'une personne exerçant une fonction publique, à savoir le fait pour cette personne de solliciter tout don -argent, immeubles, objets précieux- ou avantage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a:bodyPr>
          <a:lstStyle/>
          <a:p>
            <a:r>
              <a:rPr lang="fr-FR" sz="3200" b="1" dirty="0">
                <a:latin typeface="Times New Roman" pitchFamily="18" charset="0"/>
                <a:cs typeface="Times New Roman" pitchFamily="18" charset="0"/>
              </a:rPr>
              <a:t>1/ Définitions de concepts</a:t>
            </a:r>
          </a:p>
        </p:txBody>
      </p:sp>
      <p:sp>
        <p:nvSpPr>
          <p:cNvPr id="3" name="Espace réservé du contenu 2"/>
          <p:cNvSpPr>
            <a:spLocks noGrp="1"/>
          </p:cNvSpPr>
          <p:nvPr>
            <p:ph idx="1"/>
          </p:nvPr>
        </p:nvSpPr>
        <p:spPr>
          <a:xfrm>
            <a:off x="457200" y="928670"/>
            <a:ext cx="8229600" cy="5197493"/>
          </a:xfrm>
        </p:spPr>
        <p:txBody>
          <a:bodyPr>
            <a:normAutofit/>
          </a:bodyPr>
          <a:lstStyle/>
          <a:p>
            <a:pPr lvl="0">
              <a:buNone/>
            </a:pPr>
            <a:r>
              <a:rPr lang="fr-FR" sz="2800" b="1" dirty="0">
                <a:latin typeface="Times New Roman" pitchFamily="18" charset="0"/>
                <a:cs typeface="Times New Roman" pitchFamily="18" charset="0"/>
              </a:rPr>
              <a:t>      </a:t>
            </a:r>
            <a:r>
              <a:rPr lang="fr-FR" sz="2800" b="1" u="sng" dirty="0">
                <a:latin typeface="Times New Roman" pitchFamily="18" charset="0"/>
                <a:cs typeface="Times New Roman" pitchFamily="18" charset="0"/>
              </a:rPr>
              <a:t>L’éthique</a:t>
            </a:r>
            <a:r>
              <a:rPr lang="fr-FR" sz="2800" b="1" dirty="0">
                <a:latin typeface="Times New Roman" pitchFamily="18" charset="0"/>
                <a:cs typeface="Times New Roman" pitchFamily="18" charset="0"/>
              </a:rPr>
              <a:t> :</a:t>
            </a:r>
            <a:endParaRPr lang="fr-FR" sz="2800" dirty="0">
              <a:latin typeface="Times New Roman" pitchFamily="18" charset="0"/>
              <a:cs typeface="Times New Roman" pitchFamily="18" charset="0"/>
            </a:endParaRPr>
          </a:p>
          <a:p>
            <a:pPr>
              <a:buNone/>
            </a:pPr>
            <a:r>
              <a:rPr lang="fr-FR" sz="2800" dirty="0">
                <a:latin typeface="Times New Roman" pitchFamily="18" charset="0"/>
                <a:cs typeface="Times New Roman" pitchFamily="18" charset="0"/>
              </a:rPr>
              <a:t>             Du grec, ‘</a:t>
            </a:r>
            <a:r>
              <a:rPr lang="fr-FR" sz="2800" b="1" i="1" dirty="0">
                <a:solidFill>
                  <a:srgbClr val="FF0000"/>
                </a:solidFill>
                <a:latin typeface="Times New Roman" pitchFamily="18" charset="0"/>
                <a:cs typeface="Times New Roman" pitchFamily="18" charset="0"/>
              </a:rPr>
              <a:t>ethos</a:t>
            </a:r>
            <a:r>
              <a:rPr lang="fr-FR" sz="2800" dirty="0">
                <a:latin typeface="Times New Roman" pitchFamily="18" charset="0"/>
                <a:cs typeface="Times New Roman" pitchFamily="18" charset="0"/>
              </a:rPr>
              <a:t>’, Désigne « </a:t>
            </a:r>
            <a:r>
              <a:rPr lang="fr-FR" sz="2800" dirty="0">
                <a:solidFill>
                  <a:srgbClr val="FF0000"/>
                </a:solidFill>
                <a:latin typeface="Times New Roman" pitchFamily="18" charset="0"/>
                <a:cs typeface="Times New Roman" pitchFamily="18" charset="0"/>
              </a:rPr>
              <a:t>lieu de vie ; habitude, mœurs ; caractère, état de l'âme, disposition psychique</a:t>
            </a:r>
            <a:r>
              <a:rPr lang="fr-FR" sz="2800" dirty="0">
                <a:latin typeface="Times New Roman" pitchFamily="18" charset="0"/>
                <a:cs typeface="Times New Roman" pitchFamily="18" charset="0"/>
              </a:rPr>
              <a:t> » via le mot latin ‘</a:t>
            </a:r>
            <a:r>
              <a:rPr lang="fr-FR" sz="2800" i="1" dirty="0" err="1">
                <a:latin typeface="Times New Roman" pitchFamily="18" charset="0"/>
                <a:cs typeface="Times New Roman" pitchFamily="18" charset="0"/>
              </a:rPr>
              <a:t>ethicus</a:t>
            </a:r>
            <a:r>
              <a:rPr lang="fr-FR" sz="2800" i="1" dirty="0">
                <a:latin typeface="Times New Roman" pitchFamily="18" charset="0"/>
                <a:cs typeface="Times New Roman" pitchFamily="18" charset="0"/>
              </a:rPr>
              <a:t>’</a:t>
            </a:r>
            <a:r>
              <a:rPr lang="fr-FR" sz="2800" dirty="0">
                <a:latin typeface="Times New Roman" pitchFamily="18" charset="0"/>
                <a:cs typeface="Times New Roman" pitchFamily="18" charset="0"/>
              </a:rPr>
              <a:t>, la morale.</a:t>
            </a:r>
          </a:p>
          <a:p>
            <a:pPr lvl="1"/>
            <a:r>
              <a:rPr lang="fr-FR" b="1" dirty="0">
                <a:solidFill>
                  <a:srgbClr val="FF0000"/>
                </a:solidFill>
                <a:latin typeface="Times New Roman" pitchFamily="18" charset="0"/>
                <a:cs typeface="Times New Roman" pitchFamily="18" charset="0"/>
              </a:rPr>
              <a:t>l’éthique</a:t>
            </a:r>
            <a:r>
              <a:rPr lang="fr-FR" dirty="0">
                <a:latin typeface="Times New Roman" pitchFamily="18" charset="0"/>
                <a:cs typeface="Times New Roman" pitchFamily="18" charset="0"/>
              </a:rPr>
              <a:t> correspond à un ensemble de </a:t>
            </a:r>
            <a:r>
              <a:rPr lang="fr-FR" i="1" dirty="0">
                <a:solidFill>
                  <a:srgbClr val="FF0000"/>
                </a:solidFill>
                <a:latin typeface="Times New Roman" pitchFamily="18" charset="0"/>
                <a:cs typeface="Times New Roman" pitchFamily="18" charset="0"/>
              </a:rPr>
              <a:t>règles morales et pratiques</a:t>
            </a:r>
            <a:r>
              <a:rPr lang="fr-FR" dirty="0">
                <a:latin typeface="Times New Roman" pitchFamily="18" charset="0"/>
                <a:cs typeface="Times New Roman" pitchFamily="18" charset="0"/>
              </a:rPr>
              <a:t> s’appliquant à un milieu humain, et ayant pour but d’exposer à ceux qui y vivent la façon de se comporter, d’agir ou d’être (entre eux et envers leur environnement). Pour simplifier, </a:t>
            </a:r>
            <a:r>
              <a:rPr lang="fr-FR" dirty="0">
                <a:solidFill>
                  <a:srgbClr val="FF0000"/>
                </a:solidFill>
                <a:latin typeface="Times New Roman" pitchFamily="18" charset="0"/>
                <a:cs typeface="Times New Roman" pitchFamily="18" charset="0"/>
              </a:rPr>
              <a:t>l’éthique</a:t>
            </a:r>
            <a:r>
              <a:rPr lang="fr-FR" dirty="0">
                <a:latin typeface="Times New Roman" pitchFamily="18" charset="0"/>
                <a:cs typeface="Times New Roman" pitchFamily="18" charset="0"/>
              </a:rPr>
              <a:t> vise à répondre à la question :</a:t>
            </a:r>
          </a:p>
          <a:p>
            <a:pPr>
              <a:buNone/>
            </a:pPr>
            <a:r>
              <a:rPr lang="fr-FR" sz="2800" dirty="0">
                <a:latin typeface="Times New Roman" pitchFamily="18" charset="0"/>
                <a:cs typeface="Times New Roman" pitchFamily="18" charset="0"/>
              </a:rPr>
              <a:t>        « </a:t>
            </a:r>
            <a:r>
              <a:rPr lang="fr-FR" sz="2800" i="1" dirty="0">
                <a:solidFill>
                  <a:srgbClr val="FF0000"/>
                </a:solidFill>
                <a:latin typeface="Times New Roman" pitchFamily="18" charset="0"/>
                <a:cs typeface="Times New Roman" pitchFamily="18" charset="0"/>
              </a:rPr>
              <a:t>Comment agir au mieux</a:t>
            </a:r>
            <a:r>
              <a:rPr lang="fr-FR" sz="28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down)">
                                      <p:cBhvr>
                                        <p:cTn id="2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a:bodyPr>
          <a:lstStyle/>
          <a:p>
            <a:r>
              <a:rPr lang="fr-FR" sz="3200" dirty="0"/>
              <a:t>Déontologie</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00108"/>
            <a:ext cx="8229600" cy="5126055"/>
          </a:xfrm>
        </p:spPr>
        <p:txBody>
          <a:bodyPr>
            <a:normAutofit/>
          </a:bodyPr>
          <a:lstStyle/>
          <a:p>
            <a:pPr>
              <a:buNone/>
            </a:pPr>
            <a:r>
              <a:rPr lang="fr-FR" dirty="0"/>
              <a:t>             </a:t>
            </a:r>
            <a:r>
              <a:rPr lang="fr-FR" sz="3000" dirty="0">
                <a:latin typeface="Times New Roman" pitchFamily="18" charset="0"/>
                <a:cs typeface="Times New Roman" pitchFamily="18" charset="0"/>
              </a:rPr>
              <a:t>Le terme </a:t>
            </a:r>
            <a:r>
              <a:rPr lang="fr-FR" sz="3000" dirty="0">
                <a:solidFill>
                  <a:srgbClr val="FF0000"/>
                </a:solidFill>
                <a:latin typeface="Times New Roman" pitchFamily="18" charset="0"/>
                <a:cs typeface="Times New Roman" pitchFamily="18" charset="0"/>
              </a:rPr>
              <a:t>déontologie</a:t>
            </a:r>
            <a:r>
              <a:rPr lang="fr-FR" sz="3000" dirty="0">
                <a:latin typeface="Times New Roman" pitchFamily="18" charset="0"/>
                <a:cs typeface="Times New Roman" pitchFamily="18" charset="0"/>
              </a:rPr>
              <a:t> est construit sur deux racines grecques soit </a:t>
            </a:r>
            <a:r>
              <a:rPr lang="fr-FR" sz="3000" b="1" i="1" dirty="0" err="1">
                <a:solidFill>
                  <a:srgbClr val="FF0000"/>
                </a:solidFill>
                <a:latin typeface="Times New Roman" pitchFamily="18" charset="0"/>
                <a:cs typeface="Times New Roman" pitchFamily="18" charset="0"/>
              </a:rPr>
              <a:t>deon</a:t>
            </a:r>
            <a:r>
              <a:rPr lang="fr-FR" sz="3000" b="1" i="1" dirty="0">
                <a:solidFill>
                  <a:srgbClr val="FF0000"/>
                </a:solidFill>
                <a:latin typeface="Times New Roman" pitchFamily="18" charset="0"/>
                <a:cs typeface="Times New Roman" pitchFamily="18" charset="0"/>
              </a:rPr>
              <a:t> </a:t>
            </a:r>
            <a:r>
              <a:rPr lang="fr-FR" sz="3000" dirty="0">
                <a:latin typeface="Times New Roman" pitchFamily="18" charset="0"/>
                <a:cs typeface="Times New Roman" pitchFamily="18" charset="0"/>
              </a:rPr>
              <a:t>(</a:t>
            </a:r>
            <a:r>
              <a:rPr lang="fr-FR" sz="3000" dirty="0">
                <a:solidFill>
                  <a:srgbClr val="00B050"/>
                </a:solidFill>
                <a:latin typeface="Times New Roman" pitchFamily="18" charset="0"/>
                <a:cs typeface="Times New Roman" pitchFamily="18" charset="0"/>
              </a:rPr>
              <a:t>devoir</a:t>
            </a:r>
            <a:r>
              <a:rPr lang="fr-FR" sz="3000" dirty="0">
                <a:latin typeface="Times New Roman" pitchFamily="18" charset="0"/>
                <a:cs typeface="Times New Roman" pitchFamily="18" charset="0"/>
              </a:rPr>
              <a:t>) et </a:t>
            </a:r>
            <a:r>
              <a:rPr lang="fr-FR" sz="3000" b="1" i="1" dirty="0">
                <a:solidFill>
                  <a:srgbClr val="FF0000"/>
                </a:solidFill>
                <a:latin typeface="Times New Roman" pitchFamily="18" charset="0"/>
                <a:cs typeface="Times New Roman" pitchFamily="18" charset="0"/>
              </a:rPr>
              <a:t>logos</a:t>
            </a:r>
            <a:r>
              <a:rPr lang="fr-FR" sz="3000" b="1" i="1" dirty="0">
                <a:latin typeface="Times New Roman" pitchFamily="18" charset="0"/>
                <a:cs typeface="Times New Roman" pitchFamily="18" charset="0"/>
              </a:rPr>
              <a:t> </a:t>
            </a:r>
            <a:r>
              <a:rPr lang="fr-FR" sz="3000" dirty="0">
                <a:latin typeface="Times New Roman" pitchFamily="18" charset="0"/>
                <a:cs typeface="Times New Roman" pitchFamily="18" charset="0"/>
              </a:rPr>
              <a:t>(</a:t>
            </a:r>
            <a:r>
              <a:rPr lang="fr-FR" sz="3000" dirty="0">
                <a:solidFill>
                  <a:srgbClr val="00B050"/>
                </a:solidFill>
                <a:latin typeface="Times New Roman" pitchFamily="18" charset="0"/>
                <a:cs typeface="Times New Roman" pitchFamily="18" charset="0"/>
              </a:rPr>
              <a:t>science</a:t>
            </a:r>
            <a:r>
              <a:rPr lang="fr-FR" sz="3000" dirty="0">
                <a:latin typeface="Times New Roman" pitchFamily="18" charset="0"/>
                <a:cs typeface="Times New Roman" pitchFamily="18" charset="0"/>
              </a:rPr>
              <a:t>). Conformément à son étymologie le mot déontologie désigne </a:t>
            </a:r>
            <a:r>
              <a:rPr lang="fr-FR" sz="3000" b="1" dirty="0">
                <a:solidFill>
                  <a:srgbClr val="00B050"/>
                </a:solidFill>
                <a:latin typeface="Times New Roman" pitchFamily="18" charset="0"/>
                <a:cs typeface="Times New Roman" pitchFamily="18" charset="0"/>
              </a:rPr>
              <a:t>la science du devoir</a:t>
            </a:r>
            <a:r>
              <a:rPr lang="fr-FR" sz="3000" b="1" dirty="0">
                <a:latin typeface="Times New Roman" pitchFamily="18" charset="0"/>
                <a:cs typeface="Times New Roman" pitchFamily="18" charset="0"/>
              </a:rPr>
              <a:t> </a:t>
            </a:r>
            <a:r>
              <a:rPr lang="fr-FR" sz="3000" dirty="0">
                <a:latin typeface="Times New Roman" pitchFamily="18" charset="0"/>
                <a:cs typeface="Times New Roman" pitchFamily="18" charset="0"/>
              </a:rPr>
              <a:t>.</a:t>
            </a:r>
          </a:p>
          <a:p>
            <a:pPr>
              <a:buNone/>
            </a:pPr>
            <a:r>
              <a:rPr lang="fr-FR" sz="3000" dirty="0">
                <a:latin typeface="Times New Roman" pitchFamily="18" charset="0"/>
                <a:cs typeface="Times New Roman" pitchFamily="18" charset="0"/>
              </a:rPr>
              <a:t>            Le code de déontologie encadre les professions par des énoncés de règles qui indiquent ce qui doit être fait et ce qui ne doit pas être fait pour répondre à l’idéal professionnel. Il n’est pas statique, il évolue avec le temps.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a:bodyPr>
          <a:lstStyle/>
          <a:p>
            <a:r>
              <a:rPr lang="fr-FR" sz="3200" b="1" dirty="0">
                <a:latin typeface="Times New Roman" pitchFamily="18" charset="0"/>
                <a:cs typeface="Times New Roman" pitchFamily="18" charset="0"/>
              </a:rPr>
              <a:t>Définition de la corruption</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857232"/>
            <a:ext cx="8229600" cy="5268931"/>
          </a:xfrm>
        </p:spPr>
        <p:txBody>
          <a:bodyPr/>
          <a:lstStyle/>
          <a:p>
            <a:pPr>
              <a:buNone/>
            </a:pPr>
            <a:r>
              <a:rPr lang="fr-FR" b="1" dirty="0"/>
              <a:t>    </a:t>
            </a:r>
          </a:p>
          <a:p>
            <a:pPr>
              <a:buNone/>
            </a:pPr>
            <a:r>
              <a:rPr lang="fr-FR" b="1" dirty="0"/>
              <a:t>            </a:t>
            </a:r>
            <a:r>
              <a:rPr lang="fr-FR" sz="2800" b="1" dirty="0">
                <a:latin typeface="Times New Roman" pitchFamily="18" charset="0"/>
                <a:cs typeface="Times New Roman" pitchFamily="18" charset="0"/>
              </a:rPr>
              <a:t>La corruption :</a:t>
            </a:r>
            <a:endParaRPr lang="fr-FR" sz="2800" dirty="0">
              <a:latin typeface="Times New Roman" pitchFamily="18" charset="0"/>
              <a:cs typeface="Times New Roman" pitchFamily="18" charset="0"/>
            </a:endParaRPr>
          </a:p>
          <a:p>
            <a:pPr lvl="1"/>
            <a:r>
              <a:rPr lang="fr-FR" dirty="0">
                <a:latin typeface="Times New Roman" pitchFamily="18" charset="0"/>
                <a:cs typeface="Times New Roman" pitchFamily="18" charset="0"/>
              </a:rPr>
              <a:t>Il y a plusieurs définitions de la corruption :</a:t>
            </a:r>
          </a:p>
          <a:p>
            <a:pPr>
              <a:buNone/>
            </a:pPr>
            <a:r>
              <a:rPr lang="fr-FR" sz="2800" dirty="0">
                <a:latin typeface="Times New Roman" pitchFamily="18" charset="0"/>
                <a:cs typeface="Times New Roman" pitchFamily="18" charset="0"/>
              </a:rPr>
              <a:t>           1/ La corruption constitue un processus dynamique d’injustice permettant d’avoir une main mise ou de contrôler les biens et services, grâce à la position occupée au sein des institutions et des liens entretenus dans la société.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ipe(down)">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wipe(down)">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lvl="0">
              <a:buNone/>
            </a:pPr>
            <a:r>
              <a:rPr lang="fr-FR" sz="3000" b="1" dirty="0">
                <a:latin typeface="Times New Roman" pitchFamily="18" charset="0"/>
                <a:cs typeface="Times New Roman" pitchFamily="18" charset="0"/>
              </a:rPr>
              <a:t>    </a:t>
            </a:r>
            <a:r>
              <a:rPr lang="fr-FR" sz="2800" b="1" dirty="0">
                <a:latin typeface="Times New Roman" pitchFamily="18" charset="0"/>
                <a:cs typeface="Times New Roman" pitchFamily="18" charset="0"/>
              </a:rPr>
              <a:t>ONU </a:t>
            </a:r>
            <a:r>
              <a:rPr lang="fr-FR" sz="2800" dirty="0">
                <a:latin typeface="Times New Roman" pitchFamily="18" charset="0"/>
                <a:cs typeface="Times New Roman" pitchFamily="18" charset="0"/>
              </a:rPr>
              <a:t>:</a:t>
            </a:r>
          </a:p>
          <a:p>
            <a:pPr lvl="0">
              <a:buNone/>
            </a:pPr>
            <a:r>
              <a:rPr lang="fr-FR" sz="2800" dirty="0">
                <a:latin typeface="Times New Roman" pitchFamily="18" charset="0"/>
                <a:cs typeface="Times New Roman" pitchFamily="18" charset="0"/>
              </a:rPr>
              <a:t>              la convention internationale de lutte contre la corruption. Il y a plusieurs définitions la plus usitée est : « l’abus de fonction publique ou privée pour des bénéfices personnels »</a:t>
            </a:r>
          </a:p>
          <a:p>
            <a:pPr lvl="0">
              <a:buNone/>
            </a:pPr>
            <a:r>
              <a:rPr lang="fr-FR" sz="2800" b="1" dirty="0">
                <a:latin typeface="Times New Roman" pitchFamily="18" charset="0"/>
                <a:cs typeface="Times New Roman" pitchFamily="18" charset="0"/>
              </a:rPr>
              <a:t>     </a:t>
            </a:r>
            <a:r>
              <a:rPr lang="fr-FR" sz="2800" b="1" dirty="0" err="1">
                <a:latin typeface="Times New Roman" pitchFamily="18" charset="0"/>
                <a:cs typeface="Times New Roman" pitchFamily="18" charset="0"/>
              </a:rPr>
              <a:t>Transparency</a:t>
            </a:r>
            <a:r>
              <a:rPr lang="fr-FR" sz="2800" b="1" dirty="0">
                <a:latin typeface="Times New Roman" pitchFamily="18" charset="0"/>
                <a:cs typeface="Times New Roman" pitchFamily="18" charset="0"/>
              </a:rPr>
              <a:t> international </a:t>
            </a:r>
            <a:r>
              <a:rPr lang="fr-FR" sz="2800" dirty="0">
                <a:latin typeface="Times New Roman" pitchFamily="18" charset="0"/>
                <a:cs typeface="Times New Roman" pitchFamily="18" charset="0"/>
              </a:rPr>
              <a:t>:</a:t>
            </a:r>
          </a:p>
          <a:p>
            <a:pPr lvl="0">
              <a:buNone/>
            </a:pPr>
            <a:r>
              <a:rPr lang="fr-FR" sz="2800" dirty="0">
                <a:latin typeface="Times New Roman" pitchFamily="18" charset="0"/>
                <a:cs typeface="Times New Roman" pitchFamily="18" charset="0"/>
              </a:rPr>
              <a:t>             « la corruption résulte de comportements de la part d’agents du secteur public, qu’il s'agisse de politiciens ou de fonctionnaires, qui s’enrichissent, eux ou leurs proches de façon illicite, à travers l’abus des pouvoirs publics qui leurs sont confiés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a:bodyPr>
          <a:lstStyle/>
          <a:p>
            <a:r>
              <a:rPr lang="fr-FR" sz="3200" dirty="0"/>
              <a:t>La nature de la corruption</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a:buNone/>
            </a:pPr>
            <a:r>
              <a:rPr lang="fr-FR" dirty="0"/>
              <a:t>            </a:t>
            </a:r>
            <a:r>
              <a:rPr lang="fr-FR" sz="3000" dirty="0">
                <a:latin typeface="Times New Roman" pitchFamily="18" charset="0"/>
                <a:cs typeface="Times New Roman" pitchFamily="18" charset="0"/>
              </a:rPr>
              <a:t>La nature de la corruption : il y a lieu de distinguer entre :</a:t>
            </a:r>
          </a:p>
          <a:p>
            <a:r>
              <a:rPr lang="fr-FR" sz="3000" b="1" dirty="0">
                <a:solidFill>
                  <a:srgbClr val="FF0000"/>
                </a:solidFill>
                <a:latin typeface="Times New Roman" pitchFamily="18" charset="0"/>
                <a:cs typeface="Times New Roman" pitchFamily="18" charset="0"/>
              </a:rPr>
              <a:t>Passive</a:t>
            </a:r>
            <a:r>
              <a:rPr lang="fr-FR" sz="3000" b="1" dirty="0">
                <a:latin typeface="Times New Roman" pitchFamily="18" charset="0"/>
                <a:cs typeface="Times New Roman" pitchFamily="18" charset="0"/>
              </a:rPr>
              <a:t> </a:t>
            </a:r>
            <a:r>
              <a:rPr lang="fr-FR" sz="3000" dirty="0">
                <a:latin typeface="Times New Roman" pitchFamily="18" charset="0"/>
                <a:cs typeface="Times New Roman" pitchFamily="18" charset="0"/>
              </a:rPr>
              <a:t>: est le fait qu’un fonctionnaire accepte de recevoir un avantage indu afin d’accomplir ou de s’abstenir d’accomplir sa mission ou sa fonction, au profit d’une tiers personne, dans ce cas le fonctionnaire est appelé le </a:t>
            </a:r>
            <a:r>
              <a:rPr lang="fr-FR" sz="3000" b="1" dirty="0">
                <a:solidFill>
                  <a:srgbClr val="00B050"/>
                </a:solidFill>
                <a:latin typeface="Times New Roman" pitchFamily="18" charset="0"/>
                <a:cs typeface="Times New Roman" pitchFamily="18" charset="0"/>
              </a:rPr>
              <a:t>corrompu</a:t>
            </a:r>
          </a:p>
          <a:p>
            <a:r>
              <a:rPr lang="fr-FR" sz="3000" b="1" dirty="0">
                <a:solidFill>
                  <a:srgbClr val="FF0000"/>
                </a:solidFill>
                <a:latin typeface="Times New Roman" pitchFamily="18" charset="0"/>
                <a:cs typeface="Times New Roman" pitchFamily="18" charset="0"/>
              </a:rPr>
              <a:t>Active</a:t>
            </a:r>
            <a:r>
              <a:rPr lang="fr-FR" sz="3000" b="1" dirty="0">
                <a:latin typeface="Times New Roman" pitchFamily="18" charset="0"/>
                <a:cs typeface="Times New Roman" pitchFamily="18" charset="0"/>
              </a:rPr>
              <a:t> :</a:t>
            </a:r>
            <a:r>
              <a:rPr lang="fr-FR" sz="3000" dirty="0">
                <a:latin typeface="Times New Roman" pitchFamily="18" charset="0"/>
                <a:cs typeface="Times New Roman" pitchFamily="18" charset="0"/>
              </a:rPr>
              <a:t>est le fait qu’une tiers personne propose à un fonctionnaire, détenteur d’un quelconque pouvoir de décision, d’accomplir ou de s’abstenir d’accomplir sa fonction ou sa mission, dans ce cas la tiers personne est appelé le </a:t>
            </a:r>
            <a:r>
              <a:rPr lang="fr-FR" sz="3000" b="1" dirty="0">
                <a:solidFill>
                  <a:srgbClr val="00B050"/>
                </a:solidFill>
                <a:latin typeface="Times New Roman" pitchFamily="18" charset="0"/>
                <a:cs typeface="Times New Roman" pitchFamily="18" charset="0"/>
              </a:rPr>
              <a:t>corrupteur</a:t>
            </a:r>
            <a:r>
              <a:rPr lang="fr-FR" sz="3000" dirty="0">
                <a:latin typeface="Times New Roman" pitchFamily="18" charset="0"/>
                <a:cs typeface="Times New Roman" pitchFamily="18" charset="0"/>
              </a:rPr>
              <a:t> </a:t>
            </a:r>
            <a:r>
              <a:rPr lang="fr-FR" sz="3000" b="1" dirty="0">
                <a:latin typeface="Times New Roman" pitchFamily="18" charset="0"/>
                <a:cs typeface="Times New Roman" pitchFamily="18" charset="0"/>
              </a:rPr>
              <a:t>.</a:t>
            </a:r>
            <a:endParaRPr lang="fr-FR" sz="3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a:bodyPr>
          <a:lstStyle/>
          <a:p>
            <a:pPr lvl="0"/>
            <a:r>
              <a:rPr lang="fr-FR" sz="3200" b="1" dirty="0"/>
              <a:t>2/ Formes de la corruption </a:t>
            </a:r>
          </a:p>
        </p:txBody>
      </p:sp>
      <p:sp>
        <p:nvSpPr>
          <p:cNvPr id="3" name="Espace réservé du contenu 2"/>
          <p:cNvSpPr>
            <a:spLocks noGrp="1"/>
          </p:cNvSpPr>
          <p:nvPr>
            <p:ph idx="1"/>
          </p:nvPr>
        </p:nvSpPr>
        <p:spPr/>
        <p:txBody>
          <a:bodyPr>
            <a:normAutofit fontScale="85000" lnSpcReduction="20000"/>
          </a:bodyPr>
          <a:lstStyle/>
          <a:p>
            <a:pPr lvl="0">
              <a:buNone/>
            </a:pPr>
            <a:r>
              <a:rPr lang="fr-FR" b="1" dirty="0"/>
              <a:t>        Formes de la corruption :</a:t>
            </a:r>
          </a:p>
          <a:p>
            <a:pPr>
              <a:buNone/>
            </a:pPr>
            <a:r>
              <a:rPr lang="fr-FR" dirty="0"/>
              <a:t>              Plusieurs faits et actes peuvent être qualifiés de corruption, en voici quelques- uns</a:t>
            </a:r>
          </a:p>
          <a:p>
            <a:pPr>
              <a:buNone/>
            </a:pPr>
            <a:r>
              <a:rPr lang="fr-FR" b="1" dirty="0"/>
              <a:t>            a- Le pot de vin :</a:t>
            </a:r>
          </a:p>
          <a:p>
            <a:pPr>
              <a:buNone/>
            </a:pPr>
            <a:r>
              <a:rPr lang="fr-FR" dirty="0"/>
              <a:t>                   Obtenir de l’argent ou des faveurs par les décideurs en contrepartie d’un avantage indu, service ou produit.</a:t>
            </a:r>
          </a:p>
          <a:p>
            <a:r>
              <a:rPr lang="fr-FR" dirty="0"/>
              <a:t>L’article 15 de la convention des Nations Unies distingue entre :</a:t>
            </a:r>
          </a:p>
          <a:p>
            <a:r>
              <a:rPr lang="fr-FR" dirty="0"/>
              <a:t>« Le fait de promettre, d’offrir ou d’accorder à un agent public, directement ou indirectement, un avantage indu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wipe(down)">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wipe(down)">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85000" lnSpcReduction="10000"/>
          </a:bodyPr>
          <a:lstStyle/>
          <a:p>
            <a:pPr lvl="1">
              <a:buNone/>
            </a:pPr>
            <a:endParaRPr lang="fr-FR" sz="3000" b="1" dirty="0">
              <a:latin typeface="Times New Roman" pitchFamily="18" charset="0"/>
              <a:cs typeface="Times New Roman" pitchFamily="18" charset="0"/>
            </a:endParaRPr>
          </a:p>
          <a:p>
            <a:pPr lvl="1"/>
            <a:r>
              <a:rPr lang="fr-FR" sz="3000" b="1" dirty="0">
                <a:latin typeface="Times New Roman" pitchFamily="18" charset="0"/>
                <a:cs typeface="Times New Roman" pitchFamily="18" charset="0"/>
              </a:rPr>
              <a:t>b- favoritisme/ népotisme </a:t>
            </a:r>
            <a:r>
              <a:rPr lang="fr-FR" sz="3000" dirty="0">
                <a:latin typeface="Times New Roman" pitchFamily="18" charset="0"/>
                <a:cs typeface="Times New Roman" pitchFamily="18" charset="0"/>
              </a:rPr>
              <a:t>Distribution corrompue des ressources (contrats, etc.) en fonction du lien de parenté ou d’amitié etc.</a:t>
            </a:r>
          </a:p>
          <a:p>
            <a:pPr lvl="1"/>
            <a:r>
              <a:rPr lang="fr-FR" sz="3000" b="1" dirty="0">
                <a:latin typeface="Times New Roman" pitchFamily="18" charset="0"/>
                <a:cs typeface="Times New Roman" pitchFamily="18" charset="0"/>
              </a:rPr>
              <a:t>c- la commission : </a:t>
            </a:r>
            <a:r>
              <a:rPr lang="fr-FR" sz="3000" dirty="0">
                <a:latin typeface="Times New Roman" pitchFamily="18" charset="0"/>
                <a:cs typeface="Times New Roman" pitchFamily="18" charset="0"/>
              </a:rPr>
              <a:t>La commission correspond souvent à une part qu’affecte le bénéficiaire à des tiers qui interviennent en dehors de la réglementation</a:t>
            </a:r>
          </a:p>
          <a:p>
            <a:pPr lvl="1"/>
            <a:r>
              <a:rPr lang="fr-FR" sz="3000" b="1" dirty="0">
                <a:latin typeface="Times New Roman" pitchFamily="18" charset="0"/>
                <a:cs typeface="Times New Roman" pitchFamily="18" charset="0"/>
              </a:rPr>
              <a:t>d- La gratification </a:t>
            </a:r>
            <a:r>
              <a:rPr lang="fr-FR" sz="3000" dirty="0">
                <a:latin typeface="Times New Roman" pitchFamily="18" charset="0"/>
                <a:cs typeface="Times New Roman" pitchFamily="18" charset="0"/>
              </a:rPr>
              <a:t>: forme de remerciement accordant un cadeaux par exemple, pour un travail fait dans les normes et pour lequel il perçoit une indemnité</a:t>
            </a:r>
          </a:p>
          <a:p>
            <a:pPr lvl="1"/>
            <a:r>
              <a:rPr lang="fr-FR" sz="3000" b="1" dirty="0">
                <a:latin typeface="Times New Roman" pitchFamily="18" charset="0"/>
                <a:cs typeface="Times New Roman" pitchFamily="18" charset="0"/>
              </a:rPr>
              <a:t>e </a:t>
            </a:r>
            <a:r>
              <a:rPr lang="fr-FR" sz="3000" dirty="0">
                <a:latin typeface="Times New Roman" pitchFamily="18" charset="0"/>
                <a:cs typeface="Times New Roman" pitchFamily="18" charset="0"/>
              </a:rPr>
              <a:t>- </a:t>
            </a:r>
            <a:r>
              <a:rPr lang="fr-FR" sz="3000" b="1" dirty="0">
                <a:latin typeface="Times New Roman" pitchFamily="18" charset="0"/>
                <a:cs typeface="Times New Roman" pitchFamily="18" charset="0"/>
              </a:rPr>
              <a:t>Extorsion </a:t>
            </a:r>
            <a:r>
              <a:rPr lang="fr-FR" sz="3000" dirty="0">
                <a:latin typeface="Times New Roman" pitchFamily="18" charset="0"/>
                <a:cs typeface="Times New Roman" pitchFamily="18" charset="0"/>
              </a:rPr>
              <a:t>: Ressources extraites par l'utilisation de la coercition ou de violence.</a:t>
            </a:r>
          </a:p>
          <a:p>
            <a:pPr>
              <a:buNone/>
            </a:pP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a:bodyPr>
          <a:lstStyle/>
          <a:p>
            <a:r>
              <a:rPr lang="fr-FR" sz="3200" dirty="0">
                <a:latin typeface="Times New Roman" pitchFamily="18" charset="0"/>
                <a:cs typeface="Times New Roman" pitchFamily="18" charset="0"/>
              </a:rPr>
              <a:t>3/ Les domaines de la corruption</a:t>
            </a:r>
          </a:p>
        </p:txBody>
      </p:sp>
      <p:sp>
        <p:nvSpPr>
          <p:cNvPr id="3" name="Espace réservé du contenu 2"/>
          <p:cNvSpPr>
            <a:spLocks noGrp="1"/>
          </p:cNvSpPr>
          <p:nvPr>
            <p:ph idx="1"/>
          </p:nvPr>
        </p:nvSpPr>
        <p:spPr>
          <a:xfrm>
            <a:off x="457200" y="857232"/>
            <a:ext cx="8229600" cy="5268931"/>
          </a:xfrm>
        </p:spPr>
        <p:txBody>
          <a:bodyPr>
            <a:normAutofit fontScale="92500" lnSpcReduction="10000"/>
          </a:bodyPr>
          <a:lstStyle/>
          <a:p>
            <a:pPr>
              <a:buNone/>
            </a:pPr>
            <a:r>
              <a:rPr lang="fr-FR" dirty="0"/>
              <a:t>       </a:t>
            </a:r>
          </a:p>
          <a:p>
            <a:pPr>
              <a:buNone/>
            </a:pPr>
            <a:r>
              <a:rPr lang="fr-FR" dirty="0"/>
              <a:t>         </a:t>
            </a:r>
            <a:r>
              <a:rPr lang="fr-FR" sz="3300" dirty="0"/>
              <a:t>  </a:t>
            </a:r>
            <a:r>
              <a:rPr lang="fr-FR" sz="3000" dirty="0"/>
              <a:t>La corruption est un fléau qui touche tous les domaines de la vie sociale, il affecte essentiellement les domaines politique, administratif et économique.</a:t>
            </a:r>
          </a:p>
          <a:p>
            <a:pPr lvl="0">
              <a:buFont typeface="Wingdings" pitchFamily="2" charset="2"/>
              <a:buChar char="ü"/>
            </a:pPr>
            <a:r>
              <a:rPr lang="fr-FR" sz="3000" b="1" dirty="0"/>
              <a:t>La corruption politique:</a:t>
            </a:r>
          </a:p>
          <a:p>
            <a:pPr>
              <a:buNone/>
            </a:pPr>
            <a:r>
              <a:rPr lang="fr-FR" sz="3000" dirty="0"/>
              <a:t>           La corruption politique concerne essentiellement le pouvoir politique au sein de l’Etat, elle se concrétise par le fait que les hommes politiques usent de leur pouvoir politique d’une manière illégale afin de satisfaire des intérêts personnels tel que parvenir au pouvoir et y demeurer le plus longtemps possible.</a:t>
            </a:r>
            <a:r>
              <a:rPr lang="fr-FR" sz="3300" dirty="0"/>
              <a:t>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buNone/>
            </a:pPr>
            <a:r>
              <a:rPr lang="fr-FR" sz="2800" dirty="0">
                <a:latin typeface="Times New Roman" pitchFamily="18" charset="0"/>
                <a:cs typeface="Times New Roman" pitchFamily="18" charset="0"/>
              </a:rPr>
              <a:t>          </a:t>
            </a:r>
          </a:p>
          <a:p>
            <a:pPr>
              <a:buNone/>
            </a:pPr>
            <a:r>
              <a:rPr lang="fr-FR" sz="2800" dirty="0">
                <a:latin typeface="Times New Roman" pitchFamily="18" charset="0"/>
                <a:cs typeface="Times New Roman" pitchFamily="18" charset="0"/>
              </a:rPr>
              <a:t>            Le financement occulte des campagnes électorales, l’octroi d’une manière illégale des contrats publics a certains lobbies financiers et le détournement de deniers publics sont les principales formes de la corruption politique.</a:t>
            </a:r>
          </a:p>
          <a:p>
            <a:pPr>
              <a:buNone/>
            </a:pPr>
            <a:r>
              <a:rPr lang="fr-FR" sz="2800" dirty="0">
                <a:latin typeface="Times New Roman" pitchFamily="18" charset="0"/>
                <a:cs typeface="Times New Roman" pitchFamily="18" charset="0"/>
              </a:rPr>
              <a:t>            La corruption politique affecte tous les segments du pouvoir de l’Etat, le pouvoir exécutif, le pouvoir législatif et le pouvoir judiciaire, elle n’est le propre d’aucun pays mais sa propagation diffère d’un pays a un autre ; et se généralise surtout dans les pays sous-développés.</a:t>
            </a:r>
          </a:p>
          <a:p>
            <a:pPr>
              <a:buNone/>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Autofit/>
          </a:bodyPr>
          <a:lstStyle/>
          <a:p>
            <a:pPr lvl="0"/>
            <a:br>
              <a:rPr lang="fr-FR" sz="3200" b="1" dirty="0">
                <a:latin typeface="Times New Roman" pitchFamily="18" charset="0"/>
                <a:cs typeface="Times New Roman" pitchFamily="18" charset="0"/>
              </a:rPr>
            </a:br>
            <a:r>
              <a:rPr lang="fr-FR" sz="3200" b="1" dirty="0">
                <a:latin typeface="Times New Roman" pitchFamily="18" charset="0"/>
                <a:cs typeface="Times New Roman" pitchFamily="18" charset="0"/>
              </a:rPr>
              <a:t>La corruption administrative</a:t>
            </a:r>
            <a:br>
              <a:rPr lang="fr-FR" sz="3200" b="1" dirty="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endParaRPr lang="fr-FR" dirty="0"/>
          </a:p>
          <a:p>
            <a:pPr>
              <a:buNone/>
            </a:pPr>
            <a:r>
              <a:rPr lang="fr-FR" dirty="0"/>
              <a:t>            </a:t>
            </a:r>
            <a:r>
              <a:rPr lang="fr-FR" sz="3000" dirty="0">
                <a:latin typeface="Times New Roman" pitchFamily="18" charset="0"/>
                <a:cs typeface="Times New Roman" pitchFamily="18" charset="0"/>
              </a:rPr>
              <a:t> La corruption administrative est l’utilisation des fonctionnaires de l’administration de leurs prérogatives juridiques dans l’objectif de réaliser des intérêts personnels au détriment de l’accomplissement de l’intérêt général qui est la raison d’être de l’administration.</a:t>
            </a:r>
          </a:p>
          <a:p>
            <a:pPr>
              <a:buNone/>
            </a:pPr>
            <a:r>
              <a:rPr lang="fr-FR" sz="3000" dirty="0">
                <a:latin typeface="Times New Roman" pitchFamily="18" charset="0"/>
                <a:cs typeface="Times New Roman" pitchFamily="18" charset="0"/>
              </a:rPr>
              <a:t>             Elle s’exerce à tous les niveaux de l’administration, administration centrale tel que les ministères, administration régionales telle que la wilaya et administration locale telle que les assemblées communales.</a:t>
            </a:r>
          </a:p>
          <a:p>
            <a:pPr>
              <a:buNone/>
            </a:pPr>
            <a:endParaRPr lang="fr-FR" sz="3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a:bodyPr>
          <a:lstStyle/>
          <a:p>
            <a:r>
              <a:rPr lang="fr-FR" sz="3200" dirty="0">
                <a:latin typeface="Times New Roman" pitchFamily="18" charset="0"/>
                <a:cs typeface="Times New Roman" pitchFamily="18" charset="0"/>
              </a:rPr>
              <a:t>Quels sont les facteurs de la corruption ?</a:t>
            </a:r>
          </a:p>
        </p:txBody>
      </p:sp>
      <p:sp>
        <p:nvSpPr>
          <p:cNvPr id="3" name="Espace réservé du contenu 2"/>
          <p:cNvSpPr>
            <a:spLocks noGrp="1"/>
          </p:cNvSpPr>
          <p:nvPr>
            <p:ph idx="1"/>
          </p:nvPr>
        </p:nvSpPr>
        <p:spPr>
          <a:xfrm>
            <a:off x="457200" y="1000108"/>
            <a:ext cx="8229600" cy="5126055"/>
          </a:xfrm>
        </p:spPr>
        <p:txBody>
          <a:bodyPr/>
          <a:lstStyle/>
          <a:p>
            <a:pPr>
              <a:buNone/>
            </a:pPr>
            <a:r>
              <a:rPr lang="fr-FR" sz="2800" dirty="0">
                <a:latin typeface="Times New Roman" pitchFamily="18" charset="0"/>
                <a:cs typeface="Times New Roman" pitchFamily="18" charset="0"/>
              </a:rPr>
              <a:t>         </a:t>
            </a:r>
          </a:p>
          <a:p>
            <a:pPr>
              <a:buNone/>
            </a:pPr>
            <a:r>
              <a:rPr lang="fr-FR" sz="2800" dirty="0">
                <a:latin typeface="Times New Roman" pitchFamily="18" charset="0"/>
                <a:cs typeface="Times New Roman" pitchFamily="18" charset="0"/>
              </a:rPr>
              <a:t>            La manifestation de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varie d'un domaine à un autre. C'est ainsi qu'il est intéressant de l'étudier exhaustivement. Quant à ses origines, des </a:t>
            </a:r>
            <a:r>
              <a:rPr lang="fr-FR" sz="2800" b="1" dirty="0">
                <a:latin typeface="Times New Roman" pitchFamily="18" charset="0"/>
                <a:cs typeface="Times New Roman" pitchFamily="18" charset="0"/>
              </a:rPr>
              <a:t>facteurs</a:t>
            </a:r>
            <a:r>
              <a:rPr lang="fr-FR" sz="2800" dirty="0">
                <a:latin typeface="Times New Roman" pitchFamily="18" charset="0"/>
                <a:cs typeface="Times New Roman" pitchFamily="18" charset="0"/>
              </a:rPr>
              <a:t> humains, techniques, économiques et culturels constituent la cause principale de ce fléau.</a:t>
            </a:r>
          </a:p>
          <a:p>
            <a:pPr>
              <a:buNone/>
            </a:pP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pPr lvl="0"/>
            <a:br>
              <a:rPr lang="fr-FR" b="1" dirty="0"/>
            </a:br>
            <a:r>
              <a:rPr lang="fr-FR" sz="3600" b="1" dirty="0">
                <a:latin typeface="Times New Roman" pitchFamily="18" charset="0"/>
                <a:cs typeface="Times New Roman" pitchFamily="18" charset="0"/>
              </a:rPr>
              <a:t>La corruption économique et financière</a:t>
            </a:r>
            <a:br>
              <a:rPr lang="fr-FR" sz="3600" b="1" dirty="0">
                <a:latin typeface="Times New Roman" pitchFamily="18" charset="0"/>
                <a:cs typeface="Times New Roman" pitchFamily="18" charset="0"/>
              </a:rPr>
            </a:b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00108"/>
            <a:ext cx="8229600" cy="5126055"/>
          </a:xfrm>
        </p:spPr>
        <p:txBody>
          <a:bodyPr>
            <a:normAutofit fontScale="92500" lnSpcReduction="20000"/>
          </a:bodyPr>
          <a:lstStyle/>
          <a:p>
            <a:pPr>
              <a:buNone/>
            </a:pPr>
            <a:r>
              <a:rPr lang="fr-FR" dirty="0"/>
              <a:t>          </a:t>
            </a:r>
          </a:p>
          <a:p>
            <a:pPr>
              <a:buNone/>
            </a:pPr>
            <a:r>
              <a:rPr lang="fr-FR" dirty="0"/>
              <a:t>             </a:t>
            </a:r>
            <a:r>
              <a:rPr lang="fr-FR" sz="3000" dirty="0">
                <a:latin typeface="Times New Roman" pitchFamily="18" charset="0"/>
                <a:cs typeface="Times New Roman" pitchFamily="18" charset="0"/>
              </a:rPr>
              <a:t>La corruption économique touche tous les segments de l’économie, le commerce, l’investissement et les finances, elle consiste en le fait que les agents économiques tel que les commerçants et les investisseurs aient recours à la corruption tel que le versement des pots de vins afin d’obtenir des avantages et des facilites d’une manière non conforme à la loi.</a:t>
            </a:r>
          </a:p>
          <a:p>
            <a:pPr>
              <a:buNone/>
            </a:pPr>
            <a:r>
              <a:rPr lang="fr-FR" sz="3000" dirty="0">
                <a:latin typeface="Times New Roman" pitchFamily="18" charset="0"/>
                <a:cs typeface="Times New Roman" pitchFamily="18" charset="0"/>
              </a:rPr>
              <a:t>            La corruption économique exprime souvent une complicité entre les hommes politiques et les agents économiques et aussi entre ces derniers et les fonctionnaires des administrations.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a:t>           </a:t>
            </a:r>
            <a:r>
              <a:rPr lang="fr-FR" sz="2800" dirty="0">
                <a:latin typeface="Times New Roman" pitchFamily="18" charset="0"/>
                <a:cs typeface="Times New Roman" pitchFamily="18" charset="0"/>
              </a:rPr>
              <a:t>La corruption financière quant à elle; affecte les établissements financiers, telle que les banques ou les responsables de ces dernières octroient des crédits bancaires colossaux à des hommes d’affaires sans garanties de remboursement, en contrepartie d’encaisser des récompenses ou rémunérations illicites.</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a:bodyPr>
          <a:lstStyle/>
          <a:p>
            <a:pPr lvl="0"/>
            <a:r>
              <a:rPr lang="fr-FR" sz="3200" b="1" dirty="0">
                <a:latin typeface="Times New Roman" pitchFamily="18" charset="0"/>
                <a:cs typeface="Times New Roman" pitchFamily="18" charset="0"/>
              </a:rPr>
              <a:t>4/ Les causes de la corruption</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928670"/>
            <a:ext cx="8229600" cy="5197493"/>
          </a:xfrm>
        </p:spPr>
        <p:txBody>
          <a:bodyPr>
            <a:normAutofit fontScale="77500" lnSpcReduction="20000"/>
          </a:bodyPr>
          <a:lstStyle/>
          <a:p>
            <a:pPr>
              <a:buNone/>
            </a:pPr>
            <a:r>
              <a:rPr lang="fr-FR" dirty="0"/>
              <a:t>              Les causes de la corruption sont multiples :</a:t>
            </a:r>
          </a:p>
          <a:p>
            <a:pPr>
              <a:buNone/>
            </a:pPr>
            <a:r>
              <a:rPr lang="fr-FR" dirty="0"/>
              <a:t>     </a:t>
            </a:r>
            <a:r>
              <a:rPr lang="fr-FR" dirty="0">
                <a:solidFill>
                  <a:srgbClr val="FF0000"/>
                </a:solidFill>
              </a:rPr>
              <a:t>Politiques, Sociale, Economique, Culturelle, Religieuse, Administrative et Psychologique.</a:t>
            </a:r>
          </a:p>
          <a:p>
            <a:pPr>
              <a:buNone/>
            </a:pPr>
            <a:r>
              <a:rPr lang="fr-FR" dirty="0"/>
              <a:t>               Nous allons en citer certaines d’entre elles. </a:t>
            </a:r>
          </a:p>
          <a:p>
            <a:pPr>
              <a:buNone/>
            </a:pPr>
            <a:r>
              <a:rPr lang="fr-FR" b="1" dirty="0"/>
              <a:t>         a- Non-respect des règles de Droit:</a:t>
            </a:r>
            <a:endParaRPr lang="fr-FR" dirty="0"/>
          </a:p>
          <a:p>
            <a:pPr>
              <a:buNone/>
            </a:pPr>
            <a:r>
              <a:rPr lang="fr-FR" dirty="0"/>
              <a:t>               La règle juridique de par sa nature est générale et abstraite, elle s’applique et s’adresse à toutes les personnes quelle que soit leur statut professionnel ou leur rang social.</a:t>
            </a:r>
          </a:p>
          <a:p>
            <a:pPr>
              <a:buNone/>
            </a:pPr>
            <a:r>
              <a:rPr lang="fr-FR" dirty="0"/>
              <a:t>               En matière de lutte contre la corruption, les Etats mettent en place des dispositifs juridiques afin de lutter et d’éradiquer ce fléau, toutefois l’existence de ces textes de lois pénalisant la corruption demeure insuffisant quand ces textes ne sont pas appliqués ou sont appliqués d’une manière sélective.</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lstStyle/>
          <a:p>
            <a:pPr>
              <a:buNone/>
            </a:pPr>
            <a:r>
              <a:rPr lang="fr-FR" dirty="0"/>
              <a:t>           </a:t>
            </a:r>
          </a:p>
          <a:p>
            <a:pPr>
              <a:buNone/>
            </a:pPr>
            <a:endParaRPr lang="fr-FR" dirty="0"/>
          </a:p>
          <a:p>
            <a:pPr>
              <a:buNone/>
            </a:pPr>
            <a:r>
              <a:rPr lang="fr-FR" dirty="0"/>
              <a:t>             </a:t>
            </a:r>
            <a:r>
              <a:rPr lang="fr-FR" sz="2800" dirty="0">
                <a:latin typeface="Times New Roman" pitchFamily="18" charset="0"/>
                <a:cs typeface="Times New Roman" pitchFamily="18" charset="0"/>
              </a:rPr>
              <a:t>Dans les pays sous-développés le respect de la loi et son application, en matière de lutte contre la corruption, souffre de l’absence de la volonté politique puisque la majorité des pouvoirs politiques sont corrompus et encouragent les pratiques liées à la corruption.</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Autofit/>
          </a:bodyPr>
          <a:lstStyle/>
          <a:p>
            <a:br>
              <a:rPr lang="fr-FR" sz="3200" b="1" dirty="0">
                <a:latin typeface="Times New Roman" pitchFamily="18" charset="0"/>
                <a:cs typeface="Times New Roman" pitchFamily="18" charset="0"/>
              </a:rPr>
            </a:br>
            <a:r>
              <a:rPr lang="fr-FR" sz="3200" b="1" dirty="0">
                <a:latin typeface="Times New Roman" pitchFamily="18" charset="0"/>
                <a:cs typeface="Times New Roman" pitchFamily="18" charset="0"/>
              </a:rPr>
              <a:t>b-Faible gouvernance</a:t>
            </a:r>
            <a:br>
              <a:rPr lang="fr-FR" sz="3200" b="1" dirty="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00108"/>
            <a:ext cx="8229600" cy="5126055"/>
          </a:xfrm>
        </p:spPr>
        <p:txBody>
          <a:bodyPr>
            <a:normAutofit/>
          </a:bodyPr>
          <a:lstStyle/>
          <a:p>
            <a:pPr>
              <a:buNone/>
            </a:pPr>
            <a:r>
              <a:rPr lang="fr-FR" dirty="0"/>
              <a:t>         </a:t>
            </a:r>
            <a:r>
              <a:rPr lang="fr-FR" sz="2800" dirty="0">
                <a:latin typeface="Times New Roman" pitchFamily="18" charset="0"/>
                <a:cs typeface="Times New Roman" pitchFamily="18" charset="0"/>
              </a:rPr>
              <a:t>  Une bonne gouvernance suppose le respect de certains standard qui garantissent la mise en place d’un système de gouvernance au service du citoyen et de l’intérêt général et non pas au service des intérêts personnels des gouvernants,</a:t>
            </a:r>
          </a:p>
          <a:p>
            <a:pPr>
              <a:buNone/>
            </a:pPr>
            <a:r>
              <a:rPr lang="fr-FR" sz="2800" dirty="0">
                <a:latin typeface="Times New Roman" pitchFamily="18" charset="0"/>
                <a:cs typeface="Times New Roman" pitchFamily="18" charset="0"/>
              </a:rPr>
              <a:t>           Toutefois dans les pays sous-développés les principes régissant la bonne gouvernance ne sont pas observés, ce qui constitue une cause directe de la généralisation de l’usage de la corruption à grande échelle et à tous les niveaux l’Etat.</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fontScale="85000" lnSpcReduction="10000"/>
          </a:bodyPr>
          <a:lstStyle/>
          <a:p>
            <a:pPr>
              <a:buNone/>
            </a:pPr>
            <a:r>
              <a:rPr lang="fr-FR" dirty="0"/>
              <a:t>    -</a:t>
            </a:r>
            <a:r>
              <a:rPr lang="fr-FR" sz="3300" b="1" i="1" dirty="0">
                <a:latin typeface="Times New Roman" pitchFamily="18" charset="0"/>
                <a:cs typeface="Times New Roman" pitchFamily="18" charset="0"/>
              </a:rPr>
              <a:t>Non-respect du principe de la séparation des pouvoirs:</a:t>
            </a:r>
          </a:p>
          <a:p>
            <a:pPr>
              <a:buNone/>
            </a:pPr>
            <a:r>
              <a:rPr lang="fr-FR" dirty="0"/>
              <a:t>             </a:t>
            </a:r>
            <a:r>
              <a:rPr lang="fr-FR" dirty="0">
                <a:latin typeface="Times New Roman" pitchFamily="18" charset="0"/>
                <a:cs typeface="Times New Roman" pitchFamily="18" charset="0"/>
              </a:rPr>
              <a:t>Le principe de la séparation des pouvoirs dicte la nécessite que chaque pouvoir composant les pouvoirs de l’Etat ; le pouvoir judiciaire, le pouvoir exécutif et le pouvoir législatif, puisse exercer librement ses attributs et ses prérogatives sans qu’aucun autre pouvoir puisse s’ingérer ou le substituer.</a:t>
            </a:r>
          </a:p>
          <a:p>
            <a:pPr>
              <a:buNone/>
            </a:pPr>
            <a:r>
              <a:rPr lang="fr-FR" dirty="0">
                <a:latin typeface="Times New Roman" pitchFamily="18" charset="0"/>
                <a:cs typeface="Times New Roman" pitchFamily="18" charset="0"/>
              </a:rPr>
              <a:t>           Toutefois, dans les pays sous-développés, la séparation des pouvoirs n’est que formelle, puisque le seul Pouvoir exerçant réellement le pouvoir est le Pouvoir exécutif qui prend le dessus sur les deux autres pouvoirs, ce qui produit un non-respect des lois et des abus dans l’exercice du pouvoir.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buNone/>
            </a:pPr>
            <a:r>
              <a:rPr lang="fr-FR" dirty="0"/>
              <a:t>        </a:t>
            </a:r>
          </a:p>
          <a:p>
            <a:pPr>
              <a:buNone/>
            </a:pPr>
            <a:r>
              <a:rPr lang="fr-FR" dirty="0"/>
              <a:t>          </a:t>
            </a:r>
            <a:r>
              <a:rPr lang="fr-FR" sz="2800" dirty="0">
                <a:latin typeface="Times New Roman" pitchFamily="18" charset="0"/>
                <a:cs typeface="Times New Roman" pitchFamily="18" charset="0"/>
              </a:rPr>
              <a:t>Il arrive même que le véritable pouvoir soit entre les mains de forces occultes agissant en dehors de toute légalité, composées essentiellement de militaires, d’hommes politiques et d’hommes d’affaires, lesquelles dictent aux institutions de l’Etat les politiques à adopter, échappant ainsi à toute forme de contrôle ou de sanctions. Un tel état de fait ne peut que favoriser le développement de la corruption qui se nourrit des entorses et des violations faites à la loi, y compris à la constitution qui est la loi fondamentale.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401080" cy="5554683"/>
          </a:xfrm>
        </p:spPr>
        <p:txBody>
          <a:bodyPr>
            <a:normAutofit fontScale="92500" lnSpcReduction="10000"/>
          </a:bodyPr>
          <a:lstStyle/>
          <a:p>
            <a:pPr>
              <a:buFont typeface="Wingdings" pitchFamily="2" charset="2"/>
              <a:buChar char="Ø"/>
            </a:pPr>
            <a:r>
              <a:rPr lang="fr-FR" sz="3000" b="1" dirty="0">
                <a:latin typeface="Times New Roman" pitchFamily="18" charset="0"/>
                <a:cs typeface="Times New Roman" pitchFamily="18" charset="0"/>
              </a:rPr>
              <a:t>Non-respect du principe de l’indépendance de la justice:</a:t>
            </a:r>
          </a:p>
          <a:p>
            <a:pPr>
              <a:buNone/>
            </a:pPr>
            <a:r>
              <a:rPr lang="fr-FR" sz="3000" dirty="0">
                <a:latin typeface="Times New Roman" pitchFamily="18" charset="0"/>
                <a:cs typeface="Times New Roman" pitchFamily="18" charset="0"/>
              </a:rPr>
              <a:t>           Le principe de l’indépendance de la justice dicte que le magistrat dans l’exercice de ses prérogatives et dans le jugement des affaires qui lui sont exposés ne doit se soumettre qu’a la loi et à sa conscience, échappant ainsi à toute forme de pression ou de subordination quelle que soit sa nature.</a:t>
            </a:r>
            <a:endParaRPr lang="fr-FR" sz="3000" dirty="0">
              <a:solidFill>
                <a:srgbClr val="FF0000"/>
              </a:solidFill>
              <a:latin typeface="Times New Roman" pitchFamily="18" charset="0"/>
              <a:cs typeface="Times New Roman" pitchFamily="18" charset="0"/>
            </a:endParaRPr>
          </a:p>
          <a:p>
            <a:pPr>
              <a:buFont typeface="Wingdings" pitchFamily="2" charset="2"/>
              <a:buChar char="Ø"/>
            </a:pPr>
            <a:r>
              <a:rPr lang="fr-FR" sz="3000" b="1" dirty="0">
                <a:latin typeface="Times New Roman" pitchFamily="18" charset="0"/>
                <a:cs typeface="Times New Roman" pitchFamily="18" charset="0"/>
              </a:rPr>
              <a:t> Non-respect du principe de la liberté de la presse:</a:t>
            </a:r>
          </a:p>
          <a:p>
            <a:pPr>
              <a:buNone/>
            </a:pPr>
            <a:r>
              <a:rPr lang="fr-FR" sz="3000" dirty="0">
                <a:latin typeface="Times New Roman" pitchFamily="18" charset="0"/>
                <a:cs typeface="Times New Roman" pitchFamily="18" charset="0"/>
              </a:rPr>
              <a:t>           Les medias forment le quatrième pouvoir du fait de l’importance du rôle qu’ils jouent dans l’information et la formation de l’opinion publique.</a:t>
            </a:r>
          </a:p>
          <a:p>
            <a:pPr>
              <a:buNone/>
            </a:pPr>
            <a:r>
              <a:rPr lang="fr-FR" sz="2800" dirty="0">
                <a:latin typeface="Times New Roman" pitchFamily="18" charset="0"/>
                <a:cs typeface="Times New Roman" pitchFamily="18" charset="0"/>
              </a:rPr>
              <a:t>            </a:t>
            </a: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buNone/>
            </a:pPr>
            <a:r>
              <a:rPr lang="fr-FR" sz="2800" dirty="0">
                <a:latin typeface="Times New Roman" pitchFamily="18" charset="0"/>
                <a:cs typeface="Times New Roman" pitchFamily="18" charset="0"/>
              </a:rPr>
              <a:t>     Les pays démocratiques mettent en place des législations qui protègent la liberté de la presse et ce afin de garantir un traitement objectif de l’information et permettre aux citoyens et a la société civile de forger ses opinions librement et objectivement        </a:t>
            </a:r>
          </a:p>
          <a:p>
            <a:pPr>
              <a:buNone/>
            </a:pPr>
            <a:r>
              <a:rPr lang="fr-FR" sz="2800" dirty="0">
                <a:latin typeface="Times New Roman" pitchFamily="18" charset="0"/>
                <a:cs typeface="Times New Roman" pitchFamily="18" charset="0"/>
              </a:rPr>
              <a:t>         Le non-respect du principe de la liberté de la presse permet évidement aux corrompus et aux corrupteurs d’agir en toute quiétude sans risque d’être dénoncer devant l’opinion publique, ce qui leur permet d’accroitre leur agissements a tous les niveaux et dans tous les domaines.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Autofit/>
          </a:bodyPr>
          <a:lstStyle/>
          <a:p>
            <a:br>
              <a:rPr lang="fr-FR" sz="3200" b="1" dirty="0">
                <a:latin typeface="Times New Roman" pitchFamily="18" charset="0"/>
                <a:cs typeface="Times New Roman" pitchFamily="18" charset="0"/>
              </a:rPr>
            </a:br>
            <a:r>
              <a:rPr lang="fr-FR" sz="3200" b="1" dirty="0">
                <a:latin typeface="Times New Roman" pitchFamily="18" charset="0"/>
                <a:cs typeface="Times New Roman" pitchFamily="18" charset="0"/>
              </a:rPr>
              <a:t>5/ Les effets de la corruption :</a:t>
            </a:r>
            <a:br>
              <a:rPr lang="fr-FR" sz="3200" b="1" dirty="0">
                <a:latin typeface="Times New Roman" pitchFamily="18" charset="0"/>
                <a:cs typeface="Times New Roman" pitchFamily="18" charset="0"/>
              </a:rPr>
            </a:br>
            <a:endParaRPr lang="fr-FR" sz="3200" dirty="0"/>
          </a:p>
        </p:txBody>
      </p:sp>
      <p:sp>
        <p:nvSpPr>
          <p:cNvPr id="3" name="Espace réservé du contenu 2"/>
          <p:cNvSpPr>
            <a:spLocks noGrp="1"/>
          </p:cNvSpPr>
          <p:nvPr>
            <p:ph idx="1"/>
          </p:nvPr>
        </p:nvSpPr>
        <p:spPr>
          <a:xfrm>
            <a:off x="457200" y="928670"/>
            <a:ext cx="8229600" cy="5197493"/>
          </a:xfrm>
        </p:spPr>
        <p:txBody>
          <a:bodyPr>
            <a:normAutofit/>
          </a:bodyPr>
          <a:lstStyle/>
          <a:p>
            <a:pPr>
              <a:buNone/>
            </a:pPr>
            <a:r>
              <a:rPr lang="fr-FR" dirty="0">
                <a:latin typeface="Times New Roman" pitchFamily="18" charset="0"/>
                <a:cs typeface="Times New Roman" pitchFamily="18" charset="0"/>
              </a:rPr>
              <a:t>       </a:t>
            </a:r>
            <a:r>
              <a:rPr lang="fr-FR" sz="2800" dirty="0">
                <a:latin typeface="Times New Roman" pitchFamily="18" charset="0"/>
                <a:cs typeface="Times New Roman" pitchFamily="18" charset="0"/>
              </a:rPr>
              <a:t>  La corruption produit des effets néfastes sur les plans politique, économique et social</a:t>
            </a:r>
          </a:p>
          <a:p>
            <a:pPr>
              <a:buNone/>
            </a:pPr>
            <a:r>
              <a:rPr lang="fr-FR" sz="2800" b="1" dirty="0">
                <a:latin typeface="Times New Roman" pitchFamily="18" charset="0"/>
                <a:cs typeface="Times New Roman" pitchFamily="18" charset="0"/>
              </a:rPr>
              <a:t>           a-Sur le plan politique</a:t>
            </a:r>
          </a:p>
          <a:p>
            <a:pPr>
              <a:buNone/>
            </a:pPr>
            <a:r>
              <a:rPr lang="fr-FR" sz="2800" dirty="0">
                <a:latin typeface="Times New Roman" pitchFamily="18" charset="0"/>
                <a:cs typeface="Times New Roman" pitchFamily="18" charset="0"/>
              </a:rPr>
              <a:t>              Le domaine politique est le domaine le plus sensible, il s’agit des affaires de l’Etat et de l’exercice du pouvoir</a:t>
            </a:r>
          </a:p>
          <a:p>
            <a:pPr>
              <a:buNone/>
            </a:pPr>
            <a:r>
              <a:rPr lang="fr-FR" sz="2800" dirty="0">
                <a:latin typeface="Times New Roman" pitchFamily="18" charset="0"/>
                <a:cs typeface="Times New Roman" pitchFamily="18" charset="0"/>
              </a:rPr>
              <a:t>              L’existence de la corruption et sa généralisation peut entrainer des conséquences très graves sur le plan politique, notamment sur le fonctionnement de l’Etat, on peut les résumer comme suit :</a:t>
            </a:r>
          </a:p>
          <a:p>
            <a:pPr>
              <a:buNone/>
            </a:pP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Autofit/>
          </a:bodyPr>
          <a:lstStyle/>
          <a:p>
            <a:br>
              <a:rPr lang="fr-FR" sz="2800" dirty="0"/>
            </a:br>
            <a:br>
              <a:rPr lang="fr-FR" sz="2800" dirty="0"/>
            </a:br>
            <a:r>
              <a:rPr lang="fr-FR" sz="2800" dirty="0"/>
              <a:t>Comment on peut remédier la corruption ?</a:t>
            </a:r>
            <a:br>
              <a:rPr lang="fr-FR" sz="2800" dirty="0"/>
            </a:br>
            <a:br>
              <a:rPr lang="fr-FR" sz="2800" dirty="0"/>
            </a:br>
            <a:endParaRPr lang="fr-FR" sz="2800" dirty="0"/>
          </a:p>
        </p:txBody>
      </p:sp>
      <p:sp>
        <p:nvSpPr>
          <p:cNvPr id="3" name="Espace réservé du contenu 2"/>
          <p:cNvSpPr>
            <a:spLocks noGrp="1"/>
          </p:cNvSpPr>
          <p:nvPr>
            <p:ph idx="1"/>
          </p:nvPr>
        </p:nvSpPr>
        <p:spPr>
          <a:xfrm>
            <a:off x="457200" y="857232"/>
            <a:ext cx="8229600" cy="5268931"/>
          </a:xfrm>
        </p:spPr>
        <p:txBody>
          <a:bodyPr/>
          <a:lstStyle/>
          <a:p>
            <a:pPr>
              <a:buNone/>
            </a:pPr>
            <a:r>
              <a:rPr lang="fr-FR" sz="2800" dirty="0">
                <a:latin typeface="Times New Roman" pitchFamily="18" charset="0"/>
                <a:cs typeface="Times New Roman" pitchFamily="18" charset="0"/>
              </a:rPr>
              <a:t>         </a:t>
            </a:r>
          </a:p>
          <a:p>
            <a:pPr>
              <a:buNone/>
            </a:pPr>
            <a:endParaRPr lang="fr-FR" sz="2800" dirty="0">
              <a:latin typeface="Times New Roman" pitchFamily="18" charset="0"/>
              <a:cs typeface="Times New Roman" pitchFamily="18" charset="0"/>
            </a:endParaRPr>
          </a:p>
          <a:p>
            <a:pPr>
              <a:buNone/>
            </a:pPr>
            <a:r>
              <a:rPr lang="fr-FR" sz="2800" dirty="0">
                <a:latin typeface="Times New Roman" pitchFamily="18" charset="0"/>
                <a:cs typeface="Times New Roman" pitchFamily="18" charset="0"/>
              </a:rPr>
              <a:t>          Bien que la décentralisation contribue, en principe, à réduire les occasions de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en renforçant la participation, la redevabilité et la transparence des actes au sein des instances gouvernementales locales, l'expérience a montré qu'elle </a:t>
            </a:r>
            <a:r>
              <a:rPr lang="fr-FR" sz="2800" b="1" dirty="0">
                <a:latin typeface="Times New Roman" pitchFamily="18" charset="0"/>
                <a:cs typeface="Times New Roman" pitchFamily="18" charset="0"/>
              </a:rPr>
              <a:t>peut</a:t>
            </a:r>
            <a:r>
              <a:rPr lang="fr-FR" sz="2800" dirty="0">
                <a:latin typeface="Times New Roman" pitchFamily="18" charset="0"/>
                <a:cs typeface="Times New Roman" pitchFamily="18" charset="0"/>
              </a:rPr>
              <a:t> également accroître les occasions de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a:t>
            </a:r>
          </a:p>
          <a:p>
            <a:pPr>
              <a:buNone/>
            </a:pP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00792"/>
          </a:xfrm>
        </p:spPr>
        <p:txBody>
          <a:bodyPr>
            <a:normAutofit fontScale="55000" lnSpcReduction="20000"/>
          </a:bodyPr>
          <a:lstStyle/>
          <a:p>
            <a:pPr>
              <a:buFont typeface="Wingdings" pitchFamily="2" charset="2"/>
              <a:buChar char="Ø"/>
            </a:pPr>
            <a:r>
              <a:rPr lang="fr-FR" dirty="0"/>
              <a:t>     </a:t>
            </a:r>
            <a:r>
              <a:rPr lang="fr-FR" sz="4900" dirty="0">
                <a:latin typeface="Times New Roman" pitchFamily="18" charset="0"/>
                <a:cs typeface="Times New Roman" pitchFamily="18" charset="0"/>
              </a:rPr>
              <a:t> Les conséquences sur le plan politique, sont résumées comme suit :</a:t>
            </a:r>
          </a:p>
          <a:p>
            <a:pPr>
              <a:buFont typeface="Wingdings" pitchFamily="2" charset="2"/>
              <a:buChar char="ü"/>
            </a:pPr>
            <a:r>
              <a:rPr lang="fr-FR" sz="4900" dirty="0">
                <a:latin typeface="Times New Roman" pitchFamily="18" charset="0"/>
                <a:cs typeface="Times New Roman" pitchFamily="18" charset="0"/>
              </a:rPr>
              <a:t>        </a:t>
            </a:r>
            <a:r>
              <a:rPr lang="fr-FR" sz="4900" dirty="0">
                <a:solidFill>
                  <a:srgbClr val="FF0000"/>
                </a:solidFill>
                <a:latin typeface="Times New Roman" pitchFamily="18" charset="0"/>
                <a:cs typeface="Times New Roman" pitchFamily="18" charset="0"/>
              </a:rPr>
              <a:t>La corruption entraine un abus dans l’exercice du pouvoir et provoque un déni des droits et des libertés au profit d’une minorité</a:t>
            </a:r>
            <a:r>
              <a:rPr lang="fr-FR" sz="4900" dirty="0">
                <a:latin typeface="Times New Roman" pitchFamily="18" charset="0"/>
                <a:cs typeface="Times New Roman" pitchFamily="18" charset="0"/>
              </a:rPr>
              <a:t> et au détriment de la majorité, puisque la loi est souvent inappliquée et les intérêts personnels des gouvernants priment sur l’intérêt général.</a:t>
            </a:r>
          </a:p>
          <a:p>
            <a:pPr>
              <a:buFont typeface="Wingdings" pitchFamily="2" charset="2"/>
              <a:buChar char="ü"/>
            </a:pPr>
            <a:r>
              <a:rPr lang="fr-FR" sz="4900" dirty="0">
                <a:latin typeface="Times New Roman" pitchFamily="18" charset="0"/>
                <a:cs typeface="Times New Roman" pitchFamily="18" charset="0"/>
              </a:rPr>
              <a:t>       </a:t>
            </a:r>
            <a:r>
              <a:rPr lang="fr-FR" sz="4900" dirty="0">
                <a:solidFill>
                  <a:srgbClr val="FF0000"/>
                </a:solidFill>
                <a:latin typeface="Times New Roman" pitchFamily="18" charset="0"/>
                <a:cs typeface="Times New Roman" pitchFamily="18" charset="0"/>
              </a:rPr>
              <a:t>La corruption altère la relation entre le citoyen et son Etat et peut même remettre en cause la légitimité de l’existence de l’Etat</a:t>
            </a:r>
            <a:r>
              <a:rPr lang="fr-FR" sz="4900" dirty="0">
                <a:latin typeface="Times New Roman" pitchFamily="18" charset="0"/>
                <a:cs typeface="Times New Roman" pitchFamily="18" charset="0"/>
              </a:rPr>
              <a:t>, puisque le citoyen ne verra en lui qu’un moyen de domination et d’oppression au service des intérêts d’une minorité.</a:t>
            </a:r>
          </a:p>
          <a:p>
            <a:pPr>
              <a:buFont typeface="Wingdings" pitchFamily="2" charset="2"/>
              <a:buChar char="ü"/>
            </a:pPr>
            <a:r>
              <a:rPr lang="fr-FR" sz="4900" dirty="0">
                <a:latin typeface="Times New Roman" pitchFamily="18" charset="0"/>
                <a:cs typeface="Times New Roman" pitchFamily="18" charset="0"/>
              </a:rPr>
              <a:t>        </a:t>
            </a:r>
            <a:r>
              <a:rPr lang="fr-FR" sz="4900" dirty="0">
                <a:solidFill>
                  <a:srgbClr val="FF0000"/>
                </a:solidFill>
                <a:latin typeface="Times New Roman" pitchFamily="18" charset="0"/>
                <a:cs typeface="Times New Roman" pitchFamily="18" charset="0"/>
              </a:rPr>
              <a:t>La corruption provoque des crises politiques aigues qui peuvent menacer l’ordre public et même la sécurité de l’Etat</a:t>
            </a:r>
            <a:r>
              <a:rPr lang="fr-FR" sz="4900" dirty="0">
                <a:latin typeface="Times New Roman" pitchFamily="18" charset="0"/>
                <a:cs typeface="Times New Roman" pitchFamily="18" charset="0"/>
              </a:rPr>
              <a:t>, du fait que le développement de la corruption crée des inégalités sociales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buNone/>
            </a:pPr>
            <a:r>
              <a:rPr lang="fr-FR" dirty="0"/>
              <a:t>          </a:t>
            </a:r>
            <a:r>
              <a:rPr lang="fr-FR" sz="2800" dirty="0">
                <a:latin typeface="Times New Roman" pitchFamily="18" charset="0"/>
                <a:cs typeface="Times New Roman" pitchFamily="18" charset="0"/>
              </a:rPr>
              <a:t>ce qui engendre des mécontentements chez les citoyens qui finissent par se révolter contre les régimes politiques en place, et parfois même contre l’autorité de l’Etat.</a:t>
            </a:r>
          </a:p>
          <a:p>
            <a:pPr>
              <a:buFont typeface="Wingdings" pitchFamily="2" charset="2"/>
              <a:buChar char="ü"/>
            </a:pPr>
            <a:r>
              <a:rPr lang="fr-FR" dirty="0"/>
              <a:t> </a:t>
            </a:r>
            <a:r>
              <a:rPr lang="fr-FR" sz="2800" dirty="0">
                <a:solidFill>
                  <a:srgbClr val="FF0000"/>
                </a:solidFill>
                <a:latin typeface="Times New Roman" pitchFamily="18" charset="0"/>
                <a:cs typeface="Times New Roman" pitchFamily="18" charset="0"/>
              </a:rPr>
              <a:t>La corruption provoque l’immoralité de l’activité politique et de la vie politique</a:t>
            </a:r>
            <a:r>
              <a:rPr lang="fr-FR" sz="2800" dirty="0">
                <a:latin typeface="Times New Roman" pitchFamily="18" charset="0"/>
                <a:cs typeface="Times New Roman" pitchFamily="18" charset="0"/>
              </a:rPr>
              <a:t>, ce qui ouvre la voie à toute forme de </a:t>
            </a:r>
            <a:r>
              <a:rPr lang="fr-FR" sz="2800" dirty="0">
                <a:solidFill>
                  <a:srgbClr val="FF0000"/>
                </a:solidFill>
                <a:latin typeface="Times New Roman" pitchFamily="18" charset="0"/>
                <a:cs typeface="Times New Roman" pitchFamily="18" charset="0"/>
              </a:rPr>
              <a:t>dépassements tel que la fraude électorale, le recours à l’argent sale pour financer les campagnes électorales</a:t>
            </a:r>
            <a:r>
              <a:rPr lang="fr-FR" sz="2800" dirty="0">
                <a:latin typeface="Times New Roman" pitchFamily="18" charset="0"/>
                <a:cs typeface="Times New Roman" pitchFamily="18" charset="0"/>
              </a:rPr>
              <a:t>, </a:t>
            </a:r>
            <a:r>
              <a:rPr lang="fr-FR" sz="2800" dirty="0" err="1">
                <a:latin typeface="Times New Roman" pitchFamily="18" charset="0"/>
                <a:cs typeface="Times New Roman" pitchFamily="18" charset="0"/>
              </a:rPr>
              <a:t>etc</a:t>
            </a:r>
            <a:r>
              <a:rPr lang="fr-FR" sz="2800" dirty="0">
                <a:latin typeface="Times New Roman" pitchFamily="18" charset="0"/>
                <a:cs typeface="Times New Roman" pitchFamily="18" charset="0"/>
              </a:rPr>
              <a:t>…</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fontScale="90000"/>
          </a:bodyPr>
          <a:lstStyle/>
          <a:p>
            <a:br>
              <a:rPr lang="fr-FR" sz="3200" b="1" dirty="0">
                <a:latin typeface="Times New Roman" pitchFamily="18" charset="0"/>
                <a:cs typeface="Times New Roman" pitchFamily="18" charset="0"/>
              </a:rPr>
            </a:br>
            <a:r>
              <a:rPr lang="fr-FR" sz="3200" b="1" dirty="0">
                <a:latin typeface="Times New Roman" pitchFamily="18" charset="0"/>
                <a:cs typeface="Times New Roman" pitchFamily="18" charset="0"/>
              </a:rPr>
              <a:t>b- Sur le plan économique</a:t>
            </a:r>
            <a:br>
              <a:rPr lang="fr-FR" sz="3200" b="1" dirty="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928670"/>
            <a:ext cx="8229600" cy="5429288"/>
          </a:xfrm>
        </p:spPr>
        <p:txBody>
          <a:bodyPr>
            <a:noAutofit/>
          </a:bodyPr>
          <a:lstStyle/>
          <a:p>
            <a:pPr>
              <a:buNone/>
            </a:pPr>
            <a:r>
              <a:rPr lang="fr-FR" sz="2800" dirty="0">
                <a:latin typeface="Times New Roman" pitchFamily="18" charset="0"/>
                <a:cs typeface="Times New Roman" pitchFamily="18" charset="0"/>
              </a:rPr>
              <a:t>          </a:t>
            </a:r>
            <a:r>
              <a:rPr lang="fr-FR" sz="2800" dirty="0">
                <a:solidFill>
                  <a:srgbClr val="FF0000"/>
                </a:solidFill>
                <a:latin typeface="Times New Roman" pitchFamily="18" charset="0"/>
                <a:cs typeface="Times New Roman" pitchFamily="18" charset="0"/>
              </a:rPr>
              <a:t>La corruption généralisée peut constituer un frein pour l’activité économique</a:t>
            </a:r>
            <a:r>
              <a:rPr lang="fr-FR" sz="2800" dirty="0">
                <a:latin typeface="Times New Roman" pitchFamily="18" charset="0"/>
                <a:cs typeface="Times New Roman" pitchFamily="18" charset="0"/>
              </a:rPr>
              <a:t> et peut même constituer la cause pour la perversion de l’activité économique, et souvent les effets de la corruption sur le plan économique concernent les points qui suivent :</a:t>
            </a:r>
          </a:p>
          <a:p>
            <a:pPr>
              <a:buFont typeface="Wingdings" pitchFamily="2" charset="2"/>
              <a:buChar char="§"/>
            </a:pPr>
            <a:r>
              <a:rPr lang="fr-FR" sz="2800" dirty="0">
                <a:latin typeface="Times New Roman" pitchFamily="18" charset="0"/>
                <a:cs typeface="Times New Roman" pitchFamily="18" charset="0"/>
              </a:rPr>
              <a:t>      </a:t>
            </a:r>
            <a:r>
              <a:rPr lang="fr-FR" sz="2800" dirty="0">
                <a:solidFill>
                  <a:srgbClr val="FF0000"/>
                </a:solidFill>
                <a:latin typeface="Times New Roman" pitchFamily="18" charset="0"/>
                <a:cs typeface="Times New Roman" pitchFamily="18" charset="0"/>
              </a:rPr>
              <a:t>La corruption influe sur le choix des politiques économiques de l’Etat,</a:t>
            </a:r>
            <a:r>
              <a:rPr lang="fr-FR" sz="2800" dirty="0">
                <a:latin typeface="Times New Roman" pitchFamily="18" charset="0"/>
                <a:cs typeface="Times New Roman" pitchFamily="18" charset="0"/>
              </a:rPr>
              <a:t> </a:t>
            </a:r>
          </a:p>
          <a:p>
            <a:pPr>
              <a:buFont typeface="Wingdings" pitchFamily="2" charset="2"/>
              <a:buChar char="§"/>
            </a:pPr>
            <a:r>
              <a:rPr lang="fr-FR" sz="2800" dirty="0">
                <a:latin typeface="Times New Roman" pitchFamily="18" charset="0"/>
                <a:cs typeface="Times New Roman" pitchFamily="18" charset="0"/>
              </a:rPr>
              <a:t>      </a:t>
            </a:r>
            <a:r>
              <a:rPr lang="fr-FR" sz="2800" dirty="0">
                <a:solidFill>
                  <a:srgbClr val="FF0000"/>
                </a:solidFill>
                <a:latin typeface="Times New Roman" pitchFamily="18" charset="0"/>
                <a:cs typeface="Times New Roman" pitchFamily="18" charset="0"/>
              </a:rPr>
              <a:t>La corruption constitue un frein très important pour l’attractivité de l’investissement étranger</a:t>
            </a:r>
            <a:r>
              <a:rPr lang="fr-FR" sz="2800" dirty="0">
                <a:latin typeface="Times New Roman" pitchFamily="18" charset="0"/>
                <a:cs typeface="Times New Roman" pitchFamily="18" charset="0"/>
              </a:rPr>
              <a:t>, celui-ci très exigeant en matière de stabilité politique et de stabilité du climat des affaires,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lnSpcReduction="10000"/>
          </a:bodyPr>
          <a:lstStyle/>
          <a:p>
            <a:pPr>
              <a:buFont typeface="Wingdings" pitchFamily="2" charset="2"/>
              <a:buChar char="§"/>
            </a:pPr>
            <a:r>
              <a:rPr lang="fr-FR" dirty="0"/>
              <a:t>      </a:t>
            </a:r>
            <a:r>
              <a:rPr lang="fr-FR" sz="3000" dirty="0">
                <a:solidFill>
                  <a:srgbClr val="FF0000"/>
                </a:solidFill>
                <a:latin typeface="Times New Roman" pitchFamily="18" charset="0"/>
                <a:cs typeface="Times New Roman" pitchFamily="18" charset="0"/>
              </a:rPr>
              <a:t>La corruption favorise l’émergence des crimes économiques tels que la surfacturation des importations</a:t>
            </a:r>
            <a:r>
              <a:rPr lang="fr-FR" sz="3000" dirty="0">
                <a:latin typeface="Times New Roman" pitchFamily="18" charset="0"/>
                <a:cs typeface="Times New Roman" pitchFamily="18" charset="0"/>
              </a:rPr>
              <a:t> afin de faire </a:t>
            </a:r>
            <a:r>
              <a:rPr lang="fr-FR" sz="3000" dirty="0">
                <a:solidFill>
                  <a:srgbClr val="FF0000"/>
                </a:solidFill>
                <a:latin typeface="Times New Roman" pitchFamily="18" charset="0"/>
                <a:cs typeface="Times New Roman" pitchFamily="18" charset="0"/>
              </a:rPr>
              <a:t>fuir les capitaux </a:t>
            </a:r>
            <a:r>
              <a:rPr lang="fr-FR" sz="3000" dirty="0">
                <a:latin typeface="Times New Roman" pitchFamily="18" charset="0"/>
                <a:cs typeface="Times New Roman" pitchFamily="18" charset="0"/>
              </a:rPr>
              <a:t>engendrés par la corruption vers l’étranger, et le </a:t>
            </a:r>
            <a:r>
              <a:rPr lang="fr-FR" sz="3000" dirty="0">
                <a:solidFill>
                  <a:srgbClr val="FF0000"/>
                </a:solidFill>
                <a:latin typeface="Times New Roman" pitchFamily="18" charset="0"/>
                <a:cs typeface="Times New Roman" pitchFamily="18" charset="0"/>
              </a:rPr>
              <a:t>blanchiment d’argent </a:t>
            </a:r>
            <a:r>
              <a:rPr lang="fr-FR" sz="3000" dirty="0">
                <a:latin typeface="Times New Roman" pitchFamily="18" charset="0"/>
                <a:cs typeface="Times New Roman" pitchFamily="18" charset="0"/>
              </a:rPr>
              <a:t>qui permet d’intégrer les capitaux engendrés par la corruption dans le circuit légal</a:t>
            </a:r>
          </a:p>
          <a:p>
            <a:pPr>
              <a:buFont typeface="Wingdings" pitchFamily="2" charset="2"/>
              <a:buChar char="§"/>
            </a:pPr>
            <a:r>
              <a:rPr lang="fr-FR" sz="3000" dirty="0">
                <a:latin typeface="Times New Roman" pitchFamily="18" charset="0"/>
                <a:cs typeface="Times New Roman" pitchFamily="18" charset="0"/>
              </a:rPr>
              <a:t>       </a:t>
            </a:r>
            <a:r>
              <a:rPr lang="fr-FR" sz="3000" dirty="0">
                <a:solidFill>
                  <a:srgbClr val="FF0000"/>
                </a:solidFill>
                <a:latin typeface="Times New Roman" pitchFamily="18" charset="0"/>
                <a:cs typeface="Times New Roman" pitchFamily="18" charset="0"/>
              </a:rPr>
              <a:t>La corruption fait perdre à l’Etat des ressources financières très importantes</a:t>
            </a:r>
            <a:r>
              <a:rPr lang="fr-FR" sz="3000" dirty="0">
                <a:latin typeface="Times New Roman" pitchFamily="18" charset="0"/>
                <a:cs typeface="Times New Roman" pitchFamily="18" charset="0"/>
              </a:rPr>
              <a:t>, telle que </a:t>
            </a:r>
            <a:r>
              <a:rPr lang="fr-FR" sz="3000" dirty="0">
                <a:solidFill>
                  <a:srgbClr val="FF0000"/>
                </a:solidFill>
                <a:latin typeface="Times New Roman" pitchFamily="18" charset="0"/>
                <a:cs typeface="Times New Roman" pitchFamily="18" charset="0"/>
              </a:rPr>
              <a:t>les recettes fiscales qui diminuent</a:t>
            </a:r>
            <a:r>
              <a:rPr lang="fr-FR" sz="3000" dirty="0">
                <a:latin typeface="Times New Roman" pitchFamily="18" charset="0"/>
                <a:cs typeface="Times New Roman" pitchFamily="18" charset="0"/>
              </a:rPr>
              <a:t> à cause des hommes d’affaires qui ne payent pas leurs impôts conformément à la loi, mais préfèrent plutôt payer </a:t>
            </a:r>
            <a:r>
              <a:rPr lang="fr-FR" sz="3000" dirty="0">
                <a:solidFill>
                  <a:srgbClr val="FF0000"/>
                </a:solidFill>
                <a:latin typeface="Times New Roman" pitchFamily="18" charset="0"/>
                <a:cs typeface="Times New Roman" pitchFamily="18" charset="0"/>
              </a:rPr>
              <a:t>des pots de vins</a:t>
            </a:r>
            <a:r>
              <a:rPr lang="fr-FR" sz="3000" dirty="0">
                <a:latin typeface="Times New Roman" pitchFamily="18" charset="0"/>
                <a:cs typeface="Times New Roman" pitchFamily="18" charset="0"/>
              </a:rPr>
              <a:t>,</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a:bodyPr>
          <a:lstStyle/>
          <a:p>
            <a:pPr>
              <a:buFont typeface="Wingdings" pitchFamily="2" charset="2"/>
              <a:buChar char="§"/>
            </a:pPr>
            <a:r>
              <a:rPr lang="fr-FR" sz="2800" dirty="0">
                <a:solidFill>
                  <a:srgbClr val="FF0000"/>
                </a:solidFill>
                <a:latin typeface="Times New Roman" pitchFamily="18" charset="0"/>
                <a:cs typeface="Times New Roman" pitchFamily="18" charset="0"/>
              </a:rPr>
              <a:t>La corruption est un fléau qui oblige l’Etat a dépenser des sommes faramineuses dans la réévaluation a la hausse des projets publics à réaliser,</a:t>
            </a:r>
            <a:r>
              <a:rPr lang="fr-FR" sz="2800" dirty="0">
                <a:latin typeface="Times New Roman" pitchFamily="18" charset="0"/>
                <a:cs typeface="Times New Roman" pitchFamily="18" charset="0"/>
              </a:rPr>
              <a:t> du fait que les couts de ces projets dépendent en grande partie des commissions et des pots de vins à payer, et souvent la mauvaise qualité dans la réalisation engendrée par la corruption, oblige les autorités publiques à dépenser des budgets supplémentaires afin de rectifier ou de réhabiliter ces projets mal réalisés.</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Autofit/>
          </a:bodyPr>
          <a:lstStyle/>
          <a:p>
            <a:br>
              <a:rPr lang="fr-FR" sz="3200" dirty="0">
                <a:latin typeface="Times New Roman" pitchFamily="18" charset="0"/>
                <a:cs typeface="Times New Roman" pitchFamily="18" charset="0"/>
              </a:rPr>
            </a:br>
            <a:r>
              <a:rPr lang="fr-FR" sz="3200" dirty="0">
                <a:latin typeface="Times New Roman" pitchFamily="18" charset="0"/>
                <a:cs typeface="Times New Roman" pitchFamily="18" charset="0"/>
              </a:rPr>
              <a:t>b- Sur le plan social</a:t>
            </a:r>
            <a:br>
              <a:rPr lang="fr-FR" sz="3200" dirty="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857232"/>
            <a:ext cx="8229600" cy="5268931"/>
          </a:xfrm>
        </p:spPr>
        <p:txBody>
          <a:bodyPr>
            <a:normAutofit/>
          </a:bodyPr>
          <a:lstStyle/>
          <a:p>
            <a:pPr>
              <a:buNone/>
            </a:pPr>
            <a:r>
              <a:rPr lang="fr-FR" dirty="0"/>
              <a:t>           </a:t>
            </a:r>
            <a:r>
              <a:rPr lang="fr-FR" sz="2800" dirty="0">
                <a:solidFill>
                  <a:srgbClr val="FF0000"/>
                </a:solidFill>
                <a:latin typeface="Times New Roman" pitchFamily="18" charset="0"/>
                <a:cs typeface="Times New Roman" pitchFamily="18" charset="0"/>
              </a:rPr>
              <a:t>La corruption engendre des conséquences très négatives sur le plan social, car toutes les valeurs sociales positives</a:t>
            </a:r>
            <a:r>
              <a:rPr lang="fr-FR" sz="2800" dirty="0">
                <a:latin typeface="Times New Roman" pitchFamily="18" charset="0"/>
                <a:cs typeface="Times New Roman" pitchFamily="18" charset="0"/>
              </a:rPr>
              <a:t> </a:t>
            </a:r>
            <a:r>
              <a:rPr lang="fr-FR" sz="2800" dirty="0">
                <a:solidFill>
                  <a:srgbClr val="FF0000"/>
                </a:solidFill>
                <a:latin typeface="Times New Roman" pitchFamily="18" charset="0"/>
                <a:cs typeface="Times New Roman" pitchFamily="18" charset="0"/>
              </a:rPr>
              <a:t>se</a:t>
            </a:r>
            <a:r>
              <a:rPr lang="fr-FR" sz="2800" dirty="0">
                <a:latin typeface="Times New Roman" pitchFamily="18" charset="0"/>
                <a:cs typeface="Times New Roman" pitchFamily="18" charset="0"/>
              </a:rPr>
              <a:t> </a:t>
            </a:r>
            <a:r>
              <a:rPr lang="fr-FR" sz="2800" dirty="0">
                <a:solidFill>
                  <a:srgbClr val="FF0000"/>
                </a:solidFill>
                <a:latin typeface="Times New Roman" pitchFamily="18" charset="0"/>
                <a:cs typeface="Times New Roman" pitchFamily="18" charset="0"/>
              </a:rPr>
              <a:t>rétrécissent</a:t>
            </a:r>
            <a:r>
              <a:rPr lang="fr-FR" sz="2800" dirty="0">
                <a:latin typeface="Times New Roman" pitchFamily="18" charset="0"/>
                <a:cs typeface="Times New Roman" pitchFamily="18" charset="0"/>
              </a:rPr>
              <a:t> et parfois même </a:t>
            </a:r>
            <a:r>
              <a:rPr lang="fr-FR" sz="2800" dirty="0">
                <a:solidFill>
                  <a:srgbClr val="FF0000"/>
                </a:solidFill>
                <a:latin typeface="Times New Roman" pitchFamily="18" charset="0"/>
                <a:cs typeface="Times New Roman" pitchFamily="18" charset="0"/>
              </a:rPr>
              <a:t>disparaissent</a:t>
            </a:r>
            <a:r>
              <a:rPr lang="fr-FR" sz="2800" dirty="0">
                <a:latin typeface="Times New Roman" pitchFamily="18" charset="0"/>
                <a:cs typeface="Times New Roman" pitchFamily="18" charset="0"/>
              </a:rPr>
              <a:t>, laissant place à de nouvelles pratiques étrangères à la société tel les </a:t>
            </a:r>
            <a:r>
              <a:rPr lang="fr-FR" sz="2800" dirty="0">
                <a:solidFill>
                  <a:srgbClr val="FF0000"/>
                </a:solidFill>
                <a:latin typeface="Times New Roman" pitchFamily="18" charset="0"/>
                <a:cs typeface="Times New Roman" pitchFamily="18" charset="0"/>
              </a:rPr>
              <a:t>fléaux sociaux </a:t>
            </a:r>
            <a:r>
              <a:rPr lang="fr-FR" sz="2800" dirty="0">
                <a:latin typeface="Times New Roman" pitchFamily="18" charset="0"/>
                <a:cs typeface="Times New Roman" pitchFamily="18" charset="0"/>
              </a:rPr>
              <a:t>et </a:t>
            </a:r>
            <a:r>
              <a:rPr lang="fr-FR" sz="2800" dirty="0">
                <a:solidFill>
                  <a:srgbClr val="FF0000"/>
                </a:solidFill>
                <a:latin typeface="Times New Roman" pitchFamily="18" charset="0"/>
                <a:cs typeface="Times New Roman" pitchFamily="18" charset="0"/>
              </a:rPr>
              <a:t>l’immoralité.</a:t>
            </a:r>
          </a:p>
          <a:p>
            <a:pPr>
              <a:buNone/>
            </a:pPr>
            <a:r>
              <a:rPr lang="fr-FR" sz="2800" dirty="0">
                <a:solidFill>
                  <a:srgbClr val="FF0000"/>
                </a:solidFill>
                <a:latin typeface="Times New Roman" pitchFamily="18" charset="0"/>
                <a:cs typeface="Times New Roman" pitchFamily="18" charset="0"/>
              </a:rPr>
              <a:t>         </a:t>
            </a:r>
            <a:r>
              <a:rPr lang="fr-FR" sz="2800" dirty="0">
                <a:latin typeface="Times New Roman" pitchFamily="18" charset="0"/>
                <a:cs typeface="Times New Roman" pitchFamily="18" charset="0"/>
              </a:rPr>
              <a:t> Ces fléaux sociaux remplacent </a:t>
            </a:r>
            <a:r>
              <a:rPr lang="fr-FR" sz="2800" dirty="0">
                <a:solidFill>
                  <a:srgbClr val="FF0000"/>
                </a:solidFill>
                <a:latin typeface="Times New Roman" pitchFamily="18" charset="0"/>
                <a:cs typeface="Times New Roman" pitchFamily="18" charset="0"/>
              </a:rPr>
              <a:t>l’entraide</a:t>
            </a:r>
            <a:r>
              <a:rPr lang="fr-FR" sz="2800" dirty="0">
                <a:latin typeface="Times New Roman" pitchFamily="18" charset="0"/>
                <a:cs typeface="Times New Roman" pitchFamily="18" charset="0"/>
              </a:rPr>
              <a:t> , </a:t>
            </a:r>
            <a:r>
              <a:rPr lang="fr-FR" sz="2800" dirty="0">
                <a:solidFill>
                  <a:srgbClr val="FF0000"/>
                </a:solidFill>
                <a:latin typeface="Times New Roman" pitchFamily="18" charset="0"/>
                <a:cs typeface="Times New Roman" pitchFamily="18" charset="0"/>
              </a:rPr>
              <a:t>la solidarité et le respect</a:t>
            </a:r>
            <a:r>
              <a:rPr lang="fr-FR" sz="2800" dirty="0">
                <a:latin typeface="Times New Roman" pitchFamily="18" charset="0"/>
                <a:cs typeface="Times New Roman" pitchFamily="18" charset="0"/>
              </a:rPr>
              <a:t> qui sont les vertus d’une société développée et émancipée.</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11156"/>
          </a:xfrm>
        </p:spPr>
        <p:txBody>
          <a:bodyPr>
            <a:normAutofit fontScale="90000"/>
          </a:bodyPr>
          <a:lstStyle/>
          <a:p>
            <a:r>
              <a:rPr lang="fr-FR" sz="3200" b="1" dirty="0">
                <a:latin typeface="Times New Roman" pitchFamily="18" charset="0"/>
                <a:cs typeface="Times New Roman" pitchFamily="18" charset="0"/>
              </a:rPr>
              <a:t>La lutte contre la corruption</a:t>
            </a:r>
          </a:p>
        </p:txBody>
      </p:sp>
      <p:sp>
        <p:nvSpPr>
          <p:cNvPr id="3" name="Espace réservé du contenu 2"/>
          <p:cNvSpPr>
            <a:spLocks noGrp="1"/>
          </p:cNvSpPr>
          <p:nvPr>
            <p:ph idx="1"/>
          </p:nvPr>
        </p:nvSpPr>
        <p:spPr>
          <a:xfrm>
            <a:off x="457200" y="857232"/>
            <a:ext cx="8229600" cy="5268931"/>
          </a:xfrm>
        </p:spPr>
        <p:txBody>
          <a:bodyPr>
            <a:normAutofit fontScale="85000" lnSpcReduction="10000"/>
          </a:bodyPr>
          <a:lstStyle/>
          <a:p>
            <a:pPr>
              <a:buNone/>
            </a:pPr>
            <a:r>
              <a:rPr lang="fr-FR" b="1" dirty="0"/>
              <a:t>           </a:t>
            </a:r>
            <a:r>
              <a:rPr lang="fr-FR" b="1" i="1" dirty="0"/>
              <a:t>a-</a:t>
            </a:r>
            <a:r>
              <a:rPr lang="fr-FR" b="1" i="1" dirty="0">
                <a:latin typeface="Times New Roman" pitchFamily="18" charset="0"/>
                <a:cs typeface="Times New Roman" pitchFamily="18" charset="0"/>
              </a:rPr>
              <a:t> Sur le plan international</a:t>
            </a:r>
            <a:endParaRPr lang="fr-FR" i="1" dirty="0">
              <a:latin typeface="Times New Roman" pitchFamily="18" charset="0"/>
              <a:cs typeface="Times New Roman" pitchFamily="18" charset="0"/>
            </a:endParaRPr>
          </a:p>
          <a:p>
            <a:pPr>
              <a:buNone/>
            </a:pPr>
            <a:r>
              <a:rPr lang="fr-FR" dirty="0">
                <a:latin typeface="Times New Roman" pitchFamily="18" charset="0"/>
                <a:cs typeface="Times New Roman" pitchFamily="18" charset="0"/>
              </a:rPr>
              <a:t>             L’ONU a pris l’initiative d’adopter, en 2003, une convention international de lutte contre la corruption, et ce afin d’atteindre les objectifs qui suivent :</a:t>
            </a:r>
          </a:p>
          <a:p>
            <a:r>
              <a:rPr lang="fr-FR" dirty="0">
                <a:latin typeface="Times New Roman" pitchFamily="18" charset="0"/>
                <a:cs typeface="Times New Roman" pitchFamily="18" charset="0"/>
              </a:rPr>
              <a:t>-</a:t>
            </a:r>
            <a:r>
              <a:rPr lang="fr-FR" dirty="0">
                <a:solidFill>
                  <a:srgbClr val="FF0000"/>
                </a:solidFill>
                <a:latin typeface="Times New Roman" pitchFamily="18" charset="0"/>
                <a:cs typeface="Times New Roman" pitchFamily="18" charset="0"/>
              </a:rPr>
              <a:t>Mettre des mécanismes d’aide et d’assistance</a:t>
            </a:r>
            <a:r>
              <a:rPr lang="fr-FR" dirty="0">
                <a:latin typeface="Times New Roman" pitchFamily="18" charset="0"/>
                <a:cs typeface="Times New Roman" pitchFamily="18" charset="0"/>
              </a:rPr>
              <a:t> au profit des Etats afin de prévenir toute forme de corruption;</a:t>
            </a:r>
          </a:p>
          <a:p>
            <a:r>
              <a:rPr lang="fr-FR" dirty="0">
                <a:latin typeface="Times New Roman" pitchFamily="18" charset="0"/>
                <a:cs typeface="Times New Roman" pitchFamily="18" charset="0"/>
              </a:rPr>
              <a:t>-</a:t>
            </a:r>
            <a:r>
              <a:rPr lang="fr-FR" dirty="0">
                <a:solidFill>
                  <a:srgbClr val="FF0000"/>
                </a:solidFill>
                <a:latin typeface="Times New Roman" pitchFamily="18" charset="0"/>
                <a:cs typeface="Times New Roman" pitchFamily="18" charset="0"/>
              </a:rPr>
              <a:t>Instaurer un système international de lutte contre la corruption;</a:t>
            </a:r>
          </a:p>
          <a:p>
            <a:r>
              <a:rPr lang="fr-FR" dirty="0">
                <a:latin typeface="Times New Roman" pitchFamily="18" charset="0"/>
                <a:cs typeface="Times New Roman" pitchFamily="18" charset="0"/>
              </a:rPr>
              <a:t>-</a:t>
            </a:r>
            <a:r>
              <a:rPr lang="fr-FR" dirty="0">
                <a:solidFill>
                  <a:srgbClr val="FF0000"/>
                </a:solidFill>
                <a:latin typeface="Times New Roman" pitchFamily="18" charset="0"/>
                <a:cs typeface="Times New Roman" pitchFamily="18" charset="0"/>
              </a:rPr>
              <a:t>Mettre en place un mécanisme international de coopération permettant la restitution des capitaux</a:t>
            </a:r>
            <a:r>
              <a:rPr lang="fr-FR" dirty="0">
                <a:latin typeface="Times New Roman" pitchFamily="18" charset="0"/>
                <a:cs typeface="Times New Roman" pitchFamily="18" charset="0"/>
              </a:rPr>
              <a:t> engendrés par la corruption vers les pays d’origine, victime de la corruption, notamment les pays sous-développés.</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buNone/>
            </a:pPr>
            <a:r>
              <a:rPr lang="fr-FR" b="1" dirty="0"/>
              <a:t>           </a:t>
            </a:r>
            <a:r>
              <a:rPr lang="fr-FR" sz="2800" b="1" dirty="0">
                <a:latin typeface="Times New Roman" pitchFamily="18" charset="0"/>
                <a:cs typeface="Times New Roman" pitchFamily="18" charset="0"/>
              </a:rPr>
              <a:t>B -Sur le plan national</a:t>
            </a:r>
          </a:p>
          <a:p>
            <a:r>
              <a:rPr lang="fr-FR" sz="2800" dirty="0">
                <a:latin typeface="Times New Roman" pitchFamily="18" charset="0"/>
                <a:cs typeface="Times New Roman" pitchFamily="18" charset="0"/>
              </a:rPr>
              <a:t>     Le législateur Algérien a mis en place un arsenal juridique afin de lutter contre la corruption qui s’est généralisée et a pris des proportions très alarmantes ces dernières années.</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lnSpcReduction="20000"/>
          </a:bodyPr>
          <a:lstStyle/>
          <a:p>
            <a:pPr>
              <a:buNone/>
            </a:pPr>
            <a:r>
              <a:rPr lang="fr-FR" dirty="0">
                <a:latin typeface="Times New Roman" pitchFamily="18" charset="0"/>
                <a:cs typeface="Times New Roman" pitchFamily="18" charset="0"/>
              </a:rPr>
              <a:t>              </a:t>
            </a:r>
            <a:r>
              <a:rPr lang="fr-FR" sz="3000" dirty="0">
                <a:latin typeface="Times New Roman" pitchFamily="18" charset="0"/>
                <a:cs typeface="Times New Roman" pitchFamily="18" charset="0"/>
              </a:rPr>
              <a:t> </a:t>
            </a:r>
            <a:r>
              <a:rPr lang="fr-FR" sz="3000" dirty="0">
                <a:solidFill>
                  <a:srgbClr val="FF0000"/>
                </a:solidFill>
                <a:latin typeface="Times New Roman" pitchFamily="18" charset="0"/>
                <a:cs typeface="Times New Roman" pitchFamily="18" charset="0"/>
              </a:rPr>
              <a:t>La constitution Algérienne </a:t>
            </a:r>
            <a:r>
              <a:rPr lang="fr-FR" sz="3000" dirty="0">
                <a:latin typeface="Times New Roman" pitchFamily="18" charset="0"/>
                <a:cs typeface="Times New Roman" pitchFamily="18" charset="0"/>
              </a:rPr>
              <a:t>prévoit dans son article 202 la mise en place d’un </a:t>
            </a:r>
            <a:r>
              <a:rPr lang="fr-FR" sz="3000" dirty="0">
                <a:solidFill>
                  <a:srgbClr val="FF0000"/>
                </a:solidFill>
                <a:latin typeface="Times New Roman" pitchFamily="18" charset="0"/>
                <a:cs typeface="Times New Roman" pitchFamily="18" charset="0"/>
              </a:rPr>
              <a:t>organe national de prévention et de lutte contre la corruption </a:t>
            </a:r>
            <a:r>
              <a:rPr lang="fr-FR" sz="3000" dirty="0">
                <a:latin typeface="Times New Roman" pitchFamily="18" charset="0"/>
                <a:cs typeface="Times New Roman" pitchFamily="18" charset="0"/>
              </a:rPr>
              <a:t>placé sous l’autorité directe du Président de la république et dont </a:t>
            </a:r>
            <a:r>
              <a:rPr lang="fr-FR" sz="3000" dirty="0">
                <a:solidFill>
                  <a:srgbClr val="FF0000"/>
                </a:solidFill>
                <a:latin typeface="Times New Roman" pitchFamily="18" charset="0"/>
                <a:cs typeface="Times New Roman" pitchFamily="18" charset="0"/>
              </a:rPr>
              <a:t>le rôle consiste</a:t>
            </a:r>
            <a:r>
              <a:rPr lang="fr-FR" sz="3000" dirty="0">
                <a:latin typeface="Times New Roman" pitchFamily="18" charset="0"/>
                <a:cs typeface="Times New Roman" pitchFamily="18" charset="0"/>
              </a:rPr>
              <a:t>:</a:t>
            </a:r>
          </a:p>
          <a:p>
            <a:pPr>
              <a:buNone/>
            </a:pPr>
            <a:r>
              <a:rPr lang="fr-FR" sz="3000" dirty="0">
                <a:latin typeface="Times New Roman" pitchFamily="18" charset="0"/>
                <a:cs typeface="Times New Roman" pitchFamily="18" charset="0"/>
              </a:rPr>
              <a:t>       - </a:t>
            </a:r>
            <a:r>
              <a:rPr lang="fr-FR" sz="3500" dirty="0">
                <a:solidFill>
                  <a:srgbClr val="FF0000"/>
                </a:solidFill>
                <a:latin typeface="Times New Roman" pitchFamily="18" charset="0"/>
                <a:cs typeface="Times New Roman" pitchFamily="18" charset="0"/>
              </a:rPr>
              <a:t>à</a:t>
            </a:r>
            <a:r>
              <a:rPr lang="fr-FR" sz="3000" dirty="0">
                <a:latin typeface="Times New Roman" pitchFamily="18" charset="0"/>
                <a:cs typeface="Times New Roman" pitchFamily="18" charset="0"/>
              </a:rPr>
              <a:t> </a:t>
            </a:r>
            <a:r>
              <a:rPr lang="fr-FR" sz="3000" dirty="0">
                <a:solidFill>
                  <a:srgbClr val="FF0000"/>
                </a:solidFill>
                <a:latin typeface="Times New Roman" pitchFamily="18" charset="0"/>
                <a:cs typeface="Times New Roman" pitchFamily="18" charset="0"/>
              </a:rPr>
              <a:t>proposer</a:t>
            </a:r>
            <a:r>
              <a:rPr lang="fr-FR" sz="3000" dirty="0">
                <a:latin typeface="Times New Roman" pitchFamily="18" charset="0"/>
                <a:cs typeface="Times New Roman" pitchFamily="18" charset="0"/>
              </a:rPr>
              <a:t> et </a:t>
            </a:r>
            <a:r>
              <a:rPr lang="fr-FR" sz="3000" dirty="0">
                <a:solidFill>
                  <a:srgbClr val="FF0000"/>
                </a:solidFill>
                <a:latin typeface="Times New Roman" pitchFamily="18" charset="0"/>
                <a:cs typeface="Times New Roman" pitchFamily="18" charset="0"/>
              </a:rPr>
              <a:t>animer une politique globale de prévention contre la corruption</a:t>
            </a:r>
            <a:r>
              <a:rPr lang="fr-FR" sz="3000" dirty="0">
                <a:latin typeface="Times New Roman" pitchFamily="18" charset="0"/>
                <a:cs typeface="Times New Roman" pitchFamily="18" charset="0"/>
              </a:rPr>
              <a:t>, consacrant  les principes de l’état de droit et reflétant l’intégrité , la transparence </a:t>
            </a:r>
          </a:p>
          <a:p>
            <a:pPr>
              <a:buNone/>
            </a:pPr>
            <a:r>
              <a:rPr lang="fr-FR" sz="3000" dirty="0">
                <a:latin typeface="Times New Roman" pitchFamily="18" charset="0"/>
                <a:cs typeface="Times New Roman" pitchFamily="18" charset="0"/>
              </a:rPr>
              <a:t>        - ainsi que la </a:t>
            </a:r>
            <a:r>
              <a:rPr lang="fr-FR" sz="3000" dirty="0">
                <a:solidFill>
                  <a:srgbClr val="FF0000"/>
                </a:solidFill>
                <a:latin typeface="Times New Roman" pitchFamily="18" charset="0"/>
                <a:cs typeface="Times New Roman" pitchFamily="18" charset="0"/>
              </a:rPr>
              <a:t>responsabilité dans la gestion des biens et des deniers publics</a:t>
            </a:r>
            <a:r>
              <a:rPr lang="fr-FR" sz="3000" dirty="0">
                <a:latin typeface="Times New Roman" pitchFamily="18" charset="0"/>
                <a:cs typeface="Times New Roman" pitchFamily="18" charset="0"/>
              </a:rPr>
              <a:t>. </a:t>
            </a:r>
          </a:p>
          <a:p>
            <a:pPr>
              <a:buNone/>
            </a:pPr>
            <a:r>
              <a:rPr lang="fr-FR" sz="3000" dirty="0">
                <a:latin typeface="Times New Roman" pitchFamily="18" charset="0"/>
                <a:cs typeface="Times New Roman" pitchFamily="18" charset="0"/>
              </a:rPr>
              <a:t>                </a:t>
            </a:r>
            <a:r>
              <a:rPr lang="fr-FR" sz="3000" dirty="0">
                <a:solidFill>
                  <a:srgbClr val="FF0000"/>
                </a:solidFill>
                <a:latin typeface="Times New Roman" pitchFamily="18" charset="0"/>
                <a:cs typeface="Times New Roman" pitchFamily="18" charset="0"/>
              </a:rPr>
              <a:t>L’organe est également responsable de transmettre un rapport annuel au Président de la république relevant toutes les insuffisances et les manquements en matière de lutte contre la corruption</a:t>
            </a:r>
            <a:r>
              <a:rPr lang="fr-FR" sz="30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fontScale="85000" lnSpcReduction="20000"/>
          </a:bodyPr>
          <a:lstStyle/>
          <a:p>
            <a:pPr>
              <a:buNone/>
            </a:pPr>
            <a:r>
              <a:rPr lang="fr-FR" dirty="0">
                <a:latin typeface="Times New Roman" pitchFamily="18" charset="0"/>
                <a:cs typeface="Times New Roman" pitchFamily="18" charset="0"/>
              </a:rPr>
              <a:t>              </a:t>
            </a:r>
            <a:r>
              <a:rPr lang="fr-FR" dirty="0">
                <a:solidFill>
                  <a:srgbClr val="FF0000"/>
                </a:solidFill>
                <a:latin typeface="Times New Roman" pitchFamily="18" charset="0"/>
                <a:cs typeface="Times New Roman" pitchFamily="18" charset="0"/>
              </a:rPr>
              <a:t>La loi 06-01 relative à la prévention et la lutte contre la corruption constitue le cadre législatif général en matière de lutte contre la corruption</a:t>
            </a:r>
            <a:r>
              <a:rPr lang="fr-FR" dirty="0">
                <a:latin typeface="Times New Roman" pitchFamily="18" charset="0"/>
                <a:cs typeface="Times New Roman" pitchFamily="18" charset="0"/>
              </a:rPr>
              <a:t>, son contenu s’articule essentiellement sur les axes qui suivent :</a:t>
            </a:r>
          </a:p>
          <a:p>
            <a:r>
              <a:rPr lang="fr-FR" i="1" dirty="0">
                <a:solidFill>
                  <a:srgbClr val="FF0000"/>
                </a:solidFill>
                <a:latin typeface="Times New Roman" pitchFamily="18" charset="0"/>
                <a:cs typeface="Times New Roman" pitchFamily="18" charset="0"/>
              </a:rPr>
              <a:t>Prévention contre la corruption </a:t>
            </a:r>
            <a:r>
              <a:rPr lang="fr-FR" dirty="0">
                <a:latin typeface="Times New Roman" pitchFamily="18" charset="0"/>
                <a:cs typeface="Times New Roman" pitchFamily="18" charset="0"/>
              </a:rPr>
              <a:t>: la prévention contre la corruption suivant la loi 06-01 se concrétise essentiellement sur le respect des certains standards, notamment </a:t>
            </a:r>
            <a:r>
              <a:rPr lang="fr-FR" b="1" dirty="0">
                <a:latin typeface="Times New Roman" pitchFamily="18" charset="0"/>
                <a:cs typeface="Times New Roman" pitchFamily="18" charset="0"/>
              </a:rPr>
              <a:t>:</a:t>
            </a:r>
            <a:endParaRPr lang="fr-FR" dirty="0">
              <a:latin typeface="Times New Roman" pitchFamily="18" charset="0"/>
              <a:cs typeface="Times New Roman" pitchFamily="18" charset="0"/>
            </a:endParaRPr>
          </a:p>
          <a:p>
            <a:pPr>
              <a:buNone/>
            </a:pPr>
            <a:r>
              <a:rPr lang="fr-FR" dirty="0">
                <a:latin typeface="Times New Roman" pitchFamily="18" charset="0"/>
                <a:cs typeface="Times New Roman" pitchFamily="18" charset="0"/>
              </a:rPr>
              <a:t>            -</a:t>
            </a:r>
            <a:r>
              <a:rPr lang="fr-FR" i="1" dirty="0">
                <a:solidFill>
                  <a:srgbClr val="FF0000"/>
                </a:solidFill>
                <a:latin typeface="Times New Roman" pitchFamily="18" charset="0"/>
                <a:cs typeface="Times New Roman" pitchFamily="18" charset="0"/>
              </a:rPr>
              <a:t>Respect des principes d’efficacité et de transparence en matière de recrutement dans le secteur de la fonction publique</a:t>
            </a:r>
          </a:p>
          <a:p>
            <a:pPr>
              <a:buNone/>
            </a:pPr>
            <a:r>
              <a:rPr lang="fr-FR" dirty="0">
                <a:latin typeface="Times New Roman" pitchFamily="18" charset="0"/>
                <a:cs typeface="Times New Roman" pitchFamily="18" charset="0"/>
              </a:rPr>
              <a:t>             -</a:t>
            </a:r>
            <a:r>
              <a:rPr lang="fr-FR" i="1" dirty="0">
                <a:solidFill>
                  <a:srgbClr val="FF0000"/>
                </a:solidFill>
                <a:latin typeface="Times New Roman" pitchFamily="18" charset="0"/>
                <a:cs typeface="Times New Roman" pitchFamily="18" charset="0"/>
              </a:rPr>
              <a:t>Obligation à tous les hauts responsables de l’Etat d’effectuer une déclaration de patrimoine avant la prise de fonction et à sa fin</a:t>
            </a:r>
            <a:r>
              <a:rPr lang="fr-FR" dirty="0">
                <a:latin typeface="Times New Roman" pitchFamily="18" charset="0"/>
                <a:cs typeface="Times New Roman" pitchFamily="18" charset="0"/>
              </a:rPr>
              <a:t>, et cela afin de permettre aux autorités compétentes de contrôler la situation sociale des hauts responsables de l’Etat durant l’exercice de leur fonctions.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Autofit/>
          </a:bodyPr>
          <a:lstStyle/>
          <a:p>
            <a:br>
              <a:rPr lang="fr-FR" sz="2800" dirty="0">
                <a:latin typeface="Times New Roman" pitchFamily="18" charset="0"/>
                <a:cs typeface="Times New Roman" pitchFamily="18" charset="0"/>
              </a:rPr>
            </a:br>
            <a:br>
              <a:rPr lang="fr-FR" sz="2800" dirty="0">
                <a:latin typeface="Times New Roman" pitchFamily="18" charset="0"/>
                <a:cs typeface="Times New Roman" pitchFamily="18" charset="0"/>
              </a:rPr>
            </a:br>
            <a:r>
              <a:rPr lang="fr-FR" sz="2800" dirty="0">
                <a:latin typeface="Times New Roman" pitchFamily="18" charset="0"/>
                <a:cs typeface="Times New Roman" pitchFamily="18" charset="0"/>
              </a:rPr>
              <a:t>Quelles sont les différentes formes de corruption ?</a:t>
            </a:r>
            <a:br>
              <a:rPr lang="fr-FR" sz="2800" dirty="0">
                <a:latin typeface="Times New Roman" pitchFamily="18" charset="0"/>
                <a:cs typeface="Times New Roman" pitchFamily="18" charset="0"/>
              </a:rPr>
            </a:br>
            <a:br>
              <a:rPr lang="fr-FR" sz="2800" dirty="0">
                <a:latin typeface="Times New Roman" pitchFamily="18" charset="0"/>
                <a:cs typeface="Times New Roman" pitchFamily="18" charset="0"/>
              </a:rPr>
            </a:br>
            <a:endParaRPr lang="fr-FR" sz="28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928670"/>
            <a:ext cx="8229600" cy="5197493"/>
          </a:xfrm>
        </p:spPr>
        <p:txBody>
          <a:bodyPr>
            <a:normAutofit/>
          </a:bodyPr>
          <a:lstStyle/>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r>
              <a:rPr lang="fr-FR" sz="2800" dirty="0">
                <a:latin typeface="Times New Roman" pitchFamily="18" charset="0"/>
                <a:cs typeface="Times New Roman" pitchFamily="18" charset="0"/>
              </a:rPr>
              <a:t>             Les catégories ou les </a:t>
            </a:r>
            <a:r>
              <a:rPr lang="fr-FR" sz="2800" b="1" dirty="0">
                <a:latin typeface="Times New Roman" pitchFamily="18" charset="0"/>
                <a:cs typeface="Times New Roman" pitchFamily="18" charset="0"/>
              </a:rPr>
              <a:t>types de corruption</a:t>
            </a:r>
            <a:r>
              <a:rPr lang="fr-FR" sz="2800" dirty="0">
                <a:latin typeface="Times New Roman" pitchFamily="18" charset="0"/>
                <a:cs typeface="Times New Roman" pitchFamily="18" charset="0"/>
              </a:rPr>
              <a:t> les plus courants </a:t>
            </a:r>
            <a:r>
              <a:rPr lang="fr-FR" sz="2800" b="1" dirty="0">
                <a:latin typeface="Times New Roman" pitchFamily="18" charset="0"/>
                <a:cs typeface="Times New Roman" pitchFamily="18" charset="0"/>
              </a:rPr>
              <a:t>sont</a:t>
            </a:r>
            <a:r>
              <a:rPr lang="fr-FR" sz="2800" dirty="0">
                <a:latin typeface="Times New Roman" pitchFamily="18" charset="0"/>
                <a:cs typeface="Times New Roman" pitchFamily="18" charset="0"/>
              </a:rPr>
              <a:t>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du côté de l'offre et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du côté de la demande, la grande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et la petite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traditionnelle et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non traditionnelle, ainsi que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publique et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privée.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lstStyle/>
          <a:p>
            <a:pPr>
              <a:buNone/>
            </a:pPr>
            <a:r>
              <a:rPr lang="fr-FR" dirty="0"/>
              <a:t>                </a:t>
            </a:r>
            <a:r>
              <a:rPr lang="fr-FR" sz="2800" dirty="0">
                <a:latin typeface="Times New Roman" pitchFamily="18" charset="0"/>
                <a:cs typeface="Times New Roman" pitchFamily="18" charset="0"/>
              </a:rPr>
              <a:t> Les hauts  responsables concernés sont:</a:t>
            </a:r>
          </a:p>
          <a:p>
            <a:pPr>
              <a:buNone/>
            </a:pPr>
            <a:r>
              <a:rPr lang="fr-FR" sz="2800" dirty="0">
                <a:latin typeface="Times New Roman" pitchFamily="18" charset="0"/>
                <a:cs typeface="Times New Roman" pitchFamily="18" charset="0"/>
              </a:rPr>
              <a:t>           Le Président de la république, </a:t>
            </a:r>
          </a:p>
          <a:p>
            <a:pPr>
              <a:buNone/>
            </a:pPr>
            <a:r>
              <a:rPr lang="fr-FR" sz="2800" dirty="0">
                <a:latin typeface="Times New Roman" pitchFamily="18" charset="0"/>
                <a:cs typeface="Times New Roman" pitchFamily="18" charset="0"/>
              </a:rPr>
              <a:t>           Le Premier Ministre,</a:t>
            </a:r>
          </a:p>
          <a:p>
            <a:pPr>
              <a:buNone/>
            </a:pPr>
            <a:r>
              <a:rPr lang="fr-FR" sz="2800" dirty="0">
                <a:latin typeface="Times New Roman" pitchFamily="18" charset="0"/>
                <a:cs typeface="Times New Roman" pitchFamily="18" charset="0"/>
              </a:rPr>
              <a:t>           Les Ministres, </a:t>
            </a:r>
          </a:p>
          <a:p>
            <a:pPr>
              <a:buNone/>
            </a:pPr>
            <a:r>
              <a:rPr lang="fr-FR" sz="2800" dirty="0">
                <a:latin typeface="Times New Roman" pitchFamily="18" charset="0"/>
                <a:cs typeface="Times New Roman" pitchFamily="18" charset="0"/>
              </a:rPr>
              <a:t>           Les Walis, </a:t>
            </a:r>
          </a:p>
          <a:p>
            <a:pPr>
              <a:buNone/>
            </a:pPr>
            <a:r>
              <a:rPr lang="fr-FR" sz="2800" dirty="0">
                <a:latin typeface="Times New Roman" pitchFamily="18" charset="0"/>
                <a:cs typeface="Times New Roman" pitchFamily="18" charset="0"/>
              </a:rPr>
              <a:t>           Les Magistrats, </a:t>
            </a:r>
          </a:p>
          <a:p>
            <a:pPr>
              <a:buNone/>
            </a:pPr>
            <a:r>
              <a:rPr lang="fr-FR" sz="2800" dirty="0">
                <a:latin typeface="Times New Roman" pitchFamily="18" charset="0"/>
                <a:cs typeface="Times New Roman" pitchFamily="18" charset="0"/>
              </a:rPr>
              <a:t>           Les Elus au niveau de toutes les assemblées, </a:t>
            </a:r>
          </a:p>
          <a:p>
            <a:pPr>
              <a:buNone/>
            </a:pPr>
            <a:r>
              <a:rPr lang="fr-FR" sz="2800" dirty="0">
                <a:latin typeface="Times New Roman" pitchFamily="18" charset="0"/>
                <a:cs typeface="Times New Roman" pitchFamily="18" charset="0"/>
              </a:rPr>
              <a:t>           Les Directeurs Centraux au niveau des Ministères             	       </a:t>
            </a:r>
          </a:p>
          <a:p>
            <a:pPr>
              <a:buNone/>
            </a:pPr>
            <a:r>
              <a:rPr lang="fr-FR" sz="2800" dirty="0">
                <a:latin typeface="Times New Roman" pitchFamily="18" charset="0"/>
                <a:cs typeface="Times New Roman" pitchFamily="18" charset="0"/>
              </a:rPr>
              <a:t>           Les Directeurs Généraux de toutes les entreprises publiques</a:t>
            </a:r>
            <a:r>
              <a:rPr lang="fr-FR" sz="2800" b="1" dirty="0">
                <a:latin typeface="Times New Roman" pitchFamily="18" charset="0"/>
                <a:cs typeface="Times New Roman" pitchFamily="18" charset="0"/>
              </a:rPr>
              <a:t>.</a:t>
            </a:r>
            <a:endParaRPr lang="fr-FR" sz="2800" dirty="0">
              <a:latin typeface="Times New Roman" pitchFamily="18" charset="0"/>
              <a:cs typeface="Times New Roman" pitchFamily="18" charset="0"/>
            </a:endParaRP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lstStyle/>
          <a:p>
            <a:pPr>
              <a:buNone/>
            </a:pPr>
            <a:r>
              <a:rPr lang="fr-FR" dirty="0"/>
              <a:t>         -Obligation du respect du principe de la transparence en matière de gestion des affaires publiques en mettant à la disposition des usagers des administrateurs et des différents acteurs de la société civile toutes les informations nécessaires afin qu’ils puissent remplir leur rôle de contrôle.</a:t>
            </a:r>
          </a:p>
          <a:p>
            <a:pPr>
              <a:buNone/>
            </a:pPr>
            <a:r>
              <a:rPr lang="fr-FR" b="1" dirty="0"/>
              <a:t>          -</a:t>
            </a:r>
            <a:r>
              <a:rPr lang="fr-FR" dirty="0"/>
              <a:t>Répression des pratiques liées à la corruption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lnSpcReduction="10000"/>
          </a:bodyPr>
          <a:lstStyle/>
          <a:p>
            <a:pPr>
              <a:buNone/>
            </a:pPr>
            <a:r>
              <a:rPr lang="fr-FR" dirty="0"/>
              <a:t>          </a:t>
            </a:r>
            <a:r>
              <a:rPr lang="fr-FR" sz="2800" dirty="0">
                <a:latin typeface="Times New Roman" pitchFamily="18" charset="0"/>
                <a:cs typeface="Times New Roman" pitchFamily="18" charset="0"/>
              </a:rPr>
              <a:t>La répression des pratiques liées à la corruption est énoncée dans les dispositions de la loi 06-01 relative à la prévention et la lutte contre la corruption, ainsi les principales pratiques sont les suivantes :</a:t>
            </a:r>
          </a:p>
          <a:p>
            <a:pPr>
              <a:buNone/>
            </a:pPr>
            <a:r>
              <a:rPr lang="fr-FR" sz="2800" dirty="0"/>
              <a:t>            - La corruption d’agents publics est punie de 02 ans à 10 ans d’emprisonnement et d’une amende de 200.000 DA à 1.000.000 DA</a:t>
            </a:r>
          </a:p>
          <a:p>
            <a:pPr>
              <a:buNone/>
            </a:pPr>
            <a:r>
              <a:rPr lang="fr-FR" sz="2800" dirty="0"/>
              <a:t>            - Des avantages injustifiés dans les marches publics, sont punis de 02 ans à 10 ans d’emprisonnement et d’une amende de 200.000 DA à 1.000.000 DA</a:t>
            </a:r>
          </a:p>
          <a:p>
            <a:pPr>
              <a:buNone/>
            </a:pPr>
            <a:br>
              <a:rPr lang="fr-FR" sz="2800" dirty="0"/>
            </a:br>
            <a:endParaRPr lang="fr-FR" sz="28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57916"/>
          </a:xfrm>
        </p:spPr>
        <p:txBody>
          <a:bodyPr>
            <a:normAutofit fontScale="85000" lnSpcReduction="20000"/>
          </a:bodyPr>
          <a:lstStyle/>
          <a:p>
            <a:pPr>
              <a:buNone/>
            </a:pPr>
            <a:r>
              <a:rPr lang="fr-FR" dirty="0">
                <a:latin typeface="Times New Roman" pitchFamily="18" charset="0"/>
                <a:cs typeface="Times New Roman" pitchFamily="18" charset="0"/>
              </a:rPr>
              <a:t>            - De la corruption dans les marchés publics est puni punie d’un emprisonnement de 10 ans à 20 ans et d’une amende de 1.000.000 DA à 2.000.000 DA</a:t>
            </a:r>
          </a:p>
          <a:p>
            <a:pPr>
              <a:buNone/>
            </a:pPr>
            <a:r>
              <a:rPr lang="fr-FR" dirty="0">
                <a:latin typeface="Times New Roman" pitchFamily="18" charset="0"/>
                <a:cs typeface="Times New Roman" pitchFamily="18" charset="0"/>
              </a:rPr>
              <a:t>            - De l’abus de fonction est puni de 02 ans à 10 ans d’emprisonnement et d’une amende de 200.000 DA à 1.000.000 DA.</a:t>
            </a:r>
          </a:p>
          <a:p>
            <a:pPr>
              <a:buNone/>
            </a:pPr>
            <a:r>
              <a:rPr lang="fr-FR" dirty="0">
                <a:latin typeface="Times New Roman" pitchFamily="18" charset="0"/>
                <a:cs typeface="Times New Roman" pitchFamily="18" charset="0"/>
              </a:rPr>
              <a:t>            - Du trafic d’influence est puni de 02 ans à 10 ans d’emprisonnement et d’une amende de 200.000 DA à 1.000.000 DA</a:t>
            </a:r>
          </a:p>
          <a:p>
            <a:pPr>
              <a:buNone/>
            </a:pPr>
            <a:r>
              <a:rPr lang="fr-FR" dirty="0">
                <a:latin typeface="Times New Roman" pitchFamily="18" charset="0"/>
                <a:cs typeface="Times New Roman" pitchFamily="18" charset="0"/>
              </a:rPr>
              <a:t>              - De la prise illégale d’intérêts est punie de 02 ans à 10 ans d’emprisonnement et d’une amende de 200.000 DA à 1.000.000 DA</a:t>
            </a:r>
          </a:p>
          <a:p>
            <a:pPr>
              <a:buNone/>
            </a:pPr>
            <a:r>
              <a:rPr lang="fr-FR" dirty="0">
                <a:latin typeface="Times New Roman" pitchFamily="18" charset="0"/>
                <a:cs typeface="Times New Roman" pitchFamily="18" charset="0"/>
              </a:rPr>
              <a:t>             - Du défaut ou de la fausse déclaration du patrimoine est puni de 06 mois à 05 ans d’emprisonnement et d’une amende de 50.000DA A 500.000DA</a:t>
            </a:r>
          </a:p>
          <a:p>
            <a:pPr>
              <a:buNone/>
            </a:pPr>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fontScale="85000" lnSpcReduction="10000"/>
          </a:bodyPr>
          <a:lstStyle/>
          <a:p>
            <a:pPr>
              <a:buNone/>
            </a:pPr>
            <a:r>
              <a:rPr lang="fr-FR" dirty="0">
                <a:latin typeface="Times New Roman" pitchFamily="18" charset="0"/>
                <a:cs typeface="Times New Roman" pitchFamily="18" charset="0"/>
              </a:rPr>
              <a:t>           - De l’enrichissement illicite est punie de 02 ans à 10 ans d’emprisonnement et d’une amende de 200.000 DA à 1.000.000 DA</a:t>
            </a:r>
          </a:p>
          <a:p>
            <a:pPr>
              <a:buNone/>
            </a:pPr>
            <a:r>
              <a:rPr lang="fr-FR" dirty="0">
                <a:latin typeface="Times New Roman" pitchFamily="18" charset="0"/>
                <a:cs typeface="Times New Roman" pitchFamily="18" charset="0"/>
              </a:rPr>
              <a:t>           - Des cadeaux est puni de 06 mois à 02 ans d’emprisonnement tout agent qui accepterait des cadeaux ou avantage indu susceptible de pouvoir influencer le traitement d’une procédure ou d’une transaction liée à sa fonction.</a:t>
            </a:r>
          </a:p>
          <a:p>
            <a:pPr>
              <a:buNone/>
            </a:pPr>
            <a:r>
              <a:rPr lang="fr-FR" dirty="0">
                <a:latin typeface="Times New Roman" pitchFamily="18" charset="0"/>
                <a:cs typeface="Times New Roman" pitchFamily="18" charset="0"/>
              </a:rPr>
              <a:t>            En conclusion, il est utile d’insister qu’aucune prévention ou lutte contre la corruption ne peut être efficace quand la volonté politique manque et quand la justice souffre de dépendance, et afin que ces deux conditions essentielles puissent être réunies, il est indispensable que le régime politique détenant le pouvoir soit de nature démocratique.</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Espace réservé du contenu 2"/>
          <p:cNvSpPr>
            <a:spLocks noGrp="1"/>
          </p:cNvSpPr>
          <p:nvPr>
            <p:ph idx="1"/>
          </p:nvPr>
        </p:nvSpPr>
        <p:spPr>
          <a:xfrm>
            <a:off x="457200" y="714356"/>
            <a:ext cx="8229600" cy="5411807"/>
          </a:xfrm>
        </p:spPr>
        <p:txBody>
          <a:bodyPr/>
          <a:lstStyle/>
          <a:p>
            <a:pPr algn="ctr">
              <a:buNone/>
            </a:pPr>
            <a:endParaRPr lang="fr-FR" dirty="0"/>
          </a:p>
          <a:p>
            <a:pPr algn="ctr">
              <a:buNone/>
            </a:pPr>
            <a:endParaRPr lang="fr-FR" dirty="0"/>
          </a:p>
          <a:p>
            <a:pPr algn="ctr">
              <a:buNone/>
            </a:pPr>
            <a:endParaRPr lang="fr-FR" dirty="0"/>
          </a:p>
          <a:p>
            <a:pPr algn="ctr">
              <a:buNone/>
            </a:pPr>
            <a:endParaRPr lang="fr-FR" dirty="0"/>
          </a:p>
          <a:p>
            <a:pPr algn="ctr">
              <a:buNone/>
            </a:pPr>
            <a:r>
              <a:rPr lang="fr-FR" dirty="0">
                <a:solidFill>
                  <a:srgbClr val="FF0000"/>
                </a:solidFill>
              </a:rPr>
              <a:t>MERCI POUR VOTRE ATTENTION</a:t>
            </a:r>
            <a:r>
              <a:rPr lang="fr-FR" dirty="0"/>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lstStyle/>
          <a:p>
            <a:r>
              <a:rPr lang="fr-FR" sz="3200" b="1" dirty="0">
                <a:latin typeface="Times New Roman" pitchFamily="18" charset="0"/>
                <a:cs typeface="Times New Roman" pitchFamily="18" charset="0"/>
              </a:rPr>
              <a:t>Questions</a:t>
            </a:r>
          </a:p>
        </p:txBody>
      </p:sp>
      <p:sp>
        <p:nvSpPr>
          <p:cNvPr id="3" name="Espace réservé du contenu 2"/>
          <p:cNvSpPr>
            <a:spLocks noGrp="1"/>
          </p:cNvSpPr>
          <p:nvPr>
            <p:ph idx="1"/>
          </p:nvPr>
        </p:nvSpPr>
        <p:spPr>
          <a:xfrm>
            <a:off x="457200" y="1000108"/>
            <a:ext cx="8229600" cy="5126055"/>
          </a:xfrm>
        </p:spPr>
        <p:txBody>
          <a:bodyPr/>
          <a:lstStyle/>
          <a:p>
            <a:pPr>
              <a:buNone/>
            </a:pPr>
            <a:r>
              <a:rPr lang="fr-FR" dirty="0"/>
              <a:t>        </a:t>
            </a:r>
          </a:p>
          <a:p>
            <a:pPr>
              <a:buNone/>
            </a:pPr>
            <a:r>
              <a:rPr lang="fr-FR" dirty="0"/>
              <a:t> </a:t>
            </a:r>
          </a:p>
          <a:p>
            <a:pPr>
              <a:buNone/>
            </a:pPr>
            <a:r>
              <a:rPr lang="fr-FR" dirty="0"/>
              <a:t>     1-      Malgré la présence des textes juridiques , la corruption ne cesse de ronger les plus grands secteurs des pays , quelles sont les raisons d’après vous?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229600" cy="5126055"/>
          </a:xfrm>
        </p:spPr>
        <p:txBody>
          <a:bodyPr/>
          <a:lstStyle/>
          <a:p>
            <a:pPr>
              <a:buNone/>
            </a:pPr>
            <a:r>
              <a:rPr lang="fr-FR" dirty="0"/>
              <a:t>        </a:t>
            </a:r>
          </a:p>
          <a:p>
            <a:pPr>
              <a:buNone/>
            </a:pPr>
            <a:r>
              <a:rPr lang="fr-FR" dirty="0"/>
              <a:t> </a:t>
            </a:r>
          </a:p>
          <a:p>
            <a:pPr>
              <a:buNone/>
            </a:pPr>
            <a:r>
              <a:rPr lang="fr-FR" dirty="0"/>
              <a:t>     2- Pourquoi dans les pays sous-développés on encourage les pratiques liées à la corruption?</a:t>
            </a:r>
          </a:p>
          <a:p>
            <a:pPr>
              <a:buNone/>
            </a:pPr>
            <a:endParaRPr lang="fr-FR" dirty="0"/>
          </a:p>
          <a:p>
            <a:pPr>
              <a:buNone/>
            </a:pPr>
            <a:r>
              <a:rPr lang="fr-FR" dirty="0"/>
              <a:t>     </a:t>
            </a:r>
          </a:p>
          <a:p>
            <a:pPr>
              <a:buNone/>
            </a:pPr>
            <a:r>
              <a:rPr lang="fr-FR" dirty="0"/>
              <a:t>     3- Citez les effets de la corruption sur le plan social en donnant des exemples.</a:t>
            </a:r>
          </a:p>
        </p:txBody>
      </p:sp>
    </p:spTree>
    <p:extLst>
      <p:ext uri="{BB962C8B-B14F-4D97-AF65-F5344CB8AC3E}">
        <p14:creationId xmlns:p14="http://schemas.microsoft.com/office/powerpoint/2010/main" val="28651411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126055"/>
          </a:xfrm>
        </p:spPr>
        <p:txBody>
          <a:bodyPr/>
          <a:lstStyle/>
          <a:p>
            <a:pPr>
              <a:buNone/>
            </a:pPr>
            <a:r>
              <a:rPr lang="fr-FR" dirty="0"/>
              <a:t>        </a:t>
            </a:r>
          </a:p>
          <a:p>
            <a:pPr>
              <a:buNone/>
            </a:pPr>
            <a:r>
              <a:rPr lang="fr-FR" dirty="0"/>
              <a:t> </a:t>
            </a:r>
          </a:p>
          <a:p>
            <a:pPr>
              <a:buNone/>
            </a:pPr>
            <a:r>
              <a:rPr lang="fr-FR" dirty="0"/>
              <a:t>     4- Comment se manifeste le trafic d’influence au milieu universitaire? </a:t>
            </a:r>
          </a:p>
        </p:txBody>
      </p:sp>
    </p:spTree>
    <p:extLst>
      <p:ext uri="{BB962C8B-B14F-4D97-AF65-F5344CB8AC3E}">
        <p14:creationId xmlns:p14="http://schemas.microsoft.com/office/powerpoint/2010/main" val="1569953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br>
              <a:rPr lang="fr-FR" sz="2800" dirty="0">
                <a:latin typeface="Times New Roman" pitchFamily="18" charset="0"/>
                <a:cs typeface="Times New Roman" pitchFamily="18" charset="0"/>
              </a:rPr>
            </a:br>
            <a:r>
              <a:rPr lang="fr-FR" sz="2800" dirty="0">
                <a:latin typeface="Times New Roman" pitchFamily="18" charset="0"/>
                <a:cs typeface="Times New Roman" pitchFamily="18" charset="0"/>
              </a:rPr>
              <a:t>Comment fonctionne la corruption ?</a:t>
            </a:r>
            <a:br>
              <a:rPr lang="fr-FR" sz="2800" dirty="0">
                <a:latin typeface="Times New Roman" pitchFamily="18" charset="0"/>
                <a:cs typeface="Times New Roman" pitchFamily="18" charset="0"/>
              </a:rPr>
            </a:br>
            <a:endParaRPr lang="fr-FR" sz="28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142984"/>
            <a:ext cx="8229600" cy="4983179"/>
          </a:xfrm>
        </p:spPr>
        <p:txBody>
          <a:bodyPr>
            <a:normAutofit lnSpcReduction="10000"/>
          </a:bodyPr>
          <a:lstStyle/>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r>
              <a:rPr lang="fr-FR" sz="2800" dirty="0">
                <a:latin typeface="Times New Roman" pitchFamily="18" charset="0"/>
                <a:cs typeface="Times New Roman" pitchFamily="18" charset="0"/>
              </a:rPr>
              <a:t>              Selon </a:t>
            </a:r>
            <a:r>
              <a:rPr lang="fr-FR" sz="2800" dirty="0" err="1">
                <a:latin typeface="Times New Roman" pitchFamily="18" charset="0"/>
                <a:cs typeface="Times New Roman" pitchFamily="18" charset="0"/>
              </a:rPr>
              <a:t>Transparency</a:t>
            </a:r>
            <a:r>
              <a:rPr lang="fr-FR" sz="2800" dirty="0">
                <a:latin typeface="Times New Roman" pitchFamily="18" charset="0"/>
                <a:cs typeface="Times New Roman" pitchFamily="18" charset="0"/>
              </a:rPr>
              <a:t> International,                     «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consiste en l'abus d'un pouvoir reçu en délégation à des fins privées ». Cette définition permet d'isoler trois éléments constitutifs de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 ... un pouvoir que l'on a reçu en délégation (qui peut donc émaner du secteur privé comme du secteur public).</a:t>
            </a:r>
          </a:p>
          <a:p>
            <a:pPr>
              <a:buNone/>
            </a:pP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11156"/>
          </a:xfrm>
        </p:spPr>
        <p:txBody>
          <a:bodyPr>
            <a:noAutofit/>
          </a:bodyPr>
          <a:lstStyle/>
          <a:p>
            <a:br>
              <a:rPr lang="fr-FR" sz="3200" dirty="0">
                <a:latin typeface="Times New Roman" pitchFamily="18" charset="0"/>
                <a:cs typeface="Times New Roman" pitchFamily="18" charset="0"/>
              </a:rPr>
            </a:br>
            <a:br>
              <a:rPr lang="fr-FR" sz="3200" dirty="0">
                <a:latin typeface="Times New Roman" pitchFamily="18" charset="0"/>
                <a:cs typeface="Times New Roman" pitchFamily="18" charset="0"/>
              </a:rPr>
            </a:br>
            <a:br>
              <a:rPr lang="fr-FR" sz="3200" dirty="0">
                <a:latin typeface="Times New Roman" pitchFamily="18" charset="0"/>
                <a:cs typeface="Times New Roman" pitchFamily="18" charset="0"/>
              </a:rPr>
            </a:br>
            <a:br>
              <a:rPr lang="fr-FR" sz="3200" dirty="0">
                <a:latin typeface="Times New Roman" pitchFamily="18" charset="0"/>
                <a:cs typeface="Times New Roman" pitchFamily="18" charset="0"/>
              </a:rPr>
            </a:br>
            <a:r>
              <a:rPr lang="fr-FR" sz="3200" dirty="0">
                <a:latin typeface="Times New Roman" pitchFamily="18" charset="0"/>
                <a:cs typeface="Times New Roman" pitchFamily="18" charset="0"/>
              </a:rPr>
              <a:t>Pourquoi la corruption est un problème ?</a:t>
            </a:r>
            <a:br>
              <a:rPr lang="fr-FR" sz="3200" dirty="0">
                <a:latin typeface="Times New Roman" pitchFamily="18" charset="0"/>
                <a:cs typeface="Times New Roman" pitchFamily="18" charset="0"/>
              </a:rPr>
            </a:br>
            <a:br>
              <a:rPr lang="fr-FR" sz="3200" dirty="0">
                <a:latin typeface="Times New Roman" pitchFamily="18" charset="0"/>
                <a:cs typeface="Times New Roman" pitchFamily="18" charset="0"/>
                <a:hlinkClick r:id="rId2"/>
              </a:rPr>
            </a:br>
            <a:br>
              <a:rPr lang="fr-FR" sz="3200" dirty="0">
                <a:latin typeface="Times New Roman" pitchFamily="18" charset="0"/>
                <a:cs typeface="Times New Roman" pitchFamily="18" charset="0"/>
              </a:rPr>
            </a:br>
            <a:br>
              <a:rPr lang="fr-FR" sz="3200" dirty="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71546"/>
            <a:ext cx="8229600" cy="5054617"/>
          </a:xfrm>
        </p:spPr>
        <p:txBody>
          <a:bodyPr>
            <a:normAutofit/>
          </a:bodyPr>
          <a:lstStyle/>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a:p>
            <a:pPr>
              <a:buNone/>
            </a:pPr>
            <a:r>
              <a:rPr lang="fr-FR" sz="2800" dirty="0">
                <a:latin typeface="Times New Roman" pitchFamily="18" charset="0"/>
                <a:cs typeface="Times New Roman" pitchFamily="18" charset="0"/>
              </a:rPr>
              <a:t>           D'une manière plus générale,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endémique peut fissurer les fondements d'une économie saine en dépréciant les normes sociales et en sapant les vertus civiques. Quand les riches ne paient pas leurs impôts, c'</a:t>
            </a:r>
            <a:r>
              <a:rPr lang="fr-FR" sz="2800" b="1" dirty="0">
                <a:latin typeface="Times New Roman" pitchFamily="18" charset="0"/>
                <a:cs typeface="Times New Roman" pitchFamily="18" charset="0"/>
              </a:rPr>
              <a:t>est</a:t>
            </a:r>
            <a:r>
              <a:rPr lang="fr-FR" sz="2800" dirty="0">
                <a:latin typeface="Times New Roman" pitchFamily="18" charset="0"/>
                <a:cs typeface="Times New Roman" pitchFamily="18" charset="0"/>
              </a:rPr>
              <a:t> l'ensemble du système qui perd en légitimité.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br>
              <a:rPr lang="fr-FR" sz="2800" dirty="0"/>
            </a:br>
            <a:r>
              <a:rPr lang="fr-FR" sz="2800" dirty="0"/>
              <a:t>Pourquoi la corruption Peut-elle nuire à un pays ?</a:t>
            </a:r>
            <a:br>
              <a:rPr lang="fr-FR" sz="2800" dirty="0"/>
            </a:br>
            <a:endParaRPr lang="fr-FR" sz="2800" dirty="0"/>
          </a:p>
        </p:txBody>
      </p:sp>
      <p:sp>
        <p:nvSpPr>
          <p:cNvPr id="3" name="Espace réservé du contenu 2"/>
          <p:cNvSpPr>
            <a:spLocks noGrp="1"/>
          </p:cNvSpPr>
          <p:nvPr>
            <p:ph idx="1"/>
          </p:nvPr>
        </p:nvSpPr>
        <p:spPr>
          <a:xfrm>
            <a:off x="457200" y="1071546"/>
            <a:ext cx="8229600" cy="5054617"/>
          </a:xfrm>
        </p:spPr>
        <p:txBody>
          <a:bodyPr>
            <a:normAutofit fontScale="92500" lnSpcReduction="10000"/>
          </a:bodyPr>
          <a:lstStyle/>
          <a:p>
            <a:pPr>
              <a:buNone/>
            </a:pPr>
            <a:r>
              <a:rPr lang="fr-FR" sz="2800" dirty="0">
                <a:latin typeface="Times New Roman" pitchFamily="18" charset="0"/>
                <a:cs typeface="Times New Roman" pitchFamily="18" charset="0"/>
              </a:rPr>
              <a:t>          Moins de prospérité:   </a:t>
            </a:r>
          </a:p>
          <a:p>
            <a:pPr>
              <a:buNone/>
            </a:pPr>
            <a:r>
              <a:rPr lang="fr-FR" sz="2800" dirty="0">
                <a:latin typeface="Times New Roman" pitchFamily="18" charset="0"/>
                <a:cs typeface="Times New Roman" pitchFamily="18" charset="0"/>
              </a:rPr>
              <a:t>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a:t>
            </a:r>
          </a:p>
          <a:p>
            <a:pPr>
              <a:buFont typeface="Wingdings" pitchFamily="2" charset="2"/>
              <a:buChar char="ü"/>
            </a:pPr>
            <a:r>
              <a:rPr lang="fr-FR" sz="2800" dirty="0">
                <a:latin typeface="Times New Roman" pitchFamily="18" charset="0"/>
                <a:cs typeface="Times New Roman" pitchFamily="18" charset="0"/>
              </a:rPr>
              <a:t>    Freine la croissance économique, </a:t>
            </a:r>
          </a:p>
          <a:p>
            <a:pPr>
              <a:buFont typeface="Wingdings" pitchFamily="2" charset="2"/>
              <a:buChar char="ü"/>
            </a:pPr>
            <a:r>
              <a:rPr lang="fr-FR" sz="2800" dirty="0">
                <a:latin typeface="Times New Roman" pitchFamily="18" charset="0"/>
                <a:cs typeface="Times New Roman" pitchFamily="18" charset="0"/>
              </a:rPr>
              <a:t>    Nuit à l'état de droit ;</a:t>
            </a:r>
          </a:p>
          <a:p>
            <a:pPr>
              <a:buFont typeface="Wingdings" pitchFamily="2" charset="2"/>
              <a:buChar char="ü"/>
            </a:pPr>
            <a:r>
              <a:rPr lang="fr-FR" sz="2800" dirty="0">
                <a:latin typeface="Times New Roman" pitchFamily="18" charset="0"/>
                <a:cs typeface="Times New Roman" pitchFamily="18" charset="0"/>
              </a:rPr>
              <a:t>    Entraîne un gaspillage de compétences et de précieuses ressources.                                                                       	</a:t>
            </a:r>
          </a:p>
          <a:p>
            <a:pPr>
              <a:buNone/>
            </a:pPr>
            <a:r>
              <a:rPr lang="fr-FR" sz="2800" dirty="0">
                <a:latin typeface="Times New Roman" pitchFamily="18" charset="0"/>
                <a:cs typeface="Times New Roman" pitchFamily="18" charset="0"/>
              </a:rPr>
              <a:t>            Lorsque la </a:t>
            </a:r>
            <a:r>
              <a:rPr lang="fr-FR" sz="2800" b="1" dirty="0">
                <a:latin typeface="Times New Roman" pitchFamily="18" charset="0"/>
                <a:cs typeface="Times New Roman" pitchFamily="18" charset="0"/>
              </a:rPr>
              <a:t>corruption</a:t>
            </a:r>
            <a:r>
              <a:rPr lang="fr-FR" sz="2800" dirty="0">
                <a:latin typeface="Times New Roman" pitchFamily="18" charset="0"/>
                <a:cs typeface="Times New Roman" pitchFamily="18" charset="0"/>
              </a:rPr>
              <a:t> est omniprésente, les entreprises hésitent à investir face au coût nettement plus élevé de l'activité économique.</a:t>
            </a:r>
          </a:p>
          <a:p>
            <a:pPr>
              <a:buNone/>
            </a:pPr>
            <a:br>
              <a:rPr lang="fr-FR" dirty="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wipe(down)">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br>
              <a:rPr lang="fr-FR" sz="3200" dirty="0">
                <a:latin typeface="Times New Roman" pitchFamily="18" charset="0"/>
                <a:cs typeface="Times New Roman" pitchFamily="18" charset="0"/>
              </a:rPr>
            </a:br>
            <a:r>
              <a:rPr lang="fr-FR" sz="3200" dirty="0">
                <a:latin typeface="Times New Roman" pitchFamily="18" charset="0"/>
                <a:cs typeface="Times New Roman" pitchFamily="18" charset="0"/>
              </a:rPr>
              <a:t>Comment se manifeste le trafic d'influence en milieu scolaire ?</a:t>
            </a:r>
            <a:br>
              <a:rPr lang="fr-FR" sz="3200" dirty="0">
                <a:latin typeface="Times New Roman" pitchFamily="18" charset="0"/>
                <a:cs typeface="Times New Roman" pitchFamily="18" charset="0"/>
              </a:rPr>
            </a:br>
            <a:endParaRPr lang="fr-FR" sz="3200" dirty="0"/>
          </a:p>
        </p:txBody>
      </p:sp>
      <p:sp>
        <p:nvSpPr>
          <p:cNvPr id="3" name="Espace réservé du contenu 2"/>
          <p:cNvSpPr>
            <a:spLocks noGrp="1"/>
          </p:cNvSpPr>
          <p:nvPr>
            <p:ph idx="1"/>
          </p:nvPr>
        </p:nvSpPr>
        <p:spPr/>
        <p:txBody>
          <a:bodyPr/>
          <a:lstStyle/>
          <a:p>
            <a:pPr>
              <a:buNone/>
            </a:pPr>
            <a:r>
              <a:rPr lang="fr-FR" sz="2800" dirty="0"/>
              <a:t>         </a:t>
            </a:r>
          </a:p>
          <a:p>
            <a:pPr>
              <a:buNone/>
            </a:pPr>
            <a:endParaRPr lang="fr-FR" sz="2800" dirty="0"/>
          </a:p>
          <a:p>
            <a:pPr>
              <a:buNone/>
            </a:pPr>
            <a:r>
              <a:rPr lang="fr-FR" sz="2800" dirty="0"/>
              <a:t>            En </a:t>
            </a:r>
            <a:r>
              <a:rPr lang="fr-FR" sz="2800" b="1" dirty="0"/>
              <a:t>milieu scolaire</a:t>
            </a:r>
            <a:r>
              <a:rPr lang="fr-FR" sz="2800" dirty="0"/>
              <a:t>, le </a:t>
            </a:r>
            <a:r>
              <a:rPr lang="fr-FR" sz="2800" b="1" dirty="0"/>
              <a:t>trafic d'influence</a:t>
            </a:r>
            <a:r>
              <a:rPr lang="fr-FR" sz="2800" dirty="0"/>
              <a:t> désigne un terme de la corruption avec une légère nuance qui est le faite pour un enseignant de profiter de </a:t>
            </a:r>
            <a:r>
              <a:rPr lang="fr-FR" sz="2800" b="1" dirty="0"/>
              <a:t>sa</a:t>
            </a:r>
            <a:r>
              <a:rPr lang="fr-FR" sz="2800" dirty="0"/>
              <a:t> position pour obtenir des faveurs sur une ou un élève.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57158" y="2714620"/>
            <a:ext cx="8229600" cy="1143000"/>
          </a:xfrm>
        </p:spPr>
        <p:txBody>
          <a:bodyPr>
            <a:noAutofit/>
          </a:bodyPr>
          <a:lstStyle/>
          <a:p>
            <a:r>
              <a:rPr lang="fr-FR" sz="3600" b="1" dirty="0"/>
              <a:t>Cours</a:t>
            </a:r>
            <a:br>
              <a:rPr lang="fr-FR" sz="3600" b="1" dirty="0"/>
            </a:br>
            <a:r>
              <a:rPr lang="fr-FR" sz="3600" b="1" dirty="0"/>
              <a:t> « Corruption et Déontologie du travail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1570</TotalTime>
  <Words>3687</Words>
  <Application>Microsoft Office PowerPoint</Application>
  <PresentationFormat>Affichage à l'écran (4:3)</PresentationFormat>
  <Paragraphs>203</Paragraphs>
  <Slides>48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48</vt:i4>
      </vt:variant>
    </vt:vector>
  </HeadingPairs>
  <TitlesOfParts>
    <vt:vector size="53" baseType="lpstr">
      <vt:lpstr>Arial</vt:lpstr>
      <vt:lpstr>Calibri</vt:lpstr>
      <vt:lpstr>Times New Roman</vt:lpstr>
      <vt:lpstr>Wingdings</vt:lpstr>
      <vt:lpstr>Thème Office</vt:lpstr>
      <vt:lpstr>La corruption</vt:lpstr>
      <vt:lpstr>Quels sont les facteurs de la corruption ?</vt:lpstr>
      <vt:lpstr>  Comment on peut remédier la corruption ?  </vt:lpstr>
      <vt:lpstr>  Quelles sont les différentes formes de corruption ?  </vt:lpstr>
      <vt:lpstr> Comment fonctionne la corruption ? </vt:lpstr>
      <vt:lpstr>    Pourquoi la corruption est un problème ?    </vt:lpstr>
      <vt:lpstr> Pourquoi la corruption Peut-elle nuire à un pays ? </vt:lpstr>
      <vt:lpstr> Comment se manifeste le trafic d'influence en milieu scolaire ? </vt:lpstr>
      <vt:lpstr>Cours  « Corruption et Déontologie du travail »</vt:lpstr>
      <vt:lpstr>1/ Définitions de concepts</vt:lpstr>
      <vt:lpstr>Déontologie</vt:lpstr>
      <vt:lpstr>Définition de la corruption</vt:lpstr>
      <vt:lpstr>Présentation PowerPoint</vt:lpstr>
      <vt:lpstr>La nature de la corruption</vt:lpstr>
      <vt:lpstr>2/ Formes de la corruption </vt:lpstr>
      <vt:lpstr>Présentation PowerPoint</vt:lpstr>
      <vt:lpstr>3/ Les domaines de la corruption</vt:lpstr>
      <vt:lpstr>Présentation PowerPoint</vt:lpstr>
      <vt:lpstr> La corruption administrative </vt:lpstr>
      <vt:lpstr> La corruption économique et financière </vt:lpstr>
      <vt:lpstr>Présentation PowerPoint</vt:lpstr>
      <vt:lpstr>4/ Les causes de la corruption</vt:lpstr>
      <vt:lpstr>Présentation PowerPoint</vt:lpstr>
      <vt:lpstr> b-Faible gouvernance </vt:lpstr>
      <vt:lpstr>Présentation PowerPoint</vt:lpstr>
      <vt:lpstr>Présentation PowerPoint</vt:lpstr>
      <vt:lpstr>Présentation PowerPoint</vt:lpstr>
      <vt:lpstr>Présentation PowerPoint</vt:lpstr>
      <vt:lpstr> 5/ Les effets de la corruption : </vt:lpstr>
      <vt:lpstr>Présentation PowerPoint</vt:lpstr>
      <vt:lpstr>Présentation PowerPoint</vt:lpstr>
      <vt:lpstr> b- Sur le plan économique </vt:lpstr>
      <vt:lpstr>Présentation PowerPoint</vt:lpstr>
      <vt:lpstr>Présentation PowerPoint</vt:lpstr>
      <vt:lpstr> b- Sur le plan social </vt:lpstr>
      <vt:lpstr>La lutte contre la corruption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Questions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corruption</dc:title>
  <dc:creator>msi pc</dc:creator>
  <cp:lastModifiedBy>Khaled</cp:lastModifiedBy>
  <cp:revision>49</cp:revision>
  <dcterms:created xsi:type="dcterms:W3CDTF">2021-06-09T03:39:23Z</dcterms:created>
  <dcterms:modified xsi:type="dcterms:W3CDTF">2022-01-23T08:18:43Z</dcterms:modified>
</cp:coreProperties>
</file>