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7"/>
  </p:notesMasterIdLst>
  <p:sldIdLst>
    <p:sldId id="309" r:id="rId2"/>
    <p:sldId id="308" r:id="rId3"/>
    <p:sldId id="311" r:id="rId4"/>
    <p:sldId id="257" r:id="rId5"/>
    <p:sldId id="259" r:id="rId6"/>
    <p:sldId id="258" r:id="rId7"/>
    <p:sldId id="261" r:id="rId8"/>
    <p:sldId id="260" r:id="rId9"/>
    <p:sldId id="263" r:id="rId10"/>
    <p:sldId id="262" r:id="rId11"/>
    <p:sldId id="264" r:id="rId12"/>
    <p:sldId id="265" r:id="rId13"/>
    <p:sldId id="266" r:id="rId14"/>
    <p:sldId id="267" r:id="rId15"/>
    <p:sldId id="31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550" autoAdjust="0"/>
  </p:normalViewPr>
  <p:slideViewPr>
    <p:cSldViewPr snapToGrid="0">
      <p:cViewPr varScale="1">
        <p:scale>
          <a:sx n="51" d="100"/>
          <a:sy n="51" d="100"/>
        </p:scale>
        <p:origin x="52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11E402-5900-435E-AC4A-CEA69A459573}" type="datetimeFigureOut">
              <a:rPr lang="fr-FR" smtClean="0"/>
              <a:t>19/10/2022</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F78F80-D897-425E-A2BA-E6EB97EE138C}" type="slidenum">
              <a:rPr lang="fr-FR" smtClean="0"/>
              <a:t>‹#›</a:t>
            </a:fld>
            <a:endParaRPr lang="fr-FR"/>
          </a:p>
        </p:txBody>
      </p:sp>
    </p:spTree>
    <p:extLst>
      <p:ext uri="{BB962C8B-B14F-4D97-AF65-F5344CB8AC3E}">
        <p14:creationId xmlns:p14="http://schemas.microsoft.com/office/powerpoint/2010/main" val="748322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C3F78F80-D897-425E-A2BA-E6EB97EE138C}" type="slidenum">
              <a:rPr lang="fr-FR" smtClean="0"/>
              <a:t>8</a:t>
            </a:fld>
            <a:endParaRPr lang="fr-FR"/>
          </a:p>
        </p:txBody>
      </p:sp>
    </p:spTree>
    <p:extLst>
      <p:ext uri="{BB962C8B-B14F-4D97-AF65-F5344CB8AC3E}">
        <p14:creationId xmlns:p14="http://schemas.microsoft.com/office/powerpoint/2010/main" val="2775065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13CC71-3CC8-4FF4-8844-0F5C5BA60E94}" type="datetimeFigureOut">
              <a:rPr lang="fr-FR" smtClean="0"/>
              <a:t>19/10/2022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4161120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13CC71-3CC8-4FF4-8844-0F5C5BA60E94}" type="datetimeFigureOut">
              <a:rPr lang="fr-FR" smtClean="0"/>
              <a:t>19/10/2022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4209542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13CC71-3CC8-4FF4-8844-0F5C5BA60E94}" type="datetimeFigureOut">
              <a:rPr lang="fr-FR" smtClean="0"/>
              <a:t>19/10/2022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B41DA7-0FFE-45DE-A122-09BD5690E08A}" type="slidenum">
              <a:rPr lang="fr-FR" smtClean="0"/>
              <a:t>‹#›</a:t>
            </a:fld>
            <a:endParaRPr lang="fr-F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13119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13CC71-3CC8-4FF4-8844-0F5C5BA60E94}" type="datetimeFigureOut">
              <a:rPr lang="fr-FR" smtClean="0"/>
              <a:t>19/10/2022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12282249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13CC71-3CC8-4FF4-8844-0F5C5BA60E94}" type="datetimeFigureOut">
              <a:rPr lang="fr-FR" smtClean="0"/>
              <a:t>19/10/2022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B41DA7-0FFE-45DE-A122-09BD5690E08A}" type="slidenum">
              <a:rPr lang="fr-FR" smtClean="0"/>
              <a:t>‹#›</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666931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13CC71-3CC8-4FF4-8844-0F5C5BA60E94}" type="datetimeFigureOut">
              <a:rPr lang="fr-FR" smtClean="0"/>
              <a:t>19/10/2022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2438755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13CC71-3CC8-4FF4-8844-0F5C5BA60E94}" type="datetimeFigureOut">
              <a:rPr lang="fr-FR" smtClean="0"/>
              <a:t>19/10/2022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7591584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13CC71-3CC8-4FF4-8844-0F5C5BA60E94}" type="datetimeFigureOut">
              <a:rPr lang="fr-FR" smtClean="0"/>
              <a:t>19/10/2022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2551087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13CC71-3CC8-4FF4-8844-0F5C5BA60E94}" type="datetimeFigureOut">
              <a:rPr lang="fr-FR" smtClean="0"/>
              <a:t>19/10/2022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401798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13CC71-3CC8-4FF4-8844-0F5C5BA60E94}" type="datetimeFigureOut">
              <a:rPr lang="fr-FR" smtClean="0"/>
              <a:t>19/10/2022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2058713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13CC71-3CC8-4FF4-8844-0F5C5BA60E94}" type="datetimeFigureOut">
              <a:rPr lang="fr-FR" smtClean="0"/>
              <a:t>19/10/2022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1734536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13CC71-3CC8-4FF4-8844-0F5C5BA60E94}" type="datetimeFigureOut">
              <a:rPr lang="fr-FR" smtClean="0"/>
              <a:t>19/10/2022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24161499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113CC71-3CC8-4FF4-8844-0F5C5BA60E94}" type="datetimeFigureOut">
              <a:rPr lang="fr-FR" smtClean="0"/>
              <a:t>19/10/2022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165670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13CC71-3CC8-4FF4-8844-0F5C5BA60E94}" type="datetimeFigureOut">
              <a:rPr lang="fr-FR" smtClean="0"/>
              <a:t>19/10/2022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3288406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13CC71-3CC8-4FF4-8844-0F5C5BA60E94}" type="datetimeFigureOut">
              <a:rPr lang="fr-FR" smtClean="0"/>
              <a:t>19/10/2022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3565255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13CC71-3CC8-4FF4-8844-0F5C5BA60E94}" type="datetimeFigureOut">
              <a:rPr lang="fr-FR" smtClean="0"/>
              <a:t>19/10/2022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B0B41DA7-0FFE-45DE-A122-09BD5690E08A}" type="slidenum">
              <a:rPr lang="fr-FR" smtClean="0"/>
              <a:t>‹#›</a:t>
            </a:fld>
            <a:endParaRPr lang="fr-FR"/>
          </a:p>
        </p:txBody>
      </p:sp>
    </p:spTree>
    <p:extLst>
      <p:ext uri="{BB962C8B-B14F-4D97-AF65-F5344CB8AC3E}">
        <p14:creationId xmlns:p14="http://schemas.microsoft.com/office/powerpoint/2010/main" val="2654394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13CC71-3CC8-4FF4-8844-0F5C5BA60E94}" type="datetimeFigureOut">
              <a:rPr lang="fr-FR" smtClean="0"/>
              <a:t>19/10/2022</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0B41DA7-0FFE-45DE-A122-09BD5690E08A}" type="slidenum">
              <a:rPr lang="fr-FR" smtClean="0"/>
              <a:t>‹#›</a:t>
            </a:fld>
            <a:endParaRPr lang="fr-FR"/>
          </a:p>
        </p:txBody>
      </p:sp>
    </p:spTree>
    <p:extLst>
      <p:ext uri="{BB962C8B-B14F-4D97-AF65-F5344CB8AC3E}">
        <p14:creationId xmlns:p14="http://schemas.microsoft.com/office/powerpoint/2010/main" val="411943069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11124" y="1170366"/>
            <a:ext cx="4848225" cy="2333625"/>
          </a:xfrm>
          <a:prstGeom prst="rect">
            <a:avLst/>
          </a:prstGeom>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421" y="1760561"/>
            <a:ext cx="6073254" cy="2938747"/>
          </a:xfrm>
          <a:prstGeom prst="rect">
            <a:avLst/>
          </a:prstGeom>
        </p:spPr>
      </p:pic>
    </p:spTree>
    <p:extLst>
      <p:ext uri="{BB962C8B-B14F-4D97-AF65-F5344CB8AC3E}">
        <p14:creationId xmlns:p14="http://schemas.microsoft.com/office/powerpoint/2010/main" val="4125055442"/>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dissolve">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19DA5-0912-BFC8-6189-E7C9003F1D9A}"/>
              </a:ext>
            </a:extLst>
          </p:cNvPr>
          <p:cNvSpPr>
            <a:spLocks noGrp="1"/>
          </p:cNvSpPr>
          <p:nvPr>
            <p:ph type="title"/>
          </p:nvPr>
        </p:nvSpPr>
        <p:spPr/>
        <p:txBody>
          <a:bodyPr/>
          <a:lstStyle/>
          <a:p>
            <a:r>
              <a:rPr lang="ar-DZ" dirty="0"/>
              <a:t>المطلب الأول: دورة حياة المشروع</a:t>
            </a:r>
            <a:endParaRPr lang="fr-FR" dirty="0"/>
          </a:p>
        </p:txBody>
      </p:sp>
      <p:sp>
        <p:nvSpPr>
          <p:cNvPr id="3" name="Content Placeholder 2">
            <a:extLst>
              <a:ext uri="{FF2B5EF4-FFF2-40B4-BE49-F238E27FC236}">
                <a16:creationId xmlns:a16="http://schemas.microsoft.com/office/drawing/2014/main" id="{25CE428E-6464-F16E-6479-A764B13420F5}"/>
              </a:ext>
            </a:extLst>
          </p:cNvPr>
          <p:cNvSpPr>
            <a:spLocks noGrp="1"/>
          </p:cNvSpPr>
          <p:nvPr>
            <p:ph idx="1"/>
          </p:nvPr>
        </p:nvSpPr>
        <p:spPr>
          <a:xfrm>
            <a:off x="419100" y="1546225"/>
            <a:ext cx="9182100" cy="5413375"/>
          </a:xfrm>
        </p:spPr>
        <p:txBody>
          <a:bodyPr>
            <a:normAutofit fontScale="70000" lnSpcReduction="20000"/>
          </a:bodyPr>
          <a:lstStyle/>
          <a:p>
            <a:pPr algn="r" rtl="1"/>
            <a:r>
              <a:rPr lang="ar-DZ" sz="2400" dirty="0"/>
              <a:t>للمشروع دورة حياة مثله مثل المنتج وهذه المراحل تمثل أيضا العمليات التي تركز عليها أنشطة المشروع، فدورة الحياة تبين أين وصل المشروع وما هي الصعوبات التي تواجهه، والشكل الموالي يبن دورة حياة المشروع:</a:t>
            </a:r>
          </a:p>
          <a:p>
            <a:pPr algn="r" rtl="1"/>
            <a:endParaRPr lang="ar-DZ" sz="2400" dirty="0"/>
          </a:p>
          <a:p>
            <a:pPr algn="r" rtl="1"/>
            <a:endParaRPr lang="ar-DZ" sz="2400" dirty="0"/>
          </a:p>
          <a:p>
            <a:pPr algn="r" rtl="1"/>
            <a:endParaRPr lang="ar-DZ" sz="2400" dirty="0"/>
          </a:p>
          <a:p>
            <a:pPr algn="r" rtl="1"/>
            <a:endParaRPr lang="ar-DZ" sz="2400" dirty="0"/>
          </a:p>
          <a:p>
            <a:pPr algn="r" rtl="1"/>
            <a:endParaRPr lang="ar-DZ" sz="2400" dirty="0"/>
          </a:p>
          <a:p>
            <a:pPr algn="r" rtl="1"/>
            <a:endParaRPr lang="ar-DZ" sz="2400" dirty="0"/>
          </a:p>
          <a:p>
            <a:pPr algn="r" rtl="1"/>
            <a:endParaRPr lang="ar-DZ" sz="2400" dirty="0"/>
          </a:p>
          <a:p>
            <a:pPr algn="r" rtl="1"/>
            <a:endParaRPr lang="ar-DZ" sz="2400" dirty="0"/>
          </a:p>
          <a:p>
            <a:pPr algn="r" rtl="1"/>
            <a:endParaRPr lang="ar-DZ" sz="2400" dirty="0"/>
          </a:p>
          <a:p>
            <a:pPr marL="0" indent="0" algn="just" rtl="1">
              <a:buNone/>
            </a:pPr>
            <a:r>
              <a:rPr lang="ar-DZ" sz="2400" b="1" dirty="0"/>
              <a:t>المرحلة الأولى: مرحلة تعريف المشروع: </a:t>
            </a:r>
          </a:p>
          <a:p>
            <a:pPr marL="0" indent="0" algn="just" rtl="1">
              <a:buNone/>
            </a:pPr>
            <a:r>
              <a:rPr lang="ar-DZ" sz="2400" dirty="0"/>
              <a:t>هي المرحلة الأولية لإطلاق المشروع والاستعداد له، حيث ,تم بتحديد وتعريف الأهداف التي يسعى المدير إلى بلوغها من خلال المشروع، ومن الطبيعي أن يدرك مدراء المشاريع البدائل المرافقة لسلة المشاريع التي هي قيد الدرس. </a:t>
            </a:r>
          </a:p>
          <a:p>
            <a:pPr algn="r" rtl="1"/>
            <a:r>
              <a:rPr lang="ar-DZ" sz="2400" dirty="0"/>
              <a:t> </a:t>
            </a:r>
            <a:endParaRPr lang="fr-FR" sz="2400" dirty="0"/>
          </a:p>
        </p:txBody>
      </p:sp>
      <p:pic>
        <p:nvPicPr>
          <p:cNvPr id="5" name="Picture 4">
            <a:extLst>
              <a:ext uri="{FF2B5EF4-FFF2-40B4-BE49-F238E27FC236}">
                <a16:creationId xmlns:a16="http://schemas.microsoft.com/office/drawing/2014/main" id="{B623405E-B872-5512-C0E7-874A28C4AA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2331924"/>
            <a:ext cx="7010400" cy="2979851"/>
          </a:xfrm>
          <a:prstGeom prst="rect">
            <a:avLst/>
          </a:prstGeom>
        </p:spPr>
      </p:pic>
    </p:spTree>
    <p:extLst>
      <p:ext uri="{BB962C8B-B14F-4D97-AF65-F5344CB8AC3E}">
        <p14:creationId xmlns:p14="http://schemas.microsoft.com/office/powerpoint/2010/main" val="314149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200E0B-541B-3E6E-9036-1457FEA25D3D}"/>
              </a:ext>
            </a:extLst>
          </p:cNvPr>
          <p:cNvSpPr>
            <a:spLocks noGrp="1"/>
          </p:cNvSpPr>
          <p:nvPr>
            <p:ph idx="1"/>
          </p:nvPr>
        </p:nvSpPr>
        <p:spPr>
          <a:xfrm>
            <a:off x="323850" y="209550"/>
            <a:ext cx="9486900" cy="6648450"/>
          </a:xfrm>
        </p:spPr>
        <p:txBody>
          <a:bodyPr>
            <a:normAutofit fontScale="85000" lnSpcReduction="10000"/>
          </a:bodyPr>
          <a:lstStyle/>
          <a:p>
            <a:pPr marL="0" indent="0" algn="just" rtl="1">
              <a:buNone/>
            </a:pPr>
            <a:r>
              <a:rPr lang="ar-DZ" sz="2000" b="1" dirty="0"/>
              <a:t>المرحلة الثانية: تخطيط المشروع</a:t>
            </a:r>
          </a:p>
          <a:p>
            <a:pPr marL="0" indent="0" algn="just" rtl="1">
              <a:buNone/>
            </a:pPr>
            <a:r>
              <a:rPr lang="ar-DZ" sz="2000" dirty="0"/>
              <a:t>تخطيط المشروع هو عملية مستمرة التي تتناول المشاريع، بحيث تركز على أهداف ومسارات هذه المشاريع وتضع الخطط والبرامج الإستراتيجية ومن ثم تبين طرق </a:t>
            </a:r>
            <a:r>
              <a:rPr lang="ar-DZ" sz="2000" dirty="0" err="1"/>
              <a:t>إختيار</a:t>
            </a:r>
            <a:r>
              <a:rPr lang="ar-DZ" sz="2000" dirty="0"/>
              <a:t> وتنفيذ المشاريع ضمن الإستراتيجيات </a:t>
            </a:r>
            <a:r>
              <a:rPr lang="ar-DZ" sz="2000" dirty="0" err="1"/>
              <a:t>والتنظيملت</a:t>
            </a:r>
            <a:r>
              <a:rPr lang="ar-DZ" sz="2000" dirty="0"/>
              <a:t> الهيكلية التي تكفل تحقيق أهداف المشاريع وذلك </a:t>
            </a:r>
            <a:r>
              <a:rPr lang="ar-DZ" sz="2000" dirty="0" err="1"/>
              <a:t>بالإعتماد</a:t>
            </a:r>
            <a:r>
              <a:rPr lang="ar-DZ" sz="2000" dirty="0"/>
              <a:t> على الرقابة الهادفة إلى تصويب أخطاء التخطيط والتنفيذ معا.</a:t>
            </a:r>
          </a:p>
          <a:p>
            <a:pPr marL="0" indent="0" algn="just" rtl="1">
              <a:buNone/>
            </a:pPr>
            <a:r>
              <a:rPr lang="ar-DZ" sz="2000" b="1" dirty="0"/>
              <a:t>المرحلة الثالثة: تنفيذ المشروع</a:t>
            </a:r>
          </a:p>
          <a:p>
            <a:pPr marL="0" indent="0" algn="just" rtl="1">
              <a:buNone/>
            </a:pPr>
            <a:r>
              <a:rPr lang="ar-DZ" sz="2000" dirty="0"/>
              <a:t>وتتضمن تحديد مراحل التنفيذ وتوقيتها والإشراف عليها وتسجيل ما تم تنفيذه، ولقد أثبت أنّه إذا كان التنفيذ سيئا فإنه يؤدي إلى فشل المشروع رغم ثبوت جدواه قبل التنفيذ. وتتضمن هذه المرحلة بعض المهام التالية:</a:t>
            </a:r>
          </a:p>
          <a:p>
            <a:pPr marL="0" indent="0" algn="just" rtl="1">
              <a:buNone/>
            </a:pPr>
            <a:r>
              <a:rPr lang="ar-DZ" sz="2000" dirty="0"/>
              <a:t>- تخصيص الموارد الضرورية (رأس المال، المعدات، العمال...) ؛ - قيادة فرق العمل؛ - ضمان المواهب والخبرات المطلوبة لتنفيذ المهام المطلوبة؛ - التواصل مع المعنيين بالمشروع ؛</a:t>
            </a:r>
          </a:p>
          <a:p>
            <a:pPr marL="0" indent="0" algn="just" rtl="1">
              <a:buNone/>
            </a:pPr>
            <a:r>
              <a:rPr lang="ar-DZ" sz="2000" dirty="0"/>
              <a:t>وتظهر هنا الحاجة لمرحلة أخرى هي مرحلة المتابعة، فهي المرحلة التي تمكن المشروع من الحصول على المعلومات التي تسهل سير المشروع نحو تحقيق النتائج وذلك عن طريق جمع منهجي ومستمر للبيانات تهدف تصحيح الأخطاء.</a:t>
            </a:r>
          </a:p>
          <a:p>
            <a:pPr marL="0" indent="0" algn="just" rtl="1">
              <a:buNone/>
            </a:pPr>
            <a:r>
              <a:rPr lang="ar-DZ" sz="2000" b="1" dirty="0"/>
              <a:t>المرحلة الرابعة: </a:t>
            </a:r>
            <a:r>
              <a:rPr lang="ar-DZ" sz="2000" b="1" dirty="0" err="1"/>
              <a:t>إنتهاء</a:t>
            </a:r>
            <a:r>
              <a:rPr lang="ar-DZ" sz="2000" b="1" dirty="0"/>
              <a:t> المشروع</a:t>
            </a:r>
          </a:p>
          <a:p>
            <a:pPr marL="0" indent="0" algn="just" rtl="1">
              <a:buNone/>
            </a:pPr>
            <a:r>
              <a:rPr lang="ar-DZ" sz="2000" dirty="0"/>
              <a:t>في بعض الأدبيات توجد مرحلة قبل مرحلة </a:t>
            </a:r>
            <a:r>
              <a:rPr lang="ar-DZ" sz="2000" dirty="0" err="1"/>
              <a:t>الإنتهاء</a:t>
            </a:r>
            <a:r>
              <a:rPr lang="ar-DZ" sz="2000" dirty="0"/>
              <a:t> وهي مرحلة الرقابة، وتعرف الرقابة على المشروع بأنها عملية تنظيم نشاطات وأعمال المشروع بما يخدم أهداف الأداء والكلفة والتوقيت، فهي في الأساس تهدف إلى تصحيح </a:t>
            </a:r>
            <a:r>
              <a:rPr lang="ar-DZ" sz="2000" dirty="0" err="1"/>
              <a:t>الإنحرافات</a:t>
            </a:r>
            <a:r>
              <a:rPr lang="ar-DZ" sz="2000" dirty="0"/>
              <a:t> أو الأخطاء التي قد تنتج عن الفارق بين الأداء الحلي والأداء الفعلي المرغوب به.</a:t>
            </a:r>
          </a:p>
          <a:p>
            <a:pPr marL="0" indent="0" algn="just" rtl="1">
              <a:buNone/>
            </a:pPr>
            <a:r>
              <a:rPr lang="ar-DZ" sz="2000" dirty="0"/>
              <a:t>أما بالنسبة لمرحلة الانتهاء فهي تعتبر الخطوة الأخيرة والنهائية لكل مشروع، إنهاء المشروع يتطلب المهارة الفائقة من مدير المشروع في إدارته لعملية الانتهاء لتحقيق الرضا لكافة الأطراف ذات العلاقة بالمشروع (الزبون، الإدارة العليا، فريق المشروع، ممولي المشروع، منفذي المشروع.....).. فهذه المرحلة تعبر على أن أهداف المشروع قد تحققت، أو تعبر عن حالة أخرى وهي توقف العمل بالمشروع وذلك نتيجة لظروف محيطة به.</a:t>
            </a:r>
            <a:endParaRPr lang="fr-FR" sz="2000" dirty="0"/>
          </a:p>
        </p:txBody>
      </p:sp>
    </p:spTree>
    <p:extLst>
      <p:ext uri="{BB962C8B-B14F-4D97-AF65-F5344CB8AC3E}">
        <p14:creationId xmlns:p14="http://schemas.microsoft.com/office/powerpoint/2010/main" val="4067967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AE552-21D8-DA26-E7D9-751054C1D1F8}"/>
              </a:ext>
            </a:extLst>
          </p:cNvPr>
          <p:cNvSpPr>
            <a:spLocks noGrp="1"/>
          </p:cNvSpPr>
          <p:nvPr>
            <p:ph type="title"/>
          </p:nvPr>
        </p:nvSpPr>
        <p:spPr/>
        <p:txBody>
          <a:bodyPr/>
          <a:lstStyle/>
          <a:p>
            <a:r>
              <a:rPr lang="ar-DZ" b="1" dirty="0">
                <a:latin typeface="Sylfaen" panose="010A0502050306030303" pitchFamily="18" charset="0"/>
                <a:ea typeface="Calibri" panose="020F0502020204030204" pitchFamily="34" charset="0"/>
                <a:cs typeface="Simplified Arabic" panose="02020603050405020304" pitchFamily="18" charset="-78"/>
              </a:rPr>
              <a:t>المطلب الثاني : متطلبات نجاح المشروع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Content Placeholder 2">
            <a:extLst>
              <a:ext uri="{FF2B5EF4-FFF2-40B4-BE49-F238E27FC236}">
                <a16:creationId xmlns:a16="http://schemas.microsoft.com/office/drawing/2014/main" id="{A3504B29-9EA6-30A3-87A1-5E056F8812BA}"/>
              </a:ext>
            </a:extLst>
          </p:cNvPr>
          <p:cNvSpPr>
            <a:spLocks noGrp="1"/>
          </p:cNvSpPr>
          <p:nvPr>
            <p:ph idx="1"/>
          </p:nvPr>
        </p:nvSpPr>
        <p:spPr>
          <a:xfrm>
            <a:off x="677334" y="1314450"/>
            <a:ext cx="7628466" cy="5314949"/>
          </a:xfrm>
        </p:spPr>
        <p:txBody>
          <a:bodyPr>
            <a:normAutofit lnSpcReduction="10000"/>
          </a:bodyPr>
          <a:lstStyle/>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-الإبداع في فكرة المشروع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-دراسة شاملة ودقيقة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-أهداف واضحة ومضبوطة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-تخطيط جيد لأنشطة المشروع   ومكونات</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-فريق عمل كفئ ومنسجم.</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-التوزيع الجيد للمهام والمسؤوليات.</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-التواصل الجيد بين فريق العمل.</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a:t>
            </a:r>
            <a:r>
              <a:rPr lang="ar-DZ" sz="2800" dirty="0" err="1">
                <a:effectLst/>
                <a:latin typeface="Sylfaen" panose="010A0502050306030303" pitchFamily="18" charset="0"/>
                <a:ea typeface="Calibri" panose="020F0502020204030204" pitchFamily="34" charset="0"/>
                <a:cs typeface="Simplified Arabic" panose="02020603050405020304" pitchFamily="18" charset="-78"/>
              </a:rPr>
              <a:t>إحترام</a:t>
            </a:r>
            <a:r>
              <a:rPr lang="ar-DZ" sz="2800" dirty="0">
                <a:effectLst/>
                <a:latin typeface="Sylfaen" panose="010A0502050306030303" pitchFamily="18" charset="0"/>
                <a:ea typeface="Calibri" panose="020F0502020204030204" pitchFamily="34" charset="0"/>
                <a:cs typeface="Simplified Arabic" panose="02020603050405020304" pitchFamily="18" charset="-78"/>
              </a:rPr>
              <a:t> أجال تنفيذ المشروع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1730374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8BDBD-DF0C-3F04-612F-6AEEA31208B2}"/>
              </a:ext>
            </a:extLst>
          </p:cNvPr>
          <p:cNvSpPr>
            <a:spLocks noGrp="1"/>
          </p:cNvSpPr>
          <p:nvPr>
            <p:ph type="title"/>
          </p:nvPr>
        </p:nvSpPr>
        <p:spPr/>
        <p:txBody>
          <a:bodyPr/>
          <a:lstStyle/>
          <a:p>
            <a:r>
              <a:rPr lang="ar-DZ" dirty="0"/>
              <a:t>المطلب الثالث: أسباب فشل المشروع </a:t>
            </a:r>
            <a:endParaRPr lang="fr-FR" dirty="0"/>
          </a:p>
        </p:txBody>
      </p:sp>
      <p:sp>
        <p:nvSpPr>
          <p:cNvPr id="3" name="Content Placeholder 2">
            <a:extLst>
              <a:ext uri="{FF2B5EF4-FFF2-40B4-BE49-F238E27FC236}">
                <a16:creationId xmlns:a16="http://schemas.microsoft.com/office/drawing/2014/main" id="{51CC92B2-B5B0-29AF-1509-302DCC92F23C}"/>
              </a:ext>
            </a:extLst>
          </p:cNvPr>
          <p:cNvSpPr>
            <a:spLocks noGrp="1"/>
          </p:cNvSpPr>
          <p:nvPr>
            <p:ph idx="1"/>
          </p:nvPr>
        </p:nvSpPr>
        <p:spPr>
          <a:xfrm>
            <a:off x="677334" y="1543051"/>
            <a:ext cx="8596668" cy="5086350"/>
          </a:xfrm>
        </p:spPr>
        <p:txBody>
          <a:bodyPr>
            <a:normAutofit lnSpcReduction="10000"/>
          </a:bodyPr>
          <a:lstStyle/>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-عدم التحديد الجيد للحاجة وعدم وضوح الأهداف مع دراسة جدوى ضعيف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-غموض وعدم تحديد الأدوار والمسؤوليات بدقة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-مقاومة الأفراد للتغيير.</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-تغيير الوقت المتفق عليه لإنهاء المشروع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-ضعف الخبرات التي تعمل في المشروع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-وجود مدراء مدربين تقليدين في إدارة المشروع  </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800" dirty="0">
                <a:effectLst/>
                <a:latin typeface="Sylfaen" panose="010A0502050306030303" pitchFamily="18" charset="0"/>
                <a:ea typeface="Calibri" panose="020F0502020204030204" pitchFamily="34" charset="0"/>
                <a:cs typeface="Simplified Arabic" panose="02020603050405020304" pitchFamily="18" charset="-78"/>
              </a:rPr>
              <a:t>-تحقيق الناتج دائماً يكون بإدارة المولى عز وجل.</a:t>
            </a:r>
            <a:endParaRPr lang="fr-FR" sz="2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603673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82AC4-4501-687F-773D-349332DE77F3}"/>
              </a:ext>
            </a:extLst>
          </p:cNvPr>
          <p:cNvSpPr>
            <a:spLocks noGrp="1"/>
          </p:cNvSpPr>
          <p:nvPr>
            <p:ph type="title"/>
          </p:nvPr>
        </p:nvSpPr>
        <p:spPr/>
        <p:txBody>
          <a:bodyPr/>
          <a:lstStyle/>
          <a:p>
            <a:r>
              <a:rPr lang="ar-DZ" dirty="0"/>
              <a:t>الخاتمة </a:t>
            </a:r>
            <a:endParaRPr lang="fr-FR" dirty="0"/>
          </a:p>
        </p:txBody>
      </p:sp>
      <p:sp>
        <p:nvSpPr>
          <p:cNvPr id="3" name="Content Placeholder 2">
            <a:extLst>
              <a:ext uri="{FF2B5EF4-FFF2-40B4-BE49-F238E27FC236}">
                <a16:creationId xmlns:a16="http://schemas.microsoft.com/office/drawing/2014/main" id="{5BCE8629-7AD9-AB4C-88B3-F8164B240710}"/>
              </a:ext>
            </a:extLst>
          </p:cNvPr>
          <p:cNvSpPr>
            <a:spLocks noGrp="1"/>
          </p:cNvSpPr>
          <p:nvPr>
            <p:ph idx="1"/>
          </p:nvPr>
        </p:nvSpPr>
        <p:spPr/>
        <p:txBody>
          <a:bodyPr>
            <a:normAutofit/>
          </a:bodyPr>
          <a:lstStyle/>
          <a:p>
            <a:pPr marL="0" indent="0" algn="just" rtl="1">
              <a:buNone/>
            </a:pPr>
            <a:r>
              <a:rPr lang="ar-DZ" sz="2400" dirty="0"/>
              <a:t>وفي الختام يمكن القول إن نجاح أي مشروع وتفوقه على منافسيه يستلزم إدارة تسهر على تنفيذ خطة العمل، لتضمن لها الاستمرار بما يتوافق مع متطلبات الزبون و تلبيتها بصورة دائمة</a:t>
            </a:r>
            <a:endParaRPr lang="fr-FR" sz="2400" dirty="0"/>
          </a:p>
        </p:txBody>
      </p:sp>
    </p:spTree>
    <p:extLst>
      <p:ext uri="{BB962C8B-B14F-4D97-AF65-F5344CB8AC3E}">
        <p14:creationId xmlns:p14="http://schemas.microsoft.com/office/powerpoint/2010/main" val="3797240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7A5A4-4389-203D-7F7B-4723A4AC0048}"/>
              </a:ext>
            </a:extLst>
          </p:cNvPr>
          <p:cNvSpPr>
            <a:spLocks noGrp="1"/>
          </p:cNvSpPr>
          <p:nvPr>
            <p:ph type="title"/>
          </p:nvPr>
        </p:nvSpPr>
        <p:spPr/>
        <p:txBody>
          <a:bodyPr/>
          <a:lstStyle/>
          <a:p>
            <a:r>
              <a:rPr lang="ar-DZ" dirty="0"/>
              <a:t>قائمة المراجع</a:t>
            </a:r>
            <a:endParaRPr lang="fr-FR" dirty="0"/>
          </a:p>
        </p:txBody>
      </p:sp>
      <p:sp>
        <p:nvSpPr>
          <p:cNvPr id="3" name="Content Placeholder 2">
            <a:extLst>
              <a:ext uri="{FF2B5EF4-FFF2-40B4-BE49-F238E27FC236}">
                <a16:creationId xmlns:a16="http://schemas.microsoft.com/office/drawing/2014/main" id="{31FDC964-231C-08F8-A1DB-25A18138D232}"/>
              </a:ext>
            </a:extLst>
          </p:cNvPr>
          <p:cNvSpPr>
            <a:spLocks noGrp="1"/>
          </p:cNvSpPr>
          <p:nvPr>
            <p:ph idx="1"/>
          </p:nvPr>
        </p:nvSpPr>
        <p:spPr>
          <a:xfrm>
            <a:off x="677334" y="1447801"/>
            <a:ext cx="8596668" cy="5219700"/>
          </a:xfrm>
        </p:spPr>
        <p:txBody>
          <a:bodyPr>
            <a:normAutofit/>
          </a:bodyPr>
          <a:lstStyle/>
          <a:p>
            <a:pPr marL="0" indent="0" algn="just" rtl="1">
              <a:lnSpc>
                <a:spcPct val="115000"/>
              </a:lnSpc>
              <a:spcAft>
                <a:spcPts val="600"/>
              </a:spcAft>
              <a:buNone/>
            </a:pPr>
            <a:r>
              <a:rPr lang="ar-DZ" sz="2400" b="1" dirty="0">
                <a:effectLst/>
                <a:latin typeface="Sylfaen" panose="010A0502050306030303" pitchFamily="18" charset="0"/>
                <a:ea typeface="Calibri" panose="020F0502020204030204" pitchFamily="34" charset="0"/>
                <a:cs typeface="Simplified Arabic" panose="02020603050405020304" pitchFamily="18" charset="-78"/>
              </a:rPr>
              <a:t>قائمة المراجع : </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400" dirty="0">
                <a:effectLst/>
                <a:latin typeface="Sylfaen" panose="010A0502050306030303" pitchFamily="18" charset="0"/>
                <a:ea typeface="Calibri" panose="020F0502020204030204" pitchFamily="34" charset="0"/>
                <a:cs typeface="Simplified Arabic" panose="02020603050405020304" pitchFamily="18" charset="-78"/>
              </a:rPr>
              <a:t>-حسين إبراهيم بلوط، إدارة المشاريع ودراسة جدولتها </a:t>
            </a:r>
            <a:r>
              <a:rPr lang="ar-DZ" sz="2400" dirty="0" err="1">
                <a:effectLst/>
                <a:latin typeface="Sylfaen" panose="010A0502050306030303" pitchFamily="18" charset="0"/>
                <a:ea typeface="Calibri" panose="020F0502020204030204" pitchFamily="34" charset="0"/>
                <a:cs typeface="Simplified Arabic" panose="02020603050405020304" pitchFamily="18" charset="-78"/>
              </a:rPr>
              <a:t>الإقتصادية</a:t>
            </a:r>
            <a:r>
              <a:rPr lang="ar-DZ" sz="2400" dirty="0">
                <a:effectLst/>
                <a:latin typeface="Sylfaen" panose="010A0502050306030303" pitchFamily="18" charset="0"/>
                <a:ea typeface="Calibri" panose="020F0502020204030204" pitchFamily="34" charset="0"/>
                <a:cs typeface="Simplified Arabic" panose="02020603050405020304" pitchFamily="18" charset="-78"/>
              </a:rPr>
              <a:t>، ط1، دار النهضة العربية، بيروت، لبنان.</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400" dirty="0">
                <a:effectLst/>
                <a:latin typeface="Sylfaen" panose="010A0502050306030303" pitchFamily="18" charset="0"/>
                <a:ea typeface="Calibri" panose="020F0502020204030204" pitchFamily="34" charset="0"/>
                <a:cs typeface="Simplified Arabic" panose="02020603050405020304" pitchFamily="18" charset="-78"/>
              </a:rPr>
              <a:t>-عبد الرحمان الجبوري، إدارة المشاريع، جامعة الزيتونة، الأردن، ط1، دار المناهج للنشر والتوزيع، 2008.</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400" dirty="0">
                <a:effectLst/>
                <a:latin typeface="Sylfaen" panose="010A0502050306030303" pitchFamily="18" charset="0"/>
                <a:ea typeface="Calibri" panose="020F0502020204030204" pitchFamily="34" charset="0"/>
                <a:cs typeface="Simplified Arabic" panose="02020603050405020304" pitchFamily="18" charset="-78"/>
              </a:rPr>
              <a:t>-محمد محمود العجلوني، سعيد سامي الحلاق، دراسة الجدوى </a:t>
            </a:r>
            <a:r>
              <a:rPr lang="ar-DZ" sz="2400" dirty="0" err="1">
                <a:effectLst/>
                <a:latin typeface="Sylfaen" panose="010A0502050306030303" pitchFamily="18" charset="0"/>
                <a:ea typeface="Calibri" panose="020F0502020204030204" pitchFamily="34" charset="0"/>
                <a:cs typeface="Simplified Arabic" panose="02020603050405020304" pitchFamily="18" charset="-78"/>
              </a:rPr>
              <a:t>الإقتصادية</a:t>
            </a:r>
            <a:r>
              <a:rPr lang="ar-DZ" sz="2400" dirty="0">
                <a:effectLst/>
                <a:latin typeface="Sylfaen" panose="010A0502050306030303" pitchFamily="18" charset="0"/>
                <a:ea typeface="Calibri" panose="020F0502020204030204" pitchFamily="34" charset="0"/>
                <a:cs typeface="Simplified Arabic" panose="02020603050405020304" pitchFamily="18" charset="-78"/>
              </a:rPr>
              <a:t> وتقييم المشاريع، دار </a:t>
            </a:r>
            <a:r>
              <a:rPr lang="ar-DZ" sz="2400" dirty="0" err="1">
                <a:effectLst/>
                <a:latin typeface="Sylfaen" panose="010A0502050306030303" pitchFamily="18" charset="0"/>
                <a:ea typeface="Calibri" panose="020F0502020204030204" pitchFamily="34" charset="0"/>
                <a:cs typeface="Simplified Arabic" panose="02020603050405020304" pitchFamily="18" charset="-78"/>
              </a:rPr>
              <a:t>البازوري</a:t>
            </a:r>
            <a:r>
              <a:rPr lang="ar-DZ" sz="2400" dirty="0">
                <a:effectLst/>
                <a:latin typeface="Sylfaen" panose="010A0502050306030303" pitchFamily="18" charset="0"/>
                <a:ea typeface="Calibri" panose="020F0502020204030204" pitchFamily="34" charset="0"/>
                <a:cs typeface="Simplified Arabic" panose="02020603050405020304" pitchFamily="18" charset="-78"/>
              </a:rPr>
              <a:t> العلمية للنشر والتوزيع، عمان، الأردن، 2010.</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2400" dirty="0">
                <a:effectLst/>
                <a:latin typeface="Sylfaen" panose="010A0502050306030303" pitchFamily="18" charset="0"/>
                <a:ea typeface="Calibri" panose="020F0502020204030204" pitchFamily="34" charset="0"/>
                <a:cs typeface="Simplified Arabic" panose="02020603050405020304" pitchFamily="18" charset="-78"/>
              </a:rPr>
              <a:t>- جهاد عبد الله عفافه، قاسم موسى أبو عبد، إدارة المشاريع، دار </a:t>
            </a:r>
            <a:r>
              <a:rPr lang="ar-DZ" sz="2400" dirty="0" err="1">
                <a:effectLst/>
                <a:latin typeface="Sylfaen" panose="010A0502050306030303" pitchFamily="18" charset="0"/>
                <a:ea typeface="Calibri" panose="020F0502020204030204" pitchFamily="34" charset="0"/>
                <a:cs typeface="Simplified Arabic" panose="02020603050405020304" pitchFamily="18" charset="-78"/>
              </a:rPr>
              <a:t>البازوري</a:t>
            </a:r>
            <a:r>
              <a:rPr lang="ar-DZ" sz="2400" dirty="0">
                <a:effectLst/>
                <a:latin typeface="Sylfaen" panose="010A0502050306030303" pitchFamily="18" charset="0"/>
                <a:ea typeface="Calibri" panose="020F0502020204030204" pitchFamily="34" charset="0"/>
                <a:cs typeface="Simplified Arabic" panose="02020603050405020304" pitchFamily="18" charset="-78"/>
              </a:rPr>
              <a:t> العلمية للنشر والتوزيع، عمان، الأردن، 2004.</a:t>
            </a:r>
            <a:endParaRPr lang="fr-FR" sz="24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28490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663626" y="206503"/>
            <a:ext cx="7676444" cy="2865400"/>
          </a:xfrm>
          <a:prstGeom prst="rect">
            <a:avLst/>
          </a:prstGeom>
          <a:noFill/>
        </p:spPr>
        <p:txBody>
          <a:bodyPr wrap="square" rtlCol="0">
            <a:spAutoFit/>
          </a:bodyPr>
          <a:lstStyle/>
          <a:p>
            <a:pPr algn="ctr" rtl="1"/>
            <a:r>
              <a:rPr lang="ar-DZ" sz="2400" b="1" dirty="0">
                <a:solidFill>
                  <a:prstClr val="black"/>
                </a:solidFill>
                <a:latin typeface="Simplified Arabic" pitchFamily="18" charset="-78"/>
                <a:ea typeface="Times New Roman"/>
                <a:cs typeface="Simplified Arabic" pitchFamily="18" charset="-78"/>
              </a:rPr>
              <a:t>الجمهورية الجزائرية الديمقراطية الشعبية</a:t>
            </a:r>
            <a:endParaRPr lang="fr-FR" sz="2400" dirty="0">
              <a:solidFill>
                <a:prstClr val="black"/>
              </a:solidFill>
              <a:latin typeface="Simplified Arabic" pitchFamily="18" charset="-78"/>
              <a:ea typeface="Times New Roman"/>
              <a:cs typeface="Simplified Arabic" pitchFamily="18" charset="-78"/>
            </a:endParaRPr>
          </a:p>
          <a:p>
            <a:pPr algn="ctr" rtl="1"/>
            <a:r>
              <a:rPr lang="ar-DZ" sz="2400" b="1" dirty="0">
                <a:solidFill>
                  <a:prstClr val="black"/>
                </a:solidFill>
                <a:latin typeface="Simplified Arabic" pitchFamily="18" charset="-78"/>
                <a:ea typeface="Times New Roman"/>
                <a:cs typeface="Simplified Arabic" pitchFamily="18" charset="-78"/>
              </a:rPr>
              <a:t>      وزارة التعليم العالي و البحث العلمي </a:t>
            </a:r>
          </a:p>
          <a:p>
            <a:pPr algn="ctr" rtl="1"/>
            <a:r>
              <a:rPr lang="ar-DZ" sz="2400" b="1" dirty="0">
                <a:solidFill>
                  <a:prstClr val="black"/>
                </a:solidFill>
                <a:latin typeface="Simplified Arabic" pitchFamily="18" charset="-78"/>
                <a:ea typeface="Times New Roman"/>
                <a:cs typeface="Simplified Arabic" pitchFamily="18" charset="-78"/>
              </a:rPr>
              <a:t>جامعة جيلالي بونعامة خميس </a:t>
            </a:r>
            <a:r>
              <a:rPr lang="ar-DZ" sz="2400" b="1" dirty="0" err="1">
                <a:solidFill>
                  <a:prstClr val="black"/>
                </a:solidFill>
                <a:latin typeface="Simplified Arabic" pitchFamily="18" charset="-78"/>
                <a:ea typeface="Times New Roman"/>
                <a:cs typeface="Simplified Arabic" pitchFamily="18" charset="-78"/>
              </a:rPr>
              <a:t>مليانة</a:t>
            </a:r>
            <a:endParaRPr lang="ar-DZ" sz="2400" b="1" dirty="0">
              <a:solidFill>
                <a:prstClr val="black"/>
              </a:solidFill>
              <a:latin typeface="Simplified Arabic" pitchFamily="18" charset="-78"/>
              <a:ea typeface="Times New Roman"/>
              <a:cs typeface="Simplified Arabic" pitchFamily="18" charset="-78"/>
            </a:endParaRPr>
          </a:p>
          <a:p>
            <a:pPr algn="ctr" rtl="1"/>
            <a:r>
              <a:rPr lang="ar-DZ" sz="2400" b="1" dirty="0">
                <a:solidFill>
                  <a:prstClr val="black"/>
                </a:solidFill>
                <a:latin typeface="Simplified Arabic" pitchFamily="18" charset="-78"/>
                <a:ea typeface="Times New Roman"/>
                <a:cs typeface="Simplified Arabic" pitchFamily="18" charset="-78"/>
              </a:rPr>
              <a:t>كلية العلوم الاقتصادية و التجارية و علوم التسيير </a:t>
            </a:r>
          </a:p>
          <a:p>
            <a:pPr algn="ctr" rtl="1"/>
            <a:r>
              <a:rPr lang="ar-DZ" sz="2400" b="1" dirty="0">
                <a:solidFill>
                  <a:prstClr val="black"/>
                </a:solidFill>
                <a:latin typeface="Simplified Arabic" pitchFamily="18" charset="-78"/>
                <a:ea typeface="Times New Roman"/>
                <a:cs typeface="Simplified Arabic" pitchFamily="18" charset="-78"/>
              </a:rPr>
              <a:t>شعبة علوم التسيير </a:t>
            </a:r>
          </a:p>
          <a:p>
            <a:pPr algn="ctr" rtl="1"/>
            <a:r>
              <a:rPr lang="ar-DZ" sz="2400" b="1" dirty="0">
                <a:solidFill>
                  <a:prstClr val="black"/>
                </a:solidFill>
                <a:latin typeface="Simplified Arabic" pitchFamily="18" charset="-78"/>
                <a:ea typeface="Times New Roman"/>
                <a:cs typeface="Simplified Arabic" pitchFamily="18" charset="-78"/>
              </a:rPr>
              <a:t>تخصص إدارة أعمال </a:t>
            </a:r>
          </a:p>
          <a:p>
            <a:pPr algn="ctr" rtl="1">
              <a:lnSpc>
                <a:spcPct val="115000"/>
              </a:lnSpc>
            </a:pPr>
            <a:endParaRPr lang="ar-DZ" sz="2800" b="1" dirty="0">
              <a:solidFill>
                <a:prstClr val="black"/>
              </a:solidFill>
              <a:latin typeface="Simplified Arabic" pitchFamily="18" charset="-78"/>
              <a:ea typeface="Times New Roman"/>
              <a:cs typeface="Simplified Arabic" pitchFamily="18" charset="-78"/>
            </a:endParaRPr>
          </a:p>
        </p:txBody>
      </p:sp>
      <p:sp>
        <p:nvSpPr>
          <p:cNvPr id="5" name="Organigramme : Multidocument 4"/>
          <p:cNvSpPr/>
          <p:nvPr/>
        </p:nvSpPr>
        <p:spPr>
          <a:xfrm>
            <a:off x="975360" y="2417579"/>
            <a:ext cx="10241280" cy="1619849"/>
          </a:xfrm>
          <a:prstGeom prst="flowChartMultidocument">
            <a:avLst/>
          </a:prstGeom>
          <a:ln w="38100">
            <a:solidFill>
              <a:schemeClr val="bg1">
                <a:lumMod val="65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rtlCol="0" anchor="ctr"/>
          <a:lstStyle/>
          <a:p>
            <a:pPr algn="ctr" rtl="1"/>
            <a:r>
              <a:rPr lang="ar-DZ" sz="4000" b="1" dirty="0"/>
              <a:t>مفاهيم المشروع ودورة حياته</a:t>
            </a:r>
            <a:endParaRPr lang="fr-FR" sz="4000" dirty="0"/>
          </a:p>
        </p:txBody>
      </p:sp>
      <p:sp>
        <p:nvSpPr>
          <p:cNvPr id="6" name="ZoneTexte 5"/>
          <p:cNvSpPr txBox="1"/>
          <p:nvPr/>
        </p:nvSpPr>
        <p:spPr>
          <a:xfrm>
            <a:off x="7636043" y="4625829"/>
            <a:ext cx="4378562" cy="1446550"/>
          </a:xfrm>
          <a:prstGeom prst="rect">
            <a:avLst/>
          </a:prstGeom>
          <a:noFill/>
        </p:spPr>
        <p:txBody>
          <a:bodyPr wrap="square" rtlCol="0">
            <a:spAutoFit/>
          </a:bodyPr>
          <a:lstStyle/>
          <a:p>
            <a:pPr algn="r" rtl="1"/>
            <a:r>
              <a:rPr lang="ar-DZ" sz="3200" b="1" dirty="0">
                <a:solidFill>
                  <a:srgbClr val="000000"/>
                </a:solidFill>
                <a:latin typeface="HQPB3" pitchFamily="2" charset="2"/>
                <a:cs typeface="DecoType Naskh Variants" pitchFamily="2" charset="-78"/>
              </a:rPr>
              <a:t>إعداد الطلبة:</a:t>
            </a:r>
          </a:p>
          <a:p>
            <a:pPr algn="r" rtl="1"/>
            <a:r>
              <a:rPr lang="ar-DZ" sz="3200" b="1" dirty="0"/>
              <a:t>عمران مروة</a:t>
            </a:r>
            <a:endParaRPr lang="fr-FR" sz="3200" dirty="0"/>
          </a:p>
          <a:p>
            <a:pPr marL="285750" indent="-285750" algn="r" rtl="1">
              <a:buFont typeface="Arial" panose="020B0604020202020204" pitchFamily="34" charset="0"/>
              <a:buChar char="•"/>
            </a:pPr>
            <a:endParaRPr lang="ar-DZ" sz="2400" b="1" dirty="0">
              <a:solidFill>
                <a:srgbClr val="000000"/>
              </a:solidFill>
              <a:latin typeface="HQPB3" pitchFamily="2" charset="2"/>
              <a:cs typeface="DecoType Naskh Variants" pitchFamily="2" charset="-78"/>
            </a:endParaRPr>
          </a:p>
        </p:txBody>
      </p:sp>
      <p:sp>
        <p:nvSpPr>
          <p:cNvPr id="10" name="Organigramme : Multidocument 9"/>
          <p:cNvSpPr/>
          <p:nvPr/>
        </p:nvSpPr>
        <p:spPr>
          <a:xfrm>
            <a:off x="4780665" y="5970388"/>
            <a:ext cx="3185886" cy="813867"/>
          </a:xfrm>
          <a:prstGeom prst="flowChartMultidocument">
            <a:avLst/>
          </a:prstGeom>
          <a:ln w="38100">
            <a:solidFill>
              <a:schemeClr val="bg1">
                <a:lumMod val="65000"/>
              </a:schemeClr>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dk1"/>
          </a:lnRef>
          <a:fillRef idx="1">
            <a:schemeClr val="lt1"/>
          </a:fillRef>
          <a:effectRef idx="0">
            <a:schemeClr val="dk1"/>
          </a:effectRef>
          <a:fontRef idx="minor">
            <a:schemeClr val="dk1"/>
          </a:fontRef>
        </p:style>
        <p:txBody>
          <a:bodyPr rtlCol="0" anchor="ctr"/>
          <a:lstStyle/>
          <a:p>
            <a:pPr algn="ctr"/>
            <a:r>
              <a:rPr lang="ar-DZ" sz="3000" b="1" dirty="0">
                <a:solidFill>
                  <a:srgbClr val="000000"/>
                </a:solidFill>
                <a:cs typeface="DecoType Naskh Variants" pitchFamily="2" charset="-78"/>
              </a:rPr>
              <a:t>السنة الجامعية 2022/2023</a:t>
            </a:r>
            <a:endParaRPr lang="en-US" sz="3000" b="1" dirty="0">
              <a:solidFill>
                <a:srgbClr val="000000"/>
              </a:solidFill>
              <a:cs typeface="DecoType Naskh Variants" pitchFamily="2" charset="-78"/>
            </a:endParaRPr>
          </a:p>
        </p:txBody>
      </p:sp>
    </p:spTree>
    <p:extLst>
      <p:ext uri="{BB962C8B-B14F-4D97-AF65-F5344CB8AC3E}">
        <p14:creationId xmlns:p14="http://schemas.microsoft.com/office/powerpoint/2010/main" val="124711280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57EF0-748B-B56A-EC84-332AED8C7E72}"/>
              </a:ext>
            </a:extLst>
          </p:cNvPr>
          <p:cNvSpPr>
            <a:spLocks noGrp="1"/>
          </p:cNvSpPr>
          <p:nvPr>
            <p:ph type="title"/>
          </p:nvPr>
        </p:nvSpPr>
        <p:spPr/>
        <p:txBody>
          <a:bodyPr/>
          <a:lstStyle/>
          <a:p>
            <a:r>
              <a:rPr lang="ar-DZ" dirty="0"/>
              <a:t>خطة البحث </a:t>
            </a:r>
            <a:endParaRPr lang="fr-FR" dirty="0"/>
          </a:p>
        </p:txBody>
      </p:sp>
      <p:sp>
        <p:nvSpPr>
          <p:cNvPr id="3" name="Content Placeholder 2">
            <a:extLst>
              <a:ext uri="{FF2B5EF4-FFF2-40B4-BE49-F238E27FC236}">
                <a16:creationId xmlns:a16="http://schemas.microsoft.com/office/drawing/2014/main" id="{9A9AB82D-8EB6-2B58-DAC2-8B8F7AAC0AD4}"/>
              </a:ext>
            </a:extLst>
          </p:cNvPr>
          <p:cNvSpPr>
            <a:spLocks noGrp="1"/>
          </p:cNvSpPr>
          <p:nvPr>
            <p:ph idx="1"/>
          </p:nvPr>
        </p:nvSpPr>
        <p:spPr>
          <a:xfrm>
            <a:off x="677334" y="1409701"/>
            <a:ext cx="8771466" cy="5219700"/>
          </a:xfrm>
        </p:spPr>
        <p:txBody>
          <a:bodyPr>
            <a:normAutofit fontScale="85000" lnSpcReduction="20000"/>
          </a:bodyPr>
          <a:lstStyle/>
          <a:p>
            <a:pPr marL="0" indent="0" algn="r" rtl="1">
              <a:buNone/>
            </a:pPr>
            <a:r>
              <a:rPr lang="ar-DZ" sz="3800" dirty="0"/>
              <a:t>مقدمة </a:t>
            </a:r>
          </a:p>
          <a:p>
            <a:pPr marL="0" indent="0" algn="just" rtl="1">
              <a:buNone/>
            </a:pPr>
            <a:r>
              <a:rPr lang="ar-DZ" sz="3800" dirty="0"/>
              <a:t>المبحث الأول: ماهية المشروع</a:t>
            </a:r>
          </a:p>
          <a:p>
            <a:pPr marL="0" indent="0" algn="r" rtl="1">
              <a:buNone/>
            </a:pPr>
            <a:r>
              <a:rPr lang="ar-DZ" sz="3800" dirty="0"/>
              <a:t>المطلب الأول : تعريف المشروع</a:t>
            </a:r>
          </a:p>
          <a:p>
            <a:pPr marL="0" indent="0" algn="r" rtl="1">
              <a:buNone/>
            </a:pPr>
            <a:r>
              <a:rPr lang="ar-DZ" sz="3800" dirty="0"/>
              <a:t>المطلب الثاني: أهمية وخصائص المشروع </a:t>
            </a:r>
          </a:p>
          <a:p>
            <a:pPr marL="0" indent="0" algn="r" rtl="1">
              <a:buNone/>
            </a:pPr>
            <a:r>
              <a:rPr lang="ar-DZ" sz="3800" dirty="0"/>
              <a:t>المطلب الثالث : أنواع المشاريع</a:t>
            </a:r>
          </a:p>
          <a:p>
            <a:pPr marL="0" indent="0" algn="ctr" rtl="1">
              <a:buNone/>
            </a:pPr>
            <a:r>
              <a:rPr lang="ar-DZ" sz="3800" dirty="0"/>
              <a:t>المبحث الأول: دورة حياة المشروع ومتطلبات نجاحه</a:t>
            </a:r>
          </a:p>
          <a:p>
            <a:pPr marL="0" indent="0" algn="r" rtl="1">
              <a:buNone/>
            </a:pPr>
            <a:r>
              <a:rPr lang="ar-DZ" sz="3800" dirty="0"/>
              <a:t>المطلب الأول: دورة حياة المشروع </a:t>
            </a:r>
          </a:p>
          <a:p>
            <a:pPr marL="0" indent="0" algn="r" rtl="1">
              <a:buNone/>
            </a:pPr>
            <a:r>
              <a:rPr lang="ar-DZ" sz="3800" dirty="0"/>
              <a:t>المطلب الثاني : متطلبات نجاح المشروع </a:t>
            </a:r>
          </a:p>
          <a:p>
            <a:pPr marL="0" indent="0" algn="r" rtl="1">
              <a:buNone/>
            </a:pPr>
            <a:r>
              <a:rPr lang="ar-DZ" sz="3800" dirty="0"/>
              <a:t>المطلب الثالث: أسباب فشل المشروع </a:t>
            </a:r>
          </a:p>
          <a:p>
            <a:pPr marL="0" indent="0" algn="r" rtl="1">
              <a:buNone/>
            </a:pPr>
            <a:r>
              <a:rPr lang="ar-DZ" sz="3800" dirty="0"/>
              <a:t>الخاتمة  </a:t>
            </a:r>
            <a:endParaRPr lang="ar-DZ" sz="1600" dirty="0"/>
          </a:p>
        </p:txBody>
      </p:sp>
    </p:spTree>
    <p:extLst>
      <p:ext uri="{BB962C8B-B14F-4D97-AF65-F5344CB8AC3E}">
        <p14:creationId xmlns:p14="http://schemas.microsoft.com/office/powerpoint/2010/main" val="1296483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355B1-65B4-D040-7BA3-3433CC953EFF}"/>
              </a:ext>
            </a:extLst>
          </p:cNvPr>
          <p:cNvSpPr>
            <a:spLocks noGrp="1"/>
          </p:cNvSpPr>
          <p:nvPr>
            <p:ph type="title"/>
          </p:nvPr>
        </p:nvSpPr>
        <p:spPr/>
        <p:txBody>
          <a:bodyPr/>
          <a:lstStyle/>
          <a:p>
            <a:r>
              <a:rPr lang="ar-DZ" b="1" dirty="0">
                <a:latin typeface="Sylfaen" panose="010A0502050306030303" pitchFamily="18" charset="0"/>
                <a:ea typeface="Calibri" panose="020F0502020204030204" pitchFamily="34" charset="0"/>
                <a:cs typeface="Simplified Arabic" panose="02020603050405020304" pitchFamily="18" charset="-78"/>
              </a:rPr>
              <a:t>المقدمة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Content Placeholder 2">
            <a:extLst>
              <a:ext uri="{FF2B5EF4-FFF2-40B4-BE49-F238E27FC236}">
                <a16:creationId xmlns:a16="http://schemas.microsoft.com/office/drawing/2014/main" id="{3F7802D3-85AC-0946-8A91-5B297C1DE170}"/>
              </a:ext>
            </a:extLst>
          </p:cNvPr>
          <p:cNvSpPr>
            <a:spLocks noGrp="1"/>
          </p:cNvSpPr>
          <p:nvPr>
            <p:ph idx="1"/>
          </p:nvPr>
        </p:nvSpPr>
        <p:spPr/>
        <p:txBody>
          <a:bodyPr/>
          <a:lstStyle/>
          <a:p>
            <a:pPr algn="just" rtl="1">
              <a:lnSpc>
                <a:spcPct val="115000"/>
              </a:lnSpc>
              <a:spcAft>
                <a:spcPts val="600"/>
              </a:spcAft>
            </a:pPr>
            <a:r>
              <a:rPr lang="ar-DZ" sz="1800" dirty="0">
                <a:effectLst/>
                <a:latin typeface="Sylfaen" panose="010A0502050306030303" pitchFamily="18" charset="0"/>
                <a:ea typeface="Calibri" panose="020F0502020204030204" pitchFamily="34" charset="0"/>
                <a:cs typeface="Simplified Arabic" panose="02020603050405020304" pitchFamily="18" charset="-78"/>
              </a:rPr>
              <a:t>تعد المشروعات من أهم الأدوات التي تساعد الدول على تعبئة وتوجيه عناصر إنتاج اللازمة والكافية </a:t>
            </a:r>
            <a:r>
              <a:rPr lang="ar-DZ" sz="1800" dirty="0" err="1">
                <a:effectLst/>
                <a:latin typeface="Sylfaen" panose="010A0502050306030303" pitchFamily="18" charset="0"/>
                <a:ea typeface="Calibri" panose="020F0502020204030204" pitchFamily="34" charset="0"/>
                <a:cs typeface="Simplified Arabic" panose="02020603050405020304" pitchFamily="18" charset="-78"/>
              </a:rPr>
              <a:t>للإنتقال</a:t>
            </a:r>
            <a:r>
              <a:rPr lang="ar-DZ" sz="1800" dirty="0">
                <a:effectLst/>
                <a:latin typeface="Sylfaen" panose="010A0502050306030303" pitchFamily="18" charset="0"/>
                <a:ea typeface="Calibri" panose="020F0502020204030204" pitchFamily="34" charset="0"/>
                <a:cs typeface="Simplified Arabic" panose="02020603050405020304" pitchFamily="18" charset="-78"/>
              </a:rPr>
              <a:t> من التخلف والركود </a:t>
            </a:r>
            <a:r>
              <a:rPr lang="ar-DZ" sz="1800" dirty="0" err="1">
                <a:effectLst/>
                <a:latin typeface="Sylfaen" panose="010A0502050306030303" pitchFamily="18" charset="0"/>
                <a:ea typeface="Calibri" panose="020F0502020204030204" pitchFamily="34" charset="0"/>
                <a:cs typeface="Simplified Arabic" panose="02020603050405020304" pitchFamily="18" charset="-78"/>
              </a:rPr>
              <a:t>الإقتصادي</a:t>
            </a:r>
            <a:r>
              <a:rPr lang="ar-DZ" sz="1800" dirty="0">
                <a:effectLst/>
                <a:latin typeface="Sylfaen" panose="010A0502050306030303" pitchFamily="18" charset="0"/>
                <a:ea typeface="Calibri" panose="020F0502020204030204" pitchFamily="34" charset="0"/>
                <a:cs typeface="Simplified Arabic" panose="02020603050405020304" pitchFamily="18" charset="-78"/>
              </a:rPr>
              <a:t> إلى التطور والتنمية </a:t>
            </a:r>
            <a:r>
              <a:rPr lang="ar-DZ" sz="1800" dirty="0" err="1">
                <a:effectLst/>
                <a:latin typeface="Sylfaen" panose="010A0502050306030303" pitchFamily="18" charset="0"/>
                <a:ea typeface="Calibri" panose="020F0502020204030204" pitchFamily="34" charset="0"/>
                <a:cs typeface="Simplified Arabic" panose="02020603050405020304" pitchFamily="18" charset="-78"/>
              </a:rPr>
              <a:t>الإقتصادية</a:t>
            </a:r>
            <a:r>
              <a:rPr lang="ar-DZ" sz="1800" dirty="0">
                <a:effectLst/>
                <a:latin typeface="Sylfaen" panose="010A0502050306030303" pitchFamily="18" charset="0"/>
                <a:ea typeface="Calibri" panose="020F0502020204030204" pitchFamily="34" charset="0"/>
                <a:cs typeface="Simplified Arabic" panose="02020603050405020304" pitchFamily="18" charset="-78"/>
              </a:rPr>
              <a:t> وذلك من خلال توفير السلع والخدمات، وبوجود هذه المشاريع في عالمنا يعد أمراً بالغ الأهمية كونها تشكل الجزء الكبير والواسع في حياة المؤسسات وحياة صانعي ومالكي ومدراء المؤسسات، إذ أن أهميتها تعادل أهمية الروح للجسد، فكما أن الجسد يغني مع مغادرة الروح فإن المؤسسات تتوقف وتعني أيضا بغناء المشاريع وأصبحت هذه الأخيرة أحد السمات الأساسية في العصر الحديث بحيث أصبح إنجازها يتطلب تحكم في تقنيات ونظريات حديثة فالمؤسسات بمختلف أنواعها وأشكالها تطمح </a:t>
            </a:r>
            <a:r>
              <a:rPr lang="ar-DZ" sz="1800" dirty="0" err="1">
                <a:effectLst/>
                <a:latin typeface="Sylfaen" panose="010A0502050306030303" pitchFamily="18" charset="0"/>
                <a:ea typeface="Calibri" panose="020F0502020204030204" pitchFamily="34" charset="0"/>
                <a:cs typeface="Simplified Arabic" panose="02020603050405020304" pitchFamily="18" charset="-78"/>
              </a:rPr>
              <a:t>لإمتلاك</a:t>
            </a:r>
            <a:r>
              <a:rPr lang="ar-DZ" sz="1800" dirty="0">
                <a:effectLst/>
                <a:latin typeface="Sylfaen" panose="010A0502050306030303" pitchFamily="18" charset="0"/>
                <a:ea typeface="Calibri" panose="020F0502020204030204" pitchFamily="34" charset="0"/>
                <a:cs typeface="Simplified Arabic" panose="02020603050405020304" pitchFamily="18" charset="-78"/>
              </a:rPr>
              <a:t> المزيد من المشاريع، وخاصة المربحة منها</a:t>
            </a:r>
          </a:p>
          <a:p>
            <a:pPr algn="just" rtl="1">
              <a:lnSpc>
                <a:spcPct val="115000"/>
              </a:lnSpc>
              <a:spcAft>
                <a:spcPts val="600"/>
              </a:spcAft>
            </a:pPr>
            <a:r>
              <a:rPr lang="ar-DZ" sz="1800" dirty="0">
                <a:effectLst/>
                <a:latin typeface="Sylfaen" panose="010A0502050306030303" pitchFamily="18" charset="0"/>
                <a:ea typeface="Calibri" panose="020F0502020204030204" pitchFamily="34" charset="0"/>
                <a:cs typeface="Simplified Arabic" panose="02020603050405020304" pitchFamily="18" charset="-78"/>
              </a:rPr>
              <a:t>ومن هذا المنطلق يمكننا طرح الإشكالية الرئيسية التالية: </a:t>
            </a:r>
          </a:p>
          <a:p>
            <a:pPr algn="just" rtl="1">
              <a:lnSpc>
                <a:spcPct val="115000"/>
              </a:lnSpc>
              <a:spcAft>
                <a:spcPts val="600"/>
              </a:spcAft>
            </a:pPr>
            <a:r>
              <a:rPr lang="ar-DZ" sz="1800" dirty="0">
                <a:latin typeface="Sylfaen" panose="010A0502050306030303" pitchFamily="18" charset="0"/>
                <a:ea typeface="Calibri" panose="020F0502020204030204" pitchFamily="34" charset="0"/>
                <a:cs typeface="Simplified Arabic" panose="02020603050405020304" pitchFamily="18" charset="-78"/>
              </a:rPr>
              <a:t>فيما تتمثل ماهية المشروع؟ وفيما تتمثل دورة حيات؟</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568064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9B0F1E-4111-1132-E0D5-905CF2D727D1}"/>
              </a:ext>
            </a:extLst>
          </p:cNvPr>
          <p:cNvSpPr>
            <a:spLocks noGrp="1"/>
          </p:cNvSpPr>
          <p:nvPr>
            <p:ph type="title"/>
          </p:nvPr>
        </p:nvSpPr>
        <p:spPr/>
        <p:txBody>
          <a:bodyPr/>
          <a:lstStyle/>
          <a:p>
            <a:r>
              <a:rPr lang="ar-DZ" dirty="0"/>
              <a:t>المبحث الأول</a:t>
            </a:r>
            <a:br>
              <a:rPr lang="ar-DZ" dirty="0"/>
            </a:br>
            <a:r>
              <a:rPr lang="ar-DZ" dirty="0"/>
              <a:t> ماهية المشروع </a:t>
            </a:r>
            <a:endParaRPr lang="fr-FR" dirty="0"/>
          </a:p>
        </p:txBody>
      </p:sp>
    </p:spTree>
    <p:extLst>
      <p:ext uri="{BB962C8B-B14F-4D97-AF65-F5344CB8AC3E}">
        <p14:creationId xmlns:p14="http://schemas.microsoft.com/office/powerpoint/2010/main" val="4025323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75FDF-D1C5-1D42-8CB4-835C312BA64D}"/>
              </a:ext>
            </a:extLst>
          </p:cNvPr>
          <p:cNvSpPr>
            <a:spLocks noGrp="1"/>
          </p:cNvSpPr>
          <p:nvPr>
            <p:ph type="title"/>
          </p:nvPr>
        </p:nvSpPr>
        <p:spPr/>
        <p:txBody>
          <a:bodyPr/>
          <a:lstStyle/>
          <a:p>
            <a:r>
              <a:rPr lang="ar-DZ" b="1" dirty="0">
                <a:latin typeface="Sylfaen" panose="010A0502050306030303" pitchFamily="18" charset="0"/>
                <a:ea typeface="Calibri" panose="020F0502020204030204" pitchFamily="34" charset="0"/>
                <a:cs typeface="Simplified Arabic" panose="02020603050405020304" pitchFamily="18" charset="-78"/>
              </a:rPr>
              <a:t>المطلب الأول : تعريف المشروع  </a:t>
            </a:r>
            <a:br>
              <a:rPr lang="fr-FR" dirty="0">
                <a:latin typeface="Calibri" panose="020F0502020204030204" pitchFamily="34" charset="0"/>
                <a:ea typeface="Calibri" panose="020F0502020204030204" pitchFamily="34" charset="0"/>
                <a:cs typeface="Arial" panose="020B0604020202020204" pitchFamily="34" charset="0"/>
              </a:rPr>
            </a:br>
            <a:endParaRPr lang="fr-FR" dirty="0"/>
          </a:p>
        </p:txBody>
      </p:sp>
      <p:sp>
        <p:nvSpPr>
          <p:cNvPr id="3" name="Content Placeholder 2">
            <a:extLst>
              <a:ext uri="{FF2B5EF4-FFF2-40B4-BE49-F238E27FC236}">
                <a16:creationId xmlns:a16="http://schemas.microsoft.com/office/drawing/2014/main" id="{ED65D7F0-D93C-6C72-65D9-5FE0EFBC5E8A}"/>
              </a:ext>
            </a:extLst>
          </p:cNvPr>
          <p:cNvSpPr>
            <a:spLocks noGrp="1"/>
          </p:cNvSpPr>
          <p:nvPr>
            <p:ph idx="1"/>
          </p:nvPr>
        </p:nvSpPr>
        <p:spPr/>
        <p:txBody>
          <a:bodyPr/>
          <a:lstStyle/>
          <a:p>
            <a:pPr algn="just" rtl="1">
              <a:lnSpc>
                <a:spcPct val="115000"/>
              </a:lnSpc>
              <a:spcAft>
                <a:spcPts val="600"/>
              </a:spcAft>
            </a:pPr>
            <a:r>
              <a:rPr lang="ar-DZ" sz="1800" dirty="0">
                <a:effectLst/>
                <a:latin typeface="Sylfaen" panose="010A0502050306030303" pitchFamily="18" charset="0"/>
                <a:ea typeface="Calibri" panose="020F0502020204030204" pitchFamily="34" charset="0"/>
                <a:cs typeface="Simplified Arabic" panose="02020603050405020304" pitchFamily="18" charset="-78"/>
              </a:rPr>
              <a:t>هناك عدة تعاريف للمشروع :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DZ" sz="1800" dirty="0">
                <a:effectLst/>
                <a:latin typeface="Sylfaen" panose="010A0502050306030303" pitchFamily="18" charset="0"/>
                <a:ea typeface="Calibri" panose="020F0502020204030204" pitchFamily="34" charset="0"/>
                <a:cs typeface="Simplified Arabic" panose="02020603050405020304" pitchFamily="18" charset="-78"/>
              </a:rPr>
              <a:t>1-المشروع هو عبارة عن مجموعة من الأعمال المترابطة يتم تنفيذها بطريقة منتظمة له نقطة بداية ونقطة نهاية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DZ" sz="1800" dirty="0">
                <a:effectLst/>
                <a:latin typeface="Sylfaen" panose="010A0502050306030303" pitchFamily="18" charset="0"/>
                <a:ea typeface="Calibri" panose="020F0502020204030204" pitchFamily="34" charset="0"/>
                <a:cs typeface="Simplified Arabic" panose="02020603050405020304" pitchFamily="18" charset="-78"/>
              </a:rPr>
              <a:t>2-المشروعهو نشاط تستخدم فيه الموارد معنية وتتفق فيه الأموال للحصول على منافع خلال فترة متفق عليها.</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DZ" sz="1800" dirty="0">
                <a:effectLst/>
                <a:latin typeface="Sylfaen" panose="010A0502050306030303" pitchFamily="18" charset="0"/>
                <a:ea typeface="Calibri" panose="020F0502020204030204" pitchFamily="34" charset="0"/>
                <a:cs typeface="Simplified Arabic" panose="02020603050405020304" pitchFamily="18" charset="-78"/>
              </a:rPr>
              <a:t>3-هو عمل يقوم به الفرد لينفذ فكرة معينة سواء كانت عبارة عن منتج أو خدمة.</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DZ" sz="1800" dirty="0">
                <a:effectLst/>
                <a:latin typeface="Sylfaen" panose="010A0502050306030303" pitchFamily="18" charset="0"/>
                <a:ea typeface="Calibri" panose="020F0502020204030204" pitchFamily="34" charset="0"/>
                <a:cs typeface="Simplified Arabic" panose="02020603050405020304" pitchFamily="18" charset="-78"/>
              </a:rPr>
              <a:t>ومن خلال التعاريف السابقة تمكننا </a:t>
            </a:r>
            <a:r>
              <a:rPr lang="ar-DZ" sz="1800" dirty="0" err="1">
                <a:effectLst/>
                <a:latin typeface="Sylfaen" panose="010A0502050306030303" pitchFamily="18" charset="0"/>
                <a:ea typeface="Calibri" panose="020F0502020204030204" pitchFamily="34" charset="0"/>
                <a:cs typeface="Simplified Arabic" panose="02020603050405020304" pitchFamily="18" charset="-78"/>
              </a:rPr>
              <a:t>إستنتاج</a:t>
            </a:r>
            <a:r>
              <a:rPr lang="ar-DZ" sz="1800" dirty="0">
                <a:effectLst/>
                <a:latin typeface="Sylfaen" panose="010A0502050306030303" pitchFamily="18" charset="0"/>
                <a:ea typeface="Calibri" panose="020F0502020204030204" pitchFamily="34" charset="0"/>
                <a:cs typeface="Simplified Arabic" panose="02020603050405020304" pitchFamily="18" charset="-78"/>
              </a:rPr>
              <a:t> أن :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600"/>
              </a:spcAft>
            </a:pPr>
            <a:r>
              <a:rPr lang="ar-DZ" sz="1800" dirty="0">
                <a:effectLst/>
                <a:latin typeface="Sylfaen" panose="010A0502050306030303" pitchFamily="18" charset="0"/>
                <a:ea typeface="Calibri" panose="020F0502020204030204" pitchFamily="34" charset="0"/>
                <a:cs typeface="Simplified Arabic" panose="02020603050405020304" pitchFamily="18" charset="-78"/>
              </a:rPr>
              <a:t>" المشروع هو ذلك العمل الذي يقوم به الفرد أو المنظمة وهذا العمل يشمل مجموعة من الأنشطة المتسلسلة لها أوقات للبدء </a:t>
            </a:r>
            <a:r>
              <a:rPr lang="ar-DZ" sz="1800" dirty="0" err="1">
                <a:effectLst/>
                <a:latin typeface="Sylfaen" panose="010A0502050306030303" pitchFamily="18" charset="0"/>
                <a:ea typeface="Calibri" panose="020F0502020204030204" pitchFamily="34" charset="0"/>
                <a:cs typeface="Simplified Arabic" panose="02020603050405020304" pitchFamily="18" charset="-78"/>
              </a:rPr>
              <a:t>والإنتهاء</a:t>
            </a:r>
            <a:r>
              <a:rPr lang="ar-DZ" sz="1800" dirty="0">
                <a:effectLst/>
                <a:latin typeface="Sylfaen" panose="010A0502050306030303" pitchFamily="18" charset="0"/>
                <a:ea typeface="Calibri" panose="020F0502020204030204" pitchFamily="34" charset="0"/>
                <a:cs typeface="Simplified Arabic" panose="02020603050405020304" pitchFamily="18" charset="-78"/>
              </a:rPr>
              <a:t> من أجل تقديم خدماً أو ينتج فريد من نوعه يلبي حاجاتهم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011341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2B546-60D0-1C21-032B-DAC205277BBA}"/>
              </a:ext>
            </a:extLst>
          </p:cNvPr>
          <p:cNvSpPr>
            <a:spLocks noGrp="1"/>
          </p:cNvSpPr>
          <p:nvPr>
            <p:ph type="title"/>
          </p:nvPr>
        </p:nvSpPr>
        <p:spPr/>
        <p:txBody>
          <a:bodyPr/>
          <a:lstStyle/>
          <a:p>
            <a:r>
              <a:rPr lang="ar-DZ" dirty="0"/>
              <a:t>المطلب الثاني: أهمية وخصائص المشروع </a:t>
            </a:r>
            <a:endParaRPr lang="fr-FR" dirty="0"/>
          </a:p>
        </p:txBody>
      </p:sp>
      <p:sp>
        <p:nvSpPr>
          <p:cNvPr id="3" name="Content Placeholder 2">
            <a:extLst>
              <a:ext uri="{FF2B5EF4-FFF2-40B4-BE49-F238E27FC236}">
                <a16:creationId xmlns:a16="http://schemas.microsoft.com/office/drawing/2014/main" id="{AE97D998-E55D-A597-7125-9FDACCC528EE}"/>
              </a:ext>
            </a:extLst>
          </p:cNvPr>
          <p:cNvSpPr>
            <a:spLocks noGrp="1"/>
          </p:cNvSpPr>
          <p:nvPr>
            <p:ph idx="1"/>
          </p:nvPr>
        </p:nvSpPr>
        <p:spPr>
          <a:xfrm>
            <a:off x="5153200" y="1848305"/>
            <a:ext cx="4470401" cy="4351338"/>
          </a:xfrm>
        </p:spPr>
        <p:txBody>
          <a:bodyPr/>
          <a:lstStyle/>
          <a:p>
            <a:pPr marL="0" indent="0" algn="just" rtl="1">
              <a:lnSpc>
                <a:spcPct val="115000"/>
              </a:lnSpc>
              <a:spcAft>
                <a:spcPts val="600"/>
              </a:spcAft>
              <a:buNone/>
            </a:pPr>
            <a:r>
              <a:rPr lang="ar-DZ" sz="1800" b="1" dirty="0">
                <a:effectLst/>
                <a:latin typeface="Sylfaen" panose="010A0502050306030303" pitchFamily="18" charset="0"/>
                <a:ea typeface="Calibri" panose="020F0502020204030204" pitchFamily="34" charset="0"/>
                <a:cs typeface="Simplified Arabic" panose="02020603050405020304" pitchFamily="18" charset="-78"/>
              </a:rPr>
              <a:t>أولا: أهمية المشروع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1800" dirty="0">
                <a:effectLst/>
                <a:latin typeface="Sylfaen" panose="010A0502050306030303" pitchFamily="18" charset="0"/>
                <a:ea typeface="Calibri" panose="020F0502020204030204" pitchFamily="34" charset="0"/>
                <a:cs typeface="Simplified Arabic" panose="02020603050405020304" pitchFamily="18" charset="-78"/>
              </a:rPr>
              <a:t>تكمن أهمية المشروع  في :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1800" dirty="0">
                <a:effectLst/>
                <a:latin typeface="Sylfaen" panose="010A0502050306030303" pitchFamily="18" charset="0"/>
                <a:ea typeface="Calibri" panose="020F0502020204030204" pitchFamily="34" charset="0"/>
                <a:cs typeface="Simplified Arabic" panose="02020603050405020304" pitchFamily="18" charset="-78"/>
              </a:rPr>
              <a:t>-زيادة الرفاهية </a:t>
            </a:r>
            <a:r>
              <a:rPr lang="ar-DZ" sz="1800" dirty="0" err="1">
                <a:effectLst/>
                <a:latin typeface="Sylfaen" panose="010A0502050306030303" pitchFamily="18" charset="0"/>
                <a:ea typeface="Calibri" panose="020F0502020204030204" pitchFamily="34" charset="0"/>
                <a:cs typeface="Simplified Arabic" panose="02020603050405020304" pitchFamily="18" charset="-78"/>
              </a:rPr>
              <a:t>الإجتماعية</a:t>
            </a:r>
            <a:r>
              <a:rPr lang="ar-DZ" sz="1800" dirty="0">
                <a:effectLst/>
                <a:latin typeface="Sylfaen" panose="010A0502050306030303" pitchFamily="18" charset="0"/>
                <a:ea typeface="Calibri" panose="020F0502020204030204" pitchFamily="34" charset="0"/>
                <a:cs typeface="Simplified Arabic" panose="02020603050405020304" pitchFamily="18" charset="-78"/>
              </a:rPr>
              <a:t> من خلال توفير مناصب الشغل والقضاء على البطالة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1800" dirty="0">
                <a:effectLst/>
                <a:latin typeface="Sylfaen" panose="010A0502050306030303" pitchFamily="18" charset="0"/>
                <a:ea typeface="Calibri" panose="020F0502020204030204" pitchFamily="34" charset="0"/>
                <a:cs typeface="Simplified Arabic" panose="02020603050405020304" pitchFamily="18" charset="-78"/>
              </a:rPr>
              <a:t>-رفع الناتج الوطني</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1800" dirty="0">
                <a:effectLst/>
                <a:latin typeface="Sylfaen" panose="010A0502050306030303" pitchFamily="18" charset="0"/>
                <a:ea typeface="Calibri" panose="020F0502020204030204" pitchFamily="34" charset="0"/>
                <a:cs typeface="Simplified Arabic" panose="02020603050405020304" pitchFamily="18" charset="-78"/>
              </a:rPr>
              <a:t>-تحقيق التنمية </a:t>
            </a:r>
            <a:r>
              <a:rPr lang="ar-DZ" sz="1800" dirty="0" err="1">
                <a:effectLst/>
                <a:latin typeface="Sylfaen" panose="010A0502050306030303" pitchFamily="18" charset="0"/>
                <a:ea typeface="Calibri" panose="020F0502020204030204" pitchFamily="34" charset="0"/>
                <a:cs typeface="Simplified Arabic" panose="02020603050405020304" pitchFamily="18" charset="-78"/>
              </a:rPr>
              <a:t>الإقتصادية</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1800" dirty="0">
                <a:effectLst/>
                <a:latin typeface="Sylfaen" panose="010A0502050306030303" pitchFamily="18" charset="0"/>
                <a:ea typeface="Calibri" panose="020F0502020204030204" pitchFamily="34" charset="0"/>
                <a:cs typeface="Simplified Arabic" panose="02020603050405020304" pitchFamily="18" charset="-78"/>
              </a:rPr>
              <a:t>-توفير السلع والخدمات</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dirty="0"/>
          </a:p>
        </p:txBody>
      </p:sp>
      <p:sp>
        <p:nvSpPr>
          <p:cNvPr id="4" name="Content Placeholder 2">
            <a:extLst>
              <a:ext uri="{FF2B5EF4-FFF2-40B4-BE49-F238E27FC236}">
                <a16:creationId xmlns:a16="http://schemas.microsoft.com/office/drawing/2014/main" id="{820460F6-28BA-9FC0-67CD-D2368C6ACAFB}"/>
              </a:ext>
            </a:extLst>
          </p:cNvPr>
          <p:cNvSpPr txBox="1">
            <a:spLocks/>
          </p:cNvSpPr>
          <p:nvPr/>
        </p:nvSpPr>
        <p:spPr>
          <a:xfrm>
            <a:off x="696687" y="1851480"/>
            <a:ext cx="410691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rtl="1">
              <a:lnSpc>
                <a:spcPct val="115000"/>
              </a:lnSpc>
              <a:spcAft>
                <a:spcPts val="600"/>
              </a:spcAft>
              <a:buNone/>
            </a:pPr>
            <a:r>
              <a:rPr lang="ar-DZ" sz="1800" b="1" dirty="0">
                <a:latin typeface="Sylfaen" panose="010A0502050306030303" pitchFamily="18" charset="0"/>
                <a:ea typeface="Calibri" panose="020F0502020204030204" pitchFamily="34" charset="0"/>
                <a:cs typeface="Simplified Arabic" panose="02020603050405020304" pitchFamily="18" charset="-78"/>
              </a:rPr>
              <a:t>ثانيا: </a:t>
            </a:r>
            <a:r>
              <a:rPr lang="ar-DZ" sz="1800" b="1" dirty="0">
                <a:effectLst/>
                <a:latin typeface="Sylfaen" panose="010A0502050306030303" pitchFamily="18" charset="0"/>
                <a:ea typeface="Calibri" panose="020F0502020204030204" pitchFamily="34" charset="0"/>
                <a:cs typeface="Simplified Arabic" panose="02020603050405020304" pitchFamily="18" charset="-78"/>
              </a:rPr>
              <a:t>خصائص المشروع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1800" dirty="0">
                <a:effectLst/>
                <a:latin typeface="Sylfaen" panose="010A0502050306030303" pitchFamily="18" charset="0"/>
                <a:ea typeface="Calibri" panose="020F0502020204030204" pitchFamily="34" charset="0"/>
                <a:cs typeface="Simplified Arabic" panose="02020603050405020304" pitchFamily="18" charset="-78"/>
              </a:rPr>
              <a:t>-وجود هدف محدد يتم إنجازه لمرة واحدة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1800" dirty="0">
                <a:effectLst/>
                <a:latin typeface="Sylfaen" panose="010A0502050306030303" pitchFamily="18" charset="0"/>
                <a:ea typeface="Calibri" panose="020F0502020204030204" pitchFamily="34" charset="0"/>
                <a:cs typeface="Simplified Arabic" panose="02020603050405020304" pitchFamily="18" charset="-78"/>
              </a:rPr>
              <a:t>-دورة حياة المشروع       الميزانية –الموارد- المخاطر</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1800" dirty="0">
                <a:effectLst/>
                <a:latin typeface="Sylfaen" panose="010A0502050306030303" pitchFamily="18" charset="0"/>
                <a:ea typeface="Calibri" panose="020F0502020204030204" pitchFamily="34" charset="0"/>
                <a:cs typeface="Simplified Arabic" panose="02020603050405020304" pitchFamily="18" charset="-78"/>
              </a:rPr>
              <a:t>-جدول الزمني</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1800" dirty="0">
                <a:effectLst/>
                <a:latin typeface="Sylfaen" panose="010A0502050306030303" pitchFamily="18" charset="0"/>
                <a:ea typeface="Calibri" panose="020F0502020204030204" pitchFamily="34" charset="0"/>
                <a:cs typeface="Simplified Arabic" panose="02020603050405020304" pitchFamily="18" charset="-78"/>
              </a:rPr>
              <a:t>-وحدانية المشروع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lgn="just" rtl="1">
              <a:lnSpc>
                <a:spcPct val="115000"/>
              </a:lnSpc>
              <a:spcAft>
                <a:spcPts val="600"/>
              </a:spcAft>
              <a:buNone/>
            </a:pPr>
            <a:r>
              <a:rPr lang="ar-DZ" sz="1800" dirty="0">
                <a:effectLst/>
                <a:latin typeface="Sylfaen" panose="010A0502050306030303" pitchFamily="18" charset="0"/>
                <a:ea typeface="Calibri" panose="020F0502020204030204" pitchFamily="34" charset="0"/>
                <a:cs typeface="Simplified Arabic" panose="02020603050405020304" pitchFamily="18" charset="-78"/>
              </a:rPr>
              <a:t>-التضارب في المشاريع (وجود اكثر من مشروع جاهز للتنفيذ)</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lgn="r">
              <a:buNone/>
            </a:pPr>
            <a:r>
              <a:rPr lang="ar-DZ" sz="1800" dirty="0">
                <a:effectLst/>
                <a:latin typeface="Calibri" panose="020F0502020204030204" pitchFamily="34" charset="0"/>
                <a:ea typeface="Calibri" panose="020F0502020204030204" pitchFamily="34" charset="0"/>
                <a:cs typeface="Arial" panose="020B0604020202020204" pitchFamily="34" charset="0"/>
              </a:rPr>
              <a:t> </a:t>
            </a:r>
            <a:endParaRPr lang="fr-FR" sz="1800" dirty="0">
              <a:effectLst/>
              <a:latin typeface="Calibri" panose="020F0502020204030204" pitchFamily="34" charset="0"/>
              <a:ea typeface="Calibri" panose="020F0502020204030204" pitchFamily="34" charset="0"/>
              <a:cs typeface="Arial" panose="020B0604020202020204" pitchFamily="34" charset="0"/>
            </a:endParaRPr>
          </a:p>
          <a:p>
            <a:pPr marL="0" indent="0">
              <a:buNone/>
            </a:pPr>
            <a:endParaRPr lang="fr-FR" dirty="0"/>
          </a:p>
        </p:txBody>
      </p:sp>
    </p:spTree>
    <p:extLst>
      <p:ext uri="{BB962C8B-B14F-4D97-AF65-F5344CB8AC3E}">
        <p14:creationId xmlns:p14="http://schemas.microsoft.com/office/powerpoint/2010/main" val="1499599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D50ABE-17B2-3FDA-19B3-E7A6989A985D}"/>
              </a:ext>
            </a:extLst>
          </p:cNvPr>
          <p:cNvSpPr>
            <a:spLocks noGrp="1"/>
          </p:cNvSpPr>
          <p:nvPr>
            <p:ph type="title"/>
          </p:nvPr>
        </p:nvSpPr>
        <p:spPr/>
        <p:txBody>
          <a:bodyPr/>
          <a:lstStyle/>
          <a:p>
            <a:r>
              <a:rPr lang="ar-DZ" dirty="0"/>
              <a:t>المطلب الثالث : أنواع المشاريع</a:t>
            </a:r>
            <a:endParaRPr lang="fr-FR" dirty="0"/>
          </a:p>
        </p:txBody>
      </p:sp>
      <p:sp>
        <p:nvSpPr>
          <p:cNvPr id="3" name="Content Placeholder 2">
            <a:extLst>
              <a:ext uri="{FF2B5EF4-FFF2-40B4-BE49-F238E27FC236}">
                <a16:creationId xmlns:a16="http://schemas.microsoft.com/office/drawing/2014/main" id="{44CCA40F-D5E6-3396-BD42-9E4EE894C202}"/>
              </a:ext>
            </a:extLst>
          </p:cNvPr>
          <p:cNvSpPr>
            <a:spLocks noGrp="1"/>
          </p:cNvSpPr>
          <p:nvPr>
            <p:ph idx="1"/>
          </p:nvPr>
        </p:nvSpPr>
        <p:spPr>
          <a:xfrm>
            <a:off x="838200" y="1390650"/>
            <a:ext cx="10515600" cy="4786313"/>
          </a:xfrm>
        </p:spPr>
        <p:txBody>
          <a:bodyPr/>
          <a:lstStyle/>
          <a:p>
            <a:pPr algn="r" rtl="1"/>
            <a:r>
              <a:rPr lang="ar-DZ" dirty="0"/>
              <a:t>توجد هنالك مجموعة معتبرة من أنواع المشاريع، ويمكن تلخيصها في الجدول الموالي :</a:t>
            </a:r>
          </a:p>
          <a:p>
            <a:pPr marL="0" indent="0" algn="r" rtl="1">
              <a:buNone/>
            </a:pPr>
            <a:endParaRPr lang="fr-FR" dirty="0"/>
          </a:p>
        </p:txBody>
      </p:sp>
      <p:pic>
        <p:nvPicPr>
          <p:cNvPr id="5" name="Picture 4">
            <a:extLst>
              <a:ext uri="{FF2B5EF4-FFF2-40B4-BE49-F238E27FC236}">
                <a16:creationId xmlns:a16="http://schemas.microsoft.com/office/drawing/2014/main" id="{8F4A4A40-16C5-FA00-C7A9-28F29022BFD6}"/>
              </a:ext>
            </a:extLst>
          </p:cNvPr>
          <p:cNvPicPr>
            <a:picLocks noChangeAspect="1"/>
          </p:cNvPicPr>
          <p:nvPr/>
        </p:nvPicPr>
        <p:blipFill>
          <a:blip r:embed="rId3"/>
          <a:stretch>
            <a:fillRect/>
          </a:stretch>
        </p:blipFill>
        <p:spPr>
          <a:xfrm>
            <a:off x="677334" y="1750219"/>
            <a:ext cx="9067801" cy="4606925"/>
          </a:xfrm>
          <a:prstGeom prst="rect">
            <a:avLst/>
          </a:prstGeom>
        </p:spPr>
      </p:pic>
    </p:spTree>
    <p:extLst>
      <p:ext uri="{BB962C8B-B14F-4D97-AF65-F5344CB8AC3E}">
        <p14:creationId xmlns:p14="http://schemas.microsoft.com/office/powerpoint/2010/main" val="33553603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69B0F1E-4111-1132-E0D5-905CF2D727D1}"/>
              </a:ext>
            </a:extLst>
          </p:cNvPr>
          <p:cNvSpPr>
            <a:spLocks noGrp="1"/>
          </p:cNvSpPr>
          <p:nvPr>
            <p:ph type="title"/>
          </p:nvPr>
        </p:nvSpPr>
        <p:spPr/>
        <p:txBody>
          <a:bodyPr>
            <a:normAutofit/>
          </a:bodyPr>
          <a:lstStyle/>
          <a:p>
            <a:r>
              <a:rPr lang="ar-DZ" dirty="0"/>
              <a:t>المبحث الثاني</a:t>
            </a:r>
            <a:br>
              <a:rPr lang="ar-DZ" dirty="0"/>
            </a:br>
            <a:r>
              <a:rPr lang="ar-DZ" dirty="0"/>
              <a:t> دورة حياة المشروع ومتطلبات نجاحه </a:t>
            </a:r>
            <a:endParaRPr lang="fr-FR" dirty="0"/>
          </a:p>
        </p:txBody>
      </p:sp>
    </p:spTree>
    <p:extLst>
      <p:ext uri="{BB962C8B-B14F-4D97-AF65-F5344CB8AC3E}">
        <p14:creationId xmlns:p14="http://schemas.microsoft.com/office/powerpoint/2010/main" val="4130600223"/>
      </p:ext>
    </p:extLst>
  </p:cSld>
  <p:clrMapOvr>
    <a:masterClrMapping/>
  </p:clrMapOvr>
</p:sld>
</file>

<file path=ppt/theme/theme1.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93</TotalTime>
  <Words>1069</Words>
  <Application>Microsoft Office PowerPoint</Application>
  <PresentationFormat>Widescreen</PresentationFormat>
  <Paragraphs>99</Paragraphs>
  <Slides>15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HQPB3</vt:lpstr>
      <vt:lpstr>Simplified Arabic</vt:lpstr>
      <vt:lpstr>Sylfaen</vt:lpstr>
      <vt:lpstr>Trebuchet MS</vt:lpstr>
      <vt:lpstr>Wingdings 3</vt:lpstr>
      <vt:lpstr>Facet</vt:lpstr>
      <vt:lpstr>PowerPoint Presentation</vt:lpstr>
      <vt:lpstr>PowerPoint Presentation</vt:lpstr>
      <vt:lpstr>خطة البحث </vt:lpstr>
      <vt:lpstr>المقدمة  </vt:lpstr>
      <vt:lpstr>المبحث الأول  ماهية المشروع </vt:lpstr>
      <vt:lpstr>المطلب الأول : تعريف المشروع   </vt:lpstr>
      <vt:lpstr>المطلب الثاني: أهمية وخصائص المشروع </vt:lpstr>
      <vt:lpstr>المطلب الثالث : أنواع المشاريع</vt:lpstr>
      <vt:lpstr>المبحث الثاني  دورة حياة المشروع ومتطلبات نجاحه </vt:lpstr>
      <vt:lpstr>المطلب الأول: دورة حياة المشروع</vt:lpstr>
      <vt:lpstr>PowerPoint Presentation</vt:lpstr>
      <vt:lpstr>المطلب الثاني : متطلبات نجاح المشروع   </vt:lpstr>
      <vt:lpstr>المطلب الثالث: أسباب فشل المشروع </vt:lpstr>
      <vt:lpstr>الخاتمة </vt:lpstr>
      <vt:lpstr>قائمة المراجع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213656554730</dc:creator>
  <cp:lastModifiedBy>213656554730</cp:lastModifiedBy>
  <cp:revision>4</cp:revision>
  <dcterms:created xsi:type="dcterms:W3CDTF">2022-10-18T14:58:36Z</dcterms:created>
  <dcterms:modified xsi:type="dcterms:W3CDTF">2022-10-19T08:44:57Z</dcterms:modified>
</cp:coreProperties>
</file>