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3">
  <p:sldMasterIdLst>
    <p:sldMasterId id="2147483840" r:id="rId1"/>
  </p:sldMasterIdLst>
  <p:handoutMasterIdLst>
    <p:handoutMasterId r:id="rId15"/>
  </p:handoutMasterIdLst>
  <p:sldIdLst>
    <p:sldId id="256" r:id="rId2"/>
    <p:sldId id="363" r:id="rId3"/>
    <p:sldId id="329" r:id="rId4"/>
    <p:sldId id="355" r:id="rId5"/>
    <p:sldId id="356" r:id="rId6"/>
    <p:sldId id="357" r:id="rId7"/>
    <p:sldId id="358" r:id="rId8"/>
    <p:sldId id="354" r:id="rId9"/>
    <p:sldId id="359" r:id="rId10"/>
    <p:sldId id="360" r:id="rId11"/>
    <p:sldId id="364" r:id="rId12"/>
    <p:sldId id="361" r:id="rId13"/>
    <p:sldId id="362" r:id="rId1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14" autoAdjust="0"/>
    <p:restoredTop sz="94718" autoAdjust="0"/>
  </p:normalViewPr>
  <p:slideViewPr>
    <p:cSldViewPr>
      <p:cViewPr varScale="1">
        <p:scale>
          <a:sx n="70" d="100"/>
          <a:sy n="70" d="100"/>
        </p:scale>
        <p:origin x="-1386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699C94-FA4D-4BBC-B4F0-272C449AB7DC}" type="datetimeFigureOut">
              <a:rPr lang="fr-FR" smtClean="0"/>
              <a:pPr/>
              <a:t>15/03/2022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17DCBA-62EF-4C0D-87FF-6B67B5E52F51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e de titr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ous-titr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fr-FR" smtClean="0"/>
              <a:t>Cliquez pour modifier le style des sous-titres du masque</a:t>
            </a:r>
            <a:endParaRPr kumimoji="0" lang="en-US"/>
          </a:p>
        </p:txBody>
      </p:sp>
      <p:sp>
        <p:nvSpPr>
          <p:cNvPr id="28" name="Espace réservé de la date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15/03/2022</a:t>
            </a:fld>
            <a:endParaRPr lang="fr-FR"/>
          </a:p>
        </p:txBody>
      </p:sp>
      <p:sp>
        <p:nvSpPr>
          <p:cNvPr id="17" name="Espace réservé du pied de page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Connecteur droit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Ellipse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Espace réservé du numéro de diapositive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Titr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15/03/2022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itre vertical et text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Connecteur droit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llipse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15/03/2022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15/03/2022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Titre de sec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15/03/2022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15/03/2022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Connecteur droit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Espace réservé du contenu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2" name="Espace réservé du contenu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Connecteur droit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15/03/2022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fr-FR"/>
          </a:p>
        </p:txBody>
      </p:sp>
      <p:sp>
        <p:nvSpPr>
          <p:cNvPr id="15" name="Connecteur droit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Espace réservé du contenu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6" name="Espace réservé du contenu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25" name="Ellipse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Ellipse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3" name="Titr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15/03/2022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15/03/2022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u avec légend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Connecteur droit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Espace réservé du contenu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fr-FR" smtClean="0"/>
              <a:t>Cliquez pour modifier les styles du texte du masque</a:t>
            </a:r>
          </a:p>
          <a:p>
            <a:pPr lvl="1" eaLnBrk="1" latinLnBrk="0" hangingPunct="1"/>
            <a:r>
              <a:rPr lang="fr-FR" smtClean="0"/>
              <a:t>Deuxième niveau</a:t>
            </a:r>
          </a:p>
          <a:p>
            <a:pPr lvl="2" eaLnBrk="1" latinLnBrk="0" hangingPunct="1"/>
            <a:r>
              <a:rPr lang="fr-FR" smtClean="0"/>
              <a:t>Troisième niveau</a:t>
            </a:r>
          </a:p>
          <a:p>
            <a:pPr lvl="3" eaLnBrk="1" latinLnBrk="0" hangingPunct="1"/>
            <a:r>
              <a:rPr lang="fr-FR" smtClean="0"/>
              <a:t>Quatrième niveau</a:t>
            </a:r>
          </a:p>
          <a:p>
            <a:pPr lvl="4" eaLnBrk="1" latinLnBrk="0" hangingPunct="1"/>
            <a:r>
              <a:rPr lang="fr-FR" smtClean="0"/>
              <a:t>Cinquième niveau</a:t>
            </a:r>
            <a:endParaRPr kumimoji="0" lang="en-US"/>
          </a:p>
        </p:txBody>
      </p:sp>
      <p:sp>
        <p:nvSpPr>
          <p:cNvPr id="10" name="Ellipse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Ellipse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91488A6-4999-4EC2-BF99-9B561A61566A}" type="datetimeFigureOut">
              <a:rPr lang="fr-FR" smtClean="0"/>
              <a:pPr/>
              <a:t>15/03/2022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fr-F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onnecteur droit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Ellipse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Ellipse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fr-FR" smtClean="0"/>
              <a:t>Cliquez sur l'icône pour ajouter une image</a:t>
            </a:r>
            <a:endParaRPr kumimoji="0" lang="en-US" dirty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B91488A6-4999-4EC2-BF99-9B561A61566A}" type="datetimeFigureOut">
              <a:rPr lang="fr-FR" smtClean="0"/>
              <a:pPr/>
              <a:t>15/03/2022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Espace réservé de la date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B91488A6-4999-4EC2-BF99-9B561A61566A}" type="datetimeFigureOut">
              <a:rPr lang="fr-FR" smtClean="0"/>
              <a:pPr/>
              <a:t>15/03/2022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fr-FR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Connecteur droit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Ellipse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Ellipse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Espace réservé du numéro de diapositive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ED0911F1-6A05-46FE-A4E3-D310D8C7A0DE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22" name="Espace réservé du titre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fr-FR" smtClean="0"/>
              <a:t>Cliquez pour modifier le style du titre</a:t>
            </a:r>
            <a:endParaRPr kumimoji="0" lang="en-US"/>
          </a:p>
        </p:txBody>
      </p:sp>
      <p:sp>
        <p:nvSpPr>
          <p:cNvPr id="13" name="Espace réservé du texte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fr-FR" smtClean="0"/>
              <a:t>Cliquez pour modifier les styles du texte du masque</a:t>
            </a:r>
          </a:p>
          <a:p>
            <a:pPr lvl="1" eaLnBrk="1" latinLnBrk="0" hangingPunct="1"/>
            <a:r>
              <a:rPr kumimoji="0" lang="fr-FR" smtClean="0"/>
              <a:t>Deuxième niveau</a:t>
            </a:r>
          </a:p>
          <a:p>
            <a:pPr lvl="2" eaLnBrk="1" latinLnBrk="0" hangingPunct="1"/>
            <a:r>
              <a:rPr kumimoji="0" lang="fr-FR" smtClean="0"/>
              <a:t>Troisième niveau</a:t>
            </a:r>
          </a:p>
          <a:p>
            <a:pPr lvl="3" eaLnBrk="1" latinLnBrk="0" hangingPunct="1"/>
            <a:r>
              <a:rPr kumimoji="0" lang="fr-FR" smtClean="0"/>
              <a:t>Quatrième niveau</a:t>
            </a:r>
          </a:p>
          <a:p>
            <a:pPr lvl="4" eaLnBrk="1" latinLnBrk="0" hangingPunct="1"/>
            <a:r>
              <a:rPr kumimoji="0" lang="fr-FR" smtClean="0"/>
              <a:t>Cinquième niveau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à coins arrondis 8"/>
          <p:cNvSpPr/>
          <p:nvPr/>
        </p:nvSpPr>
        <p:spPr>
          <a:xfrm>
            <a:off x="928662" y="3500438"/>
            <a:ext cx="7358114" cy="1214446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مكونات الإدارة </a:t>
            </a:r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الاستراتيجية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للموارد البشرية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928662" y="4786322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ea typeface="Simplified Arabic"/>
                <a:cs typeface="Traditional Arabic"/>
              </a:rPr>
              <a:t>د. </a:t>
            </a:r>
            <a:r>
              <a:rPr lang="ar-SA" sz="2400" b="1" dirty="0" err="1" smtClean="0">
                <a:ea typeface="Simplified Arabic"/>
                <a:cs typeface="Traditional Arabic"/>
              </a:rPr>
              <a:t>رولامي</a:t>
            </a:r>
            <a:r>
              <a:rPr lang="ar-SA" sz="2400" b="1" dirty="0" smtClean="0">
                <a:ea typeface="Simplified Arabic"/>
                <a:cs typeface="Traditional Arabic"/>
              </a:rPr>
              <a:t> عبد الحميد</a:t>
            </a:r>
            <a:endParaRPr lang="ar-DZ" sz="2400" b="1" dirty="0" smtClean="0"/>
          </a:p>
        </p:txBody>
      </p:sp>
      <p:sp>
        <p:nvSpPr>
          <p:cNvPr id="5" name="Rectangle à coins arrondis 4"/>
          <p:cNvSpPr/>
          <p:nvPr/>
        </p:nvSpPr>
        <p:spPr>
          <a:xfrm>
            <a:off x="928662" y="2928934"/>
            <a:ext cx="7358114" cy="490542"/>
          </a:xfrm>
          <a:prstGeom prst="roundRect">
            <a:avLst>
              <a:gd name="adj" fmla="val 3057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المحاضرة الثالثة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928662" y="5286388"/>
            <a:ext cx="3214710" cy="428628"/>
          </a:xfrm>
          <a:prstGeom prst="roundRect">
            <a:avLst/>
          </a:prstGeom>
          <a:solidFill>
            <a:srgbClr val="FFFF00"/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fr-FR" b="1" dirty="0" smtClean="0">
                <a:ea typeface="Simplified Arabic"/>
                <a:cs typeface="Traditional Arabic"/>
              </a:rPr>
              <a:t>a.rolami@univ-dbkm.dz</a:t>
            </a:r>
            <a:endParaRPr lang="ar-DZ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285852" y="571480"/>
            <a:ext cx="6429420" cy="121444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دور إدارة الموارد البشرية في كل مرحلة من مراحل الإدارة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الاستراتيجية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1500166" y="3286124"/>
            <a:ext cx="6858048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دور إدارة الموارد البشرية في مرحلة الإعداد الاستراتيجي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857224" y="4000504"/>
            <a:ext cx="7500990" cy="428628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الإجابة على سؤال ”إلى أين نريد أن نذهب؟“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857224" y="4500570"/>
            <a:ext cx="7500990" cy="428628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المساهمة في تحديد الأهداف والاستراتيجيات والسياسات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8429652" y="3286124"/>
            <a:ext cx="438152" cy="50006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2</a:t>
            </a:r>
            <a:endParaRPr lang="ar-DZ" sz="2800" b="1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20" grpId="0" animBg="1"/>
      <p:bldP spid="7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285852" y="571480"/>
            <a:ext cx="6429420" cy="121444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دور إدارة الموارد البشرية في كل مرحلة من مراحل الإدارة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الاستراتيجية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1500166" y="3214686"/>
            <a:ext cx="6858048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دور إدارة الموارد البشرية في مرحلة التنفيذ الاستراتيجي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285720" y="3786190"/>
            <a:ext cx="8072494" cy="428628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مد المنظمة بالطاقات المنفذة </a:t>
            </a:r>
            <a:r>
              <a:rPr lang="ar-DZ" sz="2400" b="1" dirty="0" err="1" smtClean="0">
                <a:latin typeface="Arial" pitchFamily="34" charset="0"/>
                <a:ea typeface="Calibri"/>
                <a:cs typeface="Arial" pitchFamily="34" charset="0"/>
              </a:rPr>
              <a:t>لاستراتيجيتها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 بحل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الإشكاليات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الرئيسية الثلاث: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285720" y="4286256"/>
            <a:ext cx="7286676" cy="428628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من هم </a:t>
            </a:r>
            <a:r>
              <a:rPr lang="ar-DZ" sz="2400" b="1" dirty="0" err="1" smtClean="0">
                <a:latin typeface="Arial" pitchFamily="34" charset="0"/>
                <a:ea typeface="Calibri"/>
                <a:cs typeface="Arial" pitchFamily="34" charset="0"/>
              </a:rPr>
              <a:t>المسؤولون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 عن التنفيذ؟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4786322"/>
            <a:ext cx="7286676" cy="428628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ما هي الأنشطة التي يجب أن تؤدى؟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285720" y="5286388"/>
            <a:ext cx="7286676" cy="428628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كيف تؤدى الأنشطة؟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8429652" y="3214686"/>
            <a:ext cx="438152" cy="50006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3</a:t>
            </a:r>
            <a:endParaRPr lang="ar-DZ" sz="2800" b="1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0" grpId="0" animBg="1"/>
      <p:bldP spid="11" grpId="0" animBg="1"/>
      <p:bldP spid="13" grpId="0" animBg="1"/>
      <p:bldP spid="9" grpId="0" animBg="1"/>
      <p:bldP spid="14" grpId="0" animBg="1"/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285852" y="571480"/>
            <a:ext cx="6429420" cy="121444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دور إدارة الموارد البشرية في كل مرحلة من مراحل الإدارة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الاستراتيجية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1500166" y="3214686"/>
            <a:ext cx="6858048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دور إدارة الموارد البشرية في مرحلة التقييم الاستراتيجي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285720" y="3786190"/>
            <a:ext cx="8072494" cy="428628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التأكد من تحقيق الأهداف عبر المساهمة في التغذية العكسية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4286256"/>
            <a:ext cx="8072494" cy="428628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المساهمة بالقيادات في تحسين الأداء وتصحيح </a:t>
            </a:r>
            <a:r>
              <a:rPr lang="ar-DZ" sz="2400" b="1" dirty="0" err="1" smtClean="0">
                <a:latin typeface="Arial" pitchFamily="34" charset="0"/>
                <a:ea typeface="Calibri"/>
                <a:cs typeface="Arial" pitchFamily="34" charset="0"/>
              </a:rPr>
              <a:t>الاختلالات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 السابقة 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4786322"/>
            <a:ext cx="8072494" cy="428628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تزويد المنظمة بالمهارات الجديدة المطورة لأداء المنظمة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8429652" y="3214686"/>
            <a:ext cx="438152" cy="50006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3</a:t>
            </a:r>
            <a:endParaRPr lang="ar-DZ" sz="2800" b="1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20" grpId="0" animBg="1"/>
      <p:bldP spid="7" grpId="0" animBg="1"/>
      <p:bldP spid="9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أسئلة لإثراء المعارف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7224" y="4214818"/>
            <a:ext cx="7429552" cy="1071570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كيف يمكن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للميتافيرس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أن يؤثر على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مستقبل إدارة 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الموارد البشرية في رأيك؟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857224" y="3357562"/>
            <a:ext cx="7429552" cy="7143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ماذا تعرف عن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الميتافيرس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à coins arrondis 7"/>
          <p:cNvSpPr/>
          <p:nvPr/>
        </p:nvSpPr>
        <p:spPr>
          <a:xfrm>
            <a:off x="285720" y="928670"/>
            <a:ext cx="8572560" cy="1143008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أسئلة تمهيدية للمحاضرة الأولى</a:t>
            </a:r>
            <a:endParaRPr lang="ar-DZ" sz="3200" b="1" dirty="0" smtClean="0">
              <a:solidFill>
                <a:schemeClr val="tx1"/>
              </a:solidFill>
            </a:endParaRP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285728"/>
            <a:ext cx="8572560" cy="500066"/>
          </a:xfrm>
          <a:prstGeom prst="roundRect">
            <a:avLst>
              <a:gd name="adj" fmla="val 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endParaRPr lang="ar-DZ" sz="2400" b="1" dirty="0" smtClean="0">
              <a:solidFill>
                <a:schemeClr val="tx1"/>
              </a:solidFill>
            </a:endParaRPr>
          </a:p>
        </p:txBody>
      </p:sp>
      <p:sp>
        <p:nvSpPr>
          <p:cNvPr id="12" name="Rectangle à coins arrondis 11"/>
          <p:cNvSpPr/>
          <p:nvPr/>
        </p:nvSpPr>
        <p:spPr>
          <a:xfrm>
            <a:off x="857224" y="4214818"/>
            <a:ext cx="7429552" cy="571504"/>
          </a:xfrm>
          <a:prstGeom prst="roundRect">
            <a:avLst>
              <a:gd name="adj" fmla="val 0"/>
            </a:avLst>
          </a:prstGeom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ما هي الأنماط الرئيسية الثلاثة للقيادة؟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857224" y="3357562"/>
            <a:ext cx="7429552" cy="7143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ماذا تعرف عن الثورة الصناعية؟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857224" y="4929198"/>
            <a:ext cx="7429552" cy="714380"/>
          </a:xfrm>
          <a:prstGeom prst="roundRect">
            <a:avLst>
              <a:gd name="adj" fmla="val 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 rtl="1"/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ماذا تعرف عن الذكاء </a:t>
            </a:r>
            <a:r>
              <a:rPr lang="ar-DZ" sz="3200" b="1" dirty="0" err="1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الإصطناعي</a:t>
            </a:r>
            <a:r>
              <a:rPr lang="ar-DZ" sz="3200" b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؟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Scale>
                                      <p:cBhvr>
                                        <p:cTn id="7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</p:cBhvr>
                                      <p:from x="250000" y="250000"/>
                                      <p:to x="100000" y="100000"/>
                                    </p:animScale>
                                    <p:animMotion origin="layout" path="M -0.46736 0.92887  C -0.37517 0.88508  -0.02552 0.75279  0.0908 0.66613  C  0.20747 0.57948  0.21649 0.50394  0.23177 0.40825  C 0.24705 0.31256  0.22118 0.15964   0.18264 0.09152  C 0.1441 0.02341  0.03802 0.0  0.0 0.0  " pathEditMode="relative" ptsTypes="">
                                      <p:cBhvr>
                                        <p:cTn id="8" dur="10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000"/>
                            </p:stCondLst>
                            <p:childTnLst>
                              <p:par>
                                <p:cTn id="2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12" grpId="0" animBg="1"/>
      <p:bldP spid="15" grpId="0" animBg="1"/>
      <p:bldP spid="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285852" y="571480"/>
            <a:ext cx="6429420" cy="121444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مكونات الإدارة </a:t>
            </a:r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الاستراتيجية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للموارد البشرية</a:t>
            </a:r>
          </a:p>
        </p:txBody>
      </p:sp>
      <p:sp>
        <p:nvSpPr>
          <p:cNvPr id="6" name="Rectangle à coins arrondis 5"/>
          <p:cNvSpPr/>
          <p:nvPr/>
        </p:nvSpPr>
        <p:spPr>
          <a:xfrm>
            <a:off x="4143372" y="2786058"/>
            <a:ext cx="928694" cy="3429024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المكونات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5214942" y="2857496"/>
            <a:ext cx="3714776" cy="92869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التصميمات والهياكل التنظيمية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5214942" y="4000504"/>
            <a:ext cx="3714776" cy="57150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الاختيار والتوظيف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5214942" y="4857760"/>
            <a:ext cx="3714776" cy="57150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التدريب والتنمية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5214942" y="5643578"/>
            <a:ext cx="3714776" cy="57150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إدارة الأداء</a:t>
            </a:r>
          </a:p>
        </p:txBody>
      </p:sp>
      <p:sp>
        <p:nvSpPr>
          <p:cNvPr id="16" name="Rectangle à coins arrondis 15"/>
          <p:cNvSpPr/>
          <p:nvPr/>
        </p:nvSpPr>
        <p:spPr>
          <a:xfrm>
            <a:off x="285720" y="2786058"/>
            <a:ext cx="3714776" cy="57150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منظومة التعويضات</a:t>
            </a:r>
          </a:p>
        </p:txBody>
      </p:sp>
      <p:sp>
        <p:nvSpPr>
          <p:cNvPr id="17" name="Rectangle à coins arrondis 16"/>
          <p:cNvSpPr/>
          <p:nvPr/>
        </p:nvSpPr>
        <p:spPr>
          <a:xfrm>
            <a:off x="285720" y="3500438"/>
            <a:ext cx="3714776" cy="57150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برامج تحسين </a:t>
            </a:r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الانتاجية</a:t>
            </a:r>
            <a:endParaRPr lang="ar-DZ" sz="32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18" name="Rectangle à coins arrondis 17"/>
          <p:cNvSpPr/>
          <p:nvPr/>
        </p:nvSpPr>
        <p:spPr>
          <a:xfrm>
            <a:off x="285720" y="4214818"/>
            <a:ext cx="3714776" cy="92869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علاقات العمل الإنسانية الفعالة</a:t>
            </a:r>
          </a:p>
        </p:txBody>
      </p:sp>
      <p:sp>
        <p:nvSpPr>
          <p:cNvPr id="19" name="Rectangle à coins arrondis 18"/>
          <p:cNvSpPr/>
          <p:nvPr/>
        </p:nvSpPr>
        <p:spPr>
          <a:xfrm>
            <a:off x="285720" y="5286388"/>
            <a:ext cx="3714776" cy="928694"/>
          </a:xfrm>
          <a:prstGeom prst="roundRect">
            <a:avLst/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كفاءة الصحة والسلامة المهنية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7000"/>
                            </p:stCondLst>
                            <p:childTnLst>
                              <p:par>
                                <p:cTn id="68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0" dur="800" decel="100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1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2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800" decel="100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6" fill="hold">
                            <p:stCondLst>
                              <p:cond delay="8000"/>
                            </p:stCondLst>
                            <p:childTnLst>
                              <p:par>
                                <p:cTn id="77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9" dur="800" decel="100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0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1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2" dur="800" decel="100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9000"/>
                            </p:stCondLst>
                            <p:childTnLst>
                              <p:par>
                                <p:cTn id="86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88" dur="800" decel="100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9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0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1" dur="800" decel="100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6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285852" y="571480"/>
            <a:ext cx="6429420" cy="121444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مكونات الإدارة </a:t>
            </a:r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الاستراتيجية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للموارد البشرية</a:t>
            </a:r>
          </a:p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(الشرح)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4429124" y="2857496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التصميمات والهياكل التنظيمية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285720" y="3429000"/>
            <a:ext cx="8643998" cy="1000132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تكون فائقة التميز ويتحقق ذلك عن طريق التخطيط الفعال للموارد البشرية والشروط المعيارية للوظائف وتحليل ووصف الوظائف وأسلوب اتخاذ القرارات والتوجه السوقي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4429124" y="4714884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err="1" smtClean="0">
                <a:latin typeface="Arial" pitchFamily="34" charset="0"/>
                <a:ea typeface="Calibri"/>
                <a:cs typeface="Arial" pitchFamily="34" charset="0"/>
              </a:rPr>
              <a:t>الإختيار</a:t>
            </a:r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 والتوظيف 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5286388"/>
            <a:ext cx="8643998" cy="1000132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تضم معايير الاختيار والتخطيط الاستراتيجي واختيار المديرين والقيادات.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8429652" y="2857496"/>
            <a:ext cx="438152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1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8429652" y="4714884"/>
            <a:ext cx="438152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2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20" grpId="0" animBg="1"/>
      <p:bldP spid="21" grpId="0" animBg="1"/>
      <p:bldP spid="22" grpId="0" animBg="1"/>
      <p:bldP spid="7" grpId="0" animBg="1"/>
      <p:bldP spid="8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285852" y="571480"/>
            <a:ext cx="6429420" cy="121444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مكونات الإدارة </a:t>
            </a:r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الاستراتيجية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للموارد البشرية</a:t>
            </a:r>
          </a:p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(الشرح)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4429124" y="2857496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التدريب والتنمية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285720" y="3429000"/>
            <a:ext cx="8643998" cy="1000132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يشمل أنواع التدريب الداخلي والخارجي وتحديد </a:t>
            </a:r>
            <a:r>
              <a:rPr lang="ar-DZ" sz="2400" b="1" dirty="0" err="1" smtClean="0">
                <a:latin typeface="Arial" pitchFamily="34" charset="0"/>
                <a:ea typeface="Calibri"/>
                <a:cs typeface="Arial" pitchFamily="34" charset="0"/>
              </a:rPr>
              <a:t>الإحتياجات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 التدريبية وقياس عائد التدريب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4429124" y="4714884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إدارة الأداء 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5286388"/>
            <a:ext cx="8643998" cy="1000132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يتضمن </a:t>
            </a:r>
            <a:r>
              <a:rPr lang="ar-DZ" sz="2400" b="1" dirty="0" err="1" smtClean="0">
                <a:latin typeface="Arial" pitchFamily="34" charset="0"/>
                <a:ea typeface="Calibri"/>
                <a:cs typeface="Arial" pitchFamily="34" charset="0"/>
              </a:rPr>
              <a:t>الإتفاق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 على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معايير ووسائل قياس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الأداء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وقياس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رضا العاملين والعملاء والرضا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الوظيفي.</a:t>
            </a:r>
            <a:endParaRPr lang="ar-DZ" sz="24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8429652" y="4714884"/>
            <a:ext cx="438152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4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8429652" y="2857496"/>
            <a:ext cx="438152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3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20" grpId="0" animBg="1"/>
      <p:bldP spid="21" grpId="0" animBg="1"/>
      <p:bldP spid="22" grpId="0" animBg="1"/>
      <p:bldP spid="7" grpId="0" animBg="1"/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285852" y="571480"/>
            <a:ext cx="6429420" cy="121444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مكونات الإدارة </a:t>
            </a:r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الاستراتيجية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للموارد البشرية</a:t>
            </a:r>
          </a:p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(الشرح)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4429124" y="2857496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منظومة التعويضات 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285720" y="3429000"/>
            <a:ext cx="8643998" cy="1000132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تشمل أنواع الحوافز الفردية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والجماعية،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السلبية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والايجابية،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المادية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والمعنوية،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وأساليب دفع الأجور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والتعويضات.</a:t>
            </a:r>
            <a:endParaRPr lang="ar-DZ" sz="24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21" name="Rectangle à coins arrondis 20"/>
          <p:cNvSpPr/>
          <p:nvPr/>
        </p:nvSpPr>
        <p:spPr>
          <a:xfrm>
            <a:off x="4429124" y="4714884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برامج تحسين الإنتاجية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5286388"/>
            <a:ext cx="8643998" cy="1000132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تشمل تطبيقات إدارة الجودة الشاملة وقياس نتائج الجودة في </a:t>
            </a:r>
            <a:r>
              <a:rPr lang="ar-DZ" sz="2400" b="1" dirty="0" err="1" smtClean="0">
                <a:latin typeface="Arial" pitchFamily="34" charset="0"/>
                <a:ea typeface="Calibri"/>
                <a:cs typeface="Arial" pitchFamily="34" charset="0"/>
              </a:rPr>
              <a:t>المدخلات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، العمليات،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النتائج،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البيئة، الإدارة،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والمقارنات مع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المنافسين.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8429652" y="4714884"/>
            <a:ext cx="438152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6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8429652" y="2857496"/>
            <a:ext cx="438152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5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20" grpId="0" animBg="1"/>
      <p:bldP spid="21" grpId="0" animBg="1"/>
      <p:bldP spid="22" grpId="0" animBg="1"/>
      <p:bldP spid="7" grpId="0" animBg="1"/>
      <p:bldP spid="8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285852" y="571480"/>
            <a:ext cx="6429420" cy="1214446"/>
          </a:xfrm>
          <a:prstGeom prst="roundRect">
            <a:avLst/>
          </a:prstGeo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مكونات الإدارة </a:t>
            </a:r>
            <a:r>
              <a:rPr lang="ar-DZ" sz="3200" b="1" dirty="0" err="1" smtClean="0">
                <a:latin typeface="Arial" pitchFamily="34" charset="0"/>
                <a:ea typeface="Calibri"/>
                <a:cs typeface="Arial" pitchFamily="34" charset="0"/>
              </a:rPr>
              <a:t>الاستراتيجية</a:t>
            </a:r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 للموارد البشرية</a:t>
            </a:r>
          </a:p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(الشرح)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4429124" y="2857496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علاقات العمل الإنسانية الفعالة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285720" y="3429000"/>
            <a:ext cx="8643998" cy="1000132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وتشمل درجة </a:t>
            </a:r>
            <a:r>
              <a:rPr lang="ar-DZ" sz="2400" b="1" dirty="0" err="1" smtClean="0">
                <a:latin typeface="Arial" pitchFamily="34" charset="0"/>
                <a:ea typeface="Calibri"/>
                <a:cs typeface="Arial" pitchFamily="34" charset="0"/>
              </a:rPr>
              <a:t>الإلتزام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 بتطبيق قوانين العمل، التأمينات الاجتماعية، المعاشات، العلاج والدواء وتحقيق الرضا الوظيفي.</a:t>
            </a:r>
          </a:p>
        </p:txBody>
      </p:sp>
      <p:sp>
        <p:nvSpPr>
          <p:cNvPr id="21" name="Rectangle à coins arrondis 20"/>
          <p:cNvSpPr/>
          <p:nvPr/>
        </p:nvSpPr>
        <p:spPr>
          <a:xfrm>
            <a:off x="4429124" y="4714884"/>
            <a:ext cx="392909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كفاءة الصحة والسلامة المهنية</a:t>
            </a:r>
          </a:p>
        </p:txBody>
      </p:sp>
      <p:sp>
        <p:nvSpPr>
          <p:cNvPr id="22" name="Rectangle à coins arrondis 21"/>
          <p:cNvSpPr/>
          <p:nvPr/>
        </p:nvSpPr>
        <p:spPr>
          <a:xfrm>
            <a:off x="285720" y="5286388"/>
            <a:ext cx="8643998" cy="1000132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تشمل تطبيقات السلامة المهنية والوقاية من الحوادث وتخفيض ضغوط العمل </a:t>
            </a:r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والأمراض.</a:t>
            </a:r>
            <a:endParaRPr lang="ar-DZ" sz="24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7" name="Rectangle à coins arrondis 6"/>
          <p:cNvSpPr/>
          <p:nvPr/>
        </p:nvSpPr>
        <p:spPr>
          <a:xfrm>
            <a:off x="8429652" y="4714884"/>
            <a:ext cx="438152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8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  <p:sp>
        <p:nvSpPr>
          <p:cNvPr id="8" name="Rectangle à coins arrondis 7"/>
          <p:cNvSpPr/>
          <p:nvPr/>
        </p:nvSpPr>
        <p:spPr>
          <a:xfrm>
            <a:off x="8429652" y="2857496"/>
            <a:ext cx="438152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7</a:t>
            </a:r>
            <a:endParaRPr lang="ar-DZ" sz="2800" b="1" dirty="0" smtClean="0">
              <a:latin typeface="Arial" pitchFamily="34" charset="0"/>
              <a:ea typeface="Calibri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20" grpId="0" animBg="1"/>
      <p:bldP spid="21" grpId="0" animBg="1"/>
      <p:bldP spid="22" grpId="0" animBg="1"/>
      <p:bldP spid="7" grpId="0" animBg="1"/>
      <p:bldP spid="8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285852" y="785794"/>
            <a:ext cx="6429420" cy="121444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دور إدارة الموارد البشرية في كل مرحلة من مراحل الإدارة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الاستراتيجية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3571868" y="2571744"/>
            <a:ext cx="2214578" cy="10001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مرحلة التحليل الإستراتيجي</a:t>
            </a:r>
          </a:p>
        </p:txBody>
      </p:sp>
      <p:sp>
        <p:nvSpPr>
          <p:cNvPr id="13" name="Rectangle à coins arrondis 12"/>
          <p:cNvSpPr/>
          <p:nvPr/>
        </p:nvSpPr>
        <p:spPr>
          <a:xfrm>
            <a:off x="6286512" y="3929066"/>
            <a:ext cx="2143140" cy="10001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مرحلة الإعداد الاستراتيجي</a:t>
            </a:r>
          </a:p>
        </p:txBody>
      </p:sp>
      <p:sp>
        <p:nvSpPr>
          <p:cNvPr id="14" name="Rectangle à coins arrondis 13"/>
          <p:cNvSpPr/>
          <p:nvPr/>
        </p:nvSpPr>
        <p:spPr>
          <a:xfrm>
            <a:off x="3571868" y="5357826"/>
            <a:ext cx="2071702" cy="1000132"/>
          </a:xfrm>
          <a:prstGeom prst="roundRect">
            <a:avLst/>
          </a:prstGeom>
          <a:ln/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مرحلة التنفيذ الاستراتيجي</a:t>
            </a:r>
          </a:p>
        </p:txBody>
      </p:sp>
      <p:sp>
        <p:nvSpPr>
          <p:cNvPr id="15" name="Rectangle à coins arrondis 14"/>
          <p:cNvSpPr/>
          <p:nvPr/>
        </p:nvSpPr>
        <p:spPr>
          <a:xfrm>
            <a:off x="857224" y="3857628"/>
            <a:ext cx="2285984" cy="1000132"/>
          </a:xfrm>
          <a:prstGeom prst="roundRect">
            <a:avLst/>
          </a:prstGeom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latin typeface="Arial" pitchFamily="34" charset="0"/>
                <a:ea typeface="Calibri"/>
                <a:cs typeface="Arial" pitchFamily="34" charset="0"/>
              </a:rPr>
              <a:t>التقييم والرقابة الاستراتيجيين</a:t>
            </a:r>
          </a:p>
        </p:txBody>
      </p:sp>
      <p:cxnSp>
        <p:nvCxnSpPr>
          <p:cNvPr id="17" name="Connecteur droit avec flèche 16"/>
          <p:cNvCxnSpPr/>
          <p:nvPr/>
        </p:nvCxnSpPr>
        <p:spPr>
          <a:xfrm>
            <a:off x="5857884" y="3071810"/>
            <a:ext cx="1143008" cy="785818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18" name="Connecteur droit avec flèche 17"/>
          <p:cNvCxnSpPr/>
          <p:nvPr/>
        </p:nvCxnSpPr>
        <p:spPr>
          <a:xfrm rot="10800000" flipV="1">
            <a:off x="5715008" y="5000636"/>
            <a:ext cx="1571636" cy="857256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3" name="Connecteur droit avec flèche 22"/>
          <p:cNvCxnSpPr/>
          <p:nvPr/>
        </p:nvCxnSpPr>
        <p:spPr>
          <a:xfrm rot="10800000">
            <a:off x="2071671" y="5000636"/>
            <a:ext cx="1428760" cy="928694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  <p:cxnSp>
        <p:nvCxnSpPr>
          <p:cNvPr id="27" name="Connecteur droit avec flèche 26"/>
          <p:cNvCxnSpPr/>
          <p:nvPr/>
        </p:nvCxnSpPr>
        <p:spPr>
          <a:xfrm flipV="1">
            <a:off x="1928794" y="3071810"/>
            <a:ext cx="1571636" cy="71438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5"/>
          </a:lnRef>
          <a:fillRef idx="0">
            <a:schemeClr val="accent5"/>
          </a:fillRef>
          <a:effectRef idx="2">
            <a:schemeClr val="accent5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à coins arrondis 3"/>
          <p:cNvSpPr/>
          <p:nvPr/>
        </p:nvSpPr>
        <p:spPr>
          <a:xfrm>
            <a:off x="1285852" y="571480"/>
            <a:ext cx="6429420" cy="121444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دور إدارة الموارد البشرية في كل مرحلة من مراحل الإدارة </a:t>
            </a:r>
            <a:r>
              <a:rPr lang="ar-DZ" sz="3200" b="1" dirty="0" err="1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الاستراتيجية</a:t>
            </a:r>
            <a:r>
              <a:rPr lang="ar-DZ" sz="32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 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2643174" y="3214686"/>
            <a:ext cx="5715040" cy="500066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latin typeface="Arial" pitchFamily="34" charset="0"/>
                <a:ea typeface="Calibri"/>
                <a:cs typeface="Arial" pitchFamily="34" charset="0"/>
              </a:rPr>
              <a:t>دور إدارة الموارد البشرية في مرحلة التحليل </a:t>
            </a:r>
          </a:p>
        </p:txBody>
      </p:sp>
      <p:sp>
        <p:nvSpPr>
          <p:cNvPr id="20" name="Rectangle à coins arrondis 19"/>
          <p:cNvSpPr/>
          <p:nvPr/>
        </p:nvSpPr>
        <p:spPr>
          <a:xfrm>
            <a:off x="285720" y="3786190"/>
            <a:ext cx="8643998" cy="428628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المساهمة في مرحلتي التحليل الخارجي والداخلي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285720" y="4286256"/>
            <a:ext cx="8643998" cy="428628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الإسهام في التعرف على مكانة المنظمة ورؤيتها المستقبلية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85720" y="4786322"/>
            <a:ext cx="8643998" cy="428628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تحديد عدد ونوعية العمالة المطلوبة</a:t>
            </a:r>
          </a:p>
        </p:txBody>
      </p:sp>
      <p:sp>
        <p:nvSpPr>
          <p:cNvPr id="9" name="Rectangle à coins arrondis 8"/>
          <p:cNvSpPr/>
          <p:nvPr/>
        </p:nvSpPr>
        <p:spPr>
          <a:xfrm>
            <a:off x="285720" y="5286388"/>
            <a:ext cx="8643998" cy="428628"/>
          </a:xfrm>
          <a:prstGeom prst="roundRect">
            <a:avLst>
              <a:gd name="adj" fmla="val 6190"/>
            </a:avLst>
          </a:prstGeo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400" b="1" dirty="0" smtClean="0">
                <a:latin typeface="Arial" pitchFamily="34" charset="0"/>
                <a:ea typeface="Calibri"/>
                <a:cs typeface="Arial" pitchFamily="34" charset="0"/>
              </a:rPr>
              <a:t>المساهمة في استقطاب الكفاءات المميزة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8429652" y="3214686"/>
            <a:ext cx="438152" cy="500066"/>
          </a:xfrm>
          <a:prstGeom prst="roundRect">
            <a:avLst/>
          </a:prstGeom>
          <a:solidFill>
            <a:srgbClr val="FFFF00"/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1"/>
            <a:r>
              <a:rPr lang="ar-DZ" sz="2800" b="1" dirty="0" smtClean="0">
                <a:solidFill>
                  <a:schemeClr val="tx1"/>
                </a:solidFill>
                <a:latin typeface="Arial" pitchFamily="34" charset="0"/>
                <a:ea typeface="Calibri"/>
                <a:cs typeface="Arial" pitchFamily="34" charset="0"/>
              </a:rPr>
              <a:t>1</a:t>
            </a:r>
            <a:endParaRPr lang="ar-DZ" sz="2800" b="1" dirty="0" smtClean="0">
              <a:solidFill>
                <a:schemeClr val="tx1"/>
              </a:solidFill>
              <a:latin typeface="Arial" pitchFamily="34" charset="0"/>
              <a:ea typeface="Calibri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800" decel="100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800" decel="100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800" decel="100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800" decel="100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000"/>
                            </p:stCondLst>
                            <p:childTnLst>
                              <p:par>
                                <p:cTn id="23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800" decel="100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00" decel="100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3000"/>
                            </p:stCondLst>
                            <p:childTnLst>
                              <p:par>
                                <p:cTn id="32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800" decel="100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5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800" decel="100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000"/>
                            </p:stCondLst>
                            <p:childTnLst>
                              <p:par>
                                <p:cTn id="41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800" decel="100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00" decel="100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000"/>
                            </p:stCondLst>
                            <p:childTnLst>
                              <p:par>
                                <p:cTn id="50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800" decel="100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800" decel="100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8" fill="hold">
                            <p:stCondLst>
                              <p:cond delay="6000"/>
                            </p:stCondLst>
                            <p:childTnLst>
                              <p:par>
                                <p:cTn id="59" presetID="3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1" dur="800" decel="100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2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3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-0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800" decel="100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0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200" accel="1000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12" grpId="0" animBg="1"/>
      <p:bldP spid="20" grpId="0" animBg="1"/>
      <p:bldP spid="7" grpId="0" animBg="1"/>
      <p:bldP spid="8" grpId="0" animBg="1"/>
      <p:bldP spid="9" grpId="0" animBg="1"/>
      <p:bldP spid="10" grpId="0" animBg="1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l">
  <a:themeElements>
    <a:clrScheme name="Mé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Civil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l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763</TotalTime>
  <Words>467</Words>
  <Application>Microsoft Office PowerPoint</Application>
  <PresentationFormat>Affichage à l'écran (4:3)</PresentationFormat>
  <Paragraphs>83</Paragraphs>
  <Slides>13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13</vt:i4>
      </vt:variant>
    </vt:vector>
  </HeadingPairs>
  <TitlesOfParts>
    <vt:vector size="14" baseType="lpstr">
      <vt:lpstr>Civil</vt:lpstr>
      <vt:lpstr>Diapositive 1</vt:lpstr>
      <vt:lpstr>Diapositive 2</vt:lpstr>
      <vt:lpstr>Diapositive 3</vt:lpstr>
      <vt:lpstr>Diapositive 4</vt:lpstr>
      <vt:lpstr>Diapositive 5</vt:lpstr>
      <vt:lpstr>Diapositive 6</vt:lpstr>
      <vt:lpstr>Diapositive 7</vt:lpstr>
      <vt:lpstr>Diapositive 8</vt:lpstr>
      <vt:lpstr>Diapositive 9</vt:lpstr>
      <vt:lpstr>Diapositive 10</vt:lpstr>
      <vt:lpstr>Diapositive 11</vt:lpstr>
      <vt:lpstr>Diapositive 12</vt:lpstr>
      <vt:lpstr>Diapositive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pc</dc:creator>
  <cp:lastModifiedBy>pc</cp:lastModifiedBy>
  <cp:revision>149</cp:revision>
  <dcterms:created xsi:type="dcterms:W3CDTF">2014-12-07T19:11:11Z</dcterms:created>
  <dcterms:modified xsi:type="dcterms:W3CDTF">2022-03-15T10:23:21Z</dcterms:modified>
</cp:coreProperties>
</file>