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840" r:id="rId1"/>
  </p:sldMasterIdLst>
  <p:handoutMasterIdLst>
    <p:handoutMasterId r:id="rId15"/>
  </p:handoutMasterIdLst>
  <p:sldIdLst>
    <p:sldId id="256" r:id="rId2"/>
    <p:sldId id="363" r:id="rId3"/>
    <p:sldId id="329" r:id="rId4"/>
    <p:sldId id="355" r:id="rId5"/>
    <p:sldId id="356" r:id="rId6"/>
    <p:sldId id="357" r:id="rId7"/>
    <p:sldId id="358" r:id="rId8"/>
    <p:sldId id="354" r:id="rId9"/>
    <p:sldId id="359" r:id="rId10"/>
    <p:sldId id="360" r:id="rId11"/>
    <p:sldId id="364" r:id="rId12"/>
    <p:sldId id="361" r:id="rId13"/>
    <p:sldId id="362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4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699C94-FA4D-4BBC-B4F0-272C449AB7DC}" type="datetimeFigureOut">
              <a:rPr lang="fr-FR" smtClean="0"/>
              <a:pPr/>
              <a:t>15/03/2022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17DCBA-62EF-4C0D-87FF-6B67B5E52F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15/03/2022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15/03/2022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15/03/2022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15/03/2022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15/03/2022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91488A6-4999-4EC2-BF99-9B561A61566A}" type="datetimeFigureOut">
              <a:rPr lang="fr-FR" smtClean="0"/>
              <a:pPr/>
              <a:t>15/03/2022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15/03/2022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fr-FR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15/03/2022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15/03/2022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15/03/2022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91488A6-4999-4EC2-BF99-9B561A61566A}" type="datetimeFigureOut">
              <a:rPr lang="fr-FR" smtClean="0"/>
              <a:pPr/>
              <a:t>15/03/2022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91488A6-4999-4EC2-BF99-9B561A61566A}" type="datetimeFigureOut">
              <a:rPr lang="fr-FR" smtClean="0"/>
              <a:pPr/>
              <a:t>15/03/2022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à coins arrondis 8"/>
          <p:cNvSpPr/>
          <p:nvPr/>
        </p:nvSpPr>
        <p:spPr>
          <a:xfrm>
            <a:off x="928662" y="3500438"/>
            <a:ext cx="7358114" cy="121444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latin typeface="Arial" pitchFamily="34" charset="0"/>
                <a:ea typeface="Calibri"/>
                <a:cs typeface="Arial" pitchFamily="34" charset="0"/>
              </a:rPr>
              <a:t>مكونات الإدارة </a:t>
            </a:r>
            <a:r>
              <a:rPr lang="ar-DZ" sz="3200" b="1" dirty="0" err="1" smtClean="0">
                <a:latin typeface="Arial" pitchFamily="34" charset="0"/>
                <a:ea typeface="Calibri"/>
                <a:cs typeface="Arial" pitchFamily="34" charset="0"/>
              </a:rPr>
              <a:t>الاستراتيجية</a:t>
            </a:r>
            <a:r>
              <a:rPr lang="ar-DZ" sz="3200" b="1" dirty="0" smtClean="0">
                <a:latin typeface="Arial" pitchFamily="34" charset="0"/>
                <a:ea typeface="Calibri"/>
                <a:cs typeface="Arial" pitchFamily="34" charset="0"/>
              </a:rPr>
              <a:t> للموارد البشرية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928662" y="4786322"/>
            <a:ext cx="3214710" cy="42862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2400" b="1" dirty="0" smtClean="0">
                <a:ea typeface="Simplified Arabic"/>
                <a:cs typeface="Traditional Arabic"/>
              </a:rPr>
              <a:t>د. </a:t>
            </a:r>
            <a:r>
              <a:rPr lang="ar-SA" sz="2400" b="1" dirty="0" err="1" smtClean="0">
                <a:ea typeface="Simplified Arabic"/>
                <a:cs typeface="Traditional Arabic"/>
              </a:rPr>
              <a:t>رولامي</a:t>
            </a:r>
            <a:r>
              <a:rPr lang="ar-SA" sz="2400" b="1" dirty="0" smtClean="0">
                <a:ea typeface="Simplified Arabic"/>
                <a:cs typeface="Traditional Arabic"/>
              </a:rPr>
              <a:t> عبد الحميد</a:t>
            </a:r>
            <a:endParaRPr lang="ar-DZ" sz="2400" b="1" dirty="0" smtClean="0"/>
          </a:p>
        </p:txBody>
      </p:sp>
      <p:sp>
        <p:nvSpPr>
          <p:cNvPr id="5" name="Rectangle à coins arrondis 4"/>
          <p:cNvSpPr/>
          <p:nvPr/>
        </p:nvSpPr>
        <p:spPr>
          <a:xfrm>
            <a:off x="928662" y="2928934"/>
            <a:ext cx="7358114" cy="490542"/>
          </a:xfrm>
          <a:prstGeom prst="roundRect">
            <a:avLst>
              <a:gd name="adj" fmla="val 305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latin typeface="Arial" pitchFamily="34" charset="0"/>
                <a:ea typeface="Calibri"/>
                <a:cs typeface="Arial" pitchFamily="34" charset="0"/>
              </a:rPr>
              <a:t>المحاضرة الثالثة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928662" y="5286388"/>
            <a:ext cx="3214710" cy="42862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r-FR" b="1" dirty="0" smtClean="0">
                <a:ea typeface="Simplified Arabic"/>
                <a:cs typeface="Traditional Arabic"/>
              </a:rPr>
              <a:t>a.rolami@univ-dbkm.dz</a:t>
            </a:r>
            <a:endParaRPr lang="ar-DZ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285852" y="571480"/>
            <a:ext cx="6429420" cy="121444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دور إدارة الموارد البشرية في كل مرحلة من مراحل الإدارة </a:t>
            </a:r>
            <a:r>
              <a:rPr lang="ar-DZ" sz="3200" b="1" dirty="0" err="1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الاستراتيجية</a:t>
            </a:r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1500166" y="3286124"/>
            <a:ext cx="6858048" cy="50006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دور إدارة الموارد البشرية في مرحلة الإعداد الاستراتيجي</a:t>
            </a:r>
          </a:p>
        </p:txBody>
      </p:sp>
      <p:sp>
        <p:nvSpPr>
          <p:cNvPr id="20" name="Rectangle à coins arrondis 19"/>
          <p:cNvSpPr/>
          <p:nvPr/>
        </p:nvSpPr>
        <p:spPr>
          <a:xfrm>
            <a:off x="857224" y="4000504"/>
            <a:ext cx="7500990" cy="428628"/>
          </a:xfrm>
          <a:prstGeom prst="roundRect">
            <a:avLst>
              <a:gd name="adj" fmla="val 619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400" b="1" dirty="0" smtClean="0">
                <a:latin typeface="Arial" pitchFamily="34" charset="0"/>
                <a:ea typeface="Calibri"/>
                <a:cs typeface="Arial" pitchFamily="34" charset="0"/>
              </a:rPr>
              <a:t>الإجابة على سؤال ”إلى أين نريد أن نذهب؟“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857224" y="4500570"/>
            <a:ext cx="7500990" cy="428628"/>
          </a:xfrm>
          <a:prstGeom prst="roundRect">
            <a:avLst>
              <a:gd name="adj" fmla="val 619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400" b="1" dirty="0" smtClean="0">
                <a:latin typeface="Arial" pitchFamily="34" charset="0"/>
                <a:ea typeface="Calibri"/>
                <a:cs typeface="Arial" pitchFamily="34" charset="0"/>
              </a:rPr>
              <a:t>المساهمة في تحديد الأهداف والاستراتيجيات والسياسات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8429652" y="3286124"/>
            <a:ext cx="43815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8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2</a:t>
            </a:r>
            <a:endParaRPr lang="ar-DZ" sz="2800" b="1" dirty="0" smtClean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  <p:bldP spid="20" grpId="0" animBg="1"/>
      <p:bldP spid="7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285852" y="571480"/>
            <a:ext cx="6429420" cy="121444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دور إدارة الموارد البشرية في كل مرحلة من مراحل الإدارة </a:t>
            </a:r>
            <a:r>
              <a:rPr lang="ar-DZ" sz="3200" b="1" dirty="0" err="1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الاستراتيجية</a:t>
            </a:r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1500166" y="3214686"/>
            <a:ext cx="6858048" cy="50006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دور إدارة الموارد البشرية في مرحلة التنفيذ الاستراتيجي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285720" y="3786190"/>
            <a:ext cx="8072494" cy="428628"/>
          </a:xfrm>
          <a:prstGeom prst="roundRect">
            <a:avLst>
              <a:gd name="adj" fmla="val 619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400" b="1" dirty="0" smtClean="0">
                <a:latin typeface="Arial" pitchFamily="34" charset="0"/>
                <a:ea typeface="Calibri"/>
                <a:cs typeface="Arial" pitchFamily="34" charset="0"/>
              </a:rPr>
              <a:t>مد المنظمة بالطاقات المنفذة </a:t>
            </a:r>
            <a:r>
              <a:rPr lang="ar-DZ" sz="2400" b="1" dirty="0" err="1" smtClean="0">
                <a:latin typeface="Arial" pitchFamily="34" charset="0"/>
                <a:ea typeface="Calibri"/>
                <a:cs typeface="Arial" pitchFamily="34" charset="0"/>
              </a:rPr>
              <a:t>لاستراتيجيتها</a:t>
            </a:r>
            <a:r>
              <a:rPr lang="ar-DZ" sz="2400" b="1" dirty="0" smtClean="0">
                <a:latin typeface="Arial" pitchFamily="34" charset="0"/>
                <a:ea typeface="Calibri"/>
                <a:cs typeface="Arial" pitchFamily="34" charset="0"/>
              </a:rPr>
              <a:t> بحل </a:t>
            </a:r>
            <a:r>
              <a:rPr lang="ar-DZ" sz="2400" b="1" dirty="0" smtClean="0">
                <a:latin typeface="Arial" pitchFamily="34" charset="0"/>
                <a:ea typeface="Calibri"/>
                <a:cs typeface="Arial" pitchFamily="34" charset="0"/>
              </a:rPr>
              <a:t>الإشكاليات </a:t>
            </a:r>
            <a:r>
              <a:rPr lang="ar-DZ" sz="2400" b="1" dirty="0" smtClean="0">
                <a:latin typeface="Arial" pitchFamily="34" charset="0"/>
                <a:ea typeface="Calibri"/>
                <a:cs typeface="Arial" pitchFamily="34" charset="0"/>
              </a:rPr>
              <a:t>الرئيسية الثلاث: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285720" y="4286256"/>
            <a:ext cx="7286676" cy="428628"/>
          </a:xfrm>
          <a:prstGeom prst="roundRect">
            <a:avLst>
              <a:gd name="adj" fmla="val 61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400" b="1" dirty="0" smtClean="0">
                <a:latin typeface="Arial" pitchFamily="34" charset="0"/>
                <a:ea typeface="Calibri"/>
                <a:cs typeface="Arial" pitchFamily="34" charset="0"/>
              </a:rPr>
              <a:t>من هم </a:t>
            </a:r>
            <a:r>
              <a:rPr lang="ar-DZ" sz="2400" b="1" dirty="0" err="1" smtClean="0">
                <a:latin typeface="Arial" pitchFamily="34" charset="0"/>
                <a:ea typeface="Calibri"/>
                <a:cs typeface="Arial" pitchFamily="34" charset="0"/>
              </a:rPr>
              <a:t>المسؤولون</a:t>
            </a:r>
            <a:r>
              <a:rPr lang="ar-DZ" sz="2400" b="1" dirty="0" smtClean="0">
                <a:latin typeface="Arial" pitchFamily="34" charset="0"/>
                <a:ea typeface="Calibri"/>
                <a:cs typeface="Arial" pitchFamily="34" charset="0"/>
              </a:rPr>
              <a:t> عن التنفيذ؟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285720" y="4786322"/>
            <a:ext cx="7286676" cy="428628"/>
          </a:xfrm>
          <a:prstGeom prst="roundRect">
            <a:avLst>
              <a:gd name="adj" fmla="val 61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400" b="1" dirty="0" smtClean="0">
                <a:latin typeface="Arial" pitchFamily="34" charset="0"/>
                <a:ea typeface="Calibri"/>
                <a:cs typeface="Arial" pitchFamily="34" charset="0"/>
              </a:rPr>
              <a:t>ما هي الأنشطة التي يجب أن تؤدى؟</a:t>
            </a:r>
          </a:p>
        </p:txBody>
      </p:sp>
      <p:sp>
        <p:nvSpPr>
          <p:cNvPr id="14" name="Rectangle à coins arrondis 13"/>
          <p:cNvSpPr/>
          <p:nvPr/>
        </p:nvSpPr>
        <p:spPr>
          <a:xfrm>
            <a:off x="285720" y="5286388"/>
            <a:ext cx="7286676" cy="428628"/>
          </a:xfrm>
          <a:prstGeom prst="roundRect">
            <a:avLst>
              <a:gd name="adj" fmla="val 61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400" b="1" dirty="0" smtClean="0">
                <a:latin typeface="Arial" pitchFamily="34" charset="0"/>
                <a:ea typeface="Calibri"/>
                <a:cs typeface="Arial" pitchFamily="34" charset="0"/>
              </a:rPr>
              <a:t>كيف تؤدى الأنشطة؟</a:t>
            </a:r>
          </a:p>
        </p:txBody>
      </p:sp>
      <p:sp>
        <p:nvSpPr>
          <p:cNvPr id="16" name="Rectangle à coins arrondis 15"/>
          <p:cNvSpPr/>
          <p:nvPr/>
        </p:nvSpPr>
        <p:spPr>
          <a:xfrm>
            <a:off x="8429652" y="3214686"/>
            <a:ext cx="43815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8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3</a:t>
            </a:r>
            <a:endParaRPr lang="ar-DZ" sz="2800" b="1" dirty="0" smtClean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1" grpId="0" animBg="1"/>
      <p:bldP spid="13" grpId="0" animBg="1"/>
      <p:bldP spid="9" grpId="0" animBg="1"/>
      <p:bldP spid="14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285852" y="571480"/>
            <a:ext cx="6429420" cy="121444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دور إدارة الموارد البشرية في كل مرحلة من مراحل الإدارة </a:t>
            </a:r>
            <a:r>
              <a:rPr lang="ar-DZ" sz="3200" b="1" dirty="0" err="1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الاستراتيجية</a:t>
            </a:r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1500166" y="3214686"/>
            <a:ext cx="6858048" cy="50006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دور إدارة الموارد البشرية في مرحلة التقييم الاستراتيجي</a:t>
            </a:r>
          </a:p>
        </p:txBody>
      </p:sp>
      <p:sp>
        <p:nvSpPr>
          <p:cNvPr id="20" name="Rectangle à coins arrondis 19"/>
          <p:cNvSpPr/>
          <p:nvPr/>
        </p:nvSpPr>
        <p:spPr>
          <a:xfrm>
            <a:off x="285720" y="3786190"/>
            <a:ext cx="8072494" cy="428628"/>
          </a:xfrm>
          <a:prstGeom prst="roundRect">
            <a:avLst>
              <a:gd name="adj" fmla="val 619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400" b="1" dirty="0" smtClean="0">
                <a:latin typeface="Arial" pitchFamily="34" charset="0"/>
                <a:ea typeface="Calibri"/>
                <a:cs typeface="Arial" pitchFamily="34" charset="0"/>
              </a:rPr>
              <a:t>التأكد من تحقيق الأهداف عبر المساهمة في التغذية العكسية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285720" y="4286256"/>
            <a:ext cx="8072494" cy="428628"/>
          </a:xfrm>
          <a:prstGeom prst="roundRect">
            <a:avLst>
              <a:gd name="adj" fmla="val 619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400" b="1" dirty="0" smtClean="0">
                <a:latin typeface="Arial" pitchFamily="34" charset="0"/>
                <a:ea typeface="Calibri"/>
                <a:cs typeface="Arial" pitchFamily="34" charset="0"/>
              </a:rPr>
              <a:t>المساهمة بالقيادات في تحسين الأداء وتصحيح </a:t>
            </a:r>
            <a:r>
              <a:rPr lang="ar-DZ" sz="2400" b="1" dirty="0" err="1" smtClean="0">
                <a:latin typeface="Arial" pitchFamily="34" charset="0"/>
                <a:ea typeface="Calibri"/>
                <a:cs typeface="Arial" pitchFamily="34" charset="0"/>
              </a:rPr>
              <a:t>الاختلالات</a:t>
            </a:r>
            <a:r>
              <a:rPr lang="ar-DZ" sz="2400" b="1" dirty="0" smtClean="0">
                <a:latin typeface="Arial" pitchFamily="34" charset="0"/>
                <a:ea typeface="Calibri"/>
                <a:cs typeface="Arial" pitchFamily="34" charset="0"/>
              </a:rPr>
              <a:t> السابقة 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285720" y="4786322"/>
            <a:ext cx="8072494" cy="428628"/>
          </a:xfrm>
          <a:prstGeom prst="roundRect">
            <a:avLst>
              <a:gd name="adj" fmla="val 619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400" b="1" dirty="0" smtClean="0">
                <a:latin typeface="Arial" pitchFamily="34" charset="0"/>
                <a:ea typeface="Calibri"/>
                <a:cs typeface="Arial" pitchFamily="34" charset="0"/>
              </a:rPr>
              <a:t>تزويد المنظمة بالمهارات الجديدة المطورة لأداء المنظمة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8429652" y="3214686"/>
            <a:ext cx="43815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8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3</a:t>
            </a:r>
            <a:endParaRPr lang="ar-DZ" sz="2800" b="1" dirty="0" smtClean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  <p:bldP spid="20" grpId="0" animBg="1"/>
      <p:bldP spid="7" grpId="0" animBg="1"/>
      <p:bldP spid="9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285720" y="928670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أسئلة لإثراء المعارف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85720" y="285728"/>
            <a:ext cx="8572560" cy="500066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DZ" sz="2400" b="1" dirty="0" smtClean="0">
              <a:solidFill>
                <a:schemeClr val="tx1"/>
              </a:solidFill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857224" y="4214818"/>
            <a:ext cx="7429552" cy="1071570"/>
          </a:xfrm>
          <a:prstGeom prst="roundRect">
            <a:avLst>
              <a:gd name="adj" fmla="val 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كيف يمكن </a:t>
            </a:r>
            <a:r>
              <a:rPr lang="ar-DZ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للميتافيرس</a:t>
            </a:r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أن يؤثر على </a:t>
            </a:r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مستقبل إدارة </a:t>
            </a:r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الموارد البشرية في رأيك؟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857224" y="3357562"/>
            <a:ext cx="7429552" cy="714380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ماذا تعرف عن </a:t>
            </a:r>
            <a:r>
              <a:rPr lang="ar-DZ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الميتافيرس</a:t>
            </a:r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285720" y="928670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أسئلة تمهيدية للمحاضرة الأولى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85720" y="285728"/>
            <a:ext cx="8572560" cy="500066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DZ" sz="2400" b="1" dirty="0" smtClean="0">
              <a:solidFill>
                <a:schemeClr val="tx1"/>
              </a:solidFill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857224" y="4214818"/>
            <a:ext cx="7429552" cy="571504"/>
          </a:xfrm>
          <a:prstGeom prst="roundRect">
            <a:avLst>
              <a:gd name="adj" fmla="val 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ما هي الأنماط الرئيسية الثلاثة للقيادة؟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857224" y="3357562"/>
            <a:ext cx="7429552" cy="714380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ماذا تعرف عن الثورة الصناعية؟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857224" y="4929198"/>
            <a:ext cx="7429552" cy="714380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ماذا تعرف عن الذكاء </a:t>
            </a:r>
            <a:r>
              <a:rPr lang="ar-DZ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الإصطناعي</a:t>
            </a:r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285852" y="571480"/>
            <a:ext cx="6429420" cy="121444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latin typeface="Arial" pitchFamily="34" charset="0"/>
                <a:ea typeface="Calibri"/>
                <a:cs typeface="Arial" pitchFamily="34" charset="0"/>
              </a:rPr>
              <a:t>مكونات الإدارة </a:t>
            </a:r>
            <a:r>
              <a:rPr lang="ar-DZ" sz="3200" b="1" dirty="0" err="1" smtClean="0">
                <a:latin typeface="Arial" pitchFamily="34" charset="0"/>
                <a:ea typeface="Calibri"/>
                <a:cs typeface="Arial" pitchFamily="34" charset="0"/>
              </a:rPr>
              <a:t>الاستراتيجية</a:t>
            </a:r>
            <a:r>
              <a:rPr lang="ar-DZ" sz="3200" b="1" dirty="0" smtClean="0">
                <a:latin typeface="Arial" pitchFamily="34" charset="0"/>
                <a:ea typeface="Calibri"/>
                <a:cs typeface="Arial" pitchFamily="34" charset="0"/>
              </a:rPr>
              <a:t> للموارد البشرية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4143372" y="2786058"/>
            <a:ext cx="928694" cy="342902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rtl="1"/>
            <a:r>
              <a:rPr lang="ar-DZ" sz="3200" b="1" dirty="0" smtClean="0">
                <a:latin typeface="Arial" pitchFamily="34" charset="0"/>
                <a:ea typeface="Calibri"/>
                <a:cs typeface="Arial" pitchFamily="34" charset="0"/>
              </a:rPr>
              <a:t>المكونات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5214942" y="2857496"/>
            <a:ext cx="3714776" cy="92869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latin typeface="Arial" pitchFamily="34" charset="0"/>
                <a:ea typeface="Calibri"/>
                <a:cs typeface="Arial" pitchFamily="34" charset="0"/>
              </a:rPr>
              <a:t>التصميمات والهياكل التنظيمية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5214942" y="4000504"/>
            <a:ext cx="3714776" cy="57150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latin typeface="Arial" pitchFamily="34" charset="0"/>
                <a:ea typeface="Calibri"/>
                <a:cs typeface="Arial" pitchFamily="34" charset="0"/>
              </a:rPr>
              <a:t>الاختيار والتوظيف</a:t>
            </a:r>
          </a:p>
        </p:txBody>
      </p:sp>
      <p:sp>
        <p:nvSpPr>
          <p:cNvPr id="14" name="Rectangle à coins arrondis 13"/>
          <p:cNvSpPr/>
          <p:nvPr/>
        </p:nvSpPr>
        <p:spPr>
          <a:xfrm>
            <a:off x="5214942" y="4857760"/>
            <a:ext cx="3714776" cy="57150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latin typeface="Arial" pitchFamily="34" charset="0"/>
                <a:ea typeface="Calibri"/>
                <a:cs typeface="Arial" pitchFamily="34" charset="0"/>
              </a:rPr>
              <a:t>التدريب والتنمية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5214942" y="5643578"/>
            <a:ext cx="3714776" cy="57150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latin typeface="Arial" pitchFamily="34" charset="0"/>
                <a:ea typeface="Calibri"/>
                <a:cs typeface="Arial" pitchFamily="34" charset="0"/>
              </a:rPr>
              <a:t>إدارة الأداء</a:t>
            </a:r>
          </a:p>
        </p:txBody>
      </p:sp>
      <p:sp>
        <p:nvSpPr>
          <p:cNvPr id="16" name="Rectangle à coins arrondis 15"/>
          <p:cNvSpPr/>
          <p:nvPr/>
        </p:nvSpPr>
        <p:spPr>
          <a:xfrm>
            <a:off x="285720" y="2786058"/>
            <a:ext cx="3714776" cy="57150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latin typeface="Arial" pitchFamily="34" charset="0"/>
                <a:ea typeface="Calibri"/>
                <a:cs typeface="Arial" pitchFamily="34" charset="0"/>
              </a:rPr>
              <a:t>منظومة التعويضات</a:t>
            </a:r>
          </a:p>
        </p:txBody>
      </p:sp>
      <p:sp>
        <p:nvSpPr>
          <p:cNvPr id="17" name="Rectangle à coins arrondis 16"/>
          <p:cNvSpPr/>
          <p:nvPr/>
        </p:nvSpPr>
        <p:spPr>
          <a:xfrm>
            <a:off x="285720" y="3500438"/>
            <a:ext cx="3714776" cy="57150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latin typeface="Arial" pitchFamily="34" charset="0"/>
                <a:ea typeface="Calibri"/>
                <a:cs typeface="Arial" pitchFamily="34" charset="0"/>
              </a:rPr>
              <a:t>برامج تحسين </a:t>
            </a:r>
            <a:r>
              <a:rPr lang="ar-DZ" sz="3200" b="1" dirty="0" err="1" smtClean="0">
                <a:latin typeface="Arial" pitchFamily="34" charset="0"/>
                <a:ea typeface="Calibri"/>
                <a:cs typeface="Arial" pitchFamily="34" charset="0"/>
              </a:rPr>
              <a:t>الانتاجية</a:t>
            </a:r>
            <a:endParaRPr lang="ar-DZ" sz="3200" b="1" dirty="0" smtClean="0"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285720" y="4214818"/>
            <a:ext cx="3714776" cy="92869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latin typeface="Arial" pitchFamily="34" charset="0"/>
                <a:ea typeface="Calibri"/>
                <a:cs typeface="Arial" pitchFamily="34" charset="0"/>
              </a:rPr>
              <a:t>علاقات العمل الإنسانية الفعالة</a:t>
            </a:r>
          </a:p>
        </p:txBody>
      </p:sp>
      <p:sp>
        <p:nvSpPr>
          <p:cNvPr id="19" name="Rectangle à coins arrondis 18"/>
          <p:cNvSpPr/>
          <p:nvPr/>
        </p:nvSpPr>
        <p:spPr>
          <a:xfrm>
            <a:off x="285720" y="5286388"/>
            <a:ext cx="3714776" cy="92869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latin typeface="Arial" pitchFamily="34" charset="0"/>
                <a:ea typeface="Calibri"/>
                <a:cs typeface="Arial" pitchFamily="34" charset="0"/>
              </a:rPr>
              <a:t>كفاءة الصحة والسلامة المهنية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000"/>
                            </p:stCondLst>
                            <p:childTnLst>
                              <p:par>
                                <p:cTn id="6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8000"/>
                            </p:stCondLst>
                            <p:childTnLst>
                              <p:par>
                                <p:cTn id="7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9000"/>
                            </p:stCondLst>
                            <p:childTnLst>
                              <p:par>
                                <p:cTn id="8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285852" y="571480"/>
            <a:ext cx="6429420" cy="121444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latin typeface="Arial" pitchFamily="34" charset="0"/>
                <a:ea typeface="Calibri"/>
                <a:cs typeface="Arial" pitchFamily="34" charset="0"/>
              </a:rPr>
              <a:t>مكونات الإدارة </a:t>
            </a:r>
            <a:r>
              <a:rPr lang="ar-DZ" sz="3200" b="1" dirty="0" err="1" smtClean="0">
                <a:latin typeface="Arial" pitchFamily="34" charset="0"/>
                <a:ea typeface="Calibri"/>
                <a:cs typeface="Arial" pitchFamily="34" charset="0"/>
              </a:rPr>
              <a:t>الاستراتيجية</a:t>
            </a:r>
            <a:r>
              <a:rPr lang="ar-DZ" sz="3200" b="1" dirty="0" smtClean="0">
                <a:latin typeface="Arial" pitchFamily="34" charset="0"/>
                <a:ea typeface="Calibri"/>
                <a:cs typeface="Arial" pitchFamily="34" charset="0"/>
              </a:rPr>
              <a:t> للموارد البشرية</a:t>
            </a:r>
          </a:p>
          <a:p>
            <a:pPr algn="ctr" rtl="1"/>
            <a:r>
              <a:rPr lang="ar-DZ" sz="3200" b="1" dirty="0" smtClean="0">
                <a:latin typeface="Arial" pitchFamily="34" charset="0"/>
                <a:ea typeface="Calibri"/>
                <a:cs typeface="Arial" pitchFamily="34" charset="0"/>
              </a:rPr>
              <a:t>(الشرح)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4429124" y="2857496"/>
            <a:ext cx="3929090" cy="50006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التصميمات والهياكل التنظيمية</a:t>
            </a:r>
          </a:p>
        </p:txBody>
      </p:sp>
      <p:sp>
        <p:nvSpPr>
          <p:cNvPr id="20" name="Rectangle à coins arrondis 19"/>
          <p:cNvSpPr/>
          <p:nvPr/>
        </p:nvSpPr>
        <p:spPr>
          <a:xfrm>
            <a:off x="285720" y="3429000"/>
            <a:ext cx="8643998" cy="1000132"/>
          </a:xfrm>
          <a:prstGeom prst="roundRect">
            <a:avLst>
              <a:gd name="adj" fmla="val 619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400" b="1" dirty="0" smtClean="0">
                <a:latin typeface="Arial" pitchFamily="34" charset="0"/>
                <a:ea typeface="Calibri"/>
                <a:cs typeface="Arial" pitchFamily="34" charset="0"/>
              </a:rPr>
              <a:t>تكون فائقة التميز ويتحقق ذلك عن طريق التخطيط الفعال للموارد البشرية والشروط المعيارية للوظائف وتحليل ووصف الوظائف وأسلوب اتخاذ القرارات والتوجه السوقي</a:t>
            </a:r>
          </a:p>
        </p:txBody>
      </p:sp>
      <p:sp>
        <p:nvSpPr>
          <p:cNvPr id="21" name="Rectangle à coins arrondis 20"/>
          <p:cNvSpPr/>
          <p:nvPr/>
        </p:nvSpPr>
        <p:spPr>
          <a:xfrm>
            <a:off x="4429124" y="4714884"/>
            <a:ext cx="3929090" cy="50006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800" b="1" dirty="0" err="1" smtClean="0">
                <a:latin typeface="Arial" pitchFamily="34" charset="0"/>
                <a:ea typeface="Calibri"/>
                <a:cs typeface="Arial" pitchFamily="34" charset="0"/>
              </a:rPr>
              <a:t>الإختيار</a:t>
            </a:r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 والتوظيف </a:t>
            </a:r>
          </a:p>
        </p:txBody>
      </p:sp>
      <p:sp>
        <p:nvSpPr>
          <p:cNvPr id="22" name="Rectangle à coins arrondis 21"/>
          <p:cNvSpPr/>
          <p:nvPr/>
        </p:nvSpPr>
        <p:spPr>
          <a:xfrm>
            <a:off x="285720" y="5286388"/>
            <a:ext cx="8643998" cy="1000132"/>
          </a:xfrm>
          <a:prstGeom prst="roundRect">
            <a:avLst>
              <a:gd name="adj" fmla="val 619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400" b="1" dirty="0" smtClean="0">
                <a:latin typeface="Arial" pitchFamily="34" charset="0"/>
                <a:ea typeface="Calibri"/>
                <a:cs typeface="Arial" pitchFamily="34" charset="0"/>
              </a:rPr>
              <a:t>تضم معايير الاختيار والتخطيط الاستراتيجي واختيار المديرين والقيادات.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8429652" y="2857496"/>
            <a:ext cx="438152" cy="50006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1</a:t>
            </a:r>
            <a:endParaRPr lang="ar-DZ" sz="2800" b="1" dirty="0" smtClean="0"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8429652" y="4714884"/>
            <a:ext cx="438152" cy="50006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2</a:t>
            </a:r>
            <a:endParaRPr lang="ar-DZ" sz="2800" b="1" dirty="0" smtClean="0">
              <a:latin typeface="Arial" pitchFamily="34" charset="0"/>
              <a:ea typeface="Calibri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  <p:bldP spid="20" grpId="0" animBg="1"/>
      <p:bldP spid="21" grpId="0" animBg="1"/>
      <p:bldP spid="22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285852" y="571480"/>
            <a:ext cx="6429420" cy="121444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latin typeface="Arial" pitchFamily="34" charset="0"/>
                <a:ea typeface="Calibri"/>
                <a:cs typeface="Arial" pitchFamily="34" charset="0"/>
              </a:rPr>
              <a:t>مكونات الإدارة </a:t>
            </a:r>
            <a:r>
              <a:rPr lang="ar-DZ" sz="3200" b="1" dirty="0" err="1" smtClean="0">
                <a:latin typeface="Arial" pitchFamily="34" charset="0"/>
                <a:ea typeface="Calibri"/>
                <a:cs typeface="Arial" pitchFamily="34" charset="0"/>
              </a:rPr>
              <a:t>الاستراتيجية</a:t>
            </a:r>
            <a:r>
              <a:rPr lang="ar-DZ" sz="3200" b="1" dirty="0" smtClean="0">
                <a:latin typeface="Arial" pitchFamily="34" charset="0"/>
                <a:ea typeface="Calibri"/>
                <a:cs typeface="Arial" pitchFamily="34" charset="0"/>
              </a:rPr>
              <a:t> للموارد البشرية</a:t>
            </a:r>
          </a:p>
          <a:p>
            <a:pPr algn="ctr" rtl="1"/>
            <a:r>
              <a:rPr lang="ar-DZ" sz="3200" b="1" dirty="0" smtClean="0">
                <a:latin typeface="Arial" pitchFamily="34" charset="0"/>
                <a:ea typeface="Calibri"/>
                <a:cs typeface="Arial" pitchFamily="34" charset="0"/>
              </a:rPr>
              <a:t>(الشرح)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4429124" y="2857496"/>
            <a:ext cx="3929090" cy="50006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التدريب والتنمية</a:t>
            </a:r>
          </a:p>
        </p:txBody>
      </p:sp>
      <p:sp>
        <p:nvSpPr>
          <p:cNvPr id="20" name="Rectangle à coins arrondis 19"/>
          <p:cNvSpPr/>
          <p:nvPr/>
        </p:nvSpPr>
        <p:spPr>
          <a:xfrm>
            <a:off x="285720" y="3429000"/>
            <a:ext cx="8643998" cy="1000132"/>
          </a:xfrm>
          <a:prstGeom prst="roundRect">
            <a:avLst>
              <a:gd name="adj" fmla="val 619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400" b="1" dirty="0" smtClean="0">
                <a:latin typeface="Arial" pitchFamily="34" charset="0"/>
                <a:ea typeface="Calibri"/>
                <a:cs typeface="Arial" pitchFamily="34" charset="0"/>
              </a:rPr>
              <a:t>يشمل أنواع التدريب الداخلي والخارجي وتحديد </a:t>
            </a:r>
            <a:r>
              <a:rPr lang="ar-DZ" sz="2400" b="1" dirty="0" err="1" smtClean="0">
                <a:latin typeface="Arial" pitchFamily="34" charset="0"/>
                <a:ea typeface="Calibri"/>
                <a:cs typeface="Arial" pitchFamily="34" charset="0"/>
              </a:rPr>
              <a:t>الإحتياجات</a:t>
            </a:r>
            <a:r>
              <a:rPr lang="ar-DZ" sz="2400" b="1" dirty="0" smtClean="0">
                <a:latin typeface="Arial" pitchFamily="34" charset="0"/>
                <a:ea typeface="Calibri"/>
                <a:cs typeface="Arial" pitchFamily="34" charset="0"/>
              </a:rPr>
              <a:t> التدريبية وقياس عائد التدريب</a:t>
            </a:r>
          </a:p>
        </p:txBody>
      </p:sp>
      <p:sp>
        <p:nvSpPr>
          <p:cNvPr id="21" name="Rectangle à coins arrondis 20"/>
          <p:cNvSpPr/>
          <p:nvPr/>
        </p:nvSpPr>
        <p:spPr>
          <a:xfrm>
            <a:off x="4429124" y="4714884"/>
            <a:ext cx="3929090" cy="50006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إدارة الأداء </a:t>
            </a:r>
          </a:p>
        </p:txBody>
      </p:sp>
      <p:sp>
        <p:nvSpPr>
          <p:cNvPr id="22" name="Rectangle à coins arrondis 21"/>
          <p:cNvSpPr/>
          <p:nvPr/>
        </p:nvSpPr>
        <p:spPr>
          <a:xfrm>
            <a:off x="285720" y="5286388"/>
            <a:ext cx="8643998" cy="1000132"/>
          </a:xfrm>
          <a:prstGeom prst="roundRect">
            <a:avLst>
              <a:gd name="adj" fmla="val 619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400" b="1" dirty="0" smtClean="0">
                <a:latin typeface="Arial" pitchFamily="34" charset="0"/>
                <a:ea typeface="Calibri"/>
                <a:cs typeface="Arial" pitchFamily="34" charset="0"/>
              </a:rPr>
              <a:t>يتضمن </a:t>
            </a:r>
            <a:r>
              <a:rPr lang="ar-DZ" sz="2400" b="1" dirty="0" err="1" smtClean="0">
                <a:latin typeface="Arial" pitchFamily="34" charset="0"/>
                <a:ea typeface="Calibri"/>
                <a:cs typeface="Arial" pitchFamily="34" charset="0"/>
              </a:rPr>
              <a:t>الإتفاق</a:t>
            </a:r>
            <a:r>
              <a:rPr lang="ar-DZ" sz="2400" b="1" dirty="0" smtClean="0">
                <a:latin typeface="Arial" pitchFamily="34" charset="0"/>
                <a:ea typeface="Calibri"/>
                <a:cs typeface="Arial" pitchFamily="34" charset="0"/>
              </a:rPr>
              <a:t> على </a:t>
            </a:r>
            <a:r>
              <a:rPr lang="ar-DZ" sz="2400" b="1" dirty="0" smtClean="0">
                <a:latin typeface="Arial" pitchFamily="34" charset="0"/>
                <a:ea typeface="Calibri"/>
                <a:cs typeface="Arial" pitchFamily="34" charset="0"/>
              </a:rPr>
              <a:t>معايير ووسائل قياس </a:t>
            </a:r>
            <a:r>
              <a:rPr lang="ar-DZ" sz="2400" b="1" dirty="0" smtClean="0">
                <a:latin typeface="Arial" pitchFamily="34" charset="0"/>
                <a:ea typeface="Calibri"/>
                <a:cs typeface="Arial" pitchFamily="34" charset="0"/>
              </a:rPr>
              <a:t>الأداء </a:t>
            </a:r>
            <a:r>
              <a:rPr lang="ar-DZ" sz="2400" b="1" dirty="0" smtClean="0">
                <a:latin typeface="Arial" pitchFamily="34" charset="0"/>
                <a:ea typeface="Calibri"/>
                <a:cs typeface="Arial" pitchFamily="34" charset="0"/>
              </a:rPr>
              <a:t>وقياس </a:t>
            </a:r>
            <a:r>
              <a:rPr lang="ar-DZ" sz="2400" b="1" dirty="0" smtClean="0">
                <a:latin typeface="Arial" pitchFamily="34" charset="0"/>
                <a:ea typeface="Calibri"/>
                <a:cs typeface="Arial" pitchFamily="34" charset="0"/>
              </a:rPr>
              <a:t>رضا العاملين والعملاء والرضا </a:t>
            </a:r>
            <a:r>
              <a:rPr lang="ar-DZ" sz="2400" b="1" dirty="0" smtClean="0">
                <a:latin typeface="Arial" pitchFamily="34" charset="0"/>
                <a:ea typeface="Calibri"/>
                <a:cs typeface="Arial" pitchFamily="34" charset="0"/>
              </a:rPr>
              <a:t>الوظيفي.</a:t>
            </a:r>
            <a:endParaRPr lang="ar-DZ" sz="2400" b="1" dirty="0" smtClean="0"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8429652" y="4714884"/>
            <a:ext cx="438152" cy="50006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4</a:t>
            </a:r>
            <a:endParaRPr lang="ar-DZ" sz="2800" b="1" dirty="0" smtClean="0"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8429652" y="2857496"/>
            <a:ext cx="438152" cy="50006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3</a:t>
            </a:r>
            <a:endParaRPr lang="ar-DZ" sz="2800" b="1" dirty="0" smtClean="0">
              <a:latin typeface="Arial" pitchFamily="34" charset="0"/>
              <a:ea typeface="Calibri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  <p:bldP spid="20" grpId="0" animBg="1"/>
      <p:bldP spid="21" grpId="0" animBg="1"/>
      <p:bldP spid="22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285852" y="571480"/>
            <a:ext cx="6429420" cy="121444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latin typeface="Arial" pitchFamily="34" charset="0"/>
                <a:ea typeface="Calibri"/>
                <a:cs typeface="Arial" pitchFamily="34" charset="0"/>
              </a:rPr>
              <a:t>مكونات الإدارة </a:t>
            </a:r>
            <a:r>
              <a:rPr lang="ar-DZ" sz="3200" b="1" dirty="0" err="1" smtClean="0">
                <a:latin typeface="Arial" pitchFamily="34" charset="0"/>
                <a:ea typeface="Calibri"/>
                <a:cs typeface="Arial" pitchFamily="34" charset="0"/>
              </a:rPr>
              <a:t>الاستراتيجية</a:t>
            </a:r>
            <a:r>
              <a:rPr lang="ar-DZ" sz="3200" b="1" dirty="0" smtClean="0">
                <a:latin typeface="Arial" pitchFamily="34" charset="0"/>
                <a:ea typeface="Calibri"/>
                <a:cs typeface="Arial" pitchFamily="34" charset="0"/>
              </a:rPr>
              <a:t> للموارد البشرية</a:t>
            </a:r>
          </a:p>
          <a:p>
            <a:pPr algn="ctr" rtl="1"/>
            <a:r>
              <a:rPr lang="ar-DZ" sz="3200" b="1" dirty="0" smtClean="0">
                <a:latin typeface="Arial" pitchFamily="34" charset="0"/>
                <a:ea typeface="Calibri"/>
                <a:cs typeface="Arial" pitchFamily="34" charset="0"/>
              </a:rPr>
              <a:t>(الشرح)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4429124" y="2857496"/>
            <a:ext cx="3929090" cy="50006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منظومة التعويضات </a:t>
            </a:r>
          </a:p>
        </p:txBody>
      </p:sp>
      <p:sp>
        <p:nvSpPr>
          <p:cNvPr id="20" name="Rectangle à coins arrondis 19"/>
          <p:cNvSpPr/>
          <p:nvPr/>
        </p:nvSpPr>
        <p:spPr>
          <a:xfrm>
            <a:off x="285720" y="3429000"/>
            <a:ext cx="8643998" cy="1000132"/>
          </a:xfrm>
          <a:prstGeom prst="roundRect">
            <a:avLst>
              <a:gd name="adj" fmla="val 619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400" b="1" dirty="0" smtClean="0">
                <a:latin typeface="Arial" pitchFamily="34" charset="0"/>
                <a:ea typeface="Calibri"/>
                <a:cs typeface="Arial" pitchFamily="34" charset="0"/>
              </a:rPr>
              <a:t>تشمل أنواع الحوافز الفردية </a:t>
            </a:r>
            <a:r>
              <a:rPr lang="ar-DZ" sz="2400" b="1" dirty="0" smtClean="0">
                <a:latin typeface="Arial" pitchFamily="34" charset="0"/>
                <a:ea typeface="Calibri"/>
                <a:cs typeface="Arial" pitchFamily="34" charset="0"/>
              </a:rPr>
              <a:t>والجماعية، </a:t>
            </a:r>
            <a:r>
              <a:rPr lang="ar-DZ" sz="2400" b="1" dirty="0" smtClean="0">
                <a:latin typeface="Arial" pitchFamily="34" charset="0"/>
                <a:ea typeface="Calibri"/>
                <a:cs typeface="Arial" pitchFamily="34" charset="0"/>
              </a:rPr>
              <a:t>السلبية </a:t>
            </a:r>
            <a:r>
              <a:rPr lang="ar-DZ" sz="2400" b="1" dirty="0" smtClean="0">
                <a:latin typeface="Arial" pitchFamily="34" charset="0"/>
                <a:ea typeface="Calibri"/>
                <a:cs typeface="Arial" pitchFamily="34" charset="0"/>
              </a:rPr>
              <a:t>والايجابية، </a:t>
            </a:r>
            <a:r>
              <a:rPr lang="ar-DZ" sz="2400" b="1" dirty="0" smtClean="0">
                <a:latin typeface="Arial" pitchFamily="34" charset="0"/>
                <a:ea typeface="Calibri"/>
                <a:cs typeface="Arial" pitchFamily="34" charset="0"/>
              </a:rPr>
              <a:t>المادية </a:t>
            </a:r>
            <a:r>
              <a:rPr lang="ar-DZ" sz="2400" b="1" dirty="0" smtClean="0">
                <a:latin typeface="Arial" pitchFamily="34" charset="0"/>
                <a:ea typeface="Calibri"/>
                <a:cs typeface="Arial" pitchFamily="34" charset="0"/>
              </a:rPr>
              <a:t>والمعنوية، </a:t>
            </a:r>
            <a:r>
              <a:rPr lang="ar-DZ" sz="2400" b="1" dirty="0" smtClean="0">
                <a:latin typeface="Arial" pitchFamily="34" charset="0"/>
                <a:ea typeface="Calibri"/>
                <a:cs typeface="Arial" pitchFamily="34" charset="0"/>
              </a:rPr>
              <a:t>وأساليب دفع الأجور </a:t>
            </a:r>
            <a:r>
              <a:rPr lang="ar-DZ" sz="2400" b="1" dirty="0" smtClean="0">
                <a:latin typeface="Arial" pitchFamily="34" charset="0"/>
                <a:ea typeface="Calibri"/>
                <a:cs typeface="Arial" pitchFamily="34" charset="0"/>
              </a:rPr>
              <a:t>والتعويضات.</a:t>
            </a:r>
            <a:endParaRPr lang="ar-DZ" sz="2400" b="1" dirty="0" smtClean="0"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21" name="Rectangle à coins arrondis 20"/>
          <p:cNvSpPr/>
          <p:nvPr/>
        </p:nvSpPr>
        <p:spPr>
          <a:xfrm>
            <a:off x="4429124" y="4714884"/>
            <a:ext cx="3929090" cy="50006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برامج تحسين الإنتاجية</a:t>
            </a:r>
          </a:p>
        </p:txBody>
      </p:sp>
      <p:sp>
        <p:nvSpPr>
          <p:cNvPr id="22" name="Rectangle à coins arrondis 21"/>
          <p:cNvSpPr/>
          <p:nvPr/>
        </p:nvSpPr>
        <p:spPr>
          <a:xfrm>
            <a:off x="285720" y="5286388"/>
            <a:ext cx="8643998" cy="1000132"/>
          </a:xfrm>
          <a:prstGeom prst="roundRect">
            <a:avLst>
              <a:gd name="adj" fmla="val 619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400" b="1" dirty="0" smtClean="0">
                <a:latin typeface="Arial" pitchFamily="34" charset="0"/>
                <a:ea typeface="Calibri"/>
                <a:cs typeface="Arial" pitchFamily="34" charset="0"/>
              </a:rPr>
              <a:t>تشمل تطبيقات إدارة الجودة الشاملة وقياس نتائج الجودة في </a:t>
            </a:r>
            <a:r>
              <a:rPr lang="ar-DZ" sz="2400" b="1" dirty="0" err="1" smtClean="0">
                <a:latin typeface="Arial" pitchFamily="34" charset="0"/>
                <a:ea typeface="Calibri"/>
                <a:cs typeface="Arial" pitchFamily="34" charset="0"/>
              </a:rPr>
              <a:t>المدخلات</a:t>
            </a:r>
            <a:r>
              <a:rPr lang="ar-DZ" sz="2400" b="1" dirty="0" smtClean="0">
                <a:latin typeface="Arial" pitchFamily="34" charset="0"/>
                <a:ea typeface="Calibri"/>
                <a:cs typeface="Arial" pitchFamily="34" charset="0"/>
              </a:rPr>
              <a:t>، العمليات، </a:t>
            </a:r>
            <a:r>
              <a:rPr lang="ar-DZ" sz="2400" b="1" dirty="0" smtClean="0">
                <a:latin typeface="Arial" pitchFamily="34" charset="0"/>
                <a:ea typeface="Calibri"/>
                <a:cs typeface="Arial" pitchFamily="34" charset="0"/>
              </a:rPr>
              <a:t>النتائج، </a:t>
            </a:r>
            <a:r>
              <a:rPr lang="ar-DZ" sz="2400" b="1" dirty="0" smtClean="0">
                <a:latin typeface="Arial" pitchFamily="34" charset="0"/>
                <a:ea typeface="Calibri"/>
                <a:cs typeface="Arial" pitchFamily="34" charset="0"/>
              </a:rPr>
              <a:t>البيئة، الإدارة، </a:t>
            </a:r>
            <a:r>
              <a:rPr lang="ar-DZ" sz="2400" b="1" dirty="0" smtClean="0">
                <a:latin typeface="Arial" pitchFamily="34" charset="0"/>
                <a:ea typeface="Calibri"/>
                <a:cs typeface="Arial" pitchFamily="34" charset="0"/>
              </a:rPr>
              <a:t>والمقارنات مع </a:t>
            </a:r>
            <a:r>
              <a:rPr lang="ar-DZ" sz="2400" b="1" dirty="0" smtClean="0">
                <a:latin typeface="Arial" pitchFamily="34" charset="0"/>
                <a:ea typeface="Calibri"/>
                <a:cs typeface="Arial" pitchFamily="34" charset="0"/>
              </a:rPr>
              <a:t>المنافسين.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8429652" y="4714884"/>
            <a:ext cx="438152" cy="50006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6</a:t>
            </a:r>
            <a:endParaRPr lang="ar-DZ" sz="2800" b="1" dirty="0" smtClean="0"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8429652" y="2857496"/>
            <a:ext cx="438152" cy="50006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5</a:t>
            </a:r>
            <a:endParaRPr lang="ar-DZ" sz="2800" b="1" dirty="0" smtClean="0">
              <a:latin typeface="Arial" pitchFamily="34" charset="0"/>
              <a:ea typeface="Calibri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  <p:bldP spid="20" grpId="0" animBg="1"/>
      <p:bldP spid="21" grpId="0" animBg="1"/>
      <p:bldP spid="22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285852" y="571480"/>
            <a:ext cx="6429420" cy="121444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latin typeface="Arial" pitchFamily="34" charset="0"/>
                <a:ea typeface="Calibri"/>
                <a:cs typeface="Arial" pitchFamily="34" charset="0"/>
              </a:rPr>
              <a:t>مكونات الإدارة </a:t>
            </a:r>
            <a:r>
              <a:rPr lang="ar-DZ" sz="3200" b="1" dirty="0" err="1" smtClean="0">
                <a:latin typeface="Arial" pitchFamily="34" charset="0"/>
                <a:ea typeface="Calibri"/>
                <a:cs typeface="Arial" pitchFamily="34" charset="0"/>
              </a:rPr>
              <a:t>الاستراتيجية</a:t>
            </a:r>
            <a:r>
              <a:rPr lang="ar-DZ" sz="3200" b="1" dirty="0" smtClean="0">
                <a:latin typeface="Arial" pitchFamily="34" charset="0"/>
                <a:ea typeface="Calibri"/>
                <a:cs typeface="Arial" pitchFamily="34" charset="0"/>
              </a:rPr>
              <a:t> للموارد البشرية</a:t>
            </a:r>
          </a:p>
          <a:p>
            <a:pPr algn="ctr" rtl="1"/>
            <a:r>
              <a:rPr lang="ar-DZ" sz="3200" b="1" dirty="0" smtClean="0">
                <a:latin typeface="Arial" pitchFamily="34" charset="0"/>
                <a:ea typeface="Calibri"/>
                <a:cs typeface="Arial" pitchFamily="34" charset="0"/>
              </a:rPr>
              <a:t>(الشرح)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4429124" y="2857496"/>
            <a:ext cx="3929090" cy="50006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علاقات العمل الإنسانية الفعالة</a:t>
            </a:r>
          </a:p>
        </p:txBody>
      </p:sp>
      <p:sp>
        <p:nvSpPr>
          <p:cNvPr id="20" name="Rectangle à coins arrondis 19"/>
          <p:cNvSpPr/>
          <p:nvPr/>
        </p:nvSpPr>
        <p:spPr>
          <a:xfrm>
            <a:off x="285720" y="3429000"/>
            <a:ext cx="8643998" cy="1000132"/>
          </a:xfrm>
          <a:prstGeom prst="roundRect">
            <a:avLst>
              <a:gd name="adj" fmla="val 619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400" b="1" dirty="0" smtClean="0">
                <a:latin typeface="Arial" pitchFamily="34" charset="0"/>
                <a:ea typeface="Calibri"/>
                <a:cs typeface="Arial" pitchFamily="34" charset="0"/>
              </a:rPr>
              <a:t>وتشمل درجة </a:t>
            </a:r>
            <a:r>
              <a:rPr lang="ar-DZ" sz="2400" b="1" dirty="0" err="1" smtClean="0">
                <a:latin typeface="Arial" pitchFamily="34" charset="0"/>
                <a:ea typeface="Calibri"/>
                <a:cs typeface="Arial" pitchFamily="34" charset="0"/>
              </a:rPr>
              <a:t>الإلتزام</a:t>
            </a:r>
            <a:r>
              <a:rPr lang="ar-DZ" sz="2400" b="1" dirty="0" smtClean="0">
                <a:latin typeface="Arial" pitchFamily="34" charset="0"/>
                <a:ea typeface="Calibri"/>
                <a:cs typeface="Arial" pitchFamily="34" charset="0"/>
              </a:rPr>
              <a:t> بتطبيق قوانين العمل، التأمينات الاجتماعية، المعاشات، العلاج والدواء وتحقيق الرضا الوظيفي.</a:t>
            </a:r>
          </a:p>
        </p:txBody>
      </p:sp>
      <p:sp>
        <p:nvSpPr>
          <p:cNvPr id="21" name="Rectangle à coins arrondis 20"/>
          <p:cNvSpPr/>
          <p:nvPr/>
        </p:nvSpPr>
        <p:spPr>
          <a:xfrm>
            <a:off x="4429124" y="4714884"/>
            <a:ext cx="3929090" cy="50006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كفاءة الصحة والسلامة المهنية</a:t>
            </a:r>
          </a:p>
        </p:txBody>
      </p:sp>
      <p:sp>
        <p:nvSpPr>
          <p:cNvPr id="22" name="Rectangle à coins arrondis 21"/>
          <p:cNvSpPr/>
          <p:nvPr/>
        </p:nvSpPr>
        <p:spPr>
          <a:xfrm>
            <a:off x="285720" y="5286388"/>
            <a:ext cx="8643998" cy="1000132"/>
          </a:xfrm>
          <a:prstGeom prst="roundRect">
            <a:avLst>
              <a:gd name="adj" fmla="val 619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400" b="1" dirty="0" smtClean="0">
                <a:latin typeface="Arial" pitchFamily="34" charset="0"/>
                <a:ea typeface="Calibri"/>
                <a:cs typeface="Arial" pitchFamily="34" charset="0"/>
              </a:rPr>
              <a:t>تشمل تطبيقات السلامة المهنية والوقاية من الحوادث وتخفيض ضغوط العمل </a:t>
            </a:r>
            <a:r>
              <a:rPr lang="ar-DZ" sz="2400" b="1" dirty="0" smtClean="0">
                <a:latin typeface="Arial" pitchFamily="34" charset="0"/>
                <a:ea typeface="Calibri"/>
                <a:cs typeface="Arial" pitchFamily="34" charset="0"/>
              </a:rPr>
              <a:t>والأمراض.</a:t>
            </a:r>
            <a:endParaRPr lang="ar-DZ" sz="2400" b="1" dirty="0" smtClean="0"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8429652" y="4714884"/>
            <a:ext cx="438152" cy="50006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8</a:t>
            </a:r>
            <a:endParaRPr lang="ar-DZ" sz="2800" b="1" dirty="0" smtClean="0"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8429652" y="2857496"/>
            <a:ext cx="438152" cy="50006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7</a:t>
            </a:r>
            <a:endParaRPr lang="ar-DZ" sz="2800" b="1" dirty="0" smtClean="0">
              <a:latin typeface="Arial" pitchFamily="34" charset="0"/>
              <a:ea typeface="Calibri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  <p:bldP spid="20" grpId="0" animBg="1"/>
      <p:bldP spid="21" grpId="0" animBg="1"/>
      <p:bldP spid="22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285852" y="785794"/>
            <a:ext cx="6429420" cy="121444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دور إدارة الموارد البشرية في كل مرحلة من مراحل الإدارة </a:t>
            </a:r>
            <a:r>
              <a:rPr lang="ar-DZ" sz="3200" b="1" dirty="0" err="1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الاستراتيجية</a:t>
            </a:r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3571868" y="2571744"/>
            <a:ext cx="2214578" cy="100013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latin typeface="Arial" pitchFamily="34" charset="0"/>
                <a:ea typeface="Calibri"/>
                <a:cs typeface="Arial" pitchFamily="34" charset="0"/>
              </a:rPr>
              <a:t>مرحلة التحليل الإستراتيجي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6286512" y="3929066"/>
            <a:ext cx="2143140" cy="100013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latin typeface="Arial" pitchFamily="34" charset="0"/>
                <a:ea typeface="Calibri"/>
                <a:cs typeface="Arial" pitchFamily="34" charset="0"/>
              </a:rPr>
              <a:t>مرحلة الإعداد الاستراتيجي</a:t>
            </a:r>
          </a:p>
        </p:txBody>
      </p:sp>
      <p:sp>
        <p:nvSpPr>
          <p:cNvPr id="14" name="Rectangle à coins arrondis 13"/>
          <p:cNvSpPr/>
          <p:nvPr/>
        </p:nvSpPr>
        <p:spPr>
          <a:xfrm>
            <a:off x="3571868" y="5357826"/>
            <a:ext cx="2071702" cy="1000132"/>
          </a:xfrm>
          <a:prstGeom prst="round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latin typeface="Arial" pitchFamily="34" charset="0"/>
                <a:ea typeface="Calibri"/>
                <a:cs typeface="Arial" pitchFamily="34" charset="0"/>
              </a:rPr>
              <a:t>مرحلة التنفيذ الاستراتيجي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857224" y="3857628"/>
            <a:ext cx="2285984" cy="100013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latin typeface="Arial" pitchFamily="34" charset="0"/>
                <a:ea typeface="Calibri"/>
                <a:cs typeface="Arial" pitchFamily="34" charset="0"/>
              </a:rPr>
              <a:t>التقييم والرقابة الاستراتيجيين</a:t>
            </a:r>
          </a:p>
        </p:txBody>
      </p:sp>
      <p:cxnSp>
        <p:nvCxnSpPr>
          <p:cNvPr id="17" name="Connecteur droit avec flèche 16"/>
          <p:cNvCxnSpPr/>
          <p:nvPr/>
        </p:nvCxnSpPr>
        <p:spPr>
          <a:xfrm>
            <a:off x="5857884" y="3071810"/>
            <a:ext cx="1143008" cy="7858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 rot="10800000" flipV="1">
            <a:off x="5715008" y="5000636"/>
            <a:ext cx="1571636" cy="8572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 rot="10800000">
            <a:off x="2071671" y="5000636"/>
            <a:ext cx="1428760" cy="9286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 flipV="1">
            <a:off x="1928794" y="3071810"/>
            <a:ext cx="1571636" cy="7143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285852" y="571480"/>
            <a:ext cx="6429420" cy="121444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دور إدارة الموارد البشرية في كل مرحلة من مراحل الإدارة </a:t>
            </a:r>
            <a:r>
              <a:rPr lang="ar-DZ" sz="3200" b="1" dirty="0" err="1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الاستراتيجية</a:t>
            </a:r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2643174" y="3214686"/>
            <a:ext cx="5715040" cy="50006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دور إدارة الموارد البشرية في مرحلة التحليل </a:t>
            </a:r>
          </a:p>
        </p:txBody>
      </p:sp>
      <p:sp>
        <p:nvSpPr>
          <p:cNvPr id="20" name="Rectangle à coins arrondis 19"/>
          <p:cNvSpPr/>
          <p:nvPr/>
        </p:nvSpPr>
        <p:spPr>
          <a:xfrm>
            <a:off x="285720" y="3786190"/>
            <a:ext cx="8643998" cy="428628"/>
          </a:xfrm>
          <a:prstGeom prst="roundRect">
            <a:avLst>
              <a:gd name="adj" fmla="val 619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400" b="1" dirty="0" smtClean="0">
                <a:latin typeface="Arial" pitchFamily="34" charset="0"/>
                <a:ea typeface="Calibri"/>
                <a:cs typeface="Arial" pitchFamily="34" charset="0"/>
              </a:rPr>
              <a:t>المساهمة في مرحلتي التحليل الخارجي والداخلي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285720" y="4286256"/>
            <a:ext cx="8643998" cy="428628"/>
          </a:xfrm>
          <a:prstGeom prst="roundRect">
            <a:avLst>
              <a:gd name="adj" fmla="val 619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400" b="1" dirty="0" smtClean="0">
                <a:latin typeface="Arial" pitchFamily="34" charset="0"/>
                <a:ea typeface="Calibri"/>
                <a:cs typeface="Arial" pitchFamily="34" charset="0"/>
              </a:rPr>
              <a:t>الإسهام في التعرف على مكانة المنظمة ورؤيتها المستقبلية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85720" y="4786322"/>
            <a:ext cx="8643998" cy="428628"/>
          </a:xfrm>
          <a:prstGeom prst="roundRect">
            <a:avLst>
              <a:gd name="adj" fmla="val 619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400" b="1" dirty="0" smtClean="0">
                <a:latin typeface="Arial" pitchFamily="34" charset="0"/>
                <a:ea typeface="Calibri"/>
                <a:cs typeface="Arial" pitchFamily="34" charset="0"/>
              </a:rPr>
              <a:t>تحديد عدد ونوعية العمالة المطلوبة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285720" y="5286388"/>
            <a:ext cx="8643998" cy="428628"/>
          </a:xfrm>
          <a:prstGeom prst="roundRect">
            <a:avLst>
              <a:gd name="adj" fmla="val 619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400" b="1" dirty="0" smtClean="0">
                <a:latin typeface="Arial" pitchFamily="34" charset="0"/>
                <a:ea typeface="Calibri"/>
                <a:cs typeface="Arial" pitchFamily="34" charset="0"/>
              </a:rPr>
              <a:t>المساهمة في استقطاب الكفاءات المميزة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8429652" y="3214686"/>
            <a:ext cx="43815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8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1</a:t>
            </a:r>
            <a:endParaRPr lang="ar-DZ" sz="2800" b="1" dirty="0" smtClean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  <p:bldP spid="20" grpId="0" animBg="1"/>
      <p:bldP spid="7" grpId="0" animBg="1"/>
      <p:bldP spid="8" grpId="0" animBg="1"/>
      <p:bldP spid="9" grpId="0" animBg="1"/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Mé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763</TotalTime>
  <Words>467</Words>
  <Application>Microsoft Office PowerPoint</Application>
  <PresentationFormat>Affichage à l'écran (4:3)</PresentationFormat>
  <Paragraphs>83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Civil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149</cp:revision>
  <dcterms:created xsi:type="dcterms:W3CDTF">2014-12-07T19:11:11Z</dcterms:created>
  <dcterms:modified xsi:type="dcterms:W3CDTF">2022-03-15T10:23:21Z</dcterms:modified>
</cp:coreProperties>
</file>