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24" r:id="rId1"/>
  </p:sldMasterIdLst>
  <p:handoutMasterIdLst>
    <p:handoutMasterId r:id="rId9"/>
  </p:handoutMasterIdLst>
  <p:sldIdLst>
    <p:sldId id="256" r:id="rId2"/>
    <p:sldId id="378" r:id="rId3"/>
    <p:sldId id="386" r:id="rId4"/>
    <p:sldId id="387" r:id="rId5"/>
    <p:sldId id="373" r:id="rId6"/>
    <p:sldId id="388" r:id="rId7"/>
    <p:sldId id="385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8F"/>
    <a:srgbClr val="EFA59F"/>
    <a:srgbClr val="DA570E"/>
    <a:srgbClr val="D5B7CF"/>
    <a:srgbClr val="8AEEA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8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الفكر الإقتصادي عند الطبيعيين (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الفيزيوقراط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)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solidFill>
                  <a:schemeClr val="tx1"/>
                </a:solidFill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 عبد الحميد</a:t>
            </a:r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المحاضرة الثالثة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a.rolami@univ-dbkm.dz</a:t>
            </a:r>
            <a:endParaRPr lang="ar-DZ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643438" y="500042"/>
            <a:ext cx="4214842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تعريف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الفيزيوقراطية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1714488"/>
            <a:ext cx="8572560" cy="571504"/>
          </a:xfrm>
          <a:prstGeom prst="roundRect">
            <a:avLst>
              <a:gd name="adj" fmla="val 19104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تسمى أيضا المذهب الطبيعي (يؤمنون بسيادة القوانين الطبيعية)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3000372"/>
            <a:ext cx="8572560" cy="928694"/>
          </a:xfrm>
          <a:prstGeom prst="roundRect">
            <a:avLst>
              <a:gd name="adj" fmla="val 19288"/>
            </a:avLst>
          </a:prstGeom>
          <a:solidFill>
            <a:srgbClr val="D5B7C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يؤمن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الفيزيوقراط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بحرية الصناعة والتجارة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(اشتهروا بمقولة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دعه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يعمل دعه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يمر)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وبأنّ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الأرض هي مصدر الثروة كلها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4000504"/>
            <a:ext cx="8572560" cy="1071570"/>
          </a:xfrm>
          <a:prstGeom prst="roundRect">
            <a:avLst>
              <a:gd name="adj" fmla="val 13646"/>
            </a:avLst>
          </a:prstGeom>
          <a:solidFill>
            <a:srgbClr val="EFA59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انتقدوا المذهب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الماركنتيلي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(الذهب والفضة ليسا غاية الاقتصاد وإنما هما وسيلة لنشاطه)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2357430"/>
            <a:ext cx="8572560" cy="571504"/>
          </a:xfrm>
          <a:prstGeom prst="roundRect">
            <a:avLst>
              <a:gd name="adj" fmla="val 23198"/>
            </a:avLst>
          </a:prstGeom>
          <a:solidFill>
            <a:srgbClr val="FFFD8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نشأ في القرن الثامن عشر في فرنسا.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164305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رواد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الفيزيوقراطية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228599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فرنسوا </a:t>
            </a:r>
            <a:r>
              <a:rPr lang="ar-DZ" sz="3200" b="1" dirty="0" err="1" smtClean="0">
                <a:solidFill>
                  <a:schemeClr val="tx1"/>
                </a:solidFill>
              </a:rPr>
              <a:t>كيناي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r>
              <a:rPr lang="fr-FR" sz="3200" b="1" dirty="0" smtClean="0">
                <a:solidFill>
                  <a:schemeClr val="tx1"/>
                </a:solidFill>
              </a:rPr>
              <a:t>François Quesnay (1694- 1774)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285749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اقتصادي فرنسي وطبيب لويس الخامس عشر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342900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مؤلف كتاب "الجدول الإقتصادي" سنة 1750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357694"/>
            <a:ext cx="8572560" cy="571504"/>
          </a:xfrm>
          <a:prstGeom prst="roundRect">
            <a:avLst>
              <a:gd name="adj" fmla="val 22698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  <a:latin typeface="Abadi MT Condensed Light" pitchFamily="42" charset="0"/>
              </a:rPr>
              <a:t>مرسييه </a:t>
            </a:r>
            <a:r>
              <a:rPr lang="ar-DZ" sz="30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دلاريفير</a:t>
            </a:r>
            <a:r>
              <a:rPr lang="ar-DZ" sz="3000" b="1" dirty="0" smtClean="0">
                <a:solidFill>
                  <a:schemeClr val="tx1"/>
                </a:solidFill>
                <a:latin typeface="Abadi MT Condensed Light" pitchFamily="42" charset="0"/>
              </a:rPr>
              <a:t> </a:t>
            </a:r>
            <a:r>
              <a:rPr lang="fr-FR" sz="3000" b="1" dirty="0" smtClean="0">
                <a:solidFill>
                  <a:schemeClr val="tx1"/>
                </a:solidFill>
                <a:latin typeface="Abadi MT Condensed Light" pitchFamily="42" charset="0"/>
              </a:rPr>
              <a:t>Mercier De La </a:t>
            </a:r>
            <a:r>
              <a:rPr lang="fr-FR" sz="30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Riviere</a:t>
            </a:r>
            <a:r>
              <a:rPr lang="fr-FR" sz="3000" b="1" dirty="0" smtClean="0">
                <a:solidFill>
                  <a:schemeClr val="tx1"/>
                </a:solidFill>
                <a:latin typeface="Abadi MT Condensed Light" pitchFamily="42" charset="0"/>
              </a:rPr>
              <a:t> (1719- 1801)</a:t>
            </a:r>
            <a:endParaRPr lang="ar-SA" sz="30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500063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عمل مستشارا للبرلمان الفرنسي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57148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</a:rPr>
              <a:t>المباديء</a:t>
            </a:r>
            <a:r>
              <a:rPr lang="ar-DZ" sz="3200" b="1" dirty="0" smtClean="0">
                <a:solidFill>
                  <a:schemeClr val="tx1"/>
                </a:solidFill>
              </a:rPr>
              <a:t> الأساسية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للفيزيوقراطية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643702" y="1571612"/>
            <a:ext cx="2357454" cy="1000132"/>
          </a:xfrm>
          <a:prstGeom prst="roundRect">
            <a:avLst>
              <a:gd name="adj" fmla="val 12411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النظام الطبيعي والعناية الإلهية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42844" y="1571612"/>
            <a:ext cx="6429420" cy="1000132"/>
          </a:xfrm>
          <a:prstGeom prst="roundRect">
            <a:avLst>
              <a:gd name="adj" fmla="val 19234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</a:rPr>
              <a:t>كل الظواهر الاقتصادية محكومة بقوانين الطبيعة، وتدخل الإنسان يؤثر سلبا على </a:t>
            </a:r>
            <a:r>
              <a:rPr lang="ar-DZ" sz="3000" b="1" dirty="0" smtClean="0">
                <a:solidFill>
                  <a:schemeClr val="tx1"/>
                </a:solidFill>
              </a:rPr>
              <a:t>هذه القوانين</a:t>
            </a:r>
            <a:endParaRPr lang="ar-SA" sz="30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572264" y="2643182"/>
            <a:ext cx="2428892" cy="1000132"/>
          </a:xfrm>
          <a:prstGeom prst="roundRect">
            <a:avLst>
              <a:gd name="adj" fmla="val 8590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</a:rPr>
              <a:t>الحرية الاقتصادية والملكية الفردية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42844" y="2643182"/>
            <a:ext cx="6357982" cy="1000132"/>
          </a:xfrm>
          <a:prstGeom prst="roundRect">
            <a:avLst>
              <a:gd name="adj" fmla="val 13503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000" b="1" dirty="0" smtClean="0">
                <a:solidFill>
                  <a:schemeClr val="tx1"/>
                </a:solidFill>
              </a:rPr>
              <a:t>من حق الإنسان أن يملك </a:t>
            </a:r>
            <a:r>
              <a:rPr lang="ar-DZ" sz="3000" b="1" dirty="0" smtClean="0">
                <a:solidFill>
                  <a:schemeClr val="tx1"/>
                </a:solidFill>
              </a:rPr>
              <a:t>ويعمل </a:t>
            </a:r>
            <a:r>
              <a:rPr lang="ar-SA" sz="3000" b="1" dirty="0" smtClean="0">
                <a:solidFill>
                  <a:schemeClr val="tx1"/>
                </a:solidFill>
              </a:rPr>
              <a:t>ما يشاء، </a:t>
            </a:r>
            <a:r>
              <a:rPr lang="ar-DZ" sz="3000" b="1" dirty="0" smtClean="0">
                <a:solidFill>
                  <a:schemeClr val="tx1"/>
                </a:solidFill>
              </a:rPr>
              <a:t>ف</a:t>
            </a:r>
            <a:r>
              <a:rPr lang="ar-SA" sz="3000" b="1" dirty="0" smtClean="0">
                <a:solidFill>
                  <a:schemeClr val="tx1"/>
                </a:solidFill>
              </a:rPr>
              <a:t>المصلحة الذاتية لا تتعارض مع المصلحة العامة</a:t>
            </a:r>
            <a:endParaRPr lang="ar-SA" sz="30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715140" y="3714752"/>
            <a:ext cx="2286016" cy="1000132"/>
          </a:xfrm>
          <a:prstGeom prst="roundRect">
            <a:avLst>
              <a:gd name="adj" fmla="val 12411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الأرض هي مصدر الثروة 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71406" y="3714752"/>
            <a:ext cx="6572264" cy="1000132"/>
          </a:xfrm>
          <a:prstGeom prst="roundRect">
            <a:avLst>
              <a:gd name="adj" fmla="val 19234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</a:rPr>
              <a:t>المزروعات هي المنتج </a:t>
            </a:r>
            <a:r>
              <a:rPr lang="ar-DZ" sz="3000" b="1" dirty="0" smtClean="0">
                <a:solidFill>
                  <a:schemeClr val="tx1"/>
                </a:solidFill>
              </a:rPr>
              <a:t>الوحيد الذي يغل ناتجا صافيا، الصناعة والتجارة </a:t>
            </a:r>
            <a:r>
              <a:rPr lang="ar-DZ" sz="3000" b="1" dirty="0" smtClean="0">
                <a:solidFill>
                  <a:schemeClr val="tx1"/>
                </a:solidFill>
              </a:rPr>
              <a:t>أعمال </a:t>
            </a:r>
            <a:r>
              <a:rPr lang="ar-DZ" sz="3000" b="1" dirty="0" smtClean="0">
                <a:solidFill>
                  <a:schemeClr val="tx1"/>
                </a:solidFill>
              </a:rPr>
              <a:t>خدمية غير منتجة</a:t>
            </a:r>
            <a:endParaRPr lang="ar-SA" sz="30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6643702" y="4786322"/>
            <a:ext cx="2357454" cy="1000132"/>
          </a:xfrm>
          <a:prstGeom prst="roundRect">
            <a:avLst>
              <a:gd name="adj" fmla="val 12411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مبدأ الجدول الاقتصادي 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142844" y="4786322"/>
            <a:ext cx="6429420" cy="1000132"/>
          </a:xfrm>
          <a:prstGeom prst="roundRect">
            <a:avLst>
              <a:gd name="adj" fmla="val 19234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</a:rPr>
              <a:t>المبدأ ابتكره </a:t>
            </a:r>
            <a:r>
              <a:rPr lang="ar-DZ" sz="3000" b="1" dirty="0" err="1" smtClean="0">
                <a:solidFill>
                  <a:schemeClr val="tx1"/>
                </a:solidFill>
              </a:rPr>
              <a:t>كيناي</a:t>
            </a:r>
            <a:r>
              <a:rPr lang="ar-DZ" sz="3000" b="1" dirty="0" smtClean="0">
                <a:solidFill>
                  <a:schemeClr val="tx1"/>
                </a:solidFill>
              </a:rPr>
              <a:t>، </a:t>
            </a:r>
            <a:r>
              <a:rPr lang="ar-DZ" sz="3000" b="1" dirty="0" smtClean="0">
                <a:solidFill>
                  <a:schemeClr val="tx1"/>
                </a:solidFill>
              </a:rPr>
              <a:t>حاول </a:t>
            </a:r>
            <a:r>
              <a:rPr lang="ar-DZ" sz="3000" b="1" dirty="0" smtClean="0">
                <a:solidFill>
                  <a:schemeClr val="tx1"/>
                </a:solidFill>
              </a:rPr>
              <a:t>فيه تحليل توزيع الدخل العام الناجم عن الريع الصافي على الأفراد.</a:t>
            </a:r>
            <a:endParaRPr lang="ar-SA" sz="30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1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57148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/>
              <a:t>الجدول الإقتصادي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1928802"/>
            <a:ext cx="8572560" cy="1000132"/>
          </a:xfrm>
          <a:prstGeom prst="roundRect">
            <a:avLst>
              <a:gd name="adj" fmla="val 19234"/>
            </a:avLst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حاول </a:t>
            </a:r>
            <a:r>
              <a:rPr lang="ar-DZ" sz="3200" b="1" dirty="0" err="1" smtClean="0">
                <a:solidFill>
                  <a:schemeClr val="tx1"/>
                </a:solidFill>
              </a:rPr>
              <a:t>كيناي</a:t>
            </a:r>
            <a:r>
              <a:rPr lang="ar-DZ" sz="3200" b="1" dirty="0" smtClean="0">
                <a:solidFill>
                  <a:schemeClr val="tx1"/>
                </a:solidFill>
              </a:rPr>
              <a:t> أن يبين كيفية توزيع الناتج الصافي </a:t>
            </a:r>
            <a:r>
              <a:rPr lang="ar-DZ" sz="3200" b="1" dirty="0" err="1" smtClean="0">
                <a:solidFill>
                  <a:schemeClr val="tx1"/>
                </a:solidFill>
              </a:rPr>
              <a:t>و</a:t>
            </a:r>
            <a:r>
              <a:rPr lang="ar-DZ" sz="3200" b="1" dirty="0" smtClean="0">
                <a:solidFill>
                  <a:schemeClr val="tx1"/>
                </a:solidFill>
              </a:rPr>
              <a:t> دورانه بين الطبقات في المجتمع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3000372"/>
            <a:ext cx="8572560" cy="500066"/>
          </a:xfrm>
          <a:prstGeom prst="roundRect">
            <a:avLst>
              <a:gd name="adj" fmla="val 3151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قسم </a:t>
            </a:r>
            <a:r>
              <a:rPr lang="ar-DZ" sz="3200" b="1" dirty="0" err="1" smtClean="0">
                <a:solidFill>
                  <a:schemeClr val="tx1"/>
                </a:solidFill>
              </a:rPr>
              <a:t>كيناي</a:t>
            </a:r>
            <a:r>
              <a:rPr lang="ar-DZ" sz="3200" b="1" dirty="0" smtClean="0">
                <a:solidFill>
                  <a:schemeClr val="tx1"/>
                </a:solidFill>
              </a:rPr>
              <a:t> المجتمع إلى ثلاثة طبقات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5786446" y="3786190"/>
            <a:ext cx="2500330" cy="500066"/>
          </a:xfrm>
          <a:prstGeom prst="roundRect">
            <a:avLst>
              <a:gd name="adj" fmla="val 22698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الطبقة المنتجة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14282" y="3786190"/>
            <a:ext cx="5500726" cy="500066"/>
          </a:xfrm>
          <a:prstGeom prst="roundRect">
            <a:avLst>
              <a:gd name="adj" fmla="val 31515"/>
            </a:avLst>
          </a:prstGeom>
          <a:solidFill>
            <a:srgbClr val="D5B7C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وتشمل المزارعين فقط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5786446" y="4357694"/>
            <a:ext cx="2500330" cy="500066"/>
          </a:xfrm>
          <a:prstGeom prst="roundRect">
            <a:avLst>
              <a:gd name="adj" fmla="val 22698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طبقة ملاك العقار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4357694"/>
            <a:ext cx="5500726" cy="500066"/>
          </a:xfrm>
          <a:prstGeom prst="roundRect">
            <a:avLst>
              <a:gd name="adj" fmla="val 31515"/>
            </a:avLst>
          </a:prstGeom>
          <a:solidFill>
            <a:srgbClr val="D5B7C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دورهم الاقتصادي </a:t>
            </a:r>
            <a:r>
              <a:rPr lang="ar-DZ" sz="3200" b="1" dirty="0" smtClean="0">
                <a:solidFill>
                  <a:schemeClr val="tx1"/>
                </a:solidFill>
              </a:rPr>
              <a:t>هو كراء </a:t>
            </a:r>
            <a:r>
              <a:rPr lang="ar-DZ" sz="3200" b="1" dirty="0" smtClean="0">
                <a:solidFill>
                  <a:schemeClr val="tx1"/>
                </a:solidFill>
              </a:rPr>
              <a:t>الأرض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5786446" y="4929198"/>
            <a:ext cx="2500330" cy="500066"/>
          </a:xfrm>
          <a:prstGeom prst="roundRect">
            <a:avLst>
              <a:gd name="adj" fmla="val 22698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الطبقة العقيمة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14282" y="4929198"/>
            <a:ext cx="5500726" cy="500066"/>
          </a:xfrm>
          <a:prstGeom prst="roundRect">
            <a:avLst>
              <a:gd name="adj" fmla="val 31515"/>
            </a:avLst>
          </a:prstGeom>
          <a:solidFill>
            <a:srgbClr val="D5B7C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قطاعات التجارة والصناعة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4" grpId="0" animBg="1"/>
      <p:bldP spid="7" grpId="0" animBg="1"/>
      <p:bldP spid="8" grpId="0" animBg="1"/>
      <p:bldP spid="9" grpId="0" animBg="1"/>
      <p:bldP spid="11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57148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مثال يشرح </a:t>
            </a:r>
            <a:r>
              <a:rPr lang="ar-SA" sz="3200" b="1" dirty="0" smtClean="0"/>
              <a:t>الجدول </a:t>
            </a:r>
            <a:r>
              <a:rPr lang="ar-SA" sz="3200" b="1" dirty="0" smtClean="0"/>
              <a:t>الإقتصادي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71406" y="1285860"/>
            <a:ext cx="2786082" cy="5214974"/>
          </a:xfrm>
          <a:prstGeom prst="roundRect">
            <a:avLst>
              <a:gd name="adj" fmla="val 4811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تبدأ </a:t>
            </a:r>
            <a:r>
              <a:rPr lang="ar-DZ" sz="3200" b="1" dirty="0" smtClean="0">
                <a:solidFill>
                  <a:schemeClr val="tx1"/>
                </a:solidFill>
              </a:rPr>
              <a:t>الثروة من المزارعين، يتوزع </a:t>
            </a:r>
            <a:r>
              <a:rPr lang="ar-DZ" sz="3200" b="1" dirty="0" smtClean="0">
                <a:solidFill>
                  <a:schemeClr val="tx1"/>
                </a:solidFill>
              </a:rPr>
              <a:t>جزء منها على طبقتي ملاك العقار والطبقة العقيمة، </a:t>
            </a:r>
            <a:r>
              <a:rPr lang="ar-DZ" sz="3200" b="1" dirty="0" smtClean="0">
                <a:solidFill>
                  <a:schemeClr val="tx1"/>
                </a:solidFill>
              </a:rPr>
              <a:t>في </a:t>
            </a:r>
            <a:r>
              <a:rPr lang="ar-DZ" sz="3200" b="1" dirty="0" smtClean="0">
                <a:solidFill>
                  <a:schemeClr val="tx1"/>
                </a:solidFill>
              </a:rPr>
              <a:t>الأخير ترجع مرة أخرى كلها للمزارعين لتعاود دورة توزيع أخرى </a:t>
            </a:r>
            <a:r>
              <a:rPr lang="ar-DZ" sz="3200" b="1" dirty="0" smtClean="0">
                <a:solidFill>
                  <a:schemeClr val="tx1"/>
                </a:solidFill>
              </a:rPr>
              <a:t>وهكذا.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pic>
        <p:nvPicPr>
          <p:cNvPr id="16" name="Image 15" descr="C:\Users\pc\Desktop\rtr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1285860"/>
            <a:ext cx="5857916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071802" y="571480"/>
            <a:ext cx="5715040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/>
              <a:t>الإنتقادات</a:t>
            </a:r>
            <a:r>
              <a:rPr lang="ar-DZ" sz="3200" b="1" dirty="0" smtClean="0"/>
              <a:t> الموجهة لمذهب </a:t>
            </a:r>
            <a:r>
              <a:rPr lang="ar-DZ" sz="3200" b="1" dirty="0" err="1" smtClean="0"/>
              <a:t>الفيزيوقراط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1714488"/>
            <a:ext cx="8572560" cy="1000132"/>
          </a:xfrm>
          <a:prstGeom prst="roundRect">
            <a:avLst>
              <a:gd name="adj" fmla="val 14003"/>
            </a:avLst>
          </a:prstGeom>
          <a:solidFill>
            <a:srgbClr val="EFA59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الصناعة أو التجارة (نشاط الطبقة العقيمة) يمكن أن يكونا منتجين </a:t>
            </a:r>
            <a:r>
              <a:rPr lang="ar-DZ" sz="3200" b="1" dirty="0" smtClean="0">
                <a:solidFill>
                  <a:schemeClr val="tx1"/>
                </a:solidFill>
              </a:rPr>
              <a:t>كذلك لأنهما يضيفان منفعة جديدة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2857496"/>
            <a:ext cx="8572560" cy="1000132"/>
          </a:xfrm>
          <a:prstGeom prst="roundRect">
            <a:avLst>
              <a:gd name="adj" fmla="val 20598"/>
            </a:avLst>
          </a:prstGeom>
          <a:solidFill>
            <a:srgbClr val="FFFD8F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يمكن للصناعات </a:t>
            </a:r>
            <a:r>
              <a:rPr lang="ar-DZ" sz="3200" b="1" dirty="0" err="1" smtClean="0">
                <a:solidFill>
                  <a:schemeClr val="tx1"/>
                </a:solidFill>
              </a:rPr>
              <a:t>الاستخراجية</a:t>
            </a:r>
            <a:r>
              <a:rPr lang="ar-DZ" sz="3200" b="1" dirty="0" smtClean="0">
                <a:solidFill>
                  <a:schemeClr val="tx1"/>
                </a:solidFill>
              </a:rPr>
              <a:t> </a:t>
            </a:r>
            <a:r>
              <a:rPr lang="ar-DZ" sz="3200" b="1" dirty="0" err="1" smtClean="0">
                <a:solidFill>
                  <a:schemeClr val="tx1"/>
                </a:solidFill>
              </a:rPr>
              <a:t>ان</a:t>
            </a:r>
            <a:r>
              <a:rPr lang="ar-DZ" sz="3200" b="1" dirty="0" smtClean="0">
                <a:solidFill>
                  <a:schemeClr val="tx1"/>
                </a:solidFill>
              </a:rPr>
              <a:t> تمثل مصدرا للثروة، </a:t>
            </a:r>
            <a:r>
              <a:rPr lang="ar-DZ" sz="3200" b="1" dirty="0" smtClean="0">
                <a:solidFill>
                  <a:schemeClr val="tx1"/>
                </a:solidFill>
              </a:rPr>
              <a:t>حيث أن المناجم تعطي أيضا أكثر مما تأخذ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000504"/>
            <a:ext cx="8572560" cy="1428760"/>
          </a:xfrm>
          <a:prstGeom prst="roundRect">
            <a:avLst>
              <a:gd name="adj" fmla="val 1453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مبدأ العناية </a:t>
            </a:r>
            <a:r>
              <a:rPr lang="ar-DZ" sz="3200" b="1" dirty="0" err="1" smtClean="0">
                <a:solidFill>
                  <a:schemeClr val="tx1"/>
                </a:solidFill>
              </a:rPr>
              <a:t>الإلاهية</a:t>
            </a:r>
            <a:r>
              <a:rPr lang="ar-DZ" sz="3200" b="1" dirty="0" smtClean="0">
                <a:solidFill>
                  <a:schemeClr val="tx1"/>
                </a:solidFill>
              </a:rPr>
              <a:t> وسيادة القانون </a:t>
            </a:r>
            <a:r>
              <a:rPr lang="ar-DZ" sz="3200" b="1" dirty="0" smtClean="0">
                <a:solidFill>
                  <a:schemeClr val="tx1"/>
                </a:solidFill>
              </a:rPr>
              <a:t>الطبيعي مبدأ </a:t>
            </a:r>
            <a:r>
              <a:rPr lang="ar-DZ" sz="3200" b="1" dirty="0" err="1" smtClean="0">
                <a:solidFill>
                  <a:schemeClr val="tx1"/>
                </a:solidFill>
              </a:rPr>
              <a:t>خاطيء</a:t>
            </a:r>
            <a:r>
              <a:rPr lang="ar-DZ" sz="3200" b="1" dirty="0" smtClean="0">
                <a:solidFill>
                  <a:schemeClr val="tx1"/>
                </a:solidFill>
              </a:rPr>
              <a:t>، (الإنسان </a:t>
            </a:r>
            <a:r>
              <a:rPr lang="ar-DZ" sz="3200" b="1" dirty="0" smtClean="0">
                <a:solidFill>
                  <a:schemeClr val="tx1"/>
                </a:solidFill>
              </a:rPr>
              <a:t>لا يتحكم </a:t>
            </a:r>
            <a:r>
              <a:rPr lang="ar-DZ" sz="3200" b="1" dirty="0" smtClean="0">
                <a:solidFill>
                  <a:schemeClr val="tx1"/>
                </a:solidFill>
              </a:rPr>
              <a:t>في </a:t>
            </a:r>
            <a:r>
              <a:rPr lang="ar-DZ" sz="3200" b="1" dirty="0" smtClean="0">
                <a:solidFill>
                  <a:schemeClr val="tx1"/>
                </a:solidFill>
              </a:rPr>
              <a:t>خلق الموارد الطبيعية </a:t>
            </a:r>
            <a:r>
              <a:rPr lang="ar-DZ" sz="3200" b="1" dirty="0" smtClean="0">
                <a:solidFill>
                  <a:schemeClr val="tx1"/>
                </a:solidFill>
              </a:rPr>
              <a:t>لكنه يمكنه </a:t>
            </a:r>
            <a:r>
              <a:rPr lang="ar-DZ" sz="3200" b="1" dirty="0" smtClean="0">
                <a:solidFill>
                  <a:schemeClr val="tx1"/>
                </a:solidFill>
              </a:rPr>
              <a:t>التحكم </a:t>
            </a:r>
            <a:r>
              <a:rPr lang="ar-DZ" sz="3200" b="1" dirty="0" smtClean="0">
                <a:solidFill>
                  <a:schemeClr val="tx1"/>
                </a:solidFill>
              </a:rPr>
              <a:t>فيها)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3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1527</TotalTime>
  <Words>318</Words>
  <Application>Microsoft Office PowerPoint</Application>
  <PresentationFormat>Affichage à l'écran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Médian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309</cp:revision>
  <dcterms:created xsi:type="dcterms:W3CDTF">2014-12-07T19:11:11Z</dcterms:created>
  <dcterms:modified xsi:type="dcterms:W3CDTF">2023-03-12T19:23:40Z</dcterms:modified>
</cp:coreProperties>
</file>