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24" r:id="rId1"/>
  </p:sldMasterIdLst>
  <p:handoutMasterIdLst>
    <p:handoutMasterId r:id="rId11"/>
  </p:handoutMasterIdLst>
  <p:sldIdLst>
    <p:sldId id="256" r:id="rId2"/>
    <p:sldId id="378" r:id="rId3"/>
    <p:sldId id="373" r:id="rId4"/>
    <p:sldId id="382" r:id="rId5"/>
    <p:sldId id="383" r:id="rId6"/>
    <p:sldId id="384" r:id="rId7"/>
    <p:sldId id="387" r:id="rId8"/>
    <p:sldId id="388" r:id="rId9"/>
    <p:sldId id="38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A59F"/>
    <a:srgbClr val="DA570E"/>
    <a:srgbClr val="FFFD8F"/>
    <a:srgbClr val="8AEEA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11/12/2022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تقييم الأداء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tx1"/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المحاضرة التاسعة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715008" y="2571744"/>
            <a:ext cx="3143272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تعريف </a:t>
            </a:r>
            <a:r>
              <a:rPr lang="ar-DZ" sz="3200" b="1" dirty="0" smtClean="0">
                <a:solidFill>
                  <a:schemeClr val="tx1"/>
                </a:solidFill>
              </a:rPr>
              <a:t>تقييم الأداء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تقييم الأداء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1714512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هو عملية تقدير لإنجازات الأفراد في وظائفهم خلال فترة زمنية معينة للتأكد من صلاحيتهم لشغل المناصب التي يشغلونها، والتعرف على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جاهزيتهم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لتحمل مسؤوليات أكبر في المستقبل.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5000628" y="2357430"/>
            <a:ext cx="3786214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أهمية تقييم الأداء للمنظمة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يساعد على وضع معدلات أداء معياري دقيقة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57187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توفير المناخ المناسب للإبداع وزيادة الإنتاجية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14338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</a:rPr>
              <a:t>الإستثمار</a:t>
            </a:r>
            <a:r>
              <a:rPr lang="ar-DZ" sz="3200" b="1" dirty="0" smtClean="0">
                <a:solidFill>
                  <a:schemeClr val="tx1"/>
                </a:solidFill>
              </a:rPr>
              <a:t> في قدرات </a:t>
            </a:r>
            <a:r>
              <a:rPr lang="ar-DZ" sz="3200" b="1" dirty="0" err="1" smtClean="0">
                <a:solidFill>
                  <a:schemeClr val="tx1"/>
                </a:solidFill>
              </a:rPr>
              <a:t>وميولات</a:t>
            </a:r>
            <a:r>
              <a:rPr lang="ar-DZ" sz="3200" b="1" dirty="0" smtClean="0">
                <a:solidFill>
                  <a:schemeClr val="tx1"/>
                </a:solidFill>
              </a:rPr>
              <a:t> الأفراد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714884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يعتبر مبررا موضوعيا للقرارات المتخذة في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المنطمة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5286388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هو وسيلة اكتشاف للمشكلات التي تواجه المنظمة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تقييم الأداء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11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4786314" y="2357430"/>
            <a:ext cx="4000528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أهمية تقييم الأداء للأفراد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تحسين دافعية </a:t>
            </a:r>
            <a:r>
              <a:rPr lang="ar-DZ" sz="3200" b="1" dirty="0" err="1" smtClean="0">
                <a:solidFill>
                  <a:schemeClr val="tx1"/>
                </a:solidFill>
              </a:rPr>
              <a:t>وحافزية</a:t>
            </a:r>
            <a:r>
              <a:rPr lang="ar-DZ" sz="3200" b="1" dirty="0" smtClean="0">
                <a:solidFill>
                  <a:schemeClr val="tx1"/>
                </a:solidFill>
              </a:rPr>
              <a:t> العاملين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57187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تعزيز سمات المسؤولية لدى العاملين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14338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هو وسيلة حيادية لتعرف كل عامل على مستوى أدائه لتطويره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4714884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معايير الأداء تعتبر سندا قانونيا للتظلمات التي يقدمها الأفراد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تقييم الأداء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1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5500694" y="1785926"/>
            <a:ext cx="3286148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أهداف تقييم الأداء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428868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توزيع المهام والمسؤوليات بناءا على المعارف والمهارات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التحسين المستمر لنظم الأجور والحوافز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357187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</a:rPr>
              <a:t>إكتشاف</a:t>
            </a:r>
            <a:r>
              <a:rPr lang="ar-DZ" sz="3200" b="1" dirty="0" smtClean="0">
                <a:solidFill>
                  <a:schemeClr val="tx1"/>
                </a:solidFill>
              </a:rPr>
              <a:t> الكفاءات القادرة على شغل مناصب قيادية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تقييم الأداء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414338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التحسين المستمر لتوصيف الوظائف والمسارات الوظيفية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4714884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المتابعة العادلة والفعالة للأداء داخل المنظمة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5286388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تحديد </a:t>
            </a:r>
            <a:r>
              <a:rPr lang="ar-DZ" sz="3200" b="1" dirty="0" err="1" smtClean="0">
                <a:solidFill>
                  <a:schemeClr val="tx1"/>
                </a:solidFill>
              </a:rPr>
              <a:t>الإحتياجات</a:t>
            </a:r>
            <a:r>
              <a:rPr lang="ar-DZ" sz="3200" b="1" dirty="0" smtClean="0">
                <a:solidFill>
                  <a:schemeClr val="tx1"/>
                </a:solidFill>
              </a:rPr>
              <a:t> التدريبية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6858016" y="2285992"/>
            <a:ext cx="2143140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طريقة الترتيب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6786578" y="1643050"/>
            <a:ext cx="207170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المعيار الأول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2285992"/>
            <a:ext cx="6572296" cy="928694"/>
          </a:xfrm>
          <a:prstGeom prst="roundRect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يتم فيها ترتيب الفرد مع أقرانه ترتيبا تصاعديا أو تنازليا من خلال مقارنة كل فرد بأقرانه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طرق تقييم </a:t>
            </a:r>
            <a:r>
              <a:rPr lang="ar-DZ" sz="3200" b="1" dirty="0" smtClean="0">
                <a:solidFill>
                  <a:schemeClr val="tx1"/>
                </a:solidFill>
              </a:rPr>
              <a:t>الأداء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6858016" y="3286124"/>
            <a:ext cx="2143140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طريقة مقارنة أزواج عاملين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14282" y="3286124"/>
            <a:ext cx="6572296" cy="928694"/>
          </a:xfrm>
          <a:prstGeom prst="roundRect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تتم المقارنة بين أزواج من العاملين يتم بعدها ترتيب الجميع لمعرفة رتبة كل منهم.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858016" y="4286256"/>
            <a:ext cx="2143140" cy="142876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طريقة التوزيع الإلزامي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14282" y="4286256"/>
            <a:ext cx="6572296" cy="1428760"/>
          </a:xfrm>
          <a:prstGeom prst="roundRect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يتم ترتيب العاملين حسب كفاءتهم في مجموعات (مثلا مجموعة ممتاز 30</a:t>
            </a:r>
            <a:r>
              <a:rPr lang="fr-FR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%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مج جيد 30</a:t>
            </a:r>
            <a:r>
              <a:rPr lang="fr-FR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</a:t>
            </a:r>
            <a:r>
              <a:rPr lang="fr-FR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%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مج مقبول 30</a:t>
            </a:r>
            <a:r>
              <a:rPr lang="fr-FR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</a:t>
            </a:r>
            <a:r>
              <a:rPr lang="fr-FR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%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3571868" y="1643050"/>
            <a:ext cx="314327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معيار المقارنة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  <p:bldP spid="9" grpId="0" animBg="1"/>
      <p:bldP spid="11" grpId="0" animBg="1"/>
      <p:bldP spid="15" grpId="0" animBg="1"/>
      <p:bldP spid="17" grpId="0" animBg="1"/>
      <p:bldP spid="18" grpId="0" animBg="1"/>
      <p:bldP spid="20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6858016" y="2285992"/>
            <a:ext cx="2143140" cy="928694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طريقة القياس المتدرج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6786578" y="1643050"/>
            <a:ext cx="207170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المعيار الثاني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2285992"/>
            <a:ext cx="6572296" cy="928694"/>
          </a:xfrm>
          <a:prstGeom prst="roundRect">
            <a:avLst>
              <a:gd name="adj" fmla="val 0"/>
            </a:avLst>
          </a:prstGeom>
          <a:solidFill>
            <a:srgbClr val="FFFD8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يتم التقييم باستخدام متدرج (مثلا: ممتاز، جيد، حسن، متوسط. أو بالأرقام من 1 إلى 5)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طرق تقييم </a:t>
            </a:r>
            <a:r>
              <a:rPr lang="ar-DZ" sz="3200" b="1" dirty="0" smtClean="0">
                <a:solidFill>
                  <a:schemeClr val="tx1"/>
                </a:solidFill>
              </a:rPr>
              <a:t>الأداء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6858016" y="3286124"/>
            <a:ext cx="2143140" cy="1357322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طريقة القوائم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14282" y="3286124"/>
            <a:ext cx="6572296" cy="1357322"/>
          </a:xfrm>
          <a:prstGeom prst="roundRect">
            <a:avLst>
              <a:gd name="adj" fmla="val 0"/>
            </a:avLst>
          </a:prstGeom>
          <a:solidFill>
            <a:srgbClr val="FFFD8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يتم إعداد قائمة تحتوي على أوصاف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تصف مستويات العاملين، يختار المقيم الصفات المناسبة لكل فرد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858016" y="4714884"/>
            <a:ext cx="2143140" cy="1000132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طريقة </a:t>
            </a:r>
            <a:r>
              <a:rPr lang="ar-DZ" sz="3200" b="1" dirty="0" smtClean="0">
                <a:solidFill>
                  <a:schemeClr val="tx1"/>
                </a:solidFill>
              </a:rPr>
              <a:t>التقارير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14282" y="4714884"/>
            <a:ext cx="6572296" cy="1000132"/>
          </a:xfrm>
          <a:prstGeom prst="roundRect">
            <a:avLst>
              <a:gd name="adj" fmla="val 0"/>
            </a:avLst>
          </a:prstGeom>
          <a:solidFill>
            <a:srgbClr val="FFFD8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يعد المقيم تقارير لكل فرد وفق عناصر تقييم محددة (مثلا التواصل، الإنتاجية، ...)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3571868" y="1643050"/>
            <a:ext cx="314327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معيار السمات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  <p:bldP spid="9" grpId="0" animBg="1"/>
      <p:bldP spid="11" grpId="0" animBg="1"/>
      <p:bldP spid="15" grpId="0" animBg="1"/>
      <p:bldP spid="17" grpId="0" animBg="1"/>
      <p:bldP spid="18" grpId="0" animBg="1"/>
      <p:bldP spid="20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6858016" y="2857496"/>
            <a:ext cx="2143140" cy="1071570"/>
          </a:xfrm>
          <a:prstGeom prst="roundRect">
            <a:avLst>
              <a:gd name="adj" fmla="val 0"/>
            </a:avLst>
          </a:prstGeom>
          <a:solidFill>
            <a:srgbClr val="DA570E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طريقة الأحداث الحرجة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6643702" y="2214554"/>
            <a:ext cx="2214578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المعيار الثالث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2857496"/>
            <a:ext cx="6572296" cy="1071570"/>
          </a:xfrm>
          <a:prstGeom prst="roundRect">
            <a:avLst>
              <a:gd name="adj" fmla="val 0"/>
            </a:avLst>
          </a:prstGeom>
          <a:solidFill>
            <a:srgbClr val="EFA59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يتم التركيز على الأحداث الإيجابية (تدل على كفاءة الفرد) والسلبية (تدل على عدم الكفاءة)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طرق تقييم </a:t>
            </a:r>
            <a:r>
              <a:rPr lang="ar-DZ" sz="3200" b="1" dirty="0" smtClean="0">
                <a:solidFill>
                  <a:schemeClr val="tx1"/>
                </a:solidFill>
              </a:rPr>
              <a:t>الأداء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6858016" y="4000504"/>
            <a:ext cx="2143140" cy="1071570"/>
          </a:xfrm>
          <a:prstGeom prst="roundRect">
            <a:avLst>
              <a:gd name="adj" fmla="val 0"/>
            </a:avLst>
          </a:prstGeom>
          <a:solidFill>
            <a:srgbClr val="DA570E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طريقة معيار </a:t>
            </a:r>
            <a:r>
              <a:rPr lang="ar-DZ" sz="3200" b="1" dirty="0" smtClean="0">
                <a:solidFill>
                  <a:schemeClr val="tx1"/>
                </a:solidFill>
              </a:rPr>
              <a:t>تقييم </a:t>
            </a:r>
            <a:r>
              <a:rPr lang="ar-DZ" sz="3200" b="1" dirty="0" smtClean="0">
                <a:solidFill>
                  <a:schemeClr val="tx1"/>
                </a:solidFill>
              </a:rPr>
              <a:t>السلوك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14282" y="4000504"/>
            <a:ext cx="6572296" cy="1071570"/>
          </a:xfrm>
          <a:prstGeom prst="roundRect">
            <a:avLst>
              <a:gd name="adj" fmla="val 0"/>
            </a:avLst>
          </a:prstGeom>
          <a:solidFill>
            <a:srgbClr val="EFA59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يقسم السلوك الوظيفي إلى درجات (مثلا: متميز، متوسط، ضعيف) ويرتب الأفراد على أساس ذلك.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3571868" y="2214554"/>
            <a:ext cx="3000396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معيار السلوك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  <p:bldP spid="9" grpId="0" animBg="1"/>
      <p:bldP spid="11" grpId="0" animBg="1"/>
      <p:bldP spid="15" grpId="0" animBg="1"/>
      <p:bldP spid="17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à coins arrondis 19"/>
          <p:cNvSpPr/>
          <p:nvPr/>
        </p:nvSpPr>
        <p:spPr>
          <a:xfrm>
            <a:off x="8501090" y="2500306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1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2500306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تحديد الهدف من التقييم (تقييم السلوك، أم الإنتاجية ...)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8501090" y="3071810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2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3071810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وضع معيار موحد لقياس لأداء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8501090" y="3643314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3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3643314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قياس الأداء الفعلي للأفراد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000364" y="1643050"/>
            <a:ext cx="5857916" cy="50006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هناك أربع مراحل أساسية ل</a:t>
            </a:r>
            <a:r>
              <a:rPr lang="ar-DZ" sz="3200" b="1" dirty="0" smtClean="0">
                <a:solidFill>
                  <a:schemeClr val="tx1"/>
                </a:solidFill>
              </a:rPr>
              <a:t>تقييم </a:t>
            </a:r>
            <a:r>
              <a:rPr lang="ar-DZ" sz="3200" b="1" dirty="0" smtClean="0">
                <a:solidFill>
                  <a:schemeClr val="tx1"/>
                </a:solidFill>
              </a:rPr>
              <a:t>الأداء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مراحل </a:t>
            </a:r>
            <a:r>
              <a:rPr lang="ar-DZ" sz="3200" b="1" dirty="0" smtClean="0">
                <a:solidFill>
                  <a:schemeClr val="tx1"/>
                </a:solidFill>
              </a:rPr>
              <a:t>تقييم </a:t>
            </a:r>
            <a:r>
              <a:rPr lang="ar-DZ" sz="3200" b="1" dirty="0" smtClean="0">
                <a:solidFill>
                  <a:schemeClr val="tx1"/>
                </a:solidFill>
              </a:rPr>
              <a:t>الأداء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8501090" y="4214818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4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285720" y="4214818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مقارنة المعيار الموحد بالأداء الفعلي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01090" y="4786322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5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786322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استخدام نتائج التقييم لتحسين الأداء وتقييم الأداء (التغذية العكسية)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000"/>
                            </p:stCondLst>
                            <p:childTnLst>
                              <p:par>
                                <p:cTn id="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" grpId="0" animBg="1"/>
      <p:bldP spid="16" grpId="0" animBg="1"/>
      <p:bldP spid="17" grpId="0" animBg="1"/>
      <p:bldP spid="18" grpId="0" animBg="1"/>
      <p:bldP spid="19" grpId="0" animBg="1"/>
      <p:bldP spid="11" grpId="0" animBg="1"/>
      <p:bldP spid="14" grpId="0" animBg="1"/>
      <p:bldP spid="22" grpId="0" animBg="1"/>
      <p:bldP spid="23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1391</TotalTime>
  <Words>402</Words>
  <Application>Microsoft Office PowerPoint</Application>
  <PresentationFormat>Affichage à l'écran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Médian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257</cp:revision>
  <dcterms:created xsi:type="dcterms:W3CDTF">2014-12-07T19:11:11Z</dcterms:created>
  <dcterms:modified xsi:type="dcterms:W3CDTF">2022-12-11T18:04:33Z</dcterms:modified>
</cp:coreProperties>
</file>