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8"/>
  </p:notesMasterIdLst>
  <p:sldIdLst>
    <p:sldId id="256" r:id="rId2"/>
    <p:sldId id="257" r:id="rId3"/>
    <p:sldId id="258" r:id="rId4"/>
    <p:sldId id="287" r:id="rId5"/>
    <p:sldId id="276" r:id="rId6"/>
    <p:sldId id="288" r:id="rId7"/>
    <p:sldId id="289" r:id="rId8"/>
    <p:sldId id="290" r:id="rId9"/>
    <p:sldId id="291" r:id="rId10"/>
    <p:sldId id="260" r:id="rId11"/>
    <p:sldId id="281" r:id="rId12"/>
    <p:sldId id="292" r:id="rId13"/>
    <p:sldId id="293" r:id="rId14"/>
    <p:sldId id="294" r:id="rId15"/>
    <p:sldId id="295" r:id="rId16"/>
    <p:sldId id="296" r:id="rId17"/>
    <p:sldId id="297" r:id="rId18"/>
    <p:sldId id="298" r:id="rId19"/>
    <p:sldId id="299" r:id="rId20"/>
    <p:sldId id="300" r:id="rId21"/>
    <p:sldId id="272" r:id="rId22"/>
    <p:sldId id="301" r:id="rId23"/>
    <p:sldId id="302" r:id="rId24"/>
    <p:sldId id="303" r:id="rId25"/>
    <p:sldId id="304" r:id="rId26"/>
    <p:sldId id="273"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29" autoAdjust="0"/>
  </p:normalViewPr>
  <p:slideViewPr>
    <p:cSldViewPr>
      <p:cViewPr varScale="1">
        <p:scale>
          <a:sx n="67" d="100"/>
          <a:sy n="67" d="100"/>
        </p:scale>
        <p:origin x="-91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2052C-929F-4867-914F-79EDE055B9A0}" type="datetimeFigureOut">
              <a:rPr lang="fr-FR" smtClean="0"/>
              <a:t>13/11/2022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CBFBF-F37A-4492-B0A3-83EEA49B7988}" type="slidenum">
              <a:rPr lang="fr-FR" smtClean="0"/>
              <a:t>‹N°›</a:t>
            </a:fld>
            <a:endParaRPr lang="fr-FR"/>
          </a:p>
        </p:txBody>
      </p:sp>
    </p:spTree>
    <p:extLst>
      <p:ext uri="{BB962C8B-B14F-4D97-AF65-F5344CB8AC3E}">
        <p14:creationId xmlns:p14="http://schemas.microsoft.com/office/powerpoint/2010/main" val="183649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F7DC5709-4A21-407E-AAFF-FCA1F700678F}" type="datetimeFigureOut">
              <a:rPr lang="fr-FR" smtClean="0"/>
              <a:t>13/11/2022</a:t>
            </a:fld>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EADFCB75-E023-4778-ABF9-A389A8CDA20B}"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F7DC5709-4A21-407E-AAFF-FCA1F700678F}" type="datetimeFigureOut">
              <a:rPr lang="fr-FR" smtClean="0"/>
              <a:t>13/11/2022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DFCB75-E023-4778-ABF9-A389A8CDA20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F7DC5709-4A21-407E-AAFF-FCA1F700678F}" type="datetimeFigureOut">
              <a:rPr lang="fr-FR" smtClean="0"/>
              <a:t>13/11/2022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DFCB75-E023-4778-ABF9-A389A8CDA20B}"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F7DC5709-4A21-407E-AAFF-FCA1F700678F}" type="datetimeFigureOut">
              <a:rPr lang="fr-FR" smtClean="0"/>
              <a:t>13/11/2022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DFCB75-E023-4778-ABF9-A389A8CDA20B}"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F7DC5709-4A21-407E-AAFF-FCA1F700678F}" type="datetimeFigureOut">
              <a:rPr lang="fr-FR" smtClean="0"/>
              <a:t>13/11/2022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DFCB75-E023-4778-ABF9-A389A8CDA20B}"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F7DC5709-4A21-407E-AAFF-FCA1F700678F}" type="datetimeFigureOut">
              <a:rPr lang="fr-FR" smtClean="0"/>
              <a:t>13/11/2022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DFCB75-E023-4778-ABF9-A389A8CDA20B}"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F7DC5709-4A21-407E-AAFF-FCA1F700678F}" type="datetimeFigureOut">
              <a:rPr lang="fr-FR" smtClean="0"/>
              <a:t>13/11/2022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ADFCB75-E023-4778-ABF9-A389A8CDA20B}"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F7DC5709-4A21-407E-AAFF-FCA1F700678F}" type="datetimeFigureOut">
              <a:rPr lang="fr-FR" smtClean="0"/>
              <a:t>13/11/2022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ADFCB75-E023-4778-ABF9-A389A8CDA20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C5709-4A21-407E-AAFF-FCA1F700678F}" type="datetimeFigureOut">
              <a:rPr lang="fr-FR" smtClean="0"/>
              <a:t>13/11/2022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ADFCB75-E023-4778-ABF9-A389A8CDA20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F7DC5709-4A21-407E-AAFF-FCA1F700678F}" type="datetimeFigureOut">
              <a:rPr lang="fr-FR" smtClean="0"/>
              <a:t>13/11/2022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DFCB75-E023-4778-ABF9-A389A8CDA20B}"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F7DC5709-4A21-407E-AAFF-FCA1F700678F}" type="datetimeFigureOut">
              <a:rPr lang="fr-FR" smtClean="0"/>
              <a:t>13/11/2022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EADFCB75-E023-4778-ABF9-A389A8CDA20B}" type="slidenum">
              <a:rPr lang="fr-FR" smtClean="0"/>
              <a:t>‹N°›</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7DC5709-4A21-407E-AAFF-FCA1F700678F}" type="datetimeFigureOut">
              <a:rPr lang="fr-FR" smtClean="0"/>
              <a:t>13/11/2022</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ADFCB75-E023-4778-ABF9-A389A8CDA20B}" type="slidenum">
              <a:rPr lang="fr-FR" smtClean="0"/>
              <a:t>‹N°›</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f3.quomodo.com/78D73CA0/uploads/17/apprentissage-moteur-1995.pdf-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16633"/>
            <a:ext cx="7772400" cy="936104"/>
          </a:xfrm>
        </p:spPr>
        <p:txBody>
          <a:bodyPr>
            <a:normAutofit/>
          </a:bodyPr>
          <a:lstStyle/>
          <a:p>
            <a:pPr algn="ctr" rtl="1"/>
            <a:r>
              <a:rPr lang="ar-DZ" sz="5000" dirty="0">
                <a:solidFill>
                  <a:srgbClr val="FFC000"/>
                </a:solidFill>
              </a:rPr>
              <a:t>بسم الله الرحمن الرحيم </a:t>
            </a:r>
            <a:endParaRPr lang="fr-FR" dirty="0">
              <a:solidFill>
                <a:srgbClr val="FF0000"/>
              </a:solidFill>
              <a:latin typeface="Algerian" pitchFamily="82" charset="0"/>
              <a:ea typeface="Arial Unicode MS" pitchFamily="34" charset="-128"/>
              <a:cs typeface="Arial" pitchFamily="34" charset="0"/>
            </a:endParaRPr>
          </a:p>
        </p:txBody>
      </p:sp>
      <p:sp>
        <p:nvSpPr>
          <p:cNvPr id="3" name="Sous-titre 2"/>
          <p:cNvSpPr>
            <a:spLocks noGrp="1"/>
          </p:cNvSpPr>
          <p:nvPr>
            <p:ph type="subTitle" idx="1"/>
          </p:nvPr>
        </p:nvSpPr>
        <p:spPr>
          <a:xfrm>
            <a:off x="251520" y="1052736"/>
            <a:ext cx="8568952" cy="5472608"/>
          </a:xfrm>
        </p:spPr>
        <p:txBody>
          <a:bodyPr>
            <a:normAutofit/>
          </a:bodyPr>
          <a:lstStyle/>
          <a:p>
            <a:pPr lvl="0" algn="ctr" rtl="1">
              <a:buClr>
                <a:srgbClr val="0BD0D9"/>
              </a:buClr>
            </a:pPr>
            <a:r>
              <a:rPr lang="ar-DZ" sz="2800" b="1" dirty="0"/>
              <a:t>جامعة ” جيلالي بونعامة </a:t>
            </a:r>
            <a:r>
              <a:rPr lang="ar-DZ" sz="2800" b="1" dirty="0" smtClean="0"/>
              <a:t>" </a:t>
            </a:r>
            <a:r>
              <a:rPr lang="ar-DZ" sz="2800" b="1" dirty="0"/>
              <a:t>خميس </a:t>
            </a:r>
            <a:r>
              <a:rPr lang="ar-DZ" sz="2800" b="1" dirty="0" err="1"/>
              <a:t>مليانة</a:t>
            </a:r>
            <a:r>
              <a:rPr lang="ar-DZ" sz="2800" b="1" dirty="0"/>
              <a:t> </a:t>
            </a:r>
          </a:p>
          <a:p>
            <a:pPr lvl="0" algn="ctr" rtl="1">
              <a:buClr>
                <a:srgbClr val="0BD0D9"/>
              </a:buClr>
            </a:pPr>
            <a:r>
              <a:rPr lang="ar-DZ" sz="2800" b="1" dirty="0">
                <a:solidFill>
                  <a:srgbClr val="FFC000"/>
                </a:solidFill>
              </a:rPr>
              <a:t>معهد علوم و تقنيات النشاطات البدنية و الرياضية </a:t>
            </a:r>
          </a:p>
          <a:p>
            <a:pPr lvl="0" algn="ctr" rtl="1">
              <a:buClr>
                <a:srgbClr val="0BD0D9"/>
              </a:buClr>
            </a:pPr>
            <a:r>
              <a:rPr lang="ar-DZ" sz="2800" b="1" dirty="0">
                <a:solidFill>
                  <a:srgbClr val="002060"/>
                </a:solidFill>
              </a:rPr>
              <a:t>سنة </a:t>
            </a:r>
            <a:r>
              <a:rPr lang="ar-DZ" sz="2800" b="1" dirty="0" smtClean="0">
                <a:solidFill>
                  <a:srgbClr val="002060"/>
                </a:solidFill>
              </a:rPr>
              <a:t>ثانية </a:t>
            </a:r>
            <a:r>
              <a:rPr lang="ar-DZ" sz="2800" b="1" dirty="0">
                <a:solidFill>
                  <a:srgbClr val="002060"/>
                </a:solidFill>
              </a:rPr>
              <a:t>ماستر </a:t>
            </a:r>
            <a:r>
              <a:rPr lang="ar-DZ" sz="2800" b="1" dirty="0" smtClean="0">
                <a:solidFill>
                  <a:srgbClr val="002060"/>
                </a:solidFill>
              </a:rPr>
              <a:t>تخصص: نشاط بدني رياضي مدرسي</a:t>
            </a:r>
            <a:endParaRPr lang="ar-DZ" sz="2800" b="1" dirty="0" smtClean="0">
              <a:solidFill>
                <a:srgbClr val="002060"/>
              </a:solidFill>
            </a:endParaRPr>
          </a:p>
          <a:p>
            <a:pPr lvl="0" algn="ctr" rtl="1">
              <a:buClr>
                <a:srgbClr val="0BD0D9"/>
              </a:buClr>
            </a:pPr>
            <a:r>
              <a:rPr lang="ar-DZ" sz="2800" b="1" dirty="0" smtClean="0">
                <a:solidFill>
                  <a:srgbClr val="7030A0"/>
                </a:solidFill>
              </a:rPr>
              <a:t>بحث حول : </a:t>
            </a:r>
            <a:endParaRPr lang="ar-DZ" sz="2800" b="1" dirty="0" smtClean="0">
              <a:solidFill>
                <a:srgbClr val="7030A0"/>
              </a:solidFill>
            </a:endParaRPr>
          </a:p>
          <a:p>
            <a:pPr lvl="0" algn="ctr" rtl="1">
              <a:buClr>
                <a:srgbClr val="0BD0D9"/>
              </a:buClr>
            </a:pPr>
            <a:r>
              <a:rPr lang="ar-SA" sz="4400" b="1" dirty="0">
                <a:solidFill>
                  <a:srgbClr val="FF0000"/>
                </a:solidFill>
                <a:latin typeface="Traditional Arabic,Bold"/>
                <a:ea typeface="Calibri"/>
                <a:cs typeface="Traditional Arabic,Bold"/>
              </a:rPr>
              <a:t>منحنيات </a:t>
            </a:r>
            <a:r>
              <a:rPr lang="ar-SA" sz="4400" b="1" dirty="0">
                <a:solidFill>
                  <a:srgbClr val="FF0000"/>
                </a:solidFill>
                <a:latin typeface="Traditional Arabic,Bold"/>
                <a:ea typeface="Calibri"/>
                <a:cs typeface="Traditional Arabic,Bold"/>
              </a:rPr>
              <a:t>قياس الت</a:t>
            </a:r>
            <a:r>
              <a:rPr lang="ar-DZ" sz="4400" b="1" dirty="0">
                <a:solidFill>
                  <a:srgbClr val="FF0000"/>
                </a:solidFill>
                <a:latin typeface="Traditional Arabic,Bold"/>
                <a:ea typeface="Calibri"/>
                <a:cs typeface="Traditional Arabic,Bold"/>
              </a:rPr>
              <a:t>علم  </a:t>
            </a:r>
            <a:r>
              <a:rPr lang="ar-SA" sz="4400" b="1" dirty="0">
                <a:solidFill>
                  <a:srgbClr val="FF0000"/>
                </a:solidFill>
                <a:latin typeface="Traditional Arabic,Bold"/>
                <a:ea typeface="Calibri"/>
                <a:cs typeface="Traditional Arabic,Bold"/>
              </a:rPr>
              <a:t>الحر</a:t>
            </a:r>
            <a:r>
              <a:rPr lang="ar-DZ" sz="4400" b="1" dirty="0" smtClean="0">
                <a:solidFill>
                  <a:srgbClr val="FF0000"/>
                </a:solidFill>
                <a:latin typeface="Traditional Arabic,Bold"/>
                <a:ea typeface="Calibri"/>
                <a:cs typeface="Traditional Arabic,Bold"/>
              </a:rPr>
              <a:t>كي  </a:t>
            </a:r>
            <a:r>
              <a:rPr lang="ar-DZ" sz="4800" b="1" i="1" dirty="0">
                <a:solidFill>
                  <a:srgbClr val="FF0000"/>
                </a:solidFill>
                <a:effectLst>
                  <a:outerShdw blurRad="38100" dist="38100" dir="2700000" algn="tl">
                    <a:srgbClr val="000000">
                      <a:alpha val="43137"/>
                    </a:srgbClr>
                  </a:outerShdw>
                </a:effectLst>
              </a:rPr>
              <a:t/>
            </a:r>
            <a:br>
              <a:rPr lang="ar-DZ" sz="4800" b="1" i="1" dirty="0">
                <a:solidFill>
                  <a:srgbClr val="FF0000"/>
                </a:solidFill>
                <a:effectLst>
                  <a:outerShdw blurRad="38100" dist="38100" dir="2700000" algn="tl">
                    <a:srgbClr val="000000">
                      <a:alpha val="43137"/>
                    </a:srgbClr>
                  </a:outerShdw>
                </a:effectLst>
              </a:rPr>
            </a:br>
            <a:endParaRPr lang="ar-DZ" sz="1400" b="1" dirty="0" smtClean="0">
              <a:solidFill>
                <a:prstClr val="white"/>
              </a:solidFill>
            </a:endParaRPr>
          </a:p>
          <a:p>
            <a:pPr lvl="0" rtl="1">
              <a:buClr>
                <a:srgbClr val="0BD0D9"/>
              </a:buClr>
            </a:pPr>
            <a:r>
              <a:rPr lang="ar-DZ" sz="4000" dirty="0" smtClean="0">
                <a:solidFill>
                  <a:srgbClr val="FFC000"/>
                </a:solidFill>
              </a:rPr>
              <a:t>من إعداد الطالب : راشــدي مــعــمــر</a:t>
            </a:r>
            <a:endParaRPr lang="ar-DZ" sz="600" dirty="0" smtClean="0">
              <a:solidFill>
                <a:srgbClr val="FFC000"/>
              </a:solidFill>
            </a:endParaRPr>
          </a:p>
          <a:p>
            <a:pPr lvl="0" rtl="1">
              <a:buClr>
                <a:srgbClr val="0BD0D9"/>
              </a:buClr>
            </a:pPr>
            <a:r>
              <a:rPr lang="ar-DZ" sz="4000" dirty="0" smtClean="0">
                <a:solidFill>
                  <a:schemeClr val="bg1">
                    <a:lumMod val="95000"/>
                    <a:lumOff val="5000"/>
                  </a:schemeClr>
                </a:solidFill>
              </a:rPr>
              <a:t>تحت </a:t>
            </a:r>
            <a:r>
              <a:rPr lang="ar-DZ" sz="4000" dirty="0">
                <a:solidFill>
                  <a:schemeClr val="bg1">
                    <a:lumMod val="95000"/>
                    <a:lumOff val="5000"/>
                  </a:schemeClr>
                </a:solidFill>
              </a:rPr>
              <a:t>إشراف </a:t>
            </a:r>
            <a:r>
              <a:rPr lang="ar-DZ" sz="4000" dirty="0" smtClean="0">
                <a:solidFill>
                  <a:schemeClr val="bg1">
                    <a:lumMod val="95000"/>
                    <a:lumOff val="5000"/>
                  </a:schemeClr>
                </a:solidFill>
              </a:rPr>
              <a:t>الأستاذ </a:t>
            </a:r>
            <a:r>
              <a:rPr lang="ar-DZ" sz="4000" dirty="0">
                <a:solidFill>
                  <a:schemeClr val="bg1">
                    <a:lumMod val="95000"/>
                    <a:lumOff val="5000"/>
                  </a:schemeClr>
                </a:solidFill>
              </a:rPr>
              <a:t>: </a:t>
            </a:r>
            <a:r>
              <a:rPr lang="ar-DZ" sz="4000" dirty="0" smtClean="0">
                <a:solidFill>
                  <a:schemeClr val="bg1">
                    <a:lumMod val="95000"/>
                    <a:lumOff val="5000"/>
                  </a:schemeClr>
                </a:solidFill>
              </a:rPr>
              <a:t>الدكتور </a:t>
            </a:r>
            <a:r>
              <a:rPr lang="ar-DZ" sz="4000" dirty="0" err="1" smtClean="0">
                <a:solidFill>
                  <a:schemeClr val="bg1">
                    <a:lumMod val="95000"/>
                    <a:lumOff val="5000"/>
                  </a:schemeClr>
                </a:solidFill>
              </a:rPr>
              <a:t>بودبزة</a:t>
            </a:r>
            <a:r>
              <a:rPr lang="ar-DZ" sz="4000" dirty="0" smtClean="0">
                <a:solidFill>
                  <a:schemeClr val="bg1">
                    <a:lumMod val="95000"/>
                    <a:lumOff val="5000"/>
                  </a:schemeClr>
                </a:solidFill>
              </a:rPr>
              <a:t> مصطفى</a:t>
            </a:r>
            <a:endParaRPr lang="fr-FR" dirty="0">
              <a:solidFill>
                <a:schemeClr val="bg1">
                  <a:lumMod val="95000"/>
                  <a:lumOff val="5000"/>
                </a:schemeClr>
              </a:solidFill>
            </a:endParaRPr>
          </a:p>
        </p:txBody>
      </p:sp>
    </p:spTree>
    <p:custDataLst>
      <p:tags r:id="rId1"/>
    </p:custDataLst>
    <p:extLst>
      <p:ext uri="{BB962C8B-B14F-4D97-AF65-F5344CB8AC3E}">
        <p14:creationId xmlns:p14="http://schemas.microsoft.com/office/powerpoint/2010/main" val="278331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2000"/>
                                        <p:tgtEl>
                                          <p:spTgt spid="3">
                                            <p:txEl>
                                              <p:pRg st="5" end="5"/>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1)">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260648"/>
            <a:ext cx="8784976" cy="2463751"/>
          </a:xfrm>
          <a:prstGeom prst="rect">
            <a:avLst/>
          </a:prstGeom>
          <a:noFill/>
        </p:spPr>
        <p:txBody>
          <a:bodyPr wrap="square" rtlCol="0">
            <a:spAutoFit/>
          </a:bodyPr>
          <a:lstStyle/>
          <a:p>
            <a:pPr algn="just" rtl="1">
              <a:lnSpc>
                <a:spcPct val="115000"/>
              </a:lnSpc>
              <a:spcAft>
                <a:spcPts val="0"/>
              </a:spcAft>
            </a:pPr>
            <a:r>
              <a:rPr lang="ar-SA" sz="2400" b="1" dirty="0">
                <a:solidFill>
                  <a:srgbClr val="7030A0"/>
                </a:solidFill>
                <a:latin typeface="Traditional Arabic,Bold"/>
                <a:ea typeface="Calibri"/>
                <a:cs typeface="Traditional Arabic,Bold"/>
              </a:rPr>
              <a:t>ثانيا </a:t>
            </a:r>
            <a:r>
              <a:rPr lang="fr-FR" sz="2400" b="1" dirty="0">
                <a:solidFill>
                  <a:srgbClr val="7030A0"/>
                </a:solidFill>
                <a:latin typeface="Traditional Arabic,Bold"/>
                <a:ea typeface="Calibri"/>
                <a:cs typeface="Arial"/>
              </a:rPr>
              <a:t>-</a:t>
            </a:r>
            <a:r>
              <a:rPr lang="ar-SA" sz="2400" b="1" dirty="0">
                <a:solidFill>
                  <a:srgbClr val="7030A0"/>
                </a:solidFill>
                <a:latin typeface="Traditional Arabic,Bold"/>
                <a:ea typeface="Calibri"/>
                <a:cs typeface="Traditional Arabic,Bold"/>
              </a:rPr>
              <a:t>منحنى الخطأ :</a:t>
            </a:r>
            <a:endParaRPr lang="fr-FR" sz="1400" dirty="0">
              <a:latin typeface="Calibri"/>
              <a:ea typeface="Calibri"/>
              <a:cs typeface="Arial"/>
            </a:endParaRPr>
          </a:p>
          <a:p>
            <a:pPr algn="just" rtl="1">
              <a:lnSpc>
                <a:spcPct val="115000"/>
              </a:lnSpc>
              <a:spcAft>
                <a:spcPts val="0"/>
              </a:spcAft>
            </a:pPr>
            <a:r>
              <a:rPr lang="fr-FR" sz="1000" b="1" dirty="0">
                <a:latin typeface="Times New Roman,Bold"/>
                <a:ea typeface="Calibri"/>
                <a:cs typeface="Arial"/>
              </a:rPr>
              <a:t> </a:t>
            </a:r>
            <a:endParaRPr lang="fr-FR" sz="1400" dirty="0">
              <a:latin typeface="Calibri"/>
              <a:ea typeface="Calibri"/>
              <a:cs typeface="Arial"/>
            </a:endParaRPr>
          </a:p>
          <a:p>
            <a:pPr algn="just" rtl="1">
              <a:lnSpc>
                <a:spcPct val="115000"/>
              </a:lnSpc>
              <a:spcAft>
                <a:spcPts val="0"/>
              </a:spcAft>
            </a:pPr>
            <a:r>
              <a:rPr lang="ar-SA" b="1" dirty="0">
                <a:latin typeface="Calibri"/>
                <a:ea typeface="Calibri"/>
                <a:cs typeface="Times New Roman"/>
              </a:rPr>
              <a:t>    </a:t>
            </a:r>
            <a:r>
              <a:rPr lang="ar-SA" sz="2000" b="1" dirty="0">
                <a:latin typeface="Calibri"/>
                <a:ea typeface="Calibri"/>
                <a:cs typeface="Times New Roman"/>
              </a:rPr>
              <a:t>وهو عكس المنحنى السابق ، إذ بدلاً من تسجيل مقدار النجاح أثناء تعلم مهارة حركية معينة فإن المدرب الرياضي يقوم بتسجيل عدد الأخطاء إلي يرتكبها الفرد أثناء عميلة التعليم ، وبطبيعة الحال كلما تقدم مستوى الفرد أثناء عملية التعليم أو كلما اكتسب التوافق الجيد للمهارة ا لحركية مثلاً كلما بذلك الأخطاء التي يسجلها</a:t>
            </a:r>
            <a:r>
              <a:rPr lang="fr-FR" sz="2000" b="1" dirty="0" smtClean="0">
                <a:latin typeface="Times New Roman"/>
                <a:ea typeface="Calibri"/>
                <a:cs typeface="Arial"/>
              </a:rPr>
              <a:t>.</a:t>
            </a:r>
            <a:endParaRPr lang="ar-DZ" sz="2000" b="1" dirty="0" smtClean="0">
              <a:latin typeface="Times New Roman"/>
              <a:ea typeface="Calibri"/>
              <a:cs typeface="Arial"/>
            </a:endParaRPr>
          </a:p>
          <a:p>
            <a:pPr algn="just" rtl="1">
              <a:lnSpc>
                <a:spcPct val="115000"/>
              </a:lnSpc>
              <a:spcAft>
                <a:spcPts val="0"/>
              </a:spcAft>
            </a:pPr>
            <a:endParaRPr lang="fr-FR" sz="2000" dirty="0">
              <a:effectLst/>
              <a:latin typeface="Calibri"/>
              <a:ea typeface="Calibri"/>
              <a:cs typeface="Arial"/>
            </a:endParaRPr>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48880"/>
            <a:ext cx="8784976" cy="4104456"/>
          </a:xfrm>
          <a:prstGeom prst="rect">
            <a:avLst/>
          </a:prstGeom>
          <a:noFill/>
        </p:spPr>
      </p:pic>
    </p:spTree>
    <p:extLst>
      <p:ext uri="{BB962C8B-B14F-4D97-AF65-F5344CB8AC3E}">
        <p14:creationId xmlns:p14="http://schemas.microsoft.com/office/powerpoint/2010/main" val="53616753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036496" cy="6552728"/>
          </a:xfrm>
        </p:spPr>
        <p:txBody>
          <a:bodyPr>
            <a:normAutofit/>
          </a:bodyPr>
          <a:lstStyle/>
          <a:p>
            <a:pPr algn="just" rtl="1">
              <a:lnSpc>
                <a:spcPct val="115000"/>
              </a:lnSpc>
              <a:spcAft>
                <a:spcPts val="0"/>
              </a:spcAft>
            </a:pPr>
            <a:r>
              <a:rPr lang="ar-SA" sz="2400" b="1" dirty="0">
                <a:solidFill>
                  <a:srgbClr val="7030A0"/>
                </a:solidFill>
                <a:latin typeface="Traditional Arabic,Bold"/>
                <a:ea typeface="Calibri"/>
                <a:cs typeface="Traditional Arabic,Bold"/>
              </a:rPr>
              <a:t>ثالثا </a:t>
            </a:r>
            <a:r>
              <a:rPr lang="fr-FR" sz="2400" b="1" dirty="0">
                <a:solidFill>
                  <a:srgbClr val="7030A0"/>
                </a:solidFill>
                <a:latin typeface="Traditional Arabic,Bold"/>
                <a:ea typeface="Calibri"/>
                <a:cs typeface="Arial"/>
              </a:rPr>
              <a:t>-</a:t>
            </a:r>
            <a:r>
              <a:rPr lang="ar-SA" sz="2400" b="1" dirty="0">
                <a:solidFill>
                  <a:srgbClr val="7030A0"/>
                </a:solidFill>
                <a:latin typeface="Traditional Arabic,Bold"/>
                <a:ea typeface="Calibri"/>
                <a:cs typeface="Traditional Arabic,Bold"/>
              </a:rPr>
              <a:t>المنحنى الزمني:</a:t>
            </a:r>
            <a:r>
              <a:rPr lang="ar-SA" sz="2400" dirty="0">
                <a:latin typeface="Calibri"/>
                <a:ea typeface="Calibri"/>
                <a:cs typeface="Traditional Arabic"/>
              </a:rPr>
              <a:t> </a:t>
            </a:r>
            <a:endParaRPr lang="fr-FR" sz="1400" dirty="0">
              <a:latin typeface="Calibri"/>
              <a:ea typeface="Calibri"/>
              <a:cs typeface="Arial"/>
            </a:endParaRPr>
          </a:p>
          <a:p>
            <a:pPr marL="0" indent="0" algn="just" rtl="1">
              <a:lnSpc>
                <a:spcPct val="115000"/>
              </a:lnSpc>
              <a:spcAft>
                <a:spcPts val="0"/>
              </a:spcAft>
              <a:buNone/>
            </a:pPr>
            <a:r>
              <a:rPr lang="ar-DZ" sz="1800" b="1" dirty="0" smtClean="0">
                <a:latin typeface="Calibri"/>
                <a:ea typeface="Calibri"/>
                <a:cs typeface="Times New Roman"/>
              </a:rPr>
              <a:t>        </a:t>
            </a:r>
            <a:r>
              <a:rPr lang="ar-SA" sz="1800" b="1" dirty="0" smtClean="0">
                <a:latin typeface="Calibri"/>
                <a:ea typeface="Calibri"/>
                <a:cs typeface="Times New Roman"/>
              </a:rPr>
              <a:t>هناك </a:t>
            </a:r>
            <a:r>
              <a:rPr lang="ar-SA" sz="1800" b="1" dirty="0">
                <a:latin typeface="Calibri"/>
                <a:ea typeface="Calibri"/>
                <a:cs typeface="Times New Roman"/>
              </a:rPr>
              <a:t>بعض الأنشطة الرياضية التي يمكن فيها معرفة مدى تقدم الفرد الرياضي أثناء  عملية التعلم من خلال معرفة الزمن المسجل للأداء، كما هو الحال في ألعاب القوى ( سباقات العدو أو الجري ) أو في السباحة مثلاً </a:t>
            </a:r>
            <a:r>
              <a:rPr lang="ar-SA" sz="1400" b="1" dirty="0">
                <a:solidFill>
                  <a:srgbClr val="C00000"/>
                </a:solidFill>
                <a:latin typeface="Calibri"/>
                <a:ea typeface="Calibri"/>
                <a:cs typeface="Traditional Arabic"/>
              </a:rPr>
              <a:t>5</a:t>
            </a:r>
            <a:r>
              <a:rPr lang="ar-SA" sz="1800" b="1" dirty="0">
                <a:latin typeface="Calibri"/>
                <a:ea typeface="Calibri"/>
                <a:cs typeface="Times New Roman"/>
              </a:rPr>
              <a:t>، وقد يتضمن تسجيل كمية الوقت اللازم للأداء وبطبيعة الحال يظهر التحسن في الأداء بنقص الزمن المسجل.</a:t>
            </a:r>
            <a:endParaRPr lang="fr-FR" sz="1400" dirty="0">
              <a:latin typeface="Calibri"/>
              <a:ea typeface="Calibri"/>
              <a:cs typeface="Arial"/>
            </a:endParaRPr>
          </a:p>
          <a:p>
            <a:pPr marL="0" lvl="0" indent="0" algn="just" rtl="1">
              <a:lnSpc>
                <a:spcPct val="115000"/>
              </a:lnSpc>
              <a:spcAft>
                <a:spcPts val="1000"/>
              </a:spcAft>
              <a:buClr>
                <a:srgbClr val="333333"/>
              </a:buClr>
              <a:buNone/>
            </a:pPr>
            <a:endParaRPr lang="fr-FR" sz="1800" dirty="0">
              <a:effectLst/>
              <a:latin typeface="Calibri"/>
              <a:ea typeface="Calibri"/>
              <a:cs typeface="Arial"/>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24967"/>
            <a:ext cx="8856985" cy="3864273"/>
          </a:xfrm>
          <a:prstGeom prst="rect">
            <a:avLst/>
          </a:prstGeom>
          <a:noFill/>
          <a:ln>
            <a:noFill/>
          </a:ln>
        </p:spPr>
      </p:pic>
      <p:sp>
        <p:nvSpPr>
          <p:cNvPr id="2" name="Rectangle 1"/>
          <p:cNvSpPr/>
          <p:nvPr/>
        </p:nvSpPr>
        <p:spPr>
          <a:xfrm>
            <a:off x="928736" y="5805264"/>
            <a:ext cx="7704855" cy="400110"/>
          </a:xfrm>
          <a:prstGeom prst="rect">
            <a:avLst/>
          </a:prstGeom>
        </p:spPr>
        <p:txBody>
          <a:bodyPr wrap="square">
            <a:spAutoFit/>
          </a:bodyPr>
          <a:lstStyle/>
          <a:p>
            <a:pPr algn="ctr" rtl="1"/>
            <a:r>
              <a:rPr lang="ar-DZ" sz="2000" b="1" dirty="0"/>
              <a:t>شكل رقم </a:t>
            </a:r>
            <a:r>
              <a:rPr lang="ar-DZ" sz="2000" b="1" dirty="0" smtClean="0"/>
              <a:t>( </a:t>
            </a:r>
            <a:r>
              <a:rPr lang="ar-DZ" sz="2000" b="1" dirty="0"/>
              <a:t>04 </a:t>
            </a:r>
            <a:r>
              <a:rPr lang="ar-DZ" sz="2000" b="1" dirty="0" smtClean="0"/>
              <a:t>): </a:t>
            </a:r>
            <a:r>
              <a:rPr lang="ar-DZ" sz="2000" b="1" dirty="0"/>
              <a:t>يوضح مخطط لمراحل الاكتساب الحركي وانواعه.</a:t>
            </a:r>
            <a:endParaRPr lang="fr-FR" sz="2000" b="1" dirty="0"/>
          </a:p>
        </p:txBody>
      </p:sp>
    </p:spTree>
    <p:extLst>
      <p:ext uri="{BB962C8B-B14F-4D97-AF65-F5344CB8AC3E}">
        <p14:creationId xmlns:p14="http://schemas.microsoft.com/office/powerpoint/2010/main" val="10722217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936104"/>
          </a:xfrm>
        </p:spPr>
        <p:txBody>
          <a:bodyPr>
            <a:normAutofit fontScale="90000"/>
          </a:bodyPr>
          <a:lstStyle/>
          <a:p>
            <a:pPr algn="r" rtl="1">
              <a:lnSpc>
                <a:spcPct val="115000"/>
              </a:lnSpc>
              <a:spcAft>
                <a:spcPts val="0"/>
              </a:spcAft>
            </a:pPr>
            <a:r>
              <a:rPr lang="ar-SA" sz="2400" b="1" dirty="0">
                <a:solidFill>
                  <a:srgbClr val="FF0000"/>
                </a:solidFill>
                <a:latin typeface="Traditional Arabic,Bold"/>
                <a:ea typeface="Calibri"/>
                <a:cs typeface="Traditional Arabic,Bold"/>
              </a:rPr>
              <a:t>4</a:t>
            </a:r>
            <a:r>
              <a:rPr lang="ar-SA" sz="2400" b="1" dirty="0">
                <a:solidFill>
                  <a:srgbClr val="FF0000"/>
                </a:solidFill>
                <a:latin typeface="Traditional Arabic,Bold"/>
                <a:ea typeface="Calibri"/>
                <a:cs typeface="Traditional Arabic,Bold"/>
              </a:rPr>
              <a:t>-أشكال منحنيات التعلم:</a:t>
            </a:r>
            <a:r>
              <a:rPr lang="fr-FR" sz="3100" dirty="0">
                <a:ea typeface="Calibri"/>
                <a:cs typeface="Arial"/>
              </a:rPr>
              <a:t/>
            </a:r>
            <a:br>
              <a:rPr lang="fr-FR" sz="3100" dirty="0">
                <a:ea typeface="Calibri"/>
                <a:cs typeface="Arial"/>
              </a:rPr>
            </a:br>
            <a:endParaRPr lang="fr-FR" sz="3100" dirty="0"/>
          </a:p>
        </p:txBody>
      </p:sp>
      <p:sp>
        <p:nvSpPr>
          <p:cNvPr id="3" name="Espace réservé du contenu 2"/>
          <p:cNvSpPr>
            <a:spLocks noGrp="1"/>
          </p:cNvSpPr>
          <p:nvPr>
            <p:ph idx="1"/>
          </p:nvPr>
        </p:nvSpPr>
        <p:spPr>
          <a:xfrm>
            <a:off x="179512" y="476672"/>
            <a:ext cx="8507288" cy="6120680"/>
          </a:xfrm>
        </p:spPr>
        <p:txBody>
          <a:bodyPr>
            <a:normAutofit/>
          </a:bodyPr>
          <a:lstStyle/>
          <a:p>
            <a:pPr marL="0" indent="0" algn="just" rtl="1">
              <a:lnSpc>
                <a:spcPct val="115000"/>
              </a:lnSpc>
              <a:spcAft>
                <a:spcPts val="0"/>
              </a:spcAft>
              <a:buNone/>
            </a:pPr>
            <a:r>
              <a:rPr lang="ar-DZ" sz="1600" b="1" dirty="0" smtClean="0">
                <a:latin typeface="Calibri"/>
                <a:ea typeface="Calibri"/>
                <a:cs typeface="Times New Roman"/>
              </a:rPr>
              <a:t>       </a:t>
            </a:r>
            <a:r>
              <a:rPr lang="ar-SA" sz="1600" b="1" dirty="0" smtClean="0">
                <a:latin typeface="Calibri"/>
                <a:ea typeface="Calibri"/>
                <a:cs typeface="Times New Roman"/>
              </a:rPr>
              <a:t> </a:t>
            </a:r>
            <a:r>
              <a:rPr lang="ar-SA" sz="1600" b="1" dirty="0">
                <a:latin typeface="Calibri"/>
                <a:ea typeface="Calibri"/>
                <a:cs typeface="Times New Roman"/>
              </a:rPr>
              <a:t>يميز جون بيير فامز</a:t>
            </a:r>
            <a:r>
              <a:rPr lang="fr-FR" sz="1600" b="1" dirty="0">
                <a:latin typeface="Times New Roman"/>
                <a:ea typeface="Calibri"/>
                <a:cs typeface="Arial"/>
              </a:rPr>
              <a:t>(Jean- pierre 1951)   </a:t>
            </a:r>
            <a:r>
              <a:rPr lang="ar-SA" sz="1600" b="1" dirty="0">
                <a:latin typeface="Times New Roman"/>
                <a:ea typeface="Calibri"/>
                <a:cs typeface="Arial"/>
              </a:rPr>
              <a:t>منحنيات</a:t>
            </a:r>
            <a:r>
              <a:rPr lang="ar-SA" sz="1600" b="1" dirty="0">
                <a:latin typeface="Calibri"/>
                <a:ea typeface="Calibri"/>
                <a:cs typeface="Times New Roman"/>
              </a:rPr>
              <a:t> الأداء على فئتين المنحنيات التصاعدية والمنحنيات التنازلية</a:t>
            </a:r>
            <a:r>
              <a:rPr lang="ar-SA" sz="1600" b="1" dirty="0">
                <a:solidFill>
                  <a:srgbClr val="C00000"/>
                </a:solidFill>
                <a:latin typeface="Calibri"/>
                <a:ea typeface="Calibri"/>
                <a:cs typeface="Times New Roman"/>
              </a:rPr>
              <a:t> </a:t>
            </a:r>
            <a:r>
              <a:rPr lang="fr-FR" sz="1600" b="1" dirty="0">
                <a:latin typeface="Times New Roman"/>
                <a:ea typeface="Calibri"/>
                <a:cs typeface="Arial"/>
              </a:rPr>
              <a:t>.</a:t>
            </a:r>
            <a:r>
              <a:rPr lang="ar-SA" sz="1600" b="1" dirty="0">
                <a:solidFill>
                  <a:srgbClr val="C00000"/>
                </a:solidFill>
                <a:latin typeface="Calibri"/>
                <a:ea typeface="Calibri"/>
                <a:cs typeface="Traditional Arabic"/>
              </a:rPr>
              <a:t>6</a:t>
            </a:r>
            <a:endParaRPr lang="fr-FR" sz="1600" b="1" dirty="0">
              <a:latin typeface="Calibri"/>
              <a:ea typeface="Calibri"/>
              <a:cs typeface="Arial"/>
            </a:endParaRPr>
          </a:p>
          <a:p>
            <a:pPr marL="0" indent="0" algn="just" rtl="1">
              <a:lnSpc>
                <a:spcPct val="115000"/>
              </a:lnSpc>
              <a:spcAft>
                <a:spcPts val="0"/>
              </a:spcAft>
              <a:buNone/>
            </a:pPr>
            <a:r>
              <a:rPr lang="ar-DZ" sz="1600" b="1" dirty="0" smtClean="0">
                <a:latin typeface="Calibri"/>
                <a:ea typeface="Calibri"/>
                <a:cs typeface="Times New Roman"/>
              </a:rPr>
              <a:t>       </a:t>
            </a:r>
            <a:r>
              <a:rPr lang="ar-SA" sz="1600" b="1" dirty="0" smtClean="0">
                <a:latin typeface="Calibri"/>
                <a:ea typeface="Calibri"/>
                <a:cs typeface="Times New Roman"/>
              </a:rPr>
              <a:t>وهناك </a:t>
            </a:r>
            <a:r>
              <a:rPr lang="ar-SA" sz="1600" b="1" dirty="0">
                <a:latin typeface="Calibri"/>
                <a:ea typeface="Calibri"/>
                <a:cs typeface="Times New Roman"/>
              </a:rPr>
              <a:t>الكثير من أشكال منحنيات التعلم التي يمكن للمدرب الرياضي ملاحظاتها ومن بين أشكال التعلم المختلفة يمكننا أن نميز بين نوعين هامين هما منحنى الزيادة الإيجابية والسلبية</a:t>
            </a:r>
            <a:r>
              <a:rPr lang="fr-FR" sz="1600" b="1" dirty="0">
                <a:latin typeface="Times New Roman"/>
                <a:ea typeface="Calibri"/>
                <a:cs typeface="Arial"/>
              </a:rPr>
              <a:t> :</a:t>
            </a:r>
            <a:endParaRPr lang="fr-FR" sz="1600" b="1" dirty="0">
              <a:latin typeface="Calibri"/>
              <a:ea typeface="Calibri"/>
              <a:cs typeface="Arial"/>
            </a:endParaRPr>
          </a:p>
          <a:p>
            <a:pPr marL="342900" lvl="0" indent="-342900" algn="just" rtl="1">
              <a:lnSpc>
                <a:spcPct val="115000"/>
              </a:lnSpc>
              <a:spcAft>
                <a:spcPts val="0"/>
              </a:spcAft>
              <a:buFont typeface="+mj-lt"/>
              <a:buAutoNum type="arabicPeriod"/>
            </a:pPr>
            <a:r>
              <a:rPr lang="ar-SA" sz="1600" b="1" dirty="0" smtClean="0">
                <a:solidFill>
                  <a:srgbClr val="7030A0"/>
                </a:solidFill>
                <a:latin typeface="Traditional Arabic,Bold"/>
                <a:ea typeface="Calibri"/>
                <a:cs typeface="Traditional Arabic,Bold"/>
              </a:rPr>
              <a:t>منحنى </a:t>
            </a:r>
            <a:r>
              <a:rPr lang="ar-SA" sz="1600" b="1" dirty="0">
                <a:solidFill>
                  <a:srgbClr val="7030A0"/>
                </a:solidFill>
                <a:latin typeface="Traditional Arabic,Bold"/>
                <a:ea typeface="Calibri"/>
                <a:cs typeface="Traditional Arabic,Bold"/>
              </a:rPr>
              <a:t>التعلم السلبي (ذو </a:t>
            </a:r>
            <a:r>
              <a:rPr lang="ar-DZ" sz="1600" b="1" dirty="0">
                <a:solidFill>
                  <a:srgbClr val="7030A0"/>
                </a:solidFill>
                <a:latin typeface="Traditional Arabic,Bold"/>
                <a:ea typeface="Calibri"/>
                <a:cs typeface="Traditional Arabic,Bold"/>
              </a:rPr>
              <a:t>البداية السريعة): </a:t>
            </a:r>
            <a:endParaRPr lang="fr-FR" sz="1600" b="1" dirty="0">
              <a:latin typeface="Calibri"/>
              <a:ea typeface="Calibri"/>
              <a:cs typeface="Arial"/>
            </a:endParaRPr>
          </a:p>
          <a:p>
            <a:pPr marL="0" indent="0" algn="just" rtl="1">
              <a:lnSpc>
                <a:spcPct val="115000"/>
              </a:lnSpc>
              <a:spcAft>
                <a:spcPts val="0"/>
              </a:spcAft>
              <a:buNone/>
            </a:pPr>
            <a:r>
              <a:rPr lang="ar-SA" sz="1600" b="1" dirty="0" smtClean="0">
                <a:latin typeface="Calibri"/>
                <a:ea typeface="Calibri"/>
                <a:cs typeface="Times New Roman"/>
              </a:rPr>
              <a:t>  </a:t>
            </a:r>
            <a:r>
              <a:rPr lang="ar-SA" sz="1600" b="1" dirty="0">
                <a:latin typeface="Calibri"/>
                <a:ea typeface="Calibri"/>
                <a:cs typeface="Times New Roman"/>
              </a:rPr>
              <a:t>هو المنحنى الذي يكون فيه مقدار او كمية التحسن سريع ويظهر في المراحل الاولى من عملية التعلم ويعزى هذا التحسن او التطور السريع الى اسباب عدة ومنها ما يأتي:</a:t>
            </a:r>
            <a:endParaRPr lang="fr-FR" sz="1600" b="1" dirty="0">
              <a:latin typeface="Calibri"/>
              <a:ea typeface="Calibri"/>
              <a:cs typeface="Arial"/>
            </a:endParaRPr>
          </a:p>
          <a:p>
            <a:pPr algn="just" rtl="1">
              <a:lnSpc>
                <a:spcPct val="115000"/>
              </a:lnSpc>
              <a:spcAft>
                <a:spcPts val="0"/>
              </a:spcAft>
            </a:pPr>
            <a:r>
              <a:rPr lang="ar-SA" sz="1600" b="1" dirty="0">
                <a:latin typeface="Calibri"/>
                <a:ea typeface="Calibri"/>
                <a:cs typeface="Times New Roman"/>
              </a:rPr>
              <a:t>أ-عندما تكون عند اللاعب او المتعلم خبرة سابقة.</a:t>
            </a:r>
            <a:endParaRPr lang="fr-FR" sz="1600" b="1" dirty="0">
              <a:latin typeface="Calibri"/>
              <a:ea typeface="Calibri"/>
              <a:cs typeface="Arial"/>
            </a:endParaRPr>
          </a:p>
          <a:p>
            <a:pPr algn="just" rtl="1">
              <a:lnSpc>
                <a:spcPct val="115000"/>
              </a:lnSpc>
              <a:spcAft>
                <a:spcPts val="0"/>
              </a:spcAft>
            </a:pPr>
            <a:r>
              <a:rPr lang="ar-SA" sz="1600" b="1" dirty="0">
                <a:latin typeface="Calibri"/>
                <a:ea typeface="Calibri"/>
                <a:cs typeface="Times New Roman"/>
              </a:rPr>
              <a:t>ب-عندما لا يعرف اللاعب او المتعلم تفاصيل الحركة.</a:t>
            </a:r>
            <a:endParaRPr lang="fr-FR" sz="1600" b="1" dirty="0">
              <a:latin typeface="Calibri"/>
              <a:ea typeface="Calibri"/>
              <a:cs typeface="Arial"/>
            </a:endParaRPr>
          </a:p>
          <a:p>
            <a:pPr algn="just" rtl="1">
              <a:lnSpc>
                <a:spcPct val="115000"/>
              </a:lnSpc>
              <a:spcAft>
                <a:spcPts val="0"/>
              </a:spcAft>
            </a:pPr>
            <a:r>
              <a:rPr lang="ar-SA" sz="1600" b="1" dirty="0">
                <a:latin typeface="Calibri"/>
                <a:ea typeface="Calibri"/>
                <a:cs typeface="Times New Roman"/>
              </a:rPr>
              <a:t>ج-الاستعداد العالي والتحسن للأداء.</a:t>
            </a:r>
            <a:endParaRPr lang="fr-FR" sz="1600" b="1" dirty="0">
              <a:latin typeface="Calibri"/>
              <a:ea typeface="Calibri"/>
              <a:cs typeface="Arial"/>
            </a:endParaRPr>
          </a:p>
          <a:p>
            <a:pPr algn="just" rtl="1">
              <a:lnSpc>
                <a:spcPct val="115000"/>
              </a:lnSpc>
              <a:spcAft>
                <a:spcPts val="0"/>
              </a:spcAft>
            </a:pPr>
            <a:r>
              <a:rPr lang="ar-SA" sz="1600" b="1" dirty="0">
                <a:latin typeface="Calibri"/>
                <a:ea typeface="Calibri"/>
                <a:cs typeface="Times New Roman"/>
              </a:rPr>
              <a:t>د-عندما يقوم اللاعب او المتعلم بالموقف التعليمي الذي يكون موقفا سهلا ويدرك اجزاء هذا الموقف والعلاقة بسهولة . </a:t>
            </a:r>
            <a:endParaRPr lang="fr-FR" sz="1600" b="1" dirty="0">
              <a:latin typeface="Calibri"/>
              <a:ea typeface="Calibri"/>
              <a:cs typeface="Arial"/>
            </a:endParaRPr>
          </a:p>
          <a:p>
            <a:pPr marL="342900" indent="-342900" algn="just" rtl="1">
              <a:lnSpc>
                <a:spcPct val="115000"/>
              </a:lnSpc>
              <a:buFont typeface="+mj-lt"/>
              <a:buAutoNum type="arabicPeriod"/>
            </a:pPr>
            <a:r>
              <a:rPr lang="ar-DZ" sz="1600" b="1" dirty="0">
                <a:solidFill>
                  <a:srgbClr val="7030A0"/>
                </a:solidFill>
                <a:latin typeface="Traditional Arabic,Bold"/>
                <a:ea typeface="Calibri"/>
                <a:cs typeface="Traditional Arabic,Bold"/>
              </a:rPr>
              <a:t>2</a:t>
            </a:r>
            <a:r>
              <a:rPr lang="ar-SA" sz="1600" b="1" dirty="0">
                <a:solidFill>
                  <a:srgbClr val="7030A0"/>
                </a:solidFill>
                <a:latin typeface="Traditional Arabic,Bold"/>
                <a:ea typeface="Calibri"/>
                <a:cs typeface="Traditional Arabic,Bold"/>
              </a:rPr>
              <a:t>– </a:t>
            </a:r>
            <a:r>
              <a:rPr lang="ar-SA" sz="1600" b="1" dirty="0">
                <a:solidFill>
                  <a:srgbClr val="7030A0"/>
                </a:solidFill>
                <a:latin typeface="Traditional Arabic,Bold"/>
                <a:ea typeface="Calibri"/>
                <a:cs typeface="Traditional Arabic,Bold"/>
              </a:rPr>
              <a:t>منحنى التعلم الايجابي (ذو البداية البطيئة): </a:t>
            </a:r>
            <a:endParaRPr lang="fr-FR" sz="1600" b="1" dirty="0">
              <a:solidFill>
                <a:srgbClr val="7030A0"/>
              </a:solidFill>
              <a:latin typeface="Traditional Arabic,Bold"/>
              <a:ea typeface="Calibri"/>
              <a:cs typeface="Traditional Arabic,Bold"/>
            </a:endParaRPr>
          </a:p>
          <a:p>
            <a:pPr marL="0" indent="0" algn="just" rtl="1">
              <a:lnSpc>
                <a:spcPct val="115000"/>
              </a:lnSpc>
              <a:spcAft>
                <a:spcPts val="0"/>
              </a:spcAft>
              <a:buNone/>
            </a:pPr>
            <a:r>
              <a:rPr lang="ar-DZ" sz="1600" b="1" dirty="0" smtClean="0">
                <a:latin typeface="Calibri"/>
                <a:ea typeface="Calibri"/>
                <a:cs typeface="Times New Roman"/>
              </a:rPr>
              <a:t>    </a:t>
            </a:r>
            <a:r>
              <a:rPr lang="fr-FR" sz="1600" b="1" dirty="0" smtClean="0">
                <a:latin typeface="Times New Roman"/>
                <a:ea typeface="Calibri"/>
                <a:cs typeface="Arial"/>
              </a:rPr>
              <a:t>  </a:t>
            </a:r>
            <a:r>
              <a:rPr lang="ar-SA" sz="1600" b="1" dirty="0">
                <a:latin typeface="Calibri"/>
                <a:ea typeface="Calibri"/>
                <a:cs typeface="Times New Roman"/>
              </a:rPr>
              <a:t>هو المنحنى الذي يكون مقدار او كمية التحسن في البداية بطيء، ثم يزداد هذا التحسن تدريجيا ويعزى ذلك الى اسباب عدة منها ما يأتي :</a:t>
            </a:r>
            <a:endParaRPr lang="fr-FR" sz="1600" b="1" dirty="0">
              <a:latin typeface="Calibri"/>
              <a:ea typeface="Calibri"/>
              <a:cs typeface="Arial"/>
            </a:endParaRPr>
          </a:p>
          <a:p>
            <a:pPr marL="0" indent="0" algn="just" rtl="1">
              <a:lnSpc>
                <a:spcPct val="115000"/>
              </a:lnSpc>
              <a:spcAft>
                <a:spcPts val="0"/>
              </a:spcAft>
              <a:buNone/>
            </a:pPr>
            <a:r>
              <a:rPr lang="ar-SA" sz="1600" b="1" dirty="0">
                <a:latin typeface="Calibri"/>
                <a:ea typeface="Calibri"/>
                <a:cs typeface="Times New Roman"/>
              </a:rPr>
              <a:t>*-الموقف التعليمي معقد وصعب.         *- لا توجد عند اللاعب او المتعلم خبرة سابقة .</a:t>
            </a:r>
            <a:endParaRPr lang="fr-FR" sz="1600" b="1" dirty="0">
              <a:latin typeface="Calibri"/>
              <a:ea typeface="Calibri"/>
              <a:cs typeface="Arial"/>
            </a:endParaRPr>
          </a:p>
          <a:p>
            <a:pPr marL="0" indent="0" algn="just" rtl="1">
              <a:lnSpc>
                <a:spcPct val="115000"/>
              </a:lnSpc>
              <a:spcAft>
                <a:spcPts val="0"/>
              </a:spcAft>
              <a:buNone/>
            </a:pPr>
            <a:r>
              <a:rPr lang="ar-SA" sz="1600" b="1" dirty="0">
                <a:latin typeface="Calibri"/>
                <a:ea typeface="Calibri"/>
                <a:cs typeface="Times New Roman"/>
              </a:rPr>
              <a:t>*- نقص في حماس ودافعية اللاعب او المتعلم نحو الاداء.        *- وجود فروق فردية.</a:t>
            </a:r>
            <a:endParaRPr lang="fr-FR" sz="1600" b="1" dirty="0">
              <a:latin typeface="Calibri"/>
              <a:ea typeface="Calibri"/>
              <a:cs typeface="Arial"/>
            </a:endParaRPr>
          </a:p>
          <a:p>
            <a:pPr marL="342900" indent="-342900" algn="just" rtl="1">
              <a:lnSpc>
                <a:spcPct val="115000"/>
              </a:lnSpc>
              <a:spcAft>
                <a:spcPts val="0"/>
              </a:spcAft>
              <a:buFont typeface="+mj-lt"/>
              <a:buAutoNum type="arabicPeriod"/>
            </a:pPr>
            <a:r>
              <a:rPr lang="ar-DZ" sz="1600" b="1" dirty="0">
                <a:solidFill>
                  <a:srgbClr val="7030A0"/>
                </a:solidFill>
                <a:latin typeface="Traditional Arabic,Bold"/>
                <a:ea typeface="Calibri"/>
                <a:cs typeface="Traditional Arabic,Bold"/>
              </a:rPr>
              <a:t>3</a:t>
            </a:r>
            <a:r>
              <a:rPr lang="ar-SA" sz="1600" b="1" dirty="0">
                <a:solidFill>
                  <a:srgbClr val="7030A0"/>
                </a:solidFill>
                <a:latin typeface="Traditional Arabic,Bold"/>
                <a:ea typeface="Calibri"/>
                <a:cs typeface="Traditional Arabic,Bold"/>
              </a:rPr>
              <a:t>- </a:t>
            </a:r>
            <a:r>
              <a:rPr lang="ar-SA" sz="1600" b="1" dirty="0">
                <a:solidFill>
                  <a:srgbClr val="7030A0"/>
                </a:solidFill>
                <a:latin typeface="Traditional Arabic,Bold"/>
                <a:ea typeface="Calibri"/>
                <a:cs typeface="Traditional Arabic,Bold"/>
              </a:rPr>
              <a:t>المنحنى النموذجي ( المثالي) :</a:t>
            </a:r>
            <a:endParaRPr lang="fr-FR" sz="1600" b="1" dirty="0">
              <a:solidFill>
                <a:srgbClr val="7030A0"/>
              </a:solidFill>
              <a:latin typeface="Traditional Arabic,Bold"/>
              <a:ea typeface="Calibri"/>
              <a:cs typeface="Traditional Arabic,Bold"/>
            </a:endParaRPr>
          </a:p>
          <a:p>
            <a:pPr marL="0" indent="0" algn="just" rtl="1">
              <a:lnSpc>
                <a:spcPct val="115000"/>
              </a:lnSpc>
              <a:spcAft>
                <a:spcPts val="0"/>
              </a:spcAft>
              <a:buNone/>
            </a:pPr>
            <a:r>
              <a:rPr lang="ar-DZ" sz="1600" b="1" dirty="0" smtClean="0">
                <a:solidFill>
                  <a:srgbClr val="7030A0"/>
                </a:solidFill>
                <a:latin typeface="Traditional Arabic,Bold"/>
                <a:ea typeface="Calibri"/>
                <a:cs typeface="Times New Roman"/>
              </a:rPr>
              <a:t>      </a:t>
            </a:r>
            <a:r>
              <a:rPr lang="ar-SA" sz="1600" b="1" dirty="0" smtClean="0">
                <a:latin typeface="Calibri"/>
                <a:ea typeface="Calibri"/>
                <a:cs typeface="Times New Roman"/>
              </a:rPr>
              <a:t>والمنحنى </a:t>
            </a:r>
            <a:r>
              <a:rPr lang="ar-SA" sz="1600" b="1" dirty="0">
                <a:latin typeface="Calibri"/>
                <a:ea typeface="Calibri"/>
                <a:cs typeface="Times New Roman"/>
              </a:rPr>
              <a:t>الذي يأخذ شكل الحرف (</a:t>
            </a:r>
            <a:r>
              <a:rPr lang="en-US" sz="1600" b="1" dirty="0">
                <a:latin typeface="Times New Roman"/>
                <a:ea typeface="Calibri"/>
                <a:cs typeface="Arial"/>
              </a:rPr>
              <a:t>s</a:t>
            </a:r>
            <a:r>
              <a:rPr lang="ar-SA" sz="1600" b="1" dirty="0">
                <a:latin typeface="Calibri"/>
                <a:ea typeface="Calibri"/>
                <a:cs typeface="Times New Roman"/>
              </a:rPr>
              <a:t>)</a:t>
            </a:r>
            <a:r>
              <a:rPr lang="fr-FR" sz="1600" b="1" dirty="0">
                <a:latin typeface="Times New Roman"/>
                <a:ea typeface="Calibri"/>
                <a:cs typeface="Arial"/>
              </a:rPr>
              <a:t> </a:t>
            </a:r>
            <a:r>
              <a:rPr lang="ar-DZ" sz="1600" b="1" dirty="0" smtClean="0">
                <a:latin typeface="Calibri"/>
                <a:ea typeface="Calibri"/>
                <a:cs typeface="Times New Roman"/>
              </a:rPr>
              <a:t>اللاتيني</a:t>
            </a:r>
            <a:r>
              <a:rPr lang="ar-DZ" sz="1600" b="1" dirty="0">
                <a:latin typeface="Calibri"/>
                <a:ea typeface="Calibri"/>
                <a:cs typeface="Times New Roman"/>
              </a:rPr>
              <a:t>، وهو يأخذ بداية بطيئة بسبب عدم وجود  الخبرة السابقة لدى اللاعب </a:t>
            </a:r>
            <a:r>
              <a:rPr lang="ar-DZ" sz="1600" b="1" dirty="0" smtClean="0">
                <a:latin typeface="Calibri"/>
                <a:ea typeface="Calibri"/>
                <a:cs typeface="Times New Roman"/>
              </a:rPr>
              <a:t>او المتعلم</a:t>
            </a:r>
            <a:r>
              <a:rPr lang="ar-DZ" sz="1600" b="1" dirty="0">
                <a:latin typeface="Calibri"/>
                <a:ea typeface="Calibri"/>
                <a:cs typeface="Times New Roman"/>
              </a:rPr>
              <a:t>، وتبدا الزيادة الايجابية ، ثم يبدا اللاعب او المتعلم في الهبوط ويبدا بشكل اخر وهو الزيادة السلبية (الزيادة السريعة).</a:t>
            </a:r>
            <a:r>
              <a:rPr lang="ar-SA" sz="1600" b="1" dirty="0">
                <a:solidFill>
                  <a:srgbClr val="C00000"/>
                </a:solidFill>
                <a:latin typeface="Calibri"/>
                <a:ea typeface="Calibri"/>
                <a:cs typeface="Traditional Arabic"/>
              </a:rPr>
              <a:t>7</a:t>
            </a:r>
            <a:endParaRPr lang="fr-FR" sz="1600" b="1" dirty="0"/>
          </a:p>
        </p:txBody>
      </p:sp>
    </p:spTree>
    <p:extLst>
      <p:ext uri="{BB962C8B-B14F-4D97-AF65-F5344CB8AC3E}">
        <p14:creationId xmlns:p14="http://schemas.microsoft.com/office/powerpoint/2010/main" val="52338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circle(in)">
                                      <p:cBhvr>
                                        <p:cTn id="24" dur="2000"/>
                                        <p:tgtEl>
                                          <p:spTgt spid="3">
                                            <p:txEl>
                                              <p:pRg st="0" end="0"/>
                                            </p:txEl>
                                          </p:spTgt>
                                        </p:tgtEl>
                                      </p:cBhvr>
                                    </p:animEffect>
                                  </p:childTnLst>
                                </p:cTn>
                              </p:par>
                            </p:childTnLst>
                          </p:cTn>
                        </p:par>
                        <p:par>
                          <p:cTn id="25" fill="hold">
                            <p:stCondLst>
                              <p:cond delay="4000"/>
                            </p:stCondLst>
                            <p:childTnLst>
                              <p:par>
                                <p:cTn id="26" presetID="6" presetClass="entr" presetSubtype="16"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ircle(in)">
                                      <p:cBhvr>
                                        <p:cTn id="28" dur="2000"/>
                                        <p:tgtEl>
                                          <p:spTgt spid="3">
                                            <p:txEl>
                                              <p:pRg st="1" end="1"/>
                                            </p:txEl>
                                          </p:spTgt>
                                        </p:tgtEl>
                                      </p:cBhvr>
                                    </p:animEffect>
                                  </p:childTnLst>
                                </p:cTn>
                              </p:par>
                            </p:childTnLst>
                          </p:cTn>
                        </p:par>
                        <p:par>
                          <p:cTn id="29" fill="hold">
                            <p:stCondLst>
                              <p:cond delay="6000"/>
                            </p:stCondLst>
                            <p:childTnLst>
                              <p:par>
                                <p:cTn id="30" presetID="6" presetClass="entr" presetSubtype="16"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ircle(in)">
                                      <p:cBhvr>
                                        <p:cTn id="32" dur="2000"/>
                                        <p:tgtEl>
                                          <p:spTgt spid="3">
                                            <p:txEl>
                                              <p:pRg st="2" end="2"/>
                                            </p:txEl>
                                          </p:spTgt>
                                        </p:tgtEl>
                                      </p:cBhvr>
                                    </p:animEffect>
                                  </p:childTnLst>
                                </p:cTn>
                              </p:par>
                            </p:childTnLst>
                          </p:cTn>
                        </p:par>
                        <p:par>
                          <p:cTn id="33" fill="hold">
                            <p:stCondLst>
                              <p:cond delay="8000"/>
                            </p:stCondLst>
                            <p:childTnLst>
                              <p:par>
                                <p:cTn id="34" presetID="6" presetClass="entr" presetSubtype="16"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circle(in)">
                                      <p:cBhvr>
                                        <p:cTn id="36" dur="2000"/>
                                        <p:tgtEl>
                                          <p:spTgt spid="3">
                                            <p:txEl>
                                              <p:pRg st="3" end="3"/>
                                            </p:txEl>
                                          </p:spTgt>
                                        </p:tgtEl>
                                      </p:cBhvr>
                                    </p:animEffect>
                                  </p:childTnLst>
                                </p:cTn>
                              </p:par>
                            </p:childTnLst>
                          </p:cTn>
                        </p:par>
                        <p:par>
                          <p:cTn id="37" fill="hold">
                            <p:stCondLst>
                              <p:cond delay="10000"/>
                            </p:stCondLst>
                            <p:childTnLst>
                              <p:par>
                                <p:cTn id="38" presetID="6" presetClass="entr" presetSubtype="16" fill="hold" grpId="0"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circle(in)">
                                      <p:cBhvr>
                                        <p:cTn id="40" dur="2000"/>
                                        <p:tgtEl>
                                          <p:spTgt spid="3">
                                            <p:txEl>
                                              <p:pRg st="4" end="4"/>
                                            </p:txEl>
                                          </p:spTgt>
                                        </p:tgtEl>
                                      </p:cBhvr>
                                    </p:animEffect>
                                  </p:childTnLst>
                                </p:cTn>
                              </p:par>
                            </p:childTnLst>
                          </p:cTn>
                        </p:par>
                        <p:par>
                          <p:cTn id="41" fill="hold">
                            <p:stCondLst>
                              <p:cond delay="12000"/>
                            </p:stCondLst>
                            <p:childTnLst>
                              <p:par>
                                <p:cTn id="42" presetID="6"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circle(in)">
                                      <p:cBhvr>
                                        <p:cTn id="44" dur="2000"/>
                                        <p:tgtEl>
                                          <p:spTgt spid="3">
                                            <p:txEl>
                                              <p:pRg st="5" end="5"/>
                                            </p:txEl>
                                          </p:spTgt>
                                        </p:tgtEl>
                                      </p:cBhvr>
                                    </p:animEffect>
                                  </p:childTnLst>
                                </p:cTn>
                              </p:par>
                            </p:childTnLst>
                          </p:cTn>
                        </p:par>
                        <p:par>
                          <p:cTn id="45" fill="hold">
                            <p:stCondLst>
                              <p:cond delay="14000"/>
                            </p:stCondLst>
                            <p:childTnLst>
                              <p:par>
                                <p:cTn id="46" presetID="6" presetClass="entr" presetSubtype="16"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circle(in)">
                                      <p:cBhvr>
                                        <p:cTn id="48" dur="2000"/>
                                        <p:tgtEl>
                                          <p:spTgt spid="3">
                                            <p:txEl>
                                              <p:pRg st="6" end="6"/>
                                            </p:txEl>
                                          </p:spTgt>
                                        </p:tgtEl>
                                      </p:cBhvr>
                                    </p:animEffect>
                                  </p:childTnLst>
                                </p:cTn>
                              </p:par>
                            </p:childTnLst>
                          </p:cTn>
                        </p:par>
                        <p:par>
                          <p:cTn id="49" fill="hold">
                            <p:stCondLst>
                              <p:cond delay="16000"/>
                            </p:stCondLst>
                            <p:childTnLst>
                              <p:par>
                                <p:cTn id="50" presetID="6" presetClass="entr" presetSubtype="16" fill="hold" grpId="0" nodeType="after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circle(in)">
                                      <p:cBhvr>
                                        <p:cTn id="52" dur="2000"/>
                                        <p:tgtEl>
                                          <p:spTgt spid="3">
                                            <p:txEl>
                                              <p:pRg st="7" end="7"/>
                                            </p:txEl>
                                          </p:spTgt>
                                        </p:tgtEl>
                                      </p:cBhvr>
                                    </p:animEffect>
                                  </p:childTnLst>
                                </p:cTn>
                              </p:par>
                            </p:childTnLst>
                          </p:cTn>
                        </p:par>
                        <p:par>
                          <p:cTn id="53" fill="hold">
                            <p:stCondLst>
                              <p:cond delay="18000"/>
                            </p:stCondLst>
                            <p:childTnLst>
                              <p:par>
                                <p:cTn id="54" presetID="6" presetClass="entr" presetSubtype="16" fill="hold" grpId="0" nodeType="after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circle(in)">
                                      <p:cBhvr>
                                        <p:cTn id="56" dur="2000"/>
                                        <p:tgtEl>
                                          <p:spTgt spid="3">
                                            <p:txEl>
                                              <p:pRg st="8" end="8"/>
                                            </p:txEl>
                                          </p:spTgt>
                                        </p:tgtEl>
                                      </p:cBhvr>
                                    </p:animEffect>
                                  </p:childTnLst>
                                </p:cTn>
                              </p:par>
                            </p:childTnLst>
                          </p:cTn>
                        </p:par>
                        <p:par>
                          <p:cTn id="57" fill="hold">
                            <p:stCondLst>
                              <p:cond delay="20000"/>
                            </p:stCondLst>
                            <p:childTnLst>
                              <p:par>
                                <p:cTn id="58" presetID="6" presetClass="entr" presetSubtype="16" fill="hold" grpId="0" nodeType="after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circle(in)">
                                      <p:cBhvr>
                                        <p:cTn id="60" dur="2000"/>
                                        <p:tgtEl>
                                          <p:spTgt spid="3">
                                            <p:txEl>
                                              <p:pRg st="9" end="9"/>
                                            </p:txEl>
                                          </p:spTgt>
                                        </p:tgtEl>
                                      </p:cBhvr>
                                    </p:animEffect>
                                  </p:childTnLst>
                                </p:cTn>
                              </p:par>
                            </p:childTnLst>
                          </p:cTn>
                        </p:par>
                        <p:par>
                          <p:cTn id="61" fill="hold">
                            <p:stCondLst>
                              <p:cond delay="22000"/>
                            </p:stCondLst>
                            <p:childTnLst>
                              <p:par>
                                <p:cTn id="62" presetID="6" presetClass="entr" presetSubtype="16" fill="hold" grpId="0" nodeType="after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circle(in)">
                                      <p:cBhvr>
                                        <p:cTn id="64" dur="2000"/>
                                        <p:tgtEl>
                                          <p:spTgt spid="3">
                                            <p:txEl>
                                              <p:pRg st="10" end="10"/>
                                            </p:txEl>
                                          </p:spTgt>
                                        </p:tgtEl>
                                      </p:cBhvr>
                                    </p:animEffect>
                                  </p:childTnLst>
                                </p:cTn>
                              </p:par>
                            </p:childTnLst>
                          </p:cTn>
                        </p:par>
                        <p:par>
                          <p:cTn id="65" fill="hold">
                            <p:stCondLst>
                              <p:cond delay="24000"/>
                            </p:stCondLst>
                            <p:childTnLst>
                              <p:par>
                                <p:cTn id="66" presetID="6" presetClass="entr" presetSubtype="16" fill="hold" grpId="0" nodeType="after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circle(in)">
                                      <p:cBhvr>
                                        <p:cTn id="68" dur="2000"/>
                                        <p:tgtEl>
                                          <p:spTgt spid="3">
                                            <p:txEl>
                                              <p:pRg st="11" end="11"/>
                                            </p:txEl>
                                          </p:spTgt>
                                        </p:tgtEl>
                                      </p:cBhvr>
                                    </p:animEffect>
                                  </p:childTnLst>
                                </p:cTn>
                              </p:par>
                            </p:childTnLst>
                          </p:cTn>
                        </p:par>
                        <p:par>
                          <p:cTn id="69" fill="hold">
                            <p:stCondLst>
                              <p:cond delay="26000"/>
                            </p:stCondLst>
                            <p:childTnLst>
                              <p:par>
                                <p:cTn id="70" presetID="6" presetClass="entr" presetSubtype="16" fill="hold" grpId="0" nodeType="after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circle(in)">
                                      <p:cBhvr>
                                        <p:cTn id="72" dur="2000"/>
                                        <p:tgtEl>
                                          <p:spTgt spid="3">
                                            <p:txEl>
                                              <p:pRg st="12" end="12"/>
                                            </p:txEl>
                                          </p:spTgt>
                                        </p:tgtEl>
                                      </p:cBhvr>
                                    </p:animEffect>
                                  </p:childTnLst>
                                </p:cTn>
                              </p:par>
                            </p:childTnLst>
                          </p:cTn>
                        </p:par>
                        <p:par>
                          <p:cTn id="73" fill="hold">
                            <p:stCondLst>
                              <p:cond delay="28000"/>
                            </p:stCondLst>
                            <p:childTnLst>
                              <p:par>
                                <p:cTn id="74" presetID="6" presetClass="entr" presetSubtype="16" fill="hold" grpId="0" nodeType="afterEffect">
                                  <p:stCondLst>
                                    <p:cond delay="0"/>
                                  </p:stCondLst>
                                  <p:childTnLst>
                                    <p:set>
                                      <p:cBhvr>
                                        <p:cTn id="75" dur="1" fill="hold">
                                          <p:stCondLst>
                                            <p:cond delay="0"/>
                                          </p:stCondLst>
                                        </p:cTn>
                                        <p:tgtEl>
                                          <p:spTgt spid="3">
                                            <p:txEl>
                                              <p:pRg st="13" end="13"/>
                                            </p:txEl>
                                          </p:spTgt>
                                        </p:tgtEl>
                                        <p:attrNameLst>
                                          <p:attrName>style.visibility</p:attrName>
                                        </p:attrNameLst>
                                      </p:cBhvr>
                                      <p:to>
                                        <p:strVal val="visible"/>
                                      </p:to>
                                    </p:set>
                                    <p:animEffect transition="in" filter="circle(in)">
                                      <p:cBhvr>
                                        <p:cTn id="76"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12967" cy="5832648"/>
          </a:xfrm>
          <a:prstGeom prst="rect">
            <a:avLst/>
          </a:prstGeom>
          <a:noFill/>
          <a:ln>
            <a:noFill/>
          </a:ln>
        </p:spPr>
      </p:pic>
      <p:sp>
        <p:nvSpPr>
          <p:cNvPr id="5" name="Rectangle 4"/>
          <p:cNvSpPr/>
          <p:nvPr/>
        </p:nvSpPr>
        <p:spPr>
          <a:xfrm>
            <a:off x="3059832" y="6165304"/>
            <a:ext cx="4536504" cy="517065"/>
          </a:xfrm>
          <a:prstGeom prst="rect">
            <a:avLst/>
          </a:prstGeom>
        </p:spPr>
        <p:txBody>
          <a:bodyPr wrap="square">
            <a:spAutoFit/>
          </a:bodyPr>
          <a:lstStyle/>
          <a:p>
            <a:pPr algn="ctr" rtl="1">
              <a:lnSpc>
                <a:spcPct val="115000"/>
              </a:lnSpc>
              <a:spcAft>
                <a:spcPts val="0"/>
              </a:spcAft>
            </a:pPr>
            <a:r>
              <a:rPr lang="ar-SA" sz="2400" b="1" dirty="0">
                <a:latin typeface="Calibri"/>
                <a:ea typeface="Calibri"/>
                <a:cs typeface="Traditional Arabic"/>
              </a:rPr>
              <a:t>شكل(05)  : منحنى الزيادة السلبية</a:t>
            </a:r>
            <a:endParaRPr lang="fr-FR" sz="2400" dirty="0">
              <a:effectLst/>
              <a:latin typeface="Calibri"/>
              <a:ea typeface="Calibri"/>
              <a:cs typeface="Arial"/>
            </a:endParaRPr>
          </a:p>
        </p:txBody>
      </p:sp>
    </p:spTree>
    <p:extLst>
      <p:ext uri="{BB962C8B-B14F-4D97-AF65-F5344CB8AC3E}">
        <p14:creationId xmlns:p14="http://schemas.microsoft.com/office/powerpoint/2010/main" val="89561017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784975" cy="5760640"/>
          </a:xfrm>
          <a:prstGeom prst="rect">
            <a:avLst/>
          </a:prstGeom>
          <a:noFill/>
          <a:ln>
            <a:noFill/>
          </a:ln>
        </p:spPr>
      </p:pic>
      <p:sp>
        <p:nvSpPr>
          <p:cNvPr id="3" name="Rectangle 2"/>
          <p:cNvSpPr/>
          <p:nvPr/>
        </p:nvSpPr>
        <p:spPr>
          <a:xfrm>
            <a:off x="1619672" y="6237312"/>
            <a:ext cx="5832648" cy="461665"/>
          </a:xfrm>
          <a:prstGeom prst="rect">
            <a:avLst/>
          </a:prstGeom>
        </p:spPr>
        <p:txBody>
          <a:bodyPr wrap="square">
            <a:spAutoFit/>
          </a:bodyPr>
          <a:lstStyle/>
          <a:p>
            <a:pPr algn="ctr"/>
            <a:r>
              <a:rPr lang="ar-DZ" sz="2400" b="1" dirty="0"/>
              <a:t>شكل( 06 ): منحنى الزيادة الإيجابية</a:t>
            </a:r>
            <a:endParaRPr lang="fr-FR" sz="2400" b="1" dirty="0"/>
          </a:p>
        </p:txBody>
      </p:sp>
    </p:spTree>
    <p:extLst>
      <p:ext uri="{BB962C8B-B14F-4D97-AF65-F5344CB8AC3E}">
        <p14:creationId xmlns:p14="http://schemas.microsoft.com/office/powerpoint/2010/main" val="145429196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7504" y="332656"/>
            <a:ext cx="8784976" cy="4976747"/>
          </a:xfrm>
          <a:prstGeom prst="rect">
            <a:avLst/>
          </a:prstGeom>
          <a:noFill/>
        </p:spPr>
        <p:txBody>
          <a:bodyPr wrap="square" rtlCol="0">
            <a:spAutoFit/>
          </a:bodyPr>
          <a:lstStyle/>
          <a:p>
            <a:pPr marL="228600" algn="just" rtl="1">
              <a:lnSpc>
                <a:spcPct val="115000"/>
              </a:lnSpc>
              <a:spcAft>
                <a:spcPts val="0"/>
              </a:spcAft>
            </a:pPr>
            <a:r>
              <a:rPr lang="ar-DZ" sz="2800" b="1" dirty="0" smtClean="0">
                <a:solidFill>
                  <a:srgbClr val="7030A0"/>
                </a:solidFill>
                <a:latin typeface="Traditional Arabic,Bold"/>
                <a:ea typeface="Calibri"/>
                <a:cs typeface="Traditional Arabic,Bold"/>
              </a:rPr>
              <a:t>4</a:t>
            </a:r>
            <a:r>
              <a:rPr lang="ar-SA" sz="2800" b="1" dirty="0" smtClean="0">
                <a:solidFill>
                  <a:srgbClr val="7030A0"/>
                </a:solidFill>
                <a:latin typeface="Traditional Arabic,Bold"/>
                <a:ea typeface="Calibri"/>
                <a:cs typeface="Traditional Arabic,Bold"/>
              </a:rPr>
              <a:t>-المنحنى </a:t>
            </a:r>
            <a:r>
              <a:rPr lang="ar-SA" sz="2800" b="1" dirty="0">
                <a:solidFill>
                  <a:srgbClr val="7030A0"/>
                </a:solidFill>
                <a:latin typeface="Traditional Arabic,Bold"/>
                <a:ea typeface="Calibri"/>
                <a:cs typeface="Traditional Arabic,Bold"/>
              </a:rPr>
              <a:t>الفردي و الجماعي</a:t>
            </a:r>
            <a:r>
              <a:rPr lang="ar-SA" sz="2800" b="1" dirty="0" smtClean="0">
                <a:solidFill>
                  <a:srgbClr val="7030A0"/>
                </a:solidFill>
                <a:latin typeface="Traditional Arabic,Bold"/>
                <a:ea typeface="Calibri"/>
                <a:cs typeface="Traditional Arabic,Bold"/>
              </a:rPr>
              <a:t>:</a:t>
            </a:r>
            <a:endParaRPr lang="ar-DZ" sz="2800" b="1" dirty="0" smtClean="0">
              <a:solidFill>
                <a:srgbClr val="7030A0"/>
              </a:solidFill>
              <a:latin typeface="Traditional Arabic,Bold"/>
              <a:ea typeface="Calibri"/>
              <a:cs typeface="Traditional Arabic,Bold"/>
            </a:endParaRPr>
          </a:p>
          <a:p>
            <a:pPr marL="228600" algn="just" rtl="1">
              <a:lnSpc>
                <a:spcPct val="115000"/>
              </a:lnSpc>
              <a:spcAft>
                <a:spcPts val="0"/>
              </a:spcAft>
            </a:pPr>
            <a:endParaRPr lang="fr-FR" sz="800" dirty="0">
              <a:latin typeface="Calibri"/>
              <a:ea typeface="Calibri"/>
              <a:cs typeface="Arial"/>
            </a:endParaRPr>
          </a:p>
          <a:p>
            <a:pPr marL="228600" algn="just" rtl="1">
              <a:lnSpc>
                <a:spcPct val="115000"/>
              </a:lnSpc>
              <a:spcAft>
                <a:spcPts val="0"/>
              </a:spcAft>
            </a:pPr>
            <a:r>
              <a:rPr lang="ar-SA" b="1" dirty="0">
                <a:latin typeface="Calibri"/>
                <a:ea typeface="Calibri"/>
                <a:cs typeface="Times New Roman"/>
              </a:rPr>
              <a:t> </a:t>
            </a:r>
            <a:r>
              <a:rPr lang="ar-SA" b="1" dirty="0" smtClean="0">
                <a:latin typeface="Calibri"/>
                <a:ea typeface="Calibri"/>
                <a:cs typeface="Times New Roman"/>
              </a:rPr>
              <a:t> </a:t>
            </a:r>
            <a:r>
              <a:rPr lang="ar-SA" sz="2800" b="1" dirty="0">
                <a:latin typeface="Calibri"/>
                <a:ea typeface="Calibri"/>
                <a:cs typeface="Times New Roman"/>
              </a:rPr>
              <a:t>المنحنى الفردي يقيس مقدار او كمية التحسن للاعب او متعلم واحد خلال مجموع الوحدات التدريبية او التعليمية، اما المنحنى الجماعي فهو المنحنى الذي يأخذ المعدل (الوسط الحسابي) للاعبين او المتعلمين، ويرسم بمنحنى ان كان سلبي او ايجابي ،بمعنى اخر يقيس المنحنى الجماعي معدل انجاز الفريق.   </a:t>
            </a:r>
            <a:r>
              <a:rPr lang="ar-SA" sz="2800" b="1" dirty="0" smtClean="0">
                <a:solidFill>
                  <a:srgbClr val="7030A0"/>
                </a:solidFill>
                <a:latin typeface="Traditional Arabic,Bold"/>
                <a:ea typeface="Calibri"/>
                <a:cs typeface="Traditional Arabic,Bold"/>
              </a:rPr>
              <a:t> </a:t>
            </a:r>
            <a:endParaRPr lang="ar-DZ" sz="2800" b="1" dirty="0" smtClean="0">
              <a:solidFill>
                <a:srgbClr val="7030A0"/>
              </a:solidFill>
              <a:latin typeface="Traditional Arabic,Bold"/>
              <a:ea typeface="Calibri"/>
              <a:cs typeface="Traditional Arabic,Bold"/>
            </a:endParaRPr>
          </a:p>
          <a:p>
            <a:pPr marL="228600" algn="just" rtl="1">
              <a:lnSpc>
                <a:spcPct val="115000"/>
              </a:lnSpc>
              <a:spcAft>
                <a:spcPts val="0"/>
              </a:spcAft>
            </a:pPr>
            <a:endParaRPr lang="fr-FR" sz="800" dirty="0">
              <a:latin typeface="Calibri"/>
              <a:ea typeface="Calibri"/>
              <a:cs typeface="Arial"/>
            </a:endParaRPr>
          </a:p>
          <a:p>
            <a:pPr marL="228600" algn="just" rtl="1">
              <a:lnSpc>
                <a:spcPct val="115000"/>
              </a:lnSpc>
            </a:pPr>
            <a:r>
              <a:rPr lang="ar-SA" sz="2800" b="1" dirty="0">
                <a:solidFill>
                  <a:srgbClr val="7030A0"/>
                </a:solidFill>
                <a:latin typeface="Traditional Arabic,Bold"/>
                <a:ea typeface="Calibri"/>
                <a:cs typeface="Traditional Arabic,Bold"/>
              </a:rPr>
              <a:t>5-المنحنى المستقيم (الخطي</a:t>
            </a:r>
            <a:r>
              <a:rPr lang="ar-SA" sz="2800" b="1" dirty="0" smtClean="0">
                <a:solidFill>
                  <a:srgbClr val="7030A0"/>
                </a:solidFill>
                <a:latin typeface="Traditional Arabic,Bold"/>
                <a:ea typeface="Calibri"/>
                <a:cs typeface="Traditional Arabic,Bold"/>
              </a:rPr>
              <a:t>):</a:t>
            </a:r>
            <a:endParaRPr lang="ar-DZ" sz="2800" b="1" dirty="0" smtClean="0">
              <a:solidFill>
                <a:srgbClr val="7030A0"/>
              </a:solidFill>
              <a:latin typeface="Traditional Arabic,Bold"/>
              <a:ea typeface="Calibri"/>
              <a:cs typeface="Traditional Arabic,Bold"/>
            </a:endParaRPr>
          </a:p>
          <a:p>
            <a:pPr marL="228600" algn="just" rtl="1">
              <a:lnSpc>
                <a:spcPct val="115000"/>
              </a:lnSpc>
            </a:pPr>
            <a:endParaRPr lang="fr-FR" sz="800" b="1" dirty="0">
              <a:solidFill>
                <a:srgbClr val="7030A0"/>
              </a:solidFill>
              <a:latin typeface="Traditional Arabic,Bold"/>
              <a:ea typeface="Calibri"/>
              <a:cs typeface="Traditional Arabic,Bold"/>
            </a:endParaRPr>
          </a:p>
          <a:p>
            <a:pPr marL="228600" algn="just" rtl="1">
              <a:lnSpc>
                <a:spcPct val="115000"/>
              </a:lnSpc>
              <a:spcAft>
                <a:spcPts val="0"/>
              </a:spcAft>
            </a:pPr>
            <a:r>
              <a:rPr lang="ar-SA" sz="2800" b="1" dirty="0" smtClean="0">
                <a:latin typeface="Calibri"/>
                <a:ea typeface="Calibri"/>
                <a:cs typeface="Times New Roman"/>
              </a:rPr>
              <a:t> </a:t>
            </a:r>
            <a:r>
              <a:rPr lang="ar-SA" sz="2800" b="1" dirty="0">
                <a:latin typeface="Calibri"/>
                <a:ea typeface="Calibri"/>
                <a:cs typeface="Times New Roman"/>
              </a:rPr>
              <a:t>هو المنحنى الذي يكون على شكل خط مستقيم، وهذا يدل على وجود مقدار او كمية تحسن متدرجة في التعلم </a:t>
            </a:r>
            <a:r>
              <a:rPr lang="ar-SA" sz="2800" b="1" dirty="0" smtClean="0">
                <a:latin typeface="Calibri"/>
                <a:ea typeface="Calibri"/>
                <a:cs typeface="Times New Roman"/>
              </a:rPr>
              <a:t>او</a:t>
            </a:r>
            <a:r>
              <a:rPr lang="ar-DZ" sz="2800" b="1" dirty="0" smtClean="0">
                <a:latin typeface="Calibri"/>
                <a:ea typeface="Calibri"/>
                <a:cs typeface="Times New Roman"/>
              </a:rPr>
              <a:t> </a:t>
            </a:r>
            <a:r>
              <a:rPr lang="ar-SA" sz="2800" b="1" dirty="0" smtClean="0">
                <a:latin typeface="Calibri"/>
                <a:ea typeface="Calibri"/>
                <a:cs typeface="Times New Roman"/>
              </a:rPr>
              <a:t>الاداء</a:t>
            </a:r>
            <a:r>
              <a:rPr lang="ar-SA" sz="2800" b="1" dirty="0">
                <a:latin typeface="Calibri"/>
                <a:ea typeface="Calibri"/>
                <a:cs typeface="Times New Roman"/>
              </a:rPr>
              <a:t>.</a:t>
            </a:r>
            <a:endParaRPr lang="fr-FR" sz="2800" dirty="0">
              <a:effectLst/>
              <a:latin typeface="Calibri"/>
              <a:ea typeface="Calibri"/>
              <a:cs typeface="Arial"/>
            </a:endParaRPr>
          </a:p>
        </p:txBody>
      </p:sp>
    </p:spTree>
    <p:extLst>
      <p:ext uri="{BB962C8B-B14F-4D97-AF65-F5344CB8AC3E}">
        <p14:creationId xmlns:p14="http://schemas.microsoft.com/office/powerpoint/2010/main" val="188374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504056"/>
          </a:xfrm>
        </p:spPr>
        <p:txBody>
          <a:bodyPr>
            <a:normAutofit fontScale="90000"/>
          </a:bodyPr>
          <a:lstStyle/>
          <a:p>
            <a:pPr lvl="0" algn="r" rtl="1">
              <a:lnSpc>
                <a:spcPct val="115000"/>
              </a:lnSpc>
              <a:spcAft>
                <a:spcPts val="0"/>
              </a:spcAft>
              <a:buClr>
                <a:srgbClr val="FF0000"/>
              </a:buClr>
              <a:buSzPts val="1400"/>
            </a:pPr>
            <a:r>
              <a:rPr lang="ar-DZ" sz="3200" b="1" dirty="0" smtClean="0">
                <a:solidFill>
                  <a:srgbClr val="FF0000"/>
                </a:solidFill>
                <a:latin typeface="Traditional Arabic,Bold"/>
                <a:ea typeface="Calibri"/>
                <a:cs typeface="Traditional Arabic,Bold"/>
              </a:rPr>
              <a:t>4- </a:t>
            </a:r>
            <a:r>
              <a:rPr lang="ar-SA" sz="3200" b="1" dirty="0" smtClean="0">
                <a:solidFill>
                  <a:srgbClr val="FF0000"/>
                </a:solidFill>
                <a:latin typeface="Traditional Arabic,Bold"/>
                <a:ea typeface="Calibri"/>
                <a:cs typeface="Traditional Arabic,Bold"/>
              </a:rPr>
              <a:t>أهمية </a:t>
            </a:r>
            <a:r>
              <a:rPr lang="ar-SA" sz="3200" b="1" dirty="0">
                <a:solidFill>
                  <a:srgbClr val="FF0000"/>
                </a:solidFill>
                <a:latin typeface="Traditional Arabic,Bold"/>
                <a:ea typeface="Calibri"/>
                <a:cs typeface="Traditional Arabic,Bold"/>
              </a:rPr>
              <a:t>المنحنيات</a:t>
            </a:r>
            <a:r>
              <a:rPr lang="ar-SA" sz="3200" b="1" dirty="0" smtClean="0">
                <a:solidFill>
                  <a:srgbClr val="FF0000"/>
                </a:solidFill>
                <a:latin typeface="Traditional Arabic,Bold"/>
                <a:ea typeface="Calibri"/>
                <a:cs typeface="Traditional Arabic,Bold"/>
              </a:rPr>
              <a:t>:</a:t>
            </a:r>
            <a:endParaRPr lang="fr-FR" sz="3200" dirty="0"/>
          </a:p>
        </p:txBody>
      </p:sp>
      <p:sp>
        <p:nvSpPr>
          <p:cNvPr id="3" name="Espace réservé du contenu 2"/>
          <p:cNvSpPr>
            <a:spLocks noGrp="1"/>
          </p:cNvSpPr>
          <p:nvPr>
            <p:ph idx="1"/>
          </p:nvPr>
        </p:nvSpPr>
        <p:spPr>
          <a:xfrm>
            <a:off x="179512" y="836712"/>
            <a:ext cx="8712968" cy="5688632"/>
          </a:xfrm>
        </p:spPr>
        <p:txBody>
          <a:bodyPr>
            <a:normAutofit fontScale="85000" lnSpcReduction="10000"/>
          </a:bodyPr>
          <a:lstStyle/>
          <a:p>
            <a:pPr marL="0" indent="0" algn="just" rtl="1">
              <a:lnSpc>
                <a:spcPct val="115000"/>
              </a:lnSpc>
              <a:spcAft>
                <a:spcPts val="0"/>
              </a:spcAft>
              <a:buNone/>
            </a:pPr>
            <a:r>
              <a:rPr lang="ar-DZ" sz="2800" b="1" dirty="0" smtClean="0">
                <a:latin typeface="Traditional Arabic,Bold"/>
                <a:ea typeface="Calibri"/>
                <a:cs typeface="Traditional Arabic,Bold"/>
              </a:rPr>
              <a:t>   </a:t>
            </a:r>
            <a:r>
              <a:rPr lang="ar-SA" sz="2800" b="1" dirty="0" smtClean="0">
                <a:latin typeface="Traditional Arabic,Bold"/>
                <a:ea typeface="Calibri"/>
                <a:cs typeface="Traditional Arabic,Bold"/>
              </a:rPr>
              <a:t>للمنحنيات </a:t>
            </a:r>
            <a:r>
              <a:rPr lang="ar-SA" sz="2800" b="1" dirty="0">
                <a:latin typeface="Traditional Arabic,Bold"/>
                <a:ea typeface="Calibri"/>
                <a:cs typeface="Traditional Arabic,Bold"/>
              </a:rPr>
              <a:t>اهمية كبيرة وهي كما يأتي:</a:t>
            </a:r>
            <a:endParaRPr lang="fr-FR" sz="2800" b="1" dirty="0">
              <a:latin typeface="Traditional Arabic,Bold"/>
              <a:ea typeface="Calibri"/>
              <a:cs typeface="Traditional Arabic,Bold"/>
            </a:endParaRPr>
          </a:p>
          <a:p>
            <a:pPr marL="342900" lvl="0" indent="-342900" algn="just" rtl="1">
              <a:lnSpc>
                <a:spcPct val="115000"/>
              </a:lnSpc>
              <a:spcAft>
                <a:spcPts val="0"/>
              </a:spcAft>
              <a:buFont typeface="Symbol"/>
              <a:buChar char=""/>
            </a:pPr>
            <a:r>
              <a:rPr lang="ar-SA" sz="2800" b="1" dirty="0">
                <a:latin typeface="Traditional Arabic,Bold"/>
                <a:ea typeface="Calibri"/>
                <a:cs typeface="Traditional Arabic,Bold"/>
              </a:rPr>
              <a:t>طريقة موضوعية للحكم على الشيء.</a:t>
            </a:r>
            <a:endParaRPr lang="fr-FR" sz="1600" dirty="0">
              <a:latin typeface="Calibri"/>
              <a:ea typeface="Calibri"/>
              <a:cs typeface="Arial"/>
            </a:endParaRPr>
          </a:p>
          <a:p>
            <a:pPr marL="342900" lvl="0" indent="-342900" algn="just" rtl="1">
              <a:lnSpc>
                <a:spcPct val="115000"/>
              </a:lnSpc>
              <a:spcAft>
                <a:spcPts val="0"/>
              </a:spcAft>
              <a:buFont typeface="Symbol"/>
              <a:buChar char=""/>
            </a:pPr>
            <a:r>
              <a:rPr lang="ar-SA" sz="2800" b="1" dirty="0">
                <a:latin typeface="Traditional Arabic,Bold"/>
                <a:ea typeface="Calibri"/>
                <a:cs typeface="Traditional Arabic,Bold"/>
              </a:rPr>
              <a:t>تظهر مستوى اللاعب او المتعلم .</a:t>
            </a:r>
            <a:endParaRPr lang="fr-FR" sz="1600" dirty="0">
              <a:latin typeface="Calibri"/>
              <a:ea typeface="Calibri"/>
              <a:cs typeface="Arial"/>
            </a:endParaRPr>
          </a:p>
          <a:p>
            <a:pPr marL="342900" lvl="0" indent="-342900" algn="just" rtl="1">
              <a:lnSpc>
                <a:spcPct val="115000"/>
              </a:lnSpc>
              <a:spcAft>
                <a:spcPts val="1000"/>
              </a:spcAft>
              <a:buFont typeface="Symbol"/>
              <a:buChar char=""/>
            </a:pPr>
            <a:r>
              <a:rPr lang="ar-SA" sz="2800" b="1" dirty="0">
                <a:latin typeface="Traditional Arabic,Bold"/>
                <a:ea typeface="Calibri"/>
                <a:cs typeface="Traditional Arabic,Bold"/>
              </a:rPr>
              <a:t>تظهر مستوى</a:t>
            </a:r>
            <a:r>
              <a:rPr lang="ar-SA" sz="1600" dirty="0">
                <a:latin typeface="Calibri"/>
                <a:ea typeface="Calibri"/>
                <a:cs typeface="Arial"/>
              </a:rPr>
              <a:t> </a:t>
            </a:r>
            <a:r>
              <a:rPr lang="ar-SA" sz="2800" b="1" dirty="0">
                <a:latin typeface="Traditional Arabic,Bold"/>
                <a:ea typeface="Calibri"/>
                <a:cs typeface="Traditional Arabic,Bold"/>
              </a:rPr>
              <a:t>عملية التدريب او عملية التعلم .</a:t>
            </a:r>
            <a:endParaRPr lang="fr-FR" sz="1600" dirty="0">
              <a:latin typeface="Calibri"/>
              <a:ea typeface="Calibri"/>
              <a:cs typeface="Arial"/>
            </a:endParaRPr>
          </a:p>
          <a:p>
            <a:pPr marL="342900" lvl="0" indent="-342900" algn="just" rtl="1">
              <a:lnSpc>
                <a:spcPct val="115000"/>
              </a:lnSpc>
              <a:spcAft>
                <a:spcPts val="1000"/>
              </a:spcAft>
              <a:buFont typeface="Symbol"/>
              <a:buChar char=""/>
            </a:pPr>
            <a:r>
              <a:rPr lang="ar-SA" sz="2800" b="1" dirty="0">
                <a:latin typeface="Traditional Arabic,Bold"/>
                <a:ea typeface="Calibri"/>
                <a:cs typeface="Traditional Arabic,Bold"/>
              </a:rPr>
              <a:t>تظهر مستوى الوسائل التعليمية.</a:t>
            </a:r>
            <a:endParaRPr lang="fr-FR" sz="1600" dirty="0">
              <a:latin typeface="Calibri"/>
              <a:ea typeface="Calibri"/>
              <a:cs typeface="Arial"/>
            </a:endParaRPr>
          </a:p>
          <a:p>
            <a:pPr marL="342900" lvl="0" indent="-342900" algn="just" rtl="1">
              <a:lnSpc>
                <a:spcPct val="115000"/>
              </a:lnSpc>
              <a:spcAft>
                <a:spcPts val="1000"/>
              </a:spcAft>
              <a:buFont typeface="Symbol"/>
              <a:buChar char=""/>
            </a:pPr>
            <a:r>
              <a:rPr lang="ar-SA" sz="2800" b="1" dirty="0">
                <a:latin typeface="Traditional Arabic,Bold"/>
                <a:ea typeface="Calibri"/>
                <a:cs typeface="Traditional Arabic,Bold"/>
              </a:rPr>
              <a:t>الكشف عن الخطأ.</a:t>
            </a:r>
            <a:endParaRPr lang="fr-FR" sz="1600" dirty="0">
              <a:latin typeface="Calibri"/>
              <a:ea typeface="Calibri"/>
              <a:cs typeface="Arial"/>
            </a:endParaRPr>
          </a:p>
          <a:p>
            <a:pPr marL="342900" lvl="0" indent="-342900" algn="just" rtl="1">
              <a:lnSpc>
                <a:spcPct val="115000"/>
              </a:lnSpc>
              <a:spcAft>
                <a:spcPts val="1000"/>
              </a:spcAft>
              <a:buFont typeface="Symbol"/>
              <a:buChar char=""/>
            </a:pPr>
            <a:r>
              <a:rPr lang="ar-SA" sz="2800" b="1" dirty="0">
                <a:latin typeface="Traditional Arabic,Bold"/>
                <a:ea typeface="Calibri"/>
                <a:cs typeface="Traditional Arabic,Bold"/>
              </a:rPr>
              <a:t>التنبؤ. </a:t>
            </a:r>
            <a:endParaRPr lang="fr-FR" sz="1600" dirty="0">
              <a:latin typeface="Calibri"/>
              <a:ea typeface="Calibri"/>
              <a:cs typeface="Arial"/>
            </a:endParaRPr>
          </a:p>
          <a:p>
            <a:pPr marL="342900" lvl="0" indent="-342900" algn="just" rtl="1">
              <a:lnSpc>
                <a:spcPct val="115000"/>
              </a:lnSpc>
              <a:spcAft>
                <a:spcPts val="1000"/>
              </a:spcAft>
              <a:buFont typeface="Symbol"/>
              <a:buChar char=""/>
            </a:pPr>
            <a:r>
              <a:rPr lang="ar-SA" sz="2800" b="1" dirty="0">
                <a:latin typeface="Traditional Arabic,Bold"/>
                <a:ea typeface="Calibri"/>
                <a:cs typeface="Traditional Arabic,Bold"/>
              </a:rPr>
              <a:t>تجبر المدرب او المدرس على فتح سجلات للاعب او المتعلم من خلالها يعرف الاسباب التي ادت الى هبوط المستوى.</a:t>
            </a:r>
            <a:endParaRPr lang="fr-FR" sz="1600" dirty="0">
              <a:latin typeface="Calibri"/>
              <a:ea typeface="Calibri"/>
              <a:cs typeface="Arial"/>
            </a:endParaRPr>
          </a:p>
          <a:p>
            <a:pPr marL="342900" lvl="0" indent="-342900" algn="just" rtl="1">
              <a:lnSpc>
                <a:spcPct val="115000"/>
              </a:lnSpc>
              <a:spcAft>
                <a:spcPts val="1000"/>
              </a:spcAft>
              <a:buFont typeface="Symbol"/>
              <a:buChar char=""/>
            </a:pPr>
            <a:r>
              <a:rPr lang="ar-SA" sz="2800" b="1" dirty="0">
                <a:latin typeface="Traditional Arabic,Bold"/>
                <a:ea typeface="Calibri"/>
                <a:cs typeface="Traditional Arabic,Bold"/>
              </a:rPr>
              <a:t>تمد المدرب او المدرس بالمعلومات الضرورية لاختيار الطرائق او الاساليب والوسائل المستخدمة في عملية التدريب او عملية التعلم لتطوير الانجاز او الاداء. </a:t>
            </a:r>
            <a:endParaRPr lang="fr-FR" dirty="0"/>
          </a:p>
        </p:txBody>
      </p:sp>
    </p:spTree>
    <p:extLst>
      <p:ext uri="{BB962C8B-B14F-4D97-AF65-F5344CB8AC3E}">
        <p14:creationId xmlns:p14="http://schemas.microsoft.com/office/powerpoint/2010/main" val="55305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par>
                          <p:cTn id="14" fill="hold">
                            <p:stCondLst>
                              <p:cond delay="4000"/>
                            </p:stCondLst>
                            <p:childTnLst>
                              <p:par>
                                <p:cTn id="15" presetID="6"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par>
                          <p:cTn id="18" fill="hold">
                            <p:stCondLst>
                              <p:cond delay="6000"/>
                            </p:stCondLst>
                            <p:childTnLst>
                              <p:par>
                                <p:cTn id="19" presetID="6" presetClass="entr" presetSubtype="16"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par>
                          <p:cTn id="22" fill="hold">
                            <p:stCondLst>
                              <p:cond delay="8000"/>
                            </p:stCondLst>
                            <p:childTnLst>
                              <p:par>
                                <p:cTn id="23" presetID="6"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par>
                          <p:cTn id="26" fill="hold">
                            <p:stCondLst>
                              <p:cond delay="10000"/>
                            </p:stCondLst>
                            <p:childTnLst>
                              <p:par>
                                <p:cTn id="27" presetID="6" presetClass="entr" presetSubtype="16"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par>
                          <p:cTn id="30" fill="hold">
                            <p:stCondLst>
                              <p:cond delay="12000"/>
                            </p:stCondLst>
                            <p:childTnLst>
                              <p:par>
                                <p:cTn id="31" presetID="6" presetClass="entr" presetSubtype="16"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par>
                          <p:cTn id="34" fill="hold">
                            <p:stCondLst>
                              <p:cond delay="14000"/>
                            </p:stCondLst>
                            <p:childTnLst>
                              <p:par>
                                <p:cTn id="35" presetID="6" presetClass="entr" presetSubtype="16"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par>
                          <p:cTn id="38" fill="hold">
                            <p:stCondLst>
                              <p:cond delay="16000"/>
                            </p:stCondLst>
                            <p:childTnLst>
                              <p:par>
                                <p:cTn id="39" presetID="6" presetClass="entr" presetSubtype="16"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ircle(in)">
                                      <p:cBhvr>
                                        <p:cTn id="41" dur="2000"/>
                                        <p:tgtEl>
                                          <p:spTgt spid="3">
                                            <p:txEl>
                                              <p:pRg st="7" end="7"/>
                                            </p:txEl>
                                          </p:spTgt>
                                        </p:tgtEl>
                                      </p:cBhvr>
                                    </p:animEffect>
                                  </p:childTnLst>
                                </p:cTn>
                              </p:par>
                            </p:childTnLst>
                          </p:cTn>
                        </p:par>
                        <p:par>
                          <p:cTn id="42" fill="hold">
                            <p:stCondLst>
                              <p:cond delay="18000"/>
                            </p:stCondLst>
                            <p:childTnLst>
                              <p:par>
                                <p:cTn id="43" presetID="6" presetClass="entr" presetSubtype="16"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circle(in)">
                                      <p:cBhvr>
                                        <p:cTn id="4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080120"/>
          </a:xfrm>
        </p:spPr>
        <p:txBody>
          <a:bodyPr>
            <a:normAutofit fontScale="90000"/>
          </a:bodyPr>
          <a:lstStyle/>
          <a:p>
            <a:pPr lvl="0" algn="r" rtl="1">
              <a:lnSpc>
                <a:spcPct val="115000"/>
              </a:lnSpc>
              <a:spcAft>
                <a:spcPts val="0"/>
              </a:spcAft>
              <a:buClr>
                <a:srgbClr val="FF0000"/>
              </a:buClr>
              <a:buSzPts val="1400"/>
            </a:pPr>
            <a:r>
              <a:rPr lang="ar-DZ" sz="3100" b="1" dirty="0" smtClean="0">
                <a:solidFill>
                  <a:srgbClr val="FF0000"/>
                </a:solidFill>
                <a:latin typeface="Traditional Arabic,Bold"/>
                <a:ea typeface="Calibri"/>
                <a:cs typeface="Traditional Arabic,Bold"/>
              </a:rPr>
              <a:t>5-</a:t>
            </a:r>
            <a:r>
              <a:rPr lang="ar-SA" sz="3100" b="1" dirty="0" smtClean="0">
                <a:solidFill>
                  <a:srgbClr val="FF0000"/>
                </a:solidFill>
                <a:latin typeface="Traditional Arabic,Bold"/>
                <a:ea typeface="Calibri"/>
                <a:cs typeface="Traditional Arabic,Bold"/>
              </a:rPr>
              <a:t>العوامل </a:t>
            </a:r>
            <a:r>
              <a:rPr lang="ar-SA" sz="3100" b="1" dirty="0">
                <a:solidFill>
                  <a:srgbClr val="FF0000"/>
                </a:solidFill>
                <a:latin typeface="Traditional Arabic,Bold"/>
                <a:ea typeface="Calibri"/>
                <a:cs typeface="Traditional Arabic,Bold"/>
              </a:rPr>
              <a:t>المؤثرة في المنحنيات </a:t>
            </a:r>
            <a:r>
              <a:rPr lang="ar-SA" sz="3100" b="1" dirty="0">
                <a:solidFill>
                  <a:srgbClr val="FF0000"/>
                </a:solidFill>
                <a:latin typeface="Traditional Arabic,Bold"/>
                <a:ea typeface="Calibri"/>
                <a:cs typeface="Traditional Arabic,Bold"/>
              </a:rPr>
              <a:t>:</a:t>
            </a:r>
            <a:r>
              <a:rPr lang="fr-FR" sz="3100" b="1" dirty="0">
                <a:solidFill>
                  <a:srgbClr val="FF0000"/>
                </a:solidFill>
                <a:latin typeface="Traditional Arabic,Bold"/>
                <a:ea typeface="Calibri"/>
                <a:cs typeface="Traditional Arabic,Bold"/>
              </a:rPr>
              <a:t/>
            </a:r>
            <a:br>
              <a:rPr lang="fr-FR" sz="3100" b="1" dirty="0">
                <a:solidFill>
                  <a:srgbClr val="FF0000"/>
                </a:solidFill>
                <a:latin typeface="Traditional Arabic,Bold"/>
                <a:ea typeface="Calibri"/>
                <a:cs typeface="Traditional Arabic,Bold"/>
              </a:rPr>
            </a:br>
            <a:endParaRPr lang="fr-FR" sz="3100" b="1" dirty="0">
              <a:solidFill>
                <a:srgbClr val="FF0000"/>
              </a:solidFill>
              <a:latin typeface="Traditional Arabic,Bold"/>
              <a:ea typeface="Calibri"/>
              <a:cs typeface="Traditional Arabic,Bold"/>
            </a:endParaRPr>
          </a:p>
        </p:txBody>
      </p:sp>
      <p:sp>
        <p:nvSpPr>
          <p:cNvPr id="3" name="Espace réservé du contenu 2"/>
          <p:cNvSpPr>
            <a:spLocks noGrp="1"/>
          </p:cNvSpPr>
          <p:nvPr>
            <p:ph idx="1"/>
          </p:nvPr>
        </p:nvSpPr>
        <p:spPr>
          <a:xfrm>
            <a:off x="179512" y="1052736"/>
            <a:ext cx="8784976" cy="5616624"/>
          </a:xfrm>
        </p:spPr>
        <p:txBody>
          <a:bodyPr/>
          <a:lstStyle/>
          <a:p>
            <a:pPr marL="0" indent="0" algn="just" rtl="1">
              <a:lnSpc>
                <a:spcPct val="115000"/>
              </a:lnSpc>
              <a:spcAft>
                <a:spcPts val="0"/>
              </a:spcAft>
              <a:buNone/>
            </a:pPr>
            <a:r>
              <a:rPr lang="ar-DZ" sz="2800" b="1" dirty="0" smtClean="0">
                <a:latin typeface="Traditional Arabic,Bold"/>
                <a:ea typeface="Calibri"/>
                <a:cs typeface="Traditional Arabic,Bold"/>
              </a:rPr>
              <a:t>    </a:t>
            </a:r>
            <a:r>
              <a:rPr lang="ar-SA" sz="2800" b="1" dirty="0" smtClean="0">
                <a:latin typeface="Traditional Arabic,Bold"/>
                <a:ea typeface="Calibri"/>
                <a:cs typeface="Traditional Arabic,Bold"/>
              </a:rPr>
              <a:t>توجد </a:t>
            </a:r>
            <a:r>
              <a:rPr lang="ar-SA" sz="2800" b="1" dirty="0">
                <a:latin typeface="Traditional Arabic,Bold"/>
                <a:ea typeface="Calibri"/>
                <a:cs typeface="Traditional Arabic,Bold"/>
              </a:rPr>
              <a:t>بعض العوامل التي تؤثر في منحنيات التعلم وهي كالاتي:</a:t>
            </a:r>
            <a:endParaRPr lang="fr-FR" sz="1600" dirty="0">
              <a:latin typeface="Calibri"/>
              <a:ea typeface="Calibri"/>
              <a:cs typeface="Arial"/>
            </a:endParaRPr>
          </a:p>
          <a:p>
            <a:pPr marL="342900" lvl="0" indent="-342900" algn="just" rtl="1">
              <a:lnSpc>
                <a:spcPct val="115000"/>
              </a:lnSpc>
              <a:spcAft>
                <a:spcPts val="0"/>
              </a:spcAft>
              <a:buFont typeface="Symbol"/>
              <a:buChar char=""/>
            </a:pPr>
            <a:r>
              <a:rPr lang="ar-SA" sz="2800" b="1" dirty="0">
                <a:latin typeface="Traditional Arabic,Bold"/>
                <a:ea typeface="Calibri"/>
                <a:cs typeface="Traditional Arabic,Bold"/>
              </a:rPr>
              <a:t>استيعاب اللاعب او المتعلم. </a:t>
            </a:r>
            <a:endParaRPr lang="fr-FR" sz="1600" dirty="0">
              <a:latin typeface="Calibri"/>
              <a:ea typeface="Calibri"/>
              <a:cs typeface="Arial"/>
            </a:endParaRPr>
          </a:p>
          <a:p>
            <a:pPr marL="342900" lvl="0" indent="-342900" algn="just" rtl="1">
              <a:lnSpc>
                <a:spcPct val="115000"/>
              </a:lnSpc>
              <a:spcAft>
                <a:spcPts val="0"/>
              </a:spcAft>
              <a:buFont typeface="Symbol"/>
              <a:buChar char=""/>
            </a:pPr>
            <a:r>
              <a:rPr lang="ar-SA" sz="2800" b="1" dirty="0">
                <a:latin typeface="Traditional Arabic,Bold"/>
                <a:ea typeface="Calibri"/>
                <a:cs typeface="Traditional Arabic,Bold"/>
              </a:rPr>
              <a:t>مقدار التدريب.</a:t>
            </a:r>
            <a:endParaRPr lang="fr-FR" sz="1600" dirty="0">
              <a:latin typeface="Calibri"/>
              <a:ea typeface="Calibri"/>
              <a:cs typeface="Arial"/>
            </a:endParaRPr>
          </a:p>
          <a:p>
            <a:pPr marL="342900" lvl="0" indent="-342900" algn="just" rtl="1">
              <a:lnSpc>
                <a:spcPct val="115000"/>
              </a:lnSpc>
              <a:spcAft>
                <a:spcPts val="0"/>
              </a:spcAft>
              <a:buFont typeface="Symbol"/>
              <a:buChar char=""/>
            </a:pPr>
            <a:r>
              <a:rPr lang="ar-SA" sz="2800" b="1" dirty="0">
                <a:latin typeface="Traditional Arabic,Bold"/>
                <a:ea typeface="Calibri"/>
                <a:cs typeface="Traditional Arabic,Bold"/>
              </a:rPr>
              <a:t>طريقة او اسلوب التدريب او التعلم .</a:t>
            </a:r>
            <a:endParaRPr lang="fr-FR" sz="1600" dirty="0">
              <a:latin typeface="Calibri"/>
              <a:ea typeface="Calibri"/>
              <a:cs typeface="Arial"/>
            </a:endParaRPr>
          </a:p>
          <a:p>
            <a:pPr marL="342900" lvl="0" indent="-342900" algn="just" rtl="1">
              <a:lnSpc>
                <a:spcPct val="115000"/>
              </a:lnSpc>
              <a:spcAft>
                <a:spcPts val="0"/>
              </a:spcAft>
              <a:buFont typeface="Symbol"/>
              <a:buChar char=""/>
            </a:pPr>
            <a:r>
              <a:rPr lang="ar-SA" sz="2800" b="1" dirty="0">
                <a:latin typeface="Traditional Arabic,Bold"/>
                <a:ea typeface="Calibri"/>
                <a:cs typeface="Traditional Arabic,Bold"/>
              </a:rPr>
              <a:t>قدرات اللاعب او المتعلم .</a:t>
            </a:r>
            <a:endParaRPr lang="fr-FR" sz="1600" dirty="0">
              <a:latin typeface="Calibri"/>
              <a:ea typeface="Calibri"/>
              <a:cs typeface="Arial"/>
            </a:endParaRPr>
          </a:p>
          <a:p>
            <a:pPr marL="342900" lvl="0" indent="-342900" algn="just" rtl="1">
              <a:lnSpc>
                <a:spcPct val="115000"/>
              </a:lnSpc>
              <a:spcAft>
                <a:spcPts val="0"/>
              </a:spcAft>
              <a:buFont typeface="Symbol"/>
              <a:buChar char=""/>
            </a:pPr>
            <a:r>
              <a:rPr lang="ar-SA" sz="2800" b="1" dirty="0">
                <a:latin typeface="Traditional Arabic,Bold"/>
                <a:ea typeface="Calibri"/>
                <a:cs typeface="Traditional Arabic,Bold"/>
              </a:rPr>
              <a:t>مبدا الاستعداد.</a:t>
            </a:r>
            <a:endParaRPr lang="fr-FR" sz="1600" dirty="0">
              <a:latin typeface="Calibri"/>
              <a:ea typeface="Calibri"/>
              <a:cs typeface="Arial"/>
            </a:endParaRPr>
          </a:p>
          <a:p>
            <a:pPr marL="342900" lvl="0" indent="-342900" algn="just" rtl="1">
              <a:lnSpc>
                <a:spcPct val="115000"/>
              </a:lnSpc>
              <a:spcAft>
                <a:spcPts val="0"/>
              </a:spcAft>
              <a:buFont typeface="Symbol"/>
              <a:buChar char=""/>
            </a:pPr>
            <a:r>
              <a:rPr lang="ar-SA" sz="2800" b="1" dirty="0">
                <a:latin typeface="Traditional Arabic,Bold"/>
                <a:ea typeface="Calibri"/>
                <a:cs typeface="Traditional Arabic,Bold"/>
              </a:rPr>
              <a:t>التجارب السابقة للاعب او المتعلم. </a:t>
            </a:r>
            <a:r>
              <a:rPr lang="ar-SA" sz="1600" b="1" dirty="0">
                <a:solidFill>
                  <a:srgbClr val="C00000"/>
                </a:solidFill>
                <a:latin typeface="Calibri"/>
                <a:ea typeface="Calibri"/>
                <a:cs typeface="Traditional Arabic"/>
              </a:rPr>
              <a:t>8</a:t>
            </a:r>
            <a:endParaRPr lang="fr-FR" sz="1600" dirty="0">
              <a:latin typeface="Calibri"/>
              <a:ea typeface="Calibri"/>
              <a:cs typeface="Arial"/>
            </a:endParaRPr>
          </a:p>
          <a:p>
            <a:pPr marL="0" indent="0" algn="just" rtl="1">
              <a:lnSpc>
                <a:spcPct val="115000"/>
              </a:lnSpc>
              <a:spcAft>
                <a:spcPts val="0"/>
              </a:spcAft>
              <a:buNone/>
            </a:pPr>
            <a:endParaRPr lang="fr-FR" dirty="0"/>
          </a:p>
        </p:txBody>
      </p:sp>
    </p:spTree>
    <p:extLst>
      <p:ext uri="{BB962C8B-B14F-4D97-AF65-F5344CB8AC3E}">
        <p14:creationId xmlns:p14="http://schemas.microsoft.com/office/powerpoint/2010/main" val="380442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par>
                          <p:cTn id="14" fill="hold">
                            <p:stCondLst>
                              <p:cond delay="4000"/>
                            </p:stCondLst>
                            <p:childTnLst>
                              <p:par>
                                <p:cTn id="15" presetID="6"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par>
                          <p:cTn id="18" fill="hold">
                            <p:stCondLst>
                              <p:cond delay="6000"/>
                            </p:stCondLst>
                            <p:childTnLst>
                              <p:par>
                                <p:cTn id="19" presetID="6" presetClass="entr" presetSubtype="16"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par>
                          <p:cTn id="22" fill="hold">
                            <p:stCondLst>
                              <p:cond delay="8000"/>
                            </p:stCondLst>
                            <p:childTnLst>
                              <p:par>
                                <p:cTn id="23" presetID="6"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par>
                          <p:cTn id="26" fill="hold">
                            <p:stCondLst>
                              <p:cond delay="10000"/>
                            </p:stCondLst>
                            <p:childTnLst>
                              <p:par>
                                <p:cTn id="27" presetID="6" presetClass="entr" presetSubtype="16"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par>
                          <p:cTn id="30" fill="hold">
                            <p:stCondLst>
                              <p:cond delay="12000"/>
                            </p:stCondLst>
                            <p:childTnLst>
                              <p:par>
                                <p:cTn id="31" presetID="6" presetClass="entr" presetSubtype="16"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par>
                          <p:cTn id="34" fill="hold">
                            <p:stCondLst>
                              <p:cond delay="14000"/>
                            </p:stCondLst>
                            <p:childTnLst>
                              <p:par>
                                <p:cTn id="35" presetID="6" presetClass="entr" presetSubtype="16"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8229600" cy="792088"/>
          </a:xfrm>
        </p:spPr>
        <p:txBody>
          <a:bodyPr>
            <a:normAutofit/>
          </a:bodyPr>
          <a:lstStyle/>
          <a:p>
            <a:pPr marL="228600" algn="r" rtl="1">
              <a:lnSpc>
                <a:spcPct val="115000"/>
              </a:lnSpc>
              <a:spcAft>
                <a:spcPts val="0"/>
              </a:spcAft>
            </a:pPr>
            <a:r>
              <a:rPr lang="ar-SA" sz="2800" b="1" dirty="0">
                <a:solidFill>
                  <a:srgbClr val="FF0000"/>
                </a:solidFill>
                <a:latin typeface="Traditional Arabic,Bold"/>
                <a:ea typeface="Calibri"/>
                <a:cs typeface="Traditional Arabic,Bold"/>
              </a:rPr>
              <a:t>6-</a:t>
            </a:r>
            <a:r>
              <a:rPr lang="ar-SA" sz="3200" b="1" dirty="0">
                <a:solidFill>
                  <a:srgbClr val="FF0000"/>
                </a:solidFill>
                <a:latin typeface="Traditional Arabic,Bold"/>
                <a:ea typeface="Calibri"/>
                <a:cs typeface="Traditional Arabic,Bold"/>
              </a:rPr>
              <a:t>هضبة التعلم </a:t>
            </a:r>
            <a:r>
              <a:rPr lang="ar-SA" sz="3200" b="1" dirty="0" smtClean="0">
                <a:solidFill>
                  <a:srgbClr val="FF0000"/>
                </a:solidFill>
                <a:latin typeface="Traditional Arabic,Bold"/>
                <a:ea typeface="Calibri"/>
                <a:cs typeface="Traditional Arabic,Bold"/>
              </a:rPr>
              <a:t>:</a:t>
            </a:r>
            <a:endParaRPr lang="fr-FR" sz="3200" dirty="0"/>
          </a:p>
        </p:txBody>
      </p:sp>
      <p:sp>
        <p:nvSpPr>
          <p:cNvPr id="3" name="Espace réservé du contenu 2"/>
          <p:cNvSpPr>
            <a:spLocks noGrp="1"/>
          </p:cNvSpPr>
          <p:nvPr>
            <p:ph idx="1"/>
          </p:nvPr>
        </p:nvSpPr>
        <p:spPr>
          <a:xfrm>
            <a:off x="457200" y="980728"/>
            <a:ext cx="8435280" cy="5343872"/>
          </a:xfrm>
        </p:spPr>
        <p:txBody>
          <a:bodyPr>
            <a:normAutofit fontScale="92500" lnSpcReduction="20000"/>
          </a:bodyPr>
          <a:lstStyle/>
          <a:p>
            <a:pPr marL="0" indent="0" algn="just" rtl="1">
              <a:lnSpc>
                <a:spcPct val="115000"/>
              </a:lnSpc>
              <a:spcAft>
                <a:spcPts val="0"/>
              </a:spcAft>
              <a:buNone/>
            </a:pPr>
            <a:r>
              <a:rPr lang="ar-DZ" sz="2800" b="1" dirty="0" smtClean="0">
                <a:latin typeface="Calibri"/>
                <a:ea typeface="Calibri"/>
                <a:cs typeface="Times New Roman"/>
              </a:rPr>
              <a:t>   </a:t>
            </a:r>
            <a:r>
              <a:rPr lang="ar-SA" sz="2800" b="1" dirty="0" smtClean="0">
                <a:latin typeface="Calibri"/>
                <a:ea typeface="Calibri"/>
                <a:cs typeface="Times New Roman"/>
              </a:rPr>
              <a:t>في </a:t>
            </a:r>
            <a:r>
              <a:rPr lang="ar-SA" sz="2800" b="1" dirty="0">
                <a:latin typeface="Calibri"/>
                <a:ea typeface="Calibri"/>
                <a:cs typeface="Times New Roman"/>
              </a:rPr>
              <a:t>بعض منحنيات التعلم الحركي يمكن ملاحظة بعض الفترات التي يتوقف فيها صعود منحنى التعلم الحركي عند نقطة معينة ويبدو كخط أفقي ، وهذه الظاهرة يطلق عليها مصطلح الهضبة(</a:t>
            </a:r>
            <a:r>
              <a:rPr lang="fr-FR" sz="2800" b="1" dirty="0">
                <a:latin typeface="Times New Roman"/>
                <a:ea typeface="Calibri"/>
                <a:cs typeface="Arial"/>
              </a:rPr>
              <a:t>Plateau</a:t>
            </a:r>
            <a:r>
              <a:rPr lang="ar-SA" sz="2800" b="1" dirty="0">
                <a:latin typeface="Calibri"/>
                <a:ea typeface="Calibri"/>
                <a:cs typeface="Times New Roman"/>
              </a:rPr>
              <a:t>).</a:t>
            </a:r>
            <a:endParaRPr lang="fr-FR" sz="2000" dirty="0">
              <a:latin typeface="Calibri"/>
              <a:ea typeface="Calibri"/>
              <a:cs typeface="Arial"/>
            </a:endParaRPr>
          </a:p>
          <a:p>
            <a:pPr marL="0" indent="0" algn="just" rtl="1">
              <a:lnSpc>
                <a:spcPct val="115000"/>
              </a:lnSpc>
              <a:spcAft>
                <a:spcPts val="0"/>
              </a:spcAft>
              <a:buNone/>
            </a:pPr>
            <a:r>
              <a:rPr lang="ar-SA" sz="2800" b="1" dirty="0" smtClean="0">
                <a:latin typeface="Calibri"/>
                <a:ea typeface="Calibri"/>
                <a:cs typeface="Times New Roman"/>
              </a:rPr>
              <a:t>   </a:t>
            </a:r>
            <a:r>
              <a:rPr lang="ar-SA" sz="2800" b="1" dirty="0">
                <a:latin typeface="Calibri"/>
                <a:ea typeface="Calibri"/>
                <a:cs typeface="Times New Roman"/>
              </a:rPr>
              <a:t>وتتمثل في وجود بعض الفترات في غضون عملية التعلم الحركي لا يحقق فيها الفرد نجاحاً ملحوظاً في الأداء بالرغم من مواصلة الممارسة والتدريب </a:t>
            </a:r>
            <a:r>
              <a:rPr lang="ar-DZ" sz="2800" b="1" dirty="0" smtClean="0">
                <a:latin typeface="Times New Roman"/>
                <a:ea typeface="Calibri"/>
                <a:cs typeface="Arial"/>
              </a:rPr>
              <a:t>.</a:t>
            </a:r>
            <a:r>
              <a:rPr lang="fr-FR" sz="2800" b="1" dirty="0" smtClean="0">
                <a:latin typeface="Times New Roman"/>
                <a:ea typeface="Calibri"/>
                <a:cs typeface="Arial"/>
              </a:rPr>
              <a:t>     </a:t>
            </a:r>
            <a:r>
              <a:rPr lang="ar-DZ" sz="2800" b="1" dirty="0" smtClean="0">
                <a:latin typeface="Times New Roman"/>
                <a:ea typeface="Calibri"/>
                <a:cs typeface="Arial"/>
              </a:rPr>
              <a:t> </a:t>
            </a:r>
            <a:r>
              <a:rPr lang="fr-FR" sz="2800" b="1" dirty="0" smtClean="0">
                <a:latin typeface="Times New Roman"/>
                <a:ea typeface="Calibri"/>
                <a:cs typeface="Arial"/>
              </a:rPr>
              <a:t> </a:t>
            </a:r>
            <a:r>
              <a:rPr lang="ar-SA" sz="2800" b="1" dirty="0">
                <a:latin typeface="Calibri"/>
                <a:ea typeface="Calibri"/>
                <a:cs typeface="Times New Roman"/>
              </a:rPr>
              <a:t>ويفسر بعض العلماء ظاهرة الهضاب في التعلم الحركي بأن الفرد قد وصل إلى الحد الأقصى لقدرة مستواه وهو ما يعرف (بالحد الفيزيولوجي) </a:t>
            </a:r>
            <a:r>
              <a:rPr lang="ar-SA" sz="2800" b="1" dirty="0" smtClean="0">
                <a:latin typeface="Calibri"/>
                <a:ea typeface="Calibri"/>
                <a:cs typeface="Times New Roman"/>
              </a:rPr>
              <a:t>للفرد </a:t>
            </a:r>
            <a:r>
              <a:rPr lang="ar-SA" sz="2800" b="1" dirty="0">
                <a:latin typeface="Calibri"/>
                <a:ea typeface="Calibri"/>
                <a:cs typeface="Times New Roman"/>
              </a:rPr>
              <a:t>إذ لا </a:t>
            </a:r>
            <a:r>
              <a:rPr lang="ar-SA" sz="2800" b="1" dirty="0" smtClean="0">
                <a:latin typeface="Calibri"/>
                <a:ea typeface="Calibri"/>
                <a:cs typeface="Times New Roman"/>
              </a:rPr>
              <a:t>يستطيع</a:t>
            </a:r>
            <a:r>
              <a:rPr lang="ar-DZ" sz="2800" b="1" dirty="0" smtClean="0">
                <a:latin typeface="Calibri"/>
                <a:ea typeface="Calibri"/>
                <a:cs typeface="Times New Roman"/>
              </a:rPr>
              <a:t> </a:t>
            </a:r>
            <a:r>
              <a:rPr lang="ar-SA" sz="2800" b="1" dirty="0" smtClean="0">
                <a:latin typeface="Calibri"/>
                <a:ea typeface="Calibri"/>
                <a:cs typeface="Times New Roman"/>
              </a:rPr>
              <a:t>اللاعب تخط</a:t>
            </a:r>
            <a:r>
              <a:rPr lang="ar-DZ" sz="2800" b="1" dirty="0" smtClean="0">
                <a:latin typeface="Calibri"/>
                <a:ea typeface="Calibri"/>
                <a:cs typeface="Times New Roman"/>
              </a:rPr>
              <a:t>ي </a:t>
            </a:r>
            <a:r>
              <a:rPr lang="ar-SA" sz="2800" b="1" dirty="0" smtClean="0">
                <a:latin typeface="Calibri"/>
                <a:ea typeface="Calibri"/>
                <a:cs typeface="Times New Roman"/>
              </a:rPr>
              <a:t>هذا </a:t>
            </a:r>
            <a:r>
              <a:rPr lang="ar-SA" sz="2800" b="1" dirty="0">
                <a:latin typeface="Calibri"/>
                <a:ea typeface="Calibri"/>
                <a:cs typeface="Times New Roman"/>
              </a:rPr>
              <a:t>الحد الفسيولوجي مهما </a:t>
            </a:r>
            <a:r>
              <a:rPr lang="ar-SA" sz="2800" b="1" dirty="0" err="1" smtClean="0">
                <a:latin typeface="Calibri"/>
                <a:ea typeface="Calibri"/>
                <a:cs typeface="Times New Roman"/>
              </a:rPr>
              <a:t>أستمرعلى</a:t>
            </a:r>
            <a:r>
              <a:rPr lang="ar-DZ" sz="2800" b="1" dirty="0">
                <a:latin typeface="Calibri"/>
                <a:ea typeface="Calibri"/>
                <a:cs typeface="Times New Roman"/>
              </a:rPr>
              <a:t> </a:t>
            </a:r>
            <a:r>
              <a:rPr lang="ar-SA" sz="2800" b="1" dirty="0" smtClean="0">
                <a:latin typeface="Calibri"/>
                <a:ea typeface="Calibri"/>
                <a:cs typeface="Times New Roman"/>
              </a:rPr>
              <a:t>التدريب </a:t>
            </a:r>
            <a:r>
              <a:rPr lang="ar-SA" sz="2800" b="1" dirty="0">
                <a:latin typeface="Calibri"/>
                <a:ea typeface="Calibri"/>
                <a:cs typeface="Times New Roman"/>
              </a:rPr>
              <a:t>،ويدللون على ذلك بوجود حدود مطلقة موروثة لقدرة الفرد الحركية أو العقلية</a:t>
            </a:r>
            <a:r>
              <a:rPr lang="fr-FR" sz="2800" b="1" dirty="0">
                <a:latin typeface="Times New Roman"/>
                <a:ea typeface="Calibri"/>
                <a:cs typeface="Arial"/>
              </a:rPr>
              <a:t>. </a:t>
            </a:r>
            <a:endParaRPr lang="fr-FR" sz="2000" dirty="0">
              <a:latin typeface="Calibri"/>
              <a:ea typeface="Calibri"/>
              <a:cs typeface="Arial"/>
            </a:endParaRPr>
          </a:p>
          <a:p>
            <a:pPr marL="0" indent="0" algn="just" rtl="1">
              <a:lnSpc>
                <a:spcPct val="115000"/>
              </a:lnSpc>
              <a:spcAft>
                <a:spcPts val="0"/>
              </a:spcAft>
              <a:buNone/>
            </a:pPr>
            <a:r>
              <a:rPr lang="ar-DZ" sz="2800" b="1" dirty="0" smtClean="0">
                <a:latin typeface="Calibri"/>
                <a:ea typeface="Calibri"/>
                <a:cs typeface="Times New Roman"/>
              </a:rPr>
              <a:t>   </a:t>
            </a:r>
            <a:r>
              <a:rPr lang="ar-SA" sz="2800" b="1" dirty="0" smtClean="0">
                <a:latin typeface="Calibri"/>
                <a:ea typeface="Calibri"/>
                <a:cs typeface="Times New Roman"/>
              </a:rPr>
              <a:t> </a:t>
            </a:r>
            <a:r>
              <a:rPr lang="ar-SA" sz="2800" b="1" dirty="0">
                <a:latin typeface="Calibri"/>
                <a:ea typeface="Calibri"/>
                <a:cs typeface="Times New Roman"/>
              </a:rPr>
              <a:t>وهناك من العلماء من يعارض الرأي السابق ويؤكدون أن مستوى الفرد يتناوله التحسن في كل وقت بشرط استخدام الطرق والوسائل الملائمة وبذلك ينكرون وجود (حد فسيولوجي) للفرد كمقياس ثابت حقيقي ويرون أن هذا الحد الفسيولوجي مجرد فرض نظري أكثر منه واقع عملي</a:t>
            </a:r>
            <a:r>
              <a:rPr lang="fr-FR" sz="2800" b="1" dirty="0">
                <a:latin typeface="Times New Roman"/>
                <a:ea typeface="Calibri"/>
                <a:cs typeface="Arial"/>
              </a:rPr>
              <a:t>.</a:t>
            </a:r>
            <a:endParaRPr lang="fr-FR" sz="2000" dirty="0">
              <a:latin typeface="Calibri"/>
              <a:ea typeface="Calibri"/>
              <a:cs typeface="Arial"/>
            </a:endParaRPr>
          </a:p>
          <a:p>
            <a:pPr marL="0" indent="0" algn="r" rtl="1">
              <a:buNone/>
            </a:pPr>
            <a:endParaRPr lang="fr-FR" dirty="0"/>
          </a:p>
        </p:txBody>
      </p:sp>
    </p:spTree>
    <p:extLst>
      <p:ext uri="{BB962C8B-B14F-4D97-AF65-F5344CB8AC3E}">
        <p14:creationId xmlns:p14="http://schemas.microsoft.com/office/powerpoint/2010/main" val="212736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16632"/>
            <a:ext cx="8568952" cy="6321731"/>
          </a:xfrm>
          <a:prstGeom prst="rect">
            <a:avLst/>
          </a:prstGeom>
          <a:noFill/>
        </p:spPr>
        <p:txBody>
          <a:bodyPr wrap="square" rtlCol="0">
            <a:spAutoFit/>
          </a:bodyPr>
          <a:lstStyle/>
          <a:p>
            <a:pPr algn="just" rtl="1">
              <a:lnSpc>
                <a:spcPct val="115000"/>
              </a:lnSpc>
              <a:spcAft>
                <a:spcPts val="0"/>
              </a:spcAft>
            </a:pPr>
            <a:r>
              <a:rPr lang="ar-SA" sz="2400" b="1" dirty="0">
                <a:latin typeface="Calibri"/>
                <a:ea typeface="Calibri"/>
                <a:cs typeface="Times New Roman"/>
              </a:rPr>
              <a:t> </a:t>
            </a:r>
            <a:r>
              <a:rPr lang="ar-DZ" sz="2400" b="1" dirty="0" smtClean="0">
                <a:latin typeface="Calibri"/>
                <a:ea typeface="Calibri"/>
                <a:cs typeface="Times New Roman"/>
              </a:rPr>
              <a:t>     </a:t>
            </a:r>
            <a:r>
              <a:rPr lang="ar-SA" sz="2400" b="1" dirty="0" smtClean="0">
                <a:latin typeface="Calibri"/>
                <a:ea typeface="Calibri"/>
                <a:cs typeface="Times New Roman"/>
              </a:rPr>
              <a:t>وهناك </a:t>
            </a:r>
            <a:r>
              <a:rPr lang="ar-SA" sz="2400" b="1" dirty="0">
                <a:latin typeface="Calibri"/>
                <a:ea typeface="Calibri"/>
                <a:cs typeface="Times New Roman"/>
              </a:rPr>
              <a:t>بعض العلماء الذين يرون أن الهضبة تمثل النهاية التي يريد الفرد أن يتوقف عندها كنتيجة لعوامل الدافعية ويطلقون على هذا النوع من الهضاب (بالحد </a:t>
            </a:r>
            <a:r>
              <a:rPr lang="ar-SA" sz="2400" b="1" dirty="0" err="1">
                <a:latin typeface="Calibri"/>
                <a:ea typeface="Calibri"/>
                <a:cs typeface="Times New Roman"/>
              </a:rPr>
              <a:t>الدافعي</a:t>
            </a:r>
            <a:r>
              <a:rPr lang="ar-SA" sz="2400" b="1" dirty="0" smtClean="0">
                <a:latin typeface="Calibri"/>
                <a:ea typeface="Calibri"/>
                <a:cs typeface="Times New Roman"/>
              </a:rPr>
              <a:t>)، </a:t>
            </a:r>
            <a:r>
              <a:rPr lang="ar-SA" sz="2400" b="1" dirty="0">
                <a:latin typeface="Calibri"/>
                <a:ea typeface="Calibri"/>
                <a:cs typeface="Times New Roman"/>
              </a:rPr>
              <a:t>أي أنه الحد الذي يقرر عنده المتعلم التوقف لعدم حاجته لتطوير مستواه لدوافع مختلفة</a:t>
            </a:r>
            <a:r>
              <a:rPr lang="fr-FR" sz="2400" b="1" dirty="0" smtClean="0">
                <a:latin typeface="Times New Roman"/>
                <a:ea typeface="Calibri"/>
                <a:cs typeface="Arial"/>
              </a:rPr>
              <a:t>.</a:t>
            </a:r>
            <a:endParaRPr lang="ar-DZ" sz="2400" b="1" dirty="0" smtClean="0">
              <a:latin typeface="Times New Roman"/>
              <a:ea typeface="Calibri"/>
              <a:cs typeface="Arial"/>
            </a:endParaRPr>
          </a:p>
          <a:p>
            <a:pPr algn="just" rtl="1">
              <a:lnSpc>
                <a:spcPct val="115000"/>
              </a:lnSpc>
              <a:spcAft>
                <a:spcPts val="0"/>
              </a:spcAft>
            </a:pPr>
            <a:endParaRPr lang="fr-FR" sz="800" b="1" dirty="0">
              <a:latin typeface="Calibri"/>
              <a:ea typeface="Calibri"/>
              <a:cs typeface="Arial"/>
            </a:endParaRPr>
          </a:p>
          <a:p>
            <a:pPr algn="just" rtl="1">
              <a:lnSpc>
                <a:spcPct val="115000"/>
              </a:lnSpc>
              <a:spcAft>
                <a:spcPts val="0"/>
              </a:spcAft>
            </a:pPr>
            <a:r>
              <a:rPr lang="ar-SA" sz="2400" b="1" dirty="0">
                <a:latin typeface="Calibri"/>
                <a:ea typeface="Calibri"/>
                <a:cs typeface="Times New Roman"/>
              </a:rPr>
              <a:t>      وهناك رأي آخر يرى أن الهضبة قد تمثل النهاية التي يستطيع الفرد التوصل إليها كنتيجة للأساليب أو المواد أو الآلات المستخدمة ويطلقون على هذا النوع من الهضاب (بالحد المادي) ففي القفز بالزانة مثلاً يمكن تجاوز الأرقام القياسية كنتيجة تغيير نوع الزانة المستخدمة</a:t>
            </a:r>
            <a:r>
              <a:rPr lang="fr-FR" sz="2400" b="1" dirty="0">
                <a:latin typeface="Times New Roman"/>
                <a:ea typeface="Calibri"/>
                <a:cs typeface="Arial"/>
              </a:rPr>
              <a:t>.</a:t>
            </a:r>
            <a:endParaRPr lang="fr-FR" sz="2400" b="1" dirty="0">
              <a:latin typeface="Calibri"/>
              <a:ea typeface="Calibri"/>
              <a:cs typeface="Arial"/>
            </a:endParaRPr>
          </a:p>
          <a:p>
            <a:pPr algn="just" rtl="1">
              <a:lnSpc>
                <a:spcPct val="115000"/>
              </a:lnSpc>
              <a:spcAft>
                <a:spcPts val="0"/>
              </a:spcAft>
            </a:pPr>
            <a:endParaRPr lang="fr-FR" sz="800" b="1" dirty="0">
              <a:latin typeface="Calibri"/>
              <a:ea typeface="Calibri"/>
              <a:cs typeface="Arial"/>
            </a:endParaRPr>
          </a:p>
          <a:p>
            <a:pPr algn="just" rtl="1">
              <a:lnSpc>
                <a:spcPct val="115000"/>
              </a:lnSpc>
              <a:spcAft>
                <a:spcPts val="0"/>
              </a:spcAft>
            </a:pPr>
            <a:r>
              <a:rPr lang="ar-SA" sz="2400" b="1" dirty="0">
                <a:latin typeface="Calibri"/>
                <a:ea typeface="Calibri"/>
                <a:cs typeface="Times New Roman"/>
              </a:rPr>
              <a:t>      وهناك رأى آخر أن الهضبة كنتيجة (للحد المادي) تحدث أولاً يليها هضبة أخرى كنتيجة (للحد </a:t>
            </a:r>
            <a:r>
              <a:rPr lang="ar-SA" sz="2400" b="1" dirty="0" err="1">
                <a:latin typeface="Calibri"/>
                <a:ea typeface="Calibri"/>
                <a:cs typeface="Times New Roman"/>
              </a:rPr>
              <a:t>الدافعي</a:t>
            </a:r>
            <a:r>
              <a:rPr lang="ar-SA" sz="2400" b="1" dirty="0">
                <a:latin typeface="Calibri"/>
                <a:ea typeface="Calibri"/>
                <a:cs typeface="Times New Roman"/>
              </a:rPr>
              <a:t>) وأخيراً الهضبة التي تحدث نتيجة (للحد الفسيولوجي). ويجب أن نوجه نظر المربي الرياضي إلى أن مثل هذه الهضبة في منحنى التعلم ظاهرة عامة بالنسبة لكثير من الأفراد، أي أن هناك الكثير من الأسباب التي يمكن أن تعزي إليها ظاهرة حدوث الهضاب في عملية التعلم</a:t>
            </a:r>
            <a:r>
              <a:rPr lang="ar-SA" sz="2400" b="1" dirty="0" smtClean="0">
                <a:latin typeface="Calibri"/>
                <a:ea typeface="Calibri"/>
                <a:cs typeface="Times New Roman"/>
              </a:rPr>
              <a:t>.</a:t>
            </a:r>
            <a:endParaRPr lang="ar-DZ" sz="2400" b="1" dirty="0" smtClean="0">
              <a:latin typeface="Calibri"/>
              <a:ea typeface="Calibri"/>
              <a:cs typeface="Times New Roman"/>
            </a:endParaRPr>
          </a:p>
          <a:p>
            <a:pPr algn="just" rtl="1">
              <a:lnSpc>
                <a:spcPct val="115000"/>
              </a:lnSpc>
              <a:spcAft>
                <a:spcPts val="0"/>
              </a:spcAft>
            </a:pPr>
            <a:endParaRPr lang="fr-FR" sz="2400" dirty="0"/>
          </a:p>
        </p:txBody>
      </p:sp>
    </p:spTree>
    <p:extLst>
      <p:ext uri="{BB962C8B-B14F-4D97-AF65-F5344CB8AC3E}">
        <p14:creationId xmlns:p14="http://schemas.microsoft.com/office/powerpoint/2010/main" val="391994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648072"/>
          </a:xfrm>
        </p:spPr>
        <p:txBody>
          <a:bodyPr>
            <a:normAutofit fontScale="90000"/>
          </a:bodyPr>
          <a:lstStyle/>
          <a:p>
            <a:pPr algn="r">
              <a:lnSpc>
                <a:spcPct val="115000"/>
              </a:lnSpc>
              <a:spcAft>
                <a:spcPts val="1000"/>
              </a:spcAft>
            </a:pPr>
            <a:r>
              <a:rPr lang="ar-DZ" sz="5400" b="1" dirty="0" smtClean="0">
                <a:ea typeface="Calibri"/>
                <a:cs typeface="Arial"/>
              </a:rPr>
              <a:t/>
            </a:r>
            <a:br>
              <a:rPr lang="ar-DZ" sz="5400" b="1" dirty="0" smtClean="0">
                <a:ea typeface="Calibri"/>
                <a:cs typeface="Arial"/>
              </a:rPr>
            </a:br>
            <a:r>
              <a:rPr lang="ar-DZ" sz="5400" b="1" dirty="0">
                <a:ea typeface="Calibri"/>
                <a:cs typeface="Arial"/>
              </a:rPr>
              <a:t/>
            </a:r>
            <a:br>
              <a:rPr lang="ar-DZ" sz="5400" b="1" dirty="0">
                <a:ea typeface="Calibri"/>
                <a:cs typeface="Arial"/>
              </a:rPr>
            </a:br>
            <a:r>
              <a:rPr lang="ar-DZ" sz="5400" b="1" dirty="0" smtClean="0">
                <a:ea typeface="Calibri"/>
                <a:cs typeface="Arial"/>
              </a:rPr>
              <a:t/>
            </a:r>
            <a:br>
              <a:rPr lang="ar-DZ" sz="5400" b="1" dirty="0" smtClean="0">
                <a:ea typeface="Calibri"/>
                <a:cs typeface="Arial"/>
              </a:rPr>
            </a:br>
            <a:r>
              <a:rPr lang="ar-DZ" sz="5400" b="1" dirty="0">
                <a:ea typeface="Calibri"/>
                <a:cs typeface="Arial"/>
              </a:rPr>
              <a:t/>
            </a:r>
            <a:br>
              <a:rPr lang="ar-DZ" sz="5400" b="1" dirty="0">
                <a:ea typeface="Calibri"/>
                <a:cs typeface="Arial"/>
              </a:rPr>
            </a:br>
            <a:r>
              <a:rPr lang="ar-DZ" sz="5300" b="1" dirty="0" smtClean="0">
                <a:ea typeface="Calibri"/>
                <a:cs typeface="Arial"/>
              </a:rPr>
              <a:t/>
            </a:r>
            <a:br>
              <a:rPr lang="ar-DZ" sz="5300" b="1" dirty="0" smtClean="0">
                <a:ea typeface="Calibri"/>
                <a:cs typeface="Arial"/>
              </a:rPr>
            </a:br>
            <a:r>
              <a:rPr lang="fr-FR" sz="2400" dirty="0">
                <a:ea typeface="Calibri"/>
                <a:cs typeface="Arial"/>
              </a:rPr>
              <a:t/>
            </a:r>
            <a:br>
              <a:rPr lang="fr-FR" sz="2400" dirty="0">
                <a:ea typeface="Calibri"/>
                <a:cs typeface="Arial"/>
              </a:rPr>
            </a:br>
            <a:r>
              <a:rPr lang="ar-DZ" sz="4800" b="1" dirty="0">
                <a:solidFill>
                  <a:srgbClr val="FF0000"/>
                </a:solidFill>
                <a:ea typeface="Calibri"/>
                <a:cs typeface="Arial"/>
              </a:rPr>
              <a:t>عناصر </a:t>
            </a:r>
            <a:r>
              <a:rPr lang="ar-DZ" sz="4800" b="1" dirty="0" smtClean="0">
                <a:solidFill>
                  <a:srgbClr val="FF0000"/>
                </a:solidFill>
                <a:ea typeface="Calibri"/>
                <a:cs typeface="Arial"/>
              </a:rPr>
              <a:t>خطة البحث</a:t>
            </a:r>
            <a:endParaRPr lang="fr-FR" dirty="0">
              <a:solidFill>
                <a:srgbClr val="FF0000"/>
              </a:solidFill>
            </a:endParaRPr>
          </a:p>
        </p:txBody>
      </p:sp>
      <p:sp>
        <p:nvSpPr>
          <p:cNvPr id="3" name="Espace réservé du contenu 2"/>
          <p:cNvSpPr>
            <a:spLocks noGrp="1"/>
          </p:cNvSpPr>
          <p:nvPr>
            <p:ph idx="1"/>
          </p:nvPr>
        </p:nvSpPr>
        <p:spPr>
          <a:xfrm>
            <a:off x="467544" y="836712"/>
            <a:ext cx="8229600" cy="5760640"/>
          </a:xfrm>
        </p:spPr>
        <p:txBody>
          <a:bodyPr>
            <a:normAutofit lnSpcReduction="10000"/>
          </a:bodyPr>
          <a:lstStyle/>
          <a:p>
            <a:pPr algn="r" rtl="1">
              <a:lnSpc>
                <a:spcPct val="115000"/>
              </a:lnSpc>
              <a:spcAft>
                <a:spcPts val="1000"/>
              </a:spcAft>
            </a:pPr>
            <a:r>
              <a:rPr lang="ar-DZ" sz="2800" b="1" dirty="0" smtClean="0">
                <a:latin typeface="Calibri"/>
                <a:ea typeface="Calibri"/>
                <a:cs typeface="Times New Roman"/>
              </a:rPr>
              <a:t>تقديم</a:t>
            </a:r>
            <a:endParaRPr lang="fr-FR" sz="1600" b="1" dirty="0">
              <a:latin typeface="Calibri"/>
              <a:ea typeface="Calibri"/>
              <a:cs typeface="Arial"/>
            </a:endParaRPr>
          </a:p>
          <a:p>
            <a:pPr algn="r" rtl="1">
              <a:lnSpc>
                <a:spcPct val="115000"/>
              </a:lnSpc>
              <a:spcAft>
                <a:spcPts val="1000"/>
              </a:spcAft>
            </a:pPr>
            <a:r>
              <a:rPr lang="ar-DZ" sz="2800" b="1" dirty="0" smtClean="0">
                <a:latin typeface="Calibri"/>
                <a:ea typeface="Calibri"/>
                <a:cs typeface="Times New Roman"/>
              </a:rPr>
              <a:t>مفهوم </a:t>
            </a:r>
            <a:r>
              <a:rPr lang="ar-DZ" sz="2800" b="1" dirty="0" smtClean="0">
                <a:latin typeface="Calibri"/>
                <a:ea typeface="Calibri"/>
                <a:cs typeface="Times New Roman"/>
              </a:rPr>
              <a:t>المنحنيات .</a:t>
            </a:r>
            <a:endParaRPr lang="fr-FR" sz="1600" b="1" dirty="0">
              <a:latin typeface="Calibri"/>
              <a:ea typeface="Calibri"/>
              <a:cs typeface="Arial"/>
            </a:endParaRPr>
          </a:p>
          <a:p>
            <a:pPr algn="r" rtl="1">
              <a:lnSpc>
                <a:spcPct val="115000"/>
              </a:lnSpc>
              <a:spcAft>
                <a:spcPts val="1000"/>
              </a:spcAft>
            </a:pPr>
            <a:r>
              <a:rPr lang="ar-DZ" sz="2800" b="1" dirty="0" smtClean="0">
                <a:latin typeface="Calibri"/>
                <a:ea typeface="Calibri"/>
                <a:cs typeface="Times New Roman"/>
              </a:rPr>
              <a:t>أنواع المنحنيات.</a:t>
            </a:r>
            <a:endParaRPr lang="fr-FR" sz="1600" b="1" dirty="0">
              <a:latin typeface="Calibri"/>
              <a:ea typeface="Calibri"/>
              <a:cs typeface="Arial"/>
            </a:endParaRPr>
          </a:p>
          <a:p>
            <a:pPr algn="r" rtl="1">
              <a:lnSpc>
                <a:spcPct val="115000"/>
              </a:lnSpc>
              <a:spcAft>
                <a:spcPts val="1000"/>
              </a:spcAft>
            </a:pPr>
            <a:r>
              <a:rPr lang="ar-DZ" sz="2800" b="1" dirty="0" smtClean="0">
                <a:latin typeface="Calibri"/>
                <a:ea typeface="Calibri"/>
                <a:cs typeface="Times New Roman"/>
              </a:rPr>
              <a:t>أنواع </a:t>
            </a:r>
            <a:r>
              <a:rPr lang="ar-DZ" sz="2800" b="1" dirty="0" smtClean="0">
                <a:latin typeface="Calibri"/>
                <a:ea typeface="Calibri"/>
                <a:cs typeface="Times New Roman"/>
              </a:rPr>
              <a:t>منحنيات التعلم.</a:t>
            </a:r>
            <a:endParaRPr lang="fr-FR" sz="1600" b="1" dirty="0">
              <a:latin typeface="Calibri"/>
              <a:ea typeface="Calibri"/>
              <a:cs typeface="Arial"/>
            </a:endParaRPr>
          </a:p>
          <a:p>
            <a:pPr algn="r" rtl="1">
              <a:lnSpc>
                <a:spcPct val="115000"/>
              </a:lnSpc>
              <a:spcAft>
                <a:spcPts val="1000"/>
              </a:spcAft>
            </a:pPr>
            <a:r>
              <a:rPr lang="ar-DZ" sz="2800" b="1" dirty="0" smtClean="0">
                <a:latin typeface="Calibri"/>
                <a:ea typeface="Calibri"/>
                <a:cs typeface="Times New Roman"/>
              </a:rPr>
              <a:t>أشكال منحنيات التعلم</a:t>
            </a:r>
            <a:r>
              <a:rPr lang="ar-DZ" sz="2800" b="1" dirty="0" smtClean="0">
                <a:latin typeface="Calibri"/>
                <a:ea typeface="Calibri"/>
                <a:cs typeface="Times New Roman"/>
              </a:rPr>
              <a:t>.</a:t>
            </a:r>
            <a:endParaRPr lang="fr-FR" sz="1600" b="1" dirty="0">
              <a:latin typeface="Calibri"/>
              <a:ea typeface="Calibri"/>
              <a:cs typeface="Arial"/>
            </a:endParaRPr>
          </a:p>
          <a:p>
            <a:pPr algn="r" rtl="1">
              <a:lnSpc>
                <a:spcPct val="115000"/>
              </a:lnSpc>
              <a:spcAft>
                <a:spcPts val="1000"/>
              </a:spcAft>
            </a:pPr>
            <a:r>
              <a:rPr lang="ar-DZ" sz="2800" b="1" dirty="0" smtClean="0">
                <a:latin typeface="Calibri"/>
                <a:ea typeface="Calibri"/>
                <a:cs typeface="Times New Roman"/>
              </a:rPr>
              <a:t>أهمية المنحنيات.</a:t>
            </a:r>
            <a:endParaRPr lang="ar-DZ" sz="2800" b="1" dirty="0" smtClean="0">
              <a:latin typeface="Calibri"/>
              <a:ea typeface="Calibri"/>
              <a:cs typeface="Times New Roman"/>
            </a:endParaRPr>
          </a:p>
          <a:p>
            <a:pPr algn="r" rtl="1">
              <a:lnSpc>
                <a:spcPct val="115000"/>
              </a:lnSpc>
              <a:spcAft>
                <a:spcPts val="1000"/>
              </a:spcAft>
            </a:pPr>
            <a:r>
              <a:rPr lang="ar-DZ" sz="2800" b="1" dirty="0" smtClean="0">
                <a:latin typeface="Calibri"/>
                <a:ea typeface="Calibri"/>
                <a:cs typeface="Times New Roman"/>
              </a:rPr>
              <a:t>العوامل المؤثرة المنحنيات</a:t>
            </a:r>
            <a:r>
              <a:rPr lang="en-US" sz="2800" b="1" dirty="0" smtClean="0">
                <a:latin typeface="Calibri"/>
                <a:ea typeface="Calibri"/>
                <a:cs typeface="Times New Roman"/>
              </a:rPr>
              <a:t>.</a:t>
            </a:r>
            <a:endParaRPr lang="fr-FR" sz="1600" b="1" dirty="0" smtClean="0">
              <a:latin typeface="Calibri"/>
              <a:ea typeface="Calibri"/>
              <a:cs typeface="Arial"/>
            </a:endParaRPr>
          </a:p>
          <a:p>
            <a:pPr algn="r" rtl="1">
              <a:lnSpc>
                <a:spcPct val="115000"/>
              </a:lnSpc>
              <a:spcAft>
                <a:spcPts val="1000"/>
              </a:spcAft>
            </a:pPr>
            <a:r>
              <a:rPr lang="ar-DZ" sz="2800" b="1" dirty="0" smtClean="0">
                <a:latin typeface="Calibri"/>
                <a:ea typeface="Calibri"/>
                <a:cs typeface="Times New Roman"/>
              </a:rPr>
              <a:t>توصيات.</a:t>
            </a:r>
            <a:endParaRPr lang="fr-FR" sz="1600" b="1" dirty="0" smtClean="0">
              <a:latin typeface="Calibri"/>
              <a:ea typeface="Calibri"/>
              <a:cs typeface="Arial"/>
            </a:endParaRPr>
          </a:p>
          <a:p>
            <a:pPr algn="r" rtl="1"/>
            <a:r>
              <a:rPr lang="ar-DZ" sz="2800" b="1" dirty="0" smtClean="0">
                <a:ea typeface="Calibri"/>
                <a:cs typeface="Times New Roman"/>
              </a:rPr>
              <a:t>قائمة </a:t>
            </a:r>
            <a:r>
              <a:rPr lang="ar-DZ" sz="2800" b="1" dirty="0">
                <a:ea typeface="Calibri"/>
                <a:cs typeface="Times New Roman"/>
              </a:rPr>
              <a:t>المراجع والمصادر.</a:t>
            </a:r>
            <a:endParaRPr lang="fr-FR" b="1" dirty="0"/>
          </a:p>
        </p:txBody>
      </p:sp>
    </p:spTree>
    <p:extLst>
      <p:ext uri="{BB962C8B-B14F-4D97-AF65-F5344CB8AC3E}">
        <p14:creationId xmlns:p14="http://schemas.microsoft.com/office/powerpoint/2010/main" val="217580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500"/>
                                        <p:tgtEl>
                                          <p:spTgt spid="3">
                                            <p:txEl>
                                              <p:pRg st="5" end="5"/>
                                            </p:txEl>
                                          </p:spTgt>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500"/>
                                        <p:tgtEl>
                                          <p:spTgt spid="3">
                                            <p:txEl>
                                              <p:pRg st="6" end="6"/>
                                            </p:txEl>
                                          </p:spTgt>
                                        </p:tgtEl>
                                      </p:cBhvr>
                                    </p:animEffect>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7"/>
            <a:ext cx="8496943" cy="5616624"/>
          </a:xfrm>
          <a:prstGeom prst="rect">
            <a:avLst/>
          </a:prstGeom>
          <a:noFill/>
          <a:ln>
            <a:noFill/>
          </a:ln>
        </p:spPr>
      </p:pic>
      <p:sp>
        <p:nvSpPr>
          <p:cNvPr id="3" name="Rectangle 2"/>
          <p:cNvSpPr/>
          <p:nvPr/>
        </p:nvSpPr>
        <p:spPr>
          <a:xfrm>
            <a:off x="1403648" y="6093296"/>
            <a:ext cx="5688632" cy="446276"/>
          </a:xfrm>
          <a:prstGeom prst="rect">
            <a:avLst/>
          </a:prstGeom>
        </p:spPr>
        <p:txBody>
          <a:bodyPr wrap="square">
            <a:spAutoFit/>
          </a:bodyPr>
          <a:lstStyle/>
          <a:p>
            <a:pPr algn="ctr" rtl="1">
              <a:lnSpc>
                <a:spcPct val="115000"/>
              </a:lnSpc>
              <a:spcAft>
                <a:spcPts val="0"/>
              </a:spcAft>
            </a:pPr>
            <a:r>
              <a:rPr lang="ar-SA" sz="2000" b="1" dirty="0">
                <a:latin typeface="Calibri"/>
                <a:ea typeface="Calibri"/>
                <a:cs typeface="Traditional Arabic"/>
              </a:rPr>
              <a:t>شكل (07): يوضح هضبة التعلم الحركي والثبات</a:t>
            </a:r>
            <a:endParaRPr lang="fr-FR" sz="2000" dirty="0">
              <a:effectLst/>
              <a:latin typeface="Calibri"/>
              <a:ea typeface="Calibri"/>
              <a:cs typeface="Arial"/>
            </a:endParaRPr>
          </a:p>
        </p:txBody>
      </p:sp>
    </p:spTree>
    <p:extLst>
      <p:ext uri="{BB962C8B-B14F-4D97-AF65-F5344CB8AC3E}">
        <p14:creationId xmlns:p14="http://schemas.microsoft.com/office/powerpoint/2010/main" val="4197110381"/>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432048"/>
          </a:xfrm>
        </p:spPr>
        <p:txBody>
          <a:bodyPr>
            <a:noAutofit/>
          </a:bodyPr>
          <a:lstStyle/>
          <a:p>
            <a:pPr algn="r" rtl="1"/>
            <a:r>
              <a:rPr lang="ar-DZ" sz="4000" b="1" dirty="0" smtClean="0">
                <a:solidFill>
                  <a:srgbClr val="FF0000"/>
                </a:solidFill>
              </a:rPr>
              <a:t>توصـــــيــــات:</a:t>
            </a:r>
            <a:endParaRPr lang="fr-FR" sz="4000" b="1" dirty="0">
              <a:solidFill>
                <a:srgbClr val="FF0000"/>
              </a:solidFill>
            </a:endParaRPr>
          </a:p>
        </p:txBody>
      </p:sp>
      <p:sp>
        <p:nvSpPr>
          <p:cNvPr id="3" name="Espace réservé du contenu 2"/>
          <p:cNvSpPr>
            <a:spLocks noGrp="1"/>
          </p:cNvSpPr>
          <p:nvPr>
            <p:ph idx="1"/>
          </p:nvPr>
        </p:nvSpPr>
        <p:spPr>
          <a:xfrm>
            <a:off x="395536" y="620688"/>
            <a:ext cx="8568952" cy="5109200"/>
          </a:xfrm>
        </p:spPr>
        <p:txBody>
          <a:bodyPr/>
          <a:lstStyle/>
          <a:p>
            <a:pPr marL="0" indent="0" algn="r" rtl="1">
              <a:buNone/>
            </a:pPr>
            <a:endParaRPr lang="ar-DZ" sz="1000" dirty="0" smtClean="0"/>
          </a:p>
          <a:p>
            <a:pPr marL="0" indent="0" algn="r" rtl="1">
              <a:buNone/>
            </a:pPr>
            <a:r>
              <a:rPr lang="ar-DZ" dirty="0" smtClean="0"/>
              <a:t> </a:t>
            </a:r>
            <a:endParaRPr lang="fr-FR" sz="2800" b="1" dirty="0"/>
          </a:p>
        </p:txBody>
      </p:sp>
      <p:sp>
        <p:nvSpPr>
          <p:cNvPr id="5" name="Rectangle 4"/>
          <p:cNvSpPr/>
          <p:nvPr/>
        </p:nvSpPr>
        <p:spPr>
          <a:xfrm>
            <a:off x="266378" y="620688"/>
            <a:ext cx="8496944" cy="5379037"/>
          </a:xfrm>
          <a:prstGeom prst="rect">
            <a:avLst/>
          </a:prstGeom>
        </p:spPr>
        <p:txBody>
          <a:bodyPr wrap="square">
            <a:spAutoFit/>
          </a:bodyPr>
          <a:lstStyle/>
          <a:p>
            <a:pPr algn="just" rtl="1">
              <a:lnSpc>
                <a:spcPct val="115000"/>
              </a:lnSpc>
              <a:spcAft>
                <a:spcPts val="0"/>
              </a:spcAft>
            </a:pPr>
            <a:r>
              <a:rPr lang="ar-SA" sz="2000" b="1" dirty="0">
                <a:latin typeface="Calibri"/>
                <a:ea typeface="Calibri"/>
                <a:cs typeface="Traditional Arabic"/>
              </a:rPr>
              <a:t> </a:t>
            </a:r>
            <a:r>
              <a:rPr lang="ar-SA" sz="2000" b="1" dirty="0">
                <a:latin typeface="Calibri"/>
                <a:ea typeface="Calibri"/>
                <a:cs typeface="Times New Roman"/>
              </a:rPr>
              <a:t>وينبغي على المربى الرياضي عند ظهور هضبة التعلم لدى الفرد الرياضي أن يحاول البحث عن أسبابها حتى يمكنه توجيه الفرد نحو التغلب عليها، كما يراعى في غضون هذه الفترة الحرجة توكيد أهمية الإفاضة في الثناء والتشجيع حتى بالنسبة للتحسن الطفيف الطارئ، لإمكان خلق خبرات النجاح لدى الفرد كما يجب على المدرب الرياضي خلق الدافعية لدى الفرد نحو المثابرة على التدريب وبذل الجهد نحو إرادته، إذ أن ذلك يعتبر من العوامل العامة التي تساعد المدرب على النجاح في عمله</a:t>
            </a:r>
            <a:r>
              <a:rPr lang="fr-FR" sz="2000" b="1" dirty="0">
                <a:latin typeface="Times New Roman"/>
                <a:ea typeface="Calibri"/>
                <a:cs typeface="Arial"/>
              </a:rPr>
              <a:t>. </a:t>
            </a:r>
            <a:endParaRPr lang="fr-FR" sz="2000" dirty="0">
              <a:latin typeface="Calibri"/>
              <a:ea typeface="Calibri"/>
              <a:cs typeface="Arial"/>
            </a:endParaRPr>
          </a:p>
          <a:p>
            <a:pPr algn="just" rtl="1">
              <a:lnSpc>
                <a:spcPct val="115000"/>
              </a:lnSpc>
              <a:spcAft>
                <a:spcPts val="0"/>
              </a:spcAft>
            </a:pPr>
            <a:r>
              <a:rPr lang="fr-FR" sz="2000" b="1" dirty="0">
                <a:latin typeface="Times New Roman"/>
                <a:ea typeface="Calibri"/>
                <a:cs typeface="Arial"/>
              </a:rPr>
              <a:t> </a:t>
            </a:r>
            <a:endParaRPr lang="fr-FR" sz="2000" dirty="0">
              <a:latin typeface="Calibri"/>
              <a:ea typeface="Calibri"/>
              <a:cs typeface="Arial"/>
            </a:endParaRPr>
          </a:p>
          <a:p>
            <a:pPr algn="just" rtl="1">
              <a:lnSpc>
                <a:spcPct val="115000"/>
              </a:lnSpc>
              <a:spcAft>
                <a:spcPts val="0"/>
              </a:spcAft>
            </a:pPr>
            <a:r>
              <a:rPr lang="ar-SA" sz="2000" b="1" dirty="0">
                <a:latin typeface="Calibri"/>
                <a:ea typeface="Calibri"/>
                <a:cs typeface="Times New Roman"/>
              </a:rPr>
              <a:t>         ويجب على المربي الرياضي ألا يخلط بين هضاب التعلم وبين (الذبذبات القصيرة) في منحنيات التعلم التي يمكن ملاحظتها في الهبوط والارتفاع البسيط المتتالي الذي يحدث لمدة وجيزة بين فترة تدريبية وأخرى، إذ أن ظاهرة (الذبذبات القصيرة) تكاد تكون ظاهرة عامة في معظم منحنيات التعلم</a:t>
            </a:r>
            <a:r>
              <a:rPr lang="fr-FR" sz="2000" b="1" dirty="0">
                <a:latin typeface="Times New Roman"/>
                <a:ea typeface="Calibri"/>
                <a:cs typeface="Arial"/>
              </a:rPr>
              <a:t>.</a:t>
            </a:r>
            <a:endParaRPr lang="fr-FR" sz="2000" dirty="0">
              <a:latin typeface="Calibri"/>
              <a:ea typeface="Calibri"/>
              <a:cs typeface="Arial"/>
            </a:endParaRPr>
          </a:p>
          <a:p>
            <a:pPr algn="just" rtl="1">
              <a:lnSpc>
                <a:spcPct val="115000"/>
              </a:lnSpc>
              <a:spcAft>
                <a:spcPts val="0"/>
              </a:spcAft>
            </a:pPr>
            <a:r>
              <a:rPr lang="ar-SA" sz="2000" b="1" dirty="0">
                <a:latin typeface="Calibri"/>
                <a:ea typeface="Calibri"/>
                <a:cs typeface="Times New Roman"/>
              </a:rPr>
              <a:t> </a:t>
            </a:r>
            <a:endParaRPr lang="fr-FR" sz="2000" dirty="0">
              <a:latin typeface="Calibri"/>
              <a:ea typeface="Calibri"/>
              <a:cs typeface="Arial"/>
            </a:endParaRPr>
          </a:p>
          <a:p>
            <a:pPr algn="just" rtl="1">
              <a:lnSpc>
                <a:spcPct val="115000"/>
              </a:lnSpc>
              <a:spcAft>
                <a:spcPts val="0"/>
              </a:spcAft>
            </a:pPr>
            <a:r>
              <a:rPr lang="ar-SA" sz="2000" b="1" dirty="0">
                <a:latin typeface="Calibri"/>
                <a:ea typeface="Calibri"/>
                <a:cs typeface="Times New Roman"/>
              </a:rPr>
              <a:t>        ومن الأسباب التي قد يعزى إليها ظهور هذه الذبذبات القصيرة في منحنيات التعلم وجود بعض التغيرات الوقتية في النواحي الجسمية الفسيولوجية، كما هو بالنسبة للمستوى الرياضي للآنسات في غضون الفترة الشهرية مثلاً، أو إلى تنوع الدوافع أو الميول أو الحوافز أو إلى بعض المثيرات المعينة لانتباه، وفي بعض الأحيان قد تعزى هذه الظاهرة إلى عوامل أخرى غير معروفه</a:t>
            </a:r>
            <a:r>
              <a:rPr lang="fr-FR" sz="2000" b="1" dirty="0">
                <a:latin typeface="Times New Roman"/>
                <a:ea typeface="Calibri"/>
                <a:cs typeface="Arial"/>
              </a:rPr>
              <a:t>.</a:t>
            </a:r>
            <a:r>
              <a:rPr lang="ar-SA" sz="2000" b="1" dirty="0">
                <a:latin typeface="Calibri"/>
                <a:ea typeface="Calibri"/>
                <a:cs typeface="Times New Roman"/>
              </a:rPr>
              <a:t> ويمكن تلخيص أهم العوامل التي تفسر هضبة التعلم في</a:t>
            </a:r>
            <a:r>
              <a:rPr lang="fr-FR" sz="2000" b="1" dirty="0">
                <a:latin typeface="Times New Roman"/>
                <a:ea typeface="Calibri"/>
                <a:cs typeface="Arial"/>
              </a:rPr>
              <a:t>: </a:t>
            </a:r>
            <a:endParaRPr lang="fr-FR" sz="2000" dirty="0"/>
          </a:p>
        </p:txBody>
      </p:sp>
    </p:spTree>
    <p:extLst>
      <p:ext uri="{BB962C8B-B14F-4D97-AF65-F5344CB8AC3E}">
        <p14:creationId xmlns:p14="http://schemas.microsoft.com/office/powerpoint/2010/main" val="11894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3" y="121273"/>
            <a:ext cx="8712966" cy="2534540"/>
          </a:xfrm>
          <a:prstGeom prst="rect">
            <a:avLst/>
          </a:prstGeom>
          <a:noFill/>
        </p:spPr>
        <p:txBody>
          <a:bodyPr wrap="square" rtlCol="0">
            <a:spAutoFit/>
          </a:bodyPr>
          <a:lstStyle/>
          <a:p>
            <a:pPr algn="just" rtl="1">
              <a:lnSpc>
                <a:spcPct val="115000"/>
              </a:lnSpc>
              <a:spcAft>
                <a:spcPts val="0"/>
              </a:spcAft>
            </a:pPr>
            <a:r>
              <a:rPr lang="ar-SA" sz="1000" b="1" dirty="0">
                <a:latin typeface="Calibri"/>
                <a:ea typeface="Calibri"/>
                <a:cs typeface="Times New Roman"/>
              </a:rPr>
              <a:t> </a:t>
            </a:r>
            <a:endParaRPr lang="fr-FR" sz="1400" dirty="0">
              <a:latin typeface="Calibri"/>
              <a:ea typeface="Calibri"/>
              <a:cs typeface="Arial"/>
            </a:endParaRPr>
          </a:p>
          <a:p>
            <a:pPr marL="342900" lvl="0" indent="-342900" algn="r" rtl="1">
              <a:lnSpc>
                <a:spcPct val="115000"/>
              </a:lnSpc>
              <a:spcAft>
                <a:spcPts val="0"/>
              </a:spcAft>
              <a:buFont typeface="Symbol"/>
              <a:buChar char=""/>
            </a:pPr>
            <a:r>
              <a:rPr lang="ar-SA" b="1" dirty="0">
                <a:latin typeface="Calibri"/>
                <a:ea typeface="Calibri"/>
                <a:cs typeface="Times New Roman"/>
              </a:rPr>
              <a:t>التعب المؤقت الذي يمر به المتدرب في موقف التعلم مما يؤدي إلى ثبات الأداء في هذه الفترة. </a:t>
            </a:r>
            <a:endParaRPr lang="fr-FR" sz="1400" dirty="0">
              <a:latin typeface="Calibri"/>
              <a:ea typeface="Calibri"/>
              <a:cs typeface="Arial"/>
            </a:endParaRPr>
          </a:p>
          <a:p>
            <a:pPr marL="342900" lvl="0" indent="-342900" algn="r" rtl="1">
              <a:lnSpc>
                <a:spcPct val="115000"/>
              </a:lnSpc>
              <a:spcAft>
                <a:spcPts val="0"/>
              </a:spcAft>
              <a:buFont typeface="Symbol"/>
              <a:buChar char=""/>
            </a:pPr>
            <a:r>
              <a:rPr lang="ar-SA" b="1" dirty="0">
                <a:latin typeface="Calibri"/>
                <a:ea typeface="Calibri"/>
                <a:cs typeface="Times New Roman"/>
              </a:rPr>
              <a:t>نقصان مؤقت في الدافعية للعمل او المثابرة علية، نتيجة لعوامل الفشل او الخوف.</a:t>
            </a:r>
            <a:endParaRPr lang="fr-FR" sz="1400" dirty="0">
              <a:latin typeface="Calibri"/>
              <a:ea typeface="Calibri"/>
              <a:cs typeface="Arial"/>
            </a:endParaRPr>
          </a:p>
          <a:p>
            <a:pPr marL="342900" lvl="0" indent="-342900" algn="r" rtl="1">
              <a:lnSpc>
                <a:spcPct val="115000"/>
              </a:lnSpc>
              <a:spcAft>
                <a:spcPts val="0"/>
              </a:spcAft>
              <a:buFont typeface="Symbol"/>
              <a:buChar char=""/>
            </a:pPr>
            <a:r>
              <a:rPr lang="ar-SA" b="1" dirty="0">
                <a:latin typeface="Calibri"/>
                <a:ea typeface="Calibri"/>
                <a:cs typeface="Times New Roman"/>
              </a:rPr>
              <a:t>اكتساب غير مقصود لخطأ أو عادة سيئة.</a:t>
            </a:r>
            <a:endParaRPr lang="fr-FR" sz="1400" dirty="0">
              <a:latin typeface="Calibri"/>
              <a:ea typeface="Calibri"/>
              <a:cs typeface="Arial"/>
            </a:endParaRPr>
          </a:p>
          <a:p>
            <a:pPr marL="342900" lvl="0" indent="-342900" algn="r" rtl="1">
              <a:lnSpc>
                <a:spcPct val="115000"/>
              </a:lnSpc>
              <a:spcAft>
                <a:spcPts val="0"/>
              </a:spcAft>
              <a:buFont typeface="Symbol"/>
              <a:buChar char=""/>
            </a:pPr>
            <a:r>
              <a:rPr lang="ar-SA" b="1" dirty="0">
                <a:latin typeface="Calibri"/>
                <a:ea typeface="Calibri"/>
                <a:cs typeface="Times New Roman"/>
              </a:rPr>
              <a:t>الاهتمام المبالغ فيه بجزء من العمل على حساب الأجزاء الأخرى مما يعوق توافق الاستجابات للعمل.</a:t>
            </a:r>
            <a:endParaRPr lang="fr-FR" sz="1400" dirty="0">
              <a:latin typeface="Calibri"/>
              <a:ea typeface="Calibri"/>
              <a:cs typeface="Arial"/>
            </a:endParaRPr>
          </a:p>
          <a:p>
            <a:pPr marL="342900" lvl="0" indent="-342900" algn="r" rtl="1">
              <a:lnSpc>
                <a:spcPct val="115000"/>
              </a:lnSpc>
              <a:spcAft>
                <a:spcPts val="0"/>
              </a:spcAft>
              <a:buFont typeface="Symbol"/>
              <a:buChar char=""/>
            </a:pPr>
            <a:r>
              <a:rPr lang="ar-SA" b="1" dirty="0">
                <a:latin typeface="Calibri"/>
                <a:ea typeface="Calibri"/>
                <a:cs typeface="Times New Roman"/>
              </a:rPr>
              <a:t>الانتقال من طريقة عمل إلى طريقة أخرى أسوء أو احسن.</a:t>
            </a:r>
            <a:endParaRPr lang="fr-FR" sz="1400" dirty="0">
              <a:latin typeface="Calibri"/>
              <a:ea typeface="Calibri"/>
              <a:cs typeface="Arial"/>
            </a:endParaRPr>
          </a:p>
          <a:p>
            <a:pPr marL="342900" lvl="0" indent="-342900" algn="r" rtl="1">
              <a:lnSpc>
                <a:spcPct val="115000"/>
              </a:lnSpc>
              <a:spcAft>
                <a:spcPts val="0"/>
              </a:spcAft>
              <a:buFont typeface="Symbol"/>
              <a:buChar char=""/>
            </a:pPr>
            <a:r>
              <a:rPr lang="ar-SA" b="1" dirty="0">
                <a:latin typeface="Calibri"/>
                <a:ea typeface="Calibri"/>
                <a:cs typeface="Times New Roman"/>
              </a:rPr>
              <a:t>-عدم التناسب في صعوبة العمل وعدم التناسب بين جوانب التعلم المختلفة. </a:t>
            </a:r>
            <a:r>
              <a:rPr lang="ar-SA" b="1" dirty="0">
                <a:solidFill>
                  <a:srgbClr val="C00000"/>
                </a:solidFill>
                <a:latin typeface="Calibri"/>
                <a:ea typeface="Calibri"/>
                <a:cs typeface="Times New Roman"/>
              </a:rPr>
              <a:t>9</a:t>
            </a:r>
            <a:endParaRPr lang="fr-FR" sz="1400" dirty="0">
              <a:latin typeface="Calibri"/>
              <a:ea typeface="Calibri"/>
              <a:cs typeface="Arial"/>
            </a:endParaRPr>
          </a:p>
          <a:p>
            <a:pPr algn="just" rtl="1">
              <a:lnSpc>
                <a:spcPct val="115000"/>
              </a:lnSpc>
              <a:spcAft>
                <a:spcPts val="0"/>
              </a:spcAft>
            </a:pPr>
            <a:r>
              <a:rPr lang="ar-SA" sz="2000" b="1" dirty="0">
                <a:latin typeface="Calibri"/>
                <a:ea typeface="Calibri"/>
                <a:cs typeface="Traditional Arabic"/>
              </a:rPr>
              <a:t> </a:t>
            </a:r>
            <a:endParaRPr lang="fr-FR" sz="1400" dirty="0">
              <a:effectLst/>
              <a:latin typeface="Calibri"/>
              <a:ea typeface="Calibri"/>
              <a:cs typeface="Arial"/>
            </a:endParaRPr>
          </a:p>
        </p:txBody>
      </p:sp>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36912"/>
            <a:ext cx="8712967" cy="4104456"/>
          </a:xfrm>
          <a:prstGeom prst="rect">
            <a:avLst/>
          </a:prstGeom>
          <a:noFill/>
          <a:ln>
            <a:noFill/>
          </a:ln>
        </p:spPr>
      </p:pic>
    </p:spTree>
    <p:extLst>
      <p:ext uri="{BB962C8B-B14F-4D97-AF65-F5344CB8AC3E}">
        <p14:creationId xmlns:p14="http://schemas.microsoft.com/office/powerpoint/2010/main" val="17164641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323529" y="188640"/>
            <a:ext cx="8496944" cy="6408712"/>
          </a:xfrm>
          <a:prstGeom prst="rect">
            <a:avLst/>
          </a:prstGeom>
          <a:noFill/>
          <a:ln>
            <a:noFill/>
          </a:ln>
        </p:spPr>
      </p:pic>
    </p:spTree>
    <p:extLst>
      <p:ext uri="{BB962C8B-B14F-4D97-AF65-F5344CB8AC3E}">
        <p14:creationId xmlns:p14="http://schemas.microsoft.com/office/powerpoint/2010/main" val="20028968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496944" cy="6408712"/>
          </a:xfrm>
          <a:prstGeom prst="rect">
            <a:avLst/>
          </a:prstGeom>
          <a:noFill/>
        </p:spPr>
      </p:pic>
    </p:spTree>
    <p:extLst>
      <p:ext uri="{BB962C8B-B14F-4D97-AF65-F5344CB8AC3E}">
        <p14:creationId xmlns:p14="http://schemas.microsoft.com/office/powerpoint/2010/main" val="1298669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251521" y="260648"/>
            <a:ext cx="8568952" cy="5544616"/>
          </a:xfrm>
          <a:prstGeom prst="rect">
            <a:avLst/>
          </a:prstGeom>
          <a:noFill/>
        </p:spPr>
      </p:pic>
    </p:spTree>
    <p:extLst>
      <p:ext uri="{BB962C8B-B14F-4D97-AF65-F5344CB8AC3E}">
        <p14:creationId xmlns:p14="http://schemas.microsoft.com/office/powerpoint/2010/main" val="370053274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6632"/>
            <a:ext cx="8229600" cy="720080"/>
          </a:xfrm>
        </p:spPr>
        <p:txBody>
          <a:bodyPr>
            <a:normAutofit/>
          </a:bodyPr>
          <a:lstStyle/>
          <a:p>
            <a:pPr algn="r" rtl="1"/>
            <a:r>
              <a:rPr lang="ar-DZ" sz="3600" b="1" dirty="0">
                <a:solidFill>
                  <a:srgbClr val="FF0000"/>
                </a:solidFill>
              </a:rPr>
              <a:t>قائمة  المراجع  و المصادر:</a:t>
            </a:r>
            <a:endParaRPr lang="fr-FR" sz="3600" b="1" dirty="0">
              <a:solidFill>
                <a:srgbClr val="FF0000"/>
              </a:solidFill>
            </a:endParaRPr>
          </a:p>
        </p:txBody>
      </p:sp>
      <p:sp>
        <p:nvSpPr>
          <p:cNvPr id="3" name="Espace réservé du contenu 2"/>
          <p:cNvSpPr>
            <a:spLocks noGrp="1"/>
          </p:cNvSpPr>
          <p:nvPr>
            <p:ph idx="1"/>
          </p:nvPr>
        </p:nvSpPr>
        <p:spPr>
          <a:xfrm>
            <a:off x="179512" y="692696"/>
            <a:ext cx="8856984" cy="5904656"/>
          </a:xfrm>
        </p:spPr>
        <p:txBody>
          <a:bodyPr>
            <a:normAutofit fontScale="62500" lnSpcReduction="20000"/>
          </a:bodyPr>
          <a:lstStyle/>
          <a:p>
            <a:pPr marL="0" indent="0" algn="just" rtl="1">
              <a:lnSpc>
                <a:spcPct val="115000"/>
              </a:lnSpc>
              <a:spcAft>
                <a:spcPts val="0"/>
              </a:spcAft>
              <a:buNone/>
            </a:pPr>
            <a:endParaRPr lang="fr-FR" sz="1300" dirty="0">
              <a:latin typeface="Calibri"/>
              <a:ea typeface="Calibri"/>
              <a:cs typeface="Arial"/>
            </a:endParaRPr>
          </a:p>
          <a:p>
            <a:pPr marL="342900" lvl="0" indent="-342900" algn="just" rtl="1">
              <a:lnSpc>
                <a:spcPct val="115000"/>
              </a:lnSpc>
              <a:spcAft>
                <a:spcPts val="0"/>
              </a:spcAft>
              <a:buFont typeface="Symbol"/>
              <a:buChar char=""/>
            </a:pPr>
            <a:r>
              <a:rPr lang="ar-SA" sz="2800" b="1" dirty="0">
                <a:latin typeface="Calibri"/>
                <a:ea typeface="Calibri"/>
                <a:cs typeface="Times New Roman"/>
              </a:rPr>
              <a:t>مطبوعة الدعم البيداغوجي بعنوان "محاضرات في مادة اكتساب المهارات الحركية " موجهة لطلبة السنة 2 ماستر. تخصص نشاط بدني رياضي مدرسي. جمعة محمد دباغين (2) بسطيف. السنة الجامعية : 2019/2020 .من اعداد الاستاذ  الدكتور المحاضر "أ" : مساحلي الصغير.</a:t>
            </a:r>
            <a:endParaRPr lang="fr-FR" sz="2800" dirty="0">
              <a:latin typeface="Calibri"/>
              <a:ea typeface="Calibri"/>
              <a:cs typeface="Arial"/>
            </a:endParaRPr>
          </a:p>
          <a:p>
            <a:pPr algn="r" rtl="1">
              <a:lnSpc>
                <a:spcPct val="115000"/>
              </a:lnSpc>
              <a:spcAft>
                <a:spcPts val="0"/>
              </a:spcAft>
            </a:pPr>
            <a:r>
              <a:rPr lang="ar-SA" sz="2800" b="1" dirty="0">
                <a:latin typeface="Calibri"/>
                <a:ea typeface="Calibri"/>
                <a:cs typeface="Times New Roman"/>
              </a:rPr>
              <a:t>1- أنور محمد الشرقاوي</a:t>
            </a:r>
            <a:r>
              <a:rPr lang="fr-FR" sz="2800" b="1" dirty="0">
                <a:latin typeface="Times New Roman"/>
                <a:ea typeface="Calibri"/>
                <a:cs typeface="Arial"/>
              </a:rPr>
              <a:t>: </a:t>
            </a:r>
            <a:r>
              <a:rPr lang="ar-SA" sz="2800" b="1" dirty="0">
                <a:latin typeface="Calibri"/>
                <a:ea typeface="Calibri"/>
                <a:cs typeface="Times New Roman"/>
              </a:rPr>
              <a:t>التعلم نظريات وتطبيقات، مرجع سابق، ص</a:t>
            </a:r>
            <a:r>
              <a:rPr lang="fr-FR" sz="2800" b="1" dirty="0">
                <a:latin typeface="Times New Roman"/>
                <a:ea typeface="Calibri"/>
                <a:cs typeface="Arial"/>
              </a:rPr>
              <a:t> 256</a:t>
            </a:r>
            <a:endParaRPr lang="fr-FR" sz="2800" dirty="0">
              <a:latin typeface="Calibri"/>
              <a:ea typeface="Calibri"/>
              <a:cs typeface="Arial"/>
            </a:endParaRPr>
          </a:p>
          <a:p>
            <a:pPr>
              <a:lnSpc>
                <a:spcPct val="115000"/>
              </a:lnSpc>
              <a:spcAft>
                <a:spcPts val="1000"/>
              </a:spcAft>
            </a:pPr>
            <a:r>
              <a:rPr lang="fr-FR" sz="2800" b="1" dirty="0">
                <a:latin typeface="Times New Roman"/>
                <a:ea typeface="Calibri"/>
                <a:cs typeface="Arial"/>
              </a:rPr>
              <a:t>2 Thomas. E, Raymond. T, l’éducateur sportif, Paris, Edition VIGOT,2000, p 316.</a:t>
            </a:r>
            <a:endParaRPr lang="fr-FR" sz="2800" dirty="0">
              <a:latin typeface="Calibri"/>
              <a:ea typeface="Calibri"/>
              <a:cs typeface="Arial"/>
            </a:endParaRPr>
          </a:p>
          <a:p>
            <a:pPr algn="r" rtl="1">
              <a:lnSpc>
                <a:spcPct val="115000"/>
              </a:lnSpc>
              <a:spcAft>
                <a:spcPts val="1000"/>
              </a:spcAft>
            </a:pPr>
            <a:r>
              <a:rPr lang="ar-SA" sz="2800" b="1" dirty="0">
                <a:latin typeface="Calibri"/>
                <a:ea typeface="Calibri"/>
                <a:cs typeface="Times New Roman"/>
              </a:rPr>
              <a:t>3-ناهدة عبد زيد الدليمي "اساسيات في التعلم الحركي" جامعة بابل كلية التربية الرياضية.ط1. 2016. الدار المنهجية للنشر والتوزيع. عمان- الاردن.ص113-115.</a:t>
            </a:r>
            <a:endParaRPr lang="fr-FR" sz="2800" dirty="0">
              <a:latin typeface="Calibri"/>
              <a:ea typeface="Calibri"/>
              <a:cs typeface="Arial"/>
            </a:endParaRPr>
          </a:p>
          <a:p>
            <a:pPr algn="r" rtl="1">
              <a:lnSpc>
                <a:spcPct val="115000"/>
              </a:lnSpc>
              <a:spcAft>
                <a:spcPts val="1000"/>
              </a:spcAft>
            </a:pPr>
            <a:r>
              <a:rPr lang="fr-FR" sz="2800" b="1" dirty="0">
                <a:latin typeface="Times New Roman"/>
                <a:ea typeface="Calibri"/>
                <a:cs typeface="Arial"/>
              </a:rPr>
              <a:t>-4</a:t>
            </a:r>
            <a:r>
              <a:rPr lang="ar-SA" sz="2800" b="1" dirty="0">
                <a:latin typeface="Calibri"/>
                <a:ea typeface="Calibri"/>
                <a:cs typeface="Times New Roman"/>
              </a:rPr>
              <a:t>وجيه محجوب: التعلم وجدولة التدريب، ط 1، دار وائل للنشر والتوزيع، عمان، 2001 ، ص</a:t>
            </a:r>
            <a:r>
              <a:rPr lang="fr-FR" sz="2800" b="1" dirty="0">
                <a:latin typeface="Times New Roman"/>
                <a:ea typeface="Calibri"/>
                <a:cs typeface="Arial"/>
              </a:rPr>
              <a:t>8</a:t>
            </a:r>
            <a:r>
              <a:rPr lang="ar-SA" sz="2800" b="1" dirty="0">
                <a:latin typeface="Calibri"/>
                <a:ea typeface="Calibri"/>
                <a:cs typeface="Times New Roman"/>
              </a:rPr>
              <a:t> 1</a:t>
            </a:r>
            <a:endParaRPr lang="fr-FR" sz="2800" dirty="0">
              <a:latin typeface="Calibri"/>
              <a:ea typeface="Calibri"/>
              <a:cs typeface="Arial"/>
            </a:endParaRPr>
          </a:p>
          <a:p>
            <a:pPr algn="r" rtl="1">
              <a:lnSpc>
                <a:spcPct val="115000"/>
              </a:lnSpc>
              <a:spcAft>
                <a:spcPts val="1000"/>
              </a:spcAft>
            </a:pPr>
            <a:r>
              <a:rPr lang="fr-FR" sz="2800" b="1" dirty="0">
                <a:latin typeface="Times New Roman"/>
                <a:ea typeface="Calibri"/>
                <a:cs typeface="Arial"/>
              </a:rPr>
              <a:t>-5</a:t>
            </a:r>
            <a:r>
              <a:rPr lang="ar-SA" sz="2800" b="1" dirty="0">
                <a:latin typeface="Calibri"/>
                <a:ea typeface="Calibri"/>
                <a:cs typeface="Times New Roman"/>
              </a:rPr>
              <a:t> وجيه محجوب: نظريات التعلم والتطور الحركي، ط 1، دار وائل للطباعة والنشر، عمان، 2001 ، ص 11</a:t>
            </a:r>
            <a:endParaRPr lang="fr-FR" sz="2800" dirty="0">
              <a:latin typeface="Calibri"/>
              <a:ea typeface="Calibri"/>
              <a:cs typeface="Arial"/>
            </a:endParaRPr>
          </a:p>
          <a:p>
            <a:pPr algn="ctr" rtl="1">
              <a:lnSpc>
                <a:spcPct val="115000"/>
              </a:lnSpc>
              <a:spcAft>
                <a:spcPts val="1000"/>
              </a:spcAft>
            </a:pPr>
            <a:r>
              <a:rPr lang="fr-FR" sz="2800" b="1" dirty="0">
                <a:solidFill>
                  <a:srgbClr val="000000"/>
                </a:solidFill>
                <a:latin typeface="Times New Roman"/>
                <a:ea typeface="Calibri"/>
                <a:cs typeface="Arial"/>
              </a:rPr>
              <a:t>6-Jean- pierre </a:t>
            </a:r>
            <a:r>
              <a:rPr lang="fr-FR" sz="2800" b="1" dirty="0" err="1">
                <a:solidFill>
                  <a:srgbClr val="000000"/>
                </a:solidFill>
                <a:latin typeface="Times New Roman"/>
                <a:ea typeface="Calibri"/>
                <a:cs typeface="Arial"/>
              </a:rPr>
              <a:t>Famose</a:t>
            </a:r>
            <a:r>
              <a:rPr lang="fr-FR" sz="2800" b="1" dirty="0">
                <a:solidFill>
                  <a:srgbClr val="000000"/>
                </a:solidFill>
                <a:latin typeface="Times New Roman"/>
                <a:ea typeface="Calibri"/>
                <a:cs typeface="Arial"/>
              </a:rPr>
              <a:t> : l’apprentissage moteur, sciences et techniques des activités physiques et sportives, Paris, PUF, 1995, récupéré sur </a:t>
            </a:r>
            <a:r>
              <a:rPr lang="fr-FR" sz="2800" b="1" u="sng" dirty="0">
                <a:solidFill>
                  <a:srgbClr val="0000FF"/>
                </a:solidFill>
                <a:latin typeface="Times New Roman"/>
                <a:ea typeface="Calibri"/>
                <a:cs typeface="Arial"/>
                <a:hlinkClick r:id="rId2"/>
              </a:rPr>
              <a:t>http://f3.quomodo.com/78D73CA0/uploads/17/apprentissage-moteur-1995.pdf-6</a:t>
            </a:r>
            <a:endParaRPr lang="fr-FR" sz="2800" dirty="0">
              <a:latin typeface="Calibri"/>
              <a:ea typeface="Calibri"/>
              <a:cs typeface="Arial"/>
            </a:endParaRPr>
          </a:p>
          <a:p>
            <a:pPr algn="r" rtl="1">
              <a:lnSpc>
                <a:spcPct val="115000"/>
              </a:lnSpc>
              <a:spcAft>
                <a:spcPts val="1000"/>
              </a:spcAft>
            </a:pPr>
            <a:r>
              <a:rPr lang="ar-SA" sz="2800" b="1" dirty="0">
                <a:solidFill>
                  <a:srgbClr val="000000"/>
                </a:solidFill>
                <a:latin typeface="Calibri"/>
                <a:ea typeface="Calibri"/>
                <a:cs typeface="Times New Roman"/>
              </a:rPr>
              <a:t>7-مرجع سابق.  "اساسيات في التعلم الحركي" ص 117.</a:t>
            </a:r>
            <a:endParaRPr lang="fr-FR" sz="2800" dirty="0">
              <a:latin typeface="Calibri"/>
              <a:ea typeface="Calibri"/>
              <a:cs typeface="Arial"/>
            </a:endParaRPr>
          </a:p>
          <a:p>
            <a:pPr algn="r" rtl="1">
              <a:lnSpc>
                <a:spcPct val="115000"/>
              </a:lnSpc>
              <a:spcAft>
                <a:spcPts val="1000"/>
              </a:spcAft>
            </a:pPr>
            <a:r>
              <a:rPr lang="ar-SA" sz="2800" b="1" dirty="0">
                <a:solidFill>
                  <a:srgbClr val="000000"/>
                </a:solidFill>
                <a:latin typeface="Calibri"/>
                <a:ea typeface="Calibri"/>
                <a:cs typeface="Times New Roman"/>
              </a:rPr>
              <a:t>8-نفس المرجع  السابق. ص 118-119.</a:t>
            </a:r>
            <a:endParaRPr lang="fr-FR" sz="2800" dirty="0">
              <a:latin typeface="Calibri"/>
              <a:ea typeface="Calibri"/>
              <a:cs typeface="Arial"/>
            </a:endParaRPr>
          </a:p>
          <a:p>
            <a:pPr algn="r" rtl="1">
              <a:lnSpc>
                <a:spcPct val="115000"/>
              </a:lnSpc>
              <a:spcAft>
                <a:spcPts val="1000"/>
              </a:spcAft>
            </a:pPr>
            <a:r>
              <a:rPr lang="ar-SA" sz="2800" b="1" dirty="0">
                <a:latin typeface="Calibri"/>
                <a:ea typeface="Calibri"/>
                <a:cs typeface="Times New Roman"/>
              </a:rPr>
              <a:t>.</a:t>
            </a:r>
            <a:r>
              <a:rPr lang="fr-FR" sz="2800" b="1" dirty="0">
                <a:latin typeface="Times New Roman"/>
                <a:ea typeface="Calibri"/>
                <a:cs typeface="Arial"/>
              </a:rPr>
              <a:t>9</a:t>
            </a:r>
            <a:r>
              <a:rPr lang="ar-SA" sz="2800" b="1" dirty="0">
                <a:latin typeface="Calibri"/>
                <a:ea typeface="Calibri"/>
                <a:cs typeface="Times New Roman"/>
              </a:rPr>
              <a:t>- وجيه محجوب: نظريات التعلم والتطور الحركي، ط 1، دار وائل للطباعة والنشر، عمان، 2001 ، ص 18</a:t>
            </a:r>
            <a:endParaRPr lang="fr-FR" sz="2800" dirty="0">
              <a:latin typeface="Calibri"/>
              <a:ea typeface="Calibri"/>
              <a:cs typeface="Arial"/>
            </a:endParaRPr>
          </a:p>
          <a:p>
            <a:pPr marL="0" indent="0" algn="r" rtl="1">
              <a:buNone/>
            </a:pPr>
            <a:endParaRPr lang="fr-FR" dirty="0"/>
          </a:p>
        </p:txBody>
      </p:sp>
    </p:spTree>
    <p:extLst>
      <p:ext uri="{BB962C8B-B14F-4D97-AF65-F5344CB8AC3E}">
        <p14:creationId xmlns:p14="http://schemas.microsoft.com/office/powerpoint/2010/main" val="15800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55265" y="4149080"/>
            <a:ext cx="8856983" cy="1693925"/>
          </a:xfrm>
          <a:prstGeom prst="rect">
            <a:avLst/>
          </a:prstGeom>
          <a:noFill/>
        </p:spPr>
        <p:txBody>
          <a:bodyPr wrap="square" rtlCol="0">
            <a:spAutoFit/>
          </a:bodyPr>
          <a:lstStyle/>
          <a:p>
            <a:pPr algn="just" rtl="1">
              <a:lnSpc>
                <a:spcPct val="115000"/>
              </a:lnSpc>
              <a:spcAft>
                <a:spcPts val="0"/>
              </a:spcAft>
            </a:pPr>
            <a:r>
              <a:rPr lang="fr-FR" sz="2000" b="1" dirty="0">
                <a:latin typeface="Times New Roman"/>
                <a:ea typeface="Calibri"/>
                <a:cs typeface="Arial"/>
              </a:rPr>
              <a:t>- </a:t>
            </a:r>
            <a:r>
              <a:rPr lang="ar-SA" sz="2000" b="1" dirty="0">
                <a:latin typeface="Calibri"/>
                <a:ea typeface="Calibri"/>
                <a:cs typeface="Times New Roman"/>
              </a:rPr>
              <a:t>التصويب في كرة السلة</a:t>
            </a:r>
            <a:r>
              <a:rPr lang="fr-FR" sz="2000" b="1" dirty="0">
                <a:latin typeface="Times New Roman"/>
                <a:ea typeface="Calibri"/>
                <a:cs typeface="Arial"/>
              </a:rPr>
              <a:t>:</a:t>
            </a:r>
            <a:r>
              <a:rPr lang="ar-SA" sz="2000" b="1" dirty="0">
                <a:latin typeface="Calibri"/>
                <a:ea typeface="Calibri"/>
                <a:cs typeface="Times New Roman"/>
              </a:rPr>
              <a:t>( قد يكون المقياس المناسب هو اتخاذ دقة الأداء كمحك للكفاية</a:t>
            </a:r>
            <a:r>
              <a:rPr lang="fr-FR" sz="2000" b="1" dirty="0">
                <a:latin typeface="Times New Roman"/>
                <a:ea typeface="Calibri"/>
                <a:cs typeface="Arial"/>
              </a:rPr>
              <a:t>( .</a:t>
            </a:r>
            <a:endParaRPr lang="fr-FR" sz="1600" dirty="0">
              <a:latin typeface="Calibri"/>
              <a:ea typeface="Calibri"/>
              <a:cs typeface="Arial"/>
            </a:endParaRPr>
          </a:p>
          <a:p>
            <a:pPr algn="just" rtl="1">
              <a:lnSpc>
                <a:spcPct val="115000"/>
              </a:lnSpc>
              <a:spcAft>
                <a:spcPts val="0"/>
              </a:spcAft>
            </a:pPr>
            <a:r>
              <a:rPr lang="fr-FR" sz="2000" b="1" dirty="0">
                <a:latin typeface="Times New Roman"/>
                <a:ea typeface="Calibri"/>
                <a:cs typeface="Arial"/>
              </a:rPr>
              <a:t>- </a:t>
            </a:r>
            <a:r>
              <a:rPr lang="ar-SA" sz="2000" b="1" dirty="0">
                <a:latin typeface="Calibri"/>
                <a:ea typeface="Calibri"/>
                <a:cs typeface="Times New Roman"/>
              </a:rPr>
              <a:t>السباحة لمسافة 100 م </a:t>
            </a:r>
            <a:r>
              <a:rPr lang="fr-FR" sz="2000" b="1" dirty="0">
                <a:latin typeface="Times New Roman"/>
                <a:ea typeface="Calibri"/>
                <a:cs typeface="Arial"/>
              </a:rPr>
              <a:t> )</a:t>
            </a:r>
            <a:r>
              <a:rPr lang="ar-SA" sz="2000" b="1" dirty="0">
                <a:latin typeface="Calibri"/>
                <a:ea typeface="Calibri"/>
                <a:cs typeface="Times New Roman"/>
              </a:rPr>
              <a:t>قد يكون المقياس المناسب هو اتخاذ زمن الأداء كمحك للكفاية</a:t>
            </a:r>
            <a:r>
              <a:rPr lang="fr-FR" sz="2000" b="1" dirty="0">
                <a:latin typeface="Times New Roman"/>
                <a:ea typeface="Calibri"/>
                <a:cs typeface="Arial"/>
              </a:rPr>
              <a:t>(</a:t>
            </a:r>
            <a:r>
              <a:rPr lang="ar-SA" sz="2000" b="1" dirty="0">
                <a:latin typeface="Calibri"/>
                <a:ea typeface="Calibri"/>
                <a:cs typeface="Times New Roman"/>
              </a:rPr>
              <a:t>.</a:t>
            </a:r>
            <a:endParaRPr lang="fr-FR" sz="1600" dirty="0">
              <a:latin typeface="Calibri"/>
              <a:ea typeface="Calibri"/>
              <a:cs typeface="Arial"/>
            </a:endParaRPr>
          </a:p>
          <a:p>
            <a:pPr indent="449580" algn="just" rtl="1">
              <a:lnSpc>
                <a:spcPct val="115000"/>
              </a:lnSpc>
              <a:spcAft>
                <a:spcPts val="0"/>
              </a:spcAft>
            </a:pPr>
            <a:r>
              <a:rPr lang="fr-FR" sz="1050" b="1" dirty="0">
                <a:latin typeface="Times New Roman"/>
                <a:ea typeface="Calibri"/>
                <a:cs typeface="Arial"/>
              </a:rPr>
              <a:t> </a:t>
            </a:r>
            <a:endParaRPr lang="fr-FR" sz="1600" dirty="0">
              <a:latin typeface="Calibri"/>
              <a:ea typeface="Calibri"/>
              <a:cs typeface="Arial"/>
            </a:endParaRPr>
          </a:p>
          <a:p>
            <a:pPr algn="just" rtl="1">
              <a:lnSpc>
                <a:spcPct val="115000"/>
              </a:lnSpc>
              <a:spcAft>
                <a:spcPts val="0"/>
              </a:spcAft>
            </a:pPr>
            <a:r>
              <a:rPr lang="ar-SA" sz="2000" b="1" dirty="0">
                <a:latin typeface="Calibri"/>
                <a:ea typeface="Calibri"/>
                <a:cs typeface="Times New Roman"/>
              </a:rPr>
              <a:t>     وبعد الاستقرار على تحديد محك القياس المناسب تستخدم بعض الوسائل البيانية التي تسجل مقدار التغير في الأداء كنتيجة للممارسة أو التدريب المتكرر وتعرف هذه الوسائل البيانية</a:t>
            </a:r>
            <a:r>
              <a:rPr lang="fr-FR" sz="2000" b="1" dirty="0">
                <a:latin typeface="Times New Roman"/>
                <a:ea typeface="Calibri"/>
                <a:cs typeface="Arial"/>
              </a:rPr>
              <a:t> )</a:t>
            </a:r>
            <a:r>
              <a:rPr lang="ar-SA" sz="2000" b="1" dirty="0">
                <a:latin typeface="Calibri"/>
                <a:ea typeface="Calibri"/>
                <a:cs typeface="Times New Roman"/>
              </a:rPr>
              <a:t>بمنحنيات التعلم).</a:t>
            </a:r>
            <a:endParaRPr lang="fr-FR" sz="1600" dirty="0">
              <a:effectLst/>
              <a:latin typeface="Calibri"/>
              <a:ea typeface="Calibri"/>
              <a:cs typeface="Arial"/>
            </a:endParaRPr>
          </a:p>
        </p:txBody>
      </p:sp>
      <p:sp>
        <p:nvSpPr>
          <p:cNvPr id="7" name="ZoneTexte 6"/>
          <p:cNvSpPr txBox="1"/>
          <p:nvPr/>
        </p:nvSpPr>
        <p:spPr>
          <a:xfrm>
            <a:off x="329413" y="548680"/>
            <a:ext cx="8496944" cy="3277820"/>
          </a:xfrm>
          <a:prstGeom prst="rect">
            <a:avLst/>
          </a:prstGeom>
          <a:noFill/>
        </p:spPr>
        <p:txBody>
          <a:bodyPr wrap="square" rtlCol="0">
            <a:spAutoFit/>
          </a:bodyPr>
          <a:lstStyle/>
          <a:p>
            <a:pPr algn="just" rtl="1">
              <a:lnSpc>
                <a:spcPct val="115000"/>
              </a:lnSpc>
              <a:spcAft>
                <a:spcPts val="0"/>
              </a:spcAft>
            </a:pPr>
            <a:r>
              <a:rPr lang="ar-SA" sz="3200" b="1" dirty="0">
                <a:latin typeface="Calibri"/>
                <a:ea typeface="Calibri"/>
                <a:cs typeface="Times New Roman"/>
              </a:rPr>
              <a:t> </a:t>
            </a:r>
            <a:r>
              <a:rPr lang="ar-DZ" sz="3200" b="1" dirty="0" smtClean="0">
                <a:latin typeface="Calibri"/>
                <a:ea typeface="Calibri"/>
                <a:cs typeface="Times New Roman"/>
              </a:rPr>
              <a:t> </a:t>
            </a:r>
            <a:r>
              <a:rPr lang="ar-SA" sz="2000" b="1" dirty="0" smtClean="0">
                <a:latin typeface="Calibri"/>
                <a:ea typeface="Calibri"/>
                <a:cs typeface="Times New Roman"/>
              </a:rPr>
              <a:t>تعتبر </a:t>
            </a:r>
            <a:r>
              <a:rPr lang="ar-SA" sz="2000" b="1" dirty="0">
                <a:latin typeface="Calibri"/>
                <a:ea typeface="Calibri"/>
                <a:cs typeface="Times New Roman"/>
              </a:rPr>
              <a:t>معرفة نتائج الأداء بواسطة منحنيات التعلم من العوامل التي تنشط دافعية المتعلمين نحو ممارسة العمل أو المهارة المطلوب تعلمها( </a:t>
            </a:r>
            <a:r>
              <a:rPr lang="fr-FR" sz="2000" b="1" dirty="0">
                <a:latin typeface="Calibri"/>
                <a:ea typeface="Calibri"/>
                <a:cs typeface="Times New Roman"/>
              </a:rPr>
              <a:t>1</a:t>
            </a:r>
            <a:r>
              <a:rPr lang="ar-DZ" sz="2000" b="1" dirty="0">
                <a:latin typeface="Calibri"/>
                <a:ea typeface="Calibri"/>
                <a:cs typeface="Times New Roman"/>
              </a:rPr>
              <a:t>)</a:t>
            </a:r>
            <a:r>
              <a:rPr lang="ar-SA" sz="2000" b="1" dirty="0">
                <a:latin typeface="Calibri"/>
                <a:ea typeface="Calibri"/>
                <a:cs typeface="Times New Roman"/>
              </a:rPr>
              <a:t>، ويمكن قياس التغيرات في الأداء الحركي في مواقف التعلم قياسا كميا وذلك كأحد المقاييس الذي يتغير بحدوث التعلم واعتباره محكاً للقياس، مثل</a:t>
            </a:r>
            <a:r>
              <a:rPr lang="fr-FR" sz="2000" b="1" dirty="0">
                <a:latin typeface="Calibri"/>
                <a:ea typeface="Calibri"/>
                <a:cs typeface="Times New Roman"/>
              </a:rPr>
              <a:t>: </a:t>
            </a:r>
            <a:r>
              <a:rPr lang="ar-SA" sz="2000" b="1" dirty="0">
                <a:latin typeface="Calibri"/>
                <a:ea typeface="Calibri"/>
                <a:cs typeface="Times New Roman"/>
              </a:rPr>
              <a:t>الزمن اللازم لأداء حركي أو دقة الأداء أو مسافة الأداء المسجلة في زمن معين أو عدد الأخطاء أثناء الأداء، كما يمكن اختيار أكثر من محك واحد</a:t>
            </a:r>
            <a:r>
              <a:rPr lang="fr-FR" sz="2000" b="1" dirty="0" smtClean="0">
                <a:latin typeface="Calibri"/>
                <a:ea typeface="Calibri"/>
                <a:cs typeface="Times New Roman"/>
              </a:rPr>
              <a:t>.</a:t>
            </a:r>
            <a:endParaRPr lang="ar-DZ" sz="2000" b="1" dirty="0" smtClean="0">
              <a:latin typeface="Calibri"/>
              <a:ea typeface="Calibri"/>
              <a:cs typeface="Times New Roman"/>
            </a:endParaRPr>
          </a:p>
          <a:p>
            <a:pPr algn="just" rtl="1">
              <a:lnSpc>
                <a:spcPct val="115000"/>
              </a:lnSpc>
              <a:spcAft>
                <a:spcPts val="0"/>
              </a:spcAft>
            </a:pPr>
            <a:endParaRPr lang="fr-FR" sz="800" b="1" dirty="0">
              <a:latin typeface="Calibri"/>
              <a:ea typeface="Calibri"/>
              <a:cs typeface="Times New Roman"/>
            </a:endParaRPr>
          </a:p>
          <a:p>
            <a:pPr algn="just" rtl="1">
              <a:lnSpc>
                <a:spcPct val="115000"/>
              </a:lnSpc>
              <a:spcAft>
                <a:spcPts val="0"/>
              </a:spcAft>
            </a:pPr>
            <a:r>
              <a:rPr lang="fr-FR" sz="2000" b="1" dirty="0">
                <a:latin typeface="Calibri"/>
                <a:ea typeface="Calibri"/>
                <a:cs typeface="Times New Roman"/>
              </a:rPr>
              <a:t>  </a:t>
            </a:r>
            <a:r>
              <a:rPr lang="ar-SA" sz="2000" b="1" dirty="0">
                <a:latin typeface="Calibri"/>
                <a:ea typeface="Calibri"/>
                <a:cs typeface="Times New Roman"/>
              </a:rPr>
              <a:t>   ويمكن اختيار لكل موقف معين محك للقياس يستطيع التعلم في هذا الموقف قياساً صحيحاً ن فعلي سبيل المثال</a:t>
            </a:r>
            <a:r>
              <a:rPr lang="fr-FR" sz="2000" b="1" dirty="0">
                <a:latin typeface="Calibri"/>
                <a:ea typeface="Calibri"/>
                <a:cs typeface="Times New Roman"/>
              </a:rPr>
              <a:t>: </a:t>
            </a:r>
          </a:p>
          <a:p>
            <a:pPr algn="ctr" rtl="1">
              <a:lnSpc>
                <a:spcPct val="115000"/>
              </a:lnSpc>
              <a:spcAft>
                <a:spcPts val="0"/>
              </a:spcAft>
            </a:pPr>
            <a:r>
              <a:rPr lang="ar-SA" sz="2000" b="1" dirty="0">
                <a:latin typeface="Calibri"/>
                <a:ea typeface="Calibri"/>
                <a:cs typeface="Times New Roman"/>
              </a:rPr>
              <a:t>"ما هو محك الكفاية الأنسب لقياس التغيرات في أداء المها رات الحركية التالية" ؟</a:t>
            </a:r>
            <a:endParaRPr lang="fr-FR" sz="2000" b="1" dirty="0">
              <a:latin typeface="Calibri"/>
              <a:ea typeface="Calibri"/>
              <a:cs typeface="Times New Roman"/>
            </a:endParaRPr>
          </a:p>
        </p:txBody>
      </p:sp>
      <p:sp>
        <p:nvSpPr>
          <p:cNvPr id="2" name="Titre 1"/>
          <p:cNvSpPr>
            <a:spLocks noGrp="1"/>
          </p:cNvSpPr>
          <p:nvPr>
            <p:ph type="title"/>
          </p:nvPr>
        </p:nvSpPr>
        <p:spPr>
          <a:xfrm>
            <a:off x="467544" y="116632"/>
            <a:ext cx="8219256" cy="432048"/>
          </a:xfrm>
        </p:spPr>
        <p:txBody>
          <a:bodyPr>
            <a:normAutofit fontScale="90000"/>
          </a:bodyPr>
          <a:lstStyle/>
          <a:p>
            <a:pPr algn="r">
              <a:lnSpc>
                <a:spcPct val="115000"/>
              </a:lnSpc>
              <a:spcAft>
                <a:spcPts val="1000"/>
              </a:spcAft>
            </a:pPr>
            <a:r>
              <a:rPr lang="fr-FR" sz="4000" dirty="0">
                <a:ea typeface="Calibri"/>
                <a:cs typeface="Arial"/>
              </a:rPr>
              <a:t/>
            </a:r>
            <a:br>
              <a:rPr lang="fr-FR" sz="4000" dirty="0">
                <a:ea typeface="Calibri"/>
                <a:cs typeface="Arial"/>
              </a:rPr>
            </a:br>
            <a:r>
              <a:rPr lang="ar-DZ" sz="4000" dirty="0" smtClean="0">
                <a:ea typeface="Calibri"/>
                <a:cs typeface="Arial"/>
              </a:rPr>
              <a:t/>
            </a:r>
            <a:br>
              <a:rPr lang="ar-DZ" sz="4000" dirty="0" smtClean="0">
                <a:ea typeface="Calibri"/>
                <a:cs typeface="Arial"/>
              </a:rPr>
            </a:br>
            <a:r>
              <a:rPr lang="ar-DZ" sz="4000" dirty="0">
                <a:ea typeface="Calibri"/>
                <a:cs typeface="Arial"/>
              </a:rPr>
              <a:t/>
            </a:r>
            <a:br>
              <a:rPr lang="ar-DZ" sz="4000" dirty="0">
                <a:ea typeface="Calibri"/>
                <a:cs typeface="Arial"/>
              </a:rPr>
            </a:br>
            <a:r>
              <a:rPr lang="ar-DZ" sz="4000" dirty="0" smtClean="0">
                <a:ea typeface="Calibri"/>
                <a:cs typeface="Arial"/>
              </a:rPr>
              <a:t/>
            </a:r>
            <a:br>
              <a:rPr lang="ar-DZ" sz="4000" dirty="0" smtClean="0">
                <a:ea typeface="Calibri"/>
                <a:cs typeface="Arial"/>
              </a:rPr>
            </a:br>
            <a:r>
              <a:rPr lang="ar-DZ" sz="4000" dirty="0">
                <a:ea typeface="Calibri"/>
                <a:cs typeface="Arial"/>
              </a:rPr>
              <a:t/>
            </a:r>
            <a:br>
              <a:rPr lang="ar-DZ" sz="4000" dirty="0">
                <a:ea typeface="Calibri"/>
                <a:cs typeface="Arial"/>
              </a:rPr>
            </a:br>
            <a:r>
              <a:rPr lang="ar-DZ" sz="3100" b="1" dirty="0" smtClean="0">
                <a:solidFill>
                  <a:srgbClr val="FF0000"/>
                </a:solidFill>
                <a:latin typeface="Times New Roman" pitchFamily="18" charset="0"/>
                <a:ea typeface="Calibri"/>
                <a:cs typeface="Times New Roman" pitchFamily="18" charset="0"/>
              </a:rPr>
              <a:t>تـقـديـم</a:t>
            </a:r>
            <a:r>
              <a:rPr lang="ar-DZ" sz="3100" b="1" dirty="0" smtClean="0">
                <a:solidFill>
                  <a:srgbClr val="FF0000"/>
                </a:solidFill>
                <a:ea typeface="Calibri"/>
                <a:cs typeface="Times New Roman"/>
              </a:rPr>
              <a:t>:</a:t>
            </a:r>
            <a:endParaRPr lang="fr-FR" sz="3600" dirty="0">
              <a:solidFill>
                <a:srgbClr val="FF0000"/>
              </a:solidFill>
            </a:endParaRPr>
          </a:p>
        </p:txBody>
      </p:sp>
    </p:spTree>
    <p:extLst>
      <p:ext uri="{BB962C8B-B14F-4D97-AF65-F5344CB8AC3E}">
        <p14:creationId xmlns:p14="http://schemas.microsoft.com/office/powerpoint/2010/main" val="51672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par>
                          <p:cTn id="14" fill="hold">
                            <p:stCondLst>
                              <p:cond delay="4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648072"/>
          </a:xfrm>
        </p:spPr>
        <p:txBody>
          <a:bodyPr>
            <a:normAutofit fontScale="90000"/>
          </a:bodyPr>
          <a:lstStyle/>
          <a:p>
            <a:pPr algn="just" rtl="1"/>
            <a:r>
              <a:rPr lang="ar-DZ" sz="4400" b="1" dirty="0" smtClean="0">
                <a:solidFill>
                  <a:srgbClr val="FF0000"/>
                </a:solidFill>
                <a:latin typeface="Traditional Arabic,Bold"/>
                <a:ea typeface="Calibri"/>
                <a:cs typeface="Traditional Arabic,Bold"/>
              </a:rPr>
              <a:t>1</a:t>
            </a:r>
            <a:r>
              <a:rPr lang="ar-SA" sz="4400" b="1" dirty="0" smtClean="0">
                <a:solidFill>
                  <a:srgbClr val="FF0000"/>
                </a:solidFill>
                <a:latin typeface="Traditional Arabic,Bold"/>
                <a:ea typeface="Calibri"/>
                <a:cs typeface="Traditional Arabic,Bold"/>
              </a:rPr>
              <a:t>-مفهوم </a:t>
            </a:r>
            <a:r>
              <a:rPr lang="ar-SA" sz="4400" b="1" dirty="0">
                <a:solidFill>
                  <a:srgbClr val="FF0000"/>
                </a:solidFill>
                <a:latin typeface="Traditional Arabic,Bold"/>
                <a:ea typeface="Calibri"/>
                <a:cs typeface="Traditional Arabic,Bold"/>
              </a:rPr>
              <a:t>المنحنيات:</a:t>
            </a:r>
            <a:endParaRPr lang="fr-FR" sz="4400" dirty="0"/>
          </a:p>
        </p:txBody>
      </p:sp>
      <p:sp>
        <p:nvSpPr>
          <p:cNvPr id="3" name="Espace réservé du contenu 2"/>
          <p:cNvSpPr>
            <a:spLocks noGrp="1"/>
          </p:cNvSpPr>
          <p:nvPr>
            <p:ph idx="1"/>
          </p:nvPr>
        </p:nvSpPr>
        <p:spPr>
          <a:xfrm>
            <a:off x="457200" y="908720"/>
            <a:ext cx="8229600" cy="5832648"/>
          </a:xfrm>
        </p:spPr>
        <p:txBody>
          <a:bodyPr>
            <a:normAutofit fontScale="70000" lnSpcReduction="20000"/>
          </a:bodyPr>
          <a:lstStyle/>
          <a:p>
            <a:pPr marL="0" indent="0" algn="just" rtl="1">
              <a:lnSpc>
                <a:spcPct val="115000"/>
              </a:lnSpc>
              <a:spcAft>
                <a:spcPts val="0"/>
              </a:spcAft>
              <a:buNone/>
            </a:pPr>
            <a:r>
              <a:rPr lang="ar-DZ" sz="2800" b="1" dirty="0" smtClean="0">
                <a:latin typeface="Calibri"/>
                <a:ea typeface="Calibri"/>
                <a:cs typeface="Times New Roman"/>
              </a:rPr>
              <a:t>        </a:t>
            </a:r>
          </a:p>
          <a:p>
            <a:pPr marL="0" indent="0" algn="just" rtl="1">
              <a:lnSpc>
                <a:spcPct val="115000"/>
              </a:lnSpc>
              <a:spcAft>
                <a:spcPts val="0"/>
              </a:spcAft>
              <a:buNone/>
            </a:pPr>
            <a:r>
              <a:rPr lang="ar-SA" sz="2900" b="1" dirty="0" smtClean="0">
                <a:latin typeface="Arial" pitchFamily="34" charset="0"/>
                <a:ea typeface="Calibri"/>
                <a:cs typeface="Arial" pitchFamily="34" charset="0"/>
              </a:rPr>
              <a:t>حسب </a:t>
            </a:r>
            <a:r>
              <a:rPr lang="ar-SA" sz="2900" b="1" dirty="0">
                <a:latin typeface="Arial" pitchFamily="34" charset="0"/>
                <a:ea typeface="Calibri"/>
                <a:cs typeface="Arial" pitchFamily="34" charset="0"/>
              </a:rPr>
              <a:t>توماس وريموند (2000</a:t>
            </a:r>
            <a:r>
              <a:rPr lang="ar-SA" sz="2900" b="1" dirty="0" smtClean="0">
                <a:latin typeface="Arial" pitchFamily="34" charset="0"/>
                <a:ea typeface="Calibri"/>
                <a:cs typeface="Arial" pitchFamily="34" charset="0"/>
              </a:rPr>
              <a:t>)</a:t>
            </a:r>
            <a:r>
              <a:rPr lang="ar-DZ" sz="2900" b="1" dirty="0" smtClean="0">
                <a:latin typeface="Arial" pitchFamily="34" charset="0"/>
                <a:ea typeface="Calibri"/>
                <a:cs typeface="Arial" pitchFamily="34" charset="0"/>
              </a:rPr>
              <a:t>: « </a:t>
            </a:r>
            <a:r>
              <a:rPr lang="ar-SA" sz="2900" b="1" dirty="0" smtClean="0">
                <a:latin typeface="Arial" pitchFamily="34" charset="0"/>
                <a:ea typeface="Calibri"/>
                <a:cs typeface="Arial" pitchFamily="34" charset="0"/>
              </a:rPr>
              <a:t>يتم </a:t>
            </a:r>
            <a:r>
              <a:rPr lang="ar-SA" sz="2900" b="1" dirty="0">
                <a:latin typeface="Arial" pitchFamily="34" charset="0"/>
                <a:ea typeface="Calibri"/>
                <a:cs typeface="Arial" pitchFamily="34" charset="0"/>
              </a:rPr>
              <a:t>معظم التعلم تدريجيا، وغالبا يمثل تطورها على رسم تخطيطي يتضمن على محور وفواصل عدد المحاولات أو وقت التدريب، وعلى محور التراتيب قيم الأداء والتحسن، تسمى هذه الدوال منحنيات التعلم وتتخذ أشكال مختلفة، وهي منحنيات تقدم وصفا بيانيا للتعلم أثناء الوقت الذي يتم فيه انجاز </a:t>
            </a:r>
            <a:r>
              <a:rPr lang="ar-SA" sz="2900" b="1" dirty="0" smtClean="0">
                <a:latin typeface="Arial" pitchFamily="34" charset="0"/>
                <a:ea typeface="Calibri"/>
                <a:cs typeface="Arial" pitchFamily="34" charset="0"/>
              </a:rPr>
              <a:t>الأداء</a:t>
            </a:r>
            <a:r>
              <a:rPr lang="ar-DZ" sz="2900" b="1" dirty="0" smtClean="0">
                <a:latin typeface="Arial" pitchFamily="34" charset="0"/>
                <a:ea typeface="Calibri"/>
                <a:cs typeface="Arial" pitchFamily="34" charset="0"/>
              </a:rPr>
              <a:t>»</a:t>
            </a:r>
            <a:r>
              <a:rPr lang="ar-SA" sz="2900" b="1" dirty="0" smtClean="0">
                <a:latin typeface="Arial" pitchFamily="34" charset="0"/>
                <a:ea typeface="Calibri"/>
                <a:cs typeface="Arial" pitchFamily="34" charset="0"/>
              </a:rPr>
              <a:t> </a:t>
            </a:r>
            <a:r>
              <a:rPr lang="fr-FR" sz="2900" b="1" dirty="0">
                <a:solidFill>
                  <a:srgbClr val="C00000"/>
                </a:solidFill>
                <a:latin typeface="Arial" pitchFamily="34" charset="0"/>
                <a:ea typeface="Calibri"/>
                <a:cs typeface="Arial" pitchFamily="34" charset="0"/>
              </a:rPr>
              <a:t>2</a:t>
            </a:r>
            <a:r>
              <a:rPr lang="fr-FR" sz="2900" b="1" dirty="0">
                <a:latin typeface="Arial" pitchFamily="34" charset="0"/>
                <a:ea typeface="Calibri"/>
                <a:cs typeface="Arial" pitchFamily="34" charset="0"/>
              </a:rPr>
              <a:t> </a:t>
            </a:r>
            <a:r>
              <a:rPr lang="fr-FR" sz="2900" b="1" dirty="0" smtClean="0">
                <a:latin typeface="Arial" pitchFamily="34" charset="0"/>
                <a:ea typeface="Calibri"/>
                <a:cs typeface="Arial" pitchFamily="34" charset="0"/>
              </a:rPr>
              <a:t>.</a:t>
            </a:r>
            <a:endParaRPr lang="fr-FR" sz="2900" b="1" dirty="0">
              <a:latin typeface="Arial" pitchFamily="34" charset="0"/>
              <a:ea typeface="Calibri"/>
              <a:cs typeface="Arial" pitchFamily="34" charset="0"/>
            </a:endParaRPr>
          </a:p>
          <a:p>
            <a:pPr marL="0" indent="0" algn="just" rtl="1">
              <a:lnSpc>
                <a:spcPct val="115000"/>
              </a:lnSpc>
              <a:spcAft>
                <a:spcPts val="0"/>
              </a:spcAft>
              <a:buNone/>
            </a:pPr>
            <a:r>
              <a:rPr lang="ar-SA" sz="2900" b="1" dirty="0" smtClean="0">
                <a:latin typeface="Arial" pitchFamily="34" charset="0"/>
                <a:ea typeface="Calibri"/>
                <a:cs typeface="Arial" pitchFamily="34" charset="0"/>
              </a:rPr>
              <a:t> </a:t>
            </a:r>
            <a:r>
              <a:rPr lang="ar-SA" sz="2900" b="1" dirty="0">
                <a:latin typeface="Arial" pitchFamily="34" charset="0"/>
                <a:ea typeface="Calibri"/>
                <a:cs typeface="Arial" pitchFamily="34" charset="0"/>
              </a:rPr>
              <a:t>ويرسم المنحنى بثلاث انواع إحصائية هي </a:t>
            </a:r>
            <a:r>
              <a:rPr lang="ar-SA" sz="2900" b="1" dirty="0" smtClean="0">
                <a:latin typeface="Arial" pitchFamily="34" charset="0"/>
                <a:ea typeface="Calibri"/>
                <a:cs typeface="Arial" pitchFamily="34" charset="0"/>
              </a:rPr>
              <a:t>:</a:t>
            </a:r>
            <a:endParaRPr lang="ar-DZ" sz="2900" b="1" dirty="0" smtClean="0">
              <a:latin typeface="Arial" pitchFamily="34" charset="0"/>
              <a:ea typeface="Calibri"/>
              <a:cs typeface="Arial" pitchFamily="34" charset="0"/>
            </a:endParaRPr>
          </a:p>
          <a:p>
            <a:pPr marL="0" indent="0" algn="just" rtl="1">
              <a:lnSpc>
                <a:spcPct val="115000"/>
              </a:lnSpc>
              <a:spcAft>
                <a:spcPts val="0"/>
              </a:spcAft>
              <a:buNone/>
            </a:pPr>
            <a:endParaRPr lang="ar-DZ" sz="1100" b="1" dirty="0" smtClean="0">
              <a:latin typeface="Calibri"/>
              <a:ea typeface="Calibri"/>
              <a:cs typeface="Times New Roman"/>
            </a:endParaRPr>
          </a:p>
          <a:p>
            <a:pPr marL="0" indent="0" algn="ctr" rtl="1">
              <a:lnSpc>
                <a:spcPct val="115000"/>
              </a:lnSpc>
              <a:spcAft>
                <a:spcPts val="0"/>
              </a:spcAft>
              <a:buNone/>
            </a:pPr>
            <a:r>
              <a:rPr lang="ar-DZ" sz="2800" b="1" dirty="0" smtClean="0">
                <a:solidFill>
                  <a:srgbClr val="002060"/>
                </a:solidFill>
                <a:latin typeface="Calibri"/>
                <a:ea typeface="Calibri"/>
                <a:cs typeface="Times New Roman"/>
              </a:rPr>
              <a:t>1</a:t>
            </a:r>
            <a:r>
              <a:rPr lang="ar-SA" sz="2800" b="1" dirty="0" smtClean="0">
                <a:solidFill>
                  <a:srgbClr val="002060"/>
                </a:solidFill>
                <a:latin typeface="Calibri"/>
                <a:ea typeface="Calibri"/>
                <a:cs typeface="Times New Roman"/>
              </a:rPr>
              <a:t>- </a:t>
            </a:r>
            <a:r>
              <a:rPr lang="ar-SA" sz="2800" b="1" dirty="0">
                <a:solidFill>
                  <a:srgbClr val="002060"/>
                </a:solidFill>
                <a:latin typeface="Calibri"/>
                <a:ea typeface="Calibri"/>
                <a:cs typeface="Times New Roman"/>
              </a:rPr>
              <a:t>منحنى </a:t>
            </a:r>
            <a:r>
              <a:rPr lang="ar-SA" sz="2800" b="1" dirty="0" smtClean="0">
                <a:solidFill>
                  <a:srgbClr val="002060"/>
                </a:solidFill>
                <a:latin typeface="Calibri"/>
                <a:ea typeface="Calibri"/>
                <a:cs typeface="Times New Roman"/>
              </a:rPr>
              <a:t>متصاعد</a:t>
            </a:r>
            <a:r>
              <a:rPr lang="ar-DZ" sz="2800" b="1" dirty="0" smtClean="0">
                <a:solidFill>
                  <a:srgbClr val="002060"/>
                </a:solidFill>
                <a:latin typeface="Calibri"/>
                <a:ea typeface="Calibri"/>
                <a:cs typeface="Times New Roman"/>
              </a:rPr>
              <a:t>  </a:t>
            </a:r>
            <a:r>
              <a:rPr lang="ar-SA" sz="2800" b="1" dirty="0" smtClean="0">
                <a:solidFill>
                  <a:srgbClr val="002060"/>
                </a:solidFill>
                <a:latin typeface="Calibri"/>
                <a:ea typeface="Calibri"/>
                <a:cs typeface="Times New Roman"/>
              </a:rPr>
              <a:t>.2</a:t>
            </a:r>
            <a:r>
              <a:rPr lang="ar-DZ" sz="2800" b="1" dirty="0" smtClean="0">
                <a:solidFill>
                  <a:srgbClr val="002060"/>
                </a:solidFill>
                <a:latin typeface="Calibri"/>
                <a:ea typeface="Calibri"/>
                <a:cs typeface="Times New Roman"/>
              </a:rPr>
              <a:t> </a:t>
            </a:r>
            <a:r>
              <a:rPr lang="ar-SA" sz="2800" b="1" dirty="0" smtClean="0">
                <a:solidFill>
                  <a:srgbClr val="002060"/>
                </a:solidFill>
                <a:latin typeface="Calibri"/>
                <a:ea typeface="Calibri"/>
                <a:cs typeface="Times New Roman"/>
              </a:rPr>
              <a:t>- </a:t>
            </a:r>
            <a:r>
              <a:rPr lang="ar-SA" sz="2800" b="1" dirty="0">
                <a:solidFill>
                  <a:srgbClr val="002060"/>
                </a:solidFill>
                <a:latin typeface="Calibri"/>
                <a:ea typeface="Calibri"/>
                <a:cs typeface="Times New Roman"/>
              </a:rPr>
              <a:t>منحنى </a:t>
            </a:r>
            <a:r>
              <a:rPr lang="ar-SA" sz="2800" b="1" dirty="0" smtClean="0">
                <a:solidFill>
                  <a:srgbClr val="002060"/>
                </a:solidFill>
                <a:latin typeface="Calibri"/>
                <a:ea typeface="Calibri"/>
                <a:cs typeface="Times New Roman"/>
              </a:rPr>
              <a:t>خطي</a:t>
            </a:r>
            <a:r>
              <a:rPr lang="ar-DZ" sz="2800" b="1" dirty="0" smtClean="0">
                <a:solidFill>
                  <a:srgbClr val="002060"/>
                </a:solidFill>
                <a:latin typeface="Calibri"/>
                <a:ea typeface="Calibri"/>
                <a:cs typeface="Times New Roman"/>
              </a:rPr>
              <a:t>   </a:t>
            </a:r>
            <a:r>
              <a:rPr lang="ar-SA" sz="2800" b="1" dirty="0" smtClean="0">
                <a:solidFill>
                  <a:srgbClr val="002060"/>
                </a:solidFill>
                <a:latin typeface="Calibri"/>
                <a:ea typeface="Calibri"/>
                <a:cs typeface="Times New Roman"/>
              </a:rPr>
              <a:t>. </a:t>
            </a:r>
            <a:r>
              <a:rPr lang="ar-DZ" sz="2800" b="1" dirty="0" smtClean="0">
                <a:solidFill>
                  <a:srgbClr val="002060"/>
                </a:solidFill>
                <a:latin typeface="Calibri"/>
                <a:ea typeface="Calibri"/>
                <a:cs typeface="Times New Roman"/>
              </a:rPr>
              <a:t>3 </a:t>
            </a:r>
            <a:r>
              <a:rPr lang="ar-SA" sz="2800" b="1" dirty="0" smtClean="0">
                <a:solidFill>
                  <a:srgbClr val="002060"/>
                </a:solidFill>
                <a:latin typeface="Calibri"/>
                <a:ea typeface="Calibri"/>
                <a:cs typeface="Times New Roman"/>
              </a:rPr>
              <a:t>- </a:t>
            </a:r>
            <a:r>
              <a:rPr lang="ar-SA" sz="2800" b="1" dirty="0">
                <a:solidFill>
                  <a:srgbClr val="002060"/>
                </a:solidFill>
                <a:latin typeface="Calibri"/>
                <a:ea typeface="Calibri"/>
                <a:cs typeface="Times New Roman"/>
              </a:rPr>
              <a:t>منحنى لوغاريتمي</a:t>
            </a:r>
            <a:r>
              <a:rPr lang="ar-SA" sz="2800" b="1" dirty="0" smtClean="0">
                <a:solidFill>
                  <a:srgbClr val="002060"/>
                </a:solidFill>
                <a:latin typeface="Calibri"/>
                <a:ea typeface="Calibri"/>
                <a:cs typeface="Times New Roman"/>
              </a:rPr>
              <a:t>.</a:t>
            </a:r>
            <a:endParaRPr lang="ar-DZ" sz="2800" b="1" dirty="0" smtClean="0">
              <a:solidFill>
                <a:srgbClr val="002060"/>
              </a:solidFill>
              <a:latin typeface="Calibri"/>
              <a:ea typeface="Calibri"/>
              <a:cs typeface="Times New Roman"/>
            </a:endParaRPr>
          </a:p>
          <a:p>
            <a:pPr marL="0" indent="0" algn="ctr" rtl="1">
              <a:lnSpc>
                <a:spcPct val="115000"/>
              </a:lnSpc>
              <a:spcAft>
                <a:spcPts val="0"/>
              </a:spcAft>
              <a:buNone/>
            </a:pPr>
            <a:endParaRPr lang="fr-FR" sz="1300" dirty="0">
              <a:solidFill>
                <a:srgbClr val="002060"/>
              </a:solidFill>
              <a:latin typeface="Calibri"/>
              <a:ea typeface="Calibri"/>
              <a:cs typeface="Arial"/>
            </a:endParaRPr>
          </a:p>
          <a:p>
            <a:pPr marL="0" indent="0" algn="just" rtl="1">
              <a:lnSpc>
                <a:spcPct val="115000"/>
              </a:lnSpc>
              <a:spcAft>
                <a:spcPts val="0"/>
              </a:spcAft>
              <a:buNone/>
            </a:pPr>
            <a:r>
              <a:rPr lang="ar-DZ" sz="3800" b="1" dirty="0" smtClean="0">
                <a:solidFill>
                  <a:srgbClr val="7030A0"/>
                </a:solidFill>
                <a:latin typeface="Calibri"/>
                <a:ea typeface="Calibri"/>
                <a:cs typeface="Times New Roman"/>
              </a:rPr>
              <a:t>      </a:t>
            </a:r>
            <a:r>
              <a:rPr lang="ar-SA" sz="3800" b="1" dirty="0" smtClean="0">
                <a:solidFill>
                  <a:srgbClr val="7030A0"/>
                </a:solidFill>
                <a:latin typeface="Calibri"/>
                <a:ea typeface="Calibri"/>
                <a:cs typeface="Times New Roman"/>
              </a:rPr>
              <a:t>كيفي</a:t>
            </a:r>
            <a:r>
              <a:rPr lang="ar-DZ" sz="3800" b="1" dirty="0" smtClean="0">
                <a:solidFill>
                  <a:srgbClr val="7030A0"/>
                </a:solidFill>
                <a:latin typeface="Calibri"/>
                <a:ea typeface="Calibri"/>
                <a:cs typeface="Times New Roman"/>
              </a:rPr>
              <a:t>ة</a:t>
            </a:r>
            <a:r>
              <a:rPr lang="ar-SA" sz="3800" b="1" dirty="0" smtClean="0">
                <a:solidFill>
                  <a:srgbClr val="7030A0"/>
                </a:solidFill>
                <a:latin typeface="Calibri"/>
                <a:ea typeface="Calibri"/>
                <a:cs typeface="Times New Roman"/>
              </a:rPr>
              <a:t> </a:t>
            </a:r>
            <a:r>
              <a:rPr lang="ar-SA" sz="3800" b="1" dirty="0">
                <a:solidFill>
                  <a:srgbClr val="7030A0"/>
                </a:solidFill>
                <a:latin typeface="Calibri"/>
                <a:ea typeface="Calibri"/>
                <a:cs typeface="Times New Roman"/>
              </a:rPr>
              <a:t>رسم المنحنى</a:t>
            </a:r>
            <a:r>
              <a:rPr lang="fr-FR" sz="3800" b="1" dirty="0">
                <a:solidFill>
                  <a:srgbClr val="7030A0"/>
                </a:solidFill>
                <a:latin typeface="Times New Roman"/>
                <a:ea typeface="Calibri"/>
                <a:cs typeface="Arial"/>
              </a:rPr>
              <a:t> </a:t>
            </a:r>
            <a:r>
              <a:rPr lang="ar-SA" sz="3800" b="1" dirty="0" smtClean="0">
                <a:solidFill>
                  <a:srgbClr val="7030A0"/>
                </a:solidFill>
                <a:latin typeface="Calibri"/>
                <a:ea typeface="Calibri"/>
                <a:cs typeface="Times New Roman"/>
              </a:rPr>
              <a:t>:</a:t>
            </a:r>
            <a:r>
              <a:rPr lang="ar-DZ" sz="3800" b="1" dirty="0" smtClean="0">
                <a:solidFill>
                  <a:srgbClr val="7030A0"/>
                </a:solidFill>
                <a:latin typeface="Calibri"/>
                <a:ea typeface="Calibri"/>
                <a:cs typeface="Times New Roman"/>
              </a:rPr>
              <a:t> </a:t>
            </a:r>
          </a:p>
          <a:p>
            <a:pPr marL="0" indent="0" algn="just" rtl="1">
              <a:lnSpc>
                <a:spcPct val="115000"/>
              </a:lnSpc>
              <a:spcAft>
                <a:spcPts val="0"/>
              </a:spcAft>
              <a:buNone/>
            </a:pPr>
            <a:endParaRPr lang="fr-FR" sz="1300" u="sng" dirty="0">
              <a:solidFill>
                <a:srgbClr val="7030A0"/>
              </a:solidFill>
              <a:latin typeface="Calibri"/>
              <a:ea typeface="Calibri"/>
              <a:cs typeface="Arial"/>
            </a:endParaRPr>
          </a:p>
          <a:p>
            <a:pPr marL="0" indent="0" algn="just" rtl="1">
              <a:lnSpc>
                <a:spcPct val="115000"/>
              </a:lnSpc>
              <a:buNone/>
            </a:pPr>
            <a:r>
              <a:rPr lang="ar-SA" sz="2900" b="1" dirty="0">
                <a:latin typeface="Arial" pitchFamily="34" charset="0"/>
                <a:ea typeface="Calibri"/>
                <a:cs typeface="Arial" pitchFamily="34" charset="0"/>
              </a:rPr>
              <a:t>    </a:t>
            </a:r>
            <a:r>
              <a:rPr lang="ar-SA" sz="2900" b="1" dirty="0">
                <a:latin typeface="Arial" pitchFamily="34" charset="0"/>
                <a:ea typeface="Calibri"/>
                <a:cs typeface="Arial" pitchFamily="34" charset="0"/>
              </a:rPr>
              <a:t>يرسم المنحنى من خلال المحور السيني( الافقي) والمحور </a:t>
            </a:r>
            <a:r>
              <a:rPr lang="ar-SA" sz="2900" b="1" dirty="0">
                <a:latin typeface="Arial" pitchFamily="34" charset="0"/>
                <a:ea typeface="Calibri"/>
                <a:cs typeface="Arial" pitchFamily="34" charset="0"/>
              </a:rPr>
              <a:t>الصادي(العمودي</a:t>
            </a:r>
            <a:r>
              <a:rPr lang="ar-SA" sz="2900" b="1" dirty="0">
                <a:latin typeface="Arial" pitchFamily="34" charset="0"/>
                <a:ea typeface="Calibri"/>
                <a:cs typeface="Arial" pitchFamily="34" charset="0"/>
              </a:rPr>
              <a:t>) </a:t>
            </a:r>
            <a:r>
              <a:rPr lang="ar-SA" sz="2900" b="1" dirty="0">
                <a:latin typeface="Arial" pitchFamily="34" charset="0"/>
                <a:ea typeface="Calibri"/>
                <a:cs typeface="Arial" pitchFamily="34" charset="0"/>
              </a:rPr>
              <a:t>على </a:t>
            </a:r>
            <a:r>
              <a:rPr lang="ar-SA" sz="2900" b="1" dirty="0">
                <a:latin typeface="Arial" pitchFamily="34" charset="0"/>
                <a:ea typeface="Calibri"/>
                <a:cs typeface="Arial" pitchFamily="34" charset="0"/>
              </a:rPr>
              <a:t>التوالي ويرسم الافق عدد التكرارات والعمودي كميه الانجاز وجميع المنحنيات تبدا برقم وتتطور بأرقام وتنتهي برقم ولا يمكن ان تبدا من الصفر والمهم ان يكون في المنحنى ثلاث عوامل هي:    </a:t>
            </a:r>
            <a:endParaRPr lang="ar-DZ" sz="2900" b="1" dirty="0">
              <a:latin typeface="Arial" pitchFamily="34" charset="0"/>
              <a:ea typeface="Calibri"/>
              <a:cs typeface="Arial" pitchFamily="34" charset="0"/>
            </a:endParaRPr>
          </a:p>
          <a:p>
            <a:pPr marL="0" indent="0" algn="just" rtl="1">
              <a:lnSpc>
                <a:spcPct val="115000"/>
              </a:lnSpc>
              <a:spcAft>
                <a:spcPts val="0"/>
              </a:spcAft>
              <a:buNone/>
            </a:pPr>
            <a:endParaRPr lang="ar-DZ" sz="1100" b="1" dirty="0" smtClean="0">
              <a:solidFill>
                <a:srgbClr val="002060"/>
              </a:solidFill>
              <a:latin typeface="Calibri"/>
              <a:ea typeface="Calibri"/>
              <a:cs typeface="Times New Roman"/>
            </a:endParaRPr>
          </a:p>
          <a:p>
            <a:pPr marL="0" indent="0" algn="ctr" rtl="1">
              <a:lnSpc>
                <a:spcPct val="115000"/>
              </a:lnSpc>
              <a:spcAft>
                <a:spcPts val="0"/>
              </a:spcAft>
              <a:buNone/>
            </a:pPr>
            <a:r>
              <a:rPr lang="ar-SA" sz="2800" b="1" dirty="0" smtClean="0">
                <a:solidFill>
                  <a:srgbClr val="002060"/>
                </a:solidFill>
                <a:latin typeface="Calibri"/>
                <a:ea typeface="Calibri"/>
                <a:cs typeface="Times New Roman"/>
              </a:rPr>
              <a:t> </a:t>
            </a:r>
            <a:r>
              <a:rPr lang="ar-SA" sz="3600" b="1" dirty="0">
                <a:solidFill>
                  <a:srgbClr val="7030A0"/>
                </a:solidFill>
                <a:latin typeface="Calibri"/>
                <a:ea typeface="Calibri"/>
                <a:cs typeface="Times New Roman"/>
              </a:rPr>
              <a:t>أ- بداية المنحنى . ب- وسط المنحنى. ج-   نهاية المنحنى </a:t>
            </a:r>
            <a:r>
              <a:rPr lang="fr-FR" sz="3600" b="1" dirty="0">
                <a:solidFill>
                  <a:srgbClr val="7030A0"/>
                </a:solidFill>
                <a:latin typeface="Calibri"/>
                <a:ea typeface="Calibri"/>
                <a:cs typeface="Times New Roman"/>
              </a:rPr>
              <a:t>.</a:t>
            </a:r>
            <a:endParaRPr lang="ar-DZ" sz="3600" b="1" dirty="0">
              <a:solidFill>
                <a:srgbClr val="7030A0"/>
              </a:solidFill>
              <a:latin typeface="Calibri"/>
              <a:ea typeface="Calibri"/>
              <a:cs typeface="Times New Roman"/>
            </a:endParaRPr>
          </a:p>
          <a:p>
            <a:pPr marL="0" indent="0" algn="just" rtl="1">
              <a:lnSpc>
                <a:spcPct val="115000"/>
              </a:lnSpc>
              <a:spcAft>
                <a:spcPts val="0"/>
              </a:spcAft>
              <a:buNone/>
            </a:pPr>
            <a:r>
              <a:rPr lang="ar-SA" sz="2800" b="1" dirty="0" smtClean="0">
                <a:ea typeface="Calibri"/>
                <a:cs typeface="Times New Roman"/>
              </a:rPr>
              <a:t>     </a:t>
            </a:r>
            <a:endParaRPr lang="ar-DZ" sz="2800" b="1" dirty="0" smtClean="0">
              <a:ea typeface="Calibri"/>
              <a:cs typeface="Times New Roman"/>
            </a:endParaRPr>
          </a:p>
          <a:p>
            <a:pPr marL="0" indent="0" algn="just" rtl="1">
              <a:lnSpc>
                <a:spcPct val="115000"/>
              </a:lnSpc>
              <a:spcAft>
                <a:spcPts val="0"/>
              </a:spcAft>
              <a:buNone/>
            </a:pPr>
            <a:r>
              <a:rPr lang="ar-SA" sz="2800" b="1" dirty="0" smtClean="0">
                <a:ea typeface="Calibri"/>
                <a:cs typeface="Times New Roman"/>
              </a:rPr>
              <a:t>    </a:t>
            </a:r>
            <a:r>
              <a:rPr lang="ar-SA" sz="2900" b="1" dirty="0">
                <a:latin typeface="Arial" pitchFamily="34" charset="0"/>
                <a:ea typeface="Calibri"/>
                <a:cs typeface="Arial" pitchFamily="34" charset="0"/>
              </a:rPr>
              <a:t>وقد لا تكون دائما نهاية المنحنى حسب قيمه الانجاز. </a:t>
            </a:r>
            <a:endParaRPr lang="fr-FR" sz="2900" b="1" dirty="0">
              <a:latin typeface="Arial" pitchFamily="34" charset="0"/>
              <a:ea typeface="Calibri"/>
              <a:cs typeface="Arial" pitchFamily="34" charset="0"/>
            </a:endParaRPr>
          </a:p>
        </p:txBody>
      </p:sp>
    </p:spTree>
    <p:extLst>
      <p:ext uri="{BB962C8B-B14F-4D97-AF65-F5344CB8AC3E}">
        <p14:creationId xmlns:p14="http://schemas.microsoft.com/office/powerpoint/2010/main" val="36041098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circle(in)">
                                      <p:cBhvr>
                                        <p:cTn id="24" dur="2000"/>
                                        <p:tgtEl>
                                          <p:spTgt spid="3">
                                            <p:txEl>
                                              <p:pRg st="0" end="0"/>
                                            </p:txEl>
                                          </p:spTgt>
                                        </p:tgtEl>
                                      </p:cBhvr>
                                    </p:animEffect>
                                  </p:childTnLst>
                                </p:cTn>
                              </p:par>
                            </p:childTnLst>
                          </p:cTn>
                        </p:par>
                        <p:par>
                          <p:cTn id="25" fill="hold">
                            <p:stCondLst>
                              <p:cond delay="4000"/>
                            </p:stCondLst>
                            <p:childTnLst>
                              <p:par>
                                <p:cTn id="26" presetID="6" presetClass="entr" presetSubtype="16"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ircle(in)">
                                      <p:cBhvr>
                                        <p:cTn id="28" dur="2000"/>
                                        <p:tgtEl>
                                          <p:spTgt spid="3">
                                            <p:txEl>
                                              <p:pRg st="1" end="1"/>
                                            </p:txEl>
                                          </p:spTgt>
                                        </p:tgtEl>
                                      </p:cBhvr>
                                    </p:animEffect>
                                  </p:childTnLst>
                                </p:cTn>
                              </p:par>
                            </p:childTnLst>
                          </p:cTn>
                        </p:par>
                        <p:par>
                          <p:cTn id="29" fill="hold">
                            <p:stCondLst>
                              <p:cond delay="6000"/>
                            </p:stCondLst>
                            <p:childTnLst>
                              <p:par>
                                <p:cTn id="30" presetID="6" presetClass="entr" presetSubtype="16"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ircle(in)">
                                      <p:cBhvr>
                                        <p:cTn id="32" dur="2000"/>
                                        <p:tgtEl>
                                          <p:spTgt spid="3">
                                            <p:txEl>
                                              <p:pRg st="2" end="2"/>
                                            </p:txEl>
                                          </p:spTgt>
                                        </p:tgtEl>
                                      </p:cBhvr>
                                    </p:animEffect>
                                  </p:childTnLst>
                                </p:cTn>
                              </p:par>
                            </p:childTnLst>
                          </p:cTn>
                        </p:par>
                        <p:par>
                          <p:cTn id="33" fill="hold">
                            <p:stCondLst>
                              <p:cond delay="8000"/>
                            </p:stCondLst>
                            <p:childTnLst>
                              <p:par>
                                <p:cTn id="34" presetID="6" presetClass="entr" presetSubtype="16"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circle(in)">
                                      <p:cBhvr>
                                        <p:cTn id="36" dur="2000"/>
                                        <p:tgtEl>
                                          <p:spTgt spid="3">
                                            <p:txEl>
                                              <p:pRg st="4" end="4"/>
                                            </p:txEl>
                                          </p:spTgt>
                                        </p:tgtEl>
                                      </p:cBhvr>
                                    </p:animEffect>
                                  </p:childTnLst>
                                </p:cTn>
                              </p:par>
                            </p:childTnLst>
                          </p:cTn>
                        </p:par>
                        <p:par>
                          <p:cTn id="37" fill="hold">
                            <p:stCondLst>
                              <p:cond delay="10000"/>
                            </p:stCondLst>
                            <p:childTnLst>
                              <p:par>
                                <p:cTn id="38" presetID="6" presetClass="entr" presetSubtype="16"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ircle(in)">
                                      <p:cBhvr>
                                        <p:cTn id="40" dur="2000"/>
                                        <p:tgtEl>
                                          <p:spTgt spid="3">
                                            <p:txEl>
                                              <p:pRg st="6" end="6"/>
                                            </p:txEl>
                                          </p:spTgt>
                                        </p:tgtEl>
                                      </p:cBhvr>
                                    </p:animEffect>
                                  </p:childTnLst>
                                </p:cTn>
                              </p:par>
                            </p:childTnLst>
                          </p:cTn>
                        </p:par>
                        <p:par>
                          <p:cTn id="41" fill="hold">
                            <p:stCondLst>
                              <p:cond delay="12000"/>
                            </p:stCondLst>
                            <p:childTnLst>
                              <p:par>
                                <p:cTn id="42" presetID="6" presetClass="entr" presetSubtype="16"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circle(in)">
                                      <p:cBhvr>
                                        <p:cTn id="44" dur="2000"/>
                                        <p:tgtEl>
                                          <p:spTgt spid="3">
                                            <p:txEl>
                                              <p:pRg st="8" end="8"/>
                                            </p:txEl>
                                          </p:spTgt>
                                        </p:tgtEl>
                                      </p:cBhvr>
                                    </p:animEffect>
                                  </p:childTnLst>
                                </p:cTn>
                              </p:par>
                            </p:childTnLst>
                          </p:cTn>
                        </p:par>
                        <p:par>
                          <p:cTn id="45" fill="hold">
                            <p:stCondLst>
                              <p:cond delay="14000"/>
                            </p:stCondLst>
                            <p:childTnLst>
                              <p:par>
                                <p:cTn id="46" presetID="6" presetClass="entr" presetSubtype="16" fill="hold" grpId="0" nodeType="after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circle(in)">
                                      <p:cBhvr>
                                        <p:cTn id="48" dur="2000"/>
                                        <p:tgtEl>
                                          <p:spTgt spid="3">
                                            <p:txEl>
                                              <p:pRg st="10" end="10"/>
                                            </p:txEl>
                                          </p:spTgt>
                                        </p:tgtEl>
                                      </p:cBhvr>
                                    </p:animEffect>
                                  </p:childTnLst>
                                </p:cTn>
                              </p:par>
                            </p:childTnLst>
                          </p:cTn>
                        </p:par>
                        <p:par>
                          <p:cTn id="49" fill="hold">
                            <p:stCondLst>
                              <p:cond delay="16000"/>
                            </p:stCondLst>
                            <p:childTnLst>
                              <p:par>
                                <p:cTn id="50" presetID="6" presetClass="entr" presetSubtype="16" fill="hold" grpId="0" nodeType="after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circle(in)">
                                      <p:cBhvr>
                                        <p:cTn id="52" dur="2000"/>
                                        <p:tgtEl>
                                          <p:spTgt spid="3">
                                            <p:txEl>
                                              <p:pRg st="11" end="11"/>
                                            </p:txEl>
                                          </p:spTgt>
                                        </p:tgtEl>
                                      </p:cBhvr>
                                    </p:animEffect>
                                  </p:childTnLst>
                                </p:cTn>
                              </p:par>
                            </p:childTnLst>
                          </p:cTn>
                        </p:par>
                        <p:par>
                          <p:cTn id="53" fill="hold">
                            <p:stCondLst>
                              <p:cond delay="18000"/>
                            </p:stCondLst>
                            <p:childTnLst>
                              <p:par>
                                <p:cTn id="54" presetID="6" presetClass="entr" presetSubtype="16" fill="hold" grpId="0" nodeType="after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circle(in)">
                                      <p:cBhvr>
                                        <p:cTn id="56"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640960" cy="6336704"/>
          </a:xfrm>
        </p:spPr>
        <p:txBody>
          <a:bodyPr/>
          <a:lstStyle/>
          <a:p>
            <a:pPr marL="0" indent="0" algn="ctr" rtl="1">
              <a:buNone/>
            </a:pPr>
            <a:r>
              <a:rPr lang="fr-FR" sz="1600" b="1" dirty="0">
                <a:solidFill>
                  <a:srgbClr val="000000"/>
                </a:solidFill>
                <a:latin typeface="Arabic Transparent"/>
                <a:ea typeface="Times New Roman"/>
              </a:rPr>
              <a:t/>
            </a:r>
            <a:br>
              <a:rPr lang="fr-FR" sz="1600" b="1" dirty="0">
                <a:solidFill>
                  <a:srgbClr val="000000"/>
                </a:solidFill>
                <a:latin typeface="Arabic Transparent"/>
                <a:ea typeface="Times New Roman"/>
              </a:rPr>
            </a:br>
            <a:endParaRPr lang="fr-FR" b="1" u="sng"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6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010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40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668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008112"/>
          </a:xfrm>
        </p:spPr>
        <p:txBody>
          <a:bodyPr>
            <a:normAutofit/>
          </a:bodyPr>
          <a:lstStyle/>
          <a:p>
            <a:pPr algn="just" rtl="1"/>
            <a:r>
              <a:rPr lang="ar-SA" sz="4400" b="1" dirty="0">
                <a:solidFill>
                  <a:srgbClr val="FF0000"/>
                </a:solidFill>
                <a:latin typeface="Traditional Arabic,Bold"/>
                <a:ea typeface="Calibri"/>
                <a:cs typeface="Traditional Arabic,Bold"/>
              </a:rPr>
              <a:t>2-أنواع المنحنيات : </a:t>
            </a:r>
            <a:endParaRPr lang="fr-FR" sz="4400" dirty="0"/>
          </a:p>
        </p:txBody>
      </p:sp>
      <p:sp>
        <p:nvSpPr>
          <p:cNvPr id="3" name="Espace réservé du contenu 2"/>
          <p:cNvSpPr>
            <a:spLocks noGrp="1"/>
          </p:cNvSpPr>
          <p:nvPr>
            <p:ph idx="1"/>
          </p:nvPr>
        </p:nvSpPr>
        <p:spPr>
          <a:xfrm>
            <a:off x="457200" y="908720"/>
            <a:ext cx="8229600" cy="5415880"/>
          </a:xfrm>
        </p:spPr>
        <p:txBody>
          <a:bodyPr>
            <a:normAutofit fontScale="85000" lnSpcReduction="20000"/>
          </a:bodyPr>
          <a:lstStyle/>
          <a:p>
            <a:pPr marL="0" indent="0" algn="ctr" rtl="1">
              <a:lnSpc>
                <a:spcPct val="115000"/>
              </a:lnSpc>
              <a:spcAft>
                <a:spcPts val="0"/>
              </a:spcAft>
              <a:buNone/>
            </a:pPr>
            <a:r>
              <a:rPr lang="ar-SA" sz="2800" b="1" dirty="0" smtClean="0">
                <a:latin typeface="Calibri"/>
                <a:ea typeface="Calibri"/>
                <a:cs typeface="Times New Roman"/>
              </a:rPr>
              <a:t>للمنحنيات </a:t>
            </a:r>
            <a:r>
              <a:rPr lang="ar-SA" sz="2800" b="1" dirty="0">
                <a:latin typeface="Calibri"/>
                <a:ea typeface="Calibri"/>
                <a:cs typeface="Times New Roman"/>
              </a:rPr>
              <a:t>انواع عدة هي :</a:t>
            </a:r>
            <a:endParaRPr lang="fr-FR" sz="2000" dirty="0">
              <a:latin typeface="Calibri"/>
              <a:ea typeface="Calibri"/>
              <a:cs typeface="Arial"/>
            </a:endParaRPr>
          </a:p>
          <a:p>
            <a:pPr marL="342900" lvl="0" indent="-342900" algn="r" rtl="1">
              <a:lnSpc>
                <a:spcPct val="115000"/>
              </a:lnSpc>
              <a:spcAft>
                <a:spcPts val="0"/>
              </a:spcAft>
              <a:buClr>
                <a:srgbClr val="FF0000"/>
              </a:buClr>
              <a:buSzPts val="1400"/>
              <a:buFont typeface="Times New Roman"/>
              <a:buAutoNum type="arabicPeriod"/>
            </a:pPr>
            <a:r>
              <a:rPr lang="ar-SA" sz="3600" b="1" dirty="0">
                <a:solidFill>
                  <a:srgbClr val="7030A0"/>
                </a:solidFill>
                <a:latin typeface="Traditional Arabic,Bold"/>
                <a:ea typeface="Calibri"/>
                <a:cs typeface="Traditional Arabic,Bold"/>
              </a:rPr>
              <a:t>منحنيات التعلم : </a:t>
            </a:r>
            <a:endParaRPr lang="fr-FR" sz="2000" dirty="0">
              <a:noFill/>
              <a:latin typeface="Times New Roman"/>
              <a:ea typeface="Calibri"/>
              <a:cs typeface="Times New Roman"/>
            </a:endParaRPr>
          </a:p>
          <a:p>
            <a:pPr marL="457200" algn="r" rtl="1">
              <a:lnSpc>
                <a:spcPct val="115000"/>
              </a:lnSpc>
              <a:spcAft>
                <a:spcPts val="0"/>
              </a:spcAft>
            </a:pPr>
            <a:r>
              <a:rPr lang="ar-SA" sz="2800" b="1" dirty="0">
                <a:latin typeface="Calibri"/>
                <a:ea typeface="Calibri"/>
                <a:cs typeface="Times New Roman"/>
              </a:rPr>
              <a:t>هي كمية او مقدار التحسن في التعلم التي تطرا على الفرد المتعلم وهي ايضا عن رسوم بيانية لتسجيل عملية التعلم.</a:t>
            </a:r>
            <a:endParaRPr lang="fr-FR" sz="2000" dirty="0">
              <a:latin typeface="Calibri"/>
              <a:ea typeface="Calibri"/>
              <a:cs typeface="Arial"/>
            </a:endParaRPr>
          </a:p>
          <a:p>
            <a:pPr marL="342900" lvl="0" indent="-342900" algn="r" rtl="1">
              <a:lnSpc>
                <a:spcPct val="115000"/>
              </a:lnSpc>
              <a:spcAft>
                <a:spcPts val="0"/>
              </a:spcAft>
              <a:buClr>
                <a:srgbClr val="FF0000"/>
              </a:buClr>
              <a:buSzPts val="1400"/>
              <a:buFont typeface="Times New Roman"/>
              <a:buAutoNum type="arabicPeriod"/>
            </a:pPr>
            <a:r>
              <a:rPr lang="ar-SA" sz="2800" b="1" dirty="0">
                <a:solidFill>
                  <a:srgbClr val="7030A0"/>
                </a:solidFill>
                <a:latin typeface="Times New Roman"/>
                <a:ea typeface="Calibri"/>
                <a:cs typeface="Times New Roman"/>
              </a:rPr>
              <a:t>منحنيات القوة والزمن :</a:t>
            </a:r>
            <a:r>
              <a:rPr lang="ar-SA" sz="2000" dirty="0">
                <a:noFill/>
                <a:latin typeface="Calibri"/>
                <a:ea typeface="Calibri"/>
                <a:cs typeface="Arial"/>
              </a:rPr>
              <a:t> </a:t>
            </a:r>
            <a:endParaRPr lang="fr-FR" sz="2000" dirty="0">
              <a:noFill/>
              <a:latin typeface="Times New Roman"/>
              <a:ea typeface="Calibri"/>
              <a:cs typeface="Times New Roman"/>
            </a:endParaRPr>
          </a:p>
          <a:p>
            <a:pPr marL="457200" algn="r" rtl="1">
              <a:lnSpc>
                <a:spcPct val="115000"/>
              </a:lnSpc>
              <a:spcAft>
                <a:spcPts val="0"/>
              </a:spcAft>
            </a:pPr>
            <a:r>
              <a:rPr lang="fr-FR" sz="2000" dirty="0">
                <a:latin typeface="Calibri"/>
                <a:ea typeface="Calibri"/>
                <a:cs typeface="Arial"/>
              </a:rPr>
              <a:t> </a:t>
            </a:r>
            <a:r>
              <a:rPr lang="ar-SA" sz="2800" b="1" dirty="0">
                <a:latin typeface="Calibri"/>
                <a:ea typeface="Calibri"/>
                <a:cs typeface="Times New Roman"/>
              </a:rPr>
              <a:t>هي مؤشر بياني لقياس مقدار او كمية القوة المبذولة والزمن المستغرق بواسطة منصة خاصة لهذا الغرض تسمى (فورس بلات  فروم) </a:t>
            </a:r>
            <a:r>
              <a:rPr lang="fr-FR" sz="2800" b="1" dirty="0">
                <a:latin typeface="Times New Roman"/>
                <a:ea typeface="Calibri"/>
                <a:cs typeface="Arial"/>
              </a:rPr>
              <a:t>Force Plat Forme</a:t>
            </a:r>
            <a:r>
              <a:rPr lang="ar-SA" sz="2800" b="1" dirty="0">
                <a:latin typeface="Calibri"/>
                <a:ea typeface="Calibri"/>
                <a:cs typeface="Times New Roman"/>
              </a:rPr>
              <a:t>.</a:t>
            </a:r>
            <a:endParaRPr lang="fr-FR" sz="2000" dirty="0">
              <a:latin typeface="Calibri"/>
              <a:ea typeface="Calibri"/>
              <a:cs typeface="Arial"/>
            </a:endParaRPr>
          </a:p>
          <a:p>
            <a:pPr marL="342900" lvl="0" indent="-342900" algn="r" rtl="1">
              <a:lnSpc>
                <a:spcPct val="115000"/>
              </a:lnSpc>
              <a:spcAft>
                <a:spcPts val="0"/>
              </a:spcAft>
              <a:buClr>
                <a:srgbClr val="FF0000"/>
              </a:buClr>
              <a:buSzPts val="1400"/>
              <a:buFont typeface="Times New Roman"/>
              <a:buAutoNum type="arabicPeriod"/>
            </a:pPr>
            <a:r>
              <a:rPr lang="ar-DZ" sz="3600" b="1" dirty="0">
                <a:solidFill>
                  <a:srgbClr val="7030A0"/>
                </a:solidFill>
                <a:latin typeface="Traditional Arabic,Bold"/>
                <a:ea typeface="Calibri"/>
                <a:cs typeface="Traditional Arabic,Bold"/>
              </a:rPr>
              <a:t>منحنيات التطور : </a:t>
            </a:r>
            <a:endParaRPr lang="fr-FR" sz="2000" dirty="0">
              <a:noFill/>
              <a:latin typeface="Times New Roman"/>
              <a:ea typeface="Calibri"/>
              <a:cs typeface="Times New Roman"/>
            </a:endParaRPr>
          </a:p>
          <a:p>
            <a:pPr marL="457200" algn="r" rtl="1">
              <a:lnSpc>
                <a:spcPct val="115000"/>
              </a:lnSpc>
              <a:spcAft>
                <a:spcPts val="0"/>
              </a:spcAft>
            </a:pPr>
            <a:r>
              <a:rPr lang="ar-SA" sz="2800" b="1" dirty="0">
                <a:latin typeface="Calibri"/>
                <a:ea typeface="Calibri"/>
                <a:cs typeface="Times New Roman"/>
              </a:rPr>
              <a:t>هي مؤشر بياني يقيس حالة تطور قوة او سرعة او زمن او طول ...الخ. لمجموعة من الافراد او لفرد واحد خلال مرحلة من المراحل او خلال سنة او خلال ساعة ، وهذا المؤشر يرسم نقطة  أن كانت تزيد او تقل عن المستوى المطلوب (الحقيقة)، وهذه المنحنيات تحدد الخط المرسوم لتطور ما. </a:t>
            </a:r>
            <a:r>
              <a:rPr lang="ar-SA" sz="2000" b="1" dirty="0">
                <a:solidFill>
                  <a:srgbClr val="C00000"/>
                </a:solidFill>
                <a:latin typeface="Calibri"/>
                <a:ea typeface="Calibri"/>
                <a:cs typeface="Traditional Arabic"/>
              </a:rPr>
              <a:t>3</a:t>
            </a:r>
            <a:endParaRPr lang="fr-FR" sz="2000" dirty="0">
              <a:latin typeface="Calibri"/>
              <a:ea typeface="Calibri"/>
              <a:cs typeface="Arial"/>
            </a:endParaRPr>
          </a:p>
          <a:p>
            <a:pPr marL="0" indent="0" algn="just" rtl="1">
              <a:buNone/>
            </a:pPr>
            <a:endParaRPr lang="fr-FR" dirty="0"/>
          </a:p>
        </p:txBody>
      </p:sp>
    </p:spTree>
    <p:extLst>
      <p:ext uri="{BB962C8B-B14F-4D97-AF65-F5344CB8AC3E}">
        <p14:creationId xmlns:p14="http://schemas.microsoft.com/office/powerpoint/2010/main" val="198013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circle(in)">
                                      <p:cBhvr>
                                        <p:cTn id="24" dur="2000"/>
                                        <p:tgtEl>
                                          <p:spTgt spid="3">
                                            <p:txEl>
                                              <p:pRg st="0" end="0"/>
                                            </p:txEl>
                                          </p:spTgt>
                                        </p:tgtEl>
                                      </p:cBhvr>
                                    </p:animEffect>
                                  </p:childTnLst>
                                </p:cTn>
                              </p:par>
                            </p:childTnLst>
                          </p:cTn>
                        </p:par>
                        <p:par>
                          <p:cTn id="25" fill="hold">
                            <p:stCondLst>
                              <p:cond delay="4000"/>
                            </p:stCondLst>
                            <p:childTnLst>
                              <p:par>
                                <p:cTn id="26" presetID="6" presetClass="entr" presetSubtype="16"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ircle(in)">
                                      <p:cBhvr>
                                        <p:cTn id="28" dur="2000"/>
                                        <p:tgtEl>
                                          <p:spTgt spid="3">
                                            <p:txEl>
                                              <p:pRg st="1" end="1"/>
                                            </p:txEl>
                                          </p:spTgt>
                                        </p:tgtEl>
                                      </p:cBhvr>
                                    </p:animEffect>
                                  </p:childTnLst>
                                </p:cTn>
                              </p:par>
                            </p:childTnLst>
                          </p:cTn>
                        </p:par>
                        <p:par>
                          <p:cTn id="29" fill="hold">
                            <p:stCondLst>
                              <p:cond delay="6000"/>
                            </p:stCondLst>
                            <p:childTnLst>
                              <p:par>
                                <p:cTn id="30" presetID="6" presetClass="entr" presetSubtype="16"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ircle(in)">
                                      <p:cBhvr>
                                        <p:cTn id="32" dur="2000"/>
                                        <p:tgtEl>
                                          <p:spTgt spid="3">
                                            <p:txEl>
                                              <p:pRg st="2" end="2"/>
                                            </p:txEl>
                                          </p:spTgt>
                                        </p:tgtEl>
                                      </p:cBhvr>
                                    </p:animEffect>
                                  </p:childTnLst>
                                </p:cTn>
                              </p:par>
                            </p:childTnLst>
                          </p:cTn>
                        </p:par>
                        <p:par>
                          <p:cTn id="33" fill="hold">
                            <p:stCondLst>
                              <p:cond delay="8000"/>
                            </p:stCondLst>
                            <p:childTnLst>
                              <p:par>
                                <p:cTn id="34" presetID="6" presetClass="entr" presetSubtype="16"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circle(in)">
                                      <p:cBhvr>
                                        <p:cTn id="36" dur="2000"/>
                                        <p:tgtEl>
                                          <p:spTgt spid="3">
                                            <p:txEl>
                                              <p:pRg st="3" end="3"/>
                                            </p:txEl>
                                          </p:spTgt>
                                        </p:tgtEl>
                                      </p:cBhvr>
                                    </p:animEffect>
                                  </p:childTnLst>
                                </p:cTn>
                              </p:par>
                            </p:childTnLst>
                          </p:cTn>
                        </p:par>
                        <p:par>
                          <p:cTn id="37" fill="hold">
                            <p:stCondLst>
                              <p:cond delay="10000"/>
                            </p:stCondLst>
                            <p:childTnLst>
                              <p:par>
                                <p:cTn id="38" presetID="6" presetClass="entr" presetSubtype="16" fill="hold" grpId="0"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circle(in)">
                                      <p:cBhvr>
                                        <p:cTn id="40" dur="2000"/>
                                        <p:tgtEl>
                                          <p:spTgt spid="3">
                                            <p:txEl>
                                              <p:pRg st="4" end="4"/>
                                            </p:txEl>
                                          </p:spTgt>
                                        </p:tgtEl>
                                      </p:cBhvr>
                                    </p:animEffect>
                                  </p:childTnLst>
                                </p:cTn>
                              </p:par>
                            </p:childTnLst>
                          </p:cTn>
                        </p:par>
                        <p:par>
                          <p:cTn id="41" fill="hold">
                            <p:stCondLst>
                              <p:cond delay="12000"/>
                            </p:stCondLst>
                            <p:childTnLst>
                              <p:par>
                                <p:cTn id="42" presetID="6"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circle(in)">
                                      <p:cBhvr>
                                        <p:cTn id="44" dur="2000"/>
                                        <p:tgtEl>
                                          <p:spTgt spid="3">
                                            <p:txEl>
                                              <p:pRg st="5" end="5"/>
                                            </p:txEl>
                                          </p:spTgt>
                                        </p:tgtEl>
                                      </p:cBhvr>
                                    </p:animEffect>
                                  </p:childTnLst>
                                </p:cTn>
                              </p:par>
                            </p:childTnLst>
                          </p:cTn>
                        </p:par>
                        <p:par>
                          <p:cTn id="45" fill="hold">
                            <p:stCondLst>
                              <p:cond delay="14000"/>
                            </p:stCondLst>
                            <p:childTnLst>
                              <p:par>
                                <p:cTn id="46" presetID="6" presetClass="entr" presetSubtype="16"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circle(in)">
                                      <p:cBhvr>
                                        <p:cTn id="4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720080"/>
          </a:xfrm>
        </p:spPr>
        <p:txBody>
          <a:bodyPr>
            <a:normAutofit fontScale="90000"/>
          </a:bodyPr>
          <a:lstStyle/>
          <a:p>
            <a:pPr algn="just" rtl="1">
              <a:lnSpc>
                <a:spcPct val="115000"/>
              </a:lnSpc>
              <a:spcAft>
                <a:spcPts val="0"/>
              </a:spcAft>
            </a:pPr>
            <a:r>
              <a:rPr lang="ar-SA" sz="4400" b="1" dirty="0">
                <a:solidFill>
                  <a:srgbClr val="FF0000"/>
                </a:solidFill>
                <a:latin typeface="Traditional Arabic,Bold"/>
                <a:ea typeface="Calibri"/>
                <a:cs typeface="Traditional Arabic,Bold"/>
              </a:rPr>
              <a:t>3</a:t>
            </a:r>
            <a:r>
              <a:rPr lang="fr-FR" sz="4400" b="1" dirty="0">
                <a:solidFill>
                  <a:srgbClr val="FF0000"/>
                </a:solidFill>
                <a:latin typeface="Traditional Arabic,Bold"/>
                <a:ea typeface="Calibri"/>
                <a:cs typeface="Arial"/>
              </a:rPr>
              <a:t>-  </a:t>
            </a:r>
            <a:r>
              <a:rPr lang="ar-SA" sz="4400" b="1" dirty="0">
                <a:solidFill>
                  <a:srgbClr val="FF0000"/>
                </a:solidFill>
                <a:latin typeface="Traditional Arabic,Bold"/>
                <a:ea typeface="Calibri"/>
                <a:cs typeface="Arial"/>
              </a:rPr>
              <a:t>أنواع</a:t>
            </a:r>
            <a:r>
              <a:rPr lang="ar-SA" sz="4400" b="1" dirty="0">
                <a:solidFill>
                  <a:srgbClr val="FF0000"/>
                </a:solidFill>
                <a:latin typeface="Traditional Arabic,Bold"/>
                <a:ea typeface="Calibri"/>
                <a:cs typeface="Traditional Arabic,Bold"/>
              </a:rPr>
              <a:t> منحنيات التعلم</a:t>
            </a:r>
            <a:r>
              <a:rPr lang="ar-DZ" sz="4400" dirty="0">
                <a:solidFill>
                  <a:srgbClr val="FF0000"/>
                </a:solidFill>
                <a:ea typeface="Calibri"/>
              </a:rPr>
              <a:t> </a:t>
            </a:r>
            <a:r>
              <a:rPr lang="ar-DZ" sz="4400" dirty="0" smtClean="0">
                <a:solidFill>
                  <a:srgbClr val="FF0000"/>
                </a:solidFill>
                <a:ea typeface="Calibri"/>
              </a:rPr>
              <a:t>:</a:t>
            </a:r>
            <a:endParaRPr lang="fr-FR" sz="4400" dirty="0"/>
          </a:p>
        </p:txBody>
      </p:sp>
      <p:sp>
        <p:nvSpPr>
          <p:cNvPr id="3" name="Espace réservé du contenu 2"/>
          <p:cNvSpPr>
            <a:spLocks noGrp="1"/>
          </p:cNvSpPr>
          <p:nvPr>
            <p:ph idx="1"/>
          </p:nvPr>
        </p:nvSpPr>
        <p:spPr>
          <a:xfrm>
            <a:off x="251520" y="908720"/>
            <a:ext cx="8640960" cy="5415880"/>
          </a:xfrm>
        </p:spPr>
        <p:txBody>
          <a:bodyPr>
            <a:normAutofit fontScale="77500" lnSpcReduction="20000"/>
          </a:bodyPr>
          <a:lstStyle/>
          <a:p>
            <a:pPr marL="0" indent="0" algn="just" rtl="1">
              <a:lnSpc>
                <a:spcPct val="115000"/>
              </a:lnSpc>
              <a:spcAft>
                <a:spcPts val="0"/>
              </a:spcAft>
              <a:buNone/>
            </a:pPr>
            <a:r>
              <a:rPr lang="ar-DZ" sz="2800" b="1" dirty="0" smtClean="0">
                <a:latin typeface="Calibri"/>
                <a:ea typeface="Calibri"/>
                <a:cs typeface="Times New Roman"/>
              </a:rPr>
              <a:t>      </a:t>
            </a:r>
            <a:r>
              <a:rPr lang="ar-SA" sz="2800" b="1" dirty="0" smtClean="0">
                <a:latin typeface="Calibri"/>
                <a:ea typeface="Calibri"/>
                <a:cs typeface="Times New Roman"/>
              </a:rPr>
              <a:t>في </a:t>
            </a:r>
            <a:r>
              <a:rPr lang="ar-SA" sz="2800" b="1" dirty="0">
                <a:latin typeface="Calibri"/>
                <a:ea typeface="Calibri"/>
                <a:cs typeface="Times New Roman"/>
              </a:rPr>
              <a:t>ضوء الأمثلة السابقة يمكن التمييز بين</a:t>
            </a:r>
            <a:r>
              <a:rPr lang="fr-FR" sz="2800" b="1" dirty="0">
                <a:latin typeface="Times New Roman"/>
                <a:ea typeface="Calibri"/>
                <a:cs typeface="Arial"/>
              </a:rPr>
              <a:t> 3 </a:t>
            </a:r>
            <a:r>
              <a:rPr lang="ar-SA" sz="2800" b="1" dirty="0">
                <a:latin typeface="Calibri"/>
                <a:ea typeface="Calibri"/>
                <a:cs typeface="Times New Roman"/>
              </a:rPr>
              <a:t>أنواع من منحنيات التعلم هي</a:t>
            </a:r>
            <a:r>
              <a:rPr lang="ar-SA" sz="2800" b="1" dirty="0" smtClean="0">
                <a:latin typeface="Calibri"/>
                <a:ea typeface="Calibri"/>
                <a:cs typeface="Times New Roman"/>
              </a:rPr>
              <a:t>: </a:t>
            </a:r>
            <a:endParaRPr lang="fr-FR" sz="2000" dirty="0" smtClean="0">
              <a:latin typeface="Calibri"/>
              <a:ea typeface="Calibri"/>
              <a:cs typeface="Arial"/>
            </a:endParaRPr>
          </a:p>
          <a:p>
            <a:pPr marL="0" indent="0" algn="ctr" rtl="1">
              <a:lnSpc>
                <a:spcPct val="115000"/>
              </a:lnSpc>
              <a:spcAft>
                <a:spcPts val="0"/>
              </a:spcAft>
              <a:buNone/>
            </a:pPr>
            <a:r>
              <a:rPr lang="ar-SA" sz="2800" b="1" dirty="0" smtClean="0">
                <a:solidFill>
                  <a:srgbClr val="002060"/>
                </a:solidFill>
                <a:latin typeface="Calibri"/>
                <a:ea typeface="Calibri"/>
                <a:cs typeface="Times New Roman"/>
              </a:rPr>
              <a:t>منحنى النجاح </a:t>
            </a:r>
            <a:r>
              <a:rPr lang="fr-FR" sz="2800" b="1" dirty="0" smtClean="0">
                <a:solidFill>
                  <a:srgbClr val="002060"/>
                </a:solidFill>
                <a:latin typeface="Times New Roman"/>
                <a:ea typeface="Calibri"/>
                <a:cs typeface="Arial"/>
              </a:rPr>
              <a:t> )</a:t>
            </a:r>
            <a:r>
              <a:rPr lang="ar-SA" sz="2800" b="1" dirty="0" smtClean="0">
                <a:solidFill>
                  <a:srgbClr val="002060"/>
                </a:solidFill>
                <a:latin typeface="Calibri"/>
                <a:ea typeface="Calibri"/>
                <a:cs typeface="Times New Roman"/>
              </a:rPr>
              <a:t>منحنى التحصيل</a:t>
            </a:r>
            <a:r>
              <a:rPr lang="fr-FR" sz="2800" b="1" dirty="0" smtClean="0">
                <a:solidFill>
                  <a:srgbClr val="002060"/>
                </a:solidFill>
                <a:latin typeface="Times New Roman"/>
                <a:ea typeface="Calibri"/>
                <a:cs typeface="Arial"/>
              </a:rPr>
              <a:t>(</a:t>
            </a:r>
            <a:r>
              <a:rPr lang="ar-DZ" sz="2800" b="1" dirty="0" smtClean="0">
                <a:solidFill>
                  <a:srgbClr val="002060"/>
                </a:solidFill>
                <a:latin typeface="Times New Roman"/>
                <a:ea typeface="Calibri"/>
                <a:cs typeface="Arial"/>
              </a:rPr>
              <a:t> </a:t>
            </a:r>
            <a:r>
              <a:rPr lang="ar-SA" sz="2800" b="1" dirty="0" smtClean="0">
                <a:solidFill>
                  <a:srgbClr val="002060"/>
                </a:solidFill>
                <a:latin typeface="Calibri"/>
                <a:ea typeface="Calibri"/>
                <a:cs typeface="Times New Roman"/>
              </a:rPr>
              <a:t>، منحنى الخطأ</a:t>
            </a:r>
            <a:r>
              <a:rPr lang="ar-DZ" sz="2800" b="1" dirty="0" smtClean="0">
                <a:solidFill>
                  <a:srgbClr val="002060"/>
                </a:solidFill>
                <a:latin typeface="Calibri"/>
                <a:ea typeface="Calibri"/>
                <a:cs typeface="Times New Roman"/>
              </a:rPr>
              <a:t>  </a:t>
            </a:r>
            <a:r>
              <a:rPr lang="ar-SA" sz="2800" b="1" dirty="0" smtClean="0">
                <a:solidFill>
                  <a:srgbClr val="002060"/>
                </a:solidFill>
                <a:latin typeface="Calibri"/>
                <a:ea typeface="Calibri"/>
                <a:cs typeface="Times New Roman"/>
              </a:rPr>
              <a:t>، المنحنى الزمي</a:t>
            </a:r>
            <a:r>
              <a:rPr lang="fr-FR" sz="3600" dirty="0" smtClean="0">
                <a:solidFill>
                  <a:srgbClr val="002060"/>
                </a:solidFill>
                <a:latin typeface="Traditional Arabic"/>
                <a:ea typeface="Calibri"/>
                <a:cs typeface="Arial"/>
              </a:rPr>
              <a:t>.</a:t>
            </a:r>
            <a:endParaRPr lang="fr-FR" sz="2000" dirty="0" smtClean="0">
              <a:solidFill>
                <a:srgbClr val="002060"/>
              </a:solidFill>
              <a:latin typeface="Calibri"/>
              <a:ea typeface="Calibri"/>
              <a:cs typeface="Arial"/>
            </a:endParaRPr>
          </a:p>
          <a:p>
            <a:pPr marL="0" indent="0" algn="just" rtl="1">
              <a:lnSpc>
                <a:spcPct val="115000"/>
              </a:lnSpc>
              <a:spcAft>
                <a:spcPts val="0"/>
              </a:spcAft>
              <a:buNone/>
            </a:pPr>
            <a:r>
              <a:rPr lang="ar-SA" sz="3600" b="1" dirty="0" smtClean="0">
                <a:solidFill>
                  <a:srgbClr val="7030A0"/>
                </a:solidFill>
                <a:latin typeface="Traditional Arabic,Bold"/>
                <a:ea typeface="Calibri"/>
                <a:cs typeface="Traditional Arabic,Bold"/>
              </a:rPr>
              <a:t>أولا- </a:t>
            </a:r>
            <a:r>
              <a:rPr lang="ar-SA" sz="3600" b="1" dirty="0">
                <a:solidFill>
                  <a:srgbClr val="7030A0"/>
                </a:solidFill>
                <a:latin typeface="Traditional Arabic,Bold"/>
                <a:ea typeface="Calibri"/>
                <a:cs typeface="Traditional Arabic,Bold"/>
              </a:rPr>
              <a:t>منحنى </a:t>
            </a:r>
            <a:r>
              <a:rPr lang="ar-SA" sz="3600" b="1" dirty="0" smtClean="0">
                <a:solidFill>
                  <a:srgbClr val="7030A0"/>
                </a:solidFill>
                <a:latin typeface="Traditional Arabic,Bold"/>
                <a:ea typeface="Calibri"/>
                <a:cs typeface="Traditional Arabic,Bold"/>
              </a:rPr>
              <a:t>النجاح</a:t>
            </a:r>
            <a:r>
              <a:rPr lang="fr-FR" sz="3600" b="1" dirty="0" smtClean="0">
                <a:solidFill>
                  <a:srgbClr val="7030A0"/>
                </a:solidFill>
                <a:latin typeface="Traditional Arabic,Bold"/>
                <a:ea typeface="Calibri"/>
                <a:cs typeface="Arial"/>
              </a:rPr>
              <a:t>:</a:t>
            </a:r>
            <a:endParaRPr lang="fr-FR" sz="2000" dirty="0" smtClean="0">
              <a:latin typeface="Calibri"/>
              <a:ea typeface="Calibri"/>
              <a:cs typeface="Arial"/>
            </a:endParaRPr>
          </a:p>
          <a:p>
            <a:pPr marL="0" indent="0" algn="just" rtl="1">
              <a:lnSpc>
                <a:spcPct val="115000"/>
              </a:lnSpc>
              <a:spcAft>
                <a:spcPts val="0"/>
              </a:spcAft>
              <a:buNone/>
            </a:pPr>
            <a:endParaRPr lang="fr-FR" sz="1000" dirty="0" smtClean="0">
              <a:latin typeface="Calibri"/>
              <a:ea typeface="Calibri"/>
              <a:cs typeface="Arial"/>
            </a:endParaRPr>
          </a:p>
          <a:p>
            <a:pPr marL="0" indent="0" algn="just" rtl="1">
              <a:lnSpc>
                <a:spcPct val="115000"/>
              </a:lnSpc>
              <a:spcAft>
                <a:spcPts val="0"/>
              </a:spcAft>
              <a:buNone/>
            </a:pPr>
            <a:r>
              <a:rPr lang="ar-SA" sz="2800" b="1" dirty="0" smtClean="0">
                <a:latin typeface="Calibri"/>
                <a:ea typeface="Calibri"/>
                <a:cs typeface="Times New Roman"/>
              </a:rPr>
              <a:t> </a:t>
            </a:r>
            <a:r>
              <a:rPr lang="ar-DZ" sz="2800" b="1" dirty="0" smtClean="0">
                <a:latin typeface="Calibri"/>
                <a:ea typeface="Calibri"/>
                <a:cs typeface="Times New Roman"/>
              </a:rPr>
              <a:t>    </a:t>
            </a:r>
            <a:r>
              <a:rPr lang="ar-SA" sz="2800" b="1" dirty="0" smtClean="0">
                <a:latin typeface="Calibri"/>
                <a:ea typeface="Calibri"/>
                <a:cs typeface="Times New Roman"/>
              </a:rPr>
              <a:t>وهو </a:t>
            </a:r>
            <a:r>
              <a:rPr lang="ar-SA" sz="2800" b="1" dirty="0">
                <a:latin typeface="Calibri"/>
                <a:ea typeface="Calibri"/>
                <a:cs typeface="Times New Roman"/>
              </a:rPr>
              <a:t>المنحنى الذي يبين مقدار النجاح أو مقدار زيادة التحصيل أثناء عملية التعلم ، فعلى سبيل المثال يمكن للمدرب الرياضي تسجيل المقدار الذي حققه الفرد في أثناء تعلمه لمهارة حركية معينة مثل التصويب على الهدف في كرة القدم أو كرة اليد ، </a:t>
            </a:r>
            <a:r>
              <a:rPr lang="ar-SA" sz="2800" b="1" dirty="0" smtClean="0">
                <a:latin typeface="Calibri"/>
                <a:ea typeface="Calibri"/>
                <a:cs typeface="Times New Roman"/>
              </a:rPr>
              <a:t>أو</a:t>
            </a:r>
            <a:r>
              <a:rPr lang="ar-DZ" sz="2800" b="1" dirty="0" smtClean="0">
                <a:latin typeface="Calibri"/>
                <a:ea typeface="Calibri"/>
                <a:cs typeface="Times New Roman"/>
              </a:rPr>
              <a:t> </a:t>
            </a:r>
            <a:r>
              <a:rPr lang="ar-SA" sz="2800" b="1" dirty="0" smtClean="0">
                <a:latin typeface="Calibri"/>
                <a:ea typeface="Calibri"/>
                <a:cs typeface="Times New Roman"/>
              </a:rPr>
              <a:t>التصويب </a:t>
            </a:r>
            <a:r>
              <a:rPr lang="ar-SA" sz="2800" b="1" dirty="0">
                <a:latin typeface="Calibri"/>
                <a:ea typeface="Calibri"/>
                <a:cs typeface="Times New Roman"/>
              </a:rPr>
              <a:t>على السلة ، </a:t>
            </a:r>
            <a:endParaRPr lang="ar-DZ" sz="2800" b="1" dirty="0" smtClean="0">
              <a:latin typeface="Calibri"/>
              <a:ea typeface="Calibri"/>
              <a:cs typeface="Times New Roman"/>
            </a:endParaRPr>
          </a:p>
          <a:p>
            <a:pPr marL="0" indent="0" algn="just" rtl="1">
              <a:lnSpc>
                <a:spcPct val="115000"/>
              </a:lnSpc>
              <a:spcAft>
                <a:spcPts val="0"/>
              </a:spcAft>
              <a:buNone/>
            </a:pPr>
            <a:r>
              <a:rPr lang="ar-SA" sz="2800" b="1" dirty="0" smtClean="0">
                <a:latin typeface="Calibri"/>
                <a:ea typeface="Calibri"/>
                <a:cs typeface="Times New Roman"/>
              </a:rPr>
              <a:t>أو </a:t>
            </a:r>
            <a:r>
              <a:rPr lang="ar-SA" sz="2800" b="1" dirty="0">
                <a:latin typeface="Calibri"/>
                <a:ea typeface="Calibri"/>
                <a:cs typeface="Times New Roman"/>
              </a:rPr>
              <a:t>الإرسال أو الضربة الساحقة في الكرة الطائرة ، أو دقة إصابة الهدف في الرماية</a:t>
            </a:r>
            <a:r>
              <a:rPr lang="fr-FR" sz="2800" b="1" dirty="0">
                <a:latin typeface="Times New Roman"/>
                <a:ea typeface="Calibri"/>
                <a:cs typeface="Arial"/>
              </a:rPr>
              <a:t> … </a:t>
            </a:r>
            <a:r>
              <a:rPr lang="ar-SA" sz="2800" b="1" dirty="0" smtClean="0">
                <a:latin typeface="Calibri"/>
                <a:ea typeface="Calibri"/>
                <a:cs typeface="Times New Roman"/>
              </a:rPr>
              <a:t>الخ.</a:t>
            </a:r>
            <a:r>
              <a:rPr lang="ar-SA" sz="2000" b="1" dirty="0" smtClean="0">
                <a:solidFill>
                  <a:srgbClr val="C00000"/>
                </a:solidFill>
                <a:latin typeface="Calibri"/>
                <a:ea typeface="Calibri"/>
                <a:cs typeface="Traditional Arabic"/>
              </a:rPr>
              <a:t>3</a:t>
            </a:r>
            <a:endParaRPr lang="ar-DZ" sz="2000" dirty="0" smtClean="0">
              <a:latin typeface="Calibri"/>
              <a:ea typeface="Calibri"/>
              <a:cs typeface="Arial"/>
            </a:endParaRPr>
          </a:p>
          <a:p>
            <a:pPr marL="0" indent="0" algn="just" rtl="1">
              <a:lnSpc>
                <a:spcPct val="115000"/>
              </a:lnSpc>
              <a:spcAft>
                <a:spcPts val="0"/>
              </a:spcAft>
              <a:buNone/>
            </a:pPr>
            <a:endParaRPr lang="fr-FR" sz="1000" dirty="0">
              <a:latin typeface="Calibri"/>
              <a:ea typeface="Calibri"/>
              <a:cs typeface="Arial"/>
            </a:endParaRPr>
          </a:p>
          <a:p>
            <a:pPr marL="0" indent="0" algn="just" rtl="1">
              <a:lnSpc>
                <a:spcPct val="115000"/>
              </a:lnSpc>
              <a:spcAft>
                <a:spcPts val="0"/>
              </a:spcAft>
              <a:buNone/>
            </a:pPr>
            <a:r>
              <a:rPr lang="ar-DZ" sz="2800" b="1" dirty="0" smtClean="0">
                <a:latin typeface="Calibri"/>
                <a:ea typeface="Calibri"/>
                <a:cs typeface="Times New Roman"/>
              </a:rPr>
              <a:t>       </a:t>
            </a:r>
            <a:r>
              <a:rPr lang="ar-SA" sz="2800" b="1" dirty="0" smtClean="0">
                <a:latin typeface="Calibri"/>
                <a:ea typeface="Calibri"/>
                <a:cs typeface="Times New Roman"/>
              </a:rPr>
              <a:t>والشكل</a:t>
            </a:r>
            <a:r>
              <a:rPr lang="fr-FR" sz="2800" b="1" dirty="0" smtClean="0">
                <a:latin typeface="Times New Roman"/>
                <a:ea typeface="Calibri"/>
                <a:cs typeface="Arial"/>
              </a:rPr>
              <a:t>  </a:t>
            </a:r>
            <a:r>
              <a:rPr lang="ar-SA" sz="2800" b="1" dirty="0">
                <a:latin typeface="Calibri"/>
                <a:ea typeface="Calibri"/>
                <a:cs typeface="Times New Roman"/>
              </a:rPr>
              <a:t>(</a:t>
            </a:r>
            <a:r>
              <a:rPr lang="fr-FR" sz="2800" b="1" dirty="0">
                <a:latin typeface="Times New Roman"/>
                <a:ea typeface="Calibri"/>
                <a:cs typeface="Arial"/>
              </a:rPr>
              <a:t>8</a:t>
            </a:r>
            <a:r>
              <a:rPr lang="ar-SA" sz="2800" b="1" dirty="0">
                <a:latin typeface="Calibri"/>
                <a:ea typeface="Calibri"/>
                <a:cs typeface="Times New Roman"/>
              </a:rPr>
              <a:t>)</a:t>
            </a:r>
            <a:r>
              <a:rPr lang="fr-FR" sz="2800" b="1" dirty="0">
                <a:latin typeface="Times New Roman"/>
                <a:ea typeface="Calibri"/>
                <a:cs typeface="Arial"/>
              </a:rPr>
              <a:t>  </a:t>
            </a:r>
            <a:r>
              <a:rPr lang="ar-SA" sz="2800" b="1" dirty="0">
                <a:latin typeface="Calibri"/>
                <a:ea typeface="Calibri"/>
                <a:cs typeface="Times New Roman"/>
              </a:rPr>
              <a:t>يبين منحنى النجاح في الرماية والذي يتضح فيه مقدار النجاح الذي حققه الفرد مسجلا على المحور الرأسي للرسم، أما المحور الأفقي فيسجل عليه عدد مرات التدريب</a:t>
            </a:r>
            <a:r>
              <a:rPr lang="fr-FR" sz="2800" b="1" dirty="0">
                <a:latin typeface="Times New Roman"/>
                <a:ea typeface="Calibri"/>
                <a:cs typeface="Arial"/>
              </a:rPr>
              <a:t>. </a:t>
            </a:r>
            <a:r>
              <a:rPr lang="ar-SA" sz="2800" b="1" dirty="0">
                <a:latin typeface="Times New Roman"/>
                <a:ea typeface="Calibri"/>
                <a:cs typeface="Arial"/>
              </a:rPr>
              <a:t>وبذلك</a:t>
            </a:r>
            <a:r>
              <a:rPr lang="ar-SA" sz="2800" b="1" dirty="0">
                <a:latin typeface="Calibri"/>
                <a:ea typeface="Calibri"/>
                <a:cs typeface="Times New Roman"/>
              </a:rPr>
              <a:t> يستطيع المدرب أو الفرد الرياضي بنظره واحد لهذا المنحنى أن يرى بوضوح نتيجة النجاح في تعلم مهارة معينة في زمن معين، وهل هناك تقدم يذكر أم لا؟</a:t>
            </a:r>
            <a:endParaRPr lang="fr-FR" sz="2000" dirty="0">
              <a:latin typeface="Calibri"/>
              <a:ea typeface="Calibri"/>
              <a:cs typeface="Arial"/>
            </a:endParaRPr>
          </a:p>
          <a:p>
            <a:pPr marL="0" indent="0" algn="just" rtl="1">
              <a:buNone/>
            </a:pPr>
            <a:endParaRPr lang="fr-FR" dirty="0"/>
          </a:p>
        </p:txBody>
      </p:sp>
    </p:spTree>
    <p:extLst>
      <p:ext uri="{BB962C8B-B14F-4D97-AF65-F5344CB8AC3E}">
        <p14:creationId xmlns:p14="http://schemas.microsoft.com/office/powerpoint/2010/main" val="278484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par>
                          <p:cTn id="18" fill="hold">
                            <p:stCondLst>
                              <p:cond delay="5000"/>
                            </p:stCondLst>
                            <p:childTnLst>
                              <p:par>
                                <p:cTn id="19" presetID="6" presetClass="entr" presetSubtype="16"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par>
                          <p:cTn id="22" fill="hold">
                            <p:stCondLst>
                              <p:cond delay="7000"/>
                            </p:stCondLst>
                            <p:childTnLst>
                              <p:par>
                                <p:cTn id="23" presetID="6" presetClass="entr" presetSubtype="16"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par>
                          <p:cTn id="26" fill="hold">
                            <p:stCondLst>
                              <p:cond delay="9000"/>
                            </p:stCondLst>
                            <p:childTnLst>
                              <p:par>
                                <p:cTn id="27" presetID="6" presetClass="entr" presetSubtype="16"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par>
                          <p:cTn id="30" fill="hold">
                            <p:stCondLst>
                              <p:cond delay="11000"/>
                            </p:stCondLst>
                            <p:childTnLst>
                              <p:par>
                                <p:cTn id="31" presetID="6" presetClass="entr" presetSubtype="16" fill="hold" grpId="0"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7" cy="6264696"/>
          </a:xfrm>
          <a:prstGeom prst="rect">
            <a:avLst/>
          </a:prstGeom>
          <a:noFill/>
        </p:spPr>
      </p:pic>
    </p:spTree>
    <p:extLst>
      <p:ext uri="{BB962C8B-B14F-4D97-AF65-F5344CB8AC3E}">
        <p14:creationId xmlns:p14="http://schemas.microsoft.com/office/powerpoint/2010/main" val="272969645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2|1.4|1.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1337</TotalTime>
  <Words>1812</Words>
  <Application>Microsoft Office PowerPoint</Application>
  <PresentationFormat>Affichage à l'écran (4:3)</PresentationFormat>
  <Paragraphs>145</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Débit</vt:lpstr>
      <vt:lpstr>بسم الله الرحمن الرحيم </vt:lpstr>
      <vt:lpstr>      عناصر خطة البحث</vt:lpstr>
      <vt:lpstr>     تـقـديـم:</vt:lpstr>
      <vt:lpstr>1-مفهوم المنحنيات:</vt:lpstr>
      <vt:lpstr>Présentation PowerPoint</vt:lpstr>
      <vt:lpstr>Présentation PowerPoint</vt:lpstr>
      <vt:lpstr>2-أنواع المنحنيات : </vt:lpstr>
      <vt:lpstr>3-  أنواع منحنيات التعلم :</vt:lpstr>
      <vt:lpstr>Présentation PowerPoint</vt:lpstr>
      <vt:lpstr>Présentation PowerPoint</vt:lpstr>
      <vt:lpstr>Présentation PowerPoint</vt:lpstr>
      <vt:lpstr>4-أشكال منحنيات التعلم: </vt:lpstr>
      <vt:lpstr>Présentation PowerPoint</vt:lpstr>
      <vt:lpstr>Présentation PowerPoint</vt:lpstr>
      <vt:lpstr>Présentation PowerPoint</vt:lpstr>
      <vt:lpstr>4- أهمية المنحنيات:</vt:lpstr>
      <vt:lpstr>5-العوامل المؤثرة في المنحنيات : </vt:lpstr>
      <vt:lpstr>6-هضبة التعلم :</vt:lpstr>
      <vt:lpstr>Présentation PowerPoint</vt:lpstr>
      <vt:lpstr>Présentation PowerPoint</vt:lpstr>
      <vt:lpstr>توصـــــيــــات:</vt:lpstr>
      <vt:lpstr>Présentation PowerPoint</vt:lpstr>
      <vt:lpstr>Présentation PowerPoint</vt:lpstr>
      <vt:lpstr>Présentation PowerPoint</vt:lpstr>
      <vt:lpstr>Présentation PowerPoint</vt:lpstr>
      <vt:lpstr>قائمة  المراجع  و المصادر: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198</cp:revision>
  <dcterms:created xsi:type="dcterms:W3CDTF">2022-04-09T15:10:54Z</dcterms:created>
  <dcterms:modified xsi:type="dcterms:W3CDTF">2022-11-14T00:11:47Z</dcterms:modified>
</cp:coreProperties>
</file>