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72" r:id="rId4"/>
    <p:sldId id="258" r:id="rId5"/>
    <p:sldId id="259" r:id="rId6"/>
    <p:sldId id="260" r:id="rId7"/>
    <p:sldId id="261" r:id="rId8"/>
    <p:sldId id="262" r:id="rId9"/>
    <p:sldId id="263" r:id="rId10"/>
    <p:sldId id="264" r:id="rId11"/>
    <p:sldId id="265" r:id="rId12"/>
    <p:sldId id="273" r:id="rId13"/>
    <p:sldId id="266" r:id="rId14"/>
    <p:sldId id="267" r:id="rId15"/>
    <p:sldId id="268" r:id="rId16"/>
    <p:sldId id="269" r:id="rId17"/>
    <p:sldId id="271" r:id="rId18"/>
    <p:sldId id="270"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D9BB93CA-A9E5-4B0D-8C86-73EA760185E6}" type="datetimeFigureOut">
              <a:rPr lang="fr-FR" smtClean="0"/>
              <a:pPr/>
              <a:t>30/10/2022</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C69248E5-1C52-4F4A-AEBF-E3BFF1E6777F}"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9BB93CA-A9E5-4B0D-8C86-73EA760185E6}" type="datetimeFigureOut">
              <a:rPr lang="fr-FR" smtClean="0"/>
              <a:pPr/>
              <a:t>30/10/2022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9248E5-1C52-4F4A-AEBF-E3BFF1E6777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9BB93CA-A9E5-4B0D-8C86-73EA760185E6}" type="datetimeFigureOut">
              <a:rPr lang="fr-FR" smtClean="0"/>
              <a:pPr/>
              <a:t>30/10/2022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9248E5-1C52-4F4A-AEBF-E3BFF1E6777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9BB93CA-A9E5-4B0D-8C86-73EA760185E6}" type="datetimeFigureOut">
              <a:rPr lang="fr-FR" smtClean="0"/>
              <a:pPr/>
              <a:t>30/10/2022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9248E5-1C52-4F4A-AEBF-E3BFF1E6777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D9BB93CA-A9E5-4B0D-8C86-73EA760185E6}" type="datetimeFigureOut">
              <a:rPr lang="fr-FR" smtClean="0"/>
              <a:pPr/>
              <a:t>30/10/2022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9248E5-1C52-4F4A-AEBF-E3BFF1E6777F}"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9BB93CA-A9E5-4B0D-8C86-73EA760185E6}" type="datetimeFigureOut">
              <a:rPr lang="fr-FR" smtClean="0"/>
              <a:pPr/>
              <a:t>30/10/2022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9248E5-1C52-4F4A-AEBF-E3BFF1E6777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D9BB93CA-A9E5-4B0D-8C86-73EA760185E6}" type="datetimeFigureOut">
              <a:rPr lang="fr-FR" smtClean="0"/>
              <a:pPr/>
              <a:t>30/10/2022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69248E5-1C52-4F4A-AEBF-E3BFF1E6777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D9BB93CA-A9E5-4B0D-8C86-73EA760185E6}" type="datetimeFigureOut">
              <a:rPr lang="fr-FR" smtClean="0"/>
              <a:pPr/>
              <a:t>30/10/2022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69248E5-1C52-4F4A-AEBF-E3BFF1E6777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9BB93CA-A9E5-4B0D-8C86-73EA760185E6}" type="datetimeFigureOut">
              <a:rPr lang="fr-FR" smtClean="0"/>
              <a:pPr/>
              <a:t>30/10/2022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69248E5-1C52-4F4A-AEBF-E3BFF1E6777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9BB93CA-A9E5-4B0D-8C86-73EA760185E6}" type="datetimeFigureOut">
              <a:rPr lang="fr-FR" smtClean="0"/>
              <a:pPr/>
              <a:t>30/10/2022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9248E5-1C52-4F4A-AEBF-E3BFF1E6777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D9BB93CA-A9E5-4B0D-8C86-73EA760185E6}" type="datetimeFigureOut">
              <a:rPr lang="fr-FR" smtClean="0"/>
              <a:pPr/>
              <a:t>30/10/2022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69248E5-1C52-4F4A-AEBF-E3BFF1E6777F}"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BB93CA-A9E5-4B0D-8C86-73EA760185E6}" type="datetimeFigureOut">
              <a:rPr lang="fr-FR" smtClean="0"/>
              <a:pPr/>
              <a:t>30/10/2022</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69248E5-1C52-4F4A-AEBF-E3BFF1E6777F}"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SA" smtClean="0"/>
              <a:t>إطار النظري الإدارة المشاريع</a:t>
            </a:r>
            <a:endParaRPr lang="fr-FR" dirty="0"/>
          </a:p>
        </p:txBody>
      </p:sp>
      <p:sp>
        <p:nvSpPr>
          <p:cNvPr id="3" name="Sous-titre 2"/>
          <p:cNvSpPr>
            <a:spLocks noGrp="1"/>
          </p:cNvSpPr>
          <p:nvPr>
            <p:ph type="subTitle" idx="1"/>
          </p:nvPr>
        </p:nvSpPr>
        <p:spPr/>
        <p:txBody>
          <a:bodyPr/>
          <a:lstStyle/>
          <a:p>
            <a:r>
              <a:rPr lang="ar-SA" dirty="0" smtClean="0"/>
              <a:t>من إعداد الطالب :</a:t>
            </a:r>
          </a:p>
          <a:p>
            <a:r>
              <a:rPr lang="ar-SA" dirty="0" smtClean="0"/>
              <a:t>حساني </a:t>
            </a:r>
            <a:r>
              <a:rPr lang="ar-SA" dirty="0" err="1" smtClean="0"/>
              <a:t>بلقاسم</a:t>
            </a:r>
            <a:endParaRPr lang="ar-SA" dirty="0" smtClean="0"/>
          </a:p>
          <a:p>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53210"/>
          </a:xfrm>
        </p:spPr>
        <p:txBody>
          <a:bodyPr>
            <a:normAutofit/>
          </a:bodyPr>
          <a:lstStyle/>
          <a:p>
            <a:pPr algn="r" rtl="1"/>
            <a:r>
              <a:rPr lang="ar-SA" sz="2800" dirty="0" smtClean="0">
                <a:solidFill>
                  <a:schemeClr val="tx1"/>
                </a:solidFill>
              </a:rPr>
              <a:t>المبحث الثاني : مفهوم إدارة المشاريع </a:t>
            </a:r>
            <a:endParaRPr lang="fr-FR" sz="2800" dirty="0">
              <a:solidFill>
                <a:schemeClr val="tx1"/>
              </a:solidFill>
            </a:endParaRPr>
          </a:p>
        </p:txBody>
      </p:sp>
      <p:sp>
        <p:nvSpPr>
          <p:cNvPr id="3" name="Espace réservé du contenu 2"/>
          <p:cNvSpPr>
            <a:spLocks noGrp="1"/>
          </p:cNvSpPr>
          <p:nvPr>
            <p:ph idx="1"/>
          </p:nvPr>
        </p:nvSpPr>
        <p:spPr>
          <a:xfrm>
            <a:off x="457200" y="1571612"/>
            <a:ext cx="8229600" cy="4752988"/>
          </a:xfrm>
        </p:spPr>
        <p:txBody>
          <a:bodyPr>
            <a:normAutofit lnSpcReduction="10000"/>
          </a:bodyPr>
          <a:lstStyle/>
          <a:p>
            <a:pPr algn="r" rtl="1"/>
            <a:r>
              <a:rPr lang="ar-SA" sz="2000" b="1" dirty="0" smtClean="0">
                <a:latin typeface="+mj-lt"/>
              </a:rPr>
              <a:t>المطلب الأول : تعريف إدارة المشاريع</a:t>
            </a:r>
          </a:p>
          <a:p>
            <a:pPr algn="r" rtl="1"/>
            <a:r>
              <a:rPr lang="ar-SA" sz="2000" dirty="0" smtClean="0">
                <a:latin typeface="+mj-lt"/>
              </a:rPr>
              <a:t>هي عملية حيوية نشطة تستفيد من المصادر المتاحة بطريقة منظمة من أجل تحقيق أهداف محددة بوضوح. </a:t>
            </a:r>
          </a:p>
          <a:p>
            <a:pPr algn="r" rtl="1"/>
            <a:r>
              <a:rPr lang="ar-SA" sz="2000" dirty="0" smtClean="0">
                <a:latin typeface="+mj-lt"/>
              </a:rPr>
              <a:t>رغم أن الإدارة بشكل عام لها عناصر </a:t>
            </a:r>
            <a:r>
              <a:rPr lang="ar-SA" sz="2000" dirty="0" err="1" smtClean="0">
                <a:latin typeface="+mj-lt"/>
              </a:rPr>
              <a:t>و</a:t>
            </a:r>
            <a:r>
              <a:rPr lang="ar-SA" sz="2000" dirty="0" smtClean="0">
                <a:latin typeface="+mj-lt"/>
              </a:rPr>
              <a:t> أساليب واحدة إلا أن إدارة المشاريع تختلف في بعض مبادئها كونها إدارة لها بداية </a:t>
            </a:r>
            <a:r>
              <a:rPr lang="ar-SA" sz="2000" dirty="0" err="1" smtClean="0">
                <a:latin typeface="+mj-lt"/>
              </a:rPr>
              <a:t>و</a:t>
            </a:r>
            <a:r>
              <a:rPr lang="ar-SA" sz="2000" dirty="0" smtClean="0">
                <a:latin typeface="+mj-lt"/>
              </a:rPr>
              <a:t> نهاية محددة ، وعليه فإن من أهم مبادئ إدارة المشروع:</a:t>
            </a:r>
          </a:p>
          <a:p>
            <a:pPr algn="r" rtl="1"/>
            <a:r>
              <a:rPr lang="ar-SA" sz="2000" dirty="0" smtClean="0">
                <a:latin typeface="+mj-lt"/>
              </a:rPr>
              <a:t>لا بد أن تكون موازنة المشروع مستقلة عن بقية أنشطة الجمعية/المؤسسة الأهلية لضمان فعالية تحقيق أهدافه ومخرجاته؛ ولتشجيع الجهات المانحة الراغبة في دعم مشروع محدد وليس جميع أنشطة المنظمة.</a:t>
            </a:r>
          </a:p>
          <a:p>
            <a:pPr algn="r" rtl="1"/>
            <a:r>
              <a:rPr lang="ar-SA" sz="2000" dirty="0" smtClean="0">
                <a:latin typeface="+mj-lt"/>
              </a:rPr>
              <a:t>لابد أن تكون أهداف المشروع ومخرجاته مرتبطة برؤية الجمعية/المؤسسة الأهلية ويساعد في تحقيق أهدافها العامة.</a:t>
            </a:r>
          </a:p>
          <a:p>
            <a:pPr algn="r" rtl="1"/>
            <a:r>
              <a:rPr lang="ar-SA" sz="2000" dirty="0" smtClean="0">
                <a:latin typeface="+mj-lt"/>
              </a:rPr>
              <a:t>عند إدارة المشروعات يجب التركيز على نتيجة المشروع حيث أن نجاح المشروع يتمثل بجودة النتائج المباشرة والغير مباشرة والأثر طويل المدى.</a:t>
            </a:r>
          </a:p>
          <a:p>
            <a:pPr algn="r" rtl="1"/>
            <a:r>
              <a:rPr lang="ar-SA" sz="2000" dirty="0" smtClean="0">
                <a:latin typeface="+mj-lt"/>
              </a:rPr>
              <a:t>تعتمد بشكل كبير على المتابعة والتقييم، لقياس تحقيق أهداف المشروع ونتائجه المرجوة.</a:t>
            </a:r>
          </a:p>
          <a:p>
            <a:pPr algn="r" rtl="1"/>
            <a:r>
              <a:rPr lang="ar-SA" sz="2000" dirty="0" smtClean="0"/>
              <a:t>تتميز بالخصوصية، فالمشروعات غالباً </a:t>
            </a:r>
            <a:r>
              <a:rPr lang="ar-SA" sz="2000" dirty="0" err="1" smtClean="0"/>
              <a:t>ماتكون</a:t>
            </a:r>
            <a:r>
              <a:rPr lang="ar-SA" sz="2000" dirty="0" smtClean="0"/>
              <a:t> فريدة من حيث أهدافها الخاصة.</a:t>
            </a:r>
            <a:endParaRPr lang="fr-FR" sz="2000" dirty="0">
              <a:latin typeface="+mj-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81772"/>
          </a:xfrm>
        </p:spPr>
        <p:txBody>
          <a:bodyPr>
            <a:normAutofit/>
          </a:bodyPr>
          <a:lstStyle/>
          <a:p>
            <a:pPr algn="r" rtl="1"/>
            <a:r>
              <a:rPr lang="ar-SA" sz="2800" dirty="0" smtClean="0">
                <a:solidFill>
                  <a:schemeClr val="tx1"/>
                </a:solidFill>
              </a:rPr>
              <a:t>المطلب </a:t>
            </a:r>
            <a:r>
              <a:rPr lang="ar-SA" sz="2800" dirty="0" smtClean="0">
                <a:solidFill>
                  <a:schemeClr val="tx1"/>
                </a:solidFill>
              </a:rPr>
              <a:t>الأول </a:t>
            </a:r>
            <a:endParaRPr lang="fr-FR" sz="2800" dirty="0">
              <a:solidFill>
                <a:schemeClr val="tx1"/>
              </a:solidFill>
            </a:endParaRPr>
          </a:p>
        </p:txBody>
      </p:sp>
      <p:sp>
        <p:nvSpPr>
          <p:cNvPr id="3" name="Espace réservé du contenu 2"/>
          <p:cNvSpPr>
            <a:spLocks noGrp="1"/>
          </p:cNvSpPr>
          <p:nvPr>
            <p:ph idx="1"/>
          </p:nvPr>
        </p:nvSpPr>
        <p:spPr>
          <a:xfrm>
            <a:off x="457200" y="1428736"/>
            <a:ext cx="8229600" cy="4895864"/>
          </a:xfrm>
        </p:spPr>
        <p:txBody>
          <a:bodyPr>
            <a:normAutofit/>
          </a:bodyPr>
          <a:lstStyle/>
          <a:p>
            <a:pPr algn="r" rtl="1"/>
            <a:r>
              <a:rPr lang="ar-SA" sz="2000" b="1" dirty="0" smtClean="0">
                <a:latin typeface="+mj-lt"/>
              </a:rPr>
              <a:t>مدير المشروع: </a:t>
            </a:r>
            <a:r>
              <a:rPr lang="ar-SA" sz="2000" dirty="0" smtClean="0">
                <a:latin typeface="+mj-lt"/>
              </a:rPr>
              <a:t>في إدارة المشاريع، يقوم الرئيس  للمشروع والذي يسمى مدير المشروع بتوجيه الإدارة، من خلال الاستفادة الكاملة من الموارد المتوفرة بما فيها الموارد البشرية، وذلك لتحقيق الغاية من المشروع (الهدف والإنجازات) ضمن حدود الكلفة المتوقَّعة، وفي (أو قبل) تاريخ التسليم المحدد وبمستوى الجودة المرغوبة .</a:t>
            </a:r>
          </a:p>
          <a:p>
            <a:pPr algn="r" rtl="1"/>
            <a:r>
              <a:rPr lang="ar-SA" sz="2000" b="1" dirty="0" smtClean="0">
                <a:latin typeface="+mj-lt"/>
              </a:rPr>
              <a:t>أهداف  إدارة المشروع: </a:t>
            </a:r>
            <a:r>
              <a:rPr lang="ar-SA" sz="2000" dirty="0" smtClean="0">
                <a:latin typeface="+mj-lt"/>
              </a:rPr>
              <a:t>ُتوضع الأهداف التي يجب تحقيقها ("الجودة"، "الكلفة"، "التسليم") بناء على متطّلبات المستخدم </a:t>
            </a:r>
            <a:r>
              <a:rPr lang="ar-SA" sz="2000" dirty="0" smtClean="0"/>
              <a:t>يقوم مدير المشروع بتخطيط وإدارة وتشغيل أشياء متنوعة مثل السياسات وطرق العمل والأدوات والتقنيات وتعيين الموظفين، وذلك لاستخدامها استخدامًا فعالا يؤدي بالفريق إلى تحقيق الأهداف.</a:t>
            </a:r>
          </a:p>
          <a:p>
            <a:pPr algn="r" rtl="1"/>
            <a:endParaRPr lang="ar-SA" sz="20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24648"/>
          </a:xfrm>
        </p:spPr>
        <p:txBody>
          <a:bodyPr>
            <a:normAutofit/>
          </a:bodyPr>
          <a:lstStyle/>
          <a:p>
            <a:pPr algn="r" rtl="1"/>
            <a:r>
              <a:rPr lang="ar-SA" sz="2800" dirty="0" smtClean="0">
                <a:solidFill>
                  <a:schemeClr val="tx1"/>
                </a:solidFill>
              </a:rPr>
              <a:t>المطلب </a:t>
            </a:r>
            <a:r>
              <a:rPr lang="ar-SA" sz="2800" dirty="0" err="1" smtClean="0">
                <a:solidFill>
                  <a:schemeClr val="tx1"/>
                </a:solidFill>
              </a:rPr>
              <a:t>الاول</a:t>
            </a:r>
            <a:r>
              <a:rPr lang="ar-SA" sz="2800" dirty="0" smtClean="0">
                <a:solidFill>
                  <a:schemeClr val="tx1"/>
                </a:solidFill>
              </a:rPr>
              <a:t> </a:t>
            </a:r>
            <a:endParaRPr lang="fr-FR" sz="2800" dirty="0">
              <a:solidFill>
                <a:schemeClr val="tx1"/>
              </a:solidFill>
            </a:endParaRPr>
          </a:p>
        </p:txBody>
      </p:sp>
      <p:sp>
        <p:nvSpPr>
          <p:cNvPr id="3" name="Espace réservé du contenu 2"/>
          <p:cNvSpPr>
            <a:spLocks noGrp="1"/>
          </p:cNvSpPr>
          <p:nvPr>
            <p:ph idx="1"/>
          </p:nvPr>
        </p:nvSpPr>
        <p:spPr>
          <a:xfrm>
            <a:off x="457200" y="1500174"/>
            <a:ext cx="8229600" cy="4824426"/>
          </a:xfrm>
        </p:spPr>
        <p:txBody>
          <a:bodyPr>
            <a:normAutofit/>
          </a:bodyPr>
          <a:lstStyle/>
          <a:p>
            <a:pPr algn="r" rtl="1"/>
            <a:r>
              <a:rPr lang="ar-SA" sz="2000" dirty="0" smtClean="0"/>
              <a:t>عناصر إدارة </a:t>
            </a:r>
            <a:r>
              <a:rPr lang="ar-SA" sz="2000" dirty="0" smtClean="0"/>
              <a:t>المشاريع</a:t>
            </a:r>
          </a:p>
          <a:p>
            <a:pPr algn="r" rtl="1"/>
            <a:r>
              <a:rPr lang="ar-SA" sz="2000" b="1" dirty="0" smtClean="0"/>
              <a:t> </a:t>
            </a:r>
            <a:r>
              <a:rPr lang="ar-SA" sz="2000" b="1" dirty="0" smtClean="0"/>
              <a:t>الوقت: </a:t>
            </a:r>
            <a:r>
              <a:rPr lang="ar-SA" sz="2000" dirty="0" smtClean="0"/>
              <a:t>حيث يعتبر من أهم عناصر إدارة المشاريع، فإنجاز المشاريع المطلوبة في الوقت المحدد يزيد ثقة العملاء، بالإضافة إلى توفيره الكثير من المصروفات المكلفة على الشركة. </a:t>
            </a:r>
            <a:endParaRPr lang="ar-SA" sz="2000" dirty="0" smtClean="0"/>
          </a:p>
          <a:p>
            <a:pPr algn="r" rtl="1"/>
            <a:r>
              <a:rPr lang="ar-SA" sz="2000" b="1" dirty="0" smtClean="0"/>
              <a:t>التكاليف</a:t>
            </a:r>
            <a:r>
              <a:rPr lang="ar-SA" sz="2000" dirty="0" smtClean="0"/>
              <a:t>: والمقصود </a:t>
            </a:r>
            <a:r>
              <a:rPr lang="ar-SA" sz="2000" dirty="0" err="1" smtClean="0"/>
              <a:t>بها</a:t>
            </a:r>
            <a:r>
              <a:rPr lang="ar-SA" sz="2000" dirty="0" smtClean="0"/>
              <a:t> مراقبة التكاليف والأمور المالية من أجل زيادة إنتاج الربح. </a:t>
            </a:r>
            <a:endParaRPr lang="ar-SA" sz="2000" dirty="0" smtClean="0"/>
          </a:p>
          <a:p>
            <a:pPr algn="r" rtl="1"/>
            <a:r>
              <a:rPr lang="ar-SA" sz="2000" b="1" dirty="0" smtClean="0"/>
              <a:t>الموارد البشرية</a:t>
            </a:r>
            <a:r>
              <a:rPr lang="ar-SA" sz="2000" b="1" dirty="0" smtClean="0"/>
              <a:t>: </a:t>
            </a:r>
            <a:r>
              <a:rPr lang="ar-SA" sz="2000" dirty="0" smtClean="0"/>
              <a:t>من أهم عناصر إدارة المشاريع متابعة عمل الموظفين لتقييم الأداء وعملية الإنتاج بصورة منتظمة ومستمرة. </a:t>
            </a:r>
            <a:endParaRPr lang="ar-SA" sz="2000" dirty="0" smtClean="0"/>
          </a:p>
          <a:p>
            <a:pPr algn="r" rtl="1"/>
            <a:r>
              <a:rPr lang="ar-SA" sz="2000" b="1" dirty="0" smtClean="0"/>
              <a:t>المهام</a:t>
            </a:r>
            <a:r>
              <a:rPr lang="ar-SA" sz="2000" b="1" dirty="0" smtClean="0"/>
              <a:t>: </a:t>
            </a:r>
            <a:r>
              <a:rPr lang="ar-SA" sz="2000" dirty="0" smtClean="0"/>
              <a:t>وتعني متابعة المهام الخاصة بإنجاز المشروع في الوقت المناسب والتكلفة المناسبة، حيث يجب متابعة جميع خطوات المشروع من الأمور الصغيرة الأولية وحتى الوصول إلى النقطة النهائية، </a:t>
            </a:r>
            <a:r>
              <a:rPr lang="ar-SA" sz="2000" dirty="0" err="1" smtClean="0"/>
              <a:t>و</a:t>
            </a:r>
            <a:r>
              <a:rPr lang="ar-SA" sz="2000" dirty="0" smtClean="0"/>
              <a:t> العمل قد يكون بسيطاً أو معقداً.</a:t>
            </a:r>
            <a:r>
              <a:rPr lang="ar-SA" dirty="0" smtClean="0"/>
              <a:t/>
            </a:r>
            <a:br>
              <a:rPr lang="ar-SA" dirty="0" smtClean="0"/>
            </a:b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438896"/>
          </a:xfrm>
        </p:spPr>
        <p:txBody>
          <a:bodyPr>
            <a:noAutofit/>
          </a:bodyPr>
          <a:lstStyle/>
          <a:p>
            <a:pPr algn="r" rtl="1"/>
            <a:r>
              <a:rPr lang="ar-SA" sz="2800" dirty="0" smtClean="0">
                <a:solidFill>
                  <a:schemeClr val="tx1"/>
                </a:solidFill>
              </a:rPr>
              <a:t>المطلب الثاني : أهمية إدارة المشاريع </a:t>
            </a:r>
            <a:endParaRPr lang="fr-FR" sz="2800" dirty="0">
              <a:solidFill>
                <a:schemeClr val="tx1"/>
              </a:solidFill>
            </a:endParaRPr>
          </a:p>
        </p:txBody>
      </p:sp>
      <p:sp>
        <p:nvSpPr>
          <p:cNvPr id="3" name="Espace réservé du contenu 2"/>
          <p:cNvSpPr>
            <a:spLocks noGrp="1"/>
          </p:cNvSpPr>
          <p:nvPr>
            <p:ph idx="1"/>
          </p:nvPr>
        </p:nvSpPr>
        <p:spPr>
          <a:xfrm>
            <a:off x="457200" y="1357298"/>
            <a:ext cx="8229600" cy="5286412"/>
          </a:xfrm>
        </p:spPr>
        <p:txBody>
          <a:bodyPr>
            <a:normAutofit/>
          </a:bodyPr>
          <a:lstStyle/>
          <a:p>
            <a:pPr algn="r" rtl="1"/>
            <a:r>
              <a:rPr lang="ar-SA" sz="2000" dirty="0" smtClean="0">
                <a:latin typeface="+mj-lt"/>
              </a:rPr>
              <a:t>تعتبر الإدارة الجيدة للمشاريع  ضرورية جدًا لنجاح المشروع بكامله تتطلب :</a:t>
            </a:r>
          </a:p>
          <a:p>
            <a:pPr algn="r" rtl="1"/>
            <a:r>
              <a:rPr lang="ar-SA" sz="2000" dirty="0" smtClean="0">
                <a:latin typeface="+mj-lt"/>
              </a:rPr>
              <a:t>إدارة الأشخاص :</a:t>
            </a:r>
          </a:p>
          <a:p>
            <a:pPr algn="r" rtl="1"/>
            <a:r>
              <a:rPr lang="ar-SA" sz="2000" dirty="0" smtClean="0"/>
              <a:t>تجري مشاريع تطوير ضمن </a:t>
            </a:r>
            <a:r>
              <a:rPr lang="ar-SA" sz="2000" dirty="0" smtClean="0"/>
              <a:t>فريق </a:t>
            </a:r>
            <a:r>
              <a:rPr lang="ar-SA" sz="2000" dirty="0" smtClean="0"/>
              <a:t>عمل، تتكون هذه الفرق من أشخاص ذوي خبرات وأدوار ومهارات مختلفة،فقد تحتوي فريق العمل على محللين برمجيين، مصممين برمجيين، مبرمجين، </a:t>
            </a:r>
            <a:r>
              <a:rPr lang="ar-SA" sz="2000" dirty="0" smtClean="0"/>
              <a:t>وغير </a:t>
            </a:r>
            <a:r>
              <a:rPr lang="ar-SA" sz="2000" dirty="0" smtClean="0"/>
              <a:t>ذلك يجب تنسيق وإدارة عمل هؤلاء الأشخاص.</a:t>
            </a:r>
          </a:p>
          <a:p>
            <a:pPr algn="r" rtl="1"/>
            <a:r>
              <a:rPr lang="ar-SA" sz="2000" dirty="0" smtClean="0">
                <a:latin typeface="+mj-lt"/>
              </a:rPr>
              <a:t>إدارة  المشكلة :</a:t>
            </a:r>
          </a:p>
          <a:p>
            <a:pPr algn="r" rtl="1"/>
            <a:r>
              <a:rPr lang="ar-SA" sz="2000" dirty="0" smtClean="0"/>
              <a:t>يجب أن يكون هناك تعريف واضح للمشكلة، بحيث نركِّز على المشكلة المراد حّلها، وذلك:</a:t>
            </a:r>
          </a:p>
          <a:p>
            <a:pPr algn="r" rtl="1"/>
            <a:r>
              <a:rPr lang="ar-SA" sz="2000" dirty="0" smtClean="0">
                <a:latin typeface="+mj-lt"/>
              </a:rPr>
              <a:t>قبل بداية المشروع: بحيث ندرس في البداية الأمور المتعلقة بغاية المشروع ونطاقه، فبدون ذلك لن نستطيع تقدير الكلفة الكلية أو الفترة اللازمة لإتمام المشروع أو غير ذلك.</a:t>
            </a:r>
          </a:p>
          <a:p>
            <a:pPr algn="r" rtl="1"/>
            <a:r>
              <a:rPr lang="ar-SA" sz="2000" dirty="0" smtClean="0">
                <a:latin typeface="+mj-lt"/>
              </a:rPr>
              <a:t>أثناء تقدم المشروع: فمن المحتمل أن تحصل تطورات على المشكلة أثناء تقدم المشروع، وهذا يجب أن يخضع لإدارة صارمة .</a:t>
            </a:r>
          </a:p>
          <a:p>
            <a:pPr algn="r" rtl="1"/>
            <a:r>
              <a:rPr lang="ar-SA" sz="2000" dirty="0" smtClean="0">
                <a:latin typeface="+mj-lt"/>
              </a:rPr>
              <a:t>إدارة الإجرائية :</a:t>
            </a:r>
          </a:p>
          <a:p>
            <a:pPr algn="r" rtl="1"/>
            <a:r>
              <a:rPr lang="ar-SA" sz="2000" dirty="0" smtClean="0"/>
              <a:t>يجب أن نكون قادرين على إدارة الإجرائية المستخدمة لتطوير البرمجية، وذلك أيًا كان نموذج الإجرائية المستخدم بحث نعرف في لحظة ما، هل يسير المشروع بشكل سليم؟ من ناحية الوقت مثلا، ما هي المشاكل التي تواجه المشروع؟ وغير ذلك وهذا في النهاية </a:t>
            </a:r>
            <a:r>
              <a:rPr lang="ar-SA" sz="2000" dirty="0" err="1" smtClean="0"/>
              <a:t>ادارة</a:t>
            </a:r>
            <a:r>
              <a:rPr lang="ar-SA" sz="2000" dirty="0" smtClean="0"/>
              <a:t> المشروع بكامله.</a:t>
            </a:r>
            <a:endParaRPr lang="ar-SA" sz="2000" dirty="0" smtClean="0">
              <a:latin typeface="+mj-l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10334"/>
          </a:xfrm>
        </p:spPr>
        <p:txBody>
          <a:bodyPr>
            <a:normAutofit/>
          </a:bodyPr>
          <a:lstStyle/>
          <a:p>
            <a:pPr algn="r" rtl="1"/>
            <a:r>
              <a:rPr lang="ar-SA" sz="2800" dirty="0" smtClean="0">
                <a:solidFill>
                  <a:schemeClr val="tx1"/>
                </a:solidFill>
              </a:rPr>
              <a:t>المطلب الثالث : مهارات </a:t>
            </a:r>
            <a:r>
              <a:rPr lang="ar-SA" sz="2800" dirty="0" err="1" smtClean="0">
                <a:solidFill>
                  <a:schemeClr val="tx1"/>
                </a:solidFill>
              </a:rPr>
              <a:t>و</a:t>
            </a:r>
            <a:r>
              <a:rPr lang="ar-SA" sz="2800" dirty="0" smtClean="0">
                <a:solidFill>
                  <a:schemeClr val="tx1"/>
                </a:solidFill>
              </a:rPr>
              <a:t> إطار عمل إدارة المشاريع </a:t>
            </a:r>
            <a:endParaRPr lang="fr-FR" sz="2800" dirty="0">
              <a:solidFill>
                <a:schemeClr val="tx1"/>
              </a:solidFill>
            </a:endParaRPr>
          </a:p>
        </p:txBody>
      </p:sp>
      <p:sp>
        <p:nvSpPr>
          <p:cNvPr id="3" name="Espace réservé du contenu 2"/>
          <p:cNvSpPr>
            <a:spLocks noGrp="1"/>
          </p:cNvSpPr>
          <p:nvPr>
            <p:ph idx="1"/>
          </p:nvPr>
        </p:nvSpPr>
        <p:spPr>
          <a:xfrm>
            <a:off x="457200" y="1428736"/>
            <a:ext cx="8229600" cy="5072098"/>
          </a:xfrm>
        </p:spPr>
        <p:txBody>
          <a:bodyPr>
            <a:normAutofit/>
          </a:bodyPr>
          <a:lstStyle/>
          <a:p>
            <a:pPr algn="r" rtl="1"/>
            <a:r>
              <a:rPr lang="ar-SA" sz="2000" dirty="0" smtClean="0">
                <a:latin typeface="+mj-lt"/>
              </a:rPr>
              <a:t>يحتاج مدير المشروع إلى العديد من المهارات، فعليه أن يكون متكيفًا مع التغيير، وأن يفهم المنظمة التي يعمل فيها أو معها، وان يكون قادرًا على قيادة الفريق نحو تحقيق غاية المشروع. يحتاج مدير المشروع إلى المهارات بنوعيها المهارات القاسية </a:t>
            </a:r>
            <a:r>
              <a:rPr lang="ar-SA" sz="2000" dirty="0" smtClean="0"/>
              <a:t>والمهارات الناعمة .</a:t>
            </a:r>
          </a:p>
          <a:p>
            <a:pPr algn="r" rtl="1"/>
            <a:r>
              <a:rPr lang="ar-SA" sz="2000" b="1" dirty="0" smtClean="0">
                <a:latin typeface="+mj-lt"/>
              </a:rPr>
              <a:t>المهارات القاسية</a:t>
            </a:r>
          </a:p>
          <a:p>
            <a:pPr algn="r" rtl="1"/>
            <a:r>
              <a:rPr lang="ar-SA" sz="2000" dirty="0" smtClean="0">
                <a:latin typeface="+mj-lt"/>
              </a:rPr>
              <a:t>المعرفة المتعلقة بالمنتج والإجراءات والمنهجية المتبعة .</a:t>
            </a:r>
          </a:p>
          <a:p>
            <a:pPr algn="r" rtl="1"/>
            <a:r>
              <a:rPr lang="ar-SA" sz="2000" dirty="0" smtClean="0">
                <a:latin typeface="+mj-lt"/>
              </a:rPr>
              <a:t>معرفة كيفية استخدام أدوات وتقنيات إدارة المشاريع المختلفة.</a:t>
            </a:r>
          </a:p>
          <a:p>
            <a:pPr algn="r" rtl="1"/>
            <a:r>
              <a:rPr lang="ar-SA" sz="2000" b="1" dirty="0" smtClean="0">
                <a:latin typeface="+mj-lt"/>
              </a:rPr>
              <a:t>المهارات الناعمة </a:t>
            </a:r>
          </a:p>
          <a:p>
            <a:pPr algn="r" rtl="1"/>
            <a:r>
              <a:rPr lang="ar-SA" sz="2000" dirty="0" smtClean="0">
                <a:latin typeface="+mj-lt"/>
              </a:rPr>
              <a:t>مهارات التواصل</a:t>
            </a:r>
            <a:endParaRPr lang="fr-FR" sz="2000" dirty="0" smtClean="0">
              <a:latin typeface="+mj-lt"/>
            </a:endParaRPr>
          </a:p>
          <a:p>
            <a:pPr algn="r" rtl="1"/>
            <a:r>
              <a:rPr lang="ar-SA" sz="2000" dirty="0" smtClean="0">
                <a:latin typeface="+mj-lt"/>
              </a:rPr>
              <a:t>مهارات التنظيم </a:t>
            </a:r>
            <a:endParaRPr lang="fr-FR" sz="2000" dirty="0" smtClean="0">
              <a:latin typeface="+mj-lt"/>
            </a:endParaRPr>
          </a:p>
          <a:p>
            <a:pPr algn="r" rtl="1"/>
            <a:r>
              <a:rPr lang="ar-SA" sz="2000" dirty="0" smtClean="0">
                <a:latin typeface="+mj-lt"/>
              </a:rPr>
              <a:t>مهارات بناء فريق</a:t>
            </a:r>
            <a:endParaRPr lang="fr-FR" sz="2000" dirty="0" smtClean="0">
              <a:latin typeface="+mj-lt"/>
            </a:endParaRPr>
          </a:p>
          <a:p>
            <a:pPr algn="r" rtl="1"/>
            <a:r>
              <a:rPr lang="ar-SA" sz="2000" dirty="0" smtClean="0">
                <a:latin typeface="+mj-lt"/>
              </a:rPr>
              <a:t>مهارات القيادة</a:t>
            </a:r>
            <a:endParaRPr lang="fr-FR" sz="2000" dirty="0" smtClean="0">
              <a:latin typeface="+mj-lt"/>
            </a:endParaRPr>
          </a:p>
          <a:p>
            <a:pPr algn="r" rtl="1"/>
            <a:r>
              <a:rPr lang="ar-SA" sz="2000" dirty="0" smtClean="0">
                <a:latin typeface="+mj-lt"/>
              </a:rPr>
              <a:t>مهارات التكيف/التغلب مع/على المشكلات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24648"/>
          </a:xfrm>
        </p:spPr>
        <p:txBody>
          <a:bodyPr>
            <a:normAutofit/>
          </a:bodyPr>
          <a:lstStyle/>
          <a:p>
            <a:pPr algn="r" rtl="1"/>
            <a:r>
              <a:rPr lang="ar-SA" sz="2800" dirty="0" smtClean="0">
                <a:solidFill>
                  <a:schemeClr val="tx1"/>
                </a:solidFill>
              </a:rPr>
              <a:t>المطلب الثالث :</a:t>
            </a:r>
            <a:endParaRPr lang="fr-FR" sz="2800" dirty="0">
              <a:solidFill>
                <a:schemeClr val="tx1"/>
              </a:solidFill>
            </a:endParaRPr>
          </a:p>
        </p:txBody>
      </p:sp>
      <p:sp>
        <p:nvSpPr>
          <p:cNvPr id="3" name="Espace réservé du contenu 2"/>
          <p:cNvSpPr>
            <a:spLocks noGrp="1"/>
          </p:cNvSpPr>
          <p:nvPr>
            <p:ph idx="1"/>
          </p:nvPr>
        </p:nvSpPr>
        <p:spPr>
          <a:xfrm>
            <a:off x="457200" y="1571612"/>
            <a:ext cx="8229600" cy="4752988"/>
          </a:xfrm>
        </p:spPr>
        <p:txBody>
          <a:bodyPr>
            <a:normAutofit/>
          </a:bodyPr>
          <a:lstStyle/>
          <a:p>
            <a:pPr algn="r" rtl="1"/>
            <a:r>
              <a:rPr lang="ar-SA" sz="2000" dirty="0" smtClean="0">
                <a:latin typeface="+mj-lt"/>
              </a:rPr>
              <a:t>يشكِّل إطار عمل إدارة المشاريع </a:t>
            </a:r>
            <a:r>
              <a:rPr lang="ar-SA" sz="2000" dirty="0" smtClean="0"/>
              <a:t>البنية الأساسية لفهم إدارة المشاريع، ويتكون من:</a:t>
            </a:r>
          </a:p>
          <a:p>
            <a:pPr algn="r" rtl="1"/>
            <a:r>
              <a:rPr lang="ar-SA" sz="2000" b="1" dirty="0" smtClean="0">
                <a:latin typeface="+mj-lt"/>
              </a:rPr>
              <a:t>سياق </a:t>
            </a:r>
            <a:r>
              <a:rPr lang="ar-SA" sz="2000" b="1" dirty="0" smtClean="0">
                <a:latin typeface="+mj-lt"/>
              </a:rPr>
              <a:t>إدارة </a:t>
            </a:r>
            <a:r>
              <a:rPr lang="ar-SA" sz="2000" b="1" dirty="0" smtClean="0">
                <a:latin typeface="+mj-lt"/>
              </a:rPr>
              <a:t>المشاريع </a:t>
            </a:r>
          </a:p>
          <a:p>
            <a:pPr algn="r" rtl="1"/>
            <a:r>
              <a:rPr lang="ar-SA" sz="2000" dirty="0" smtClean="0">
                <a:latin typeface="+mj-lt"/>
              </a:rPr>
              <a:t>أطوار المشروع ودورة حياته </a:t>
            </a:r>
            <a:endParaRPr lang="fr-FR" sz="2000" dirty="0" smtClean="0">
              <a:latin typeface="+mj-lt"/>
            </a:endParaRPr>
          </a:p>
          <a:p>
            <a:pPr algn="r" rtl="1"/>
            <a:r>
              <a:rPr lang="ar-SA" sz="2000" dirty="0" smtClean="0">
                <a:latin typeface="+mj-lt"/>
              </a:rPr>
              <a:t>المهتمين بالمشروع</a:t>
            </a:r>
            <a:endParaRPr lang="fr-FR" sz="2000" dirty="0" smtClean="0">
              <a:latin typeface="+mj-lt"/>
            </a:endParaRPr>
          </a:p>
          <a:p>
            <a:pPr algn="r" rtl="1"/>
            <a:r>
              <a:rPr lang="ar-SA" sz="2000" dirty="0" smtClean="0">
                <a:latin typeface="+mj-lt"/>
              </a:rPr>
              <a:t>تأثيرات تنظيمية</a:t>
            </a:r>
            <a:endParaRPr lang="fr-FR" sz="2000" dirty="0" smtClean="0">
              <a:latin typeface="+mj-lt"/>
            </a:endParaRPr>
          </a:p>
          <a:p>
            <a:pPr algn="r" rtl="1"/>
            <a:r>
              <a:rPr lang="ar-SA" sz="2000" dirty="0" smtClean="0">
                <a:latin typeface="+mj-lt"/>
              </a:rPr>
              <a:t>مهارات أساسية عامة في الإدارة</a:t>
            </a:r>
          </a:p>
          <a:p>
            <a:pPr algn="r" rtl="1"/>
            <a:r>
              <a:rPr lang="fr-FR" sz="2000" dirty="0" smtClean="0">
                <a:latin typeface="+mj-lt"/>
              </a:rPr>
              <a:t> </a:t>
            </a:r>
            <a:r>
              <a:rPr lang="ar-SA" sz="2000" dirty="0" smtClean="0">
                <a:latin typeface="+mj-lt"/>
              </a:rPr>
              <a:t>التأثيرات الاجتماعية-الاقتصادية</a:t>
            </a:r>
          </a:p>
          <a:p>
            <a:pPr algn="r" rtl="1"/>
            <a:r>
              <a:rPr lang="ar-SA" sz="2000" b="1" dirty="0" smtClean="0">
                <a:latin typeface="+mj-lt"/>
              </a:rPr>
              <a:t>إجراءات إدارة المشاريع</a:t>
            </a:r>
          </a:p>
          <a:p>
            <a:pPr algn="r" rtl="1"/>
            <a:r>
              <a:rPr lang="ar-SA" sz="2000" dirty="0" smtClean="0">
                <a:latin typeface="+mj-lt"/>
              </a:rPr>
              <a:t>إجراءات إدارة المشروع: تهتم بوصف وتنظيم عمل المشروع </a:t>
            </a:r>
            <a:endParaRPr lang="fr-FR" sz="2000" dirty="0" smtClean="0">
              <a:latin typeface="+mj-lt"/>
            </a:endParaRPr>
          </a:p>
          <a:p>
            <a:pPr algn="r" rtl="1"/>
            <a:r>
              <a:rPr lang="ar-SA" sz="2000" dirty="0" smtClean="0">
                <a:latin typeface="+mj-lt"/>
              </a:rPr>
              <a:t>إجراءات موجهة نحو المنتج: تهتم بتوصيف وبناء منتج المشروع</a:t>
            </a:r>
          </a:p>
          <a:p>
            <a:pPr algn="r" rtl="1"/>
            <a:endParaRPr lang="fr-FR" sz="2000" dirty="0">
              <a:latin typeface="+mj-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24648"/>
          </a:xfrm>
        </p:spPr>
        <p:txBody>
          <a:bodyPr>
            <a:normAutofit/>
          </a:bodyPr>
          <a:lstStyle/>
          <a:p>
            <a:pPr algn="r" rtl="1"/>
            <a:r>
              <a:rPr lang="ar-SA" sz="2800" dirty="0" smtClean="0">
                <a:solidFill>
                  <a:schemeClr val="tx1"/>
                </a:solidFill>
              </a:rPr>
              <a:t>المطلب الثالث :</a:t>
            </a:r>
            <a:endParaRPr lang="fr-FR" sz="2800" dirty="0">
              <a:solidFill>
                <a:schemeClr val="tx1"/>
              </a:solidFill>
            </a:endParaRPr>
          </a:p>
        </p:txBody>
      </p:sp>
      <p:sp>
        <p:nvSpPr>
          <p:cNvPr id="3" name="Espace réservé du contenu 2"/>
          <p:cNvSpPr>
            <a:spLocks noGrp="1"/>
          </p:cNvSpPr>
          <p:nvPr>
            <p:ph idx="1"/>
          </p:nvPr>
        </p:nvSpPr>
        <p:spPr>
          <a:xfrm>
            <a:off x="457200" y="1643050"/>
            <a:ext cx="8229600" cy="4681550"/>
          </a:xfrm>
        </p:spPr>
        <p:txBody>
          <a:bodyPr>
            <a:normAutofit/>
          </a:bodyPr>
          <a:lstStyle/>
          <a:p>
            <a:pPr algn="r" rtl="1"/>
            <a:r>
              <a:rPr lang="ar-SA" sz="2000" b="1" dirty="0" smtClean="0">
                <a:latin typeface="+mj-lt"/>
              </a:rPr>
              <a:t>إطار عمل إدارة المشاريع حسب معهد إدارة المشاريع</a:t>
            </a:r>
          </a:p>
          <a:p>
            <a:pPr algn="r" rtl="1"/>
            <a:r>
              <a:rPr lang="ar-SA" sz="2000" dirty="0" smtClean="0">
                <a:latin typeface="+mj-lt"/>
              </a:rPr>
              <a:t>يمكن النظر إلى إدارة المشاريع على أنها إجراءات مترابطة، وقد جرى تنظيم هذه الإجراءات ضمن خمس مجموعات:</a:t>
            </a:r>
          </a:p>
          <a:p>
            <a:pPr algn="r" rtl="1"/>
            <a:r>
              <a:rPr lang="ar-SA" sz="2000" dirty="0" smtClean="0">
                <a:latin typeface="+mj-lt"/>
              </a:rPr>
              <a:t>إجراءات الإطلاق </a:t>
            </a:r>
            <a:endParaRPr lang="fr-FR" sz="2000" dirty="0" smtClean="0">
              <a:latin typeface="+mj-lt"/>
            </a:endParaRPr>
          </a:p>
          <a:p>
            <a:pPr algn="r" rtl="1"/>
            <a:r>
              <a:rPr lang="ar-SA" sz="2000" dirty="0" smtClean="0">
                <a:latin typeface="+mj-lt"/>
              </a:rPr>
              <a:t>إجراءات التخطيط </a:t>
            </a:r>
            <a:endParaRPr lang="fr-FR" sz="2000" dirty="0" smtClean="0">
              <a:latin typeface="+mj-lt"/>
            </a:endParaRPr>
          </a:p>
          <a:p>
            <a:pPr algn="r" rtl="1"/>
            <a:r>
              <a:rPr lang="ar-SA" sz="2000" dirty="0" smtClean="0">
                <a:latin typeface="+mj-lt"/>
              </a:rPr>
              <a:t>إجراءات التنفيذ </a:t>
            </a:r>
            <a:endParaRPr lang="fr-FR" sz="2000" dirty="0" smtClean="0">
              <a:latin typeface="+mj-lt"/>
            </a:endParaRPr>
          </a:p>
          <a:p>
            <a:pPr algn="r" rtl="1"/>
            <a:r>
              <a:rPr lang="ar-SA" sz="2000" dirty="0" smtClean="0">
                <a:latin typeface="+mj-lt"/>
              </a:rPr>
              <a:t>إجراءات التحكم </a:t>
            </a:r>
            <a:endParaRPr lang="fr-FR" sz="2000" dirty="0" smtClean="0">
              <a:latin typeface="+mj-lt"/>
            </a:endParaRPr>
          </a:p>
          <a:p>
            <a:pPr algn="r" rtl="1"/>
            <a:r>
              <a:rPr lang="ar-SA" sz="2000" dirty="0" smtClean="0">
                <a:latin typeface="+mj-lt"/>
              </a:rPr>
              <a:t>إجراءات الإنهاء</a:t>
            </a:r>
          </a:p>
          <a:p>
            <a:pPr algn="r" rtl="1"/>
            <a:endParaRPr lang="ar-SA" sz="2000" dirty="0" smtClean="0">
              <a:latin typeface="+mj-lt"/>
            </a:endParaRPr>
          </a:p>
          <a:p>
            <a:pPr algn="r" rtl="1"/>
            <a:endParaRPr lang="ar-SA" sz="2000" dirty="0" smtClean="0">
              <a:latin typeface="+mj-lt"/>
            </a:endParaRPr>
          </a:p>
          <a:p>
            <a:pPr algn="r" rtl="1"/>
            <a:endParaRPr lang="ar-SA" sz="2000" dirty="0" smtClean="0">
              <a:latin typeface="+mj-lt"/>
            </a:endParaRPr>
          </a:p>
          <a:p>
            <a:pPr algn="r" rtl="1"/>
            <a:endParaRPr lang="fr-FR" sz="2000" dirty="0">
              <a:latin typeface="+mj-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53210"/>
          </a:xfrm>
        </p:spPr>
        <p:txBody>
          <a:bodyPr>
            <a:normAutofit fontScale="90000"/>
          </a:bodyPr>
          <a:lstStyle/>
          <a:p>
            <a:pPr algn="r" rtl="1"/>
            <a:r>
              <a:rPr lang="ar-SA" dirty="0" smtClean="0"/>
              <a:t>المراجع</a:t>
            </a:r>
            <a:endParaRPr lang="fr-FR" dirty="0"/>
          </a:p>
        </p:txBody>
      </p:sp>
      <p:sp>
        <p:nvSpPr>
          <p:cNvPr id="3" name="Espace réservé du contenu 2"/>
          <p:cNvSpPr>
            <a:spLocks noGrp="1"/>
          </p:cNvSpPr>
          <p:nvPr>
            <p:ph idx="1"/>
          </p:nvPr>
        </p:nvSpPr>
        <p:spPr/>
        <p:txBody>
          <a:bodyPr/>
          <a:lstStyle/>
          <a:p>
            <a:pPr algn="r" rtl="1"/>
            <a:r>
              <a:rPr lang="ar-SA" dirty="0" err="1" smtClean="0"/>
              <a:t>ادارة</a:t>
            </a:r>
            <a:r>
              <a:rPr lang="ar-SA" dirty="0" smtClean="0"/>
              <a:t> المشاريع المحتوي الكامل للمادة القسم </a:t>
            </a:r>
            <a:r>
              <a:rPr lang="ar-SA" dirty="0" err="1" smtClean="0"/>
              <a:t>الاول</a:t>
            </a:r>
            <a:r>
              <a:rPr lang="ar-SA" dirty="0" smtClean="0"/>
              <a:t> ثاني </a:t>
            </a:r>
          </a:p>
          <a:p>
            <a:pPr algn="r" rtl="1"/>
            <a:r>
              <a:rPr lang="ar-SA" dirty="0" smtClean="0"/>
              <a:t>الخلفيات النظرية في </a:t>
            </a:r>
            <a:r>
              <a:rPr lang="ar-SA" dirty="0" err="1" smtClean="0"/>
              <a:t>ادارة</a:t>
            </a:r>
            <a:r>
              <a:rPr lang="ar-SA" dirty="0" smtClean="0"/>
              <a:t> المشاريع </a:t>
            </a:r>
            <a:r>
              <a:rPr lang="fr-FR" dirty="0" smtClean="0"/>
              <a:t>(2011)</a:t>
            </a:r>
          </a:p>
          <a:p>
            <a:pPr algn="r" rtl="1"/>
            <a:endParaRPr lang="fr-FR"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24648"/>
          </a:xfrm>
        </p:spPr>
        <p:txBody>
          <a:bodyPr>
            <a:normAutofit fontScale="90000"/>
          </a:bodyPr>
          <a:lstStyle/>
          <a:p>
            <a:pPr algn="r" rtl="1"/>
            <a:r>
              <a:rPr lang="ar-SA" dirty="0" smtClean="0"/>
              <a:t>ا</a:t>
            </a:r>
            <a:r>
              <a:rPr lang="ar-SA" sz="4000" dirty="0" smtClean="0"/>
              <a:t>لخاتمة</a:t>
            </a:r>
            <a:r>
              <a:rPr lang="ar-SA" dirty="0" smtClean="0"/>
              <a:t> </a:t>
            </a:r>
            <a:endParaRPr lang="fr-FR" dirty="0"/>
          </a:p>
        </p:txBody>
      </p:sp>
      <p:sp>
        <p:nvSpPr>
          <p:cNvPr id="3" name="Espace réservé du contenu 2"/>
          <p:cNvSpPr>
            <a:spLocks noGrp="1"/>
          </p:cNvSpPr>
          <p:nvPr>
            <p:ph idx="1"/>
          </p:nvPr>
        </p:nvSpPr>
        <p:spPr>
          <a:xfrm>
            <a:off x="457200" y="1714488"/>
            <a:ext cx="8229600" cy="4610112"/>
          </a:xfrm>
        </p:spPr>
        <p:txBody>
          <a:bodyPr/>
          <a:lstStyle/>
          <a:p>
            <a:pPr algn="r" rtl="1"/>
            <a:r>
              <a:rPr lang="ar-SA" dirty="0" smtClean="0"/>
              <a:t>مع تطور زمن </a:t>
            </a:r>
            <a:r>
              <a:rPr lang="ar-SA" dirty="0" err="1" smtClean="0"/>
              <a:t>و</a:t>
            </a:r>
            <a:r>
              <a:rPr lang="ar-SA" dirty="0" smtClean="0"/>
              <a:t> كثرت المشاريع </a:t>
            </a:r>
            <a:r>
              <a:rPr lang="ar-SA" dirty="0" err="1" smtClean="0"/>
              <a:t>و</a:t>
            </a:r>
            <a:r>
              <a:rPr lang="ar-SA" dirty="0" smtClean="0"/>
              <a:t> اختلافها </a:t>
            </a:r>
            <a:r>
              <a:rPr lang="ar-SA" dirty="0" err="1" smtClean="0"/>
              <a:t>و</a:t>
            </a:r>
            <a:r>
              <a:rPr lang="ar-SA" dirty="0" smtClean="0"/>
              <a:t> صعوبتها كان لابد من إدارة للتسيير هذه المشاريع </a:t>
            </a:r>
            <a:r>
              <a:rPr lang="ar-SA" dirty="0" err="1" smtClean="0"/>
              <a:t>و</a:t>
            </a:r>
            <a:r>
              <a:rPr lang="ar-SA" dirty="0" smtClean="0"/>
              <a:t> سهر على تحقق أهدافها فامن مستحيل نجاح مشروع </a:t>
            </a:r>
            <a:r>
              <a:rPr lang="ar-SA" smtClean="0"/>
              <a:t>بلا إدارة </a:t>
            </a:r>
            <a:r>
              <a:rPr lang="ar-SA" dirty="0" smtClean="0"/>
              <a:t>تسييره .</a:t>
            </a:r>
          </a:p>
          <a:p>
            <a:pPr algn="r" rtl="1"/>
            <a:r>
              <a:rPr lang="ar-SA" dirty="0" err="1" smtClean="0"/>
              <a:t>ان</a:t>
            </a:r>
            <a:r>
              <a:rPr lang="ar-SA" dirty="0" smtClean="0"/>
              <a:t> </a:t>
            </a:r>
            <a:r>
              <a:rPr lang="ar-SA" dirty="0" err="1" smtClean="0"/>
              <a:t>ادارة</a:t>
            </a:r>
            <a:r>
              <a:rPr lang="ar-SA" dirty="0" smtClean="0"/>
              <a:t> المشاريع ضرورية لإنجاح أي مشروع وهي قسم مهم في كل  مؤسسة.</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71480"/>
            <a:ext cx="8229600" cy="571504"/>
          </a:xfrm>
        </p:spPr>
        <p:style>
          <a:lnRef idx="1">
            <a:schemeClr val="accent2"/>
          </a:lnRef>
          <a:fillRef idx="2">
            <a:schemeClr val="accent2"/>
          </a:fillRef>
          <a:effectRef idx="1">
            <a:schemeClr val="accent2"/>
          </a:effectRef>
          <a:fontRef idx="minor">
            <a:schemeClr val="dk1"/>
          </a:fontRef>
        </p:style>
        <p:txBody>
          <a:bodyPr>
            <a:normAutofit fontScale="90000"/>
          </a:bodyPr>
          <a:lstStyle/>
          <a:p>
            <a:pPr algn="ctr" rtl="1"/>
            <a:r>
              <a:rPr lang="ar-SA" dirty="0" smtClean="0">
                <a:solidFill>
                  <a:schemeClr val="tx1"/>
                </a:solidFill>
              </a:rPr>
              <a:t>خطة البحث </a:t>
            </a:r>
            <a:endParaRPr lang="fr-FR" dirty="0">
              <a:solidFill>
                <a:schemeClr val="tx1"/>
              </a:solidFill>
            </a:endParaRPr>
          </a:p>
        </p:txBody>
      </p:sp>
      <p:sp>
        <p:nvSpPr>
          <p:cNvPr id="3" name="Espace réservé du contenu 2"/>
          <p:cNvSpPr>
            <a:spLocks noGrp="1"/>
          </p:cNvSpPr>
          <p:nvPr>
            <p:ph idx="1"/>
          </p:nvPr>
        </p:nvSpPr>
        <p:spPr>
          <a:xfrm>
            <a:off x="457200" y="1214422"/>
            <a:ext cx="8229600" cy="5110178"/>
          </a:xfrm>
        </p:spPr>
        <p:txBody>
          <a:bodyPr>
            <a:normAutofit/>
          </a:bodyPr>
          <a:lstStyle/>
          <a:p>
            <a:pPr algn="r" rtl="1"/>
            <a:r>
              <a:rPr lang="ar-SA" sz="2800" b="1" dirty="0" smtClean="0"/>
              <a:t>المقدمة</a:t>
            </a:r>
          </a:p>
          <a:p>
            <a:pPr algn="r" rtl="1"/>
            <a:r>
              <a:rPr lang="ar-SA" sz="2800" b="1" dirty="0" smtClean="0"/>
              <a:t>المبحث الأول : </a:t>
            </a:r>
            <a:r>
              <a:rPr lang="ar-SA" sz="2800" dirty="0" smtClean="0"/>
              <a:t>نشأة إدارة المشاريع </a:t>
            </a:r>
          </a:p>
          <a:p>
            <a:pPr algn="r" rtl="1"/>
            <a:r>
              <a:rPr lang="ar-SA" sz="2800" b="1" dirty="0" smtClean="0"/>
              <a:t>المطلب الأول : </a:t>
            </a:r>
            <a:r>
              <a:rPr lang="ar-SA" sz="2800" dirty="0" smtClean="0"/>
              <a:t>تعريف المشروع</a:t>
            </a:r>
          </a:p>
          <a:p>
            <a:pPr algn="r" rtl="1"/>
            <a:r>
              <a:rPr lang="ar-SA" sz="2800" b="1" dirty="0" smtClean="0"/>
              <a:t>المطلب الثاني : </a:t>
            </a:r>
            <a:r>
              <a:rPr lang="ar-SA" sz="2800" dirty="0" smtClean="0"/>
              <a:t>تاريخ إدارة المشاريع</a:t>
            </a:r>
          </a:p>
          <a:p>
            <a:pPr algn="r" rtl="1"/>
            <a:r>
              <a:rPr lang="ar-SA" sz="2800" b="1" dirty="0" smtClean="0"/>
              <a:t>المبحث الثاني : </a:t>
            </a:r>
            <a:r>
              <a:rPr lang="ar-SA" sz="2800" dirty="0" smtClean="0"/>
              <a:t>مفاهيم حول إدارة المشاريع</a:t>
            </a:r>
          </a:p>
          <a:p>
            <a:pPr algn="r" rtl="1"/>
            <a:r>
              <a:rPr lang="ar-SA" sz="2800" b="1" dirty="0" smtClean="0"/>
              <a:t>المطلب الأول : </a:t>
            </a:r>
            <a:r>
              <a:rPr lang="ar-SA" sz="2800" dirty="0" smtClean="0"/>
              <a:t>تعريف إدارة المشاريع</a:t>
            </a:r>
          </a:p>
          <a:p>
            <a:pPr algn="r" rtl="1"/>
            <a:r>
              <a:rPr lang="ar-SA" sz="2800" b="1" dirty="0" smtClean="0"/>
              <a:t>المطلب الثاني : </a:t>
            </a:r>
            <a:r>
              <a:rPr lang="ar-SA" sz="2800" dirty="0" smtClean="0"/>
              <a:t>أهمية إدارة المشاريع </a:t>
            </a:r>
          </a:p>
          <a:p>
            <a:pPr algn="r" rtl="1"/>
            <a:r>
              <a:rPr lang="ar-SA" sz="2800" b="1" dirty="0" smtClean="0"/>
              <a:t>المطلب الثالث : </a:t>
            </a:r>
            <a:r>
              <a:rPr lang="ar-SA" sz="2800" dirty="0" smtClean="0"/>
              <a:t>مهارات </a:t>
            </a:r>
            <a:r>
              <a:rPr lang="ar-SA" sz="2800" dirty="0" err="1" smtClean="0"/>
              <a:t>و</a:t>
            </a:r>
            <a:r>
              <a:rPr lang="ar-SA" sz="2800" dirty="0" smtClean="0"/>
              <a:t> إطار عمل إدارة المشاريع </a:t>
            </a:r>
          </a:p>
          <a:p>
            <a:pPr algn="r" rtl="1"/>
            <a:r>
              <a:rPr lang="ar-SA" sz="2800" b="1" dirty="0" smtClean="0"/>
              <a:t>الخاتمة </a:t>
            </a:r>
            <a:endParaRPr lang="fr-FR" sz="28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938962"/>
          </a:xfrm>
        </p:spPr>
        <p:txBody>
          <a:bodyPr/>
          <a:lstStyle/>
          <a:p>
            <a:pPr algn="r" rtl="1"/>
            <a:r>
              <a:rPr lang="ar-SA" dirty="0" smtClean="0"/>
              <a:t>المقدمة :</a:t>
            </a:r>
            <a:endParaRPr lang="fr-FR" dirty="0"/>
          </a:p>
        </p:txBody>
      </p:sp>
      <p:sp>
        <p:nvSpPr>
          <p:cNvPr id="3" name="Espace réservé du contenu 2"/>
          <p:cNvSpPr>
            <a:spLocks noGrp="1"/>
          </p:cNvSpPr>
          <p:nvPr>
            <p:ph idx="1"/>
          </p:nvPr>
        </p:nvSpPr>
        <p:spPr/>
        <p:txBody>
          <a:bodyPr/>
          <a:lstStyle/>
          <a:p>
            <a:pPr algn="r" rtl="1"/>
            <a:r>
              <a:rPr lang="ar-SA" dirty="0" smtClean="0"/>
              <a:t>مع زيادة المشاريع </a:t>
            </a:r>
            <a:r>
              <a:rPr lang="ar-SA" dirty="0" err="1" smtClean="0"/>
              <a:t>و</a:t>
            </a:r>
            <a:r>
              <a:rPr lang="ar-SA" dirty="0" smtClean="0"/>
              <a:t> كبر حجم </a:t>
            </a:r>
            <a:r>
              <a:rPr lang="ar-SA" dirty="0" err="1" smtClean="0"/>
              <a:t>و</a:t>
            </a:r>
            <a:r>
              <a:rPr lang="ar-SA" dirty="0" smtClean="0"/>
              <a:t> صعوبتها لابد من وجود فريق يسهر على </a:t>
            </a:r>
            <a:r>
              <a:rPr lang="ar-SA" dirty="0" smtClean="0"/>
              <a:t>إنجاح </a:t>
            </a:r>
            <a:r>
              <a:rPr lang="ar-SA" dirty="0" smtClean="0"/>
              <a:t>المشروع </a:t>
            </a:r>
            <a:r>
              <a:rPr lang="ar-SA" dirty="0" smtClean="0"/>
              <a:t>إدارته </a:t>
            </a:r>
            <a:r>
              <a:rPr lang="ar-SA" dirty="0" smtClean="0"/>
              <a:t>، أي لابد من وجود </a:t>
            </a:r>
            <a:r>
              <a:rPr lang="ar-SA" dirty="0" smtClean="0"/>
              <a:t>إدارة </a:t>
            </a:r>
            <a:r>
              <a:rPr lang="ar-SA" dirty="0" smtClean="0"/>
              <a:t>للمشاريع</a:t>
            </a:r>
          </a:p>
          <a:p>
            <a:pPr algn="r" rtl="1"/>
            <a:r>
              <a:rPr lang="ar-SA" dirty="0" smtClean="0"/>
              <a:t>يعتبر التعرف على المشروع والمفاهيم المرتبطة </a:t>
            </a:r>
            <a:r>
              <a:rPr lang="ar-SA" dirty="0" err="1" smtClean="0"/>
              <a:t>به</a:t>
            </a:r>
            <a:r>
              <a:rPr lang="ar-SA" dirty="0" smtClean="0"/>
              <a:t> هي الأساس لفهم المشروع ومكوناته، وبالتالي إدارته بشكل سليم، كما يمكن إدارة الجمعية/المؤسسة من الاتفاق على تعريف محدد يتم العمل على أساسه من قبل الجميع، </a:t>
            </a:r>
            <a:r>
              <a:rPr lang="ar-SA" dirty="0" smtClean="0"/>
              <a:t>فما هو المشروع ، </a:t>
            </a:r>
            <a:r>
              <a:rPr lang="ar-SA" dirty="0" err="1" smtClean="0"/>
              <a:t>و</a:t>
            </a:r>
            <a:r>
              <a:rPr lang="ar-SA" dirty="0" smtClean="0"/>
              <a:t> ماهية </a:t>
            </a:r>
            <a:r>
              <a:rPr lang="ar-SA" dirty="0" err="1" smtClean="0"/>
              <a:t>ادارة</a:t>
            </a:r>
            <a:r>
              <a:rPr lang="ar-SA" dirty="0" smtClean="0"/>
              <a:t> المشروع ، ما تاريخها </a:t>
            </a:r>
            <a:r>
              <a:rPr lang="ar-SA" dirty="0" smtClean="0"/>
              <a:t>؟</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857232"/>
            <a:ext cx="8229600" cy="428628"/>
          </a:xfrm>
          <a:ln>
            <a:solidFill>
              <a:schemeClr val="bg1"/>
            </a:solidFill>
          </a:ln>
        </p:spPr>
        <p:style>
          <a:lnRef idx="2">
            <a:schemeClr val="accent2"/>
          </a:lnRef>
          <a:fillRef idx="1">
            <a:schemeClr val="lt1"/>
          </a:fillRef>
          <a:effectRef idx="0">
            <a:schemeClr val="accent2"/>
          </a:effectRef>
          <a:fontRef idx="minor">
            <a:schemeClr val="dk1"/>
          </a:fontRef>
        </p:style>
        <p:txBody>
          <a:bodyPr>
            <a:normAutofit fontScale="90000"/>
          </a:bodyPr>
          <a:lstStyle/>
          <a:p>
            <a:pPr algn="r" rtl="1"/>
            <a:r>
              <a:rPr lang="ar-SA" sz="2000" dirty="0" smtClean="0"/>
              <a:t>  </a:t>
            </a:r>
            <a:r>
              <a:rPr lang="ar-SA" sz="2800" dirty="0" smtClean="0"/>
              <a:t>المبحث الأول :</a:t>
            </a:r>
            <a:r>
              <a:rPr lang="fr-FR" sz="2800" dirty="0" smtClean="0"/>
              <a:t> </a:t>
            </a:r>
            <a:r>
              <a:rPr lang="ar-SA" sz="2800" dirty="0" smtClean="0"/>
              <a:t>نشأة إدارة المشاريع</a:t>
            </a:r>
            <a:endParaRPr lang="fr-FR" sz="2800" dirty="0"/>
          </a:p>
        </p:txBody>
      </p:sp>
      <p:sp>
        <p:nvSpPr>
          <p:cNvPr id="3" name="Espace réservé du contenu 2"/>
          <p:cNvSpPr>
            <a:spLocks noGrp="1"/>
          </p:cNvSpPr>
          <p:nvPr>
            <p:ph idx="1"/>
          </p:nvPr>
        </p:nvSpPr>
        <p:spPr>
          <a:xfrm>
            <a:off x="457200" y="1571612"/>
            <a:ext cx="8229600" cy="4752988"/>
          </a:xfrm>
        </p:spPr>
        <p:txBody>
          <a:bodyPr>
            <a:normAutofit/>
          </a:bodyPr>
          <a:lstStyle/>
          <a:p>
            <a:pPr algn="r" rtl="1">
              <a:buNone/>
            </a:pPr>
            <a:r>
              <a:rPr lang="ar-SA" sz="2000" dirty="0" smtClean="0"/>
              <a:t>المطلب الأول :تعريف الشروع</a:t>
            </a:r>
          </a:p>
          <a:p>
            <a:pPr algn="r" rtl="1">
              <a:buNone/>
            </a:pPr>
            <a:r>
              <a:rPr lang="ar-SA" sz="2000" dirty="0" smtClean="0"/>
              <a:t>تعريف الشروع:</a:t>
            </a:r>
          </a:p>
          <a:p>
            <a:pPr algn="r" rtl="1">
              <a:buFont typeface="Wingdings" pitchFamily="2" charset="2"/>
              <a:buChar char="§"/>
            </a:pPr>
            <a:r>
              <a:rPr lang="ar-SA" sz="2000" dirty="0" smtClean="0"/>
              <a:t>يعرف معهد إدارة المشاريع الأمريكي المشروع بأنه هو مجموعة من الأنشطة المترابطة غير الروتينية  لها بدايات </a:t>
            </a:r>
            <a:r>
              <a:rPr lang="ar-SA" sz="2000" dirty="0" err="1" smtClean="0"/>
              <a:t>و</a:t>
            </a:r>
            <a:r>
              <a:rPr lang="ar-SA" sz="2000" dirty="0" smtClean="0"/>
              <a:t> نهايات زمنية محددة ،يتم تنفيذها من قبل شخص أو منظمة لتحقيق أداء </a:t>
            </a:r>
            <a:r>
              <a:rPr lang="ar-SA" sz="2000" dirty="0" err="1" smtClean="0"/>
              <a:t>و</a:t>
            </a:r>
            <a:r>
              <a:rPr lang="ar-SA" sz="2000" dirty="0" smtClean="0"/>
              <a:t> أهداف محددة في إطار معايير التكلفة ، الوقت </a:t>
            </a:r>
            <a:r>
              <a:rPr lang="ar-SA" sz="2000" dirty="0" err="1" smtClean="0"/>
              <a:t>والبئية</a:t>
            </a:r>
            <a:r>
              <a:rPr lang="ar-SA" sz="2000" dirty="0" smtClean="0"/>
              <a:t>. </a:t>
            </a:r>
            <a:r>
              <a:rPr lang="ar-SA" sz="2000" dirty="0" smtClean="0"/>
              <a:t>يمكن </a:t>
            </a:r>
            <a:r>
              <a:rPr lang="ar-SA" sz="2000" dirty="0" err="1" smtClean="0"/>
              <a:t>ان</a:t>
            </a:r>
            <a:r>
              <a:rPr lang="ar-SA" sz="2000" dirty="0" smtClean="0"/>
              <a:t> يكون الشروع عملية بناء مسجد أو ملعب أو مصنع أو ادخل نظام جديد للمؤسسة ، إلي أن سمة الأبرز فيه هو أنه غير مألوف          </a:t>
            </a:r>
          </a:p>
          <a:p>
            <a:pPr algn="r" rtl="1">
              <a:buFont typeface="Wingdings" pitchFamily="2" charset="2"/>
              <a:buChar char="§"/>
            </a:pPr>
            <a:r>
              <a:rPr lang="ar-SA" sz="2000" dirty="0" smtClean="0"/>
              <a:t>نستنتج أن المشروع: </a:t>
            </a:r>
          </a:p>
          <a:p>
            <a:pPr algn="r" rtl="1">
              <a:buFont typeface="Wingdings" pitchFamily="2" charset="2"/>
              <a:buChar char="§"/>
            </a:pPr>
            <a:r>
              <a:rPr lang="ar-SA" sz="2000" dirty="0" smtClean="0"/>
              <a:t>هو عن عبارة عن مبادرة أي فكرة جديدة قابلة للتطبيق</a:t>
            </a:r>
          </a:p>
          <a:p>
            <a:pPr algn="r" rtl="1">
              <a:buFont typeface="Wingdings" pitchFamily="2" charset="2"/>
              <a:buChar char="§"/>
            </a:pPr>
            <a:r>
              <a:rPr lang="ar-SA" sz="2000" dirty="0" smtClean="0"/>
              <a:t> إن المشروع له أهداف محددة </a:t>
            </a:r>
          </a:p>
          <a:p>
            <a:pPr algn="r" rtl="1">
              <a:buFont typeface="Wingdings" pitchFamily="2" charset="2"/>
              <a:buChar char="§"/>
            </a:pPr>
            <a:r>
              <a:rPr lang="ar-SA" sz="2000" dirty="0" smtClean="0"/>
              <a:t>غير قابل للتكرار عملية غير روتينية </a:t>
            </a:r>
          </a:p>
          <a:p>
            <a:pPr algn="r" rtl="1">
              <a:buFont typeface="Wingdings" pitchFamily="2" charset="2"/>
              <a:buChar char="§"/>
            </a:pPr>
            <a:r>
              <a:rPr lang="ar-SA" sz="2000" dirty="0" smtClean="0"/>
              <a:t>عنده فترة زمنية محددة</a:t>
            </a:r>
          </a:p>
          <a:p>
            <a:pPr algn="r" rtl="1">
              <a:buFont typeface="Wingdings" pitchFamily="2" charset="2"/>
              <a:buChar char="§"/>
            </a:pPr>
            <a:endParaRPr lang="ar-SA" sz="2000" dirty="0" smtClean="0"/>
          </a:p>
          <a:p>
            <a:pPr algn="r" rtl="1">
              <a:buFont typeface="Wingdings" pitchFamily="2" charset="2"/>
              <a:buChar char="§"/>
            </a:pPr>
            <a:endParaRPr lang="ar-SA" sz="2000" dirty="0" smtClean="0"/>
          </a:p>
          <a:p>
            <a:pPr algn="r" rtl="1">
              <a:buFont typeface="Wingdings" pitchFamily="2" charset="2"/>
              <a:buChar char="§"/>
            </a:pPr>
            <a:endParaRPr lang="ar-SA" sz="2000" dirty="0" smtClean="0"/>
          </a:p>
          <a:p>
            <a:pPr algn="r" rtl="1">
              <a:buFont typeface="Wingdings" pitchFamily="2" charset="2"/>
              <a:buChar char="§"/>
            </a:pPr>
            <a:endParaRPr lang="ar-SA" sz="2000" dirty="0" smtClean="0"/>
          </a:p>
          <a:p>
            <a:pPr algn="r" rtl="1">
              <a:buFont typeface="Wingdings" pitchFamily="2" charset="2"/>
              <a:buChar char="§"/>
            </a:pPr>
            <a:endParaRPr lang="fr-FR"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10334"/>
          </a:xfrm>
        </p:spPr>
        <p:txBody>
          <a:bodyPr>
            <a:normAutofit/>
          </a:bodyPr>
          <a:lstStyle/>
          <a:p>
            <a:pPr algn="ctr" rtl="1"/>
            <a:r>
              <a:rPr lang="ar-SA" sz="2000" dirty="0" smtClean="0">
                <a:solidFill>
                  <a:schemeClr val="tx1"/>
                </a:solidFill>
                <a:cs typeface="+mn-cs"/>
              </a:rPr>
              <a:t>مثلث المشروع </a:t>
            </a:r>
            <a:endParaRPr lang="fr-FR" sz="2000" dirty="0">
              <a:solidFill>
                <a:schemeClr val="tx1"/>
              </a:solidFill>
              <a:cs typeface="+mn-cs"/>
            </a:endParaRPr>
          </a:p>
        </p:txBody>
      </p:sp>
      <p:sp>
        <p:nvSpPr>
          <p:cNvPr id="3" name="Espace réservé du contenu 2"/>
          <p:cNvSpPr>
            <a:spLocks noGrp="1"/>
          </p:cNvSpPr>
          <p:nvPr>
            <p:ph idx="1"/>
          </p:nvPr>
        </p:nvSpPr>
        <p:spPr>
          <a:xfrm>
            <a:off x="457200" y="1428736"/>
            <a:ext cx="8229600" cy="4895864"/>
          </a:xfrm>
        </p:spPr>
        <p:txBody>
          <a:bodyPr/>
          <a:lstStyle/>
          <a:p>
            <a:pPr algn="r" rtl="1">
              <a:buNone/>
            </a:pPr>
            <a:endParaRPr lang="fr-FR" dirty="0"/>
          </a:p>
        </p:txBody>
      </p:sp>
      <p:pic>
        <p:nvPicPr>
          <p:cNvPr id="1026" name="Picture 2" descr="C:\Users\My_Pc\Downloads\Capture.PNG"/>
          <p:cNvPicPr>
            <a:picLocks noChangeAspect="1" noChangeArrowheads="1"/>
          </p:cNvPicPr>
          <p:nvPr/>
        </p:nvPicPr>
        <p:blipFill>
          <a:blip r:embed="rId2"/>
          <a:srcRect/>
          <a:stretch>
            <a:fillRect/>
          </a:stretch>
        </p:blipFill>
        <p:spPr bwMode="auto">
          <a:xfrm>
            <a:off x="1643042" y="1785926"/>
            <a:ext cx="5357850" cy="4429155"/>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10334"/>
          </a:xfrm>
        </p:spPr>
        <p:txBody>
          <a:bodyPr>
            <a:normAutofit/>
          </a:bodyPr>
          <a:lstStyle/>
          <a:p>
            <a:pPr algn="r" rtl="1"/>
            <a:r>
              <a:rPr lang="ar-SA" sz="2800" dirty="0" err="1" smtClean="0">
                <a:solidFill>
                  <a:schemeClr val="tx1"/>
                </a:solidFill>
              </a:rPr>
              <a:t>االمطلب</a:t>
            </a:r>
            <a:r>
              <a:rPr lang="ar-SA" sz="2800" dirty="0" smtClean="0">
                <a:solidFill>
                  <a:schemeClr val="tx1"/>
                </a:solidFill>
              </a:rPr>
              <a:t> الثاني : تاريخ إدارة المشاريع</a:t>
            </a:r>
            <a:endParaRPr lang="fr-FR" sz="2800" dirty="0">
              <a:solidFill>
                <a:schemeClr val="tx1"/>
              </a:solidFill>
            </a:endParaRPr>
          </a:p>
        </p:txBody>
      </p:sp>
      <p:sp>
        <p:nvSpPr>
          <p:cNvPr id="3" name="Espace réservé du contenu 2"/>
          <p:cNvSpPr>
            <a:spLocks noGrp="1"/>
          </p:cNvSpPr>
          <p:nvPr>
            <p:ph idx="1"/>
          </p:nvPr>
        </p:nvSpPr>
        <p:spPr>
          <a:xfrm>
            <a:off x="457200" y="1571612"/>
            <a:ext cx="8229600" cy="4752988"/>
          </a:xfrm>
        </p:spPr>
        <p:txBody>
          <a:bodyPr>
            <a:normAutofit/>
          </a:bodyPr>
          <a:lstStyle/>
          <a:p>
            <a:pPr algn="r" rtl="1">
              <a:buFont typeface="Arial" pitchFamily="34" charset="0"/>
              <a:buChar char="•"/>
            </a:pPr>
            <a:r>
              <a:rPr lang="ar-SA" sz="2200" dirty="0" smtClean="0">
                <a:latin typeface="+mj-lt"/>
              </a:rPr>
              <a:t>عرفت الإدارة كعلم له قواعده وأسسه ومدارسه منذ أواخر القرن التاسع عشر وخلال القرن العشرين، حيث شارك في إثراء هذا العلم عدد من العلماء الباحثين الذين كان لدراستهم وتجاربهم أثراً واضحاً فيه، ومن روّاده </a:t>
            </a:r>
            <a:r>
              <a:rPr lang="ar-SA" sz="2200" dirty="0" err="1" smtClean="0">
                <a:latin typeface="+mj-lt"/>
              </a:rPr>
              <a:t>شارلز</a:t>
            </a:r>
            <a:r>
              <a:rPr lang="ar-SA" sz="2200" dirty="0" smtClean="0">
                <a:latin typeface="+mj-lt"/>
              </a:rPr>
              <a:t> </a:t>
            </a:r>
            <a:r>
              <a:rPr lang="ar-SA" sz="2200" dirty="0" err="1" smtClean="0">
                <a:latin typeface="+mj-lt"/>
              </a:rPr>
              <a:t>بابيج</a:t>
            </a:r>
            <a:r>
              <a:rPr lang="fr-FR" sz="2200" dirty="0" smtClean="0">
                <a:latin typeface="+mj-lt"/>
              </a:rPr>
              <a:t> (Charles Babbage) </a:t>
            </a:r>
            <a:r>
              <a:rPr lang="ar-SA" sz="2200" dirty="0" smtClean="0">
                <a:latin typeface="+mj-lt"/>
              </a:rPr>
              <a:t>الذي قام بعرض أفكاره الإدارية في كتابه الذي نشر عام 1832 بعنوان اقتصاديات الآلات وأصحاب المصانع .</a:t>
            </a:r>
          </a:p>
          <a:p>
            <a:pPr algn="r" rtl="1">
              <a:buFont typeface="Arial" pitchFamily="34" charset="0"/>
              <a:buChar char="•"/>
            </a:pPr>
            <a:r>
              <a:rPr lang="ar-SA" sz="2200" dirty="0" smtClean="0"/>
              <a:t>ظهرت بعد الحرب العالمية الثانية الحاجة لطرق علمية وعملية لحل مشاكل الإدارة في المشاريع الكبيرة، فنشط الباحثون في إيجاد طرق ذات كفاءة عالية تقوم على أسس كمّية، ومن هؤلاء الباحثين فريقان من المستشارين عملا في الولايات المتحدة الأمريكية، وفريق ثالث عمل في المملكة المتحدة</a:t>
            </a:r>
            <a:r>
              <a:rPr lang="fr-FR" sz="2200" dirty="0" smtClean="0"/>
              <a:t>.</a:t>
            </a:r>
          </a:p>
          <a:p>
            <a:pPr algn="r" rtl="1"/>
            <a:r>
              <a:rPr lang="ar-SA" sz="2200" dirty="0" smtClean="0"/>
              <a:t>ففي </a:t>
            </a:r>
            <a:r>
              <a:rPr lang="ar-SA" sz="2200" dirty="0" smtClean="0"/>
              <a:t>الولايات المتحدة عمل فريق من المستشارين بالتعاون مع شركة </a:t>
            </a:r>
            <a:r>
              <a:rPr lang="ar-SA" sz="2200" dirty="0" err="1" smtClean="0"/>
              <a:t>دي</a:t>
            </a:r>
            <a:r>
              <a:rPr lang="ar-SA" sz="2200" dirty="0" smtClean="0"/>
              <a:t> </a:t>
            </a:r>
            <a:r>
              <a:rPr lang="ar-SA" sz="2200" dirty="0" err="1" smtClean="0"/>
              <a:t>بونت</a:t>
            </a:r>
            <a:r>
              <a:rPr lang="fr-FR" sz="2200" dirty="0" smtClean="0"/>
              <a:t> (Du Pont) </a:t>
            </a:r>
            <a:r>
              <a:rPr lang="ar-SA" sz="2200" dirty="0" smtClean="0"/>
              <a:t>للصناعات الكيماوية وشركة </a:t>
            </a:r>
            <a:r>
              <a:rPr lang="ar-SA" sz="2200" dirty="0" err="1" smtClean="0"/>
              <a:t>رمنجتون</a:t>
            </a:r>
            <a:r>
              <a:rPr lang="ar-SA" sz="2200" dirty="0" smtClean="0"/>
              <a:t> </a:t>
            </a:r>
            <a:r>
              <a:rPr lang="ar-SA" sz="2200" dirty="0" err="1" smtClean="0"/>
              <a:t>راند</a:t>
            </a:r>
            <a:r>
              <a:rPr lang="fr-FR" sz="2200" dirty="0" smtClean="0"/>
              <a:t> (</a:t>
            </a:r>
            <a:r>
              <a:rPr lang="fr-FR" sz="2200" dirty="0" err="1" smtClean="0"/>
              <a:t>Univac</a:t>
            </a:r>
            <a:r>
              <a:rPr lang="fr-FR" sz="2200" dirty="0" smtClean="0"/>
              <a:t> Division of Remington </a:t>
            </a:r>
            <a:r>
              <a:rPr lang="fr-FR" sz="2200" dirty="0" err="1" smtClean="0"/>
              <a:t>Ran</a:t>
            </a:r>
            <a:r>
              <a:rPr lang="fr-FR" sz="2200" dirty="0" smtClean="0"/>
              <a:t>) </a:t>
            </a:r>
            <a:r>
              <a:rPr lang="ar-SA" sz="2200" dirty="0" smtClean="0"/>
              <a:t>للأدمغة الإلكترونية على تطوير أسلوب للتخطيط وإدارة عمليات الصيانة في شركة </a:t>
            </a:r>
            <a:r>
              <a:rPr lang="ar-SA" sz="2200" dirty="0" err="1" smtClean="0"/>
              <a:t>دي</a:t>
            </a:r>
            <a:r>
              <a:rPr lang="ar-SA" sz="2200" dirty="0" smtClean="0"/>
              <a:t> </a:t>
            </a:r>
            <a:r>
              <a:rPr lang="ar-SA" sz="2200" dirty="0" err="1" smtClean="0"/>
              <a:t>بونت</a:t>
            </a:r>
            <a:r>
              <a:rPr lang="ar-SA" sz="2200" dirty="0" smtClean="0"/>
              <a:t>، وذلك في الفترة من </a:t>
            </a:r>
            <a:r>
              <a:rPr lang="ar-SA" sz="2200" dirty="0" smtClean="0"/>
              <a:t>من </a:t>
            </a:r>
            <a:r>
              <a:rPr lang="ar-SA" sz="2200" dirty="0" smtClean="0"/>
              <a:t>عام </a:t>
            </a:r>
            <a:r>
              <a:rPr lang="ar-SA" sz="2200" dirty="0" smtClean="0"/>
              <a:t>1956حتى عام1959</a:t>
            </a:r>
            <a:r>
              <a:rPr lang="fr-FR" sz="2200" dirty="0" smtClean="0"/>
              <a:t>.</a:t>
            </a:r>
            <a:endParaRPr lang="fr-FR" sz="2200" dirty="0" smtClean="0"/>
          </a:p>
          <a:p>
            <a:pPr algn="r" rtl="1">
              <a:buNone/>
            </a:pPr>
            <a:endParaRPr lang="fr-FR"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10334"/>
          </a:xfrm>
        </p:spPr>
        <p:txBody>
          <a:bodyPr>
            <a:normAutofit/>
          </a:bodyPr>
          <a:lstStyle/>
          <a:p>
            <a:pPr algn="r" rtl="1"/>
            <a:r>
              <a:rPr lang="ar-SA" sz="2800" dirty="0" smtClean="0">
                <a:solidFill>
                  <a:schemeClr val="tx1"/>
                </a:solidFill>
              </a:rPr>
              <a:t>المطلب الثاني </a:t>
            </a:r>
            <a:endParaRPr lang="fr-FR" sz="2800" dirty="0">
              <a:solidFill>
                <a:schemeClr val="tx1"/>
              </a:solidFill>
            </a:endParaRPr>
          </a:p>
        </p:txBody>
      </p:sp>
      <p:sp>
        <p:nvSpPr>
          <p:cNvPr id="3" name="Espace réservé du contenu 2"/>
          <p:cNvSpPr>
            <a:spLocks noGrp="1"/>
          </p:cNvSpPr>
          <p:nvPr>
            <p:ph idx="1"/>
          </p:nvPr>
        </p:nvSpPr>
        <p:spPr>
          <a:xfrm>
            <a:off x="457200" y="1357298"/>
            <a:ext cx="8229600" cy="4967302"/>
          </a:xfrm>
        </p:spPr>
        <p:txBody>
          <a:bodyPr>
            <a:normAutofit/>
          </a:bodyPr>
          <a:lstStyle/>
          <a:p>
            <a:pPr algn="r" rtl="1"/>
            <a:r>
              <a:rPr lang="ar-SA" sz="2000" dirty="0" smtClean="0">
                <a:latin typeface="+mj-lt"/>
              </a:rPr>
              <a:t>و قد طوّر هذا الفريق أسلوباً سمّي التخطيط والجدولة بالمسار الحرج </a:t>
            </a:r>
            <a:r>
              <a:rPr lang="ar-SA" sz="2000" dirty="0" smtClean="0"/>
              <a:t>الذي عرف فيما بعد بطريقة المسار الحرج  حيث تم استخدامه في تخفيض الوقت اللازم للصيانة في شركة </a:t>
            </a:r>
            <a:r>
              <a:rPr lang="ar-SA" sz="2000" dirty="0" err="1" smtClean="0"/>
              <a:t>دي</a:t>
            </a:r>
            <a:r>
              <a:rPr lang="ar-SA" sz="2000" dirty="0" smtClean="0"/>
              <a:t> </a:t>
            </a:r>
            <a:r>
              <a:rPr lang="ar-SA" sz="2000" dirty="0" err="1" smtClean="0"/>
              <a:t>بونت</a:t>
            </a:r>
            <a:r>
              <a:rPr lang="ar-SA" sz="2000" dirty="0" smtClean="0"/>
              <a:t> إلى الحد الأدنى .</a:t>
            </a:r>
          </a:p>
          <a:p>
            <a:pPr algn="r" rtl="1"/>
            <a:r>
              <a:rPr lang="ar-SA" sz="2000" dirty="0" smtClean="0"/>
              <a:t>أما الفريق الآخر فقد عمل في الفترة من عام 1954 حتى عام 1958 بالتعاون مع سلاح البحرية الأمريكية مع شركة </a:t>
            </a:r>
            <a:r>
              <a:rPr lang="ar-SA" sz="2000" dirty="0" err="1" smtClean="0"/>
              <a:t>لوكهيد</a:t>
            </a:r>
            <a:r>
              <a:rPr lang="fr-FR" sz="2000" dirty="0" smtClean="0"/>
              <a:t> (</a:t>
            </a:r>
            <a:r>
              <a:rPr lang="fr-FR" sz="2000" dirty="0" err="1" smtClean="0"/>
              <a:t>Lockhead</a:t>
            </a:r>
            <a:r>
              <a:rPr lang="fr-FR" sz="2000" dirty="0" smtClean="0"/>
              <a:t>) </a:t>
            </a:r>
            <a:r>
              <a:rPr lang="ar-SA" sz="2000" dirty="0" smtClean="0"/>
              <a:t>في مشروع تصميم وتطوير صواريخ </a:t>
            </a:r>
            <a:r>
              <a:rPr lang="ar-SA" sz="2000" dirty="0" err="1" smtClean="0"/>
              <a:t>بولاريس</a:t>
            </a:r>
            <a:r>
              <a:rPr lang="fr-FR" sz="2000" dirty="0" smtClean="0"/>
              <a:t> (</a:t>
            </a:r>
            <a:r>
              <a:rPr lang="fr-FR" sz="2000" dirty="0" err="1" smtClean="0"/>
              <a:t>Polaris</a:t>
            </a:r>
            <a:r>
              <a:rPr lang="fr-FR" sz="2000" dirty="0" smtClean="0"/>
              <a:t>)</a:t>
            </a:r>
            <a:r>
              <a:rPr lang="ar-SA" sz="2000" dirty="0" smtClean="0"/>
              <a:t>، حيث طوّروا أسلوباً سمّي طريقة تقييم ومتابعة المشاريع</a:t>
            </a:r>
          </a:p>
          <a:p>
            <a:pPr algn="r" rtl="1"/>
            <a:r>
              <a:rPr lang="ar-SA" sz="2000" dirty="0" smtClean="0"/>
              <a:t>أمّا الفريق الثالث فقد عمل في المملكة المتحدة في عام 1957 في قسـم بحوث العمليات في سلطة الكهرباء المركزية، وقد طوّر طريقة – لم يتم نشرها لاحقاً - عرفت باسـم أطول مسـار غير قابل للاختصار</a:t>
            </a:r>
            <a:r>
              <a:rPr lang="fr-FR" sz="2000" dirty="0" smtClean="0"/>
              <a:t> (The </a:t>
            </a:r>
            <a:r>
              <a:rPr lang="fr-FR" sz="2000" dirty="0" err="1" smtClean="0"/>
              <a:t>Longest</a:t>
            </a:r>
            <a:r>
              <a:rPr lang="fr-FR" sz="2000" dirty="0" smtClean="0"/>
              <a:t> </a:t>
            </a:r>
            <a:r>
              <a:rPr lang="fr-FR" sz="2000" dirty="0" err="1" smtClean="0"/>
              <a:t>Irreducible</a:t>
            </a:r>
            <a:r>
              <a:rPr lang="fr-FR" sz="2000" dirty="0" smtClean="0"/>
              <a:t> </a:t>
            </a:r>
            <a:r>
              <a:rPr lang="fr-FR" sz="2000" dirty="0" err="1" smtClean="0"/>
              <a:t>Sequence</a:t>
            </a:r>
            <a:r>
              <a:rPr lang="fr-FR" sz="2000" dirty="0" smtClean="0"/>
              <a:t> of Events)</a:t>
            </a:r>
            <a:r>
              <a:rPr lang="ar-SA" sz="2000" dirty="0" smtClean="0"/>
              <a:t>، والذي عرف فيما بعد </a:t>
            </a:r>
            <a:r>
              <a:rPr lang="ar-SA" sz="2000" dirty="0" err="1" smtClean="0"/>
              <a:t>ب</a:t>
            </a:r>
            <a:r>
              <a:rPr lang="ar-SA" sz="2000" dirty="0" smtClean="0"/>
              <a:t> التتابع الرئيسـي</a:t>
            </a:r>
            <a:r>
              <a:rPr lang="fr-FR" sz="2000" dirty="0" smtClean="0"/>
              <a:t> (Major </a:t>
            </a:r>
            <a:r>
              <a:rPr lang="fr-FR" sz="2000" dirty="0" err="1" smtClean="0"/>
              <a:t>Sequence</a:t>
            </a:r>
            <a:r>
              <a:rPr lang="fr-FR" sz="2000" dirty="0" smtClean="0"/>
              <a:t>)</a:t>
            </a:r>
            <a:r>
              <a:rPr lang="ar-SA" sz="2000" dirty="0" smtClean="0"/>
              <a:t>، وقد أدّى تطبيق هذه الطريقة إلى الحصول على نتائج جيدة في الفترة من عام 1958 حتى عام 1960</a:t>
            </a:r>
          </a:p>
          <a:p>
            <a:pPr algn="r" rtl="1"/>
            <a:endParaRPr lang="fr-FR" sz="2000" dirty="0">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81772"/>
          </a:xfrm>
        </p:spPr>
        <p:txBody>
          <a:bodyPr>
            <a:normAutofit/>
          </a:bodyPr>
          <a:lstStyle/>
          <a:p>
            <a:pPr algn="r" rtl="1"/>
            <a:r>
              <a:rPr lang="ar-SA" sz="2800" dirty="0" smtClean="0">
                <a:solidFill>
                  <a:schemeClr val="tx1"/>
                </a:solidFill>
              </a:rPr>
              <a:t>المطلب الثاني :</a:t>
            </a:r>
            <a:endParaRPr lang="fr-FR" sz="2800" dirty="0">
              <a:solidFill>
                <a:schemeClr val="tx1"/>
              </a:solidFill>
            </a:endParaRPr>
          </a:p>
        </p:txBody>
      </p:sp>
      <p:sp>
        <p:nvSpPr>
          <p:cNvPr id="3" name="Espace réservé du contenu 2"/>
          <p:cNvSpPr>
            <a:spLocks noGrp="1"/>
          </p:cNvSpPr>
          <p:nvPr>
            <p:ph idx="1"/>
          </p:nvPr>
        </p:nvSpPr>
        <p:spPr>
          <a:xfrm>
            <a:off x="457200" y="1357298"/>
            <a:ext cx="8229600" cy="4967302"/>
          </a:xfrm>
        </p:spPr>
        <p:txBody>
          <a:bodyPr/>
          <a:lstStyle/>
          <a:p>
            <a:pPr algn="r" rtl="1"/>
            <a:r>
              <a:rPr lang="ar-SA" sz="2000" dirty="0" smtClean="0">
                <a:latin typeface="+mj-lt"/>
              </a:rPr>
              <a:t>شهدت </a:t>
            </a:r>
            <a:r>
              <a:rPr lang="ar-SA" sz="2000" dirty="0" smtClean="0">
                <a:latin typeface="+mj-lt"/>
              </a:rPr>
              <a:t>فترة الخمسينيات من القرن العشرين استهلال عهد إدارة المشروعات، حيث أن إدارة المشروعات كانت قبل هذه الفترة تتم بشكل غير نظامي حسب الحالة أو الموقف أو المشروع باستخدام مخطط </a:t>
            </a:r>
            <a:r>
              <a:rPr lang="ar-SA" sz="2000" dirty="0" err="1" smtClean="0">
                <a:latin typeface="+mj-lt"/>
              </a:rPr>
              <a:t>جانت</a:t>
            </a:r>
            <a:r>
              <a:rPr lang="ar-SA" sz="2000" dirty="0" smtClean="0">
                <a:latin typeface="+mj-lt"/>
              </a:rPr>
              <a:t> غالبا وبعض الأساليب </a:t>
            </a:r>
            <a:r>
              <a:rPr lang="ar-SA" sz="2000" dirty="0" smtClean="0">
                <a:latin typeface="+mj-lt"/>
              </a:rPr>
              <a:t>والأدوات </a:t>
            </a:r>
            <a:r>
              <a:rPr lang="ar-SA" sz="2000" dirty="0" smtClean="0">
                <a:latin typeface="+mj-lt"/>
              </a:rPr>
              <a:t>غير الرسمية، وفي هذه الفترة، تم تطوير نموذجين لتحديد الجدول الزمني للمشروع</a:t>
            </a:r>
          </a:p>
          <a:p>
            <a:pPr algn="r" rtl="1"/>
            <a:r>
              <a:rPr lang="ar-SA" sz="2000" b="1" dirty="0" err="1" smtClean="0">
                <a:latin typeface="+mj-lt"/>
              </a:rPr>
              <a:t>اسلوب</a:t>
            </a:r>
            <a:r>
              <a:rPr lang="ar-SA" sz="2000" b="1" dirty="0" smtClean="0">
                <a:latin typeface="+mj-lt"/>
              </a:rPr>
              <a:t> التقييم </a:t>
            </a:r>
            <a:r>
              <a:rPr lang="ar-SA" sz="2000" b="1" dirty="0" err="1" smtClean="0">
                <a:latin typeface="+mj-lt"/>
              </a:rPr>
              <a:t>و</a:t>
            </a:r>
            <a:r>
              <a:rPr lang="ar-SA" sz="2000" b="1" dirty="0" smtClean="0">
                <a:latin typeface="+mj-lt"/>
              </a:rPr>
              <a:t> مراجعة المشروع </a:t>
            </a:r>
            <a:r>
              <a:rPr lang="ar-SA" sz="2000" dirty="0" smtClean="0">
                <a:latin typeface="+mj-lt"/>
              </a:rPr>
              <a:t>هو أحد الطرق المستخدمة في إدارة المشاريع الهندسية لجدولة المشاريع.</a:t>
            </a:r>
          </a:p>
          <a:p>
            <a:pPr algn="r" rtl="1"/>
            <a:r>
              <a:rPr lang="ar-SA" sz="2000" dirty="0" smtClean="0">
                <a:latin typeface="+mj-lt"/>
              </a:rPr>
              <a:t>تقدير زمن الأنشطة</a:t>
            </a:r>
          </a:p>
          <a:p>
            <a:pPr algn="r" rtl="1"/>
            <a:r>
              <a:rPr lang="ar-SA" sz="2000" dirty="0" smtClean="0">
                <a:latin typeface="+mj-lt"/>
              </a:rPr>
              <a:t>تحتاج كل فعالية إلى ثلاثة أوقات لتقدير زمن أداء النشاط:</a:t>
            </a:r>
          </a:p>
          <a:p>
            <a:pPr algn="r" rtl="1"/>
            <a:r>
              <a:rPr lang="ar-SA" sz="2000" dirty="0" smtClean="0">
                <a:latin typeface="+mj-lt"/>
              </a:rPr>
              <a:t>الوقت المتفائل: هو أقل وقت متوقع لإتمام النشاط. ويرمز له بالحرف </a:t>
            </a:r>
            <a:r>
              <a:rPr lang="fr-FR" sz="2000" dirty="0" smtClean="0">
                <a:latin typeface="+mj-lt"/>
              </a:rPr>
              <a:t>O</a:t>
            </a:r>
          </a:p>
          <a:p>
            <a:pPr algn="r" rtl="1"/>
            <a:r>
              <a:rPr lang="ar-SA" sz="2000" dirty="0" smtClean="0">
                <a:latin typeface="+mj-lt"/>
              </a:rPr>
              <a:t>الوقت الأكثر احتمالا: هو الزمن الأكثر توقعا لإتمام النشاط. ويرمز له بالحرف </a:t>
            </a:r>
            <a:r>
              <a:rPr lang="fr-FR" sz="2000" dirty="0" smtClean="0">
                <a:latin typeface="+mj-lt"/>
              </a:rPr>
              <a:t>m</a:t>
            </a:r>
          </a:p>
          <a:p>
            <a:pPr algn="r" rtl="1"/>
            <a:r>
              <a:rPr lang="ar-SA" sz="2000" dirty="0" smtClean="0"/>
              <a:t>الوقت المتشائم: هو أطول زمن متوقع لإتمام النشاط. ويرمز له بالحرف </a:t>
            </a:r>
            <a:r>
              <a:rPr lang="fr-FR" sz="2000" dirty="0" smtClean="0"/>
              <a:t>P</a:t>
            </a:r>
          </a:p>
          <a:p>
            <a:pPr algn="r" rtl="1"/>
            <a:endParaRPr lang="fr-FR" sz="2000" dirty="0" smtClean="0">
              <a:latin typeface="+mj-lt"/>
            </a:endParaRPr>
          </a:p>
          <a:p>
            <a:pPr algn="r" rtl="1"/>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10334"/>
          </a:xfrm>
        </p:spPr>
        <p:txBody>
          <a:bodyPr>
            <a:normAutofit/>
          </a:bodyPr>
          <a:lstStyle/>
          <a:p>
            <a:pPr algn="r" rtl="1"/>
            <a:r>
              <a:rPr lang="ar-SA" sz="2800" dirty="0" smtClean="0">
                <a:solidFill>
                  <a:schemeClr val="tx1"/>
                </a:solidFill>
              </a:rPr>
              <a:t>المطلب الثاني </a:t>
            </a:r>
            <a:endParaRPr lang="fr-FR" sz="2800" dirty="0">
              <a:solidFill>
                <a:schemeClr val="tx1"/>
              </a:solidFill>
            </a:endParaRPr>
          </a:p>
        </p:txBody>
      </p:sp>
      <p:sp>
        <p:nvSpPr>
          <p:cNvPr id="3" name="Espace réservé du contenu 2"/>
          <p:cNvSpPr>
            <a:spLocks noGrp="1"/>
          </p:cNvSpPr>
          <p:nvPr>
            <p:ph idx="1"/>
          </p:nvPr>
        </p:nvSpPr>
        <p:spPr>
          <a:xfrm>
            <a:off x="457200" y="1428736"/>
            <a:ext cx="8229600" cy="5072098"/>
          </a:xfrm>
        </p:spPr>
        <p:txBody>
          <a:bodyPr>
            <a:normAutofit/>
          </a:bodyPr>
          <a:lstStyle/>
          <a:p>
            <a:pPr algn="r" rtl="1"/>
            <a:r>
              <a:rPr lang="ar-SA" sz="2000" dirty="0" smtClean="0">
                <a:latin typeface="+mj-lt"/>
              </a:rPr>
              <a:t>الثاني : طريقة المسار الحرج</a:t>
            </a:r>
            <a:r>
              <a:rPr lang="fr-FR" sz="2000" dirty="0" smtClean="0"/>
              <a:t> ‏ (CPM) </a:t>
            </a:r>
            <a:endParaRPr lang="ar-SA" sz="2000" dirty="0" smtClean="0">
              <a:latin typeface="+mj-lt"/>
            </a:endParaRPr>
          </a:p>
          <a:p>
            <a:pPr algn="r" rtl="1"/>
            <a:r>
              <a:rPr lang="ar-SA" sz="2000" dirty="0" smtClean="0">
                <a:latin typeface="+mj-lt"/>
              </a:rPr>
              <a:t>والتي تم تطويرها بشكل مشترك فيما بين شركتي </a:t>
            </a:r>
            <a:r>
              <a:rPr lang="ar-SA" sz="2000" dirty="0" err="1" smtClean="0">
                <a:latin typeface="+mj-lt"/>
              </a:rPr>
              <a:t>دوبونت</a:t>
            </a:r>
            <a:r>
              <a:rPr lang="ar-SA" sz="2000" dirty="0" smtClean="0">
                <a:latin typeface="+mj-lt"/>
              </a:rPr>
              <a:t> </a:t>
            </a:r>
            <a:r>
              <a:rPr lang="ar-SA" sz="2000" dirty="0" err="1" smtClean="0">
                <a:latin typeface="+mj-lt"/>
              </a:rPr>
              <a:t>وريمينجتون</a:t>
            </a:r>
            <a:r>
              <a:rPr lang="ar-SA" sz="2000" dirty="0" smtClean="0">
                <a:latin typeface="+mj-lt"/>
              </a:rPr>
              <a:t> </a:t>
            </a:r>
            <a:r>
              <a:rPr lang="ar-SA" sz="2000" dirty="0" err="1" smtClean="0">
                <a:latin typeface="+mj-lt"/>
              </a:rPr>
              <a:t>راند</a:t>
            </a:r>
            <a:r>
              <a:rPr lang="ar-SA" sz="2000" dirty="0" smtClean="0">
                <a:latin typeface="+mj-lt"/>
              </a:rPr>
              <a:t>، من أجل إدارة مشروعات صيانة محطات الإنتاج، وقد انتشرت هذه الأساليب الرياضية سريعا في العديد من الشركات الخاصة.</a:t>
            </a:r>
          </a:p>
          <a:p>
            <a:pPr algn="r" rtl="1"/>
            <a:r>
              <a:rPr lang="ar-SA" sz="2000" dirty="0" smtClean="0">
                <a:latin typeface="+mj-lt"/>
              </a:rPr>
              <a:t>وفي عام 1969 تم إنشاء معهد إدارة المشروعات مصالح مجال إدارة المشروعات، وكان الأساس الذي يستند إليه المعهد أن الأدوات والأساليب الخاصة بإدارة المشروعات منتشرة بدءا من صناعة البرمجيات حتى مجالات الإنشاء، وفي عام 1981 صرح مجلس إدارة المعهد بعمل هذه الوثيقة التي أصبحت (الدليل </a:t>
            </a:r>
            <a:r>
              <a:rPr lang="ar-SA" sz="2000" dirty="0" smtClean="0">
                <a:latin typeface="+mj-lt"/>
              </a:rPr>
              <a:t>الخاص المعرفي </a:t>
            </a:r>
            <a:r>
              <a:rPr lang="ar-SA" sz="2000" dirty="0" smtClean="0">
                <a:latin typeface="+mj-lt"/>
              </a:rPr>
              <a:t>لإدارة المشروعات) وهو يشتمل على المعايير المتعارف عليها والمبادئ التوجيهية المنتشرة لدى كافة من يمارسون هذا التخصص.</a:t>
            </a:r>
          </a:p>
          <a:p>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378</TotalTime>
  <Words>1540</Words>
  <Application>Microsoft Office PowerPoint</Application>
  <PresentationFormat>Affichage à l'écran (4:3)</PresentationFormat>
  <Paragraphs>115</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Débit</vt:lpstr>
      <vt:lpstr>إطار النظري الإدارة المشاريع</vt:lpstr>
      <vt:lpstr>خطة البحث </vt:lpstr>
      <vt:lpstr>المقدمة :</vt:lpstr>
      <vt:lpstr>  المبحث الأول : نشأة إدارة المشاريع</vt:lpstr>
      <vt:lpstr>مثلث المشروع </vt:lpstr>
      <vt:lpstr>االمطلب الثاني : تاريخ إدارة المشاريع</vt:lpstr>
      <vt:lpstr>المطلب الثاني </vt:lpstr>
      <vt:lpstr>المطلب الثاني :</vt:lpstr>
      <vt:lpstr>المطلب الثاني </vt:lpstr>
      <vt:lpstr>المبحث الثاني : مفهوم إدارة المشاريع </vt:lpstr>
      <vt:lpstr>المطلب الأول </vt:lpstr>
      <vt:lpstr>المطلب الاول </vt:lpstr>
      <vt:lpstr>المطلب الثاني : أهمية إدارة المشاريع </vt:lpstr>
      <vt:lpstr>المطلب الثالث : مهارات و إطار عمل إدارة المشاريع </vt:lpstr>
      <vt:lpstr>المطلب الثالث :</vt:lpstr>
      <vt:lpstr>المطلب الثالث :</vt:lpstr>
      <vt:lpstr>المراجع</vt:lpstr>
      <vt:lpstr>الخاتمة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إطار النظري الإدارة المشاريع</dc:title>
  <dc:creator>My_Pc</dc:creator>
  <cp:lastModifiedBy>My_Pc</cp:lastModifiedBy>
  <cp:revision>36</cp:revision>
  <dcterms:created xsi:type="dcterms:W3CDTF">2022-10-28T19:53:27Z</dcterms:created>
  <dcterms:modified xsi:type="dcterms:W3CDTF">2022-10-30T11:06:40Z</dcterms:modified>
</cp:coreProperties>
</file>