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0" r:id="rId1"/>
  </p:sldMasterIdLst>
  <p:sldIdLst>
    <p:sldId id="271" r:id="rId2"/>
    <p:sldId id="272"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73"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16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AE6C88-9EB8-4A89-8B7A-3EDB75231EDF}" type="datetimeFigureOut">
              <a:rPr lang="fr-FR" smtClean="0"/>
              <a:t>01/10/2022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998542285"/>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AE6C88-9EB8-4A89-8B7A-3EDB75231EDF}" type="datetimeFigureOut">
              <a:rPr lang="fr-FR" smtClean="0"/>
              <a:t>01/10/2022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327306698"/>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AE6C88-9EB8-4A89-8B7A-3EDB75231EDF}" type="datetimeFigureOut">
              <a:rPr lang="fr-FR" smtClean="0"/>
              <a:t>01/10/2022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0F8743-F0F7-4785-8AC7-BB06F8435A86}" type="slidenum">
              <a:rPr lang="fr-FR" smtClean="0"/>
              <a:t>‹#›</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97870765"/>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AE6C88-9EB8-4A89-8B7A-3EDB75231EDF}" type="datetimeFigureOut">
              <a:rPr lang="fr-FR" smtClean="0"/>
              <a:t>01/10/2022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417425251"/>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AE6C88-9EB8-4A89-8B7A-3EDB75231EDF}" type="datetimeFigureOut">
              <a:rPr lang="fr-FR" smtClean="0"/>
              <a:t>01/10/2022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0F8743-F0F7-4785-8AC7-BB06F8435A86}" type="slidenum">
              <a:rPr lang="fr-FR" smtClean="0"/>
              <a:t>‹#›</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0070077"/>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AE6C88-9EB8-4A89-8B7A-3EDB75231EDF}" type="datetimeFigureOut">
              <a:rPr lang="fr-FR" smtClean="0"/>
              <a:t>01/10/2022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2750339919"/>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AE6C88-9EB8-4A89-8B7A-3EDB75231EDF}" type="datetimeFigureOut">
              <a:rPr lang="fr-FR" smtClean="0"/>
              <a:t>01/10/2022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2833149497"/>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AE6C88-9EB8-4A89-8B7A-3EDB75231EDF}" type="datetimeFigureOut">
              <a:rPr lang="fr-FR" smtClean="0"/>
              <a:t>01/10/2022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397661953"/>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AE6C88-9EB8-4A89-8B7A-3EDB75231EDF}" type="datetimeFigureOut">
              <a:rPr lang="fr-FR" smtClean="0"/>
              <a:t>01/10/2022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21173956"/>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AE6C88-9EB8-4A89-8B7A-3EDB75231EDF}" type="datetimeFigureOut">
              <a:rPr lang="fr-FR" smtClean="0"/>
              <a:t>01/10/2022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130448569"/>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AE6C88-9EB8-4A89-8B7A-3EDB75231EDF}" type="datetimeFigureOut">
              <a:rPr lang="fr-FR" smtClean="0"/>
              <a:t>01/10/2022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2621777308"/>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AE6C88-9EB8-4A89-8B7A-3EDB75231EDF}" type="datetimeFigureOut">
              <a:rPr lang="fr-FR" smtClean="0"/>
              <a:t>01/10/2022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2426412143"/>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AE6C88-9EB8-4A89-8B7A-3EDB75231EDF}" type="datetimeFigureOut">
              <a:rPr lang="fr-FR" smtClean="0"/>
              <a:t>01/10/2022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2538197747"/>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AE6C88-9EB8-4A89-8B7A-3EDB75231EDF}" type="datetimeFigureOut">
              <a:rPr lang="fr-FR" smtClean="0"/>
              <a:t>01/10/2022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353987937"/>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AE6C88-9EB8-4A89-8B7A-3EDB75231EDF}" type="datetimeFigureOut">
              <a:rPr lang="fr-FR" smtClean="0"/>
              <a:t>01/10/2022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1630281893"/>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AE6C88-9EB8-4A89-8B7A-3EDB75231EDF}" type="datetimeFigureOut">
              <a:rPr lang="fr-FR" smtClean="0"/>
              <a:t>01/10/2022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60F8743-F0F7-4785-8AC7-BB06F8435A86}" type="slidenum">
              <a:rPr lang="fr-FR" smtClean="0"/>
              <a:t>‹#›</a:t>
            </a:fld>
            <a:endParaRPr lang="fr-FR"/>
          </a:p>
        </p:txBody>
      </p:sp>
    </p:spTree>
    <p:extLst>
      <p:ext uri="{BB962C8B-B14F-4D97-AF65-F5344CB8AC3E}">
        <p14:creationId xmlns:p14="http://schemas.microsoft.com/office/powerpoint/2010/main" val="3862869184"/>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7AE6C88-9EB8-4A89-8B7A-3EDB75231EDF}" type="datetimeFigureOut">
              <a:rPr lang="fr-FR" smtClean="0"/>
              <a:t>01/10/2022</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60F8743-F0F7-4785-8AC7-BB06F8435A86}" type="slidenum">
              <a:rPr lang="fr-FR" smtClean="0"/>
              <a:t>‹#›</a:t>
            </a:fld>
            <a:endParaRPr lang="fr-FR"/>
          </a:p>
        </p:txBody>
      </p:sp>
    </p:spTree>
    <p:extLst>
      <p:ext uri="{BB962C8B-B14F-4D97-AF65-F5344CB8AC3E}">
        <p14:creationId xmlns:p14="http://schemas.microsoft.com/office/powerpoint/2010/main" val="676527431"/>
      </p:ext>
    </p:extLst>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 id="2147483843" r:id="rId13"/>
    <p:sldLayoutId id="2147483844" r:id="rId14"/>
    <p:sldLayoutId id="2147483845" r:id="rId15"/>
    <p:sldLayoutId id="2147483846" r:id="rId16"/>
  </p:sldLayoutIdLst>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C3B26-9CC7-DD82-3E59-4AE1CA2F5D57}"/>
              </a:ext>
            </a:extLst>
          </p:cNvPr>
          <p:cNvSpPr>
            <a:spLocks noGrp="1"/>
          </p:cNvSpPr>
          <p:nvPr>
            <p:ph type="title"/>
          </p:nvPr>
        </p:nvSpPr>
        <p:spPr/>
        <p:txBody>
          <a:bodyPr/>
          <a:lstStyle/>
          <a:p>
            <a:r>
              <a:rPr lang="ar-DZ" dirty="0"/>
              <a:t>خطة البحث</a:t>
            </a:r>
            <a:endParaRPr lang="fr-FR" dirty="0"/>
          </a:p>
        </p:txBody>
      </p:sp>
      <p:sp>
        <p:nvSpPr>
          <p:cNvPr id="3" name="Content Placeholder 2">
            <a:extLst>
              <a:ext uri="{FF2B5EF4-FFF2-40B4-BE49-F238E27FC236}">
                <a16:creationId xmlns:a16="http://schemas.microsoft.com/office/drawing/2014/main" id="{A3A62434-4EED-3772-E813-F59C8FDE9F4A}"/>
              </a:ext>
            </a:extLst>
          </p:cNvPr>
          <p:cNvSpPr>
            <a:spLocks noGrp="1"/>
          </p:cNvSpPr>
          <p:nvPr>
            <p:ph idx="1"/>
          </p:nvPr>
        </p:nvSpPr>
        <p:spPr/>
        <p:txBody>
          <a:bodyPr>
            <a:normAutofit lnSpcReduction="10000"/>
          </a:bodyPr>
          <a:lstStyle/>
          <a:p>
            <a:pPr algn="r" rtl="1"/>
            <a:r>
              <a:rPr lang="ar-DZ" dirty="0"/>
              <a:t>مقدمة</a:t>
            </a:r>
          </a:p>
          <a:p>
            <a:pPr algn="r" rtl="1"/>
            <a:r>
              <a:rPr lang="ar-DZ" sz="2000" b="1" dirty="0"/>
              <a:t>المبحث الأول: التطور التاريخي لإدارة الموارد البشرية </a:t>
            </a:r>
          </a:p>
          <a:p>
            <a:pPr algn="r" rtl="1"/>
            <a:r>
              <a:rPr lang="ar-DZ" dirty="0"/>
              <a:t>المطلب</a:t>
            </a:r>
          </a:p>
          <a:p>
            <a:pPr algn="r" rtl="1"/>
            <a:r>
              <a:rPr lang="ar-DZ" dirty="0"/>
              <a:t>المطلب الثاني: العوامل المؤثرة في تطور إدارة الموارد البشرية </a:t>
            </a:r>
          </a:p>
          <a:p>
            <a:pPr algn="r" rtl="1"/>
            <a:r>
              <a:rPr lang="ar-DZ" dirty="0"/>
              <a:t>المطلب الثالث: مراحل تطور إدارة الموارد البشرية </a:t>
            </a:r>
          </a:p>
          <a:p>
            <a:pPr algn="r" rtl="1"/>
            <a:r>
              <a:rPr lang="ar-DZ" sz="2000" b="1" dirty="0"/>
              <a:t>المبحث الثاني: ماهية إدارة الموارد البشرية </a:t>
            </a:r>
          </a:p>
          <a:p>
            <a:pPr algn="r" rtl="1"/>
            <a:r>
              <a:rPr lang="ar-DZ" dirty="0"/>
              <a:t>المطلب الأول: مفهوم إدارة الموارد البشرية </a:t>
            </a:r>
          </a:p>
          <a:p>
            <a:pPr algn="r" rtl="1"/>
            <a:r>
              <a:rPr lang="ar-DZ" dirty="0"/>
              <a:t>المطلب الثاني: أهمية وأهداف إدارة الموارد البشرية </a:t>
            </a:r>
          </a:p>
          <a:p>
            <a:pPr algn="r" rtl="1"/>
            <a:r>
              <a:rPr lang="ar-DZ" dirty="0"/>
              <a:t>المطلب الثالث: أنشطة إدارة الموارد البشرية </a:t>
            </a:r>
          </a:p>
          <a:p>
            <a:pPr algn="r" rtl="1"/>
            <a:r>
              <a:rPr lang="ar-DZ" dirty="0"/>
              <a:t>خاتمة </a:t>
            </a:r>
          </a:p>
          <a:p>
            <a:pPr algn="r" rtl="1"/>
            <a:endParaRPr lang="fr-FR" dirty="0"/>
          </a:p>
        </p:txBody>
      </p:sp>
    </p:spTree>
    <p:extLst>
      <p:ext uri="{BB962C8B-B14F-4D97-AF65-F5344CB8AC3E}">
        <p14:creationId xmlns:p14="http://schemas.microsoft.com/office/powerpoint/2010/main" val="3799839233"/>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B9A06DC-4326-E764-08BC-8AF0FB5DC089}"/>
              </a:ext>
            </a:extLst>
          </p:cNvPr>
          <p:cNvSpPr>
            <a:spLocks noGrp="1"/>
          </p:cNvSpPr>
          <p:nvPr>
            <p:ph type="body" idx="1"/>
          </p:nvPr>
        </p:nvSpPr>
        <p:spPr>
          <a:xfrm>
            <a:off x="677335" y="288758"/>
            <a:ext cx="4119254" cy="5099090"/>
          </a:xfrm>
        </p:spPr>
        <p:txBody>
          <a:bodyPr>
            <a:normAutofit lnSpcReduction="10000"/>
          </a:bodyPr>
          <a:lstStyle/>
          <a:p>
            <a:pPr algn="just" rtl="1">
              <a:lnSpc>
                <a:spcPct val="115000"/>
              </a:lnSpc>
              <a:spcAft>
                <a:spcPts val="600"/>
              </a:spcAft>
            </a:pPr>
            <a:r>
              <a:rPr lang="ar-SA" sz="18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المرحلة السادسة : ما بعد الحرب العالمية الثانية وحتى وقتنا الحاضر</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خلال هذه المرحلة تطورت إدارة الموارد البشرية واتسع نطاق أعمالها وأصبحت مسئولة عن تدريب وتنمية مهارات العاملين وتحفيزهم ورفع أجورهم وترشيد العلاقات الإنسانية وعلاقات العمل , إضافة إلى الأعمال الروتينية اليومية الدائمة والمؤقتة.</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وقدتم الاهتمام بتنمية الاختبارات النفسية والسلوكية للتعرف على المزايا والقدرات والمهارات لدى الأفراد مما أدى إلى زيادة استخدام الكثير من الاختبارات عند اختيار العاملين الجدد ووضعهم في المكان المناسب وفقا لقدراتهم ومهاراتهم العقلية والجسمية  , كما أصبحت إدارة الموارد البشرية مسئولة عن متابعة ما تصدره الدولة من قوانين للعاملين تخص سياسات العمل مع ضرورة الالتزام بكل التشريعات والقوانين اللازمة .</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tabLst>
                <a:tab pos="-361315" algn="l"/>
              </a:tabLst>
            </a:pPr>
            <a:r>
              <a:rPr lang="en-US" sz="1800" dirty="0">
                <a:solidFill>
                  <a:schemeClr val="tx1"/>
                </a:solidFill>
                <a:effectLst/>
                <a:latin typeface="Simplified Arabic" panose="02020603050405020304" pitchFamily="18" charset="-78"/>
                <a:ea typeface="Times New Roman" panose="02020603050405020304" pitchFamily="18" charset="0"/>
              </a:rPr>
              <a:t> </a:t>
            </a:r>
            <a:endParaRPr lang="fr-FR" dirty="0">
              <a:solidFill>
                <a:schemeClr val="tx1"/>
              </a:solidFill>
            </a:endParaRPr>
          </a:p>
        </p:txBody>
      </p:sp>
      <p:sp>
        <p:nvSpPr>
          <p:cNvPr id="4" name="Text Placeholder 2">
            <a:extLst>
              <a:ext uri="{FF2B5EF4-FFF2-40B4-BE49-F238E27FC236}">
                <a16:creationId xmlns:a16="http://schemas.microsoft.com/office/drawing/2014/main" id="{0D583B38-ECBC-15D0-DF14-1DE0BF229A6D}"/>
              </a:ext>
            </a:extLst>
          </p:cNvPr>
          <p:cNvSpPr txBox="1">
            <a:spLocks/>
          </p:cNvSpPr>
          <p:nvPr/>
        </p:nvSpPr>
        <p:spPr>
          <a:xfrm>
            <a:off x="5406190" y="288758"/>
            <a:ext cx="4443664" cy="5518484"/>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pPr algn="ctr" rtl="1">
              <a:lnSpc>
                <a:spcPct val="115000"/>
              </a:lnSpc>
              <a:spcAft>
                <a:spcPts val="600"/>
              </a:spcAft>
            </a:pPr>
            <a:r>
              <a:rPr lang="ar-SA" sz="18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المرحلة الخامسة : ما بين الحرب العالمية الأولى والحرب العالمية الثانية</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في نهاية العشرينات وبداية الثلاثينات من القرن ظهرت تطورات في مجال العلاقات الإنسانية  وذلك من خلال تجارب هوثورن التي أجريت في ويسترن </a:t>
            </a:r>
            <a:r>
              <a:rPr lang="ar-SA" sz="1800" dirty="0" err="1">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اليكتريك</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عام 1927م بواسطة التون مايو والذي اهتمت بالدراسات السلوكية والنفسية للعاملين وأقنعت الكثير بأهمية رضاء العاملين عن عملهم وتوفير الظروف المناسبة للعمل .</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وخلال هذه المرحلة بدأت الشركات بدراسة العلاقة بين مشاركة العاملين في اتخاذ القرار ورضائهم الوظيفي كما اهتمت بدراسة معدلات الغياب ومعدلات دوران العمال , ومجهود النقابات والأنشطة التي تمارسها وقد أكدت على ضرورة إتاحة الفرصة للعاملين للمشاركة في عملية صنع القرارات وتحملهم المسؤولية على نتائج أعمالهم وذلك من خلال تأثير نتائج دراسات فلسفة الإدارة في تلك الفترة .</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tabLst>
                <a:tab pos="-361315" algn="l"/>
              </a:tabLst>
            </a:pPr>
            <a:endParaRPr lang="fr-FR"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28549955"/>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B8107-A70F-6E77-6AA9-97708ED21167}"/>
              </a:ext>
            </a:extLst>
          </p:cNvPr>
          <p:cNvSpPr>
            <a:spLocks noGrp="1"/>
          </p:cNvSpPr>
          <p:nvPr>
            <p:ph type="title"/>
          </p:nvPr>
        </p:nvSpPr>
        <p:spPr/>
        <p:txBody>
          <a:bodyPr/>
          <a:lstStyle/>
          <a:p>
            <a:pPr algn="ctr"/>
            <a:r>
              <a:rPr lang="ar-DZ" dirty="0"/>
              <a:t>المبحث الثاني: ماهية إدارة الموارد البشرية </a:t>
            </a:r>
            <a:endParaRPr lang="fr-FR" dirty="0"/>
          </a:p>
        </p:txBody>
      </p:sp>
    </p:spTree>
    <p:extLst>
      <p:ext uri="{BB962C8B-B14F-4D97-AF65-F5344CB8AC3E}">
        <p14:creationId xmlns:p14="http://schemas.microsoft.com/office/powerpoint/2010/main" val="2922796686"/>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05FFB-1787-8A90-251C-6CC18D22A92E}"/>
              </a:ext>
            </a:extLst>
          </p:cNvPr>
          <p:cNvSpPr>
            <a:spLocks noGrp="1"/>
          </p:cNvSpPr>
          <p:nvPr>
            <p:ph type="title"/>
          </p:nvPr>
        </p:nvSpPr>
        <p:spPr>
          <a:xfrm>
            <a:off x="773588" y="184485"/>
            <a:ext cx="8596668" cy="720000"/>
          </a:xfrm>
        </p:spPr>
        <p:txBody>
          <a:bodyPr>
            <a:normAutofit fontScale="90000"/>
          </a:bodyPr>
          <a:lstStyle/>
          <a:p>
            <a:r>
              <a:rPr lang="ar-DZ" dirty="0"/>
              <a:t>المطلب الأول: مفهوم إدارة الموارد البشرية </a:t>
            </a:r>
            <a:endParaRPr lang="fr-FR" dirty="0"/>
          </a:p>
        </p:txBody>
      </p:sp>
      <p:sp>
        <p:nvSpPr>
          <p:cNvPr id="3" name="Text Placeholder 2">
            <a:extLst>
              <a:ext uri="{FF2B5EF4-FFF2-40B4-BE49-F238E27FC236}">
                <a16:creationId xmlns:a16="http://schemas.microsoft.com/office/drawing/2014/main" id="{899802BC-A6B7-DB96-78EE-C7E3BA2F6D83}"/>
              </a:ext>
            </a:extLst>
          </p:cNvPr>
          <p:cNvSpPr>
            <a:spLocks noGrp="1"/>
          </p:cNvSpPr>
          <p:nvPr>
            <p:ph type="body" idx="1"/>
          </p:nvPr>
        </p:nvSpPr>
        <p:spPr>
          <a:xfrm>
            <a:off x="773588" y="904486"/>
            <a:ext cx="8596668" cy="5769030"/>
          </a:xfrm>
        </p:spPr>
        <p:txBody>
          <a:bodyPr>
            <a:normAutofit fontScale="85000" lnSpcReduction="10000"/>
          </a:bodyPr>
          <a:lstStyle/>
          <a:p>
            <a:pPr algn="just" rtl="1">
              <a:lnSpc>
                <a:spcPct val="115000"/>
              </a:lnSpc>
              <a:spcAft>
                <a:spcPts val="1000"/>
              </a:spcAft>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تختلف وجهات النظر عند المفكرين والمؤلفين في الحياة العلمية في تحديد مفهوم موحد ومتفق عليه لإدارة الموارد البشرية، فهناك وجهتان نظرهما: </a:t>
            </a:r>
            <a:endParaRPr lang="fr-F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rtl="1">
              <a:lnSpc>
                <a:spcPct val="115000"/>
              </a:lnSpc>
              <a:spcAft>
                <a:spcPts val="1000"/>
              </a:spcAft>
              <a:buFont typeface="Symbol" panose="05050102010706020507" pitchFamily="18" charset="2"/>
              <a:buChar char=""/>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وجهة النظر التقليدية: يرى بعض المفكرين أن إدارة الموارد البشرية ماهي إلا مجرد وظيفة قليلة الأهمية في المنشآت وتقتصر على القيام بأعمال روتينية تنفيذية مثل حفظ ملفات العاملين وضبط أوقات الحضور والانصراف والإجازات، ولم تحضى إدارة الموارد البشرية باهتمام هؤلاء حيث يرون أن تأثيرها ضئيل على نجاح كفاءة المنشآت.</a:t>
            </a:r>
            <a:endParaRPr lang="fr-FR"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endParaRPr>
          </a:p>
          <a:p>
            <a:pPr marL="342900" lvl="0" indent="-342900" algn="just" rtl="1">
              <a:lnSpc>
                <a:spcPct val="115000"/>
              </a:lnSpc>
              <a:spcAft>
                <a:spcPts val="1000"/>
              </a:spcAft>
              <a:buFont typeface="Symbol" panose="05050102010706020507" pitchFamily="18" charset="2"/>
              <a:buChar char=""/>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وجهة النظر الحديثة: ويرى البعض الآخر من المفكرين أن إدارة الموارد البشرية تعتبر من أهم الوظائف الإدارية في المنشآت ولا تقل أهمية عن باقي الوظائف كالتسويق والإنتاج والمالية وهذا لأهمية العنصر البشري وتأثيره على الكفاءة الإنتاجية للمنشآت.</a:t>
            </a:r>
            <a:endParaRPr lang="fr-FR"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endParaRPr>
          </a:p>
          <a:p>
            <a:pPr marL="457200" algn="just" rtl="1">
              <a:lnSpc>
                <a:spcPct val="115000"/>
              </a:lnSpc>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ومن هذا المنطلق نتطرق إلى تعاريف أخرى لإدارة الموارد البشرية تبعا لاختلاف وجهات نظر المفكرين والمؤلفين ومن هذا نذكر بعض التعاريف لهؤلاء.</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Calibri" panose="020F0502020204030204" pitchFamily="34" charset="0"/>
              <a:buChar char="-"/>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عرف ويليام </a:t>
            </a:r>
            <a:r>
              <a:rPr lang="ar-DZ" sz="1800" dirty="0" err="1">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سيكولا</a:t>
            </a: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a:t>
            </a:r>
            <a:r>
              <a:rPr lang="fr-FR" sz="1800" dirty="0" err="1">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w.sikola</a:t>
            </a: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إدارة الأفراد بأنها استخدام القوة العاملة داخل المؤسسة أو بواسطتها، ويشمل ذلك عمليات التخطيط للقوة العاملة بالمؤسسة، الاختيار والتعيين: تقييم الأداء، التدريب والتنمية، التعويض والمرتبات، العلاقات الصناعية، تقديم الخدمات الاجتماعية والصحية للعاملين.</a:t>
            </a:r>
            <a:endParaRPr lang="fr-FR"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endParaRPr>
          </a:p>
          <a:p>
            <a:pPr marL="342900" lvl="0" indent="-342900" algn="just" rtl="1">
              <a:lnSpc>
                <a:spcPct val="115000"/>
              </a:lnSpc>
              <a:spcAft>
                <a:spcPts val="1000"/>
              </a:spcAft>
              <a:buFont typeface="Calibri" panose="020F0502020204030204" pitchFamily="34" charset="0"/>
              <a:buChar char="-"/>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كما تعرف بأنها ذلك النشاط الإداري المتعلق بتحديد احتياجات المشروع من القوى العاملة والعمل على توفيرها بالأعداد والكفاءات المحددة، وتنسيق الاستفادة من هذه الثروة البشرية بأعلى كفاءة ممكنة.</a:t>
            </a:r>
            <a:endParaRPr lang="fr-FR"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endParaRPr>
          </a:p>
          <a:p>
            <a:pPr marL="342900" lvl="0" indent="-342900" algn="just" rtl="1">
              <a:lnSpc>
                <a:spcPct val="115000"/>
              </a:lnSpc>
              <a:spcAft>
                <a:spcPts val="1000"/>
              </a:spcAft>
              <a:buFont typeface="Calibri" panose="020F0502020204030204" pitchFamily="34" charset="0"/>
              <a:buChar char="-"/>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وتعرق أيضا إدارة الموارد البشرية على أنها ذلك النشاط الذي يتمثل في وضع تخطيط للقطاع البشري الذي يضمن </a:t>
            </a:r>
            <a:r>
              <a:rPr lang="ar-DZ" sz="1800" dirty="0" err="1">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دائمية</a:t>
            </a: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وجود القوى العاملة التي تحتاجها المؤسسة </a:t>
            </a:r>
            <a:r>
              <a:rPr lang="ar-DZ" sz="1800" dirty="0" err="1">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ودائمية</a:t>
            </a: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إمدادها بالعناصر البشرية المطلوبة.</a:t>
            </a:r>
            <a:endParaRPr lang="fr-FR"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endParaRPr>
          </a:p>
          <a:p>
            <a:endParaRPr lang="fr-FR" dirty="0"/>
          </a:p>
        </p:txBody>
      </p:sp>
    </p:spTree>
    <p:extLst>
      <p:ext uri="{BB962C8B-B14F-4D97-AF65-F5344CB8AC3E}">
        <p14:creationId xmlns:p14="http://schemas.microsoft.com/office/powerpoint/2010/main" val="85650884"/>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04688-0460-D360-0AA8-5C886E354479}"/>
              </a:ext>
            </a:extLst>
          </p:cNvPr>
          <p:cNvSpPr>
            <a:spLocks noGrp="1"/>
          </p:cNvSpPr>
          <p:nvPr>
            <p:ph type="title"/>
          </p:nvPr>
        </p:nvSpPr>
        <p:spPr>
          <a:xfrm>
            <a:off x="240632" y="166215"/>
            <a:ext cx="10234863" cy="684000"/>
          </a:xfrm>
        </p:spPr>
        <p:txBody>
          <a:bodyPr>
            <a:normAutofit fontScale="90000"/>
          </a:bodyPr>
          <a:lstStyle/>
          <a:p>
            <a:pPr algn="ctr"/>
            <a:r>
              <a:rPr lang="ar-DZ" dirty="0"/>
              <a:t>المطلب الثاني: أهمية وأهداف إدارة الموارد البشرية</a:t>
            </a:r>
            <a:endParaRPr lang="fr-FR" dirty="0"/>
          </a:p>
        </p:txBody>
      </p:sp>
      <p:sp>
        <p:nvSpPr>
          <p:cNvPr id="3" name="Text Placeholder 2">
            <a:extLst>
              <a:ext uri="{FF2B5EF4-FFF2-40B4-BE49-F238E27FC236}">
                <a16:creationId xmlns:a16="http://schemas.microsoft.com/office/drawing/2014/main" id="{4C842A45-88F1-2380-E40B-02AFF8B3926F}"/>
              </a:ext>
            </a:extLst>
          </p:cNvPr>
          <p:cNvSpPr>
            <a:spLocks noGrp="1"/>
          </p:cNvSpPr>
          <p:nvPr>
            <p:ph type="body" idx="1"/>
          </p:nvPr>
        </p:nvSpPr>
        <p:spPr>
          <a:xfrm>
            <a:off x="240632" y="1219199"/>
            <a:ext cx="9561094" cy="5325979"/>
          </a:xfrm>
        </p:spPr>
        <p:txBody>
          <a:bodyPr>
            <a:normAutofit fontScale="92500" lnSpcReduction="20000"/>
          </a:bodyPr>
          <a:lstStyle/>
          <a:p>
            <a:pPr marL="96838" indent="255588" algn="just" rtl="1">
              <a:lnSpc>
                <a:spcPct val="115000"/>
              </a:lnSpc>
            </a:pPr>
            <a:endPar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endParaRPr>
          </a:p>
          <a:p>
            <a:pPr marL="96838" indent="255588" algn="just" rtl="1">
              <a:lnSpc>
                <a:spcPct val="115000"/>
              </a:lnSpc>
            </a:pPr>
            <a:r>
              <a:rPr lang="ar-DZ" sz="1800" b="1"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أولا: أهمية إدارة الموارد البشرية </a:t>
            </a:r>
          </a:p>
          <a:p>
            <a:pPr marL="96838" indent="255588" algn="just" rtl="1">
              <a:lnSpc>
                <a:spcPct val="115000"/>
              </a:lnSpc>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تكتسب إدارة الموارد البشرية كإحدى وظائف المؤسسة العصرية أهمية كبيرة فهي إدارة تحتوي على أهم وأغلى أصول للمنظمة، إذ أن ما يميزها عن باقي هذه الأصول أنها أصول مفكرة هذا بافتراض أن الإدارة تعمد للإفادة المثلى من مواردها البشرية من خلال تشجيعهم ودفعهم للاجتهاد والابتكار.</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96838" indent="255588" algn="just" rtl="1">
              <a:lnSpc>
                <a:spcPct val="115000"/>
              </a:lnSpc>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وفيما يلي يمكننا إجمال أهمية إدارة الموارد البشرية</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96838" indent="255588" algn="just" rtl="1">
              <a:lnSpc>
                <a:spcPct val="115000"/>
              </a:lnSpc>
            </a:pPr>
            <a:r>
              <a:rPr lang="ar-DZ" sz="1800" b="1" u="dbl"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أولا</a:t>
            </a: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تقديم النصح والإرشاد للمديرين التنفيذيين، فذلك يساعدهم في صياغة وإدارة وتنفيذ السياسات وحل المشاكل المتعلقة بالأفراد العاملين.</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96838" indent="255588" algn="just" rtl="1">
              <a:lnSpc>
                <a:spcPct val="115000"/>
              </a:lnSpc>
            </a:pPr>
            <a:r>
              <a:rPr lang="ar-DZ" sz="1800" b="1" u="dbl"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ثانيا</a:t>
            </a: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تساعد على تشخيص الفاعلية والكفاية التنظيمية من خلال بعض الوسائل المتعلقة بالأفراد العاملين، وكذلك المؤشرات القياسية كقياس كفاية الأداء، ومعدل الغيابات </a:t>
            </a:r>
            <a:r>
              <a:rPr lang="ar-DZ" sz="1800" dirty="0" err="1">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والتأخرات</a:t>
            </a: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96838" indent="255588" algn="just" rtl="1">
              <a:lnSpc>
                <a:spcPct val="115000"/>
              </a:lnSpc>
            </a:pPr>
            <a:r>
              <a:rPr lang="ar-DZ" sz="1800" b="1" u="dbl"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ثالثا</a:t>
            </a: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تساعد المديرين في كشف الصعوبات والمشاكل الأساسية المتعلقة بالأفراد العاملين والمؤثرة على فاعلية المؤسسة.</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96838" indent="255588" algn="just" rtl="1">
              <a:lnSpc>
                <a:spcPct val="115000"/>
              </a:lnSpc>
            </a:pPr>
            <a:r>
              <a:rPr lang="ar-DZ" sz="1800" b="1" u="dbl"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رابعا</a:t>
            </a: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توفير جميع الإجراءات المتعلقة بالأفراد العاملين لضمان الإنتاجية الأفضل والأداء الجيد، ومن هذه الإجراءات المتعلقة بالأفراد العاملين لضمان الإنتاجية الأفضل والاداء الجيد، ومن هذه الإجراءات والخدمات توصيف العمل وإعداد وتهيئة الأفراد العاملين، وإعداد البرامج التدريبية وإدارة الأجور والمرتبات.</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96838" indent="255588" algn="just" rtl="1">
              <a:lnSpc>
                <a:spcPct val="115000"/>
              </a:lnSpc>
              <a:spcAft>
                <a:spcPts val="1000"/>
              </a:spcAft>
            </a:pPr>
            <a:r>
              <a:rPr lang="ar-DZ" sz="1800" b="1" u="dbl"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خامسا</a:t>
            </a: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ضمان التنسيق بين جميع النشاطات المتعلقة بالأفراد العاملين والوحدات الإدارية في المؤسسة من خلال مناقشة الإدارات التنفيذية حول هذه النشاطات.</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668552154"/>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D7AFC78-82D2-D8B7-DD7E-4EDEAF5CD5AA}"/>
              </a:ext>
            </a:extLst>
          </p:cNvPr>
          <p:cNvSpPr>
            <a:spLocks noGrp="1"/>
          </p:cNvSpPr>
          <p:nvPr>
            <p:ph type="body" idx="1"/>
          </p:nvPr>
        </p:nvSpPr>
        <p:spPr>
          <a:xfrm>
            <a:off x="256674" y="385010"/>
            <a:ext cx="9881937" cy="6472989"/>
          </a:xfrm>
        </p:spPr>
        <p:txBody>
          <a:bodyPr>
            <a:normAutofit fontScale="85000" lnSpcReduction="20000"/>
          </a:bodyPr>
          <a:lstStyle/>
          <a:p>
            <a:pPr marL="457200" algn="just" rtl="1">
              <a:lnSpc>
                <a:spcPct val="115000"/>
              </a:lnSpc>
            </a:pPr>
            <a:r>
              <a:rPr lang="ar-DZ" sz="2300" b="1" dirty="0">
                <a:solidFill>
                  <a:schemeClr val="tx1"/>
                </a:solidFill>
                <a:latin typeface="Calibri" panose="020F0502020204030204" pitchFamily="34" charset="0"/>
                <a:ea typeface="Calibri" panose="020F0502020204030204" pitchFamily="34" charset="0"/>
                <a:cs typeface="Simplified Arabic" panose="02020603050405020304" pitchFamily="18" charset="-78"/>
              </a:rPr>
              <a:t>ثانيا: أهداف إدارة الموارد البشرية </a:t>
            </a:r>
            <a:endParaRPr lang="ar-DZ" sz="2300" b="1"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endParaRPr>
          </a:p>
          <a:p>
            <a:pPr marL="457200" algn="just" rtl="1">
              <a:lnSpc>
                <a:spcPct val="115000"/>
              </a:lnSpc>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يتجلى الهدف الرئيسي لإدارة الموارد البشرية في التأكد من قدرة المنظمة غلى تحقيق النجاح وبلوغ أهدافها المسطرة، وذلك من خلال العمال، ومن خلال هذا الهدف نستخلص أهداف فرعية أهمها:</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mj-lt"/>
              <a:buAutoNum type="arabicPeriod"/>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تعزيز قدرات العاملين على الأداء الفعال وذلك بتقديم فرص للتعلم والتطوير المستمر.</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mj-lt"/>
              <a:buAutoNum type="arabicPeriod"/>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تهيئة الجو المناسب الذي تسود فيه علاقات اجتماعية مترابطة بين الإدارة والعمال لتحقيق الثقة المتبادلة.</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mj-lt"/>
              <a:buAutoNum type="arabicPeriod"/>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تشجيع العمال على التكوين وإدارة فرق عمل فاعلة بأداء مرن يستجيب للمتغيرات الداخلية والخارجية.</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mj-lt"/>
              <a:buAutoNum type="arabicPeriod"/>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المحافظة على عدد الأفراد بالمؤسسة وتحفيزهم نحو الهدف المنشود وضمان استقرار الكتلة العمالية داخل المؤسسة.</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mj-lt"/>
              <a:buAutoNum type="arabicPeriod"/>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مساعدة المنظمة على موازنة احتياجات وتوقعات أصحاب المصلحة في استمرارها مثل، أملاك المؤسسة، العمال، الإدارة، الموردون.</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mj-lt"/>
              <a:buAutoNum type="arabicPeriod"/>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تكوين قوة عاملة مستقرة وذات كفاءة عالية تسعى إلى استثمار قدراتها العقلية و التقنية والفنية في سبيل تحقيق أهداف المؤسسة.</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mj-lt"/>
              <a:buAutoNum type="arabicPeriod"/>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إعداد سجلات كاملة ومنظمة للعمال.</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mj-lt"/>
              <a:buAutoNum type="arabicPeriod"/>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تنمية الروابط والتناسق بين أفراد العمال، وبين العامل والإدارة، وبين الإدارة العليا.</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mj-lt"/>
              <a:buAutoNum type="arabicPeriod"/>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تبني مدخل أخلاقي في إدارة العمال يقوم على العدالة وتكافؤ الفرص والشفافية.</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mj-lt"/>
              <a:buAutoNum type="arabicPeriod"/>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إدارة قوة عمل متنوعة، مع الأخذ بعين الاعتبار الفروق الفردية والجماعية ما تفرزه من اختلاف في توقعات وتطلعات العمال من حيث الحاجات المطلوب إشباعها.</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mj-lt"/>
              <a:buAutoNum type="arabicPeriod"/>
            </a:pP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الدراسة المستقبلية للمؤسسة من خلال تطبيق سياسة التنظيم، الترقية، التقاعد والتوظيف.</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538108826"/>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925F9-0EE6-EAAE-5E67-3FE3A5646405}"/>
              </a:ext>
            </a:extLst>
          </p:cNvPr>
          <p:cNvSpPr>
            <a:spLocks noGrp="1"/>
          </p:cNvSpPr>
          <p:nvPr>
            <p:ph type="title"/>
          </p:nvPr>
        </p:nvSpPr>
        <p:spPr>
          <a:xfrm>
            <a:off x="677335" y="310593"/>
            <a:ext cx="8596668" cy="756000"/>
          </a:xfrm>
        </p:spPr>
        <p:txBody>
          <a:bodyPr>
            <a:normAutofit fontScale="90000"/>
          </a:bodyPr>
          <a:lstStyle/>
          <a:p>
            <a:r>
              <a:rPr lang="ar-DZ" dirty="0"/>
              <a:t>المطلب الثالث: أنشطة إدارة الموارد البشرية </a:t>
            </a:r>
            <a:endParaRPr lang="fr-FR" dirty="0"/>
          </a:p>
        </p:txBody>
      </p:sp>
      <p:sp>
        <p:nvSpPr>
          <p:cNvPr id="3" name="Text Placeholder 2">
            <a:extLst>
              <a:ext uri="{FF2B5EF4-FFF2-40B4-BE49-F238E27FC236}">
                <a16:creationId xmlns:a16="http://schemas.microsoft.com/office/drawing/2014/main" id="{79CDFD0E-DD9F-9ADF-BAB9-A34E26BF15D5}"/>
              </a:ext>
            </a:extLst>
          </p:cNvPr>
          <p:cNvSpPr>
            <a:spLocks noGrp="1"/>
          </p:cNvSpPr>
          <p:nvPr>
            <p:ph type="body" idx="1"/>
          </p:nvPr>
        </p:nvSpPr>
        <p:spPr>
          <a:xfrm>
            <a:off x="677335" y="1267325"/>
            <a:ext cx="8596668" cy="5280081"/>
          </a:xfrm>
        </p:spPr>
        <p:txBody>
          <a:bodyPr>
            <a:normAutofit/>
          </a:bodyPr>
          <a:lstStyle/>
          <a:p>
            <a:pPr algn="just" rtl="1"/>
            <a:r>
              <a:rPr lang="ar-DZ" dirty="0">
                <a:solidFill>
                  <a:schemeClr val="tx1"/>
                </a:solidFill>
                <a:latin typeface="Simplified Arabic" panose="02020603050405020304" pitchFamily="18" charset="-78"/>
                <a:cs typeface="Simplified Arabic" panose="02020603050405020304" pitchFamily="18" charset="-78"/>
              </a:rPr>
              <a:t>1-تخطيط الموارد البشرية: وترتبط هذه الوظيفة عادة بأهداف واستراتيجيات المنظمة وتشمل هذه الوظيفة تخطيط الاحتياجات من الموارد البشرية في فترة مستقبلية بالعدد المناسب والنوعية المناسبة وفي الوقت المناسب سواء لمقابلة عمليات التوسع والنمو المخطط أو لمقابلة عمليات الإحلال، نتيجة خلو وظائف معينة من شاغليها، وهذا إلى جانب تخطيط لمسارات التي تكفل تحقيق التوازن بين جانبي الطلب على العمالة وعرضها.</a:t>
            </a:r>
          </a:p>
          <a:p>
            <a:pPr algn="just" rtl="1"/>
            <a:r>
              <a:rPr lang="ar-DZ" dirty="0">
                <a:solidFill>
                  <a:schemeClr val="tx1"/>
                </a:solidFill>
                <a:latin typeface="Simplified Arabic" panose="02020603050405020304" pitchFamily="18" charset="-78"/>
                <a:cs typeface="Simplified Arabic" panose="02020603050405020304" pitchFamily="18" charset="-78"/>
              </a:rPr>
              <a:t>2 -تحليل الوظائف أو الأعمال: لتحديد أبعادها من الواجبات والمسؤوليات وتحديد المتطلبات من المهارات والقدرات والخبرات اللازمة لشغلها، وتوفر هذه الوظيفة بيانات هامة ودقيقة عن الوظائف تكفل بدورها توفير الأساس الموضوعي والعادل لمعالجة كافة أنشطة إدارة الموارد البشرية.</a:t>
            </a:r>
          </a:p>
          <a:p>
            <a:pPr algn="just" rtl="1"/>
            <a:r>
              <a:rPr lang="ar-DZ" dirty="0">
                <a:solidFill>
                  <a:schemeClr val="tx1"/>
                </a:solidFill>
                <a:latin typeface="Simplified Arabic" panose="02020603050405020304" pitchFamily="18" charset="-78"/>
                <a:cs typeface="Simplified Arabic" panose="02020603050405020304" pitchFamily="18" charset="-78"/>
              </a:rPr>
              <a:t>3 -التوظيف: ويركز على توفير الاحتياجات المخططة عن العمالة، تتضمن هذه الوظيفة وظائف فرعية هامة تشمل استقطاب مرشحين لشغل الوظائف، سواء عن خارج المنظمة أو من داخلها، واختيار أفضل المرشحين المتقدمين باستخدام أساليب متعددة الاختبارات، وتعيينهم في الأماكن والوظائف المناسبة لقدراتهم، إلى جانب اتخاذ ما يلزم لنق توقعات المنظمة إلى العاملين الجدد وتهيئة وتطبيع العاملين مع بيئة العمل والعمل على أن تتكيف وتتوافق المنظمة مع توقعات العاملين.</a:t>
            </a:r>
            <a:endParaRPr lang="fr-FR" dirty="0">
              <a:solidFill>
                <a:schemeClr val="tx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971027687"/>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5B12F99-41B4-D424-1D87-AE1F97F18073}"/>
              </a:ext>
            </a:extLst>
          </p:cNvPr>
          <p:cNvSpPr>
            <a:spLocks noGrp="1"/>
          </p:cNvSpPr>
          <p:nvPr>
            <p:ph type="body" idx="1"/>
          </p:nvPr>
        </p:nvSpPr>
        <p:spPr>
          <a:xfrm>
            <a:off x="224590" y="304799"/>
            <a:ext cx="9432757" cy="6400801"/>
          </a:xfrm>
        </p:spPr>
        <p:txBody>
          <a:bodyPr>
            <a:normAutofit/>
          </a:bodyPr>
          <a:lstStyle/>
          <a:p>
            <a:pPr algn="r" rtl="1"/>
            <a:r>
              <a:rPr lang="ar-DZ" sz="1800" dirty="0">
                <a:solidFill>
                  <a:schemeClr val="tx1"/>
                </a:solidFill>
                <a:latin typeface="Simplified Arabic" panose="02020603050405020304" pitchFamily="18" charset="-78"/>
                <a:cs typeface="Simplified Arabic" panose="02020603050405020304" pitchFamily="18" charset="-78"/>
              </a:rPr>
              <a:t>4 -تقييم أداء العاملين: فبعد تعيين العاملين في الوظائف المناسبة لقدراتهم تبرز الحاجة إل تقييم أدائهم وتحديد مدى كفاءاتهم في أدائهم لأعمالهم ومكافأتهم عن الأداء الجيد، وقد يتضح عدم جودة أداء الموظف وهنا قد يكون التدريب مدخلا لتعويض أوجه النقص في كفاءة الموظف.</a:t>
            </a:r>
          </a:p>
          <a:p>
            <a:pPr algn="r" rtl="1"/>
            <a:r>
              <a:rPr lang="ar-DZ" sz="1800" dirty="0">
                <a:solidFill>
                  <a:schemeClr val="tx1"/>
                </a:solidFill>
                <a:latin typeface="Simplified Arabic" panose="02020603050405020304" pitchFamily="18" charset="-78"/>
                <a:cs typeface="Simplified Arabic" panose="02020603050405020304" pitchFamily="18" charset="-78"/>
              </a:rPr>
              <a:t>5 -إدارة عمليات الترقية والنقل وانتهاء الخدمة: وذلك في ضوء سياسات وقواعد و أسس موضوعية محددة.</a:t>
            </a:r>
          </a:p>
          <a:p>
            <a:pPr algn="r" rtl="1"/>
            <a:r>
              <a:rPr lang="ar-DZ" sz="1800" dirty="0">
                <a:solidFill>
                  <a:schemeClr val="tx1"/>
                </a:solidFill>
                <a:latin typeface="Simplified Arabic" panose="02020603050405020304" pitchFamily="18" charset="-78"/>
                <a:cs typeface="Simplified Arabic" panose="02020603050405020304" pitchFamily="18" charset="-78"/>
              </a:rPr>
              <a:t>6 -تدريب الموارد البشرية: لزيادة قدراتها وتطوير أدائها، وتتم ممارسة هذا النشاط في ضوء برنامج مخطط لتحديد الاحتياجات التدريبية وتصميم البرامج التدريبية وتنفيذها ومتابعتها، ويمتد نشاط التدريب ليشمل توجيه العاملين الجدد، وتدريب العاملين في مختلف المستويات الوظيفية وإعادة تدريبهم عندما تتغير مسؤولياتهم الوظيفية أو تتغير وظائفهم,</a:t>
            </a:r>
          </a:p>
          <a:p>
            <a:pPr algn="r" rtl="1"/>
            <a:r>
              <a:rPr lang="ar-DZ" sz="1800" dirty="0">
                <a:solidFill>
                  <a:schemeClr val="tx1"/>
                </a:solidFill>
                <a:latin typeface="Simplified Arabic" panose="02020603050405020304" pitchFamily="18" charset="-78"/>
                <a:cs typeface="Simplified Arabic" panose="02020603050405020304" pitchFamily="18" charset="-78"/>
              </a:rPr>
              <a:t>7 -تخطيط التطور الوظيفي: سواء على مستوى الفرد حيث يتم مساعدتهم على أن يخطط لحياته الوظيفة على ضوء العوامل المرتبطة بذاته وشخصيته وبالبيئة المحيطة والتي تحكم اتجاهات الفرد نحو مسارات وظيفية معينة، أو على مستوى المنظمة بتخطيط تحركات العاملين للمستويات الوظيفية المختلفة خلال فترة حياتهم الوظيفية بما يكفل </a:t>
            </a:r>
            <a:r>
              <a:rPr lang="ar-DZ" sz="1800" dirty="0" err="1">
                <a:solidFill>
                  <a:schemeClr val="tx1"/>
                </a:solidFill>
                <a:latin typeface="Simplified Arabic" panose="02020603050405020304" pitchFamily="18" charset="-78"/>
                <a:cs typeface="Simplified Arabic" panose="02020603050405020304" pitchFamily="18" charset="-78"/>
              </a:rPr>
              <a:t>الإنتفاع</a:t>
            </a:r>
            <a:r>
              <a:rPr lang="ar-DZ" sz="1800" dirty="0">
                <a:solidFill>
                  <a:schemeClr val="tx1"/>
                </a:solidFill>
                <a:latin typeface="Simplified Arabic" panose="02020603050405020304" pitchFamily="18" charset="-78"/>
                <a:cs typeface="Simplified Arabic" panose="02020603050405020304" pitchFamily="18" charset="-78"/>
              </a:rPr>
              <a:t> بالكفاءات لبشرية المتاحة بالمنظمة.</a:t>
            </a:r>
          </a:p>
          <a:p>
            <a:pPr algn="r" rtl="1"/>
            <a:r>
              <a:rPr lang="ar-DZ" sz="1800" dirty="0">
                <a:solidFill>
                  <a:schemeClr val="tx1"/>
                </a:solidFill>
                <a:latin typeface="Simplified Arabic" panose="02020603050405020304" pitchFamily="18" charset="-78"/>
                <a:cs typeface="Simplified Arabic" panose="02020603050405020304" pitchFamily="18" charset="-78"/>
              </a:rPr>
              <a:t>8 -تحديد تعويضات العاملين: ويتضمن ذلك النشاط تقييم الوظائف لتحديد أهميتها النسبية فيما بينه، وتحديد النموذج الأفضل والأكثر عدالة لمنح الأجور، وتحديد الميزات الإضافية التي تمنح للعاملين والتي تعتبر بمثابة زيادة في الأجر بطريقة غير مباشرة وتسهم في رفع معنويات العاملين وزيادة إنتاجيتهم.</a:t>
            </a:r>
          </a:p>
          <a:p>
            <a:pPr algn="r" rtl="1"/>
            <a:r>
              <a:rPr lang="ar-DZ" sz="1800" dirty="0">
                <a:solidFill>
                  <a:schemeClr val="tx1"/>
                </a:solidFill>
                <a:latin typeface="Simplified Arabic" panose="02020603050405020304" pitchFamily="18" charset="-78"/>
                <a:cs typeface="Simplified Arabic" panose="02020603050405020304" pitchFamily="18" charset="-78"/>
              </a:rPr>
              <a:t>9 -تصميم وتنفيذ برنامج الصيانة البشرية: بهدف تحسين بيئة العمل المادية والاجتماعية والصحية والنفسية وتطوير نوعية حياة العمل، فضال عن توفير الأمن والسالمة للعاملين.</a:t>
            </a:r>
          </a:p>
          <a:p>
            <a:pPr algn="r" rtl="1"/>
            <a:r>
              <a:rPr lang="ar-DZ" sz="1800" dirty="0">
                <a:solidFill>
                  <a:schemeClr val="tx1"/>
                </a:solidFill>
                <a:latin typeface="Simplified Arabic" panose="02020603050405020304" pitchFamily="18" charset="-78"/>
                <a:cs typeface="Simplified Arabic" panose="02020603050405020304" pitchFamily="18" charset="-78"/>
              </a:rPr>
              <a:t>10 -التنسيق في مجال إدارة الموارد البشرية: ويشمل ذلك التنسيق بين مختلف وظائف وأنشطة الموارد البشرية في كافة أرجاء وقطاعات المنظمة من خلال </a:t>
            </a:r>
            <a:r>
              <a:rPr lang="ar-DZ" sz="1800" dirty="0" err="1">
                <a:solidFill>
                  <a:schemeClr val="tx1"/>
                </a:solidFill>
                <a:latin typeface="Simplified Arabic" panose="02020603050405020304" pitchFamily="18" charset="-78"/>
                <a:cs typeface="Simplified Arabic" panose="02020603050405020304" pitchFamily="18" charset="-78"/>
              </a:rPr>
              <a:t>ميكانيزمات</a:t>
            </a:r>
            <a:r>
              <a:rPr lang="ar-DZ" sz="1800" dirty="0">
                <a:solidFill>
                  <a:schemeClr val="tx1"/>
                </a:solidFill>
                <a:latin typeface="Simplified Arabic" panose="02020603050405020304" pitchFamily="18" charset="-78"/>
                <a:cs typeface="Simplified Arabic" panose="02020603050405020304" pitchFamily="18" charset="-78"/>
              </a:rPr>
              <a:t> التنسيق الأساسية وهي سياسات الموارد البشرية، وقواعد الانضباط، </a:t>
            </a:r>
            <a:r>
              <a:rPr lang="ar-DZ" sz="1800" dirty="0" err="1">
                <a:solidFill>
                  <a:schemeClr val="tx1"/>
                </a:solidFill>
                <a:latin typeface="Simplified Arabic" panose="02020603050405020304" pitchFamily="18" charset="-78"/>
                <a:cs typeface="Simplified Arabic" panose="02020603050405020304" pitchFamily="18" charset="-78"/>
              </a:rPr>
              <a:t>واااتصالات</a:t>
            </a:r>
            <a:r>
              <a:rPr lang="ar-DZ" sz="1800" dirty="0">
                <a:solidFill>
                  <a:schemeClr val="tx1"/>
                </a:solidFill>
                <a:latin typeface="Simplified Arabic" panose="02020603050405020304" pitchFamily="18" charset="-78"/>
                <a:cs typeface="Simplified Arabic" panose="02020603050405020304" pitchFamily="18" charset="-78"/>
              </a:rPr>
              <a:t> الرسمية.</a:t>
            </a:r>
            <a:endParaRPr lang="fr-FR" sz="1800" dirty="0">
              <a:solidFill>
                <a:schemeClr val="tx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571177619"/>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F3A18-3C5B-7DCF-B7CA-1915F72CC06E}"/>
              </a:ext>
            </a:extLst>
          </p:cNvPr>
          <p:cNvSpPr>
            <a:spLocks noGrp="1"/>
          </p:cNvSpPr>
          <p:nvPr>
            <p:ph type="title"/>
          </p:nvPr>
        </p:nvSpPr>
        <p:spPr>
          <a:xfrm>
            <a:off x="677335" y="310593"/>
            <a:ext cx="8596668" cy="860401"/>
          </a:xfrm>
        </p:spPr>
        <p:txBody>
          <a:bodyPr/>
          <a:lstStyle/>
          <a:p>
            <a:r>
              <a:rPr lang="ar-DZ" dirty="0"/>
              <a:t>خاتمة </a:t>
            </a:r>
            <a:endParaRPr lang="fr-FR" dirty="0"/>
          </a:p>
        </p:txBody>
      </p:sp>
      <p:sp>
        <p:nvSpPr>
          <p:cNvPr id="3" name="Text Placeholder 2">
            <a:extLst>
              <a:ext uri="{FF2B5EF4-FFF2-40B4-BE49-F238E27FC236}">
                <a16:creationId xmlns:a16="http://schemas.microsoft.com/office/drawing/2014/main" id="{C50C6ECA-6927-1BBD-52EC-0BE321650910}"/>
              </a:ext>
            </a:extLst>
          </p:cNvPr>
          <p:cNvSpPr>
            <a:spLocks noGrp="1"/>
          </p:cNvSpPr>
          <p:nvPr>
            <p:ph type="body" idx="1"/>
          </p:nvPr>
        </p:nvSpPr>
        <p:spPr>
          <a:xfrm>
            <a:off x="677335" y="1716505"/>
            <a:ext cx="8596668" cy="3671343"/>
          </a:xfrm>
        </p:spPr>
        <p:txBody>
          <a:bodyPr>
            <a:normAutofit lnSpcReduction="10000"/>
          </a:bodyPr>
          <a:lstStyle/>
          <a:p>
            <a:pPr algn="ctr"/>
            <a:r>
              <a:rPr lang="ar-DZ" sz="2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وفي الختام يمكن </a:t>
            </a:r>
            <a:r>
              <a:rPr lang="ar-DZ" sz="2800" dirty="0">
                <a:solidFill>
                  <a:schemeClr val="tx1"/>
                </a:solidFill>
                <a:latin typeface="Calibri" panose="020F0502020204030204" pitchFamily="34" charset="0"/>
                <a:ea typeface="Calibri" panose="020F0502020204030204" pitchFamily="34" charset="0"/>
                <a:cs typeface="Simplified Arabic" panose="02020603050405020304" pitchFamily="18" charset="-78"/>
              </a:rPr>
              <a:t>القول أن إدارة الموارد البشرية تمثل موردا </a:t>
            </a:r>
            <a:r>
              <a:rPr lang="ar-DZ" sz="2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من أهم الموارد في المنظمة وأصلا من أهم الأصول التي تمتلكها، بحيث لها دور هام ومباشر من خلال التسيير والتنظيم في المؤسسة، واستعمال الفرد استعمالا عقلانيا بغية الوصول إلى الهدف المنشود، حيث كان الفرد قديما يعتبر آلة كباقي الآلات والمعدات المتوفرة لدى المؤسسة تنجر عنه تكاليف يجب تنميتها ومع مرور الوقت وبروز التطورات والتغيرات الاقتصادية والفكرية </a:t>
            </a:r>
            <a:r>
              <a:rPr lang="ar-DZ" sz="2800" dirty="0" err="1">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التسييرية</a:t>
            </a:r>
            <a:r>
              <a:rPr lang="ar-DZ" sz="2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أصبح ينظر للفرد من منظور اقتصادي آخر، حيث أصبح عبارة عن مورد يجب استغلاله واستثمار الأموال الباهظة في سبيل تنمية أدائه وكفاءته الإنتاجية.</a:t>
            </a:r>
            <a:endParaRPr lang="fr-FR"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endParaRPr lang="fr-FR" sz="3200" dirty="0">
              <a:solidFill>
                <a:schemeClr val="tx1"/>
              </a:solidFill>
            </a:endParaRPr>
          </a:p>
        </p:txBody>
      </p:sp>
    </p:spTree>
    <p:extLst>
      <p:ext uri="{BB962C8B-B14F-4D97-AF65-F5344CB8AC3E}">
        <p14:creationId xmlns:p14="http://schemas.microsoft.com/office/powerpoint/2010/main" val="2504235092"/>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DCFC3-339B-C475-D42A-B8B87CE18E37}"/>
              </a:ext>
            </a:extLst>
          </p:cNvPr>
          <p:cNvSpPr>
            <a:spLocks noGrp="1"/>
          </p:cNvSpPr>
          <p:nvPr>
            <p:ph type="title"/>
          </p:nvPr>
        </p:nvSpPr>
        <p:spPr/>
        <p:txBody>
          <a:bodyPr/>
          <a:lstStyle/>
          <a:p>
            <a:r>
              <a:rPr lang="ar-DZ" dirty="0"/>
              <a:t>مقدمة </a:t>
            </a:r>
            <a:endParaRPr lang="fr-FR" dirty="0"/>
          </a:p>
        </p:txBody>
      </p:sp>
      <p:sp>
        <p:nvSpPr>
          <p:cNvPr id="3" name="Content Placeholder 2">
            <a:extLst>
              <a:ext uri="{FF2B5EF4-FFF2-40B4-BE49-F238E27FC236}">
                <a16:creationId xmlns:a16="http://schemas.microsoft.com/office/drawing/2014/main" id="{B6723821-D9A2-965C-5ECA-3D3BD1FBFE9B}"/>
              </a:ext>
            </a:extLst>
          </p:cNvPr>
          <p:cNvSpPr>
            <a:spLocks noGrp="1"/>
          </p:cNvSpPr>
          <p:nvPr>
            <p:ph idx="1"/>
          </p:nvPr>
        </p:nvSpPr>
        <p:spPr>
          <a:xfrm>
            <a:off x="677334" y="1283369"/>
            <a:ext cx="8596668" cy="5293894"/>
          </a:xfrm>
        </p:spPr>
        <p:txBody>
          <a:bodyPr>
            <a:normAutofit/>
          </a:bodyPr>
          <a:lstStyle/>
          <a:p>
            <a:pPr algn="just" rtl="1">
              <a:lnSpc>
                <a:spcPct val="115000"/>
              </a:lnSpc>
              <a:spcAft>
                <a:spcPts val="600"/>
              </a:spcAft>
            </a:pPr>
            <a:r>
              <a:rPr lang="ar-DZ" sz="2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لقد شهد </a:t>
            </a:r>
            <a:r>
              <a:rPr lang="ar-SA" sz="2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النصف الأخير من القرن التاسع عشر وبداية القرن العشرين تعاقب كبير لكثير من الأحداث والمراحل التاريخية ، أدت لتطور الاهتمام بالعنصر البشري والاعتماد عليه في تطوير الاقتصاد والتنمية البشرية . ولاشك أن العنصر البشري هو الذي يعكس تصرفات ومعاملات المؤسسة أو أي جهاز منظم من حيث فعاليتها أو قوتها أو ضعفها وهذا ما نطلق عليه مصطلح موارد بشرية ، لذا تشكل الموارد البشرية كنوزا حقيقية لأغلب المؤسسات . </a:t>
            </a:r>
            <a:endParaRPr lang="fr-FR" sz="20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2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وهناك الكثير من المسميات والألقاب تعددت على مر التاريخ لإدارة الموارد البشرية، واستقرت التسمية على إدارة الموارد البشرية بحسب وجهات نظر كثير من الباحثين والمتخصصين في حقل الإدارة، ومن الناحية الوظيفية لإدارة الموارد البشرية لم تعد مجرد إدارة لحفظ البيانات والمعلومات المتعلقة بالموارد البشرية فقد أصبحت تركز مهامها في تقديم الخدمات والتسهيلات للأفراد العاملين في المنظمة مع الاحتفاظ بوظيفتها الأولى ولمعرفة التطور التاريخي لإدارة الموارد البشرية .</a:t>
            </a:r>
            <a:endParaRPr lang="fr-FR" sz="20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2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ومن هنا نطرح الإشكالية التالية: </a:t>
            </a:r>
            <a:endParaRPr lang="fr-FR" sz="20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2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وماهي أهم المراحل التطور التاريخي التي مرت بها إدارة الموارد البشرية ؟</a:t>
            </a:r>
            <a:r>
              <a:rPr lang="ar-DZ" sz="2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a:t>
            </a:r>
            <a:r>
              <a:rPr lang="ar-SA" sz="2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ما</a:t>
            </a:r>
            <a:r>
              <a:rPr lang="ar-DZ" sz="2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هي أهم </a:t>
            </a:r>
            <a:r>
              <a:rPr lang="ar-SA" sz="2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r>
              <a:rPr lang="ar-DZ" sz="2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أنشطة التي اعتمدتها إدارة الموارد البشرية</a:t>
            </a:r>
            <a:r>
              <a:rPr lang="ar-DZ"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55898302"/>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940338F-4D96-48BB-34F4-863ECECC9036}"/>
              </a:ext>
            </a:extLst>
          </p:cNvPr>
          <p:cNvSpPr>
            <a:spLocks noGrp="1"/>
          </p:cNvSpPr>
          <p:nvPr>
            <p:ph type="ctrTitle"/>
          </p:nvPr>
        </p:nvSpPr>
        <p:spPr>
          <a:xfrm>
            <a:off x="138780" y="2264833"/>
            <a:ext cx="10080041" cy="2328334"/>
          </a:xfrm>
        </p:spPr>
        <p:txBody>
          <a:bodyPr>
            <a:normAutofit fontScale="90000"/>
          </a:bodyPr>
          <a:lstStyle/>
          <a:p>
            <a:pPr algn="ctr"/>
            <a:r>
              <a:rPr lang="ar-DZ" dirty="0"/>
              <a:t>المبحث الأول </a:t>
            </a:r>
            <a:br>
              <a:rPr lang="ar-DZ" dirty="0"/>
            </a:br>
            <a:r>
              <a:rPr lang="ar-DZ" dirty="0"/>
              <a:t>التطور التاريخي لإدارة الموارد البشرية</a:t>
            </a:r>
            <a:br>
              <a:rPr lang="ar-DZ" dirty="0"/>
            </a:br>
            <a:r>
              <a:rPr lang="ar-DZ" dirty="0"/>
              <a:t> </a:t>
            </a:r>
            <a:endParaRPr lang="fr-FR" dirty="0"/>
          </a:p>
        </p:txBody>
      </p:sp>
    </p:spTree>
    <p:extLst>
      <p:ext uri="{BB962C8B-B14F-4D97-AF65-F5344CB8AC3E}">
        <p14:creationId xmlns:p14="http://schemas.microsoft.com/office/powerpoint/2010/main" val="1397025149"/>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1AC966-FAD1-F8C0-50E9-2A56D516A538}"/>
              </a:ext>
            </a:extLst>
          </p:cNvPr>
          <p:cNvSpPr>
            <a:spLocks noGrp="1"/>
          </p:cNvSpPr>
          <p:nvPr>
            <p:ph type="title"/>
          </p:nvPr>
        </p:nvSpPr>
        <p:spPr>
          <a:xfrm>
            <a:off x="529389" y="225926"/>
            <a:ext cx="10229265" cy="1282032"/>
          </a:xfrm>
        </p:spPr>
        <p:txBody>
          <a:bodyPr/>
          <a:lstStyle/>
          <a:p>
            <a:pPr algn="r" rtl="1"/>
            <a:r>
              <a:rPr lang="ar-DZ" dirty="0"/>
              <a:t>المطلب الأول: نشأة إدارة الموارد البشرية </a:t>
            </a:r>
            <a:endParaRPr lang="fr-FR" dirty="0"/>
          </a:p>
        </p:txBody>
      </p:sp>
      <p:sp>
        <p:nvSpPr>
          <p:cNvPr id="5" name="Text Placeholder 4">
            <a:extLst>
              <a:ext uri="{FF2B5EF4-FFF2-40B4-BE49-F238E27FC236}">
                <a16:creationId xmlns:a16="http://schemas.microsoft.com/office/drawing/2014/main" id="{B0EE17D9-859D-65AC-2E40-F3844354B454}"/>
              </a:ext>
            </a:extLst>
          </p:cNvPr>
          <p:cNvSpPr>
            <a:spLocks noGrp="1"/>
          </p:cNvSpPr>
          <p:nvPr>
            <p:ph type="body" idx="1"/>
          </p:nvPr>
        </p:nvSpPr>
        <p:spPr>
          <a:xfrm>
            <a:off x="684212" y="1764632"/>
            <a:ext cx="10593387" cy="5093368"/>
          </a:xfrm>
        </p:spPr>
        <p:txBody>
          <a:bodyPr>
            <a:normAutofit fontScale="92500" lnSpcReduction="10000"/>
          </a:bodyPr>
          <a:lstStyle/>
          <a:p>
            <a:pPr algn="just" rtl="1">
              <a:lnSpc>
                <a:spcPct val="115000"/>
              </a:lnSpc>
              <a:spcAft>
                <a:spcPts val="1000"/>
              </a:spcAft>
            </a:pPr>
            <a:r>
              <a:rPr lang="ar-DZ" sz="24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يعتبر علم إدارة الموارد البشرية من العلوم الحديثة إذ قارناه مع بقية العلوم البشرية الأخرى، حيث بدأ الاهتمام بهذا الميدان مع بداية القرن التاسع عشر من خلال إيديولوجيات جديدة تخص عنصر الأفراد كعامل أساسي في تحريك العجلة الاقتصادية وصمود المؤسسات أمام أي عراقيل، حيث أصبح من الضروري المساهمة في وضع برنامج ينظم العلاقة بين المؤسسة والعمال وذلك بإصدار قوانين واضحة في هذا المجال، حيث قام أخصائيو علم الاجتماع الصناعي بتجارب وأبحاث لدراسة الجانب النفسي للعامل الذي كان من خلالها إنشاء إدارة تسهر على تسيير شؤون العاملين والهدف منها تحقيق الاندماج بين العمال والإدارة.</a:t>
            </a:r>
            <a:endParaRPr lang="fr-F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rtl="1">
              <a:lnSpc>
                <a:spcPct val="115000"/>
              </a:lnSpc>
              <a:spcAft>
                <a:spcPts val="1000"/>
              </a:spcAft>
            </a:pPr>
            <a:r>
              <a:rPr lang="ar-DZ" sz="24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إن الحرب العالمية الأولى لها الفضل في تواجد إدارة متخصصة، والتي كان على المصانع أن تنتج أكبر قدر ممكن من السلاح، لذلك فإن الوصول إلى أقصى حد من الإنتاج لا يتحقق إلا بوجود إدارة تسيير هذه المصانع وتقوم باستغلال عقلاني لمواردها البشرية.</a:t>
            </a:r>
            <a:endParaRPr lang="fr-F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rtl="1">
              <a:lnSpc>
                <a:spcPct val="115000"/>
              </a:lnSpc>
              <a:spcAft>
                <a:spcPts val="1000"/>
              </a:spcAft>
            </a:pPr>
            <a:r>
              <a:rPr lang="ar-DZ" sz="24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وقد عملت الدول المتقدمة لا سيما الولايات المتحدة الأمريكية وبريطانيا إلى توفير المعلومات وكشف الحقائق التي تؤثر على إنتاجية العمال و الرفع من معنوياتهم خصوصا أثناء الحرب والتي كانت السبب الأساسي في إنشاء لجنة تهتم بتلك المشاكل، إضافة إلى ذلك فقد تشكلت الإدارة العلمية بهدف مواجهة الصعوبات والعراقيل الحاصلة.  </a:t>
            </a:r>
            <a:endParaRPr lang="fr-F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972543"/>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1162-1784-184D-10FF-492185A3FE2A}"/>
              </a:ext>
            </a:extLst>
          </p:cNvPr>
          <p:cNvSpPr>
            <a:spLocks noGrp="1"/>
          </p:cNvSpPr>
          <p:nvPr>
            <p:ph type="title"/>
          </p:nvPr>
        </p:nvSpPr>
        <p:spPr>
          <a:xfrm>
            <a:off x="1062345" y="358719"/>
            <a:ext cx="8596668" cy="1826581"/>
          </a:xfrm>
        </p:spPr>
        <p:txBody>
          <a:bodyPr>
            <a:normAutofit fontScale="90000"/>
          </a:bodyPr>
          <a:lstStyle/>
          <a:p>
            <a:pPr algn="ctr" rtl="1"/>
            <a:r>
              <a:rPr lang="ar-DZ" dirty="0"/>
              <a:t>المطلب الثاني: العوامل المؤثرة في تطور إدارة الموارد البشرية </a:t>
            </a:r>
            <a:br>
              <a:rPr lang="fr-FR" dirty="0"/>
            </a:br>
            <a:endParaRPr lang="fr-FR" dirty="0"/>
          </a:p>
        </p:txBody>
      </p:sp>
      <p:sp>
        <p:nvSpPr>
          <p:cNvPr id="3" name="Text Placeholder 2">
            <a:extLst>
              <a:ext uri="{FF2B5EF4-FFF2-40B4-BE49-F238E27FC236}">
                <a16:creationId xmlns:a16="http://schemas.microsoft.com/office/drawing/2014/main" id="{862444DC-B724-C3A9-8263-539ED65FDCF7}"/>
              </a:ext>
            </a:extLst>
          </p:cNvPr>
          <p:cNvSpPr>
            <a:spLocks noGrp="1"/>
          </p:cNvSpPr>
          <p:nvPr>
            <p:ph type="body" idx="1"/>
          </p:nvPr>
        </p:nvSpPr>
        <p:spPr>
          <a:xfrm>
            <a:off x="336884" y="1828800"/>
            <a:ext cx="10058399" cy="5029200"/>
          </a:xfrm>
        </p:spPr>
        <p:txBody>
          <a:bodyPr>
            <a:normAutofit lnSpcReduction="10000"/>
          </a:bodyPr>
          <a:lstStyle/>
          <a:p>
            <a:pPr algn="r" rtl="1"/>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يعتبر التطور التاريخي التدريجي لإدارة الموارد البشرية نتاج </a:t>
            </a:r>
            <a:r>
              <a:rPr lang="ar-DZ"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عوامل</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ودوافع كثيرة نتجت عن الوظيفة وعن التفاعل بين المتغيرات المتعلقة بالبيئة الداخلية والبيئة الخارجية للمنظمة وتتمثل تلك ال</a:t>
            </a:r>
            <a:r>
              <a:rPr lang="ar-DZ"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عوامل</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في التالي :</a:t>
            </a:r>
            <a:endParaRPr lang="ar-DZ"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endParaRPr>
          </a:p>
          <a:p>
            <a:pPr algn="just" rtl="1">
              <a:lnSpc>
                <a:spcPct val="115000"/>
              </a:lnSpc>
              <a:spcAft>
                <a:spcPts val="600"/>
              </a:spcAft>
            </a:pPr>
            <a:r>
              <a:rPr lang="ar-SA" sz="18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أولا: ال</a:t>
            </a:r>
            <a:r>
              <a:rPr lang="ar-DZ" sz="1800" b="1"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عوامل </a:t>
            </a:r>
            <a:r>
              <a:rPr lang="ar-SA" sz="18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الناتجة عن الوظيفة  </a:t>
            </a:r>
            <a:endParaRPr lang="ar-DZ" sz="18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1- ظهور الشركات والمؤسسات الكبيرة الحجم استدعى إلى الحاجة لزيادة الأفراد كما ونوعا  تطلب الأمر إلى وجود إدارة متخصصة في الموارد البشرية .</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2- التطور الصناعي الحديث  مع وجود وتعاظم نفوذ النقابات والاتحادات العمالية التي تقوم بالدفاع عن مصالح العمال فرض وجود إدارة للوفاء بمتطلبات هذه النقابات والاتحادات العمالية.</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3- بسبب زيادة التدخل الحكومي في النشاط الاقتصادي ووضع اللوائح والقوانين والتشريعات التي تحدد كيفية استخدام العمال والمحافظة على حقوقهم مثل قوانين العمل والعمال وقوانين الخدمة المدنية  كل ذلك استدعى إلى وجود إدارة مختصة في الموارد البشرية</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4- التطور التكنولوجي المتسارع أدى إلى فرض الحاجة لتدريب العاملين وتطويرهم بصورة مستمرة وهذا يدعوا إلى وجود إدارة للموارد البشرية .</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5- التوسع الكبير في التعليم ومواكبة وملاحقة التطورات المستجدة في مجالات العلوم الأخرى مثل علم الاجتماع وعلم النفس الذي يهتم بدراسة الحالة النفسية للعامل والسعي لإشباع رغباته وتحفيزه مما أدى إلى ضرورة وجود إدارة متخصصة في الموارد البشرية </a:t>
            </a:r>
            <a:r>
              <a:rPr lang="ar-SA" sz="1800" dirty="0">
                <a:effectLst/>
                <a:latin typeface="Calibri" panose="020F0502020204030204" pitchFamily="34" charset="0"/>
                <a:ea typeface="Times New Roman" panose="02020603050405020304" pitchFamily="18" charset="0"/>
                <a:cs typeface="Simplified Arabic" panose="02020603050405020304" pitchFamily="18" charset="-78"/>
              </a:rPr>
              <a:t>.</a:t>
            </a:r>
            <a:endParaRPr lang="fr-FR"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endParaRPr lang="fr-FR" dirty="0"/>
          </a:p>
        </p:txBody>
      </p:sp>
    </p:spTree>
    <p:extLst>
      <p:ext uri="{BB962C8B-B14F-4D97-AF65-F5344CB8AC3E}">
        <p14:creationId xmlns:p14="http://schemas.microsoft.com/office/powerpoint/2010/main" val="1805328692"/>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8CB85C5-6135-A644-AF7E-2107A6DD1804}"/>
              </a:ext>
            </a:extLst>
          </p:cNvPr>
          <p:cNvSpPr>
            <a:spLocks noGrp="1"/>
          </p:cNvSpPr>
          <p:nvPr>
            <p:ph type="body" idx="1"/>
          </p:nvPr>
        </p:nvSpPr>
        <p:spPr>
          <a:xfrm>
            <a:off x="288758" y="208547"/>
            <a:ext cx="9801725" cy="6160169"/>
          </a:xfrm>
        </p:spPr>
        <p:txBody>
          <a:bodyPr>
            <a:normAutofit lnSpcReduction="10000"/>
          </a:bodyPr>
          <a:lstStyle/>
          <a:p>
            <a:pPr algn="just" rtl="1">
              <a:lnSpc>
                <a:spcPct val="115000"/>
              </a:lnSpc>
              <a:spcAft>
                <a:spcPts val="600"/>
              </a:spcAft>
            </a:pPr>
            <a:r>
              <a:rPr lang="ar-SA" sz="19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ثانيا: </a:t>
            </a:r>
            <a:r>
              <a:rPr lang="ar-DZ" sz="19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العوامل</a:t>
            </a:r>
            <a:r>
              <a:rPr lang="ar-SA" sz="19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الناتجة عن المتغيرات المتعلقة بالبيئة الداخلية</a:t>
            </a:r>
            <a:endParaRPr lang="fr-FR" sz="19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9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1- بسبب الزيادة في  المنظمات الجديدة بصورة مضطردة على مستوى مختلف القطاعات الاقتصادية أدى إلى زيادة مناظرة في هياكل القوى العاملة والذي بدوره عجل بظهور إدارة مختصة تهتم بمشاكل العاملين</a:t>
            </a:r>
            <a:endParaRPr lang="fr-FR" sz="19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9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2- الإيمان بأهمية وضرورة تنظيم العمل وفقا لمبدأ التخصص وتقسيم العمل الأمر الذي أكده تايلور له دور ملموس في إدارة الموارد البشرية</a:t>
            </a:r>
            <a:endParaRPr lang="fr-FR" sz="19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9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3- بما أن الفرد هو العنصر الأساسي للعملية الإنتاجية فقد تغيرت النظرة من كون الفرد سلعة تباع وتشترى ومجرد اله تعمل لساعات إلى فكرة الاستثمار الحقيقي في إدارة البشر من خلال  الاهتمام بالموارد البشرية من  حيث تطوير مهارات وقدرات وتعاليم العاملين لان البشر يعتبرون رأس المال الفكري</a:t>
            </a:r>
            <a:endParaRPr lang="fr-FR" sz="19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SA" sz="19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4- أهمية وضع الأسس العلمية في سياسة الموارد البشرية وذلك من خلال تخطيط الموارد البشرية والتوظيف والتدريب وتقييم الأداء والتطوير الوظيفي والتي تصب كلها في جوهر وظيفة إدارة الموارد البشرية</a:t>
            </a:r>
            <a:endParaRPr lang="fr-FR" sz="19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SA" sz="19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5- نشوء التنظيمات غير الرسمية داخل التنظيم الرسمي للمنظمات وميل العنصر البشري للانتماء والتجمعات العمالية يستدعى توفير القيادة الواعية وأساليب الاتصالات الرسمية وغير الرسمية المختلفة وتعد من جوهر وظيفة إدارة الموارد البشرية</a:t>
            </a:r>
            <a:endParaRPr lang="fr-FR" sz="19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SA" sz="19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6- أهمية الجوانب السلوكية والنفسية ودراسة الدوافع والاتجاهات تؤثر بشكل مباشر وغير مباشر في رفع كفاءة الإنتاجية وفعالية الأداء للأفراد العاملين الأمر الذي يستدعي الاهتمام ببرامج التدريب والحوافز والخدمات التي تقدم للعاملين سعيا للارتقاء بمستوى الأداء والإنتاجية.</a:t>
            </a:r>
            <a:endParaRPr lang="fr-FR" sz="19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86388761"/>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5D601B5-79C3-74C9-6D45-180CB1F0AD03}"/>
              </a:ext>
            </a:extLst>
          </p:cNvPr>
          <p:cNvSpPr>
            <a:spLocks noGrp="1"/>
          </p:cNvSpPr>
          <p:nvPr>
            <p:ph type="body" idx="1"/>
          </p:nvPr>
        </p:nvSpPr>
        <p:spPr>
          <a:xfrm>
            <a:off x="272716" y="192505"/>
            <a:ext cx="9001287" cy="6320590"/>
          </a:xfrm>
        </p:spPr>
        <p:txBody>
          <a:bodyPr/>
          <a:lstStyle/>
          <a:p>
            <a:pPr algn="just" rtl="1">
              <a:lnSpc>
                <a:spcPct val="115000"/>
              </a:lnSpc>
              <a:spcAft>
                <a:spcPts val="1000"/>
              </a:spcAft>
            </a:pPr>
            <a:r>
              <a:rPr lang="ar-SA" sz="18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ثالثا: </a:t>
            </a:r>
            <a:r>
              <a:rPr lang="ar-DZ" sz="1800" b="1"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العوامل</a:t>
            </a:r>
            <a:r>
              <a:rPr lang="ar-SA" sz="18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الناتجة عن المتغيرات المتعلقة بالبيئة الخارجية</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1- المتغيرات الاقتصادية والاجتماعية والسياسية المحيطة بالمنظمات أدت إلى إحداث تغيرات في تركيبة هياكل القوى العاملة كما وكيفا داخل المنظمة مما استدعى إلى وجود إدارة متخصصة في مجال  الموارد البشرية لإدارة الموارد البشرية مع التركيز على المتغيرات والظروف التي تناسب ظروف المنظمات</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2- أزمة البطالة تمثل تحديا كبيرا يصعب حلها كونها مشكلة أو ظاهرة لاسيما إذا ارتبطت بالشباب المتعلم , فالتعليم المتطور المواكب للعصر هو بداية حل للازمة مع النهضة الثقافية تجاه إدارة الموارد البشرية لكل ما تحتويه من برامج وظيفية وتدريبية وتوعوية</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3- يرتبط بقاء المنظمات </a:t>
            </a:r>
            <a:r>
              <a:rPr lang="ar-SA" sz="1800" dirty="0" err="1">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وإستمراريتها</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يتطلب إلى تطبيق نظام الجودة الشاملة الذي يستدعى التوجه إلى التخطيط الاستراتيجي للموارد البشرية المدروس ذو الأهداف البعيدة المدى على المستوى القومي والقطاعي والإقليمي وعلى مستوى المنظمة ككل ذو التوجه الصحيح لتحقيق إدارة تمتلك رؤية واضحة المعالم .</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tabLst>
                <a:tab pos="-361315" algn="l"/>
              </a:tabLst>
            </a:pPr>
            <a:r>
              <a:rPr lang="en-US" sz="1800" dirty="0">
                <a:solidFill>
                  <a:schemeClr val="tx1"/>
                </a:solidFill>
                <a:effectLst/>
                <a:latin typeface="Simplified Arabic" panose="02020603050405020304" pitchFamily="18" charset="-78"/>
                <a:ea typeface="Times New Roman" panose="02020603050405020304" pitchFamily="18" charset="0"/>
              </a:rPr>
              <a:t> </a:t>
            </a:r>
            <a:r>
              <a:rPr lang="ar-SA"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fr-FR" dirty="0"/>
          </a:p>
        </p:txBody>
      </p:sp>
    </p:spTree>
    <p:extLst>
      <p:ext uri="{BB962C8B-B14F-4D97-AF65-F5344CB8AC3E}">
        <p14:creationId xmlns:p14="http://schemas.microsoft.com/office/powerpoint/2010/main" val="1833435213"/>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F1CA0-AD6A-28BA-1479-22B2A37CACDA}"/>
              </a:ext>
            </a:extLst>
          </p:cNvPr>
          <p:cNvSpPr>
            <a:spLocks noGrp="1"/>
          </p:cNvSpPr>
          <p:nvPr>
            <p:ph type="title"/>
          </p:nvPr>
        </p:nvSpPr>
        <p:spPr>
          <a:xfrm>
            <a:off x="853798" y="262468"/>
            <a:ext cx="8596668" cy="1662585"/>
          </a:xfrm>
        </p:spPr>
        <p:txBody>
          <a:bodyPr>
            <a:normAutofit fontScale="90000"/>
          </a:bodyPr>
          <a:lstStyle/>
          <a:p>
            <a:pPr algn="ctr"/>
            <a:r>
              <a:rPr lang="ar-DZ" dirty="0"/>
              <a:t>المطلب الثالث: مراحل تطور إدارة الموارد البشرية </a:t>
            </a:r>
            <a:br>
              <a:rPr lang="ar-DZ" dirty="0"/>
            </a:br>
            <a:endParaRPr lang="fr-FR" dirty="0"/>
          </a:p>
        </p:txBody>
      </p:sp>
      <p:sp>
        <p:nvSpPr>
          <p:cNvPr id="3" name="Text Placeholder 2">
            <a:extLst>
              <a:ext uri="{FF2B5EF4-FFF2-40B4-BE49-F238E27FC236}">
                <a16:creationId xmlns:a16="http://schemas.microsoft.com/office/drawing/2014/main" id="{88124982-1D7E-9EAC-E819-B9F7C7CCB5D9}"/>
              </a:ext>
            </a:extLst>
          </p:cNvPr>
          <p:cNvSpPr>
            <a:spLocks noGrp="1"/>
          </p:cNvSpPr>
          <p:nvPr>
            <p:ph type="body" idx="1"/>
          </p:nvPr>
        </p:nvSpPr>
        <p:spPr>
          <a:xfrm>
            <a:off x="467838" y="1572125"/>
            <a:ext cx="4684294" cy="5285875"/>
          </a:xfrm>
        </p:spPr>
        <p:txBody>
          <a:bodyPr>
            <a:normAutofit fontScale="70000" lnSpcReduction="20000"/>
          </a:bodyPr>
          <a:lstStyle/>
          <a:p>
            <a:pPr algn="just" rtl="1">
              <a:lnSpc>
                <a:spcPct val="115000"/>
              </a:lnSpc>
              <a:spcAft>
                <a:spcPts val="600"/>
              </a:spcAft>
            </a:pPr>
            <a:r>
              <a:rPr lang="ar-SA" sz="18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المرحلة الثانية : ظهور حركة الإدارة العلمية</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يعتبر انتشار حركة الإدارة العلمية بقيادة "فردريك تايلور "من التطورات الهامة التي ساهمت في ظهور أهمية إدارة الموارد البشرية وقد حدثت الحركة من عام 1890م حتى بداية الحرب العالمية الأولى .بالإضافة إلى ما توصل إليه تايلور من أسس أربعة للإدارة ساعدت في ظهور إدارة الموارد البشرية وتتمثل تلك الأسس.</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التطوير الحقيقي في الإدارة</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الاختيار العلمي للعاملين</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الاهتمام بتعليم وتنمية وتطوير الموارد البشرية</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التعاون الحقيقي بين الإدارة والموظفين</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ويقصد تايلور بالتطوير الحقيقي للإدارة هو استبدال الطريقة التجريبية والعشوائية في الإدارة التي تعتمد على التخمين والتجربة ( خطأ أو صواب )  إلى الطريقة العلمية التي تعتمد على  المبادئ والأسس المنطقية القائمة على الملاحظة المنهجية .</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ولان العنصر البشري هو عامل أساسي في إنجاح الموارد البشرية فقد اهتم تايلور بالاختيار العلمي للعاملين حيث يتم اختيارهم  بعد التأكد من تأهيلهم المناسب وامتلاكهم القدرات والمهارات اللازمة لتحمل عبء ومسؤولية الوظيفة .</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وهذه المرحلة اهتمت بتحديد المواصفات اللازم توافرها في العاملين , وتحديد القدرات المهارات في أداء الوظائف بالإضافة إلى اهتمامها بالدراسات والبحوث الذي بدورها تنعكس على زيادة الإنتاجية وأداء الوظيفة بأفضل الطرق المناسبة.</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كما أن تدريب العاملين وتطويرهم أمر ضروري وجوهري للوصول إلى المستوى المطلوب من العمل المراد تحقيقه وانجازه .</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tabLst>
                <a:tab pos="-361315" algn="l"/>
              </a:tabLst>
            </a:pPr>
            <a:r>
              <a:rPr lang="en-US" sz="1800" dirty="0">
                <a:effectLst/>
                <a:latin typeface="Simplified Arabic" panose="02020603050405020304" pitchFamily="18" charset="-78"/>
                <a:ea typeface="Times New Roman" panose="02020603050405020304" pitchFamily="18" charset="0"/>
              </a:rPr>
              <a:t> </a:t>
            </a:r>
            <a:endParaRPr lang="fr-FR" sz="1800" dirty="0">
              <a:effectLst/>
              <a:latin typeface="Times New Roman" panose="02020603050405020304" pitchFamily="18" charset="0"/>
              <a:ea typeface="Times New Roman" panose="02020603050405020304" pitchFamily="18" charset="0"/>
            </a:endParaRPr>
          </a:p>
        </p:txBody>
      </p:sp>
      <p:sp>
        <p:nvSpPr>
          <p:cNvPr id="4" name="Text Placeholder 2">
            <a:extLst>
              <a:ext uri="{FF2B5EF4-FFF2-40B4-BE49-F238E27FC236}">
                <a16:creationId xmlns:a16="http://schemas.microsoft.com/office/drawing/2014/main" id="{04DD8CC5-C2A0-2404-9DEA-448FEDECE04B}"/>
              </a:ext>
            </a:extLst>
          </p:cNvPr>
          <p:cNvSpPr txBox="1">
            <a:spLocks/>
          </p:cNvSpPr>
          <p:nvPr/>
        </p:nvSpPr>
        <p:spPr>
          <a:xfrm>
            <a:off x="5538092" y="1572125"/>
            <a:ext cx="4684294" cy="5285875"/>
          </a:xfrm>
          <a:prstGeom prst="rect">
            <a:avLst/>
          </a:prstGeom>
        </p:spPr>
        <p:txBody>
          <a:bodyPr vert="horz" lIns="91440" tIns="45720" rIns="91440" bIns="45720" rtlCol="0" anchor="t">
            <a:normAutofit fontScale="32500" lnSpcReduction="20000"/>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pPr algn="just" rtl="1">
              <a:lnSpc>
                <a:spcPct val="115000"/>
              </a:lnSpc>
              <a:spcAft>
                <a:spcPts val="600"/>
              </a:spcAft>
            </a:pPr>
            <a:r>
              <a:rPr lang="ar-SA" sz="3400" b="1"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المرحلة الأولى : مرحلة ظهور الثورة الصناعية</a:t>
            </a:r>
            <a:endParaRPr lang="fr-FR" sz="3400" dirty="0">
              <a:solidFill>
                <a:schemeClr val="tx1"/>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34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يعتبر الكثير من المتخصصين في الموارد البشرية بان أول ظهور رسمي لممارسات إدارة الموارد البشرية كان نتيجة ظهور الثورة الصناعية  الذي ترتب باحتياج المصانع إلى كبيرة من العاملين ذوي المهارات لتشغيل الآلات.</a:t>
            </a:r>
            <a:r>
              <a:rPr lang="ar-SA" sz="3400" baseline="300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 </a:t>
            </a:r>
            <a:endParaRPr lang="fr-FR" sz="3400" dirty="0">
              <a:solidFill>
                <a:schemeClr val="tx1"/>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34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وقد صاحب ظهور الثورة الصناعية عدة ظواهر أهمها.</a:t>
            </a:r>
            <a:r>
              <a:rPr lang="ar-SA" sz="3400" baseline="300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 </a:t>
            </a:r>
            <a:endParaRPr lang="fr-FR" sz="3400" dirty="0">
              <a:solidFill>
                <a:schemeClr val="tx1"/>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tabLst>
                <a:tab pos="269875" algn="r"/>
              </a:tabLst>
            </a:pPr>
            <a:r>
              <a:rPr lang="ar-SA" sz="34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-التوسع في استخدام الآلات وإحلالها محل العمال</a:t>
            </a:r>
            <a:endParaRPr lang="fr-FR" sz="3400" dirty="0">
              <a:solidFill>
                <a:schemeClr val="tx1"/>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tabLst>
                <a:tab pos="269875" algn="r"/>
              </a:tabLst>
            </a:pPr>
            <a:r>
              <a:rPr lang="ar-SA" sz="34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 ظهور مبدأ التخصص وتقسيم العمل</a:t>
            </a:r>
            <a:endParaRPr lang="fr-FR" sz="3400" dirty="0">
              <a:solidFill>
                <a:schemeClr val="tx1"/>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tabLst>
                <a:tab pos="269875" algn="r"/>
              </a:tabLst>
            </a:pPr>
            <a:r>
              <a:rPr lang="ar-SA" sz="34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-تجمع عدد كبير من العمال في مكان العمل " المصنع "</a:t>
            </a:r>
            <a:endParaRPr lang="fr-FR" sz="3400" dirty="0">
              <a:solidFill>
                <a:schemeClr val="tx1"/>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tabLst>
                <a:tab pos="269875" algn="r"/>
              </a:tabLst>
            </a:pPr>
            <a:r>
              <a:rPr lang="ar-SA" sz="34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 إنشاء المصانع الكبرى والتي تستوعب الآلات الجديدة</a:t>
            </a:r>
            <a:endParaRPr lang="fr-FR" sz="3400" dirty="0">
              <a:solidFill>
                <a:schemeClr val="tx1"/>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34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وقد أصبح العامل ضحية هذا التطور حيث كانت الصناعات  قبل الثورة الصناعية تمارس يدويا في المنازل وبأدوات بسيطة محصورة في نظام الطوائف المتخصصة لذا أصبح التطور الصناعي بمثابة بداية المشاكل الإنسانية في الموارد البشرية :</a:t>
            </a:r>
            <a:r>
              <a:rPr lang="ar-SA" sz="3400" baseline="300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 </a:t>
            </a:r>
            <a:endParaRPr lang="fr-FR" sz="3400" dirty="0">
              <a:solidFill>
                <a:schemeClr val="tx1"/>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34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 اعتمدت الإدارة على الآلة أكثر من اعتمادها على العامل وأصبح العامل بنظر الإدارة مجرد سلعة تباع وتشترى</a:t>
            </a:r>
            <a:endParaRPr lang="fr-FR" sz="3400" dirty="0">
              <a:solidFill>
                <a:schemeClr val="tx1"/>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34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 أصبحت الكثير من الأعمال المتكررة </a:t>
            </a:r>
            <a:r>
              <a:rPr lang="ar-SA" sz="3400" dirty="0" err="1">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لاتحتاج</a:t>
            </a:r>
            <a:r>
              <a:rPr lang="ar-SA" sz="34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 إلى مهارات بسبب وجود المصنع الكبير</a:t>
            </a:r>
            <a:endParaRPr lang="fr-FR" sz="3400" dirty="0">
              <a:solidFill>
                <a:schemeClr val="tx1"/>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34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وبهذا أصبح العامل ضحية هذا التطور وتسببت المصانع الكبرى في المشاكل في مجالات العلاقات الإنسانية من خلال الأعمال المتكررة والروتينية التي </a:t>
            </a:r>
            <a:r>
              <a:rPr lang="ar-SA" sz="3400" dirty="0" err="1">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لاتحتاج</a:t>
            </a:r>
            <a:r>
              <a:rPr lang="ar-SA" sz="3400" dirty="0">
                <a:solidFill>
                  <a:schemeClr val="tx1"/>
                </a:solidFill>
                <a:latin typeface="Calibri" panose="020F0502020204030204" pitchFamily="34" charset="0"/>
                <a:ea typeface="Times New Roman" panose="02020603050405020304" pitchFamily="18" charset="0"/>
                <a:cs typeface="Simplified Arabic" panose="02020603050405020304" pitchFamily="18" charset="-78"/>
              </a:rPr>
              <a:t> إلى مهارة لذلك فقد اهتم المديرون في الموارد البشرية بالأعمال التي تناسب العاملين الجدد بعد اختبارهم وتدريبهم.</a:t>
            </a:r>
            <a:endParaRPr lang="fr-FR" sz="3400" dirty="0">
              <a:solidFill>
                <a:schemeClr val="tx1"/>
              </a:solidFill>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50242401"/>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C671C8CC-669A-33B5-E9B6-1BFF05AD2836}"/>
              </a:ext>
            </a:extLst>
          </p:cNvPr>
          <p:cNvSpPr>
            <a:spLocks noGrp="1"/>
          </p:cNvSpPr>
          <p:nvPr>
            <p:ph type="body" idx="1"/>
          </p:nvPr>
        </p:nvSpPr>
        <p:spPr>
          <a:xfrm>
            <a:off x="451796" y="176464"/>
            <a:ext cx="4684294" cy="5117431"/>
          </a:xfrm>
        </p:spPr>
        <p:txBody>
          <a:bodyPr>
            <a:normAutofit fontScale="85000" lnSpcReduction="20000"/>
          </a:bodyPr>
          <a:lstStyle/>
          <a:p>
            <a:pPr algn="just" rtl="1">
              <a:lnSpc>
                <a:spcPct val="115000"/>
              </a:lnSpc>
              <a:spcAft>
                <a:spcPts val="600"/>
              </a:spcAft>
            </a:pPr>
            <a:r>
              <a:rPr lang="ar-SA" sz="18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المرحلة الرابعة : الحرب العالمية الأولى</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قبل الحرب العالمية الأولى كانت الموارد البشرية تدار عن طريق قسم الأفراد ويتمثل في متابعة سجلات العاملين المتضمن المعلومات الأساسية والمتعلقة بالوظيفة من خلال تاريخ التعيين في العمل , المعلومات الصحية عن العاملين , مراجعة وتقييم الأداء للعاملين  كما اهتم قسم الأفراد في هذه الفترة بإدارة نظم الأجور والتعيين ومتابعة العاملين ذوي الأداء المنخفض .</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وقد أظهرت الحرب العالمية الأولى الحاجة إلى استخدام طرق وأساليب جديدة لاختبار الموظفين قبل تعيينهم مثل ( ألفا وبيتا ) وذلك تفاديا لفشل الموظفين بعد توظيفهم ومع تطور الإدارة العلمية والتدريب وعلم النفس الصناعي ظهر البعض من متخصصي إدارة الموارد البشرية في المنظمات للمساعدة في التوظيف والتدريب وقد اعتبروا من الطلائع الأولى في تكوين إدارة الموارد البشرية.</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وفي هذه المرحلة زاد الاهتمام بالرعاية الاجتماعية والصحية للعمال وأنشئت الكثير من مراكز للخدمات الاجتماعية والترفيهية والتعليمية وقد اعتبرت هذه المراكز بداية ظهور أقسام في إدارة الموارد البشرية حيث كان معظم الأفراد العاملين في هذه الأقسام من المهتمين بالعلاقات الإنسانية والاجتماعية.</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وقد حدثت تطورات خلال هذه المرحلة أنشئت فيها أقسام موارد بشرية مستقلة وكان أول برنامج تدريبي لمديري هذه الأقسام عام 1915م وفي عام 1919 م قامت 12 كلية بتقديم برامج تدريبية في إدارة الموارد البشرية كما أنشئت الكثير من إدارات الموارد البشرية في الشركات الكبيرة والأجهزة الحكومية في عام 1920م .</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tabLst>
                <a:tab pos="-361315" algn="l"/>
              </a:tabLst>
            </a:pPr>
            <a:r>
              <a:rPr lang="en-US" sz="1800" dirty="0">
                <a:solidFill>
                  <a:schemeClr val="tx1"/>
                </a:solidFill>
                <a:effectLst/>
                <a:latin typeface="Simplified Arabic" panose="02020603050405020304" pitchFamily="18" charset="-78"/>
                <a:ea typeface="Times New Roman" panose="02020603050405020304" pitchFamily="18" charset="0"/>
              </a:rPr>
              <a:t>   </a:t>
            </a:r>
            <a:endParaRPr lang="fr-FR" sz="1800" dirty="0">
              <a:solidFill>
                <a:schemeClr val="tx1"/>
              </a:solidFill>
              <a:effectLst/>
              <a:latin typeface="Times New Roman" panose="02020603050405020304" pitchFamily="18" charset="0"/>
              <a:ea typeface="Times New Roman" panose="02020603050405020304" pitchFamily="18" charset="0"/>
            </a:endParaRPr>
          </a:p>
        </p:txBody>
      </p:sp>
      <p:sp>
        <p:nvSpPr>
          <p:cNvPr id="5" name="Text Placeholder 2">
            <a:extLst>
              <a:ext uri="{FF2B5EF4-FFF2-40B4-BE49-F238E27FC236}">
                <a16:creationId xmlns:a16="http://schemas.microsoft.com/office/drawing/2014/main" id="{CADFD5D4-69A0-F121-2BF6-F1C9A8D86595}"/>
              </a:ext>
            </a:extLst>
          </p:cNvPr>
          <p:cNvSpPr txBox="1">
            <a:spLocks/>
          </p:cNvSpPr>
          <p:nvPr/>
        </p:nvSpPr>
        <p:spPr>
          <a:xfrm>
            <a:off x="5625376" y="320844"/>
            <a:ext cx="4684294" cy="4010526"/>
          </a:xfrm>
          <a:prstGeom prst="rect">
            <a:avLst/>
          </a:prstGeom>
        </p:spPr>
        <p:txBody>
          <a:bodyPr vert="horz" lIns="91440" tIns="45720" rIns="91440" bIns="45720" rtlCol="0" anchor="t">
            <a:normAutofit lnSpcReduction="10000"/>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pPr algn="just" rtl="1">
              <a:lnSpc>
                <a:spcPct val="115000"/>
              </a:lnSpc>
              <a:spcAft>
                <a:spcPts val="600"/>
              </a:spcAft>
            </a:pPr>
            <a:r>
              <a:rPr lang="ar-SA" sz="1800" b="1"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المرحلة الثالثة : نمو المنظمات العمالية</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600"/>
              </a:spcAft>
            </a:pP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هناك الكثير ممن يعتقد أن ظهور النقابات والاتحادات العمالية كانت نتيجة لظهور حركة الإدارة العلمية حيث كان يعتقد بأنها حاولت استغلال العامل لمصلحة رب العمل " الإدارة". ومن خلال ظهور النمو المتزايد للمنظمات العمالية في الدول وخاصة في المواصلات والمواد الثقيلة وما قامت به تلك النقابات العمالية من محاولة في زيادة أجور العمال وخفض ساعات العمل .</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r>
              <a:rPr lang="ar-SA" sz="18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كما حاولت النقابات العمالية إيجاد ظروف ووسائل مريحة للعمل وقد أصبح الإضراب عن العمل والمقاطعة واستخدام أساليب أخرى من القوة قاعدة عامة للعمال في تعبيرهم عند رفض أي سياسات لم تكن مناسبة لهم .</a:t>
            </a:r>
            <a:r>
              <a:rPr lang="ar-SA" sz="1800" baseline="30000" dirty="0">
                <a:solidFill>
                  <a:schemeClr val="tx1"/>
                </a:solidFill>
                <a:effectLst/>
                <a:latin typeface="Calibri" panose="020F0502020204030204" pitchFamily="34" charset="0"/>
                <a:ea typeface="Times New Roman" panose="02020603050405020304" pitchFamily="18" charset="0"/>
                <a:cs typeface="Simplified Arabic" panose="02020603050405020304" pitchFamily="18" charset="-78"/>
              </a:rPr>
              <a:t> </a:t>
            </a:r>
            <a:endParaRPr lang="fr-FR"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just" rtl="1">
              <a:tabLst>
                <a:tab pos="-361315" algn="l"/>
              </a:tabLst>
            </a:pPr>
            <a:r>
              <a:rPr lang="en-US" sz="1800" dirty="0">
                <a:effectLst/>
                <a:latin typeface="Simplified Arabic" panose="02020603050405020304" pitchFamily="18" charset="-78"/>
                <a:ea typeface="Times New Roman" panose="02020603050405020304" pitchFamily="18" charset="0"/>
              </a:rPr>
              <a:t> </a:t>
            </a:r>
            <a:r>
              <a:rPr lang="en-US" sz="1800" dirty="0">
                <a:latin typeface="Simplified Arabic" panose="02020603050405020304" pitchFamily="18" charset="-78"/>
                <a:ea typeface="Times New Roman" panose="02020603050405020304" pitchFamily="18" charset="0"/>
              </a:rPr>
              <a:t> </a:t>
            </a:r>
            <a:endParaRPr lang="fr-FR" sz="1800" dirty="0">
              <a:latin typeface="Times New Roman" panose="02020603050405020304" pitchFamily="18" charset="0"/>
              <a:ea typeface="Times New Roman" panose="02020603050405020304" pitchFamily="18" charset="0"/>
            </a:endParaRPr>
          </a:p>
        </p:txBody>
      </p:sp>
      <p:sp>
        <p:nvSpPr>
          <p:cNvPr id="8" name="Text Placeholder 2">
            <a:extLst>
              <a:ext uri="{FF2B5EF4-FFF2-40B4-BE49-F238E27FC236}">
                <a16:creationId xmlns:a16="http://schemas.microsoft.com/office/drawing/2014/main" id="{726560F1-3001-2FF3-7954-E6128AD1784B}"/>
              </a:ext>
            </a:extLst>
          </p:cNvPr>
          <p:cNvSpPr txBox="1">
            <a:spLocks/>
          </p:cNvSpPr>
          <p:nvPr/>
        </p:nvSpPr>
        <p:spPr>
          <a:xfrm>
            <a:off x="5456934" y="4860757"/>
            <a:ext cx="4684294" cy="1796717"/>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000" kern="1200">
                <a:solidFill>
                  <a:schemeClr val="tx1">
                    <a:lumMod val="50000"/>
                    <a:lumOff val="5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pPr algn="just" rtl="1">
              <a:lnSpc>
                <a:spcPct val="115000"/>
              </a:lnSpc>
              <a:spcAft>
                <a:spcPts val="600"/>
              </a:spcAft>
            </a:pPr>
            <a:endParaRPr lang="fr-FR" sz="1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20788400"/>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theme/theme1.xml><?xml version="1.0" encoding="utf-8"?>
<a:theme xmlns:a="http://schemas.openxmlformats.org/drawingml/2006/main" name="Face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218</TotalTime>
  <Words>3161</Words>
  <Application>Microsoft Office PowerPoint</Application>
  <PresentationFormat>Widescreen</PresentationFormat>
  <Paragraphs>117</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Simplified Arabic</vt:lpstr>
      <vt:lpstr>Symbol</vt:lpstr>
      <vt:lpstr>Times New Roman</vt:lpstr>
      <vt:lpstr>Trebuchet MS</vt:lpstr>
      <vt:lpstr>Wingdings 3</vt:lpstr>
      <vt:lpstr>Facet</vt:lpstr>
      <vt:lpstr>خطة البحث</vt:lpstr>
      <vt:lpstr>مقدمة </vt:lpstr>
      <vt:lpstr>المبحث الأول  التطور التاريخي لإدارة الموارد البشرية  </vt:lpstr>
      <vt:lpstr>المطلب الأول: نشأة إدارة الموارد البشرية </vt:lpstr>
      <vt:lpstr>المطلب الثاني: العوامل المؤثرة في تطور إدارة الموارد البشرية  </vt:lpstr>
      <vt:lpstr>PowerPoint Presentation</vt:lpstr>
      <vt:lpstr>PowerPoint Presentation</vt:lpstr>
      <vt:lpstr>المطلب الثالث: مراحل تطور إدارة الموارد البشرية  </vt:lpstr>
      <vt:lpstr>PowerPoint Presentation</vt:lpstr>
      <vt:lpstr>PowerPoint Presentation</vt:lpstr>
      <vt:lpstr>المبحث الثاني: ماهية إدارة الموارد البشرية </vt:lpstr>
      <vt:lpstr>المطلب الأول: مفهوم إدارة الموارد البشرية </vt:lpstr>
      <vt:lpstr>المطلب الثاني: أهمية وأهداف إدارة الموارد البشرية</vt:lpstr>
      <vt:lpstr>PowerPoint Presentation</vt:lpstr>
      <vt:lpstr>المطلب الثالث: أنشطة إدارة الموارد البشرية </vt:lpstr>
      <vt:lpstr>PowerPoint Presentation</vt:lpstr>
      <vt:lpstr>خاتمة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المبحث الأول  التطور التاريخي لإدارة الموارد البشرية  </dc:title>
  <dc:creator>213656554730</dc:creator>
  <cp:lastModifiedBy>213656554730</cp:lastModifiedBy>
  <cp:revision>3</cp:revision>
  <dcterms:created xsi:type="dcterms:W3CDTF">2022-10-01T08:25:23Z</dcterms:created>
  <dcterms:modified xsi:type="dcterms:W3CDTF">2022-10-01T12:03:53Z</dcterms:modified>
</cp:coreProperties>
</file>