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256" r:id="rId2"/>
    <p:sldId id="269" r:id="rId3"/>
    <p:sldId id="331" r:id="rId4"/>
    <p:sldId id="270" r:id="rId5"/>
    <p:sldId id="271" r:id="rId6"/>
    <p:sldId id="272" r:id="rId7"/>
    <p:sldId id="273" r:id="rId8"/>
    <p:sldId id="274" r:id="rId9"/>
    <p:sldId id="275" r:id="rId10"/>
    <p:sldId id="282" r:id="rId11"/>
    <p:sldId id="283" r:id="rId12"/>
    <p:sldId id="276" r:id="rId13"/>
    <p:sldId id="277" r:id="rId14"/>
    <p:sldId id="285" r:id="rId15"/>
    <p:sldId id="284" r:id="rId16"/>
    <p:sldId id="278"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79" r:id="rId30"/>
    <p:sldId id="280" r:id="rId31"/>
    <p:sldId id="286" r:id="rId32"/>
    <p:sldId id="295" r:id="rId33"/>
    <p:sldId id="296" r:id="rId34"/>
    <p:sldId id="297" r:id="rId35"/>
    <p:sldId id="291" r:id="rId36"/>
    <p:sldId id="281" r:id="rId37"/>
    <p:sldId id="287" r:id="rId38"/>
    <p:sldId id="292" r:id="rId39"/>
    <p:sldId id="293" r:id="rId40"/>
    <p:sldId id="294" r:id="rId41"/>
    <p:sldId id="288" r:id="rId42"/>
    <p:sldId id="289" r:id="rId43"/>
    <p:sldId id="290" r:id="rId44"/>
    <p:sldId id="298" r:id="rId45"/>
    <p:sldId id="299" r:id="rId46"/>
    <p:sldId id="301" r:id="rId47"/>
    <p:sldId id="304" r:id="rId48"/>
    <p:sldId id="302" r:id="rId49"/>
    <p:sldId id="300" r:id="rId50"/>
    <p:sldId id="303" r:id="rId51"/>
    <p:sldId id="305" r:id="rId52"/>
    <p:sldId id="306" r:id="rId53"/>
    <p:sldId id="307" r:id="rId54"/>
    <p:sldId id="308" r:id="rId55"/>
    <p:sldId id="309" r:id="rId56"/>
    <p:sldId id="310" r:id="rId57"/>
    <p:sldId id="311" r:id="rId58"/>
    <p:sldId id="312" r:id="rId59"/>
    <p:sldId id="313" r:id="rId60"/>
    <p:sldId id="332" r:id="rId61"/>
    <p:sldId id="333" r:id="rId62"/>
    <p:sldId id="314" r:id="rId63"/>
    <p:sldId id="315" r:id="rId64"/>
    <p:sldId id="316" r:id="rId65"/>
    <p:sldId id="317" r:id="rId66"/>
    <p:sldId id="318" r:id="rId67"/>
    <p:sldId id="319" r:id="rId68"/>
    <p:sldId id="320" r:id="rId69"/>
    <p:sldId id="334" r:id="rId70"/>
    <p:sldId id="321" r:id="rId71"/>
    <p:sldId id="322" r:id="rId72"/>
    <p:sldId id="335" r:id="rId73"/>
    <p:sldId id="323" r:id="rId74"/>
    <p:sldId id="336" r:id="rId75"/>
    <p:sldId id="324" r:id="rId76"/>
    <p:sldId id="325" r:id="rId77"/>
    <p:sldId id="326" r:id="rId78"/>
    <p:sldId id="327" r:id="rId79"/>
    <p:sldId id="328" r:id="rId80"/>
    <p:sldId id="340" r:id="rId81"/>
    <p:sldId id="337" r:id="rId82"/>
    <p:sldId id="338" r:id="rId83"/>
    <p:sldId id="339" r:id="rId84"/>
    <p:sldId id="329" r:id="rId85"/>
    <p:sldId id="349" r:id="rId86"/>
    <p:sldId id="330" r:id="rId87"/>
    <p:sldId id="341" r:id="rId88"/>
    <p:sldId id="342" r:id="rId89"/>
    <p:sldId id="343" r:id="rId90"/>
    <p:sldId id="344" r:id="rId91"/>
    <p:sldId id="345" r:id="rId92"/>
    <p:sldId id="346" r:id="rId93"/>
    <p:sldId id="347" r:id="rId94"/>
    <p:sldId id="348" r:id="rId95"/>
    <p:sldId id="350" r:id="rId96"/>
    <p:sldId id="351" r:id="rId97"/>
    <p:sldId id="352" r:id="rId98"/>
    <p:sldId id="354" r:id="rId99"/>
    <p:sldId id="355" r:id="rId100"/>
    <p:sldId id="353" r:id="rId10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87982" autoAdjust="0"/>
  </p:normalViewPr>
  <p:slideViewPr>
    <p:cSldViewPr>
      <p:cViewPr varScale="1">
        <p:scale>
          <a:sx n="47" d="100"/>
          <a:sy n="47" d="100"/>
        </p:scale>
        <p:origin x="-667"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55E4B5-0BFE-4256-9095-6A0E049DB45C}" type="datetimeFigureOut">
              <a:rPr lang="fr-FR" smtClean="0"/>
              <a:pPr/>
              <a:t>23/02/2020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350429-DFD3-4F6C-A1B9-6008838E3556}"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5350429-DFD3-4F6C-A1B9-6008838E3556}" type="slidenum">
              <a:rPr lang="fr-FR" smtClean="0"/>
              <a:pPr/>
              <a:t>72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5350429-DFD3-4F6C-A1B9-6008838E3556}" type="slidenum">
              <a:rPr lang="fr-FR" smtClean="0"/>
              <a:pPr/>
              <a:t>82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FAC25BD-DBD4-40A1-8A49-E6A60FAB779C}" type="datetimeFigureOut">
              <a:rPr lang="fr-FR" smtClean="0"/>
              <a:pPr/>
              <a:t>23/02/2020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C73C6257-76AE-44D8-A237-B406E81DFCAC}" type="slidenum">
              <a:rPr lang="fr-FR" smtClean="0"/>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FAC25BD-DBD4-40A1-8A49-E6A60FAB779C}" type="datetimeFigureOut">
              <a:rPr lang="fr-FR" smtClean="0"/>
              <a:pPr/>
              <a:t>23/02/2020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C73C6257-76AE-44D8-A237-B406E81DFCAC}"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FAC25BD-DBD4-40A1-8A49-E6A60FAB779C}" type="datetimeFigureOut">
              <a:rPr lang="fr-FR" smtClean="0"/>
              <a:pPr/>
              <a:t>23/02/2020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C73C6257-76AE-44D8-A237-B406E81DFCAC}"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FAC25BD-DBD4-40A1-8A49-E6A60FAB779C}" type="datetimeFigureOut">
              <a:rPr lang="fr-FR" smtClean="0"/>
              <a:pPr/>
              <a:t>23/02/2020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C73C6257-76AE-44D8-A237-B406E81DFCAC}"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FAC25BD-DBD4-40A1-8A49-E6A60FAB779C}" type="datetimeFigureOut">
              <a:rPr lang="fr-FR" smtClean="0"/>
              <a:pPr/>
              <a:t>23/02/2020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C73C6257-76AE-44D8-A237-B406E81DFCAC}" type="slidenum">
              <a:rPr lang="fr-FR" smtClean="0"/>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FAC25BD-DBD4-40A1-8A49-E6A60FAB779C}" type="datetimeFigureOut">
              <a:rPr lang="fr-FR" smtClean="0"/>
              <a:pPr/>
              <a:t>23/02/2020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C73C6257-76AE-44D8-A237-B406E81DFCAC}"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FAC25BD-DBD4-40A1-8A49-E6A60FAB779C}" type="datetimeFigureOut">
              <a:rPr lang="fr-FR" smtClean="0"/>
              <a:pPr/>
              <a:t>23/02/2020</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C73C6257-76AE-44D8-A237-B406E81DFCAC}"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4FAC25BD-DBD4-40A1-8A49-E6A60FAB779C}" type="datetimeFigureOut">
              <a:rPr lang="fr-FR" smtClean="0"/>
              <a:pPr/>
              <a:t>23/02/2020</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C73C6257-76AE-44D8-A237-B406E81DFCAC}"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FAC25BD-DBD4-40A1-8A49-E6A60FAB779C}" type="datetimeFigureOut">
              <a:rPr lang="fr-FR" smtClean="0"/>
              <a:pPr/>
              <a:t>23/02/2020</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C73C6257-76AE-44D8-A237-B406E81DFCAC}"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FAC25BD-DBD4-40A1-8A49-E6A60FAB779C}" type="datetimeFigureOut">
              <a:rPr lang="fr-FR" smtClean="0"/>
              <a:pPr/>
              <a:t>23/02/2020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C73C6257-76AE-44D8-A237-B406E81DFCAC}"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FAC25BD-DBD4-40A1-8A49-E6A60FAB779C}" type="datetimeFigureOut">
              <a:rPr lang="fr-FR" smtClean="0"/>
              <a:pPr/>
              <a:t>23/02/2020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C73C6257-76AE-44D8-A237-B406E81DFCAC}"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C25BD-DBD4-40A1-8A49-E6A60FAB779C}" type="datetimeFigureOut">
              <a:rPr lang="fr-FR" smtClean="0"/>
              <a:pPr/>
              <a:t>23/02/2020</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6257-76AE-44D8-A237-B406E81DFCAC}"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virtuose/"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virtuose.uqam.ca/primo_library/libweb/action/search.do?vl(freeText0)=Padis+Marc+-+Olivier&amp;vl(143418475UI0)=creator&amp;vl(188337305UI1)=all_items&amp;vl(1UI0)=exact&amp;fn=search&amp;tab=default_tab&amp;mode=Basic&amp;vid=UQAM&amp;scp.scps=scope:(UQM30),scope:(UQAM_ARCHIPEL),scope:(UQAM),scope:(ubibmusique),scope:(ubibmusique2),primo_central_multiple_fe&amp;ct=lateralLinking" TargetMode="External"/><Relationship Id="rId2" Type="http://schemas.openxmlformats.org/officeDocument/2006/relationships/hyperlink" Target="http://openurl.uquebec.ca:9003/uqam?ctx_ver=Z39.88-2004&amp;ctx_enc=info:ofi/enc:UTF-8&amp;ctx_tim=2015-10-30T04:32:49IST&amp;url_ver=Z39.88-2004&amp;url_ctx_fmt=infofi/fmt:kev:mtx:ctx&amp;rfr_id=info:sid/primo.exlibrisgroup.com:primo3-Article-cairn&amp;rft_val_fmt=info:ofi/fmt:kev:mtx:journal&amp;rft.genre=article&amp;rft.atitle=Sp%C3%A9culations+sur+la+g%C3%A9n%C3%A9tique&amp;rft.jtitle=Esprit&amp;rft.btitle=&amp;rft.aulast=&amp;rft.auinit=&amp;rft.auinit1=&amp;rft.auinitm=&amp;rft.ausuffix=&amp;rft.au=Padis+Marc+-+Olivier&amp;rft.aucorp=&amp;rft.date=2014&amp;rft.volume=&amp;rft.issue=7&amp;rft.part=&amp;rft.quarter=&amp;rft.ssn=&amp;rft.spage=17&amp;rft.epage=&amp;rft.pages=&amp;rft.artnum=&amp;rft.issn=0014-0759&amp;rft.eissn=2111-4579&amp;rft.isbn=9791090270503&amp;rft.sici=&amp;rft.coden=&amp;rft_id=&amp;rft.object_id=&amp;svc_val_fmt=info:ofi/fmt:kev:mtx:sch_svc&amp;rft_dat=%3ccairn%3eESPRI_1407_0017%3c/cairn%3e&amp;rft.eisbn=&amp;rft_id=info:oai/"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http://193.194.80.12/opac/search.php?ti=&amp;au=&amp;mc=genetique&amp;search=Rechercher&amp;nb=50&amp;pg=1&amp;qm=0"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academic.research.microsoft.com/" TargetMode="External"/><Relationship Id="rId2" Type="http://schemas.openxmlformats.org/officeDocument/2006/relationships/hyperlink" Target="http://scholar.google.com/" TargetMode="External"/><Relationship Id="rId1" Type="http://schemas.openxmlformats.org/officeDocument/2006/relationships/slideLayout" Target="../slideLayouts/slideLayout1.xml"/><Relationship Id="rId5" Type="http://schemas.openxmlformats.org/officeDocument/2006/relationships/hyperlink" Target="http://worldwidescience.org/" TargetMode="External"/><Relationship Id="rId4" Type="http://schemas.openxmlformats.org/officeDocument/2006/relationships/hyperlink" Target="http://www.scienceresearch.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hyperlink" Target="http://www.andrews.edu/cas/biology/resources/links.html"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8" Type="http://schemas.openxmlformats.org/officeDocument/2006/relationships/hyperlink" Target="https://fr.wikipedia.org/wiki/Microsoft_Windows" TargetMode="External"/><Relationship Id="rId13" Type="http://schemas.openxmlformats.org/officeDocument/2006/relationships/hyperlink" Target="http://www.latexsoft.com/bibtexmng.htm" TargetMode="External"/><Relationship Id="rId18" Type="http://schemas.openxmlformats.org/officeDocument/2006/relationships/hyperlink" Target="https://en.wikipedia.org/wiki/colwiz" TargetMode="External"/><Relationship Id="rId26" Type="http://schemas.openxmlformats.org/officeDocument/2006/relationships/hyperlink" Target="http://sites.univ-lyon2.fr/lettres/ndl/about.php" TargetMode="External"/><Relationship Id="rId39" Type="http://schemas.openxmlformats.org/officeDocument/2006/relationships/hyperlink" Target="https://en.wikipedia.org/wiki/WizFolio" TargetMode="External"/><Relationship Id="rId3" Type="http://schemas.openxmlformats.org/officeDocument/2006/relationships/hyperlink" Target="https://en.wikipedia.org/wiki/Aigaion" TargetMode="External"/><Relationship Id="rId21" Type="http://schemas.openxmlformats.org/officeDocument/2006/relationships/hyperlink" Target="https://fr.wikipedia.org/wiki/EndNote" TargetMode="External"/><Relationship Id="rId34" Type="http://schemas.openxmlformats.org/officeDocument/2006/relationships/hyperlink" Target="https://en.wikipedia.org/wiki/Referencer" TargetMode="External"/><Relationship Id="rId7" Type="http://schemas.openxmlformats.org/officeDocument/2006/relationships/hyperlink" Target="https://en.wikipedia.org/wiki/Biblioscape" TargetMode="External"/><Relationship Id="rId12" Type="http://schemas.openxmlformats.org/officeDocument/2006/relationships/hyperlink" Target="https://fr.wikipedia.org/wiki/Linux" TargetMode="External"/><Relationship Id="rId17" Type="http://schemas.openxmlformats.org/officeDocument/2006/relationships/hyperlink" Target="https://fr.wikipedia.org/wiki/CiteULike" TargetMode="External"/><Relationship Id="rId25" Type="http://schemas.openxmlformats.org/officeDocument/2006/relationships/hyperlink" Target="https://fr.wikipedia.org/wiki/Mendeley" TargetMode="External"/><Relationship Id="rId33" Type="http://schemas.openxmlformats.org/officeDocument/2006/relationships/hyperlink" Target="https://en.wikipedia.org/wiki/Reference_Manager" TargetMode="External"/><Relationship Id="rId38" Type="http://schemas.openxmlformats.org/officeDocument/2006/relationships/hyperlink" Target="https://en.wikipedia.org/wiki/Wikindx" TargetMode="External"/><Relationship Id="rId2" Type="http://schemas.openxmlformats.org/officeDocument/2006/relationships/hyperlink" Target="https://fr.wikipedia.org/wiki/Logiciel_libre" TargetMode="External"/><Relationship Id="rId16" Type="http://schemas.openxmlformats.org/officeDocument/2006/relationships/hyperlink" Target="https://en.wikipedia.org/wiki/Citavi" TargetMode="External"/><Relationship Id="rId20" Type="http://schemas.openxmlformats.org/officeDocument/2006/relationships/hyperlink" Target="https://fr.wikipedia.org/wiki/IOS_(Apple)" TargetMode="External"/><Relationship Id="rId29" Type="http://schemas.openxmlformats.org/officeDocument/2006/relationships/hyperlink" Target="https://en.wikipedia.org/wiki/Pybliographer" TargetMode="External"/><Relationship Id="rId41"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hyperlink" Target="https://fr.wikipedia.org/wiki/Mac_OS_X" TargetMode="External"/><Relationship Id="rId11" Type="http://schemas.openxmlformats.org/officeDocument/2006/relationships/hyperlink" Target="https://fr.wikipedia.org/wiki/BibTeX" TargetMode="External"/><Relationship Id="rId24" Type="http://schemas.openxmlformats.org/officeDocument/2006/relationships/hyperlink" Target="https://en.wikipedia.org/wiki/KBibTeX" TargetMode="External"/><Relationship Id="rId32" Type="http://schemas.openxmlformats.org/officeDocument/2006/relationships/hyperlink" Target="https://en.wikipedia.org/wiki/RefDB" TargetMode="External"/><Relationship Id="rId37" Type="http://schemas.openxmlformats.org/officeDocument/2006/relationships/hyperlink" Target="https://fr.wikipedia.org/wiki/Tellico" TargetMode="External"/><Relationship Id="rId40" Type="http://schemas.openxmlformats.org/officeDocument/2006/relationships/hyperlink" Target="https://fr.wikipedia.org/wiki/Zotero" TargetMode="External"/><Relationship Id="rId5" Type="http://schemas.openxmlformats.org/officeDocument/2006/relationships/hyperlink" Target="https://en.wikipedia.org/wiki/BibDesk" TargetMode="External"/><Relationship Id="rId15" Type="http://schemas.openxmlformats.org/officeDocument/2006/relationships/hyperlink" Target="https://en.wikipedia.org/wiki/Bookends_(software)" TargetMode="External"/><Relationship Id="rId23" Type="http://schemas.openxmlformats.org/officeDocument/2006/relationships/hyperlink" Target="http://kaspaliste.sourceforge.net/" TargetMode="External"/><Relationship Id="rId28" Type="http://schemas.openxmlformats.org/officeDocument/2006/relationships/hyperlink" Target="http://ezpaperz.ezbio.net/" TargetMode="External"/><Relationship Id="rId36" Type="http://schemas.openxmlformats.org/officeDocument/2006/relationships/hyperlink" Target="https://fr.wikipedia.org/wiki/Sente_(logiciel)" TargetMode="External"/><Relationship Id="rId10" Type="http://schemas.openxmlformats.org/officeDocument/2006/relationships/hyperlink" Target="https://en.wikipedia.org/wiki/BibSonomy" TargetMode="External"/><Relationship Id="rId19" Type="http://schemas.openxmlformats.org/officeDocument/2006/relationships/hyperlink" Target="https://fr.wikipedia.org/wiki/Android" TargetMode="External"/><Relationship Id="rId31" Type="http://schemas.openxmlformats.org/officeDocument/2006/relationships/hyperlink" Target="https://en.wikipedia.org/wiki/refbase" TargetMode="External"/><Relationship Id="rId4" Type="http://schemas.openxmlformats.org/officeDocument/2006/relationships/hyperlink" Target="https://fr.wikipedia.org/w/index.php?title=BibDesk&amp;action=edit&amp;redlink=1" TargetMode="External"/><Relationship Id="rId9" Type="http://schemas.openxmlformats.org/officeDocument/2006/relationships/hyperlink" Target="https://fr.wikipedia.org/wiki/Biblio-tek" TargetMode="External"/><Relationship Id="rId14" Type="http://schemas.openxmlformats.org/officeDocument/2006/relationships/hyperlink" Target="https://fr.wikipedia.org/wiki/Bibus_(logiciel)" TargetMode="External"/><Relationship Id="rId22" Type="http://schemas.openxmlformats.org/officeDocument/2006/relationships/hyperlink" Target="https://fr.wikipedia.org/wiki/JabRef" TargetMode="External"/><Relationship Id="rId27" Type="http://schemas.openxmlformats.org/officeDocument/2006/relationships/hyperlink" Target="https://en.wikipedia.org/wiki/Papers_(software)" TargetMode="External"/><Relationship Id="rId30" Type="http://schemas.openxmlformats.org/officeDocument/2006/relationships/hyperlink" Target="https://en.wikipedia.org/wiki/Qiqqa" TargetMode="External"/><Relationship Id="rId35" Type="http://schemas.openxmlformats.org/officeDocument/2006/relationships/hyperlink" Target="https://en.wikipedia.org/wiki/RefWorks"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2276872"/>
            <a:ext cx="7772400" cy="1470025"/>
          </a:xfrm>
        </p:spPr>
        <p:txBody>
          <a:bodyPr/>
          <a:lstStyle/>
          <a:p>
            <a:r>
              <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METHODES</a:t>
            </a:r>
            <a:r>
              <a:rPr lang="fr-FR" dirty="0" smtClean="0"/>
              <a:t> </a:t>
            </a:r>
            <a:br>
              <a:rPr lang="fr-FR" dirty="0" smtClean="0"/>
            </a:br>
            <a:r>
              <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a:t>
            </a:r>
            <a:r>
              <a:rPr lang="fr-FR" dirty="0" smtClean="0"/>
              <a:t> </a:t>
            </a:r>
            <a:r>
              <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TRAVAIL</a:t>
            </a:r>
            <a:endParaRPr lang="fr-FR" dirty="0"/>
          </a:p>
        </p:txBody>
      </p:sp>
      <p:sp>
        <p:nvSpPr>
          <p:cNvPr id="3" name="Sous-titre 2"/>
          <p:cNvSpPr>
            <a:spLocks noGrp="1"/>
          </p:cNvSpPr>
          <p:nvPr>
            <p:ph type="subTitle" idx="1"/>
          </p:nvPr>
        </p:nvSpPr>
        <p:spPr>
          <a:xfrm>
            <a:off x="179512" y="260648"/>
            <a:ext cx="4384576" cy="694928"/>
          </a:xfrm>
        </p:spPr>
        <p:style>
          <a:lnRef idx="2">
            <a:schemeClr val="dk1">
              <a:shade val="50000"/>
            </a:schemeClr>
          </a:lnRef>
          <a:fillRef idx="1">
            <a:schemeClr val="dk1"/>
          </a:fillRef>
          <a:effectRef idx="0">
            <a:schemeClr val="dk1"/>
          </a:effectRef>
          <a:fontRef idx="minor">
            <a:schemeClr val="lt1"/>
          </a:fontRef>
        </p:style>
        <p:txBody>
          <a:bodyPr/>
          <a:lstStyle/>
          <a:p>
            <a:r>
              <a:rPr lang="fr-FR" dirty="0" smtClean="0"/>
              <a:t>PARTIE  2</a:t>
            </a:r>
            <a:endParaRPr lang="fr-FR" dirty="0"/>
          </a:p>
        </p:txBody>
      </p:sp>
      <p:sp>
        <p:nvSpPr>
          <p:cNvPr id="4" name="Titre 1"/>
          <p:cNvSpPr txBox="1">
            <a:spLocks/>
          </p:cNvSpPr>
          <p:nvPr/>
        </p:nvSpPr>
        <p:spPr>
          <a:xfrm>
            <a:off x="899592" y="4437112"/>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Rectangle 4"/>
          <p:cNvSpPr/>
          <p:nvPr/>
        </p:nvSpPr>
        <p:spPr>
          <a:xfrm>
            <a:off x="683568" y="4077072"/>
            <a:ext cx="7632848" cy="1446550"/>
          </a:xfrm>
          <a:prstGeom prst="rect">
            <a:avLst/>
          </a:prstGeom>
        </p:spPr>
        <p:txBody>
          <a:bodyPr wrap="square">
            <a:spAutoFit/>
          </a:bodyPr>
          <a:lstStyle/>
          <a:p>
            <a:r>
              <a:rPr lang="fr-FR" sz="4400" dirty="0" smtClean="0"/>
              <a:t>INTRODUCTION AUXMÉTHODES DE TRAVAIL  SCIENTIFIQUE</a:t>
            </a:r>
            <a:endParaRPr lang="fr-FR" sz="4400" dirty="0"/>
          </a:p>
        </p:txBody>
      </p:sp>
      <p:sp>
        <p:nvSpPr>
          <p:cNvPr id="6" name="ZoneTexte 5"/>
          <p:cNvSpPr txBox="1"/>
          <p:nvPr/>
        </p:nvSpPr>
        <p:spPr>
          <a:xfrm>
            <a:off x="4283968" y="5949280"/>
            <a:ext cx="3496663"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fr-FR" b="1" i="1" dirty="0" smtClean="0"/>
              <a:t> Par Monsieur : REBIKA   Abdenour</a:t>
            </a:r>
            <a:endParaRPr lang="fr-FR" b="1"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332656"/>
            <a:ext cx="7772400" cy="1470025"/>
          </a:xfrm>
        </p:spPr>
        <p:style>
          <a:lnRef idx="2">
            <a:schemeClr val="accent2">
              <a:shade val="50000"/>
            </a:schemeClr>
          </a:lnRef>
          <a:fillRef idx="1">
            <a:schemeClr val="accent2"/>
          </a:fillRef>
          <a:effectRef idx="0">
            <a:schemeClr val="accent2"/>
          </a:effectRef>
          <a:fontRef idx="minor">
            <a:schemeClr val="lt1"/>
          </a:fontRef>
        </p:style>
        <p:txBody>
          <a:bodyPr/>
          <a:lstStyle/>
          <a:p>
            <a:r>
              <a:rPr lang="fr-FR" dirty="0" smtClean="0"/>
              <a:t>RECHERCHE FONDAMETALE</a:t>
            </a:r>
            <a:endParaRPr lang="fr-FR" dirty="0"/>
          </a:p>
        </p:txBody>
      </p:sp>
      <p:sp>
        <p:nvSpPr>
          <p:cNvPr id="3" name="Sous-titre 2"/>
          <p:cNvSpPr>
            <a:spLocks noGrp="1"/>
          </p:cNvSpPr>
          <p:nvPr>
            <p:ph type="subTitle" idx="1"/>
          </p:nvPr>
        </p:nvSpPr>
        <p:spPr>
          <a:xfrm>
            <a:off x="1115616" y="2636912"/>
            <a:ext cx="6400800" cy="1752600"/>
          </a:xfrm>
        </p:spPr>
        <p:style>
          <a:lnRef idx="2">
            <a:schemeClr val="dk1">
              <a:shade val="50000"/>
            </a:schemeClr>
          </a:lnRef>
          <a:fillRef idx="1">
            <a:schemeClr val="dk1"/>
          </a:fillRef>
          <a:effectRef idx="0">
            <a:schemeClr val="dk1"/>
          </a:effectRef>
          <a:fontRef idx="minor">
            <a:schemeClr val="lt1"/>
          </a:fontRef>
        </p:style>
        <p:txBody>
          <a:bodyPr>
            <a:normAutofit fontScale="70000" lnSpcReduction="20000"/>
          </a:bodyPr>
          <a:lstStyle/>
          <a:p>
            <a:r>
              <a:rPr lang="fr-FR" dirty="0" smtClean="0">
                <a:solidFill>
                  <a:schemeClr val="bg1"/>
                </a:solidFill>
              </a:rPr>
              <a:t>consiste en des travaux </a:t>
            </a:r>
            <a:r>
              <a:rPr lang="fr-FR" u="sng" dirty="0" smtClean="0">
                <a:solidFill>
                  <a:schemeClr val="bg1"/>
                </a:solidFill>
              </a:rPr>
              <a:t>expérimentaux</a:t>
            </a:r>
            <a:r>
              <a:rPr lang="fr-FR" dirty="0" smtClean="0">
                <a:solidFill>
                  <a:schemeClr val="bg1"/>
                </a:solidFill>
              </a:rPr>
              <a:t> ou </a:t>
            </a:r>
            <a:r>
              <a:rPr lang="fr-FR" u="sng" dirty="0" smtClean="0">
                <a:solidFill>
                  <a:schemeClr val="bg1"/>
                </a:solidFill>
              </a:rPr>
              <a:t>théoriques</a:t>
            </a:r>
            <a:r>
              <a:rPr lang="fr-FR" dirty="0" smtClean="0">
                <a:solidFill>
                  <a:schemeClr val="bg1"/>
                </a:solidFill>
              </a:rPr>
              <a:t> entrepris principalement en vue d'acquérir de nouvelles connaissance  sur les fondements des phénomènes et des faits observables, sans envisager une application ou une utilisation particulière</a:t>
            </a:r>
            <a:endParaRPr lang="fr-FR" dirty="0">
              <a:solidFill>
                <a:schemeClr val="bg1"/>
              </a:solidFill>
            </a:endParaRPr>
          </a:p>
        </p:txBody>
      </p:sp>
      <p:sp>
        <p:nvSpPr>
          <p:cNvPr id="4" name="Flèche vers le bas 3"/>
          <p:cNvSpPr/>
          <p:nvPr/>
        </p:nvSpPr>
        <p:spPr>
          <a:xfrm>
            <a:off x="323528" y="2060848"/>
            <a:ext cx="700656"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p:cNvSpPr/>
          <p:nvPr/>
        </p:nvSpPr>
        <p:spPr>
          <a:xfrm>
            <a:off x="6156176" y="5013176"/>
            <a:ext cx="2286000" cy="1077218"/>
          </a:xfrm>
          <a:prstGeom prst="rect">
            <a:avLst/>
          </a:prstGeom>
        </p:spPr>
        <p:txBody>
          <a:bodyPr>
            <a:spAutoFit/>
          </a:bodyPr>
          <a:lstStyle/>
          <a:p>
            <a:r>
              <a:rPr lang="fr-FR" sz="3200" dirty="0" smtClean="0">
                <a:solidFill>
                  <a:prstClr val="white"/>
                </a:solidFill>
              </a:rPr>
              <a:t>ou théorique </a:t>
            </a:r>
            <a:endParaRPr lang="fr-FR" dirty="0"/>
          </a:p>
        </p:txBody>
      </p:sp>
      <p:sp>
        <p:nvSpPr>
          <p:cNvPr id="6" name="ZoneTexte 5"/>
          <p:cNvSpPr txBox="1"/>
          <p:nvPr/>
        </p:nvSpPr>
        <p:spPr>
          <a:xfrm>
            <a:off x="2195736" y="4941168"/>
            <a:ext cx="4979761" cy="1200329"/>
          </a:xfrm>
          <a:prstGeom prst="rect">
            <a:avLst/>
          </a:prstGeom>
          <a:noFill/>
        </p:spPr>
        <p:txBody>
          <a:bodyPr wrap="none" rtlCol="0">
            <a:spAutoFit/>
          </a:bodyPr>
          <a:lstStyle/>
          <a:p>
            <a:r>
              <a:rPr lang="fr-FR" dirty="0" smtClean="0"/>
              <a:t>EX :   - Compréhension des phénomènes Naturels.</a:t>
            </a:r>
          </a:p>
          <a:p>
            <a:r>
              <a:rPr lang="fr-FR" dirty="0" smtClean="0"/>
              <a:t>          - Organisation des atomes dans une molécule</a:t>
            </a:r>
          </a:p>
          <a:p>
            <a:r>
              <a:rPr lang="fr-FR" dirty="0" smtClean="0"/>
              <a:t>     - Mise en place de théories ou modèle explicatif</a:t>
            </a:r>
          </a:p>
          <a:p>
            <a:r>
              <a:rPr lang="fr-FR" dirty="0" smtClean="0"/>
              <a:t>         </a:t>
            </a:r>
            <a:endParaRPr lang="fr-FR" dirty="0"/>
          </a:p>
        </p:txBody>
      </p:sp>
      <p:sp>
        <p:nvSpPr>
          <p:cNvPr id="7" name="Flèche droite 6"/>
          <p:cNvSpPr/>
          <p:nvPr/>
        </p:nvSpPr>
        <p:spPr>
          <a:xfrm>
            <a:off x="611560" y="50851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332656"/>
            <a:ext cx="7772400" cy="1470025"/>
          </a:xfrm>
        </p:spPr>
        <p:style>
          <a:lnRef idx="2">
            <a:schemeClr val="accent2">
              <a:shade val="50000"/>
            </a:schemeClr>
          </a:lnRef>
          <a:fillRef idx="1">
            <a:schemeClr val="accent2"/>
          </a:fillRef>
          <a:effectRef idx="0">
            <a:schemeClr val="accent2"/>
          </a:effectRef>
          <a:fontRef idx="minor">
            <a:schemeClr val="lt1"/>
          </a:fontRef>
        </p:style>
        <p:txBody>
          <a:bodyPr/>
          <a:lstStyle/>
          <a:p>
            <a:r>
              <a:rPr lang="fr-FR" dirty="0" smtClean="0"/>
              <a:t>RECHERCHE APPLIQUEE</a:t>
            </a:r>
            <a:endParaRPr lang="fr-FR" dirty="0"/>
          </a:p>
        </p:txBody>
      </p:sp>
      <p:sp>
        <p:nvSpPr>
          <p:cNvPr id="3" name="Sous-titre 2"/>
          <p:cNvSpPr>
            <a:spLocks noGrp="1"/>
          </p:cNvSpPr>
          <p:nvPr>
            <p:ph type="subTitle" idx="1"/>
          </p:nvPr>
        </p:nvSpPr>
        <p:spPr>
          <a:xfrm>
            <a:off x="1259632" y="2204864"/>
            <a:ext cx="6400800" cy="1752600"/>
          </a:xfrm>
        </p:spPr>
        <p:style>
          <a:lnRef idx="2">
            <a:schemeClr val="dk1">
              <a:shade val="50000"/>
            </a:schemeClr>
          </a:lnRef>
          <a:fillRef idx="1">
            <a:schemeClr val="dk1"/>
          </a:fillRef>
          <a:effectRef idx="0">
            <a:schemeClr val="dk1"/>
          </a:effectRef>
          <a:fontRef idx="minor">
            <a:schemeClr val="lt1"/>
          </a:fontRef>
        </p:style>
        <p:txBody>
          <a:bodyPr>
            <a:normAutofit fontScale="85000" lnSpcReduction="20000"/>
          </a:bodyPr>
          <a:lstStyle/>
          <a:p>
            <a:r>
              <a:rPr lang="fr-FR" dirty="0" smtClean="0">
                <a:solidFill>
                  <a:srgbClr val="FFC000"/>
                </a:solidFill>
              </a:rPr>
              <a:t>la recherche appliquée se concentre sur la mise au point de nouveaux objets (logiciels, vaccins, médicaments...) ou sur l’amélioration de techniques existantes, comme la téléphonie mobile.</a:t>
            </a:r>
            <a:endParaRPr lang="fr-FR" dirty="0">
              <a:solidFill>
                <a:srgbClr val="FFC000"/>
              </a:solidFill>
            </a:endParaRPr>
          </a:p>
        </p:txBody>
      </p:sp>
      <p:sp>
        <p:nvSpPr>
          <p:cNvPr id="5" name="Rectangle 4"/>
          <p:cNvSpPr/>
          <p:nvPr/>
        </p:nvSpPr>
        <p:spPr>
          <a:xfrm>
            <a:off x="179512" y="4293096"/>
            <a:ext cx="5508104" cy="2308324"/>
          </a:xfrm>
          <a:prstGeom prst="rect">
            <a:avLst/>
          </a:prstGeom>
        </p:spPr>
        <p:txBody>
          <a:bodyPr wrap="square">
            <a:spAutoFit/>
          </a:bodyPr>
          <a:lstStyle/>
          <a:p>
            <a:pPr>
              <a:buFont typeface="Wingdings" pitchFamily="2" charset="2"/>
              <a:buChar char="ü"/>
            </a:pPr>
            <a:r>
              <a:rPr lang="fr-FR" dirty="0" smtClean="0"/>
              <a:t>Si une telle activité aboutit souvent à des progrès significatifs, c’est pratiquement toujours la recherche fondamentale qui est à l’origine des découvertes réellement innovantes ou des sauts qualitatifs dans les performances techniques. De nombreux exemples issus de l’histoire des sciences, notamment en </a:t>
            </a:r>
            <a:r>
              <a:rPr lang="fr-FR" dirty="0" err="1" smtClean="0"/>
              <a:t>physique,chimie</a:t>
            </a:r>
            <a:r>
              <a:rPr lang="fr-FR" dirty="0" smtClean="0"/>
              <a:t> et en biologie, permettent d’illustrer cette affirmation.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75656" y="1628800"/>
            <a:ext cx="6400800" cy="1752600"/>
          </a:xfrm>
        </p:spPr>
        <p:style>
          <a:lnRef idx="3">
            <a:schemeClr val="lt1"/>
          </a:lnRef>
          <a:fillRef idx="1">
            <a:schemeClr val="dk1"/>
          </a:fillRef>
          <a:effectRef idx="1">
            <a:schemeClr val="dk1"/>
          </a:effectRef>
          <a:fontRef idx="minor">
            <a:schemeClr val="lt1"/>
          </a:fontRef>
        </p:style>
        <p:txBody>
          <a:bodyPr>
            <a:normAutofit/>
          </a:bodyPr>
          <a:lstStyle/>
          <a:p>
            <a:r>
              <a:rPr lang="fr-FR" dirty="0" smtClean="0">
                <a:solidFill>
                  <a:schemeClr val="bg1"/>
                </a:solidFill>
              </a:rPr>
              <a:t>c’est une recherche soucieuse de</a:t>
            </a:r>
          </a:p>
          <a:p>
            <a:r>
              <a:rPr lang="fr-FR" dirty="0" smtClean="0">
                <a:solidFill>
                  <a:schemeClr val="bg1"/>
                </a:solidFill>
              </a:rPr>
              <a:t>L’application des résultats de la recherche  fondamentale</a:t>
            </a:r>
          </a:p>
          <a:p>
            <a:endParaRPr lang="fr-FR" dirty="0"/>
          </a:p>
        </p:txBody>
      </p:sp>
      <p:sp>
        <p:nvSpPr>
          <p:cNvPr id="4" name="ZoneTexte 3"/>
          <p:cNvSpPr txBox="1"/>
          <p:nvPr/>
        </p:nvSpPr>
        <p:spPr>
          <a:xfrm>
            <a:off x="2483768" y="836712"/>
            <a:ext cx="3220818"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fr-FR" dirty="0" smtClean="0">
                <a:solidFill>
                  <a:schemeClr val="bg1"/>
                </a:solidFill>
              </a:rPr>
              <a:t>LA     RECHERCHE       APPLIQUEE</a:t>
            </a:r>
            <a:endParaRPr lang="fr-FR" dirty="0">
              <a:solidFill>
                <a:schemeClr val="bg1"/>
              </a:solidFill>
            </a:endParaRPr>
          </a:p>
        </p:txBody>
      </p:sp>
      <p:sp>
        <p:nvSpPr>
          <p:cNvPr id="5" name="ZoneTexte 4"/>
          <p:cNvSpPr txBox="1"/>
          <p:nvPr/>
        </p:nvSpPr>
        <p:spPr>
          <a:xfrm>
            <a:off x="251520" y="3573016"/>
            <a:ext cx="3326232" cy="646331"/>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fr-FR" dirty="0" smtClean="0">
                <a:solidFill>
                  <a:schemeClr val="bg1"/>
                </a:solidFill>
              </a:rPr>
              <a:t>LA     RECHERCHE       EXPLICATIVE</a:t>
            </a:r>
          </a:p>
          <a:p>
            <a:r>
              <a:rPr lang="fr-FR" dirty="0" smtClean="0">
                <a:solidFill>
                  <a:schemeClr val="bg1"/>
                </a:solidFill>
              </a:rPr>
              <a:t>       OU         DESCRIPTIVE</a:t>
            </a:r>
            <a:endParaRPr lang="fr-FR" dirty="0">
              <a:solidFill>
                <a:schemeClr val="bg1"/>
              </a:solidFill>
            </a:endParaRPr>
          </a:p>
        </p:txBody>
      </p:sp>
      <p:sp>
        <p:nvSpPr>
          <p:cNvPr id="6" name="Sous-titre 2"/>
          <p:cNvSpPr txBox="1">
            <a:spLocks/>
          </p:cNvSpPr>
          <p:nvPr/>
        </p:nvSpPr>
        <p:spPr>
          <a:xfrm>
            <a:off x="899592" y="4221088"/>
            <a:ext cx="6400800" cy="1752600"/>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ormAutofit fontScale="92500" lnSpcReduction="10000"/>
          </a:bodyPr>
          <a:lstStyle/>
          <a:p>
            <a:pPr lvl="0" algn="ctr">
              <a:spcBef>
                <a:spcPct val="20000"/>
              </a:spcBef>
            </a:pPr>
            <a:r>
              <a:rPr lang="fr-FR" sz="3200" dirty="0" smtClean="0"/>
              <a:t>Est une recherche qui explique le fait ou qui décrit en autre, elle consiste à analyser les faits afin de faire sortir les éléments qui les composent et le saisir</a:t>
            </a:r>
            <a:endParaRPr kumimoji="0" lang="fr-FR"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7" name="ZoneTexte 6"/>
          <p:cNvSpPr txBox="1"/>
          <p:nvPr/>
        </p:nvSpPr>
        <p:spPr>
          <a:xfrm>
            <a:off x="323528" y="548680"/>
            <a:ext cx="1961499" cy="369332"/>
          </a:xfrm>
          <a:prstGeom prst="rect">
            <a:avLst/>
          </a:prstGeom>
          <a:noFill/>
        </p:spPr>
        <p:txBody>
          <a:bodyPr wrap="none" rtlCol="0">
            <a:spAutoFit/>
          </a:bodyPr>
          <a:lstStyle/>
          <a:p>
            <a:r>
              <a:rPr lang="fr-FR" dirty="0" smtClean="0"/>
              <a:t>C’est   également : </a:t>
            </a: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43608" y="548680"/>
            <a:ext cx="3326232" cy="646331"/>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fr-FR" dirty="0" smtClean="0">
                <a:solidFill>
                  <a:schemeClr val="bg1"/>
                </a:solidFill>
              </a:rPr>
              <a:t>LA     RECHERCHE       EXPLICATIVE</a:t>
            </a:r>
          </a:p>
          <a:p>
            <a:r>
              <a:rPr lang="fr-FR" dirty="0" smtClean="0">
                <a:solidFill>
                  <a:schemeClr val="bg1"/>
                </a:solidFill>
              </a:rPr>
              <a:t>       OU         DESCRIPTIVE</a:t>
            </a:r>
            <a:endParaRPr lang="fr-FR" dirty="0">
              <a:solidFill>
                <a:schemeClr val="bg1"/>
              </a:solidFill>
            </a:endParaRPr>
          </a:p>
        </p:txBody>
      </p:sp>
      <p:sp>
        <p:nvSpPr>
          <p:cNvPr id="5" name="Sous-titre 2"/>
          <p:cNvSpPr txBox="1">
            <a:spLocks/>
          </p:cNvSpPr>
          <p:nvPr/>
        </p:nvSpPr>
        <p:spPr>
          <a:xfrm>
            <a:off x="971600" y="1340768"/>
            <a:ext cx="6400800" cy="1752600"/>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ormAutofit fontScale="92500" lnSpcReduction="10000"/>
          </a:bodyPr>
          <a:lstStyle/>
          <a:p>
            <a:r>
              <a:rPr lang="fr-FR" sz="3200" dirty="0" smtClean="0"/>
              <a:t>tel qu’ils se présentent</a:t>
            </a:r>
          </a:p>
          <a:p>
            <a:r>
              <a:rPr lang="fr-FR" sz="3200" dirty="0" smtClean="0"/>
              <a:t>. Cette recherche est surtout utilisée en sociologie, en géographie, en anthropologie, démographie, biologie</a:t>
            </a:r>
            <a:endParaRPr lang="fr-FR" sz="3200" dirty="0"/>
          </a:p>
        </p:txBody>
      </p:sp>
      <p:sp>
        <p:nvSpPr>
          <p:cNvPr id="6" name="ZoneTexte 5"/>
          <p:cNvSpPr txBox="1"/>
          <p:nvPr/>
        </p:nvSpPr>
        <p:spPr>
          <a:xfrm>
            <a:off x="755576" y="4221088"/>
            <a:ext cx="3656450"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fr-FR" dirty="0" smtClean="0">
                <a:solidFill>
                  <a:schemeClr val="bg1"/>
                </a:solidFill>
              </a:rPr>
              <a:t>LA     RECHERCHE      EXPERIMENTALE</a:t>
            </a:r>
            <a:endParaRPr lang="fr-FR" dirty="0">
              <a:solidFill>
                <a:schemeClr val="bg1"/>
              </a:solidFill>
            </a:endParaRPr>
          </a:p>
        </p:txBody>
      </p:sp>
      <p:sp>
        <p:nvSpPr>
          <p:cNvPr id="7" name="Sous-titre 2"/>
          <p:cNvSpPr txBox="1">
            <a:spLocks/>
          </p:cNvSpPr>
          <p:nvPr/>
        </p:nvSpPr>
        <p:spPr>
          <a:xfrm>
            <a:off x="1331640" y="4653136"/>
            <a:ext cx="6400800" cy="1752600"/>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ormAutofit fontScale="85000" lnSpcReduction="20000"/>
          </a:bodyPr>
          <a:lstStyle/>
          <a:p>
            <a:r>
              <a:rPr lang="fr-FR" sz="3200" dirty="0" smtClean="0"/>
              <a:t>C’est une recherche purement objective. Elle vérifie et interprète. Elle porte essentiellement sur les sciences pures ( (Agronomie, Ecologie, chimie, physique, mathématique …)</a:t>
            </a:r>
            <a:endParaRPr lang="fr-FR" sz="3200" dirty="0"/>
          </a:p>
        </p:txBody>
      </p:sp>
      <p:sp>
        <p:nvSpPr>
          <p:cNvPr id="8" name="ZoneTexte 7"/>
          <p:cNvSpPr txBox="1"/>
          <p:nvPr/>
        </p:nvSpPr>
        <p:spPr>
          <a:xfrm>
            <a:off x="1619672" y="3356992"/>
            <a:ext cx="4834978" cy="369332"/>
          </a:xfrm>
          <a:prstGeom prst="rect">
            <a:avLst/>
          </a:prstGeom>
          <a:noFill/>
        </p:spPr>
        <p:txBody>
          <a:bodyPr wrap="none" rtlCol="0">
            <a:spAutoFit/>
          </a:bodyPr>
          <a:lstStyle/>
          <a:p>
            <a:r>
              <a:rPr lang="fr-FR" dirty="0" smtClean="0"/>
              <a:t>Impact d’un bio pesticide sur un insecte ravageur </a:t>
            </a:r>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332656"/>
            <a:ext cx="7772400" cy="1470025"/>
          </a:xfrm>
        </p:spPr>
        <p:style>
          <a:lnRef idx="2">
            <a:schemeClr val="accent2">
              <a:shade val="50000"/>
            </a:schemeClr>
          </a:lnRef>
          <a:fillRef idx="1">
            <a:schemeClr val="accent2"/>
          </a:fillRef>
          <a:effectRef idx="0">
            <a:schemeClr val="accent2"/>
          </a:effectRef>
          <a:fontRef idx="minor">
            <a:schemeClr val="lt1"/>
          </a:fontRef>
        </p:style>
        <p:txBody>
          <a:bodyPr/>
          <a:lstStyle/>
          <a:p>
            <a:r>
              <a:rPr lang="fr-FR" dirty="0" smtClean="0"/>
              <a:t>RECHERCHE EXPERIMENTALE</a:t>
            </a:r>
            <a:endParaRPr lang="fr-FR" dirty="0"/>
          </a:p>
        </p:txBody>
      </p:sp>
      <p:sp>
        <p:nvSpPr>
          <p:cNvPr id="3" name="Sous-titre 2"/>
          <p:cNvSpPr>
            <a:spLocks noGrp="1"/>
          </p:cNvSpPr>
          <p:nvPr>
            <p:ph type="subTitle" idx="1"/>
          </p:nvPr>
        </p:nvSpPr>
        <p:spPr>
          <a:xfrm>
            <a:off x="1403648" y="2348880"/>
            <a:ext cx="6400800" cy="1752600"/>
          </a:xfrm>
        </p:spPr>
        <p:style>
          <a:lnRef idx="2">
            <a:schemeClr val="dk1">
              <a:shade val="50000"/>
            </a:schemeClr>
          </a:lnRef>
          <a:fillRef idx="1">
            <a:schemeClr val="dk1"/>
          </a:fillRef>
          <a:effectRef idx="0">
            <a:schemeClr val="dk1"/>
          </a:effectRef>
          <a:fontRef idx="minor">
            <a:schemeClr val="lt1"/>
          </a:fontRef>
        </p:style>
        <p:txBody>
          <a:bodyPr>
            <a:normAutofit fontScale="70000" lnSpcReduction="20000"/>
          </a:bodyPr>
          <a:lstStyle/>
          <a:p>
            <a:pPr>
              <a:buFontTx/>
              <a:buChar char="-"/>
            </a:pPr>
            <a:r>
              <a:rPr lang="fr-FR" dirty="0" smtClean="0">
                <a:solidFill>
                  <a:schemeClr val="bg1"/>
                </a:solidFill>
              </a:rPr>
              <a:t>il y a une priorité du temps dans une relation causale (</a:t>
            </a:r>
            <a:r>
              <a:rPr lang="fr-FR" b="1" dirty="0" smtClean="0">
                <a:solidFill>
                  <a:schemeClr val="bg1"/>
                </a:solidFill>
              </a:rPr>
              <a:t>la</a:t>
            </a:r>
            <a:r>
              <a:rPr lang="fr-FR" dirty="0" smtClean="0">
                <a:solidFill>
                  <a:schemeClr val="bg1"/>
                </a:solidFill>
              </a:rPr>
              <a:t> cause précède l'effet )</a:t>
            </a:r>
          </a:p>
          <a:p>
            <a:pPr>
              <a:buFontTx/>
              <a:buChar char="-"/>
            </a:pPr>
            <a:r>
              <a:rPr lang="fr-FR" dirty="0" smtClean="0">
                <a:solidFill>
                  <a:schemeClr val="bg1"/>
                </a:solidFill>
              </a:rPr>
              <a:t>Il y a une consistance dans une relation causale (une cause mènera toujours au même effet)</a:t>
            </a:r>
          </a:p>
          <a:p>
            <a:pPr>
              <a:buFontTx/>
              <a:buChar char="-"/>
            </a:pPr>
            <a:r>
              <a:rPr lang="fr-FR" dirty="0" smtClean="0">
                <a:solidFill>
                  <a:schemeClr val="bg1"/>
                </a:solidFill>
              </a:rPr>
              <a:t>Il ya une grande ampleur de corrélation</a:t>
            </a:r>
          </a:p>
          <a:p>
            <a:pPr>
              <a:buFontTx/>
              <a:buChar char="-"/>
            </a:pPr>
            <a:endParaRPr lang="fr-FR" dirty="0" smtClean="0"/>
          </a:p>
          <a:p>
            <a:pPr>
              <a:buFontTx/>
              <a:buChar char="-"/>
            </a:pPr>
            <a:endParaRPr lang="fr-FR" dirty="0"/>
          </a:p>
        </p:txBody>
      </p:sp>
      <p:sp>
        <p:nvSpPr>
          <p:cNvPr id="4" name="Rectangle 3"/>
          <p:cNvSpPr/>
          <p:nvPr/>
        </p:nvSpPr>
        <p:spPr>
          <a:xfrm>
            <a:off x="683568" y="1844824"/>
            <a:ext cx="2810706" cy="646331"/>
          </a:xfrm>
          <a:prstGeom prst="rect">
            <a:avLst/>
          </a:prstGeom>
        </p:spPr>
        <p:txBody>
          <a:bodyPr wrap="none">
            <a:spAutoFit/>
          </a:bodyPr>
          <a:lstStyle/>
          <a:p>
            <a:r>
              <a:rPr lang="fr-FR" dirty="0" smtClean="0"/>
              <a:t>est souvent utilisée lorsque:</a:t>
            </a:r>
          </a:p>
          <a:p>
            <a:r>
              <a:rPr lang="fr-FR" dirty="0" smtClean="0"/>
              <a:t>- </a:t>
            </a:r>
            <a:endParaRPr lang="fr-FR" dirty="0"/>
          </a:p>
        </p:txBody>
      </p:sp>
      <p:cxnSp>
        <p:nvCxnSpPr>
          <p:cNvPr id="8" name="Connecteur en angle 7"/>
          <p:cNvCxnSpPr/>
          <p:nvPr/>
        </p:nvCxnSpPr>
        <p:spPr>
          <a:xfrm>
            <a:off x="467544" y="2852936"/>
            <a:ext cx="914400" cy="914400"/>
          </a:xfrm>
          <a:prstGeom prst="bentConnector3">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755576" y="4365104"/>
            <a:ext cx="426719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fr-FR" dirty="0" smtClean="0"/>
              <a:t>OUTILS DE LA RECHERCHE  EXPERIMENTALE</a:t>
            </a:r>
            <a:endParaRPr lang="fr-FR" dirty="0"/>
          </a:p>
        </p:txBody>
      </p:sp>
      <p:sp>
        <p:nvSpPr>
          <p:cNvPr id="10" name="ZoneTexte 9"/>
          <p:cNvSpPr txBox="1"/>
          <p:nvPr/>
        </p:nvSpPr>
        <p:spPr>
          <a:xfrm>
            <a:off x="1403648" y="5013176"/>
            <a:ext cx="7573420" cy="646331"/>
          </a:xfrm>
          <a:prstGeom prst="rect">
            <a:avLst/>
          </a:prstGeom>
          <a:noFill/>
        </p:spPr>
        <p:txBody>
          <a:bodyPr wrap="none" rtlCol="0">
            <a:spAutoFit/>
          </a:bodyPr>
          <a:lstStyle/>
          <a:p>
            <a:r>
              <a:rPr lang="fr-FR" dirty="0" smtClean="0"/>
              <a:t>MANIPULATION D’UNE V</a:t>
            </a:r>
            <a:r>
              <a:rPr lang="fr-FR" b="1" dirty="0" smtClean="0">
                <a:solidFill>
                  <a:srgbClr val="FF0000"/>
                </a:solidFill>
              </a:rPr>
              <a:t>ARIABLE</a:t>
            </a:r>
            <a:r>
              <a:rPr lang="fr-FR" dirty="0" smtClean="0"/>
              <a:t>,ET CONTRÔLE ET RANDOMISERLES AUTRES</a:t>
            </a:r>
          </a:p>
          <a:p>
            <a:r>
              <a:rPr lang="fr-FR" dirty="0" smtClean="0"/>
              <a:t>ELLE NECESSITE UN </a:t>
            </a:r>
            <a:r>
              <a:rPr lang="fr-FR" b="1" dirty="0" smtClean="0">
                <a:solidFill>
                  <a:srgbClr val="FF0000"/>
                </a:solidFill>
              </a:rPr>
              <a:t>GROUPE DE TEMOINS </a:t>
            </a:r>
            <a:r>
              <a:rPr lang="fr-FR" dirty="0" smtClean="0"/>
              <a:t>ET DES </a:t>
            </a:r>
            <a:r>
              <a:rPr lang="fr-FR" b="1" dirty="0" smtClean="0">
                <a:solidFill>
                  <a:srgbClr val="FF0000"/>
                </a:solidFill>
              </a:rPr>
              <a:t>SUJETS</a:t>
            </a:r>
            <a:r>
              <a:rPr lang="fr-FR" dirty="0" smtClean="0"/>
              <a:t> REPARTIS AU HASARD</a:t>
            </a: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476672"/>
            <a:ext cx="7772400" cy="1470025"/>
          </a:xfrm>
        </p:spPr>
        <p:style>
          <a:lnRef idx="2">
            <a:schemeClr val="accent2">
              <a:shade val="50000"/>
            </a:schemeClr>
          </a:lnRef>
          <a:fillRef idx="1">
            <a:schemeClr val="accent2"/>
          </a:fillRef>
          <a:effectRef idx="0">
            <a:schemeClr val="accent2"/>
          </a:effectRef>
          <a:fontRef idx="minor">
            <a:schemeClr val="lt1"/>
          </a:fontRef>
        </p:style>
        <p:txBody>
          <a:bodyPr/>
          <a:lstStyle/>
          <a:p>
            <a:r>
              <a:rPr lang="fr-FR" dirty="0" smtClean="0"/>
              <a:t>RECHERCHE EXPERIMENTALE</a:t>
            </a:r>
            <a:endParaRPr lang="fr-FR" dirty="0"/>
          </a:p>
        </p:txBody>
      </p:sp>
      <p:sp>
        <p:nvSpPr>
          <p:cNvPr id="3" name="Sous-titre 2"/>
          <p:cNvSpPr>
            <a:spLocks noGrp="1"/>
          </p:cNvSpPr>
          <p:nvPr>
            <p:ph type="subTitle" idx="1"/>
          </p:nvPr>
        </p:nvSpPr>
        <p:spPr>
          <a:xfrm>
            <a:off x="1259632" y="2708920"/>
            <a:ext cx="6400800" cy="1752600"/>
          </a:xfrm>
        </p:spPr>
        <p:style>
          <a:lnRef idx="2">
            <a:schemeClr val="dk1">
              <a:shade val="50000"/>
            </a:schemeClr>
          </a:lnRef>
          <a:fillRef idx="1">
            <a:schemeClr val="dk1"/>
          </a:fillRef>
          <a:effectRef idx="0">
            <a:schemeClr val="dk1"/>
          </a:effectRef>
          <a:fontRef idx="minor">
            <a:schemeClr val="lt1"/>
          </a:fontRef>
        </p:style>
        <p:txBody>
          <a:bodyPr>
            <a:normAutofit fontScale="85000" lnSpcReduction="20000"/>
          </a:bodyPr>
          <a:lstStyle/>
          <a:p>
            <a:r>
              <a:rPr lang="fr-FR" dirty="0" smtClean="0">
                <a:solidFill>
                  <a:schemeClr val="bg1"/>
                </a:solidFill>
              </a:rPr>
              <a:t>La recherche expérimentale est couramment pratiquée dans les sciences telles que la sociologie, la psychologie, la physique, la chimie, la biologie, l’Agronomie et la médecine</a:t>
            </a:r>
            <a:r>
              <a:rPr lang="fr-FR" dirty="0" smtClean="0"/>
              <a:t>,</a:t>
            </a:r>
            <a:r>
              <a:rPr lang="fr-FR" dirty="0" smtClean="0">
                <a:solidFill>
                  <a:schemeClr val="bg1"/>
                </a:solidFill>
              </a:rPr>
              <a:t>&amp;</a:t>
            </a:r>
            <a:r>
              <a:rPr lang="fr-FR" dirty="0" smtClean="0"/>
              <a:t> </a:t>
            </a:r>
            <a:r>
              <a:rPr lang="fr-FR" dirty="0" smtClean="0">
                <a:solidFill>
                  <a:schemeClr val="bg1"/>
                </a:solidFill>
              </a:rPr>
              <a:t>l’</a:t>
            </a:r>
            <a:r>
              <a:rPr lang="fr-FR" dirty="0" err="1" smtClean="0">
                <a:solidFill>
                  <a:schemeClr val="bg1"/>
                </a:solidFill>
              </a:rPr>
              <a:t>ecologie</a:t>
            </a:r>
            <a:endParaRPr lang="fr-FR" dirty="0">
              <a:solidFill>
                <a:schemeClr val="bg1"/>
              </a:solidFill>
            </a:endParaRPr>
          </a:p>
        </p:txBody>
      </p:sp>
      <p:sp>
        <p:nvSpPr>
          <p:cNvPr id="1026" name="AutoShape 2" descr="Experimental Research"/>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ZoneTexte 4"/>
          <p:cNvSpPr txBox="1"/>
          <p:nvPr/>
        </p:nvSpPr>
        <p:spPr>
          <a:xfrm>
            <a:off x="683568" y="4797152"/>
            <a:ext cx="202132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fr-FR" dirty="0" smtClean="0"/>
              <a:t>AUTREMENT   DIT : </a:t>
            </a:r>
            <a:endParaRPr lang="fr-FR" dirty="0"/>
          </a:p>
        </p:txBody>
      </p:sp>
      <p:sp>
        <p:nvSpPr>
          <p:cNvPr id="6" name="Rectangle 5"/>
          <p:cNvSpPr/>
          <p:nvPr/>
        </p:nvSpPr>
        <p:spPr>
          <a:xfrm>
            <a:off x="1187624" y="5229200"/>
            <a:ext cx="5868144" cy="1200329"/>
          </a:xfrm>
          <a:prstGeom prst="rect">
            <a:avLst/>
          </a:prstGeom>
        </p:spPr>
        <p:txBody>
          <a:bodyPr wrap="square">
            <a:spAutoFit/>
          </a:bodyPr>
          <a:lstStyle/>
          <a:p>
            <a:pPr>
              <a:buFont typeface="Wingdings" pitchFamily="2" charset="2"/>
              <a:buChar char="q"/>
            </a:pPr>
            <a:r>
              <a:rPr lang="fr-FR" dirty="0" smtClean="0"/>
              <a:t>est une approche scientifique et systématique envers la recherche où le chercheur manipule une ou plusieurs variables, contrôle et mesure tout changement dans les autres variables.</a:t>
            </a:r>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332656"/>
            <a:ext cx="7772400" cy="1470025"/>
          </a:xfrm>
        </p:spPr>
        <p:txBody>
          <a:bodyPr/>
          <a:lstStyle/>
          <a:p>
            <a:r>
              <a:rPr lang="fr-FR" dirty="0" smtClean="0"/>
              <a:t>4/ APPTITUDES D’UN </a:t>
            </a:r>
            <a:br>
              <a:rPr lang="fr-FR" dirty="0" smtClean="0"/>
            </a:br>
            <a:r>
              <a:rPr lang="fr-FR" dirty="0" smtClean="0"/>
              <a:t>BON CHERCHEUR</a:t>
            </a:r>
            <a:endParaRPr lang="fr-FR" dirty="0"/>
          </a:p>
        </p:txBody>
      </p:sp>
      <p:sp>
        <p:nvSpPr>
          <p:cNvPr id="3" name="Sous-titre 2"/>
          <p:cNvSpPr>
            <a:spLocks noGrp="1"/>
          </p:cNvSpPr>
          <p:nvPr>
            <p:ph type="subTitle" idx="1"/>
          </p:nvPr>
        </p:nvSpPr>
        <p:spPr>
          <a:xfrm>
            <a:off x="1259632" y="1772816"/>
            <a:ext cx="6400800" cy="720080"/>
          </a:xfrm>
        </p:spPr>
        <p:txBody>
          <a:bodyPr/>
          <a:lstStyle/>
          <a:p>
            <a:r>
              <a:rPr lang="fr-FR" dirty="0" smtClean="0"/>
              <a:t>4.1 QUALITES INTELLECTUELLES</a:t>
            </a:r>
            <a:endParaRPr lang="fr-FR" dirty="0"/>
          </a:p>
        </p:txBody>
      </p:sp>
      <p:sp>
        <p:nvSpPr>
          <p:cNvPr id="4" name="Sous-titre 2"/>
          <p:cNvSpPr txBox="1">
            <a:spLocks/>
          </p:cNvSpPr>
          <p:nvPr/>
        </p:nvSpPr>
        <p:spPr>
          <a:xfrm>
            <a:off x="1547664" y="3429000"/>
            <a:ext cx="6400800" cy="72008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Titre 1"/>
          <p:cNvSpPr txBox="1">
            <a:spLocks/>
          </p:cNvSpPr>
          <p:nvPr/>
        </p:nvSpPr>
        <p:spPr>
          <a:xfrm>
            <a:off x="755576" y="2564904"/>
            <a:ext cx="7988424" cy="1470025"/>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62500" lnSpcReduction="20000"/>
          </a:bodyPr>
          <a:lstStyle/>
          <a:p>
            <a:r>
              <a:rPr lang="fr-FR" sz="4400" dirty="0" smtClean="0"/>
              <a:t> - L’intelligence</a:t>
            </a:r>
          </a:p>
          <a:p>
            <a:pPr>
              <a:buFontTx/>
              <a:buChar char="-"/>
            </a:pPr>
            <a:r>
              <a:rPr lang="fr-FR" sz="4400" dirty="0" smtClean="0"/>
              <a:t> La rigueur</a:t>
            </a:r>
          </a:p>
          <a:p>
            <a:pPr>
              <a:buFontTx/>
              <a:buChar char="-"/>
            </a:pPr>
            <a:r>
              <a:rPr lang="fr-FR" sz="4400" dirty="0" smtClean="0"/>
              <a:t>  la Précision</a:t>
            </a:r>
          </a:p>
          <a:p>
            <a:r>
              <a:rPr lang="fr-FR" sz="4400" dirty="0" smtClean="0"/>
              <a:t>-l’instinct créatif</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476672"/>
            <a:ext cx="7772400" cy="1470025"/>
          </a:xfrm>
        </p:spPr>
        <p:txBody>
          <a:bodyPr>
            <a:normAutofit fontScale="90000"/>
          </a:bodyPr>
          <a:lstStyle/>
          <a:p>
            <a:r>
              <a:rPr lang="fr-FR" dirty="0" smtClean="0"/>
              <a:t> 1/L'INFORMATIONET LA DOCUMENTATION SCIENTIFIQUE...</a:t>
            </a:r>
            <a:endParaRPr lang="fr-FR" dirty="0"/>
          </a:p>
        </p:txBody>
      </p:sp>
      <p:sp>
        <p:nvSpPr>
          <p:cNvPr id="3" name="Sous-titre 2"/>
          <p:cNvSpPr>
            <a:spLocks noGrp="1"/>
          </p:cNvSpPr>
          <p:nvPr>
            <p:ph type="subTitle" idx="1"/>
          </p:nvPr>
        </p:nvSpPr>
        <p:spPr>
          <a:xfrm>
            <a:off x="1619672" y="2348880"/>
            <a:ext cx="6400800" cy="1126976"/>
          </a:xfrm>
        </p:spPr>
        <p:style>
          <a:lnRef idx="0">
            <a:schemeClr val="accent1"/>
          </a:lnRef>
          <a:fillRef idx="3">
            <a:schemeClr val="accent1"/>
          </a:fillRef>
          <a:effectRef idx="3">
            <a:schemeClr val="accent1"/>
          </a:effectRef>
          <a:fontRef idx="minor">
            <a:schemeClr val="lt1"/>
          </a:fontRef>
        </p:style>
        <p:txBody>
          <a:bodyPr>
            <a:normAutofit lnSpcReduction="10000"/>
          </a:bodyPr>
          <a:lstStyle/>
          <a:p>
            <a:r>
              <a:rPr lang="fr-FR" dirty="0" smtClean="0">
                <a:solidFill>
                  <a:schemeClr val="bg1"/>
                </a:solidFill>
              </a:rPr>
              <a:t>1.1 : Les Sources d’Information</a:t>
            </a:r>
          </a:p>
          <a:p>
            <a:r>
              <a:rPr lang="fr-FR" dirty="0" smtClean="0">
                <a:solidFill>
                  <a:schemeClr val="bg1"/>
                </a:solidFill>
              </a:rPr>
              <a:t>Scientifiques</a:t>
            </a:r>
            <a:endParaRPr lang="fr-FR" dirty="0">
              <a:solidFill>
                <a:schemeClr val="bg1"/>
              </a:solidFill>
            </a:endParaRPr>
          </a:p>
        </p:txBody>
      </p:sp>
      <p:sp>
        <p:nvSpPr>
          <p:cNvPr id="4" name="Rectangle 3"/>
          <p:cNvSpPr/>
          <p:nvPr/>
        </p:nvSpPr>
        <p:spPr>
          <a:xfrm>
            <a:off x="2627784" y="4941168"/>
            <a:ext cx="4572000" cy="1200329"/>
          </a:xfrm>
          <a:prstGeom prst="rect">
            <a:avLst/>
          </a:prstGeom>
        </p:spPr>
        <p:txBody>
          <a:bodyPr>
            <a:spAutoFit/>
          </a:bodyPr>
          <a:lstStyle/>
          <a:p>
            <a:r>
              <a:rPr lang="fr-FR" dirty="0" smtClean="0"/>
              <a:t>Nous distinguerons ici quatre principaux types de sources d'information pouvant être utiles aux étudiants du cycle SNV actives dans un domaine scientifique</a:t>
            </a:r>
            <a:endParaRPr lang="fr-FR" dirty="0"/>
          </a:p>
        </p:txBody>
      </p:sp>
      <p:sp>
        <p:nvSpPr>
          <p:cNvPr id="5" name="Flèche vers le bas 4"/>
          <p:cNvSpPr/>
          <p:nvPr/>
        </p:nvSpPr>
        <p:spPr>
          <a:xfrm>
            <a:off x="3491880" y="3717032"/>
            <a:ext cx="64807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51520" y="476672"/>
            <a:ext cx="6400800" cy="1752600"/>
          </a:xfrm>
        </p:spPr>
        <p:style>
          <a:lnRef idx="2">
            <a:schemeClr val="accent1">
              <a:shade val="50000"/>
            </a:schemeClr>
          </a:lnRef>
          <a:fillRef idx="1">
            <a:schemeClr val="accent1"/>
          </a:fillRef>
          <a:effectRef idx="0">
            <a:schemeClr val="accent1"/>
          </a:effectRef>
          <a:fontRef idx="minor">
            <a:schemeClr val="lt1"/>
          </a:fontRef>
        </p:style>
        <p:txBody>
          <a:bodyPr>
            <a:normAutofit fontScale="62500" lnSpcReduction="20000"/>
          </a:bodyPr>
          <a:lstStyle/>
          <a:p>
            <a:r>
              <a:rPr lang="fr-FR" b="1" u="sng" dirty="0" smtClean="0">
                <a:solidFill>
                  <a:schemeClr val="tx1"/>
                </a:solidFill>
              </a:rPr>
              <a:t>a/ Les comptes rendus  de  Travaux (CRT)</a:t>
            </a:r>
          </a:p>
          <a:p>
            <a:r>
              <a:rPr lang="fr-FR" dirty="0" smtClean="0">
                <a:solidFill>
                  <a:schemeClr val="bg1"/>
                </a:solidFill>
              </a:rPr>
              <a:t> </a:t>
            </a:r>
          </a:p>
          <a:p>
            <a:r>
              <a:rPr lang="fr-FR" dirty="0" smtClean="0">
                <a:solidFill>
                  <a:schemeClr val="bg1"/>
                </a:solidFill>
              </a:rPr>
              <a:t>théoriques ou expérimentaux particuliers, qui comprennent, outre les résultats (numériques ou autres)de ces travaux, la description de ceux-ci de même que l'analyse et l'interprétation de ces résultats.</a:t>
            </a:r>
          </a:p>
          <a:p>
            <a:endParaRPr lang="fr-FR" dirty="0"/>
          </a:p>
        </p:txBody>
      </p:sp>
      <p:sp>
        <p:nvSpPr>
          <p:cNvPr id="4" name="Sous-titre 2"/>
          <p:cNvSpPr txBox="1">
            <a:spLocks/>
          </p:cNvSpPr>
          <p:nvPr/>
        </p:nvSpPr>
        <p:spPr>
          <a:xfrm>
            <a:off x="467544" y="2708920"/>
            <a:ext cx="6400800" cy="1752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5" name="Rectangle 4"/>
          <p:cNvSpPr/>
          <p:nvPr/>
        </p:nvSpPr>
        <p:spPr>
          <a:xfrm>
            <a:off x="3059832" y="2708920"/>
            <a:ext cx="5886400" cy="1323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fr-FR" sz="2000" u="sng" dirty="0" smtClean="0">
                <a:solidFill>
                  <a:schemeClr val="tx1"/>
                </a:solidFill>
              </a:rPr>
              <a:t>  b/ Les  Synthèses</a:t>
            </a:r>
          </a:p>
          <a:p>
            <a:r>
              <a:rPr lang="fr-FR" sz="2000" dirty="0">
                <a:solidFill>
                  <a:schemeClr val="bg1"/>
                </a:solidFill>
              </a:rPr>
              <a:t> </a:t>
            </a:r>
            <a:r>
              <a:rPr lang="fr-FR" sz="2000" dirty="0" smtClean="0">
                <a:solidFill>
                  <a:schemeClr val="bg1"/>
                </a:solidFill>
              </a:rPr>
              <a:t> ce sont des Sources  qui englobent  des résultats, travaux ou connaissances sur un sujet de recherche ou dans  un domaine scientifique</a:t>
            </a:r>
          </a:p>
        </p:txBody>
      </p:sp>
      <p:sp>
        <p:nvSpPr>
          <p:cNvPr id="6" name="Rectangle 5"/>
          <p:cNvSpPr/>
          <p:nvPr/>
        </p:nvSpPr>
        <p:spPr>
          <a:xfrm>
            <a:off x="395536" y="4365104"/>
            <a:ext cx="5886400" cy="1938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fr-FR" sz="2000" dirty="0" smtClean="0">
                <a:solidFill>
                  <a:schemeClr val="tx1"/>
                </a:solidFill>
              </a:rPr>
              <a:t> </a:t>
            </a:r>
            <a:r>
              <a:rPr lang="fr-FR" sz="2000" u="sng" dirty="0" smtClean="0">
                <a:solidFill>
                  <a:schemeClr val="tx1"/>
                </a:solidFill>
              </a:rPr>
              <a:t>c/ Les Compilations de Résultats</a:t>
            </a:r>
          </a:p>
          <a:p>
            <a:endParaRPr lang="fr-FR" sz="2000" dirty="0" smtClean="0"/>
          </a:p>
          <a:p>
            <a:r>
              <a:rPr lang="fr-FR" sz="2000" dirty="0" smtClean="0"/>
              <a:t> le plus souvent numériques, provenant d'un grand nombre de travaux (expérimentaux ou théoriques) effectués selon des méthodes ou techniques reconnues</a:t>
            </a:r>
            <a:endParaRPr lang="fr-FR"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07704" y="908720"/>
            <a:ext cx="5886400"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fr-FR" sz="2000" u="sng" dirty="0" smtClean="0">
                <a:solidFill>
                  <a:schemeClr val="tx1"/>
                </a:solidFill>
              </a:rPr>
              <a:t>d/ Les Compilations   d’Informations</a:t>
            </a:r>
          </a:p>
          <a:p>
            <a:r>
              <a:rPr lang="fr-FR" sz="2000" dirty="0" smtClean="0"/>
              <a:t>décrivant des sources d'informations de l'une ou l'autre des catégories précédentes.</a:t>
            </a:r>
            <a:endParaRPr lang="fr-FR" sz="2000" dirty="0"/>
          </a:p>
        </p:txBody>
      </p:sp>
      <p:sp>
        <p:nvSpPr>
          <p:cNvPr id="6" name="Rectangle 5"/>
          <p:cNvSpPr/>
          <p:nvPr/>
        </p:nvSpPr>
        <p:spPr>
          <a:xfrm>
            <a:off x="2286000" y="2690336"/>
            <a:ext cx="4572000" cy="1477328"/>
          </a:xfrm>
          <a:prstGeom prst="rect">
            <a:avLst/>
          </a:prstGeom>
        </p:spPr>
        <p:txBody>
          <a:bodyPr>
            <a:spAutoFit/>
          </a:bodyPr>
          <a:lstStyle/>
          <a:p>
            <a:r>
              <a:rPr lang="fr-FR" dirty="0" smtClean="0"/>
              <a:t>Ces quatre types de sources d'information se retrouveront sous des formats ou supports de diffusion généralement différents, et leur repérage fera appel à des méthodes de recherche propres à chacun</a:t>
            </a:r>
            <a:endParaRPr lang="fr-FR" dirty="0"/>
          </a:p>
        </p:txBody>
      </p:sp>
      <p:sp>
        <p:nvSpPr>
          <p:cNvPr id="7" name="Rectangle 6"/>
          <p:cNvSpPr/>
          <p:nvPr/>
        </p:nvSpPr>
        <p:spPr>
          <a:xfrm>
            <a:off x="2123728" y="4437112"/>
            <a:ext cx="5886400" cy="1938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fr-FR" sz="2000" u="sng" dirty="0" smtClean="0">
                <a:solidFill>
                  <a:schemeClr val="tx1"/>
                </a:solidFill>
              </a:rPr>
              <a:t>Localisation des Ressources</a:t>
            </a:r>
          </a:p>
          <a:p>
            <a:r>
              <a:rPr lang="fr-FR" sz="2000" dirty="0" smtClean="0">
                <a:solidFill>
                  <a:schemeClr val="tx1"/>
                </a:solidFill>
              </a:rPr>
              <a:t>( a)et( b)  se trouvent  dans des documents  sous forme imprimé et parfois en ligne  par contre( c)et (d ) on les retrouvent  le plus souvent sous forme informatique (numérique), on les appelle banques de données  numériques</a:t>
            </a:r>
            <a:endParaRPr lang="fr-FR"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60648"/>
            <a:ext cx="7772400" cy="864096"/>
          </a:xfrm>
        </p:spPr>
        <p:txBody>
          <a:bodyPr>
            <a:normAutofit fontScale="90000"/>
          </a:bodyPr>
          <a:lstStyle/>
          <a:p>
            <a:r>
              <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OBJECTIF DE l’UE</a:t>
            </a:r>
            <a:br>
              <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fr-FR" dirty="0"/>
          </a:p>
        </p:txBody>
      </p:sp>
      <p:sp>
        <p:nvSpPr>
          <p:cNvPr id="3" name="Sous-titre 2"/>
          <p:cNvSpPr>
            <a:spLocks noGrp="1"/>
          </p:cNvSpPr>
          <p:nvPr>
            <p:ph type="subTitle" idx="1"/>
          </p:nvPr>
        </p:nvSpPr>
        <p:spPr>
          <a:xfrm>
            <a:off x="1475656" y="1124744"/>
            <a:ext cx="6400800" cy="1752600"/>
          </a:xfrm>
        </p:spPr>
        <p:style>
          <a:lnRef idx="2">
            <a:schemeClr val="accent3">
              <a:shade val="50000"/>
            </a:schemeClr>
          </a:lnRef>
          <a:fillRef idx="1">
            <a:schemeClr val="accent3"/>
          </a:fillRef>
          <a:effectRef idx="0">
            <a:schemeClr val="accent3"/>
          </a:effectRef>
          <a:fontRef idx="minor">
            <a:schemeClr val="lt1"/>
          </a:fontRef>
        </p:style>
        <p:txBody>
          <a:bodyPr>
            <a:normAutofit fontScale="77500" lnSpcReduction="20000"/>
          </a:bodyPr>
          <a:lstStyle/>
          <a:p>
            <a:r>
              <a:rPr lang="fr-FR" dirty="0" smtClean="0">
                <a:solidFill>
                  <a:schemeClr val="tx1"/>
                </a:solidFill>
              </a:rPr>
              <a:t>Initier le(s) étudiant (s) (dans le cadre de la pratique de son (leurs) métier(s),au (x)règles, et  méthodologie, pour l’élaboration d’un travail rédactionnel scientifique, ou un travail scientifique rédactionne</a:t>
            </a:r>
            <a:r>
              <a:rPr lang="fr-FR" dirty="0" smtClean="0">
                <a:solidFill>
                  <a:srgbClr val="FF0000"/>
                </a:solidFill>
              </a:rPr>
              <a:t>l</a:t>
            </a:r>
            <a:endParaRPr lang="fr-FR" dirty="0">
              <a:solidFill>
                <a:srgbClr val="FF0000"/>
              </a:solidFill>
            </a:endParaRPr>
          </a:p>
        </p:txBody>
      </p:sp>
      <p:sp>
        <p:nvSpPr>
          <p:cNvPr id="4" name="Flèche courbée vers la droite 3"/>
          <p:cNvSpPr/>
          <p:nvPr/>
        </p:nvSpPr>
        <p:spPr>
          <a:xfrm>
            <a:off x="467544" y="1268760"/>
            <a:ext cx="731520" cy="1216152"/>
          </a:xfrm>
          <a:prstGeom prst="curvedRightArrow">
            <a:avLst/>
          </a:prstGeom>
          <a:gradFill flip="none" rotWithShape="1">
            <a:gsLst>
              <a:gs pos="0">
                <a:srgbClr val="000082"/>
              </a:gs>
              <a:gs pos="30000">
                <a:srgbClr val="66008F"/>
              </a:gs>
              <a:gs pos="64999">
                <a:srgbClr val="BA0066"/>
              </a:gs>
              <a:gs pos="89999">
                <a:srgbClr val="FF0000"/>
              </a:gs>
              <a:gs pos="100000">
                <a:srgbClr val="FF8200"/>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5" name="Sous-titre 2"/>
          <p:cNvSpPr txBox="1">
            <a:spLocks/>
          </p:cNvSpPr>
          <p:nvPr/>
        </p:nvSpPr>
        <p:spPr>
          <a:xfrm>
            <a:off x="2743200" y="3861048"/>
            <a:ext cx="6400800" cy="1752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fontScale="77500" lnSpcReduction="20000"/>
          </a:bodyPr>
          <a:lstStyle/>
          <a:p>
            <a:pPr lvl="0" algn="ctr">
              <a:spcBef>
                <a:spcPct val="20000"/>
              </a:spcBef>
            </a:pPr>
            <a:r>
              <a:rPr lang="fr-FR" sz="3200" dirty="0" smtClean="0">
                <a:solidFill>
                  <a:schemeClr val="tx1"/>
                </a:solidFill>
              </a:rPr>
              <a:t>Ce cours permet aux étudiants de comprendre pourquoi chercher, comment procéder pour la collecte des données sur le terrain, comment analyser scientifiquement les résultats de la recherche et dégager les conclusions.</a:t>
            </a: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Flèche courbée vers la droite 5"/>
          <p:cNvSpPr/>
          <p:nvPr/>
        </p:nvSpPr>
        <p:spPr>
          <a:xfrm>
            <a:off x="1547664" y="4005064"/>
            <a:ext cx="731520" cy="1216152"/>
          </a:xfrm>
          <a:prstGeom prst="curvedRightArrow">
            <a:avLst/>
          </a:prstGeom>
          <a:gradFill flip="none" rotWithShape="1">
            <a:gsLst>
              <a:gs pos="0">
                <a:srgbClr val="000082"/>
              </a:gs>
              <a:gs pos="30000">
                <a:srgbClr val="66008F"/>
              </a:gs>
              <a:gs pos="64999">
                <a:srgbClr val="BA0066"/>
              </a:gs>
              <a:gs pos="89999">
                <a:srgbClr val="FF0000"/>
              </a:gs>
              <a:gs pos="100000">
                <a:srgbClr val="FF8200"/>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404664"/>
            <a:ext cx="7772400" cy="1470025"/>
          </a:xfrm>
        </p:spPr>
        <p:style>
          <a:lnRef idx="2">
            <a:schemeClr val="accent2">
              <a:shade val="50000"/>
            </a:schemeClr>
          </a:lnRef>
          <a:fillRef idx="1">
            <a:schemeClr val="accent2"/>
          </a:fillRef>
          <a:effectRef idx="0">
            <a:schemeClr val="accent2"/>
          </a:effectRef>
          <a:fontRef idx="minor">
            <a:schemeClr val="lt1"/>
          </a:fontRef>
        </p:style>
        <p:txBody>
          <a:bodyPr/>
          <a:lstStyle/>
          <a:p>
            <a:r>
              <a:rPr lang="fr-FR" dirty="0" smtClean="0"/>
              <a:t>1.1 Classification des Ressources</a:t>
            </a:r>
            <a:br>
              <a:rPr lang="fr-FR" dirty="0" smtClean="0"/>
            </a:br>
            <a:r>
              <a:rPr lang="fr-FR" dirty="0" smtClean="0"/>
              <a:t>Scientifiques</a:t>
            </a:r>
            <a:endParaRPr lang="fr-FR" dirty="0"/>
          </a:p>
        </p:txBody>
      </p:sp>
      <p:sp>
        <p:nvSpPr>
          <p:cNvPr id="3" name="Sous-titre 2"/>
          <p:cNvSpPr>
            <a:spLocks noGrp="1"/>
          </p:cNvSpPr>
          <p:nvPr>
            <p:ph type="subTitle" idx="1"/>
          </p:nvPr>
        </p:nvSpPr>
        <p:spPr>
          <a:xfrm>
            <a:off x="1691680" y="2492896"/>
            <a:ext cx="6400800" cy="1752600"/>
          </a:xfrm>
        </p:spPr>
        <p:style>
          <a:lnRef idx="2">
            <a:schemeClr val="dk1">
              <a:shade val="50000"/>
            </a:schemeClr>
          </a:lnRef>
          <a:fillRef idx="1">
            <a:schemeClr val="dk1"/>
          </a:fillRef>
          <a:effectRef idx="0">
            <a:schemeClr val="dk1"/>
          </a:effectRef>
          <a:fontRef idx="minor">
            <a:schemeClr val="lt1"/>
          </a:fontRef>
        </p:style>
        <p:txBody>
          <a:bodyPr>
            <a:normAutofit fontScale="70000" lnSpcReduction="20000"/>
          </a:bodyPr>
          <a:lstStyle/>
          <a:p>
            <a:r>
              <a:rPr lang="fr-FR" dirty="0" smtClean="0">
                <a:solidFill>
                  <a:schemeClr val="bg2"/>
                </a:solidFill>
              </a:rPr>
              <a:t>les spécialistes de la documentation distinguent les </a:t>
            </a:r>
            <a:r>
              <a:rPr lang="fr-FR" b="1" dirty="0" smtClean="0">
                <a:solidFill>
                  <a:srgbClr val="FFFF00"/>
                </a:solidFill>
              </a:rPr>
              <a:t>sources d'informations</a:t>
            </a:r>
            <a:r>
              <a:rPr lang="fr-FR" dirty="0" smtClean="0">
                <a:solidFill>
                  <a:srgbClr val="FFFF00"/>
                </a:solidFill>
              </a:rPr>
              <a:t> </a:t>
            </a:r>
            <a:r>
              <a:rPr lang="fr-FR" dirty="0" smtClean="0"/>
              <a:t>de </a:t>
            </a:r>
            <a:r>
              <a:rPr lang="fr-FR" dirty="0" smtClean="0">
                <a:solidFill>
                  <a:srgbClr val="FF0000"/>
                </a:solidFill>
              </a:rPr>
              <a:t>primaires</a:t>
            </a:r>
            <a:r>
              <a:rPr lang="fr-FR" dirty="0" smtClean="0"/>
              <a:t>, </a:t>
            </a:r>
            <a:r>
              <a:rPr lang="fr-FR" dirty="0" smtClean="0">
                <a:solidFill>
                  <a:srgbClr val="FF0000"/>
                </a:solidFill>
              </a:rPr>
              <a:t>secondaires, tertiaires </a:t>
            </a:r>
            <a:r>
              <a:rPr lang="fr-FR" dirty="0" smtClean="0">
                <a:solidFill>
                  <a:schemeClr val="bg1"/>
                </a:solidFill>
              </a:rPr>
              <a:t>et parfois même </a:t>
            </a:r>
            <a:r>
              <a:rPr lang="fr-FR" dirty="0" smtClean="0">
                <a:solidFill>
                  <a:srgbClr val="FF0000"/>
                </a:solidFill>
              </a:rPr>
              <a:t>quaternaires</a:t>
            </a:r>
            <a:r>
              <a:rPr lang="fr-FR" dirty="0" smtClean="0"/>
              <a:t>, </a:t>
            </a:r>
            <a:r>
              <a:rPr lang="fr-FR" dirty="0" smtClean="0">
                <a:solidFill>
                  <a:schemeClr val="bg1"/>
                </a:solidFill>
              </a:rPr>
              <a:t>selon qu'elles présentent uniquement des travaux originaux, ou plutôt des compilations, analyses ou synthèses plus ou moins générales provenant d'autres sources</a:t>
            </a:r>
            <a:endParaRPr lang="fr-FR" dirty="0">
              <a:solidFill>
                <a:schemeClr val="bg1"/>
              </a:solidFill>
            </a:endParaRPr>
          </a:p>
        </p:txBody>
      </p:sp>
      <p:cxnSp>
        <p:nvCxnSpPr>
          <p:cNvPr id="5" name="Connecteur en angle 4"/>
          <p:cNvCxnSpPr/>
          <p:nvPr/>
        </p:nvCxnSpPr>
        <p:spPr>
          <a:xfrm>
            <a:off x="395536" y="2708920"/>
            <a:ext cx="914400" cy="914400"/>
          </a:xfrm>
          <a:prstGeom prst="bentConnector3">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1259632" y="5373216"/>
            <a:ext cx="3918701" cy="646331"/>
          </a:xfrm>
          <a:prstGeom prst="rect">
            <a:avLst/>
          </a:prstGeom>
          <a:noFill/>
        </p:spPr>
        <p:txBody>
          <a:bodyPr wrap="none" rtlCol="0">
            <a:spAutoFit/>
          </a:bodyPr>
          <a:lstStyle/>
          <a:p>
            <a:r>
              <a:rPr lang="fr-FR" dirty="0" smtClean="0"/>
              <a:t>NB/ PAS DE CONSENSUS SUR L’ORIGINE </a:t>
            </a:r>
          </a:p>
          <a:p>
            <a:r>
              <a:rPr lang="fr-FR" dirty="0" smtClean="0"/>
              <a:t>DE CES APPELATIONS</a:t>
            </a:r>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71600" y="260648"/>
            <a:ext cx="7772400" cy="1470025"/>
          </a:xfrm>
        </p:spPr>
        <p:style>
          <a:lnRef idx="1">
            <a:schemeClr val="accent3"/>
          </a:lnRef>
          <a:fillRef idx="3">
            <a:schemeClr val="accent3"/>
          </a:fillRef>
          <a:effectRef idx="2">
            <a:schemeClr val="accent3"/>
          </a:effectRef>
          <a:fontRef idx="minor">
            <a:schemeClr val="lt1"/>
          </a:fontRef>
        </p:style>
        <p:txBody>
          <a:bodyPr/>
          <a:lstStyle/>
          <a:p>
            <a:r>
              <a:rPr lang="fr-FR" dirty="0" smtClean="0"/>
              <a:t>1.2 CADRE DE L’UTILISATION</a:t>
            </a:r>
            <a:endParaRPr lang="fr-FR" dirty="0"/>
          </a:p>
        </p:txBody>
      </p:sp>
      <p:sp>
        <p:nvSpPr>
          <p:cNvPr id="3" name="Sous-titre 2"/>
          <p:cNvSpPr>
            <a:spLocks noGrp="1"/>
          </p:cNvSpPr>
          <p:nvPr>
            <p:ph type="subTitle" idx="1"/>
          </p:nvPr>
        </p:nvSpPr>
        <p:spPr>
          <a:xfrm>
            <a:off x="1547664" y="2204864"/>
            <a:ext cx="6400800" cy="1296144"/>
          </a:xfrm>
        </p:spPr>
        <p:style>
          <a:lnRef idx="2">
            <a:schemeClr val="dk1">
              <a:shade val="50000"/>
            </a:schemeClr>
          </a:lnRef>
          <a:fillRef idx="1">
            <a:schemeClr val="dk1"/>
          </a:fillRef>
          <a:effectRef idx="0">
            <a:schemeClr val="dk1"/>
          </a:effectRef>
          <a:fontRef idx="minor">
            <a:schemeClr val="lt1"/>
          </a:fontRef>
        </p:style>
        <p:txBody>
          <a:bodyPr>
            <a:normAutofit fontScale="77500" lnSpcReduction="20000"/>
          </a:bodyPr>
          <a:lstStyle/>
          <a:p>
            <a:r>
              <a:rPr lang="fr-FR" dirty="0" smtClean="0">
                <a:solidFill>
                  <a:schemeClr val="bg1"/>
                </a:solidFill>
              </a:rPr>
              <a:t>ASSOCIES A DES ETAPES DE LA OU LES RECHERCHES SCIENTIFIQUES DANS UN CONTEXTE DESCRIPTIF ET COMPLEMENTAIRE</a:t>
            </a:r>
          </a:p>
        </p:txBody>
      </p:sp>
      <p:sp>
        <p:nvSpPr>
          <p:cNvPr id="4" name="Flèche courbée vers la droite 3"/>
          <p:cNvSpPr/>
          <p:nvPr/>
        </p:nvSpPr>
        <p:spPr>
          <a:xfrm>
            <a:off x="683568" y="2348880"/>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Sous-titre 2"/>
          <p:cNvSpPr txBox="1">
            <a:spLocks/>
          </p:cNvSpPr>
          <p:nvPr/>
        </p:nvSpPr>
        <p:spPr>
          <a:xfrm>
            <a:off x="1547664" y="4221088"/>
            <a:ext cx="6400800" cy="1296144"/>
          </a:xfrm>
          <a:prstGeom prst="rect">
            <a:avLst/>
          </a:prstGeom>
        </p:spPr>
        <p:txBody>
          <a:bodyPr vert="horz" lIns="91440" tIns="45720" rIns="91440" bIns="45720" rtlCol="0">
            <a:normAutofit fontScale="70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sz="3200" dirty="0" smtClean="0">
                <a:solidFill>
                  <a:schemeClr val="tx1">
                    <a:tint val="75000"/>
                  </a:schemeClr>
                </a:solidFill>
              </a:rPr>
              <a:t>Dans la pratique de son métier l’étudiant est appelé a utiliser les documents suivants lors de la réalisation d’un projet lors de l’exploitation des résultats préliminaires</a:t>
            </a:r>
            <a:endParaRPr kumimoji="0" lang="fr-FR"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476672"/>
            <a:ext cx="6400800" cy="550912"/>
          </a:xfrm>
        </p:spPr>
        <p:txBody>
          <a:bodyPr>
            <a:normAutofit lnSpcReduction="10000"/>
          </a:bodyPr>
          <a:lstStyle/>
          <a:p>
            <a:r>
              <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a:t>
            </a:r>
            <a:r>
              <a:rPr lang="fr-FR" dirty="0" smtClean="0"/>
              <a:t>  </a:t>
            </a:r>
            <a:r>
              <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Savoir</a:t>
            </a:r>
            <a:r>
              <a:rPr lang="fr-FR" dirty="0" smtClean="0"/>
              <a:t>:</a:t>
            </a:r>
            <a:endParaRPr lang="fr-FR" dirty="0"/>
          </a:p>
        </p:txBody>
      </p:sp>
      <p:sp>
        <p:nvSpPr>
          <p:cNvPr id="4" name="Sous-titre 2"/>
          <p:cNvSpPr txBox="1">
            <a:spLocks/>
          </p:cNvSpPr>
          <p:nvPr/>
        </p:nvSpPr>
        <p:spPr>
          <a:xfrm>
            <a:off x="323528" y="1628800"/>
            <a:ext cx="6400800" cy="550912"/>
          </a:xfrm>
          <a:prstGeom prst="rect">
            <a:avLst/>
          </a:prstGeom>
        </p:spPr>
        <p:txBody>
          <a:bodyPr vert="horz" lIns="91440" tIns="45720" rIns="91440" bIns="45720" rtlCol="0">
            <a:normAutofit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Sous-titre 2"/>
          <p:cNvSpPr txBox="1">
            <a:spLocks/>
          </p:cNvSpPr>
          <p:nvPr/>
        </p:nvSpPr>
        <p:spPr>
          <a:xfrm>
            <a:off x="1403648" y="1124744"/>
            <a:ext cx="6876256" cy="1440160"/>
          </a:xfrm>
          <a:prstGeom prst="rect">
            <a:avLst/>
          </a:prstGeom>
        </p:spPr>
        <p:txBody>
          <a:bodyPr vert="horz" lIns="91440" tIns="45720" rIns="91440" bIns="45720" rtlCol="0">
            <a:normAutofit/>
          </a:bodyPr>
          <a:lstStyle/>
          <a:p>
            <a:r>
              <a:rPr lang="fr-FR" sz="2400" dirty="0" smtClean="0"/>
              <a:t>- </a:t>
            </a:r>
            <a:r>
              <a:rPr lang="fr-FR" sz="2100" dirty="0" smtClean="0"/>
              <a:t>Des  rapports d’étape:  (progress reports)</a:t>
            </a:r>
          </a:p>
          <a:p>
            <a:r>
              <a:rPr lang="fr-FR" sz="2100" dirty="0" smtClean="0"/>
              <a:t>souvent disponibles sur les  sites des chercheurs ou des centres de recherche</a:t>
            </a:r>
          </a:p>
          <a:p>
            <a:endParaRPr lang="fr-FR" sz="8000" dirty="0" smtClean="0"/>
          </a:p>
        </p:txBody>
      </p:sp>
      <p:sp>
        <p:nvSpPr>
          <p:cNvPr id="6" name="Rectangle 5"/>
          <p:cNvSpPr/>
          <p:nvPr/>
        </p:nvSpPr>
        <p:spPr>
          <a:xfrm>
            <a:off x="1043608" y="3717032"/>
            <a:ext cx="7344816" cy="1631216"/>
          </a:xfrm>
          <a:prstGeom prst="rect">
            <a:avLst/>
          </a:prstGeom>
        </p:spPr>
        <p:txBody>
          <a:bodyPr wrap="square">
            <a:spAutoFit/>
          </a:bodyPr>
          <a:lstStyle/>
          <a:p>
            <a:r>
              <a:rPr lang="fr-FR" sz="2000" dirty="0" smtClean="0"/>
              <a:t>- Des Communications : (conference papers) </a:t>
            </a:r>
          </a:p>
          <a:p>
            <a:r>
              <a:rPr lang="fr-FR" sz="2000" dirty="0" smtClean="0"/>
              <a:t>prononcées lors de congrès ou colloques, dont les résumés et, souvent, les textes complets sont accessibles en ligne avant ou peu après la tenue de l’événement, sur les sites des congrès ou les sites personnels des chercheurs</a:t>
            </a:r>
            <a:endParaRPr lang="fr-FR"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755576" y="548680"/>
            <a:ext cx="6400800" cy="1752600"/>
          </a:xfrm>
        </p:spPr>
        <p:style>
          <a:lnRef idx="2">
            <a:schemeClr val="accent3">
              <a:shade val="50000"/>
            </a:schemeClr>
          </a:lnRef>
          <a:fillRef idx="1">
            <a:schemeClr val="accent3"/>
          </a:fillRef>
          <a:effectRef idx="0">
            <a:schemeClr val="accent3"/>
          </a:effectRef>
          <a:fontRef idx="minor">
            <a:schemeClr val="lt1"/>
          </a:fontRef>
        </p:style>
        <p:txBody>
          <a:bodyPr/>
          <a:lstStyle/>
          <a:p>
            <a:r>
              <a:rPr lang="fr-FR" dirty="0" smtClean="0">
                <a:solidFill>
                  <a:schemeClr val="bg1"/>
                </a:solidFill>
              </a:rPr>
              <a:t>1.3 Publication des Projets</a:t>
            </a:r>
          </a:p>
          <a:p>
            <a:r>
              <a:rPr lang="fr-FR" dirty="0" smtClean="0">
                <a:solidFill>
                  <a:schemeClr val="bg1"/>
                </a:solidFill>
              </a:rPr>
              <a:t>(description des travaux&amp; résultats finaux)</a:t>
            </a:r>
            <a:endParaRPr lang="fr-FR" dirty="0">
              <a:solidFill>
                <a:schemeClr val="bg1"/>
              </a:solidFill>
            </a:endParaRPr>
          </a:p>
        </p:txBody>
      </p:sp>
      <p:sp>
        <p:nvSpPr>
          <p:cNvPr id="4" name="Ellipse 3"/>
          <p:cNvSpPr/>
          <p:nvPr/>
        </p:nvSpPr>
        <p:spPr>
          <a:xfrm>
            <a:off x="7236296" y="908720"/>
            <a:ext cx="1346448" cy="12024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support</a:t>
            </a:r>
            <a:endParaRPr lang="fr-FR" dirty="0"/>
          </a:p>
        </p:txBody>
      </p:sp>
      <p:cxnSp>
        <p:nvCxnSpPr>
          <p:cNvPr id="6" name="Connecteur droit avec flèche 5"/>
          <p:cNvCxnSpPr>
            <a:stCxn id="4" idx="4"/>
          </p:cNvCxnSpPr>
          <p:nvPr/>
        </p:nvCxnSpPr>
        <p:spPr>
          <a:xfrm flipH="1">
            <a:off x="7884368" y="2111152"/>
            <a:ext cx="25152" cy="246997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236296" y="4581128"/>
            <a:ext cx="151216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DOCUMENTS</a:t>
            </a:r>
            <a:endParaRPr lang="fr-FR" dirty="0"/>
          </a:p>
        </p:txBody>
      </p:sp>
      <p:sp>
        <p:nvSpPr>
          <p:cNvPr id="10" name="Rectangle 9"/>
          <p:cNvSpPr/>
          <p:nvPr/>
        </p:nvSpPr>
        <p:spPr>
          <a:xfrm>
            <a:off x="827584" y="2551837"/>
            <a:ext cx="6030416" cy="923330"/>
          </a:xfrm>
          <a:prstGeom prst="rect">
            <a:avLst/>
          </a:prstGeom>
        </p:spPr>
        <p:txBody>
          <a:bodyPr wrap="square">
            <a:spAutoFit/>
          </a:bodyPr>
          <a:lstStyle/>
          <a:p>
            <a:r>
              <a:rPr lang="fr-FR" dirty="0" smtClean="0"/>
              <a:t>- </a:t>
            </a:r>
            <a:r>
              <a:rPr lang="fr-FR" u="sng" dirty="0" smtClean="0"/>
              <a:t>Rapports de Recherche</a:t>
            </a:r>
            <a:r>
              <a:rPr lang="fr-FR" dirty="0" smtClean="0"/>
              <a:t>: (technical reports)</a:t>
            </a:r>
          </a:p>
          <a:p>
            <a:r>
              <a:rPr lang="fr-FR" dirty="0" smtClean="0"/>
              <a:t>souvent disponibles sur les sites des chercheurs ou des centres de recherche</a:t>
            </a:r>
            <a:endParaRPr lang="fr-FR" dirty="0"/>
          </a:p>
        </p:txBody>
      </p:sp>
      <p:sp>
        <p:nvSpPr>
          <p:cNvPr id="11" name="Rectangle 10"/>
          <p:cNvSpPr/>
          <p:nvPr/>
        </p:nvSpPr>
        <p:spPr>
          <a:xfrm>
            <a:off x="611560" y="3933056"/>
            <a:ext cx="6030416" cy="369332"/>
          </a:xfrm>
          <a:prstGeom prst="rect">
            <a:avLst/>
          </a:prstGeom>
        </p:spPr>
        <p:txBody>
          <a:bodyPr wrap="square">
            <a:spAutoFit/>
          </a:bodyPr>
          <a:lstStyle/>
          <a:p>
            <a:r>
              <a:rPr lang="fr-FR" dirty="0" smtClean="0"/>
              <a:t>-</a:t>
            </a:r>
            <a:endParaRPr lang="fr-FR" dirty="0"/>
          </a:p>
        </p:txBody>
      </p:sp>
      <p:sp>
        <p:nvSpPr>
          <p:cNvPr id="13" name="Rectangle 12"/>
          <p:cNvSpPr/>
          <p:nvPr/>
        </p:nvSpPr>
        <p:spPr>
          <a:xfrm>
            <a:off x="755576" y="3861048"/>
            <a:ext cx="5616624" cy="1200329"/>
          </a:xfrm>
          <a:prstGeom prst="rect">
            <a:avLst/>
          </a:prstGeom>
        </p:spPr>
        <p:txBody>
          <a:bodyPr wrap="square">
            <a:spAutoFit/>
          </a:bodyPr>
          <a:lstStyle/>
          <a:p>
            <a:r>
              <a:rPr lang="fr-FR" dirty="0" smtClean="0"/>
              <a:t> -  </a:t>
            </a:r>
            <a:r>
              <a:rPr lang="fr-FR" u="sng" dirty="0" smtClean="0"/>
              <a:t>Articles Scientifiques</a:t>
            </a:r>
            <a:r>
              <a:rPr lang="fr-FR" dirty="0" smtClean="0"/>
              <a:t>: ( Journal Papers)  il s’agit d’articles publiés dans des revues (</a:t>
            </a:r>
            <a:r>
              <a:rPr lang="fr-FR" dirty="0" err="1" smtClean="0"/>
              <a:t>journals</a:t>
            </a:r>
            <a:r>
              <a:rPr lang="fr-FR" dirty="0" smtClean="0"/>
              <a:t>),  généralement imprimes ou en ligne </a:t>
            </a:r>
          </a:p>
          <a:p>
            <a:r>
              <a:rPr lang="fr-FR" dirty="0" smtClean="0"/>
              <a:t>  </a:t>
            </a:r>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476672"/>
            <a:ext cx="6102424" cy="1754326"/>
          </a:xfrm>
          <a:prstGeom prst="rect">
            <a:avLst/>
          </a:prstGeom>
        </p:spPr>
        <p:txBody>
          <a:bodyPr wrap="square">
            <a:spAutoFit/>
          </a:bodyPr>
          <a:lstStyle/>
          <a:p>
            <a:r>
              <a:rPr lang="fr-FR" b="1" u="sng" dirty="0" smtClean="0"/>
              <a:t>Les  Comptes Rendus (actes </a:t>
            </a:r>
            <a:r>
              <a:rPr lang="fr-FR" b="1" u="sng" dirty="0" err="1" smtClean="0"/>
              <a:t>proceedings</a:t>
            </a:r>
            <a:r>
              <a:rPr lang="fr-FR" b="1" u="sng" dirty="0" smtClean="0"/>
              <a:t>)</a:t>
            </a:r>
          </a:p>
          <a:p>
            <a:r>
              <a:rPr lang="fr-FR" dirty="0" smtClean="0"/>
              <a:t> des communications présentées lors de congrès ou colloques. Ces textes sont </a:t>
            </a:r>
            <a:r>
              <a:rPr lang="fr-FR" dirty="0" err="1" smtClean="0"/>
              <a:t>parfoisdistribués</a:t>
            </a:r>
            <a:r>
              <a:rPr lang="fr-FR" dirty="0" smtClean="0"/>
              <a:t> sur place, mais ils sont généralement publiés ultérieurement(parfois des années plus tard) au sein d‘ouvrages collectifs (imprimés ou cd)</a:t>
            </a:r>
          </a:p>
          <a:p>
            <a:endParaRPr lang="fr-FR" dirty="0"/>
          </a:p>
        </p:txBody>
      </p:sp>
      <p:sp>
        <p:nvSpPr>
          <p:cNvPr id="5" name="Rectangle 4"/>
          <p:cNvSpPr/>
          <p:nvPr/>
        </p:nvSpPr>
        <p:spPr>
          <a:xfrm>
            <a:off x="827584" y="2132856"/>
            <a:ext cx="6030416" cy="1200329"/>
          </a:xfrm>
          <a:prstGeom prst="rect">
            <a:avLst/>
          </a:prstGeom>
        </p:spPr>
        <p:txBody>
          <a:bodyPr wrap="square">
            <a:spAutoFit/>
          </a:bodyPr>
          <a:lstStyle/>
          <a:p>
            <a:r>
              <a:rPr lang="fr-FR" b="1" u="sng" dirty="0" smtClean="0"/>
              <a:t>Les</a:t>
            </a:r>
            <a:r>
              <a:rPr lang="fr-FR" dirty="0" smtClean="0"/>
              <a:t> </a:t>
            </a:r>
            <a:r>
              <a:rPr lang="fr-FR" b="1" u="sng" dirty="0" smtClean="0"/>
              <a:t>Mémoires ou </a:t>
            </a:r>
            <a:r>
              <a:rPr lang="fr-FR" b="1" u="sng" dirty="0" err="1" smtClean="0"/>
              <a:t>theses</a:t>
            </a:r>
            <a:r>
              <a:rPr lang="fr-FR" dirty="0" smtClean="0"/>
              <a:t>:</a:t>
            </a:r>
          </a:p>
          <a:p>
            <a:r>
              <a:rPr lang="fr-FR" dirty="0" smtClean="0"/>
              <a:t> rédigés par leurs auteurs sur le sujet, peuvent être disponibles sur les sites personnels </a:t>
            </a:r>
            <a:r>
              <a:rPr lang="fr-FR" dirty="0" err="1" smtClean="0"/>
              <a:t>desétudiants</a:t>
            </a:r>
            <a:r>
              <a:rPr lang="fr-FR" dirty="0" smtClean="0"/>
              <a:t> ou des sites dédiés aux mémoires et thèses</a:t>
            </a:r>
            <a:endParaRPr lang="fr-FR" dirty="0"/>
          </a:p>
        </p:txBody>
      </p:sp>
      <p:sp>
        <p:nvSpPr>
          <p:cNvPr id="6" name="Rectangle 5"/>
          <p:cNvSpPr/>
          <p:nvPr/>
        </p:nvSpPr>
        <p:spPr>
          <a:xfrm>
            <a:off x="899592" y="3501008"/>
            <a:ext cx="5760640" cy="1200329"/>
          </a:xfrm>
          <a:prstGeom prst="rect">
            <a:avLst/>
          </a:prstGeom>
        </p:spPr>
        <p:txBody>
          <a:bodyPr wrap="square">
            <a:spAutoFit/>
          </a:bodyPr>
          <a:lstStyle/>
          <a:p>
            <a:r>
              <a:rPr lang="fr-FR" b="1" u="sng" dirty="0" smtClean="0"/>
              <a:t>Les Banques de données ou (</a:t>
            </a:r>
            <a:r>
              <a:rPr lang="fr-FR" b="1" u="sng" dirty="0" err="1" smtClean="0"/>
              <a:t>databases</a:t>
            </a:r>
            <a:r>
              <a:rPr lang="fr-FR" b="1" u="sng" dirty="0" smtClean="0"/>
              <a:t>):</a:t>
            </a:r>
          </a:p>
          <a:p>
            <a:r>
              <a:rPr lang="fr-FR" dirty="0" smtClean="0"/>
              <a:t>publiques ou non, contenant l'ensemble des résultats numériques de la recherche, et parfois même les données expérimentales brutes</a:t>
            </a:r>
            <a:endParaRPr lang="fr-FR" dirty="0"/>
          </a:p>
        </p:txBody>
      </p:sp>
      <p:sp>
        <p:nvSpPr>
          <p:cNvPr id="7" name="Rectangle 6"/>
          <p:cNvSpPr/>
          <p:nvPr/>
        </p:nvSpPr>
        <p:spPr>
          <a:xfrm>
            <a:off x="899592" y="4725144"/>
            <a:ext cx="6120680" cy="1200329"/>
          </a:xfrm>
          <a:prstGeom prst="rect">
            <a:avLst/>
          </a:prstGeom>
        </p:spPr>
        <p:txBody>
          <a:bodyPr wrap="square">
            <a:spAutoFit/>
          </a:bodyPr>
          <a:lstStyle/>
          <a:p>
            <a:r>
              <a:rPr lang="fr-FR" b="1" u="sng" dirty="0" smtClean="0"/>
              <a:t>Les   demandes de brevets: (patents):</a:t>
            </a:r>
          </a:p>
          <a:p>
            <a:r>
              <a:rPr lang="fr-FR" dirty="0" smtClean="0"/>
              <a:t> qui sont intégrés aux  banques de données des organismes de gestion de la propriété intellectuelle environ un an après leur dépôt, et deviennent alors accessibles en ligne.</a:t>
            </a:r>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404664"/>
            <a:ext cx="7772400" cy="1470025"/>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fr-FR" dirty="0" smtClean="0"/>
              <a:t>2/ ORGANISATION &amp;TRAITEMENT</a:t>
            </a:r>
            <a:br>
              <a:rPr lang="fr-FR" dirty="0" smtClean="0"/>
            </a:br>
            <a:r>
              <a:rPr lang="fr-FR" dirty="0" smtClean="0"/>
              <a:t>DE L’INFORMATION</a:t>
            </a:r>
            <a:endParaRPr lang="fr-FR" dirty="0"/>
          </a:p>
        </p:txBody>
      </p:sp>
      <p:sp>
        <p:nvSpPr>
          <p:cNvPr id="3" name="Sous-titre 2"/>
          <p:cNvSpPr>
            <a:spLocks noGrp="1"/>
          </p:cNvSpPr>
          <p:nvPr>
            <p:ph type="subTitle" idx="1"/>
          </p:nvPr>
        </p:nvSpPr>
        <p:spPr>
          <a:xfrm>
            <a:off x="1259632" y="2780928"/>
            <a:ext cx="6400800" cy="2880320"/>
          </a:xfrm>
        </p:spPr>
        <p:style>
          <a:lnRef idx="2">
            <a:schemeClr val="dk1">
              <a:shade val="50000"/>
            </a:schemeClr>
          </a:lnRef>
          <a:fillRef idx="1">
            <a:schemeClr val="dk1"/>
          </a:fillRef>
          <a:effectRef idx="0">
            <a:schemeClr val="dk1"/>
          </a:effectRef>
          <a:fontRef idx="minor">
            <a:schemeClr val="lt1"/>
          </a:fontRef>
        </p:style>
        <p:txBody>
          <a:bodyPr>
            <a:normAutofit fontScale="85000" lnSpcReduction="20000"/>
          </a:bodyPr>
          <a:lstStyle/>
          <a:p>
            <a:r>
              <a:rPr lang="fr-FR" dirty="0" smtClean="0"/>
              <a:t>INTRODUCTION</a:t>
            </a:r>
          </a:p>
          <a:p>
            <a:r>
              <a:rPr lang="fr-FR" dirty="0" smtClean="0">
                <a:solidFill>
                  <a:schemeClr val="bg1"/>
                </a:solidFill>
              </a:rPr>
              <a:t>La quantité phénoménale et sans cesse croissante d'informations disponibles, en science  rend très ardu le repérage de l'information pertinente sur un sujet. Quatre principaux procédés d'organisation ou de traitement de l'information sont employés pour faciliter cette tâche</a:t>
            </a:r>
            <a:endParaRPr lang="fr-FR"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116632"/>
            <a:ext cx="7772400" cy="1470025"/>
          </a:xfrm>
        </p:spPr>
        <p:txBody>
          <a:bodyPr/>
          <a:lstStyle/>
          <a:p>
            <a:r>
              <a:rPr lang="fr-FR" dirty="0" smtClean="0"/>
              <a:t>a/ </a:t>
            </a:r>
            <a:r>
              <a:rPr lang="fr-FR" u="sng" dirty="0" smtClean="0"/>
              <a:t>le Classement de l’Information</a:t>
            </a:r>
            <a:endParaRPr lang="fr-FR" u="sng" dirty="0"/>
          </a:p>
        </p:txBody>
      </p:sp>
      <p:sp>
        <p:nvSpPr>
          <p:cNvPr id="3" name="Sous-titre 2"/>
          <p:cNvSpPr>
            <a:spLocks noGrp="1"/>
          </p:cNvSpPr>
          <p:nvPr>
            <p:ph type="subTitle" idx="1"/>
          </p:nvPr>
        </p:nvSpPr>
        <p:spPr>
          <a:xfrm>
            <a:off x="1475656" y="1340768"/>
            <a:ext cx="6400800" cy="1728192"/>
          </a:xfrm>
        </p:spPr>
        <p:style>
          <a:lnRef idx="2">
            <a:schemeClr val="dk1">
              <a:shade val="50000"/>
            </a:schemeClr>
          </a:lnRef>
          <a:fillRef idx="1">
            <a:schemeClr val="dk1"/>
          </a:fillRef>
          <a:effectRef idx="0">
            <a:schemeClr val="dk1"/>
          </a:effectRef>
          <a:fontRef idx="minor">
            <a:schemeClr val="lt1"/>
          </a:fontRef>
        </p:style>
        <p:txBody>
          <a:bodyPr>
            <a:normAutofit fontScale="92500" lnSpcReduction="20000"/>
          </a:bodyPr>
          <a:lstStyle/>
          <a:p>
            <a:r>
              <a:rPr lang="fr-FR" dirty="0" smtClean="0"/>
              <a:t>Tout d’abord le </a:t>
            </a:r>
            <a:r>
              <a:rPr lang="fr-FR" dirty="0" smtClean="0">
                <a:solidFill>
                  <a:srgbClr val="FF0000"/>
                </a:solidFill>
              </a:rPr>
              <a:t>document</a:t>
            </a:r>
            <a:r>
              <a:rPr lang="fr-FR" dirty="0" smtClean="0"/>
              <a:t> est le support de l’information, ces documents sont classés dans des </a:t>
            </a:r>
            <a:r>
              <a:rPr lang="fr-FR" dirty="0" smtClean="0">
                <a:solidFill>
                  <a:srgbClr val="FF0000"/>
                </a:solidFill>
              </a:rPr>
              <a:t>catégories</a:t>
            </a:r>
            <a:r>
              <a:rPr lang="fr-FR" dirty="0" smtClean="0"/>
              <a:t>, allant du </a:t>
            </a:r>
            <a:r>
              <a:rPr lang="fr-FR" dirty="0" smtClean="0">
                <a:solidFill>
                  <a:srgbClr val="FF0000"/>
                </a:solidFill>
              </a:rPr>
              <a:t>général</a:t>
            </a:r>
            <a:r>
              <a:rPr lang="fr-FR" dirty="0" smtClean="0"/>
              <a:t> au </a:t>
            </a:r>
            <a:r>
              <a:rPr lang="fr-FR" dirty="0" smtClean="0">
                <a:solidFill>
                  <a:srgbClr val="FF0000"/>
                </a:solidFill>
              </a:rPr>
              <a:t>particulier </a:t>
            </a:r>
            <a:endParaRPr lang="fr-FR" dirty="0">
              <a:solidFill>
                <a:srgbClr val="FF0000"/>
              </a:solidFill>
            </a:endParaRPr>
          </a:p>
        </p:txBody>
      </p:sp>
      <p:sp>
        <p:nvSpPr>
          <p:cNvPr id="4" name="ZoneTexte 3"/>
          <p:cNvSpPr txBox="1"/>
          <p:nvPr/>
        </p:nvSpPr>
        <p:spPr>
          <a:xfrm>
            <a:off x="755576" y="3356992"/>
            <a:ext cx="2080313" cy="369332"/>
          </a:xfrm>
          <a:prstGeom prst="rect">
            <a:avLst/>
          </a:prstGeom>
          <a:noFill/>
        </p:spPr>
        <p:txBody>
          <a:bodyPr wrap="none" rtlCol="0">
            <a:spAutoFit/>
          </a:bodyPr>
          <a:lstStyle/>
          <a:p>
            <a:r>
              <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LES</a:t>
            </a:r>
            <a:r>
              <a:rPr lang="fr-FR" dirty="0" smtClean="0"/>
              <a:t> </a:t>
            </a:r>
            <a:r>
              <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BIBLIOTHEQUES</a:t>
            </a:r>
            <a:endParaRPr lang="fr-FR" dirty="0"/>
          </a:p>
        </p:txBody>
      </p:sp>
      <p:sp>
        <p:nvSpPr>
          <p:cNvPr id="5" name="Flèche vers le bas 4"/>
          <p:cNvSpPr/>
          <p:nvPr/>
        </p:nvSpPr>
        <p:spPr>
          <a:xfrm>
            <a:off x="179512" y="1556792"/>
            <a:ext cx="700656"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avec flèche 6"/>
          <p:cNvCxnSpPr/>
          <p:nvPr/>
        </p:nvCxnSpPr>
        <p:spPr>
          <a:xfrm>
            <a:off x="2987824" y="3573016"/>
            <a:ext cx="2160240"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5292080" y="3429000"/>
            <a:ext cx="2598532" cy="369332"/>
          </a:xfrm>
          <a:prstGeom prst="rect">
            <a:avLst/>
          </a:prstGeom>
          <a:noFill/>
        </p:spPr>
        <p:txBody>
          <a:bodyPr wrap="none" rtlCol="0">
            <a:spAutoFit/>
          </a:bodyPr>
          <a:lstStyle/>
          <a:p>
            <a:r>
              <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COTES   DES    OUVRAGES</a:t>
            </a:r>
            <a:endParaRPr lang="fr-FR" dirty="0"/>
          </a:p>
        </p:txBody>
      </p:sp>
      <p:sp>
        <p:nvSpPr>
          <p:cNvPr id="16" name="Flèche vers le bas 15"/>
          <p:cNvSpPr/>
          <p:nvPr/>
        </p:nvSpPr>
        <p:spPr>
          <a:xfrm>
            <a:off x="395536" y="4869160"/>
            <a:ext cx="700656"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2627784" y="4941168"/>
            <a:ext cx="2995628" cy="369332"/>
          </a:xfrm>
          <a:prstGeom prst="rect">
            <a:avLst/>
          </a:prstGeom>
          <a:noFill/>
        </p:spPr>
        <p:txBody>
          <a:bodyPr wrap="none" rtlCol="0">
            <a:spAutoFit/>
          </a:bodyPr>
          <a:lstStyle/>
          <a:p>
            <a:r>
              <a:rPr lang="fr-FR" dirty="0" smtClean="0"/>
              <a:t>ANNUAIRES  OU REPERTOIRES</a:t>
            </a:r>
            <a:endParaRPr lang="fr-FR" dirty="0"/>
          </a:p>
        </p:txBody>
      </p:sp>
      <p:cxnSp>
        <p:nvCxnSpPr>
          <p:cNvPr id="21" name="Connecteur en angle 20"/>
          <p:cNvCxnSpPr/>
          <p:nvPr/>
        </p:nvCxnSpPr>
        <p:spPr>
          <a:xfrm>
            <a:off x="6012160" y="5301208"/>
            <a:ext cx="914400" cy="914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6948264" y="6093296"/>
            <a:ext cx="1969129" cy="646331"/>
          </a:xfrm>
          <a:prstGeom prst="rect">
            <a:avLst/>
          </a:prstGeom>
          <a:noFill/>
        </p:spPr>
        <p:txBody>
          <a:bodyPr wrap="none" rtlCol="0">
            <a:spAutoFit/>
          </a:bodyPr>
          <a:lstStyle/>
          <a:p>
            <a:r>
              <a:rPr lang="fr-FR" dirty="0" smtClean="0"/>
              <a:t>LISTES  GENERALES</a:t>
            </a:r>
          </a:p>
          <a:p>
            <a:r>
              <a:rPr lang="fr-FR" dirty="0" smtClean="0"/>
              <a:t>LISTES SPECIFQUES</a:t>
            </a:r>
            <a:endParaRPr lang="fr-FR" dirty="0"/>
          </a:p>
        </p:txBody>
      </p:sp>
      <p:sp>
        <p:nvSpPr>
          <p:cNvPr id="23" name="Ellipse 22"/>
          <p:cNvSpPr/>
          <p:nvPr/>
        </p:nvSpPr>
        <p:spPr>
          <a:xfrm>
            <a:off x="7236296" y="4725144"/>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MR</a:t>
            </a:r>
            <a:endParaRPr lang="fr-FR" dirty="0"/>
          </a:p>
        </p:txBody>
      </p:sp>
      <p:cxnSp>
        <p:nvCxnSpPr>
          <p:cNvPr id="25" name="Connecteur droit avec flèche 24"/>
          <p:cNvCxnSpPr/>
          <p:nvPr/>
        </p:nvCxnSpPr>
        <p:spPr>
          <a:xfrm>
            <a:off x="3851920" y="5085184"/>
            <a:ext cx="0" cy="504056"/>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2987824" y="5589240"/>
            <a:ext cx="2257413" cy="369332"/>
          </a:xfrm>
          <a:prstGeom prst="rect">
            <a:avLst/>
          </a:prstGeom>
          <a:noFill/>
        </p:spPr>
        <p:txBody>
          <a:bodyPr wrap="none" rtlCol="0">
            <a:spAutoFit/>
          </a:bodyPr>
          <a:lstStyle/>
          <a:p>
            <a:r>
              <a:rPr lang="fr-FR" dirty="0" smtClean="0"/>
              <a:t>SECTION    « Science »</a:t>
            </a:r>
            <a:endParaRPr lang="fr-FR" dirty="0"/>
          </a:p>
        </p:txBody>
      </p:sp>
      <p:cxnSp>
        <p:nvCxnSpPr>
          <p:cNvPr id="30" name="Connecteur droit avec flèche 29"/>
          <p:cNvCxnSpPr/>
          <p:nvPr/>
        </p:nvCxnSpPr>
        <p:spPr>
          <a:xfrm flipH="1">
            <a:off x="2987824" y="5949280"/>
            <a:ext cx="36004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3347864" y="3717032"/>
            <a:ext cx="1128835" cy="369332"/>
          </a:xfrm>
          <a:prstGeom prst="rect">
            <a:avLst/>
          </a:prstGeom>
          <a:noFill/>
        </p:spPr>
        <p:txBody>
          <a:bodyPr wrap="none" rtlCol="0">
            <a:spAutoFit/>
          </a:bodyPr>
          <a:lstStyle/>
          <a:p>
            <a:r>
              <a:rPr lang="fr-F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IMPRIME</a:t>
            </a:r>
            <a:r>
              <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fr-FR" dirty="0"/>
          </a:p>
        </p:txBody>
      </p:sp>
      <p:sp>
        <p:nvSpPr>
          <p:cNvPr id="32" name="ZoneTexte 31"/>
          <p:cNvSpPr txBox="1"/>
          <p:nvPr/>
        </p:nvSpPr>
        <p:spPr>
          <a:xfrm>
            <a:off x="3347864" y="4437112"/>
            <a:ext cx="1414170" cy="369332"/>
          </a:xfrm>
          <a:prstGeom prst="rect">
            <a:avLst/>
          </a:prstGeom>
          <a:noFill/>
        </p:spPr>
        <p:txBody>
          <a:bodyPr wrap="none" rtlCol="0">
            <a:spAutoFit/>
          </a:bodyPr>
          <a:lstStyle/>
          <a:p>
            <a:r>
              <a:rPr lang="fr-F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NUMERIQUE</a:t>
            </a:r>
            <a:endParaRPr lang="fr-FR" dirty="0"/>
          </a:p>
        </p:txBody>
      </p:sp>
      <p:cxnSp>
        <p:nvCxnSpPr>
          <p:cNvPr id="34" name="Connecteur droit avec flèche 33"/>
          <p:cNvCxnSpPr/>
          <p:nvPr/>
        </p:nvCxnSpPr>
        <p:spPr>
          <a:xfrm>
            <a:off x="4067944" y="5949280"/>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a:off x="4860032" y="6021288"/>
            <a:ext cx="36004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ZoneTexte 43"/>
          <p:cNvSpPr txBox="1"/>
          <p:nvPr/>
        </p:nvSpPr>
        <p:spPr>
          <a:xfrm>
            <a:off x="2051720" y="6309320"/>
            <a:ext cx="1221296" cy="369332"/>
          </a:xfrm>
          <a:prstGeom prst="rect">
            <a:avLst/>
          </a:prstGeom>
          <a:noFill/>
        </p:spPr>
        <p:txBody>
          <a:bodyPr wrap="none" rtlCol="0">
            <a:spAutoFit/>
          </a:bodyPr>
          <a:lstStyle/>
          <a:p>
            <a:r>
              <a:rPr lang="fr-FR" dirty="0" smtClean="0"/>
              <a:t>Agronomie</a:t>
            </a:r>
            <a:endParaRPr lang="fr-FR" dirty="0"/>
          </a:p>
        </p:txBody>
      </p:sp>
      <p:sp>
        <p:nvSpPr>
          <p:cNvPr id="46" name="ZoneTexte 45"/>
          <p:cNvSpPr txBox="1"/>
          <p:nvPr/>
        </p:nvSpPr>
        <p:spPr>
          <a:xfrm>
            <a:off x="3491880" y="6309320"/>
            <a:ext cx="936475" cy="369332"/>
          </a:xfrm>
          <a:prstGeom prst="rect">
            <a:avLst/>
          </a:prstGeom>
          <a:noFill/>
        </p:spPr>
        <p:txBody>
          <a:bodyPr wrap="none" rtlCol="0">
            <a:spAutoFit/>
          </a:bodyPr>
          <a:lstStyle/>
          <a:p>
            <a:r>
              <a:rPr lang="fr-FR" dirty="0" smtClean="0"/>
              <a:t>Biologie</a:t>
            </a:r>
            <a:endParaRPr lang="fr-FR" dirty="0"/>
          </a:p>
        </p:txBody>
      </p:sp>
      <p:sp>
        <p:nvSpPr>
          <p:cNvPr id="47" name="ZoneTexte 46"/>
          <p:cNvSpPr txBox="1"/>
          <p:nvPr/>
        </p:nvSpPr>
        <p:spPr>
          <a:xfrm>
            <a:off x="4572000" y="6309320"/>
            <a:ext cx="1499128" cy="369332"/>
          </a:xfrm>
          <a:prstGeom prst="rect">
            <a:avLst/>
          </a:prstGeom>
          <a:noFill/>
        </p:spPr>
        <p:txBody>
          <a:bodyPr wrap="none" rtlCol="0">
            <a:spAutoFit/>
          </a:bodyPr>
          <a:lstStyle/>
          <a:p>
            <a:r>
              <a:rPr lang="fr-FR" dirty="0" smtClean="0"/>
              <a:t>Hydrobiologie</a:t>
            </a:r>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31640" y="332656"/>
            <a:ext cx="6400800" cy="720080"/>
          </a:xfrm>
        </p:spPr>
        <p:txBody>
          <a:bodyPr/>
          <a:lstStyle/>
          <a:p>
            <a:r>
              <a:rPr lang="fr-FR" u="sng" dirty="0" smtClean="0">
                <a:solidFill>
                  <a:schemeClr val="tx1"/>
                </a:solidFill>
              </a:rPr>
              <a:t>b/ les descripteurs  &amp; les mots clés</a:t>
            </a:r>
            <a:endParaRPr lang="fr-FR" u="sng" dirty="0">
              <a:solidFill>
                <a:schemeClr val="tx1"/>
              </a:solidFill>
            </a:endParaRPr>
          </a:p>
        </p:txBody>
      </p:sp>
      <p:sp>
        <p:nvSpPr>
          <p:cNvPr id="4" name="Flèche vers le bas 3"/>
          <p:cNvSpPr/>
          <p:nvPr/>
        </p:nvSpPr>
        <p:spPr>
          <a:xfrm>
            <a:off x="3851920" y="1052736"/>
            <a:ext cx="988688"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Sous-titre 2"/>
          <p:cNvSpPr txBox="1">
            <a:spLocks/>
          </p:cNvSpPr>
          <p:nvPr/>
        </p:nvSpPr>
        <p:spPr>
          <a:xfrm>
            <a:off x="1547664" y="2132856"/>
            <a:ext cx="6400800" cy="72008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sng" strike="noStrike" kern="1200" cap="none" spc="0" normalizeH="0" baseline="0" noProof="0" dirty="0">
              <a:ln>
                <a:noFill/>
              </a:ln>
              <a:solidFill>
                <a:schemeClr val="tx1"/>
              </a:solidFill>
              <a:effectLst/>
              <a:uLnTx/>
              <a:uFillTx/>
              <a:latin typeface="+mn-lt"/>
              <a:ea typeface="+mn-ea"/>
              <a:cs typeface="+mn-cs"/>
            </a:endParaRPr>
          </a:p>
        </p:txBody>
      </p:sp>
      <p:sp>
        <p:nvSpPr>
          <p:cNvPr id="6" name="Rectangle 5"/>
          <p:cNvSpPr/>
          <p:nvPr/>
        </p:nvSpPr>
        <p:spPr>
          <a:xfrm>
            <a:off x="1619672" y="2204864"/>
            <a:ext cx="5688632" cy="646331"/>
          </a:xfrm>
          <a:prstGeom prst="rect">
            <a:avLst/>
          </a:prstGeom>
        </p:spPr>
        <p:txBody>
          <a:bodyPr wrap="square">
            <a:spAutoFit/>
          </a:bodyPr>
          <a:lstStyle/>
          <a:p>
            <a:r>
              <a:rPr lang="fr-FR" b="1" dirty="0" smtClean="0">
                <a:solidFill>
                  <a:srgbClr val="FF0000"/>
                </a:solidFill>
              </a:rPr>
              <a:t>Les mots-clés </a:t>
            </a:r>
            <a:r>
              <a:rPr lang="fr-FR" dirty="0" smtClean="0"/>
              <a:t>sont des outils puissants pour aider à repérer des documents:</a:t>
            </a:r>
            <a:endParaRPr lang="fr-FR" dirty="0"/>
          </a:p>
        </p:txBody>
      </p:sp>
      <p:sp>
        <p:nvSpPr>
          <p:cNvPr id="7" name="Rectangle 6"/>
          <p:cNvSpPr/>
          <p:nvPr/>
        </p:nvSpPr>
        <p:spPr>
          <a:xfrm>
            <a:off x="1835696" y="2852937"/>
            <a:ext cx="6192688" cy="1200329"/>
          </a:xfrm>
          <a:prstGeom prst="rect">
            <a:avLst/>
          </a:prstGeom>
        </p:spPr>
        <p:txBody>
          <a:bodyPr wrap="square">
            <a:spAutoFit/>
          </a:bodyPr>
          <a:lstStyle/>
          <a:p>
            <a:pPr>
              <a:buFont typeface="Wingdings" pitchFamily="2" charset="2"/>
              <a:buChar char="ü"/>
            </a:pPr>
            <a:r>
              <a:rPr lang="fr-FR" dirty="0" smtClean="0"/>
              <a:t>Les bibliothèques et banques de données bibliographiques associent chaque document qu'ils traitent une série </a:t>
            </a:r>
            <a:r>
              <a:rPr lang="fr-FR" dirty="0" smtClean="0">
                <a:solidFill>
                  <a:srgbClr val="FF0000"/>
                </a:solidFill>
              </a:rPr>
              <a:t>de mots-clés ,descripteurs ou </a:t>
            </a:r>
            <a:r>
              <a:rPr lang="fr-FR" dirty="0" err="1" smtClean="0">
                <a:solidFill>
                  <a:srgbClr val="FF0000"/>
                </a:solidFill>
              </a:rPr>
              <a:t>identifieurs</a:t>
            </a:r>
            <a:endParaRPr lang="fr-FR" dirty="0" smtClean="0">
              <a:solidFill>
                <a:srgbClr val="FF0000"/>
              </a:solidFill>
            </a:endParaRPr>
          </a:p>
          <a:p>
            <a:r>
              <a:rPr lang="fr-FR" dirty="0" smtClean="0"/>
              <a:t>,</a:t>
            </a:r>
            <a:endParaRPr lang="fr-FR" dirty="0"/>
          </a:p>
        </p:txBody>
      </p:sp>
      <p:sp>
        <p:nvSpPr>
          <p:cNvPr id="8" name="Rectangle 7"/>
          <p:cNvSpPr/>
          <p:nvPr/>
        </p:nvSpPr>
        <p:spPr>
          <a:xfrm>
            <a:off x="1763688" y="3933056"/>
            <a:ext cx="5832648" cy="1200329"/>
          </a:xfrm>
          <a:prstGeom prst="rect">
            <a:avLst/>
          </a:prstGeom>
        </p:spPr>
        <p:txBody>
          <a:bodyPr wrap="square">
            <a:spAutoFit/>
          </a:bodyPr>
          <a:lstStyle/>
          <a:p>
            <a:pPr>
              <a:buFont typeface="Wingdings" pitchFamily="2" charset="2"/>
              <a:buChar char="ü"/>
            </a:pPr>
            <a:r>
              <a:rPr lang="fr-FR" dirty="0" smtClean="0">
                <a:solidFill>
                  <a:srgbClr val="FF0000"/>
                </a:solidFill>
              </a:rPr>
              <a:t>Les revues scientifiques </a:t>
            </a:r>
            <a:r>
              <a:rPr lang="fr-FR" dirty="0" smtClean="0"/>
              <a:t>demandent souvent aux auteurs d'indiquer </a:t>
            </a:r>
            <a:r>
              <a:rPr lang="fr-FR" dirty="0" smtClean="0">
                <a:solidFill>
                  <a:srgbClr val="FF0000"/>
                </a:solidFill>
              </a:rPr>
              <a:t>des mots-clés </a:t>
            </a:r>
            <a:r>
              <a:rPr lang="fr-FR" dirty="0" smtClean="0"/>
              <a:t>décrivant les articles; ceux-ci n'emploient pas alors de  Ces mots-clés apparaissent au-dessous du résumé de l'article</a:t>
            </a:r>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71600" y="3886200"/>
            <a:ext cx="6400800" cy="1270992"/>
          </a:xfrm>
        </p:spPr>
        <p:txBody>
          <a:bodyPr>
            <a:normAutofit fontScale="92500" lnSpcReduction="20000"/>
          </a:bodyPr>
          <a:lstStyle/>
          <a:p>
            <a:pPr>
              <a:buFont typeface="Wingdings" pitchFamily="2" charset="2"/>
              <a:buChar char="ü"/>
            </a:pPr>
            <a:r>
              <a:rPr lang="fr-FR" dirty="0" smtClean="0">
                <a:solidFill>
                  <a:schemeClr val="tx1"/>
                </a:solidFill>
              </a:rPr>
              <a:t>Les documents HTML peuvent contenir dans leur entête (à l’intérieur de la balise &lt;META&gt;) des mots-clés</a:t>
            </a:r>
            <a:r>
              <a:rPr lang="fr-FR" dirty="0" smtClean="0"/>
              <a:t>.</a:t>
            </a:r>
            <a:endParaRPr lang="fr-FR" dirty="0"/>
          </a:p>
        </p:txBody>
      </p:sp>
      <p:pic>
        <p:nvPicPr>
          <p:cNvPr id="1026" name="Picture 2" descr="https://encrypted-tbn3.gstatic.com/images?q=tbn:ANd9GcSGQNDSr0ltAvYV3DS91W00AQLhZWf9gUEMVn2JaciLnu6dRfGW"/>
          <p:cNvPicPr>
            <a:picLocks noChangeAspect="1" noChangeArrowheads="1"/>
          </p:cNvPicPr>
          <p:nvPr/>
        </p:nvPicPr>
        <p:blipFill>
          <a:blip r:embed="rId2" cstate="print"/>
          <a:srcRect/>
          <a:stretch>
            <a:fillRect/>
          </a:stretch>
        </p:blipFill>
        <p:spPr bwMode="auto">
          <a:xfrm>
            <a:off x="1" y="1268760"/>
            <a:ext cx="3203848" cy="2016224"/>
          </a:xfrm>
          <a:prstGeom prst="rect">
            <a:avLst/>
          </a:prstGeom>
          <a:noFill/>
        </p:spPr>
      </p:pic>
      <p:sp>
        <p:nvSpPr>
          <p:cNvPr id="5" name="Rectangle 4"/>
          <p:cNvSpPr/>
          <p:nvPr/>
        </p:nvSpPr>
        <p:spPr>
          <a:xfrm>
            <a:off x="3491880" y="1700808"/>
            <a:ext cx="2986843" cy="369332"/>
          </a:xfrm>
          <a:prstGeom prst="rect">
            <a:avLst/>
          </a:prstGeom>
        </p:spPr>
        <p:txBody>
          <a:bodyPr wrap="none">
            <a:spAutoFit/>
          </a:bodyPr>
          <a:lstStyle/>
          <a:p>
            <a:r>
              <a:rPr lang="fr-FR" b="1" i="1" dirty="0" smtClean="0"/>
              <a:t>Hypertext  Markup Language</a:t>
            </a:r>
            <a:endParaRPr lang="fr-FR"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03648" y="0"/>
            <a:ext cx="6400800" cy="908720"/>
          </a:xfrm>
        </p:spPr>
        <p:txBody>
          <a:bodyPr/>
          <a:lstStyle/>
          <a:p>
            <a:r>
              <a:rPr lang="fr-FR" dirty="0" smtClean="0">
                <a:solidFill>
                  <a:schemeClr val="tx1"/>
                </a:solidFill>
              </a:rPr>
              <a:t>Les Résumés</a:t>
            </a:r>
            <a:endParaRPr lang="fr-FR" dirty="0">
              <a:solidFill>
                <a:schemeClr val="tx1"/>
              </a:solidFill>
            </a:endParaRPr>
          </a:p>
        </p:txBody>
      </p:sp>
      <p:sp>
        <p:nvSpPr>
          <p:cNvPr id="4" name="Rectangle 3"/>
          <p:cNvSpPr/>
          <p:nvPr/>
        </p:nvSpPr>
        <p:spPr>
          <a:xfrm>
            <a:off x="1979712" y="1484784"/>
            <a:ext cx="5166320"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dirty="0" smtClean="0"/>
              <a:t>Les articles scientifiques comportent toujours un bref résumé (environ 100 à200 mots), généralement préparé par les auteurs et parfois traduit dans d'autres langues que celle de l'article</a:t>
            </a:r>
            <a:endParaRPr lang="fr-FR" dirty="0"/>
          </a:p>
        </p:txBody>
      </p:sp>
      <p:sp>
        <p:nvSpPr>
          <p:cNvPr id="5" name="Flèche droite 4"/>
          <p:cNvSpPr/>
          <p:nvPr/>
        </p:nvSpPr>
        <p:spPr>
          <a:xfrm>
            <a:off x="611560" y="184482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Sous-titre 2"/>
          <p:cNvSpPr txBox="1">
            <a:spLocks/>
          </p:cNvSpPr>
          <p:nvPr/>
        </p:nvSpPr>
        <p:spPr>
          <a:xfrm>
            <a:off x="1403648" y="3212976"/>
            <a:ext cx="6400800" cy="908720"/>
          </a:xfrm>
          <a:prstGeom prst="rect">
            <a:avLst/>
          </a:prstGeom>
        </p:spPr>
        <p:txBody>
          <a:bodyPr vert="horz" lIns="91440" tIns="45720" rIns="91440" bIns="45720" rtlCol="0">
            <a:normAutofit fontScale="85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sng" strike="noStrike" kern="1200" cap="none" spc="0" normalizeH="0" baseline="0" noProof="0" dirty="0" smtClean="0">
                <a:ln>
                  <a:noFill/>
                </a:ln>
                <a:solidFill>
                  <a:schemeClr val="tx1"/>
                </a:solidFill>
                <a:effectLst/>
                <a:uLnTx/>
                <a:uFillTx/>
                <a:latin typeface="+mn-lt"/>
                <a:ea typeface="+mn-ea"/>
                <a:cs typeface="+mn-cs"/>
              </a:rPr>
              <a:t>4.Les Ressources &amp; les Outils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sz="3200" u="sng" dirty="0" smtClean="0"/>
              <a:t>Pour la Recherche de l’Information</a:t>
            </a:r>
            <a:endParaRPr kumimoji="0" lang="fr-FR" sz="3200" b="0" i="0" u="sng" strike="noStrike" kern="1200" cap="none" spc="0" normalizeH="0" baseline="0" noProof="0" dirty="0">
              <a:ln>
                <a:noFill/>
              </a:ln>
              <a:solidFill>
                <a:schemeClr val="tx1"/>
              </a:solidFill>
              <a:effectLst/>
              <a:uLnTx/>
              <a:uFillTx/>
              <a:latin typeface="+mn-lt"/>
              <a:ea typeface="+mn-ea"/>
              <a:cs typeface="+mn-cs"/>
            </a:endParaRPr>
          </a:p>
        </p:txBody>
      </p:sp>
      <p:sp>
        <p:nvSpPr>
          <p:cNvPr id="7" name="Sous-titre 2"/>
          <p:cNvSpPr txBox="1">
            <a:spLocks/>
          </p:cNvSpPr>
          <p:nvPr/>
        </p:nvSpPr>
        <p:spPr>
          <a:xfrm>
            <a:off x="1475656" y="5229200"/>
            <a:ext cx="6400800" cy="90872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sng" strike="noStrike" kern="1200" cap="none" spc="0" normalizeH="0" baseline="0" noProof="0" dirty="0" smtClean="0">
                <a:ln>
                  <a:noFill/>
                </a:ln>
                <a:solidFill>
                  <a:schemeClr val="tx1"/>
                </a:solidFill>
                <a:effectLst/>
                <a:uLnTx/>
                <a:uFillTx/>
                <a:latin typeface="+mn-lt"/>
                <a:ea typeface="+mn-ea"/>
                <a:cs typeface="+mn-cs"/>
              </a:rPr>
              <a:t>4.1Les catalogues de </a:t>
            </a:r>
            <a:r>
              <a:rPr kumimoji="0" lang="fr-FR" sz="3200" b="0" i="0" u="sng" strike="noStrike" kern="1200" cap="none" spc="0" normalizeH="0" baseline="0" noProof="0" dirty="0" err="1" smtClean="0">
                <a:ln>
                  <a:noFill/>
                </a:ln>
                <a:solidFill>
                  <a:schemeClr val="tx1"/>
                </a:solidFill>
                <a:effectLst/>
                <a:uLnTx/>
                <a:uFillTx/>
                <a:latin typeface="+mn-lt"/>
                <a:ea typeface="+mn-ea"/>
                <a:cs typeface="+mn-cs"/>
              </a:rPr>
              <a:t>bibliotheques</a:t>
            </a:r>
            <a:endParaRPr kumimoji="0" lang="fr-FR" sz="3200" b="0" i="0" u="sng"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260648"/>
            <a:ext cx="7772400" cy="792088"/>
          </a:xfrm>
        </p:spPr>
        <p:style>
          <a:lnRef idx="2">
            <a:schemeClr val="accent3"/>
          </a:lnRef>
          <a:fillRef idx="1">
            <a:schemeClr val="lt1"/>
          </a:fillRef>
          <a:effectRef idx="0">
            <a:schemeClr val="accent3"/>
          </a:effectRef>
          <a:fontRef idx="minor">
            <a:schemeClr val="dk1"/>
          </a:fontRef>
        </p:style>
        <p:txBody>
          <a:bodyPr/>
          <a:lstStyle/>
          <a:p>
            <a:r>
              <a:rPr lang="fr-FR" dirty="0" smtClean="0"/>
              <a:t>PROGRAMME DE L’UE</a:t>
            </a:r>
            <a:endParaRPr lang="fr-FR" dirty="0"/>
          </a:p>
        </p:txBody>
      </p:sp>
      <p:sp>
        <p:nvSpPr>
          <p:cNvPr id="3" name="Sous-titre 2"/>
          <p:cNvSpPr>
            <a:spLocks noGrp="1"/>
          </p:cNvSpPr>
          <p:nvPr>
            <p:ph type="subTitle" idx="1"/>
          </p:nvPr>
        </p:nvSpPr>
        <p:spPr>
          <a:xfrm>
            <a:off x="1259632" y="1268760"/>
            <a:ext cx="6400800" cy="1368152"/>
          </a:xfrm>
        </p:spPr>
        <p:style>
          <a:lnRef idx="2">
            <a:schemeClr val="dk1">
              <a:shade val="50000"/>
            </a:schemeClr>
          </a:lnRef>
          <a:fillRef idx="1">
            <a:schemeClr val="dk1"/>
          </a:fillRef>
          <a:effectRef idx="0">
            <a:schemeClr val="dk1"/>
          </a:effectRef>
          <a:fontRef idx="minor">
            <a:schemeClr val="lt1"/>
          </a:fontRef>
        </p:style>
        <p:txBody>
          <a:bodyPr/>
          <a:lstStyle/>
          <a:p>
            <a:r>
              <a:rPr lang="fr-FR" dirty="0" smtClean="0">
                <a:solidFill>
                  <a:schemeClr val="bg1"/>
                </a:solidFill>
              </a:rPr>
              <a:t>L’UE METHODE DE TRAVAIL 2 SE COMPOSE DE 2 PARTIES</a:t>
            </a:r>
            <a:endParaRPr lang="fr-FR" dirty="0">
              <a:solidFill>
                <a:schemeClr val="bg1"/>
              </a:solidFill>
            </a:endParaRPr>
          </a:p>
        </p:txBody>
      </p:sp>
      <p:sp>
        <p:nvSpPr>
          <p:cNvPr id="4" name="Titre 1"/>
          <p:cNvSpPr txBox="1">
            <a:spLocks/>
          </p:cNvSpPr>
          <p:nvPr/>
        </p:nvSpPr>
        <p:spPr>
          <a:xfrm>
            <a:off x="3707904" y="3212976"/>
            <a:ext cx="5112568" cy="1470025"/>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chemeClr val="tx1"/>
                </a:solidFill>
                <a:effectLst/>
                <a:uLnTx/>
                <a:uFillTx/>
                <a:latin typeface="+mj-lt"/>
                <a:ea typeface="+mj-ea"/>
                <a:cs typeface="+mj-cs"/>
              </a:rPr>
              <a:t>PARTIE 1</a:t>
            </a:r>
          </a:p>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dirty="0" smtClean="0">
                <a:latin typeface="+mj-lt"/>
                <a:ea typeface="+mj-ea"/>
                <a:cs typeface="+mj-cs"/>
              </a:rPr>
              <a:t>MODALITES DE GESTION DE L’INFORMATION SCIENTIFIQUE</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re 1"/>
          <p:cNvSpPr txBox="1">
            <a:spLocks/>
          </p:cNvSpPr>
          <p:nvPr/>
        </p:nvSpPr>
        <p:spPr>
          <a:xfrm>
            <a:off x="0" y="5085184"/>
            <a:ext cx="5112568" cy="1470025"/>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chemeClr val="tx1"/>
                </a:solidFill>
                <a:effectLst/>
                <a:uLnTx/>
                <a:uFillTx/>
                <a:latin typeface="+mj-lt"/>
                <a:ea typeface="+mj-ea"/>
                <a:cs typeface="+mj-cs"/>
              </a:rPr>
              <a:t>PARTIE 2</a:t>
            </a:r>
          </a:p>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dirty="0" smtClean="0">
                <a:latin typeface="+mj-lt"/>
                <a:ea typeface="+mj-ea"/>
                <a:cs typeface="+mj-cs"/>
              </a:rPr>
              <a:t>GESTION DE L’EXPERIMENTATION</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Flèche droite 5"/>
          <p:cNvSpPr/>
          <p:nvPr/>
        </p:nvSpPr>
        <p:spPr>
          <a:xfrm>
            <a:off x="2843808" y="3573016"/>
            <a:ext cx="61836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droite 6"/>
          <p:cNvSpPr/>
          <p:nvPr/>
        </p:nvSpPr>
        <p:spPr>
          <a:xfrm rot="5400000">
            <a:off x="688708" y="4215948"/>
            <a:ext cx="61836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p:cNvSpPr txBox="1">
            <a:spLocks/>
          </p:cNvSpPr>
          <p:nvPr/>
        </p:nvSpPr>
        <p:spPr>
          <a:xfrm>
            <a:off x="1403648" y="548680"/>
            <a:ext cx="6400800" cy="9087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sng" strike="noStrike" kern="1200" cap="none" spc="0" normalizeH="0" baseline="0" noProof="0" dirty="0" smtClean="0">
                <a:ln>
                  <a:noFill/>
                </a:ln>
                <a:solidFill>
                  <a:schemeClr val="tx1"/>
                </a:solidFill>
                <a:effectLst/>
                <a:uLnTx/>
                <a:uFillTx/>
                <a:latin typeface="+mn-lt"/>
                <a:ea typeface="+mn-ea"/>
                <a:cs typeface="+mn-cs"/>
              </a:rPr>
              <a:t>4.1Les catalogues de bibliothèques</a:t>
            </a:r>
            <a:endParaRPr kumimoji="0" lang="fr-FR" sz="3200" b="0" i="0" u="sng" strike="noStrike" kern="1200" cap="none" spc="0" normalizeH="0" baseline="0" noProof="0" dirty="0">
              <a:ln>
                <a:noFill/>
              </a:ln>
              <a:solidFill>
                <a:schemeClr val="tx1"/>
              </a:solidFill>
              <a:effectLst/>
              <a:uLnTx/>
              <a:uFillTx/>
              <a:latin typeface="+mn-lt"/>
              <a:ea typeface="+mn-ea"/>
              <a:cs typeface="+mn-cs"/>
            </a:endParaRPr>
          </a:p>
        </p:txBody>
      </p:sp>
      <p:sp>
        <p:nvSpPr>
          <p:cNvPr id="5" name="Rectangle 4"/>
          <p:cNvSpPr/>
          <p:nvPr/>
        </p:nvSpPr>
        <p:spPr>
          <a:xfrm>
            <a:off x="1115616" y="1859340"/>
            <a:ext cx="5742384" cy="2585323"/>
          </a:xfrm>
          <a:prstGeom prst="rect">
            <a:avLst/>
          </a:prstGeom>
        </p:spPr>
        <p:txBody>
          <a:bodyPr wrap="square">
            <a:spAutoFit/>
          </a:bodyPr>
          <a:lstStyle/>
          <a:p>
            <a:pPr>
              <a:buFont typeface="Wingdings" pitchFamily="2" charset="2"/>
              <a:buChar char="ü"/>
            </a:pPr>
            <a:r>
              <a:rPr lang="fr-FR" dirty="0" smtClean="0"/>
              <a:t>Les catalogues des bibliothèques, qui peuvent être consultés sur place mais qui sont aujourd'hui (pratiquement tous accessibles par Internet,) contiennent les informations de base sur les </a:t>
            </a:r>
            <a:r>
              <a:rPr lang="fr-FR" u="sng" dirty="0" smtClean="0"/>
              <a:t>livres</a:t>
            </a:r>
            <a:r>
              <a:rPr lang="fr-FR" dirty="0" smtClean="0"/>
              <a:t> disponibles. </a:t>
            </a:r>
          </a:p>
          <a:p>
            <a:r>
              <a:rPr lang="fr-FR" dirty="0" smtClean="0"/>
              <a:t>Ces livres peuvent être des </a:t>
            </a:r>
            <a:r>
              <a:rPr lang="fr-FR" b="1" u="sng" dirty="0" smtClean="0"/>
              <a:t>manuels</a:t>
            </a:r>
            <a:r>
              <a:rPr lang="fr-FR" dirty="0" smtClean="0"/>
              <a:t>, </a:t>
            </a:r>
            <a:r>
              <a:rPr lang="fr-FR" b="1" u="sng" dirty="0" smtClean="0"/>
              <a:t>des ouvrages </a:t>
            </a:r>
            <a:r>
              <a:rPr lang="fr-FR" dirty="0" smtClean="0"/>
              <a:t>de </a:t>
            </a:r>
            <a:r>
              <a:rPr lang="fr-FR" b="1" u="sng" dirty="0" smtClean="0"/>
              <a:t>référence</a:t>
            </a:r>
            <a:r>
              <a:rPr lang="fr-FR" dirty="0" smtClean="0"/>
              <a:t>, des </a:t>
            </a:r>
            <a:r>
              <a:rPr lang="fr-FR" b="1" u="sng" dirty="0" smtClean="0"/>
              <a:t>ouvrages collectifs </a:t>
            </a:r>
            <a:r>
              <a:rPr lang="fr-FR" dirty="0" smtClean="0"/>
              <a:t>(dont descomptes rendus de conférences ou colloques). Les informations sont réparties dans divers champs : </a:t>
            </a:r>
            <a:r>
              <a:rPr lang="fr-FR" b="1" u="sng" dirty="0" smtClean="0"/>
              <a:t>auteur, titre, année de publication, mots-clés, etc.</a:t>
            </a:r>
            <a:endParaRPr lang="fr-FR" b="1" u="sng" dirty="0"/>
          </a:p>
        </p:txBody>
      </p:sp>
      <p:sp>
        <p:nvSpPr>
          <p:cNvPr id="6" name="Rectangle 5"/>
          <p:cNvSpPr/>
          <p:nvPr/>
        </p:nvSpPr>
        <p:spPr>
          <a:xfrm>
            <a:off x="3419872" y="5157192"/>
            <a:ext cx="4572000" cy="1200329"/>
          </a:xfrm>
          <a:prstGeom prst="rect">
            <a:avLst/>
          </a:prstGeom>
        </p:spPr>
        <p:txBody>
          <a:bodyPr>
            <a:spAutoFit/>
          </a:bodyPr>
          <a:lstStyle/>
          <a:p>
            <a:pPr>
              <a:buFont typeface="Wingdings" pitchFamily="2" charset="2"/>
              <a:buChar char="ü"/>
            </a:pPr>
            <a:r>
              <a:rPr lang="fr-FR" dirty="0" smtClean="0"/>
              <a:t>Ces catalogues contiennent aussi des informations sur </a:t>
            </a:r>
            <a:r>
              <a:rPr lang="fr-FR" b="1" u="sng" dirty="0" smtClean="0"/>
              <a:t>les périodiques </a:t>
            </a:r>
            <a:r>
              <a:rPr lang="fr-FR" dirty="0" smtClean="0"/>
              <a:t>auxquels les bibliothèques sont ou ont été abonnées : </a:t>
            </a:r>
            <a:r>
              <a:rPr lang="fr-FR" b="1" u="sng" dirty="0" smtClean="0"/>
              <a:t>titre, numéros disponibles, mots-clés</a:t>
            </a:r>
            <a:endParaRPr lang="fr-FR" b="1" u="sng" dirty="0"/>
          </a:p>
        </p:txBody>
      </p:sp>
      <p:sp>
        <p:nvSpPr>
          <p:cNvPr id="7" name="ZoneTexte 6"/>
          <p:cNvSpPr txBox="1"/>
          <p:nvPr/>
        </p:nvSpPr>
        <p:spPr>
          <a:xfrm>
            <a:off x="1187624" y="4581128"/>
            <a:ext cx="7216143" cy="646331"/>
          </a:xfrm>
          <a:prstGeom prst="rect">
            <a:avLst/>
          </a:prstGeom>
          <a:noFill/>
        </p:spPr>
        <p:txBody>
          <a:bodyPr wrap="none" rtlCol="0">
            <a:spAutoFit/>
          </a:bodyPr>
          <a:lstStyle/>
          <a:p>
            <a:r>
              <a:rPr lang="fr-FR" dirty="0" smtClean="0"/>
              <a:t>Ex :de catalogue de bibliothèques: catalogue de s bibliothèques de UDBKM</a:t>
            </a:r>
          </a:p>
          <a:p>
            <a:r>
              <a:rPr lang="fr-FR" dirty="0" smtClean="0"/>
              <a:t>  ex: </a:t>
            </a:r>
            <a:r>
              <a:rPr lang="fr-FR" dirty="0" smtClean="0">
                <a:hlinkClick r:id="rId2"/>
              </a:rPr>
              <a:t>http://virtuose</a:t>
            </a:r>
            <a:r>
              <a:rPr lang="fr-FR" dirty="0" smtClean="0"/>
              <a:t> uquam.ca</a:t>
            </a:r>
            <a:endParaRPr lang="fr-F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79712" y="1340768"/>
            <a:ext cx="4572000" cy="1200329"/>
          </a:xfrm>
          <a:prstGeom prst="rect">
            <a:avLst/>
          </a:prstGeom>
        </p:spPr>
        <p:txBody>
          <a:bodyPr>
            <a:spAutoFit/>
          </a:bodyPr>
          <a:lstStyle/>
          <a:p>
            <a:r>
              <a:rPr lang="fr-FR" b="1" dirty="0" smtClean="0">
                <a:hlinkClick r:id="rId2"/>
              </a:rPr>
              <a:t>Spéculations sur la génétique</a:t>
            </a:r>
            <a:r>
              <a:rPr lang="fr-FR" b="1" dirty="0" smtClean="0"/>
              <a:t> </a:t>
            </a:r>
          </a:p>
          <a:p>
            <a:r>
              <a:rPr lang="fr-FR" b="1" dirty="0" err="1" smtClean="0"/>
              <a:t>Padis</a:t>
            </a:r>
            <a:r>
              <a:rPr lang="fr-FR" b="1" dirty="0" smtClean="0"/>
              <a:t> Marc - Olivier</a:t>
            </a:r>
          </a:p>
          <a:p>
            <a:r>
              <a:rPr lang="fr-FR" dirty="0" smtClean="0"/>
              <a:t>Esprit, 2014, Issue 7, p.17 </a:t>
            </a:r>
          </a:p>
          <a:p>
            <a:r>
              <a:rPr lang="fr-FR" i="1" dirty="0" smtClean="0"/>
              <a:t>Texte intégral disponible</a:t>
            </a:r>
            <a:r>
              <a:rPr lang="fr-FR" dirty="0" smtClean="0"/>
              <a:t> </a:t>
            </a:r>
            <a:endParaRPr lang="fr-FR" dirty="0"/>
          </a:p>
        </p:txBody>
      </p:sp>
      <p:sp>
        <p:nvSpPr>
          <p:cNvPr id="5" name="ZoneTexte 4"/>
          <p:cNvSpPr txBox="1"/>
          <p:nvPr/>
        </p:nvSpPr>
        <p:spPr>
          <a:xfrm>
            <a:off x="899592" y="836712"/>
            <a:ext cx="4196277" cy="369332"/>
          </a:xfrm>
          <a:prstGeom prst="rect">
            <a:avLst/>
          </a:prstGeom>
          <a:noFill/>
        </p:spPr>
        <p:txBody>
          <a:bodyPr wrap="none" rtlCol="0">
            <a:spAutoFit/>
          </a:bodyPr>
          <a:lstStyle/>
          <a:p>
            <a:r>
              <a:rPr lang="fr-FR" dirty="0" smtClean="0"/>
              <a:t>Ex: d’un catalogue de bibliothèque virtuel  </a:t>
            </a:r>
            <a:endParaRPr lang="fr-FR" dirty="0"/>
          </a:p>
        </p:txBody>
      </p:sp>
      <p:sp>
        <p:nvSpPr>
          <p:cNvPr id="6145" name="Rectangle 1"/>
          <p:cNvSpPr>
            <a:spLocks noChangeArrowheads="1"/>
          </p:cNvSpPr>
          <p:nvPr/>
        </p:nvSpPr>
        <p:spPr bwMode="auto">
          <a:xfrm>
            <a:off x="611560" y="3789040"/>
            <a:ext cx="8078878" cy="175432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1" fontAlgn="base">
              <a:spcBef>
                <a:spcPct val="0"/>
              </a:spcBef>
              <a:spcAft>
                <a:spcPct val="0"/>
              </a:spcAft>
              <a:buFontTx/>
              <a:buChar char="•"/>
            </a:pPr>
            <a:r>
              <a:rPr kumimoji="0" lang="fr-FR" b="1" i="0" u="none" strike="noStrike" cap="none" normalizeH="0" baseline="0" dirty="0" smtClean="0">
                <a:ln>
                  <a:noFill/>
                </a:ln>
                <a:solidFill>
                  <a:schemeClr val="tx1"/>
                </a:solidFill>
                <a:effectLst/>
                <a:latin typeface="Arial" charset="0"/>
                <a:cs typeface="Arial" charset="0"/>
              </a:rPr>
              <a:t>Titre :</a:t>
            </a:r>
            <a:r>
              <a:rPr kumimoji="0" lang="fr-FR"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Arial" charset="0"/>
                <a:cs typeface="Arial" charset="0"/>
              </a:rPr>
              <a:t>Spéculations sur la génétique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800" b="1" i="0" u="none" strike="noStrike" cap="none" normalizeH="0" baseline="0" dirty="0" smtClean="0">
                <a:ln>
                  <a:noFill/>
                </a:ln>
                <a:solidFill>
                  <a:schemeClr val="tx1"/>
                </a:solidFill>
                <a:effectLst/>
                <a:latin typeface="Arial" charset="0"/>
                <a:cs typeface="Arial" charset="0"/>
              </a:rPr>
              <a:t>Auteur:</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err="1" smtClean="0">
                <a:ln>
                  <a:noFill/>
                </a:ln>
                <a:solidFill>
                  <a:schemeClr val="tx1"/>
                </a:solidFill>
                <a:effectLst/>
                <a:latin typeface="Arial" charset="0"/>
                <a:cs typeface="Arial" charset="0"/>
                <a:hlinkClick r:id="rId3" tooltip="Trouver toutes les notices contenant"/>
              </a:rPr>
              <a:t>Padis</a:t>
            </a:r>
            <a:r>
              <a:rPr kumimoji="0" lang="fr-FR" sz="1800" b="0" i="0" u="none" strike="noStrike" cap="none" normalizeH="0" baseline="0" dirty="0" smtClean="0">
                <a:ln>
                  <a:noFill/>
                </a:ln>
                <a:solidFill>
                  <a:schemeClr val="tx1"/>
                </a:solidFill>
                <a:effectLst/>
                <a:latin typeface="Arial" charset="0"/>
                <a:cs typeface="Arial" charset="0"/>
                <a:hlinkClick r:id="rId3" tooltip="Trouver toutes les notices contenant"/>
              </a:rPr>
              <a:t> Marc - Olivier</a:t>
            </a:r>
            <a:r>
              <a:rPr kumimoji="0" lang="fr-FR" sz="18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800" b="1" i="0" u="none" strike="noStrike" cap="none" normalizeH="0" baseline="0" dirty="0" smtClean="0">
                <a:ln>
                  <a:noFill/>
                </a:ln>
                <a:solidFill>
                  <a:schemeClr val="tx1"/>
                </a:solidFill>
                <a:effectLst/>
                <a:latin typeface="Arial" charset="0"/>
                <a:cs typeface="Arial" charset="0"/>
              </a:rPr>
              <a:t>Publication: </a:t>
            </a:r>
            <a:r>
              <a:rPr kumimoji="0" lang="fr-FR" sz="1800" b="0" i="0" u="none" strike="noStrike" cap="none" normalizeH="0" baseline="0" dirty="0" smtClean="0">
                <a:ln>
                  <a:noFill/>
                </a:ln>
                <a:solidFill>
                  <a:schemeClr val="tx1"/>
                </a:solidFill>
                <a:effectLst/>
                <a:latin typeface="Arial" charset="0"/>
                <a:cs typeface="Arial" charset="0"/>
              </a:rPr>
              <a:t>Esprit, 2014, Issue 7, p.17 </a:t>
            </a:r>
            <a:br>
              <a:rPr kumimoji="0" lang="fr-FR" sz="1800" b="0" i="0" u="none" strike="noStrike" cap="none" normalizeH="0" baseline="0" dirty="0" smtClean="0">
                <a:ln>
                  <a:noFill/>
                </a:ln>
                <a:solidFill>
                  <a:schemeClr val="tx1"/>
                </a:solidFill>
                <a:effectLst/>
                <a:latin typeface="Arial" charset="0"/>
                <a:cs typeface="Arial" charset="0"/>
              </a:rPr>
            </a:br>
            <a:endParaRPr kumimoji="0" lang="fr-FR"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800" b="1" i="0" u="none" strike="noStrike" cap="none" normalizeH="0" baseline="0" dirty="0" smtClean="0">
                <a:ln>
                  <a:noFill/>
                </a:ln>
                <a:solidFill>
                  <a:schemeClr val="tx1"/>
                </a:solidFill>
                <a:effectLst/>
                <a:latin typeface="Arial" charset="0"/>
                <a:cs typeface="Arial" charset="0"/>
              </a:rPr>
              <a:t>Identifiant: ISSN: </a:t>
            </a:r>
            <a:r>
              <a:rPr kumimoji="0" lang="fr-FR" sz="1800" b="0" i="0" u="none" strike="noStrike" cap="none" normalizeH="0" baseline="0" dirty="0" smtClean="0">
                <a:ln>
                  <a:noFill/>
                </a:ln>
                <a:solidFill>
                  <a:schemeClr val="tx1"/>
                </a:solidFill>
                <a:effectLst/>
                <a:latin typeface="Arial" charset="0"/>
                <a:cs typeface="Arial" charset="0"/>
              </a:rPr>
              <a:t>0014-0759 ; </a:t>
            </a:r>
            <a:r>
              <a:rPr kumimoji="0" lang="fr-FR" sz="1800" b="1" i="0" u="none" strike="noStrike" cap="none" normalizeH="0" baseline="0" dirty="0" smtClean="0">
                <a:ln>
                  <a:noFill/>
                </a:ln>
                <a:solidFill>
                  <a:schemeClr val="tx1"/>
                </a:solidFill>
                <a:effectLst/>
                <a:latin typeface="Arial" charset="0"/>
                <a:cs typeface="Arial" charset="0"/>
              </a:rPr>
              <a:t>E-ISSN: </a:t>
            </a:r>
            <a:r>
              <a:rPr kumimoji="0" lang="fr-FR" sz="1800" b="0" i="0" u="none" strike="noStrike" cap="none" normalizeH="0" baseline="0" dirty="0" smtClean="0">
                <a:ln>
                  <a:noFill/>
                </a:ln>
                <a:solidFill>
                  <a:schemeClr val="tx1"/>
                </a:solidFill>
                <a:effectLst/>
                <a:latin typeface="Arial" charset="0"/>
                <a:cs typeface="Arial" charset="0"/>
              </a:rPr>
              <a:t>2111-4579 ; </a:t>
            </a:r>
            <a:r>
              <a:rPr kumimoji="0" lang="fr-FR" sz="1800" b="1" i="0" u="none" strike="noStrike" cap="none" normalizeH="0" baseline="0" dirty="0" smtClean="0">
                <a:ln>
                  <a:noFill/>
                </a:ln>
                <a:solidFill>
                  <a:schemeClr val="tx1"/>
                </a:solidFill>
                <a:effectLst/>
                <a:latin typeface="Arial" charset="0"/>
                <a:cs typeface="Arial" charset="0"/>
              </a:rPr>
              <a:t>ISBN: </a:t>
            </a:r>
            <a:r>
              <a:rPr kumimoji="0" lang="fr-FR" sz="1800" b="0" i="0" u="none" strike="noStrike" cap="none" normalizeH="0" baseline="0" dirty="0" smtClean="0">
                <a:ln>
                  <a:noFill/>
                </a:ln>
                <a:solidFill>
                  <a:schemeClr val="tx1"/>
                </a:solidFill>
                <a:effectLst/>
                <a:latin typeface="Arial" charset="0"/>
                <a:cs typeface="Arial" charset="0"/>
              </a:rPr>
              <a:t>9791090270503 </a:t>
            </a:r>
          </a:p>
        </p:txBody>
      </p:sp>
      <p:sp>
        <p:nvSpPr>
          <p:cNvPr id="7" name="Rectangle 6"/>
          <p:cNvSpPr/>
          <p:nvPr/>
        </p:nvSpPr>
        <p:spPr>
          <a:xfrm>
            <a:off x="1475656" y="2996952"/>
            <a:ext cx="194421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Détail</a:t>
            </a:r>
            <a:endParaRPr lang="fr-FR" dirty="0"/>
          </a:p>
        </p:txBody>
      </p:sp>
      <p:cxnSp>
        <p:nvCxnSpPr>
          <p:cNvPr id="9" name="Connecteur droit avec flèche 8"/>
          <p:cNvCxnSpPr/>
          <p:nvPr/>
        </p:nvCxnSpPr>
        <p:spPr>
          <a:xfrm>
            <a:off x="179512" y="3284984"/>
            <a:ext cx="11166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323528" y="2852936"/>
            <a:ext cx="668773" cy="369332"/>
          </a:xfrm>
          <a:prstGeom prst="rect">
            <a:avLst/>
          </a:prstGeom>
          <a:noFill/>
        </p:spPr>
        <p:txBody>
          <a:bodyPr wrap="none" rtlCol="0">
            <a:spAutoFit/>
          </a:bodyPr>
          <a:lstStyle/>
          <a:p>
            <a:r>
              <a:rPr lang="fr-FR" dirty="0" smtClean="0"/>
              <a:t>Click </a:t>
            </a:r>
            <a:endParaRPr lang="fr-FR" dirty="0"/>
          </a:p>
        </p:txBody>
      </p:sp>
      <p:sp>
        <p:nvSpPr>
          <p:cNvPr id="13" name="ZoneTexte 12"/>
          <p:cNvSpPr txBox="1"/>
          <p:nvPr/>
        </p:nvSpPr>
        <p:spPr>
          <a:xfrm>
            <a:off x="2051720" y="5805264"/>
            <a:ext cx="6071599" cy="646331"/>
          </a:xfrm>
          <a:prstGeom prst="rect">
            <a:avLst/>
          </a:prstGeom>
          <a:noFill/>
        </p:spPr>
        <p:txBody>
          <a:bodyPr wrap="none" rtlCol="0">
            <a:spAutoFit/>
          </a:bodyPr>
          <a:lstStyle/>
          <a:p>
            <a:pPr>
              <a:buFont typeface="Wingdings" pitchFamily="2" charset="2"/>
              <a:buChar char="q"/>
            </a:pPr>
            <a:r>
              <a:rPr lang="fr-FR" dirty="0" smtClean="0"/>
              <a:t>CODE ISBN : </a:t>
            </a:r>
            <a:r>
              <a:rPr lang="fr-FR" b="1" i="1" dirty="0" smtClean="0"/>
              <a:t>International Standard Book </a:t>
            </a:r>
            <a:r>
              <a:rPr lang="fr-FR" b="1" i="1" dirty="0" err="1" smtClean="0"/>
              <a:t>Number</a:t>
            </a:r>
            <a:r>
              <a:rPr lang="fr-FR" dirty="0" smtClean="0"/>
              <a:t> (</a:t>
            </a:r>
            <a:r>
              <a:rPr lang="fr-FR" b="1" dirty="0" smtClean="0"/>
              <a:t>ISBN</a:t>
            </a:r>
            <a:r>
              <a:rPr lang="fr-FR" dirty="0" smtClean="0"/>
              <a:t>) ou</a:t>
            </a:r>
          </a:p>
          <a:p>
            <a:r>
              <a:rPr lang="fr-FR" dirty="0" smtClean="0"/>
              <a:t> </a:t>
            </a:r>
            <a:r>
              <a:rPr lang="fr-FR" b="1" dirty="0" smtClean="0"/>
              <a:t>Numéro international normalisé du livre</a:t>
            </a:r>
            <a:endParaRPr lang="fr-FR" dirty="0"/>
          </a:p>
        </p:txBody>
      </p:sp>
      <p:pic>
        <p:nvPicPr>
          <p:cNvPr id="6147" name="Picture 3" descr="https://upload.wikimedia.org/wikipedia/commons/thumb/6/67/ISBNetEAN.jpg/220px-ISBNetEAN.jpg"/>
          <p:cNvPicPr>
            <a:picLocks noChangeAspect="1" noChangeArrowheads="1"/>
          </p:cNvPicPr>
          <p:nvPr/>
        </p:nvPicPr>
        <p:blipFill>
          <a:blip r:embed="rId4" cstate="print"/>
          <a:srcRect/>
          <a:stretch>
            <a:fillRect/>
          </a:stretch>
        </p:blipFill>
        <p:spPr bwMode="auto">
          <a:xfrm>
            <a:off x="6804248" y="2996952"/>
            <a:ext cx="2095500" cy="159067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99592" y="620688"/>
            <a:ext cx="3556871" cy="369332"/>
          </a:xfrm>
          <a:prstGeom prst="rect">
            <a:avLst/>
          </a:prstGeom>
          <a:noFill/>
        </p:spPr>
        <p:txBody>
          <a:bodyPr wrap="none" rtlCol="0">
            <a:spAutoFit/>
          </a:bodyPr>
          <a:lstStyle/>
          <a:p>
            <a:r>
              <a:rPr lang="fr-FR" dirty="0" smtClean="0"/>
              <a:t>Etude de cas de l’Université UDBKM</a:t>
            </a:r>
            <a:endParaRPr lang="fr-FR" dirty="0"/>
          </a:p>
        </p:txBody>
      </p:sp>
      <p:cxnSp>
        <p:nvCxnSpPr>
          <p:cNvPr id="6" name="Connecteur droit avec flèche 5"/>
          <p:cNvCxnSpPr/>
          <p:nvPr/>
        </p:nvCxnSpPr>
        <p:spPr>
          <a:xfrm>
            <a:off x="2051720" y="908720"/>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043608" y="1484784"/>
            <a:ext cx="4013022" cy="369332"/>
          </a:xfrm>
          <a:prstGeom prst="rect">
            <a:avLst/>
          </a:prstGeom>
          <a:noFill/>
        </p:spPr>
        <p:txBody>
          <a:bodyPr wrap="none" rtlCol="0">
            <a:spAutoFit/>
          </a:bodyPr>
          <a:lstStyle/>
          <a:p>
            <a:r>
              <a:rPr lang="fr-FR" dirty="0" smtClean="0"/>
              <a:t>PORTAIL DE LA BIBLIOTHEQUE CENTRALE</a:t>
            </a:r>
            <a:endParaRPr lang="fr-FR" dirty="0"/>
          </a:p>
        </p:txBody>
      </p:sp>
      <p:cxnSp>
        <p:nvCxnSpPr>
          <p:cNvPr id="9" name="Connecteur droit avec flèche 8"/>
          <p:cNvCxnSpPr/>
          <p:nvPr/>
        </p:nvCxnSpPr>
        <p:spPr>
          <a:xfrm>
            <a:off x="1979712" y="1844824"/>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1547664" y="2420888"/>
            <a:ext cx="1002197" cy="369332"/>
          </a:xfrm>
          <a:prstGeom prst="rect">
            <a:avLst/>
          </a:prstGeom>
          <a:noFill/>
        </p:spPr>
        <p:txBody>
          <a:bodyPr wrap="none" rtlCol="0">
            <a:spAutoFit/>
          </a:bodyPr>
          <a:lstStyle/>
          <a:p>
            <a:r>
              <a:rPr lang="fr-FR" dirty="0" smtClean="0"/>
              <a:t>MENUS  </a:t>
            </a:r>
            <a:endParaRPr lang="fr-FR" dirty="0"/>
          </a:p>
        </p:txBody>
      </p:sp>
      <p:sp>
        <p:nvSpPr>
          <p:cNvPr id="11" name="ZoneTexte 10"/>
          <p:cNvSpPr txBox="1"/>
          <p:nvPr/>
        </p:nvSpPr>
        <p:spPr>
          <a:xfrm>
            <a:off x="2699792" y="3573016"/>
            <a:ext cx="1392625" cy="369332"/>
          </a:xfrm>
          <a:prstGeom prst="rect">
            <a:avLst/>
          </a:prstGeom>
          <a:noFill/>
        </p:spPr>
        <p:txBody>
          <a:bodyPr wrap="none" rtlCol="0">
            <a:spAutoFit/>
          </a:bodyPr>
          <a:lstStyle/>
          <a:p>
            <a:r>
              <a:rPr lang="fr-FR" dirty="0" smtClean="0"/>
              <a:t>OUVRAGES   </a:t>
            </a:r>
            <a:endParaRPr lang="fr-FR" dirty="0"/>
          </a:p>
        </p:txBody>
      </p:sp>
      <p:cxnSp>
        <p:nvCxnSpPr>
          <p:cNvPr id="12" name="Connecteur droit avec flèche 11"/>
          <p:cNvCxnSpPr/>
          <p:nvPr/>
        </p:nvCxnSpPr>
        <p:spPr>
          <a:xfrm>
            <a:off x="3131840" y="3933056"/>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descr="http://biblio.univ-km.dz/images/tlcharger.jpg"/>
          <p:cNvPicPr>
            <a:picLocks noChangeAspect="1" noChangeArrowheads="1"/>
          </p:cNvPicPr>
          <p:nvPr/>
        </p:nvPicPr>
        <p:blipFill>
          <a:blip r:embed="rId2" cstate="print"/>
          <a:srcRect/>
          <a:stretch>
            <a:fillRect/>
          </a:stretch>
        </p:blipFill>
        <p:spPr bwMode="auto">
          <a:xfrm>
            <a:off x="2771800" y="2060848"/>
            <a:ext cx="1543050" cy="1028701"/>
          </a:xfrm>
          <a:prstGeom prst="rect">
            <a:avLst/>
          </a:prstGeom>
          <a:noFill/>
        </p:spPr>
      </p:pic>
      <p:pic>
        <p:nvPicPr>
          <p:cNvPr id="1028" name="Picture 4" descr="http://biblio.univ-km.dz/images/www.png"/>
          <p:cNvPicPr>
            <a:picLocks noChangeAspect="1" noChangeArrowheads="1"/>
          </p:cNvPicPr>
          <p:nvPr/>
        </p:nvPicPr>
        <p:blipFill>
          <a:blip r:embed="rId3" cstate="print"/>
          <a:srcRect/>
          <a:stretch>
            <a:fillRect/>
          </a:stretch>
        </p:blipFill>
        <p:spPr bwMode="auto">
          <a:xfrm>
            <a:off x="4355976" y="2060848"/>
            <a:ext cx="1543050" cy="1028701"/>
          </a:xfrm>
          <a:prstGeom prst="rect">
            <a:avLst/>
          </a:prstGeom>
          <a:noFill/>
        </p:spPr>
      </p:pic>
      <p:pic>
        <p:nvPicPr>
          <p:cNvPr id="1030" name="Picture 6" descr="http://biblio.univ-km.dz/images/ttt.jpg"/>
          <p:cNvPicPr>
            <a:picLocks noChangeAspect="1" noChangeArrowheads="1"/>
          </p:cNvPicPr>
          <p:nvPr/>
        </p:nvPicPr>
        <p:blipFill>
          <a:blip r:embed="rId4" cstate="print"/>
          <a:srcRect/>
          <a:stretch>
            <a:fillRect/>
          </a:stretch>
        </p:blipFill>
        <p:spPr bwMode="auto">
          <a:xfrm>
            <a:off x="5940152" y="2060848"/>
            <a:ext cx="1543050" cy="1028701"/>
          </a:xfrm>
          <a:prstGeom prst="rect">
            <a:avLst/>
          </a:prstGeom>
          <a:noFill/>
        </p:spPr>
      </p:pic>
      <p:pic>
        <p:nvPicPr>
          <p:cNvPr id="1032" name="Picture 8" descr="http://biblio.univ-km.dz/images/dspace.png"/>
          <p:cNvPicPr>
            <a:picLocks noChangeAspect="1" noChangeArrowheads="1"/>
          </p:cNvPicPr>
          <p:nvPr/>
        </p:nvPicPr>
        <p:blipFill>
          <a:blip r:embed="rId5" cstate="print"/>
          <a:srcRect/>
          <a:stretch>
            <a:fillRect/>
          </a:stretch>
        </p:blipFill>
        <p:spPr bwMode="auto">
          <a:xfrm>
            <a:off x="7600950" y="1916832"/>
            <a:ext cx="1543050" cy="1028701"/>
          </a:xfrm>
          <a:prstGeom prst="rect">
            <a:avLst/>
          </a:prstGeom>
          <a:noFill/>
        </p:spPr>
      </p:pic>
      <p:sp>
        <p:nvSpPr>
          <p:cNvPr id="17" name="ZoneTexte 16"/>
          <p:cNvSpPr txBox="1"/>
          <p:nvPr/>
        </p:nvSpPr>
        <p:spPr>
          <a:xfrm>
            <a:off x="4283968" y="3501008"/>
            <a:ext cx="1300934" cy="369332"/>
          </a:xfrm>
          <a:prstGeom prst="rect">
            <a:avLst/>
          </a:prstGeom>
          <a:noFill/>
        </p:spPr>
        <p:txBody>
          <a:bodyPr wrap="none" rtlCol="0">
            <a:spAutoFit/>
          </a:bodyPr>
          <a:lstStyle/>
          <a:p>
            <a:r>
              <a:rPr lang="fr-FR" dirty="0" smtClean="0"/>
              <a:t>CATALOGUE</a:t>
            </a:r>
            <a:endParaRPr lang="fr-FR" dirty="0"/>
          </a:p>
        </p:txBody>
      </p:sp>
      <p:sp>
        <p:nvSpPr>
          <p:cNvPr id="18" name="ZoneTexte 17"/>
          <p:cNvSpPr txBox="1"/>
          <p:nvPr/>
        </p:nvSpPr>
        <p:spPr>
          <a:xfrm>
            <a:off x="6084168" y="3501008"/>
            <a:ext cx="679994" cy="369332"/>
          </a:xfrm>
          <a:prstGeom prst="rect">
            <a:avLst/>
          </a:prstGeom>
          <a:noFill/>
        </p:spPr>
        <p:txBody>
          <a:bodyPr wrap="none" rtlCol="0">
            <a:spAutoFit/>
          </a:bodyPr>
          <a:lstStyle/>
          <a:p>
            <a:r>
              <a:rPr lang="fr-FR" dirty="0" smtClean="0"/>
              <a:t>SNDL</a:t>
            </a:r>
            <a:endParaRPr lang="fr-FR" dirty="0"/>
          </a:p>
        </p:txBody>
      </p:sp>
      <p:sp>
        <p:nvSpPr>
          <p:cNvPr id="19" name="ZoneTexte 18"/>
          <p:cNvSpPr txBox="1"/>
          <p:nvPr/>
        </p:nvSpPr>
        <p:spPr>
          <a:xfrm>
            <a:off x="7812360" y="3356992"/>
            <a:ext cx="954685" cy="369332"/>
          </a:xfrm>
          <a:prstGeom prst="rect">
            <a:avLst/>
          </a:prstGeom>
          <a:noFill/>
        </p:spPr>
        <p:txBody>
          <a:bodyPr wrap="none" rtlCol="0">
            <a:spAutoFit/>
          </a:bodyPr>
          <a:lstStyle/>
          <a:p>
            <a:r>
              <a:rPr lang="fr-FR" dirty="0" smtClean="0"/>
              <a:t>D SPACE</a:t>
            </a:r>
            <a:endParaRPr lang="fr-FR" dirty="0"/>
          </a:p>
        </p:txBody>
      </p:sp>
      <p:cxnSp>
        <p:nvCxnSpPr>
          <p:cNvPr id="21" name="Connecteur en angle 20"/>
          <p:cNvCxnSpPr/>
          <p:nvPr/>
        </p:nvCxnSpPr>
        <p:spPr>
          <a:xfrm>
            <a:off x="1691680" y="2852936"/>
            <a:ext cx="914400" cy="914400"/>
          </a:xfrm>
          <a:prstGeom prst="bentConnector3">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1547664" y="4509120"/>
            <a:ext cx="2182264" cy="646331"/>
          </a:xfrm>
          <a:prstGeom prst="rect">
            <a:avLst/>
          </a:prstGeom>
          <a:noFill/>
        </p:spPr>
        <p:txBody>
          <a:bodyPr wrap="none" rtlCol="0">
            <a:spAutoFit/>
          </a:bodyPr>
          <a:lstStyle/>
          <a:p>
            <a:r>
              <a:rPr lang="fr-FR" dirty="0" smtClean="0"/>
              <a:t>LISTE DES OUVRAGES</a:t>
            </a:r>
          </a:p>
          <a:p>
            <a:r>
              <a:rPr lang="fr-FR" dirty="0" smtClean="0"/>
              <a:t>PAR SPECIALITE</a:t>
            </a:r>
            <a:endParaRPr lang="fr-FR" dirty="0"/>
          </a:p>
        </p:txBody>
      </p:sp>
      <p:cxnSp>
        <p:nvCxnSpPr>
          <p:cNvPr id="23" name="Connecteur droit avec flèche 22"/>
          <p:cNvCxnSpPr/>
          <p:nvPr/>
        </p:nvCxnSpPr>
        <p:spPr>
          <a:xfrm>
            <a:off x="3203848" y="4941168"/>
            <a:ext cx="10081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4427984" y="4725144"/>
            <a:ext cx="1080489" cy="369332"/>
          </a:xfrm>
          <a:prstGeom prst="rect">
            <a:avLst/>
          </a:prstGeom>
          <a:noFill/>
        </p:spPr>
        <p:txBody>
          <a:bodyPr wrap="none" rtlCol="0">
            <a:spAutoFit/>
          </a:bodyPr>
          <a:lstStyle/>
          <a:p>
            <a:r>
              <a:rPr lang="fr-FR" dirty="0" smtClean="0">
                <a:solidFill>
                  <a:srgbClr val="FF0000"/>
                </a:solidFill>
              </a:rPr>
              <a:t>BIOLOGIE</a:t>
            </a:r>
            <a:endParaRPr lang="fr-FR" dirty="0">
              <a:solidFill>
                <a:srgbClr val="FF0000"/>
              </a:solidFill>
            </a:endParaRPr>
          </a:p>
        </p:txBody>
      </p:sp>
      <p:cxnSp>
        <p:nvCxnSpPr>
          <p:cNvPr id="29" name="Connecteur en angle 28"/>
          <p:cNvCxnSpPr/>
          <p:nvPr/>
        </p:nvCxnSpPr>
        <p:spPr>
          <a:xfrm>
            <a:off x="5364088" y="5085184"/>
            <a:ext cx="914400" cy="914400"/>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6228184" y="5805264"/>
            <a:ext cx="1628972" cy="369332"/>
          </a:xfrm>
          <a:prstGeom prst="rect">
            <a:avLst/>
          </a:prstGeom>
          <a:noFill/>
        </p:spPr>
        <p:txBody>
          <a:bodyPr wrap="none" rtlCol="0">
            <a:spAutoFit/>
          </a:bodyPr>
          <a:lstStyle/>
          <a:p>
            <a:r>
              <a:rPr lang="fr-FR" dirty="0" smtClean="0">
                <a:solidFill>
                  <a:srgbClr val="FF0000"/>
                </a:solidFill>
              </a:rPr>
              <a:t>TELECHARGER  </a:t>
            </a:r>
            <a:endParaRPr lang="fr-FR" dirty="0">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nvGraphicFramePr>
        <p:xfrm>
          <a:off x="1187623" y="692696"/>
          <a:ext cx="6264696" cy="5832653"/>
        </p:xfrm>
        <a:graphic>
          <a:graphicData uri="http://schemas.openxmlformats.org/drawingml/2006/table">
            <a:tbl>
              <a:tblPr/>
              <a:tblGrid>
                <a:gridCol w="762051"/>
                <a:gridCol w="2616376"/>
                <a:gridCol w="1362167"/>
                <a:gridCol w="762051"/>
                <a:gridCol w="762051"/>
              </a:tblGrid>
              <a:tr h="226740">
                <a:tc>
                  <a:txBody>
                    <a:bodyPr/>
                    <a:lstStyle/>
                    <a:p>
                      <a:pPr algn="ctr" fontAlgn="b"/>
                      <a:r>
                        <a:rPr lang="fr-FR" sz="800" b="0" i="0" u="none" strike="noStrike">
                          <a:latin typeface="Arial"/>
                        </a:rPr>
                        <a:t>N°</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latin typeface="Arial"/>
                        </a:rPr>
                        <a:t>Titres</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latin typeface="Arial"/>
                        </a:rPr>
                        <a:t>Auteur</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latin typeface="Arial"/>
                        </a:rPr>
                        <a:t>Cote</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latin typeface="Arial"/>
                        </a:rPr>
                        <a:t>N° d'ex</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6519">
                <a:tc>
                  <a:txBody>
                    <a:bodyPr/>
                    <a:lstStyle/>
                    <a:p>
                      <a:pPr algn="ctr" fontAlgn="b"/>
                      <a:r>
                        <a:rPr lang="fr-FR" sz="800" b="0" i="0" u="none" strike="noStrike">
                          <a:latin typeface="Arial"/>
                        </a:rPr>
                        <a:t>1</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latin typeface="Arial"/>
                        </a:rPr>
                        <a:t>Cours de biochimie : Les hormones, S4 préclinique module G.E.R</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latin typeface="Arial"/>
                        </a:rPr>
                        <a:t>Kazi Aoul, T.</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latin typeface="Arial"/>
                        </a:rPr>
                        <a:t>570-001</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700" b="0" i="0" u="none" strike="noStrike">
                          <a:latin typeface="Arial"/>
                        </a:rPr>
                        <a:t>10</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6519">
                <a:tc>
                  <a:txBody>
                    <a:bodyPr/>
                    <a:lstStyle/>
                    <a:p>
                      <a:pPr algn="ctr" fontAlgn="b"/>
                      <a:r>
                        <a:rPr lang="fr-FR" sz="800" b="0" i="0" u="none" strike="noStrike">
                          <a:latin typeface="Arial"/>
                        </a:rPr>
                        <a:t>2</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latin typeface="Arial"/>
                        </a:rPr>
                        <a:t>Cours de biochimie : Balance azotée, proteines plasmatiques</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latin typeface="Arial"/>
                        </a:rPr>
                        <a:t>Kazi Aoul, T.</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latin typeface="Arial"/>
                        </a:rPr>
                        <a:t>570-002</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700" b="0" i="0" u="none" strike="noStrike">
                          <a:latin typeface="Arial"/>
                        </a:rPr>
                        <a:t>10</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6519">
                <a:tc>
                  <a:txBody>
                    <a:bodyPr/>
                    <a:lstStyle/>
                    <a:p>
                      <a:pPr algn="ctr" fontAlgn="b"/>
                      <a:r>
                        <a:rPr lang="fr-FR" sz="800" b="0" i="0" u="none" strike="noStrike">
                          <a:latin typeface="Arial"/>
                        </a:rPr>
                        <a:t>3</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latin typeface="Arial"/>
                        </a:rPr>
                        <a:t>Biochimie structurale : Protéines, Glucides, Lipides, Acides nucléiques</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latin typeface="Arial"/>
                        </a:rPr>
                        <a:t>Kessous, C.</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latin typeface="Arial"/>
                        </a:rPr>
                        <a:t>570-003</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700" b="0" i="0" u="none" strike="noStrike">
                          <a:latin typeface="Arial"/>
                        </a:rPr>
                        <a:t>30</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987">
                <a:tc>
                  <a:txBody>
                    <a:bodyPr/>
                    <a:lstStyle/>
                    <a:p>
                      <a:pPr algn="ctr" fontAlgn="b"/>
                      <a:r>
                        <a:rPr lang="fr-FR" sz="800" b="0" i="0" u="none" strike="noStrike">
                          <a:latin typeface="Arial"/>
                        </a:rPr>
                        <a:t>4</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latin typeface="Arial"/>
                        </a:rPr>
                        <a:t>Biochimie : Des hormones stéroides</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latin typeface="Arial"/>
                        </a:rPr>
                        <a:t> </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latin typeface="Arial"/>
                        </a:rPr>
                        <a:t>570-004</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700" b="0" i="0" u="none" strike="noStrike">
                          <a:latin typeface="Arial"/>
                        </a:rPr>
                        <a:t>13</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987">
                <a:tc>
                  <a:txBody>
                    <a:bodyPr/>
                    <a:lstStyle/>
                    <a:p>
                      <a:pPr algn="ctr" fontAlgn="b"/>
                      <a:r>
                        <a:rPr lang="fr-FR" sz="800" b="0" i="0" u="none" strike="noStrike">
                          <a:latin typeface="Arial"/>
                        </a:rPr>
                        <a:t>5</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latin typeface="Arial"/>
                        </a:rPr>
                        <a:t>Analyse instrumentale en biochimie</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latin typeface="Arial"/>
                        </a:rPr>
                        <a:t>Bouchagra, T.</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latin typeface="Arial"/>
                        </a:rPr>
                        <a:t>570-005</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700" b="0" i="0" u="none" strike="noStrike">
                          <a:latin typeface="Arial"/>
                        </a:rPr>
                        <a:t>1</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6519">
                <a:tc>
                  <a:txBody>
                    <a:bodyPr/>
                    <a:lstStyle/>
                    <a:p>
                      <a:pPr algn="ctr" fontAlgn="b"/>
                      <a:r>
                        <a:rPr lang="fr-FR" sz="800" b="0" i="0" u="none" strike="noStrike">
                          <a:latin typeface="Arial"/>
                        </a:rPr>
                        <a:t>6</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latin typeface="Arial"/>
                        </a:rPr>
                        <a:t>Travaux dirigès et travaux pratiques de biochimie</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latin typeface="Arial"/>
                        </a:rPr>
                        <a:t>Feddal, Salima</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latin typeface="Arial"/>
                        </a:rPr>
                        <a:t>570-006</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700" b="0" i="0" u="none" strike="noStrike">
                          <a:latin typeface="Arial"/>
                        </a:rPr>
                        <a:t>9</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0673">
                <a:tc>
                  <a:txBody>
                    <a:bodyPr/>
                    <a:lstStyle/>
                    <a:p>
                      <a:pPr algn="ctr" fontAlgn="b"/>
                      <a:r>
                        <a:rPr lang="fr-FR" sz="800" b="0" i="0" u="none" strike="noStrike">
                          <a:latin typeface="Arial"/>
                        </a:rPr>
                        <a:t>7</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latin typeface="Arial"/>
                        </a:rPr>
                        <a:t>Biochimie : Glucides, lipides, protéides, enzymologie, energétique, acides nucléiques</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latin typeface="Arial"/>
                        </a:rPr>
                        <a:t> </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latin typeface="Arial"/>
                        </a:rPr>
                        <a:t>570-007</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700" b="0" i="0" u="none" strike="noStrike">
                          <a:latin typeface="Arial"/>
                        </a:rPr>
                        <a:t>13</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6519">
                <a:tc>
                  <a:txBody>
                    <a:bodyPr/>
                    <a:lstStyle/>
                    <a:p>
                      <a:pPr algn="ctr" fontAlgn="b"/>
                      <a:r>
                        <a:rPr lang="fr-FR" sz="800" b="0" i="0" u="none" strike="noStrike">
                          <a:latin typeface="Arial"/>
                        </a:rPr>
                        <a:t>8</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latin typeface="Arial"/>
                        </a:rPr>
                        <a:t>Principes de biochimie minérale</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latin typeface="Arial"/>
                        </a:rPr>
                        <a:t>Lippard, Stephen J.</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latin typeface="Arial"/>
                        </a:rPr>
                        <a:t>570-008</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700" b="0" i="0" u="none" strike="noStrike">
                          <a:latin typeface="Arial"/>
                        </a:rPr>
                        <a:t>2</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987">
                <a:tc>
                  <a:txBody>
                    <a:bodyPr/>
                    <a:lstStyle/>
                    <a:p>
                      <a:pPr algn="ctr" fontAlgn="b"/>
                      <a:r>
                        <a:rPr lang="fr-FR" sz="800" b="0" i="0" u="none" strike="noStrike">
                          <a:latin typeface="Arial"/>
                        </a:rPr>
                        <a:t>9</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latin typeface="Arial"/>
                        </a:rPr>
                        <a:t>Biochimie glucides - lipides</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latin typeface="Arial"/>
                        </a:rPr>
                        <a:t> </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latin typeface="Arial"/>
                        </a:rPr>
                        <a:t>570-009</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700" b="0" i="0" u="none" strike="noStrike">
                          <a:latin typeface="Arial"/>
                        </a:rPr>
                        <a:t>3</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987">
                <a:tc>
                  <a:txBody>
                    <a:bodyPr/>
                    <a:lstStyle/>
                    <a:p>
                      <a:pPr algn="ctr" fontAlgn="b"/>
                      <a:r>
                        <a:rPr lang="fr-FR" sz="800" b="0" i="0" u="none" strike="noStrike">
                          <a:latin typeface="Arial"/>
                        </a:rPr>
                        <a:t>10</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latin typeface="Arial"/>
                        </a:rPr>
                        <a:t>Biochimie : Acides amines protéines</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latin typeface="Arial"/>
                        </a:rPr>
                        <a:t> </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latin typeface="Arial"/>
                        </a:rPr>
                        <a:t>570-010</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700" b="0" i="0" u="none" strike="noStrike">
                          <a:latin typeface="Arial"/>
                        </a:rPr>
                        <a:t>5</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987">
                <a:tc>
                  <a:txBody>
                    <a:bodyPr/>
                    <a:lstStyle/>
                    <a:p>
                      <a:pPr algn="ctr" fontAlgn="b"/>
                      <a:r>
                        <a:rPr lang="fr-FR" sz="800" b="0" i="0" u="none" strike="noStrike">
                          <a:latin typeface="Arial"/>
                        </a:rPr>
                        <a:t>11</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latin typeface="Arial"/>
                        </a:rPr>
                        <a:t>Biochimie : Bioénergétique</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latin typeface="Arial"/>
                        </a:rPr>
                        <a:t> </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latin typeface="Arial"/>
                        </a:rPr>
                        <a:t>570-011</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700" b="0" i="0" u="none" strike="noStrike">
                          <a:latin typeface="Arial"/>
                        </a:rPr>
                        <a:t>3</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987">
                <a:tc>
                  <a:txBody>
                    <a:bodyPr/>
                    <a:lstStyle/>
                    <a:p>
                      <a:pPr algn="ctr" fontAlgn="b"/>
                      <a:r>
                        <a:rPr lang="fr-FR" sz="800" b="0" i="0" u="none" strike="noStrike">
                          <a:latin typeface="Arial"/>
                        </a:rPr>
                        <a:t>12</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latin typeface="Arial"/>
                        </a:rPr>
                        <a:t>Biochimie : Les protides</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latin typeface="Arial"/>
                        </a:rPr>
                        <a:t>Polonovski</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latin typeface="Arial"/>
                        </a:rPr>
                        <a:t>570-012</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700" b="0" i="0" u="none" strike="noStrike">
                          <a:latin typeface="Arial"/>
                        </a:rPr>
                        <a:t>4</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0673">
                <a:tc>
                  <a:txBody>
                    <a:bodyPr/>
                    <a:lstStyle/>
                    <a:p>
                      <a:pPr algn="ctr" fontAlgn="b"/>
                      <a:r>
                        <a:rPr lang="fr-FR" sz="800" b="0" i="0" u="none" strike="noStrike">
                          <a:latin typeface="Arial"/>
                        </a:rPr>
                        <a:t>13</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latin typeface="Arial"/>
                        </a:rPr>
                        <a:t>Biochimie : Générale et médicale, structurale, métabolisme, semeiologique</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latin typeface="Arial"/>
                        </a:rPr>
                        <a:t>Louisot, Pierre</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latin typeface="Arial"/>
                        </a:rPr>
                        <a:t>570-013</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700" b="0" i="0" u="none" strike="noStrike">
                          <a:latin typeface="Arial"/>
                        </a:rPr>
                        <a:t>4</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6519">
                <a:tc>
                  <a:txBody>
                    <a:bodyPr/>
                    <a:lstStyle/>
                    <a:p>
                      <a:pPr algn="ctr" fontAlgn="b"/>
                      <a:r>
                        <a:rPr lang="fr-FR" sz="800" b="0" i="0" u="none" strike="noStrike">
                          <a:latin typeface="Arial"/>
                        </a:rPr>
                        <a:t>14</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latin typeface="Arial"/>
                        </a:rPr>
                        <a:t>Enzymologie biochimie métabolique : Glucides lipides, amino acides</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latin typeface="Arial"/>
                        </a:rPr>
                        <a:t>Bouchagra, T.</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latin typeface="Arial"/>
                        </a:rPr>
                        <a:t>570-014</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700" b="0" i="0" u="none" strike="noStrike">
                          <a:latin typeface="Arial"/>
                        </a:rPr>
                        <a:t>10</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6519">
                <a:tc>
                  <a:txBody>
                    <a:bodyPr/>
                    <a:lstStyle/>
                    <a:p>
                      <a:pPr algn="ctr" fontAlgn="b"/>
                      <a:r>
                        <a:rPr lang="fr-FR" sz="800" b="0" i="0" u="none" strike="noStrike">
                          <a:latin typeface="Arial"/>
                        </a:rPr>
                        <a:t>15</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latin typeface="Arial"/>
                        </a:rPr>
                        <a:t>Cours de biochimie générale : Structure et métabolisme</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latin typeface="Arial"/>
                        </a:rPr>
                        <a:t>Kouadri Boudjeltia, Abderrahmane</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latin typeface="Arial"/>
                        </a:rPr>
                        <a:t>570-015</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700" b="0" i="0" u="none" strike="noStrike">
                          <a:latin typeface="Arial"/>
                        </a:rPr>
                        <a:t>22</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6519">
                <a:tc>
                  <a:txBody>
                    <a:bodyPr/>
                    <a:lstStyle/>
                    <a:p>
                      <a:pPr algn="ctr" fontAlgn="b"/>
                      <a:r>
                        <a:rPr lang="fr-FR" sz="800" b="0" i="0" u="none" strike="noStrike">
                          <a:latin typeface="Arial"/>
                        </a:rPr>
                        <a:t>16</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latin typeface="Arial"/>
                        </a:rPr>
                        <a:t>Biochimie génétique</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latin typeface="Arial"/>
                        </a:rPr>
                        <a:t>Etienne, Jacqueline</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latin typeface="Arial"/>
                        </a:rPr>
                        <a:t>570-016</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700" b="0" i="0" u="none" strike="noStrike">
                          <a:latin typeface="Arial"/>
                        </a:rPr>
                        <a:t>3</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6519">
                <a:tc>
                  <a:txBody>
                    <a:bodyPr/>
                    <a:lstStyle/>
                    <a:p>
                      <a:pPr algn="ctr" fontAlgn="b"/>
                      <a:r>
                        <a:rPr lang="fr-FR" sz="800" b="0" i="0" u="none" strike="noStrike">
                          <a:latin typeface="Arial"/>
                        </a:rPr>
                        <a:t>17</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latin typeface="Arial"/>
                        </a:rPr>
                        <a:t>Exercices corrigs et commentés de biochimie</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latin typeface="Arial"/>
                        </a:rPr>
                        <a:t>Grantier, Jean R.</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latin typeface="Arial"/>
                        </a:rPr>
                        <a:t>570-017</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700" b="0" i="0" u="none" strike="noStrike">
                          <a:latin typeface="Arial"/>
                        </a:rPr>
                        <a:t>3</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987">
                <a:tc>
                  <a:txBody>
                    <a:bodyPr/>
                    <a:lstStyle/>
                    <a:p>
                      <a:pPr algn="ctr" fontAlgn="b"/>
                      <a:r>
                        <a:rPr lang="fr-FR" sz="800" b="0" i="0" u="none" strike="noStrike">
                          <a:latin typeface="Arial"/>
                        </a:rPr>
                        <a:t>18</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latin typeface="Arial"/>
                        </a:rPr>
                        <a:t>Exercices et problèmes de biochimie</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latin typeface="Arial"/>
                        </a:rPr>
                        <a:t> </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latin typeface="Arial"/>
                        </a:rPr>
                        <a:t>570-018</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700" b="0" i="0" u="none" strike="noStrike">
                          <a:latin typeface="Arial"/>
                        </a:rPr>
                        <a:t>4</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987">
                <a:tc>
                  <a:txBody>
                    <a:bodyPr/>
                    <a:lstStyle/>
                    <a:p>
                      <a:pPr algn="ctr" fontAlgn="b"/>
                      <a:r>
                        <a:rPr lang="fr-FR" sz="800" b="0" i="0" u="none" strike="noStrike">
                          <a:latin typeface="Arial"/>
                        </a:rPr>
                        <a:t>19</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latin typeface="Arial"/>
                        </a:rPr>
                        <a:t>L'essentiel en biochimie</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latin typeface="Arial"/>
                        </a:rPr>
                        <a:t>Hames, B.D</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latin typeface="Arial"/>
                        </a:rPr>
                        <a:t>570-019</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700" b="0" i="0" u="none" strike="noStrike" dirty="0">
                          <a:latin typeface="Arial"/>
                        </a:rPr>
                        <a:t>4</a:t>
                      </a:r>
                    </a:p>
                  </a:txBody>
                  <a:tcPr marL="5724" marR="5724" marT="5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27584" y="332656"/>
            <a:ext cx="2648546"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fr-FR" dirty="0" smtClean="0"/>
              <a:t>CATALOGUE DE L’UDBKM: </a:t>
            </a:r>
            <a:endParaRPr lang="fr-FR" dirty="0"/>
          </a:p>
        </p:txBody>
      </p:sp>
      <p:sp>
        <p:nvSpPr>
          <p:cNvPr id="5" name="Rectangle 4"/>
          <p:cNvSpPr/>
          <p:nvPr/>
        </p:nvSpPr>
        <p:spPr>
          <a:xfrm>
            <a:off x="3131840" y="980728"/>
            <a:ext cx="1857945" cy="369332"/>
          </a:xfrm>
          <a:prstGeom prst="rect">
            <a:avLst/>
          </a:prstGeom>
        </p:spPr>
        <p:txBody>
          <a:bodyPr wrap="none">
            <a:spAutoFit/>
          </a:bodyPr>
          <a:lstStyle/>
          <a:p>
            <a:r>
              <a:rPr lang="fr-FR" b="1" dirty="0" smtClean="0"/>
              <a:t>Recherche simple</a:t>
            </a:r>
            <a:endParaRPr lang="fr-FR" dirty="0"/>
          </a:p>
        </p:txBody>
      </p:sp>
      <p:sp>
        <p:nvSpPr>
          <p:cNvPr id="6" name="Rectangle 5"/>
          <p:cNvSpPr/>
          <p:nvPr/>
        </p:nvSpPr>
        <p:spPr>
          <a:xfrm>
            <a:off x="2555776" y="1484784"/>
            <a:ext cx="3439852" cy="369332"/>
          </a:xfrm>
          <a:prstGeom prst="rect">
            <a:avLst/>
          </a:prstGeom>
        </p:spPr>
        <p:txBody>
          <a:bodyPr wrap="none">
            <a:spAutoFit/>
          </a:bodyPr>
          <a:lstStyle/>
          <a:p>
            <a:r>
              <a:rPr lang="fr-FR" b="1" dirty="0" smtClean="0"/>
              <a:t>Entrez le(s) critère(s) de recherche</a:t>
            </a:r>
            <a:endParaRPr lang="fr-FR" dirty="0"/>
          </a:p>
        </p:txBody>
      </p:sp>
      <p:graphicFrame>
        <p:nvGraphicFramePr>
          <p:cNvPr id="7" name="Tableau 6"/>
          <p:cNvGraphicFramePr>
            <a:graphicFrameLocks noGrp="1"/>
          </p:cNvGraphicFramePr>
          <p:nvPr/>
        </p:nvGraphicFramePr>
        <p:xfrm>
          <a:off x="2483768" y="2060848"/>
          <a:ext cx="5303912" cy="293370"/>
        </p:xfrm>
        <a:graphic>
          <a:graphicData uri="http://schemas.openxmlformats.org/drawingml/2006/table">
            <a:tbl>
              <a:tblPr/>
              <a:tblGrid>
                <a:gridCol w="2255912"/>
                <a:gridCol w="3048000"/>
              </a:tblGrid>
              <a:tr h="0">
                <a:tc>
                  <a:txBody>
                    <a:bodyPr/>
                    <a:lstStyle/>
                    <a:p>
                      <a:pPr>
                        <a:spcAft>
                          <a:spcPts val="0"/>
                        </a:spcAft>
                      </a:pPr>
                      <a:r>
                        <a:rPr lang="fr-FR" sz="900">
                          <a:solidFill>
                            <a:srgbClr val="000066"/>
                          </a:solidFill>
                          <a:latin typeface="Arial"/>
                        </a:rPr>
                        <a:t>Mot(s) du titre  </a:t>
                      </a:r>
                      <a:endParaRPr lang="fr-FR"/>
                    </a:p>
                  </a:txBody>
                  <a:tcPr marL="9525" marR="9525" marT="9525" marB="9525" anchor="ctr">
                    <a:lnL>
                      <a:noFill/>
                    </a:lnL>
                    <a:lnR>
                      <a:noFill/>
                    </a:lnR>
                    <a:lnT>
                      <a:noFill/>
                    </a:lnT>
                    <a:lnB>
                      <a:noFill/>
                    </a:lnB>
                  </a:tcPr>
                </a:tc>
                <a:tc>
                  <a:txBody>
                    <a:bodyPr/>
                    <a:lstStyle/>
                    <a:p>
                      <a:pPr>
                        <a:spcAft>
                          <a:spcPts val="0"/>
                        </a:spcAft>
                      </a:pPr>
                      <a:endParaRPr lang="fr-FR" dirty="0"/>
                    </a:p>
                  </a:txBody>
                  <a:tcPr marL="9525" marR="9525" marT="9525" marB="9525" anchor="ctr">
                    <a:lnL>
                      <a:noFill/>
                    </a:lnL>
                    <a:lnR>
                      <a:noFill/>
                    </a:lnR>
                    <a:lnT>
                      <a:noFill/>
                    </a:lnT>
                    <a:lnB>
                      <a:noFill/>
                    </a:lnB>
                  </a:tcPr>
                </a:tc>
              </a:tr>
            </a:tbl>
          </a:graphicData>
        </a:graphic>
      </p:graphicFrame>
      <p:graphicFrame>
        <p:nvGraphicFramePr>
          <p:cNvPr id="8" name="Tableau 7"/>
          <p:cNvGraphicFramePr>
            <a:graphicFrameLocks noGrp="1"/>
          </p:cNvGraphicFramePr>
          <p:nvPr/>
        </p:nvGraphicFramePr>
        <p:xfrm>
          <a:off x="2267744" y="2348880"/>
          <a:ext cx="6096000" cy="293370"/>
        </p:xfrm>
        <a:graphic>
          <a:graphicData uri="http://schemas.openxmlformats.org/drawingml/2006/table">
            <a:tbl>
              <a:tblPr/>
              <a:tblGrid>
                <a:gridCol w="3048000"/>
                <a:gridCol w="3048000"/>
              </a:tblGrid>
              <a:tr h="0">
                <a:tc>
                  <a:txBody>
                    <a:bodyPr/>
                    <a:lstStyle/>
                    <a:p>
                      <a:pPr>
                        <a:spcAft>
                          <a:spcPts val="0"/>
                        </a:spcAft>
                      </a:pPr>
                      <a:r>
                        <a:rPr lang="fr-FR" sz="900" dirty="0">
                          <a:solidFill>
                            <a:srgbClr val="000066"/>
                          </a:solidFill>
                          <a:latin typeface="Arial"/>
                        </a:rPr>
                        <a:t>Mot(s) auteur  </a:t>
                      </a:r>
                      <a:endParaRPr lang="fr-FR" dirty="0"/>
                    </a:p>
                  </a:txBody>
                  <a:tcPr marL="9525" marR="9525" marT="9525" marB="9525" anchor="ctr">
                    <a:lnL>
                      <a:noFill/>
                    </a:lnL>
                    <a:lnR>
                      <a:noFill/>
                    </a:lnR>
                    <a:lnT>
                      <a:noFill/>
                    </a:lnT>
                    <a:lnB>
                      <a:noFill/>
                    </a:lnB>
                  </a:tcPr>
                </a:tc>
                <a:tc>
                  <a:txBody>
                    <a:bodyPr/>
                    <a:lstStyle/>
                    <a:p>
                      <a:pPr>
                        <a:spcAft>
                          <a:spcPts val="0"/>
                        </a:spcAft>
                      </a:pPr>
                      <a:endParaRPr lang="fr-FR" dirty="0"/>
                    </a:p>
                  </a:txBody>
                  <a:tcPr marL="9525" marR="9525" marT="9525" marB="9525" anchor="ctr">
                    <a:lnL>
                      <a:noFill/>
                    </a:lnL>
                    <a:lnR>
                      <a:noFill/>
                    </a:lnR>
                    <a:lnT>
                      <a:noFill/>
                    </a:lnT>
                    <a:lnB>
                      <a:noFill/>
                    </a:lnB>
                  </a:tcPr>
                </a:tc>
              </a:tr>
            </a:tbl>
          </a:graphicData>
        </a:graphic>
      </p:graphicFrame>
      <p:sp>
        <p:nvSpPr>
          <p:cNvPr id="9" name="Rectangle 8"/>
          <p:cNvSpPr/>
          <p:nvPr/>
        </p:nvSpPr>
        <p:spPr>
          <a:xfrm>
            <a:off x="2267744" y="2636912"/>
            <a:ext cx="1321580" cy="369332"/>
          </a:xfrm>
          <a:prstGeom prst="rect">
            <a:avLst/>
          </a:prstGeom>
        </p:spPr>
        <p:txBody>
          <a:bodyPr wrap="none">
            <a:spAutoFit/>
          </a:bodyPr>
          <a:lstStyle/>
          <a:p>
            <a:r>
              <a:rPr lang="fr-FR" dirty="0" smtClean="0"/>
              <a:t>Mot(s) sujet</a:t>
            </a:r>
            <a:endParaRPr lang="fr-FR" dirty="0"/>
          </a:p>
        </p:txBody>
      </p:sp>
      <p:sp>
        <p:nvSpPr>
          <p:cNvPr id="10" name="ZoneTexte 9"/>
          <p:cNvSpPr txBox="1"/>
          <p:nvPr/>
        </p:nvSpPr>
        <p:spPr>
          <a:xfrm>
            <a:off x="3635896" y="3068960"/>
            <a:ext cx="1300934"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fr-FR" dirty="0" smtClean="0"/>
              <a:t>Rechercher </a:t>
            </a:r>
            <a:endParaRPr lang="fr-FR" dirty="0"/>
          </a:p>
        </p:txBody>
      </p:sp>
      <p:sp>
        <p:nvSpPr>
          <p:cNvPr id="11" name="ZoneTexte 10"/>
          <p:cNvSpPr txBox="1"/>
          <p:nvPr/>
        </p:nvSpPr>
        <p:spPr>
          <a:xfrm>
            <a:off x="3707904" y="2636912"/>
            <a:ext cx="1368152" cy="369332"/>
          </a:xfrm>
          <a:prstGeom prst="rect">
            <a:avLst/>
          </a:prstGeom>
          <a:noFill/>
        </p:spPr>
        <p:txBody>
          <a:bodyPr wrap="square" rtlCol="0">
            <a:spAutoFit/>
          </a:bodyPr>
          <a:lstStyle/>
          <a:p>
            <a:r>
              <a:rPr lang="fr-FR" dirty="0" smtClean="0"/>
              <a:t> génétique</a:t>
            </a:r>
            <a:endParaRPr lang="fr-FR" dirty="0"/>
          </a:p>
        </p:txBody>
      </p:sp>
      <p:graphicFrame>
        <p:nvGraphicFramePr>
          <p:cNvPr id="12" name="Tableau 11"/>
          <p:cNvGraphicFramePr>
            <a:graphicFrameLocks noGrp="1"/>
          </p:cNvGraphicFramePr>
          <p:nvPr/>
        </p:nvGraphicFramePr>
        <p:xfrm>
          <a:off x="1115616" y="3645024"/>
          <a:ext cx="6264695" cy="3116398"/>
        </p:xfrm>
        <a:graphic>
          <a:graphicData uri="http://schemas.openxmlformats.org/drawingml/2006/table">
            <a:tbl>
              <a:tblPr/>
              <a:tblGrid>
                <a:gridCol w="391544"/>
                <a:gridCol w="3393377"/>
                <a:gridCol w="1305144"/>
                <a:gridCol w="652573"/>
                <a:gridCol w="522057"/>
              </a:tblGrid>
              <a:tr h="229971">
                <a:tc>
                  <a:txBody>
                    <a:bodyPr/>
                    <a:lstStyle/>
                    <a:p>
                      <a:endParaRPr lang="fr-FR" sz="1000"/>
                    </a:p>
                  </a:txBody>
                  <a:tcPr marL="5272" marR="5272" marT="5272" marB="5272" anchor="ctr">
                    <a:lnL>
                      <a:noFill/>
                    </a:lnL>
                    <a:lnR>
                      <a:noFill/>
                    </a:lnR>
                    <a:lnT>
                      <a:noFill/>
                    </a:lnT>
                    <a:lnB>
                      <a:noFill/>
                    </a:lnB>
                    <a:solidFill>
                      <a:srgbClr val="CBD5E6"/>
                    </a:solidFill>
                  </a:tcPr>
                </a:tc>
                <a:tc>
                  <a:txBody>
                    <a:bodyPr/>
                    <a:lstStyle/>
                    <a:p>
                      <a:r>
                        <a:rPr lang="fr-FR" sz="1000"/>
                        <a:t>Titre</a:t>
                      </a:r>
                    </a:p>
                  </a:txBody>
                  <a:tcPr marL="5272" marR="5272" marT="5272" marB="5272" anchor="ctr">
                    <a:lnL>
                      <a:noFill/>
                    </a:lnL>
                    <a:lnR>
                      <a:noFill/>
                    </a:lnR>
                    <a:lnT>
                      <a:noFill/>
                    </a:lnT>
                    <a:lnB>
                      <a:noFill/>
                    </a:lnB>
                    <a:solidFill>
                      <a:srgbClr val="CBD5E6"/>
                    </a:solidFill>
                  </a:tcPr>
                </a:tc>
                <a:tc>
                  <a:txBody>
                    <a:bodyPr/>
                    <a:lstStyle/>
                    <a:p>
                      <a:r>
                        <a:rPr lang="fr-FR" sz="1000"/>
                        <a:t>Auteur</a:t>
                      </a:r>
                    </a:p>
                  </a:txBody>
                  <a:tcPr marL="5272" marR="5272" marT="5272" marB="5272" anchor="ctr">
                    <a:lnL>
                      <a:noFill/>
                    </a:lnL>
                    <a:lnR>
                      <a:noFill/>
                    </a:lnR>
                    <a:lnT>
                      <a:noFill/>
                    </a:lnT>
                    <a:lnB>
                      <a:noFill/>
                    </a:lnB>
                    <a:solidFill>
                      <a:srgbClr val="CBD5E6"/>
                    </a:solidFill>
                  </a:tcPr>
                </a:tc>
                <a:tc>
                  <a:txBody>
                    <a:bodyPr/>
                    <a:lstStyle/>
                    <a:p>
                      <a:r>
                        <a:rPr lang="fr-FR" sz="1000"/>
                        <a:t>Type</a:t>
                      </a:r>
                    </a:p>
                  </a:txBody>
                  <a:tcPr marL="5272" marR="5272" marT="5272" marB="5272" anchor="ctr">
                    <a:lnL>
                      <a:noFill/>
                    </a:lnL>
                    <a:lnR>
                      <a:noFill/>
                    </a:lnR>
                    <a:lnT>
                      <a:noFill/>
                    </a:lnT>
                    <a:lnB>
                      <a:noFill/>
                    </a:lnB>
                    <a:solidFill>
                      <a:srgbClr val="CBD5E6"/>
                    </a:solidFill>
                  </a:tcPr>
                </a:tc>
                <a:tc>
                  <a:txBody>
                    <a:bodyPr/>
                    <a:lstStyle/>
                    <a:p>
                      <a:r>
                        <a:rPr lang="fr-FR" sz="1000"/>
                        <a:t>Année</a:t>
                      </a:r>
                    </a:p>
                  </a:txBody>
                  <a:tcPr marL="5272" marR="5272" marT="5272" marB="5272" anchor="ctr">
                    <a:lnL>
                      <a:noFill/>
                    </a:lnL>
                    <a:lnR>
                      <a:noFill/>
                    </a:lnR>
                    <a:lnT>
                      <a:noFill/>
                    </a:lnT>
                    <a:lnB>
                      <a:noFill/>
                    </a:lnB>
                    <a:solidFill>
                      <a:srgbClr val="CBD5E6"/>
                    </a:solidFill>
                  </a:tcPr>
                </a:tc>
              </a:tr>
              <a:tr h="452253">
                <a:tc>
                  <a:txBody>
                    <a:bodyPr/>
                    <a:lstStyle/>
                    <a:p>
                      <a:r>
                        <a:rPr lang="fr-FR" sz="1000"/>
                        <a:t> 1.</a:t>
                      </a:r>
                    </a:p>
                  </a:txBody>
                  <a:tcPr marL="5272" marR="5272" marT="5272" marB="5272">
                    <a:lnL>
                      <a:noFill/>
                    </a:lnL>
                    <a:lnR>
                      <a:noFill/>
                    </a:lnR>
                    <a:lnT>
                      <a:noFill/>
                    </a:lnT>
                    <a:lnB>
                      <a:noFill/>
                    </a:lnB>
                    <a:solidFill>
                      <a:srgbClr val="FFFFFF"/>
                    </a:solidFill>
                  </a:tcPr>
                </a:tc>
                <a:tc>
                  <a:txBody>
                    <a:bodyPr/>
                    <a:lstStyle/>
                    <a:p>
                      <a:r>
                        <a:rPr lang="fr-FR" sz="1000" u="none" strike="noStrike">
                          <a:hlinkClick r:id="rId2" tooltip="Voir la notice"/>
                        </a:rPr>
                        <a:t>100 Q.C.M. corrigés Génétique bilogie moléculaire : PCEM,DEUGB,PHARMACIE,CLASSES, PRéPARATOIRES BIOLOGIQUES</a:t>
                      </a:r>
                      <a:endParaRPr lang="fr-FR" sz="1000"/>
                    </a:p>
                  </a:txBody>
                  <a:tcPr marL="5272" marR="5272" marT="5272" marB="5272">
                    <a:lnL>
                      <a:noFill/>
                    </a:lnL>
                    <a:lnR>
                      <a:noFill/>
                    </a:lnR>
                    <a:lnT>
                      <a:noFill/>
                    </a:lnT>
                    <a:lnB>
                      <a:noFill/>
                    </a:lnB>
                    <a:solidFill>
                      <a:srgbClr val="FFFFFF"/>
                    </a:solidFill>
                  </a:tcPr>
                </a:tc>
                <a:tc>
                  <a:txBody>
                    <a:bodyPr/>
                    <a:lstStyle/>
                    <a:p>
                      <a:r>
                        <a:rPr lang="fr-FR" sz="1000"/>
                        <a:t>LAPIE, P.</a:t>
                      </a:r>
                    </a:p>
                  </a:txBody>
                  <a:tcPr marL="5272" marR="5272" marT="5272" marB="5272">
                    <a:lnL>
                      <a:noFill/>
                    </a:lnL>
                    <a:lnR>
                      <a:noFill/>
                    </a:lnR>
                    <a:lnT>
                      <a:noFill/>
                    </a:lnT>
                    <a:lnB>
                      <a:noFill/>
                    </a:lnB>
                    <a:solidFill>
                      <a:srgbClr val="FFFFFF"/>
                    </a:solidFill>
                  </a:tcPr>
                </a:tc>
                <a:tc>
                  <a:txBody>
                    <a:bodyPr/>
                    <a:lstStyle/>
                    <a:p>
                      <a:r>
                        <a:rPr lang="fr-FR" sz="1000"/>
                        <a:t>Livre</a:t>
                      </a:r>
                    </a:p>
                  </a:txBody>
                  <a:tcPr marL="5272" marR="5272" marT="5272" marB="5272">
                    <a:lnL>
                      <a:noFill/>
                    </a:lnL>
                    <a:lnR>
                      <a:noFill/>
                    </a:lnR>
                    <a:lnT>
                      <a:noFill/>
                    </a:lnT>
                    <a:lnB>
                      <a:noFill/>
                    </a:lnB>
                    <a:solidFill>
                      <a:srgbClr val="FFFFFF"/>
                    </a:solidFill>
                  </a:tcPr>
                </a:tc>
                <a:tc>
                  <a:txBody>
                    <a:bodyPr/>
                    <a:lstStyle/>
                    <a:p>
                      <a:r>
                        <a:rPr lang="fr-FR" sz="1000"/>
                        <a:t>2003</a:t>
                      </a:r>
                    </a:p>
                  </a:txBody>
                  <a:tcPr marL="5272" marR="5272" marT="5272" marB="5272">
                    <a:lnL>
                      <a:noFill/>
                    </a:lnL>
                    <a:lnR>
                      <a:noFill/>
                    </a:lnR>
                    <a:lnT>
                      <a:noFill/>
                    </a:lnT>
                    <a:lnB>
                      <a:noFill/>
                    </a:lnB>
                    <a:solidFill>
                      <a:srgbClr val="FFFFFF"/>
                    </a:solidFill>
                  </a:tcPr>
                </a:tc>
              </a:tr>
              <a:tr h="118831">
                <a:tc>
                  <a:txBody>
                    <a:bodyPr/>
                    <a:lstStyle/>
                    <a:p>
                      <a:r>
                        <a:rPr lang="fr-FR" sz="1000"/>
                        <a:t> 2.</a:t>
                      </a:r>
                    </a:p>
                  </a:txBody>
                  <a:tcPr marL="5272" marR="5272" marT="5272" marB="5272">
                    <a:lnL>
                      <a:noFill/>
                    </a:lnL>
                    <a:lnR>
                      <a:noFill/>
                    </a:lnR>
                    <a:lnT>
                      <a:noFill/>
                    </a:lnT>
                    <a:lnB>
                      <a:noFill/>
                    </a:lnB>
                    <a:solidFill>
                      <a:srgbClr val="F9F9F9"/>
                    </a:solidFill>
                  </a:tcPr>
                </a:tc>
                <a:tc>
                  <a:txBody>
                    <a:bodyPr/>
                    <a:lstStyle/>
                    <a:p>
                      <a:r>
                        <a:rPr lang="fr-FR" sz="1000" u="none" strike="noStrike">
                          <a:hlinkClick r:id="rId2" tooltip="Voir la notice"/>
                        </a:rPr>
                        <a:t>12 Clés pour la biologie</a:t>
                      </a:r>
                      <a:endParaRPr lang="fr-FR" sz="1000"/>
                    </a:p>
                  </a:txBody>
                  <a:tcPr marL="5272" marR="5272" marT="5272" marB="5272">
                    <a:lnL>
                      <a:noFill/>
                    </a:lnL>
                    <a:lnR>
                      <a:noFill/>
                    </a:lnR>
                    <a:lnT>
                      <a:noFill/>
                    </a:lnT>
                    <a:lnB>
                      <a:noFill/>
                    </a:lnB>
                    <a:solidFill>
                      <a:srgbClr val="F9F9F9"/>
                    </a:solidFill>
                  </a:tcPr>
                </a:tc>
                <a:tc>
                  <a:txBody>
                    <a:bodyPr/>
                    <a:lstStyle/>
                    <a:p>
                      <a:endParaRPr lang="fr-FR" sz="1000"/>
                    </a:p>
                  </a:txBody>
                  <a:tcPr marL="5272" marR="5272" marT="5272" marB="5272">
                    <a:lnL>
                      <a:noFill/>
                    </a:lnL>
                    <a:lnR>
                      <a:noFill/>
                    </a:lnR>
                    <a:lnT>
                      <a:noFill/>
                    </a:lnT>
                    <a:lnB>
                      <a:noFill/>
                    </a:lnB>
                    <a:solidFill>
                      <a:srgbClr val="F9F9F9"/>
                    </a:solidFill>
                  </a:tcPr>
                </a:tc>
                <a:tc>
                  <a:txBody>
                    <a:bodyPr/>
                    <a:lstStyle/>
                    <a:p>
                      <a:r>
                        <a:rPr lang="fr-FR" sz="1000"/>
                        <a:t>Livre</a:t>
                      </a:r>
                    </a:p>
                  </a:txBody>
                  <a:tcPr marL="5272" marR="5272" marT="5272" marB="5272">
                    <a:lnL>
                      <a:noFill/>
                    </a:lnL>
                    <a:lnR>
                      <a:noFill/>
                    </a:lnR>
                    <a:lnT>
                      <a:noFill/>
                    </a:lnT>
                    <a:lnB>
                      <a:noFill/>
                    </a:lnB>
                    <a:solidFill>
                      <a:srgbClr val="F9F9F9"/>
                    </a:solidFill>
                  </a:tcPr>
                </a:tc>
                <a:tc>
                  <a:txBody>
                    <a:bodyPr/>
                    <a:lstStyle/>
                    <a:p>
                      <a:r>
                        <a:rPr lang="fr-FR" sz="1000"/>
                        <a:t>1985</a:t>
                      </a:r>
                    </a:p>
                  </a:txBody>
                  <a:tcPr marL="5272" marR="5272" marT="5272" marB="5272">
                    <a:lnL>
                      <a:noFill/>
                    </a:lnL>
                    <a:lnR>
                      <a:noFill/>
                    </a:lnR>
                    <a:lnT>
                      <a:noFill/>
                    </a:lnT>
                    <a:lnB>
                      <a:noFill/>
                    </a:lnB>
                    <a:solidFill>
                      <a:srgbClr val="F9F9F9"/>
                    </a:solidFill>
                  </a:tcPr>
                </a:tc>
              </a:tr>
              <a:tr h="450638">
                <a:tc>
                  <a:txBody>
                    <a:bodyPr/>
                    <a:lstStyle/>
                    <a:p>
                      <a:r>
                        <a:rPr lang="fr-FR" sz="1000"/>
                        <a:t> 3.</a:t>
                      </a:r>
                    </a:p>
                  </a:txBody>
                  <a:tcPr marL="5272" marR="5272" marT="5272" marB="5272">
                    <a:lnL>
                      <a:noFill/>
                    </a:lnL>
                    <a:lnR>
                      <a:noFill/>
                    </a:lnR>
                    <a:lnT>
                      <a:noFill/>
                    </a:lnT>
                    <a:lnB>
                      <a:noFill/>
                    </a:lnB>
                    <a:solidFill>
                      <a:srgbClr val="FFFFFF"/>
                    </a:solidFill>
                  </a:tcPr>
                </a:tc>
                <a:tc>
                  <a:txBody>
                    <a:bodyPr/>
                    <a:lstStyle/>
                    <a:p>
                      <a:r>
                        <a:rPr lang="fr-FR" sz="1000" u="none" strike="noStrike">
                          <a:hlinkClick r:id="rId2" tooltip="Voir la notice"/>
                        </a:rPr>
                        <a:t>Amélioration génétique des animaux d'élevage : bases scientifiques ,sélection et croisements</a:t>
                      </a:r>
                      <a:endParaRPr lang="fr-FR" sz="1000"/>
                    </a:p>
                  </a:txBody>
                  <a:tcPr marL="5272" marR="5272" marT="5272" marB="5272">
                    <a:lnL>
                      <a:noFill/>
                    </a:lnL>
                    <a:lnR>
                      <a:noFill/>
                    </a:lnR>
                    <a:lnT>
                      <a:noFill/>
                    </a:lnT>
                    <a:lnB>
                      <a:noFill/>
                    </a:lnB>
                    <a:solidFill>
                      <a:srgbClr val="FFFFFF"/>
                    </a:solidFill>
                  </a:tcPr>
                </a:tc>
                <a:tc>
                  <a:txBody>
                    <a:bodyPr/>
                    <a:lstStyle/>
                    <a:p>
                      <a:r>
                        <a:rPr lang="fr-FR" sz="1000"/>
                        <a:t>Jussiau, Roland</a:t>
                      </a:r>
                    </a:p>
                  </a:txBody>
                  <a:tcPr marL="5272" marR="5272" marT="5272" marB="5272">
                    <a:lnL>
                      <a:noFill/>
                    </a:lnL>
                    <a:lnR>
                      <a:noFill/>
                    </a:lnR>
                    <a:lnT>
                      <a:noFill/>
                    </a:lnT>
                    <a:lnB>
                      <a:noFill/>
                    </a:lnB>
                    <a:solidFill>
                      <a:srgbClr val="FFFFFF"/>
                    </a:solidFill>
                  </a:tcPr>
                </a:tc>
                <a:tc>
                  <a:txBody>
                    <a:bodyPr/>
                    <a:lstStyle/>
                    <a:p>
                      <a:r>
                        <a:rPr lang="fr-FR" sz="1000"/>
                        <a:t>Livre</a:t>
                      </a:r>
                    </a:p>
                  </a:txBody>
                  <a:tcPr marL="5272" marR="5272" marT="5272" marB="5272">
                    <a:lnL>
                      <a:noFill/>
                    </a:lnL>
                    <a:lnR>
                      <a:noFill/>
                    </a:lnR>
                    <a:lnT>
                      <a:noFill/>
                    </a:lnT>
                    <a:lnB>
                      <a:noFill/>
                    </a:lnB>
                    <a:solidFill>
                      <a:srgbClr val="FFFFFF"/>
                    </a:solidFill>
                  </a:tcPr>
                </a:tc>
                <a:tc>
                  <a:txBody>
                    <a:bodyPr/>
                    <a:lstStyle/>
                    <a:p>
                      <a:r>
                        <a:rPr lang="fr-FR" sz="1000"/>
                        <a:t>2010</a:t>
                      </a:r>
                    </a:p>
                  </a:txBody>
                  <a:tcPr marL="5272" marR="5272" marT="5272" marB="5272">
                    <a:lnL>
                      <a:noFill/>
                    </a:lnL>
                    <a:lnR>
                      <a:noFill/>
                    </a:lnR>
                    <a:lnT>
                      <a:noFill/>
                    </a:lnT>
                    <a:lnB>
                      <a:noFill/>
                    </a:lnB>
                    <a:solidFill>
                      <a:srgbClr val="FFFFFF"/>
                    </a:solidFill>
                  </a:tcPr>
                </a:tc>
              </a:tr>
              <a:tr h="229971">
                <a:tc>
                  <a:txBody>
                    <a:bodyPr/>
                    <a:lstStyle/>
                    <a:p>
                      <a:r>
                        <a:rPr lang="fr-FR" sz="1000"/>
                        <a:t> 4.</a:t>
                      </a:r>
                    </a:p>
                  </a:txBody>
                  <a:tcPr marL="5272" marR="5272" marT="5272" marB="5272">
                    <a:lnL>
                      <a:noFill/>
                    </a:lnL>
                    <a:lnR>
                      <a:noFill/>
                    </a:lnR>
                    <a:lnT>
                      <a:noFill/>
                    </a:lnT>
                    <a:lnB>
                      <a:noFill/>
                    </a:lnB>
                    <a:solidFill>
                      <a:srgbClr val="F9F9F9"/>
                    </a:solidFill>
                  </a:tcPr>
                </a:tc>
                <a:tc>
                  <a:txBody>
                    <a:bodyPr/>
                    <a:lstStyle/>
                    <a:p>
                      <a:r>
                        <a:rPr lang="fr-FR" sz="1000" u="none" strike="noStrike">
                          <a:hlinkClick r:id="rId2" tooltip="Voir la notice"/>
                        </a:rPr>
                        <a:t>Analyse du génome et gestion des ressources génétiques forestières</a:t>
                      </a:r>
                      <a:endParaRPr lang="fr-FR" sz="1000"/>
                    </a:p>
                  </a:txBody>
                  <a:tcPr marL="5272" marR="5272" marT="5272" marB="5272">
                    <a:lnL>
                      <a:noFill/>
                    </a:lnL>
                    <a:lnR>
                      <a:noFill/>
                    </a:lnR>
                    <a:lnT>
                      <a:noFill/>
                    </a:lnT>
                    <a:lnB>
                      <a:noFill/>
                    </a:lnB>
                    <a:solidFill>
                      <a:srgbClr val="F9F9F9"/>
                    </a:solidFill>
                  </a:tcPr>
                </a:tc>
                <a:tc>
                  <a:txBody>
                    <a:bodyPr/>
                    <a:lstStyle/>
                    <a:p>
                      <a:r>
                        <a:rPr lang="fr-FR" sz="1000"/>
                        <a:t>Prat, Daniel</a:t>
                      </a:r>
                    </a:p>
                  </a:txBody>
                  <a:tcPr marL="5272" marR="5272" marT="5272" marB="5272">
                    <a:lnL>
                      <a:noFill/>
                    </a:lnL>
                    <a:lnR>
                      <a:noFill/>
                    </a:lnR>
                    <a:lnT>
                      <a:noFill/>
                    </a:lnT>
                    <a:lnB>
                      <a:noFill/>
                    </a:lnB>
                    <a:solidFill>
                      <a:srgbClr val="F9F9F9"/>
                    </a:solidFill>
                  </a:tcPr>
                </a:tc>
                <a:tc>
                  <a:txBody>
                    <a:bodyPr/>
                    <a:lstStyle/>
                    <a:p>
                      <a:r>
                        <a:rPr lang="fr-FR" sz="1000"/>
                        <a:t>Livre</a:t>
                      </a:r>
                    </a:p>
                  </a:txBody>
                  <a:tcPr marL="5272" marR="5272" marT="5272" marB="5272">
                    <a:lnL>
                      <a:noFill/>
                    </a:lnL>
                    <a:lnR>
                      <a:noFill/>
                    </a:lnR>
                    <a:lnT>
                      <a:noFill/>
                    </a:lnT>
                    <a:lnB>
                      <a:noFill/>
                    </a:lnB>
                    <a:solidFill>
                      <a:srgbClr val="F9F9F9"/>
                    </a:solidFill>
                  </a:tcPr>
                </a:tc>
                <a:tc>
                  <a:txBody>
                    <a:bodyPr/>
                    <a:lstStyle/>
                    <a:p>
                      <a:r>
                        <a:rPr lang="fr-FR" sz="1000"/>
                        <a:t>2006</a:t>
                      </a:r>
                    </a:p>
                  </a:txBody>
                  <a:tcPr marL="5272" marR="5272" marT="5272" marB="5272">
                    <a:lnL>
                      <a:noFill/>
                    </a:lnL>
                    <a:lnR>
                      <a:noFill/>
                    </a:lnR>
                    <a:lnT>
                      <a:noFill/>
                    </a:lnT>
                    <a:lnB>
                      <a:noFill/>
                    </a:lnB>
                    <a:solidFill>
                      <a:srgbClr val="F9F9F9"/>
                    </a:solidFill>
                  </a:tcPr>
                </a:tc>
              </a:tr>
              <a:tr h="229971">
                <a:tc>
                  <a:txBody>
                    <a:bodyPr/>
                    <a:lstStyle/>
                    <a:p>
                      <a:r>
                        <a:rPr lang="fr-FR" sz="1000"/>
                        <a:t> 5.</a:t>
                      </a:r>
                    </a:p>
                  </a:txBody>
                  <a:tcPr marL="5272" marR="5272" marT="5272" marB="5272">
                    <a:lnL>
                      <a:noFill/>
                    </a:lnL>
                    <a:lnR>
                      <a:noFill/>
                    </a:lnR>
                    <a:lnT>
                      <a:noFill/>
                    </a:lnT>
                    <a:lnB>
                      <a:noFill/>
                    </a:lnB>
                    <a:solidFill>
                      <a:srgbClr val="FFFFFF"/>
                    </a:solidFill>
                  </a:tcPr>
                </a:tc>
                <a:tc>
                  <a:txBody>
                    <a:bodyPr/>
                    <a:lstStyle/>
                    <a:p>
                      <a:r>
                        <a:rPr lang="fr-FR" sz="1000" u="none" strike="noStrike">
                          <a:hlinkClick r:id="rId2" tooltip="Voir la notice"/>
                        </a:rPr>
                        <a:t>Atlas de poche de Génétique</a:t>
                      </a:r>
                      <a:endParaRPr lang="fr-FR" sz="1000"/>
                    </a:p>
                  </a:txBody>
                  <a:tcPr marL="5272" marR="5272" marT="5272" marB="5272">
                    <a:lnL>
                      <a:noFill/>
                    </a:lnL>
                    <a:lnR>
                      <a:noFill/>
                    </a:lnR>
                    <a:lnT>
                      <a:noFill/>
                    </a:lnT>
                    <a:lnB>
                      <a:noFill/>
                    </a:lnB>
                    <a:solidFill>
                      <a:srgbClr val="FFFFFF"/>
                    </a:solidFill>
                  </a:tcPr>
                </a:tc>
                <a:tc>
                  <a:txBody>
                    <a:bodyPr/>
                    <a:lstStyle/>
                    <a:p>
                      <a:r>
                        <a:rPr lang="fr-FR" sz="1000"/>
                        <a:t>Passarge, Eberhard</a:t>
                      </a:r>
                    </a:p>
                  </a:txBody>
                  <a:tcPr marL="5272" marR="5272" marT="5272" marB="5272">
                    <a:lnL>
                      <a:noFill/>
                    </a:lnL>
                    <a:lnR>
                      <a:noFill/>
                    </a:lnR>
                    <a:lnT>
                      <a:noFill/>
                    </a:lnT>
                    <a:lnB>
                      <a:noFill/>
                    </a:lnB>
                    <a:solidFill>
                      <a:srgbClr val="FFFFFF"/>
                    </a:solidFill>
                  </a:tcPr>
                </a:tc>
                <a:tc>
                  <a:txBody>
                    <a:bodyPr/>
                    <a:lstStyle/>
                    <a:p>
                      <a:r>
                        <a:rPr lang="fr-FR" sz="1000"/>
                        <a:t>Livre</a:t>
                      </a:r>
                    </a:p>
                  </a:txBody>
                  <a:tcPr marL="5272" marR="5272" marT="5272" marB="5272">
                    <a:lnL>
                      <a:noFill/>
                    </a:lnL>
                    <a:lnR>
                      <a:noFill/>
                    </a:lnR>
                    <a:lnT>
                      <a:noFill/>
                    </a:lnT>
                    <a:lnB>
                      <a:noFill/>
                    </a:lnB>
                    <a:solidFill>
                      <a:srgbClr val="FFFFFF"/>
                    </a:solidFill>
                  </a:tcPr>
                </a:tc>
                <a:tc>
                  <a:txBody>
                    <a:bodyPr/>
                    <a:lstStyle/>
                    <a:p>
                      <a:r>
                        <a:rPr lang="fr-FR" sz="1000"/>
                        <a:t>2008</a:t>
                      </a:r>
                    </a:p>
                  </a:txBody>
                  <a:tcPr marL="5272" marR="5272" marT="5272" marB="5272">
                    <a:lnL>
                      <a:noFill/>
                    </a:lnL>
                    <a:lnR>
                      <a:noFill/>
                    </a:lnR>
                    <a:lnT>
                      <a:noFill/>
                    </a:lnT>
                    <a:lnB>
                      <a:noFill/>
                    </a:lnB>
                    <a:solidFill>
                      <a:srgbClr val="FFFFFF"/>
                    </a:solidFill>
                  </a:tcPr>
                </a:tc>
              </a:tr>
              <a:tr h="229971">
                <a:tc>
                  <a:txBody>
                    <a:bodyPr/>
                    <a:lstStyle/>
                    <a:p>
                      <a:r>
                        <a:rPr lang="fr-FR" sz="1000"/>
                        <a:t> 6.</a:t>
                      </a:r>
                    </a:p>
                  </a:txBody>
                  <a:tcPr marL="5272" marR="5272" marT="5272" marB="5272">
                    <a:lnL>
                      <a:noFill/>
                    </a:lnL>
                    <a:lnR>
                      <a:noFill/>
                    </a:lnR>
                    <a:lnT>
                      <a:noFill/>
                    </a:lnT>
                    <a:lnB>
                      <a:noFill/>
                    </a:lnB>
                    <a:solidFill>
                      <a:srgbClr val="F9F9F9"/>
                    </a:solidFill>
                  </a:tcPr>
                </a:tc>
                <a:tc>
                  <a:txBody>
                    <a:bodyPr/>
                    <a:lstStyle/>
                    <a:p>
                      <a:r>
                        <a:rPr lang="fr-FR" sz="1000" u="none" strike="noStrike">
                          <a:hlinkClick r:id="rId2" tooltip="Voir la notice"/>
                        </a:rPr>
                        <a:t>Biochimie génétique</a:t>
                      </a:r>
                      <a:endParaRPr lang="fr-FR" sz="1000"/>
                    </a:p>
                  </a:txBody>
                  <a:tcPr marL="5272" marR="5272" marT="5272" marB="5272">
                    <a:lnL>
                      <a:noFill/>
                    </a:lnL>
                    <a:lnR>
                      <a:noFill/>
                    </a:lnR>
                    <a:lnT>
                      <a:noFill/>
                    </a:lnT>
                    <a:lnB>
                      <a:noFill/>
                    </a:lnB>
                    <a:solidFill>
                      <a:srgbClr val="F9F9F9"/>
                    </a:solidFill>
                  </a:tcPr>
                </a:tc>
                <a:tc>
                  <a:txBody>
                    <a:bodyPr/>
                    <a:lstStyle/>
                    <a:p>
                      <a:r>
                        <a:rPr lang="fr-FR" sz="1000"/>
                        <a:t>Etienne, Jacqueline</a:t>
                      </a:r>
                    </a:p>
                  </a:txBody>
                  <a:tcPr marL="5272" marR="5272" marT="5272" marB="5272">
                    <a:lnL>
                      <a:noFill/>
                    </a:lnL>
                    <a:lnR>
                      <a:noFill/>
                    </a:lnR>
                    <a:lnT>
                      <a:noFill/>
                    </a:lnT>
                    <a:lnB>
                      <a:noFill/>
                    </a:lnB>
                    <a:solidFill>
                      <a:srgbClr val="F9F9F9"/>
                    </a:solidFill>
                  </a:tcPr>
                </a:tc>
                <a:tc>
                  <a:txBody>
                    <a:bodyPr/>
                    <a:lstStyle/>
                    <a:p>
                      <a:r>
                        <a:rPr lang="fr-FR" sz="1000"/>
                        <a:t>Livre</a:t>
                      </a:r>
                    </a:p>
                  </a:txBody>
                  <a:tcPr marL="5272" marR="5272" marT="5272" marB="5272">
                    <a:lnL>
                      <a:noFill/>
                    </a:lnL>
                    <a:lnR>
                      <a:noFill/>
                    </a:lnR>
                    <a:lnT>
                      <a:noFill/>
                    </a:lnT>
                    <a:lnB>
                      <a:noFill/>
                    </a:lnB>
                    <a:solidFill>
                      <a:srgbClr val="F9F9F9"/>
                    </a:solidFill>
                  </a:tcPr>
                </a:tc>
                <a:tc>
                  <a:txBody>
                    <a:bodyPr/>
                    <a:lstStyle/>
                    <a:p>
                      <a:r>
                        <a:rPr lang="fr-FR" sz="1000"/>
                        <a:t>2004</a:t>
                      </a:r>
                    </a:p>
                  </a:txBody>
                  <a:tcPr marL="5272" marR="5272" marT="5272" marB="5272">
                    <a:lnL>
                      <a:noFill/>
                    </a:lnL>
                    <a:lnR>
                      <a:noFill/>
                    </a:lnR>
                    <a:lnT>
                      <a:noFill/>
                    </a:lnT>
                    <a:lnB>
                      <a:noFill/>
                    </a:lnB>
                    <a:solidFill>
                      <a:srgbClr val="F9F9F9"/>
                    </a:solidFill>
                  </a:tcPr>
                </a:tc>
              </a:tr>
              <a:tr h="229971">
                <a:tc>
                  <a:txBody>
                    <a:bodyPr/>
                    <a:lstStyle/>
                    <a:p>
                      <a:r>
                        <a:rPr lang="fr-FR" sz="1000"/>
                        <a:t> 7.</a:t>
                      </a:r>
                    </a:p>
                  </a:txBody>
                  <a:tcPr marL="5272" marR="5272" marT="5272" marB="5272">
                    <a:lnL>
                      <a:noFill/>
                    </a:lnL>
                    <a:lnR>
                      <a:noFill/>
                    </a:lnR>
                    <a:lnT>
                      <a:noFill/>
                    </a:lnT>
                    <a:lnB>
                      <a:noFill/>
                    </a:lnB>
                    <a:solidFill>
                      <a:srgbClr val="FFFFFF"/>
                    </a:solidFill>
                  </a:tcPr>
                </a:tc>
                <a:tc>
                  <a:txBody>
                    <a:bodyPr/>
                    <a:lstStyle/>
                    <a:p>
                      <a:r>
                        <a:rPr lang="fr-FR" sz="1000" u="none" strike="noStrike">
                          <a:hlinkClick r:id="rId2" tooltip="Voir la notice"/>
                        </a:rPr>
                        <a:t>Biochimie génétique</a:t>
                      </a:r>
                      <a:endParaRPr lang="fr-FR" sz="1000"/>
                    </a:p>
                  </a:txBody>
                  <a:tcPr marL="5272" marR="5272" marT="5272" marB="5272">
                    <a:lnL>
                      <a:noFill/>
                    </a:lnL>
                    <a:lnR>
                      <a:noFill/>
                    </a:lnR>
                    <a:lnT>
                      <a:noFill/>
                    </a:lnT>
                    <a:lnB>
                      <a:noFill/>
                    </a:lnB>
                    <a:solidFill>
                      <a:srgbClr val="FFFFFF"/>
                    </a:solidFill>
                  </a:tcPr>
                </a:tc>
                <a:tc>
                  <a:txBody>
                    <a:bodyPr/>
                    <a:lstStyle/>
                    <a:p>
                      <a:r>
                        <a:rPr lang="fr-FR" sz="1000"/>
                        <a:t>Etienne, Jacqueline</a:t>
                      </a:r>
                    </a:p>
                  </a:txBody>
                  <a:tcPr marL="5272" marR="5272" marT="5272" marB="5272">
                    <a:lnL>
                      <a:noFill/>
                    </a:lnL>
                    <a:lnR>
                      <a:noFill/>
                    </a:lnR>
                    <a:lnT>
                      <a:noFill/>
                    </a:lnT>
                    <a:lnB>
                      <a:noFill/>
                    </a:lnB>
                    <a:solidFill>
                      <a:srgbClr val="FFFFFF"/>
                    </a:solidFill>
                  </a:tcPr>
                </a:tc>
                <a:tc>
                  <a:txBody>
                    <a:bodyPr/>
                    <a:lstStyle/>
                    <a:p>
                      <a:r>
                        <a:rPr lang="fr-FR" sz="1000"/>
                        <a:t>Livre</a:t>
                      </a:r>
                    </a:p>
                  </a:txBody>
                  <a:tcPr marL="5272" marR="5272" marT="5272" marB="5272">
                    <a:lnL>
                      <a:noFill/>
                    </a:lnL>
                    <a:lnR>
                      <a:noFill/>
                    </a:lnR>
                    <a:lnT>
                      <a:noFill/>
                    </a:lnT>
                    <a:lnB>
                      <a:noFill/>
                    </a:lnB>
                    <a:solidFill>
                      <a:srgbClr val="FFFFFF"/>
                    </a:solidFill>
                  </a:tcPr>
                </a:tc>
                <a:tc>
                  <a:txBody>
                    <a:bodyPr/>
                    <a:lstStyle/>
                    <a:p>
                      <a:r>
                        <a:rPr lang="fr-FR" sz="1000"/>
                        <a:t>2001</a:t>
                      </a:r>
                    </a:p>
                  </a:txBody>
                  <a:tcPr marL="5272" marR="5272" marT="5272" marB="5272">
                    <a:lnL>
                      <a:noFill/>
                    </a:lnL>
                    <a:lnR>
                      <a:noFill/>
                    </a:lnR>
                    <a:lnT>
                      <a:noFill/>
                    </a:lnT>
                    <a:lnB>
                      <a:noFill/>
                    </a:lnB>
                    <a:solidFill>
                      <a:srgbClr val="FFFFFF"/>
                    </a:solidFill>
                  </a:tcPr>
                </a:tc>
              </a:tr>
              <a:tr h="339902">
                <a:tc>
                  <a:txBody>
                    <a:bodyPr/>
                    <a:lstStyle/>
                    <a:p>
                      <a:r>
                        <a:rPr lang="fr-FR" sz="1000"/>
                        <a:t> 8.</a:t>
                      </a:r>
                    </a:p>
                  </a:txBody>
                  <a:tcPr marL="5272" marR="5272" marT="5272" marB="5272">
                    <a:lnL>
                      <a:noFill/>
                    </a:lnL>
                    <a:lnR>
                      <a:noFill/>
                    </a:lnR>
                    <a:lnT>
                      <a:noFill/>
                    </a:lnT>
                    <a:lnB>
                      <a:noFill/>
                    </a:lnB>
                    <a:solidFill>
                      <a:srgbClr val="F9F9F9"/>
                    </a:solidFill>
                  </a:tcPr>
                </a:tc>
                <a:tc>
                  <a:txBody>
                    <a:bodyPr/>
                    <a:lstStyle/>
                    <a:p>
                      <a:r>
                        <a:rPr lang="fr-FR" sz="1000" u="none" strike="noStrike">
                          <a:hlinkClick r:id="rId2" tooltip="Voir la notice"/>
                        </a:rPr>
                        <a:t>Biochimie génétique biologie moléculaire : 300 QCM et exercices</a:t>
                      </a:r>
                      <a:endParaRPr lang="fr-FR" sz="1000"/>
                    </a:p>
                  </a:txBody>
                  <a:tcPr marL="5272" marR="5272" marT="5272" marB="5272">
                    <a:lnL>
                      <a:noFill/>
                    </a:lnL>
                    <a:lnR>
                      <a:noFill/>
                    </a:lnR>
                    <a:lnT>
                      <a:noFill/>
                    </a:lnT>
                    <a:lnB>
                      <a:noFill/>
                    </a:lnB>
                    <a:solidFill>
                      <a:srgbClr val="F9F9F9"/>
                    </a:solidFill>
                  </a:tcPr>
                </a:tc>
                <a:tc>
                  <a:txBody>
                    <a:bodyPr/>
                    <a:lstStyle/>
                    <a:p>
                      <a:r>
                        <a:rPr lang="fr-FR" sz="1000"/>
                        <a:t>Clauser, E.</a:t>
                      </a:r>
                    </a:p>
                  </a:txBody>
                  <a:tcPr marL="5272" marR="5272" marT="5272" marB="5272">
                    <a:lnL>
                      <a:noFill/>
                    </a:lnL>
                    <a:lnR>
                      <a:noFill/>
                    </a:lnR>
                    <a:lnT>
                      <a:noFill/>
                    </a:lnT>
                    <a:lnB>
                      <a:noFill/>
                    </a:lnB>
                    <a:solidFill>
                      <a:srgbClr val="F9F9F9"/>
                    </a:solidFill>
                  </a:tcPr>
                </a:tc>
                <a:tc>
                  <a:txBody>
                    <a:bodyPr/>
                    <a:lstStyle/>
                    <a:p>
                      <a:r>
                        <a:rPr lang="fr-FR" sz="1000"/>
                        <a:t>Livre</a:t>
                      </a:r>
                    </a:p>
                  </a:txBody>
                  <a:tcPr marL="5272" marR="5272" marT="5272" marB="5272">
                    <a:lnL>
                      <a:noFill/>
                    </a:lnL>
                    <a:lnR>
                      <a:noFill/>
                    </a:lnR>
                    <a:lnT>
                      <a:noFill/>
                    </a:lnT>
                    <a:lnB>
                      <a:noFill/>
                    </a:lnB>
                    <a:solidFill>
                      <a:srgbClr val="F9F9F9"/>
                    </a:solidFill>
                  </a:tcPr>
                </a:tc>
                <a:tc>
                  <a:txBody>
                    <a:bodyPr/>
                    <a:lstStyle/>
                    <a:p>
                      <a:r>
                        <a:rPr lang="fr-FR" sz="1000"/>
                        <a:t>2004</a:t>
                      </a:r>
                    </a:p>
                  </a:txBody>
                  <a:tcPr marL="5272" marR="5272" marT="5272" marB="5272">
                    <a:lnL>
                      <a:noFill/>
                    </a:lnL>
                    <a:lnR>
                      <a:noFill/>
                    </a:lnR>
                    <a:lnT>
                      <a:noFill/>
                    </a:lnT>
                    <a:lnB>
                      <a:noFill/>
                    </a:lnB>
                    <a:solidFill>
                      <a:srgbClr val="F9F9F9"/>
                    </a:solidFill>
                  </a:tcPr>
                </a:tc>
              </a:tr>
              <a:tr h="229971">
                <a:tc>
                  <a:txBody>
                    <a:bodyPr/>
                    <a:lstStyle/>
                    <a:p>
                      <a:r>
                        <a:rPr lang="fr-FR" sz="1000"/>
                        <a:t> 9.</a:t>
                      </a:r>
                    </a:p>
                  </a:txBody>
                  <a:tcPr marL="5272" marR="5272" marT="5272" marB="5272">
                    <a:lnL>
                      <a:noFill/>
                    </a:lnL>
                    <a:lnR>
                      <a:noFill/>
                    </a:lnR>
                    <a:lnT>
                      <a:noFill/>
                    </a:lnT>
                    <a:lnB>
                      <a:noFill/>
                    </a:lnB>
                    <a:solidFill>
                      <a:srgbClr val="FFFFFF"/>
                    </a:solidFill>
                  </a:tcPr>
                </a:tc>
                <a:tc>
                  <a:txBody>
                    <a:bodyPr/>
                    <a:lstStyle/>
                    <a:p>
                      <a:r>
                        <a:rPr lang="fr-FR" sz="1000" u="none" strike="noStrike">
                          <a:hlinkClick r:id="rId2" tooltip="Voir la notice"/>
                        </a:rPr>
                        <a:t>Biologie</a:t>
                      </a:r>
                      <a:endParaRPr lang="fr-FR" sz="1000"/>
                    </a:p>
                  </a:txBody>
                  <a:tcPr marL="5272" marR="5272" marT="5272" marB="5272">
                    <a:lnL>
                      <a:noFill/>
                    </a:lnL>
                    <a:lnR>
                      <a:noFill/>
                    </a:lnR>
                    <a:lnT>
                      <a:noFill/>
                    </a:lnT>
                    <a:lnB>
                      <a:noFill/>
                    </a:lnB>
                    <a:solidFill>
                      <a:srgbClr val="FFFFFF"/>
                    </a:solidFill>
                  </a:tcPr>
                </a:tc>
                <a:tc>
                  <a:txBody>
                    <a:bodyPr/>
                    <a:lstStyle/>
                    <a:p>
                      <a:r>
                        <a:rPr lang="fr-FR" sz="1000"/>
                        <a:t>Campbell, Neil A.</a:t>
                      </a:r>
                    </a:p>
                  </a:txBody>
                  <a:tcPr marL="5272" marR="5272" marT="5272" marB="5272">
                    <a:lnL>
                      <a:noFill/>
                    </a:lnL>
                    <a:lnR>
                      <a:noFill/>
                    </a:lnR>
                    <a:lnT>
                      <a:noFill/>
                    </a:lnT>
                    <a:lnB>
                      <a:noFill/>
                    </a:lnB>
                    <a:solidFill>
                      <a:srgbClr val="FFFFFF"/>
                    </a:solidFill>
                  </a:tcPr>
                </a:tc>
                <a:tc>
                  <a:txBody>
                    <a:bodyPr/>
                    <a:lstStyle/>
                    <a:p>
                      <a:r>
                        <a:rPr lang="fr-FR" sz="1000"/>
                        <a:t>Livre</a:t>
                      </a:r>
                    </a:p>
                  </a:txBody>
                  <a:tcPr marL="5272" marR="5272" marT="5272" marB="5272">
                    <a:lnL>
                      <a:noFill/>
                    </a:lnL>
                    <a:lnR>
                      <a:noFill/>
                    </a:lnR>
                    <a:lnT>
                      <a:noFill/>
                    </a:lnT>
                    <a:lnB>
                      <a:noFill/>
                    </a:lnB>
                    <a:solidFill>
                      <a:srgbClr val="FFFFFF"/>
                    </a:solidFill>
                  </a:tcPr>
                </a:tc>
                <a:tc>
                  <a:txBody>
                    <a:bodyPr/>
                    <a:lstStyle/>
                    <a:p>
                      <a:r>
                        <a:rPr lang="fr-FR" sz="1000"/>
                        <a:t>2004</a:t>
                      </a:r>
                    </a:p>
                  </a:txBody>
                  <a:tcPr marL="5272" marR="5272" marT="5272" marB="5272">
                    <a:lnL>
                      <a:noFill/>
                    </a:lnL>
                    <a:lnR>
                      <a:noFill/>
                    </a:lnR>
                    <a:lnT>
                      <a:noFill/>
                    </a:lnT>
                    <a:lnB>
                      <a:noFill/>
                    </a:lnB>
                    <a:solidFill>
                      <a:srgbClr val="FFFFFF"/>
                    </a:solidFill>
                  </a:tcPr>
                </a:tc>
              </a:tr>
              <a:tr h="229971">
                <a:tc>
                  <a:txBody>
                    <a:bodyPr/>
                    <a:lstStyle/>
                    <a:p>
                      <a:r>
                        <a:rPr lang="fr-FR" sz="1000"/>
                        <a:t> 10.</a:t>
                      </a:r>
                    </a:p>
                  </a:txBody>
                  <a:tcPr marL="5272" marR="5272" marT="5272" marB="5272">
                    <a:lnL>
                      <a:noFill/>
                    </a:lnL>
                    <a:lnR>
                      <a:noFill/>
                    </a:lnR>
                    <a:lnT>
                      <a:noFill/>
                    </a:lnT>
                    <a:lnB>
                      <a:noFill/>
                    </a:lnB>
                    <a:solidFill>
                      <a:srgbClr val="F9F9F9"/>
                    </a:solidFill>
                  </a:tcPr>
                </a:tc>
                <a:tc>
                  <a:txBody>
                    <a:bodyPr/>
                    <a:lstStyle/>
                    <a:p>
                      <a:r>
                        <a:rPr lang="fr-FR" sz="1000" u="none" strike="noStrike">
                          <a:hlinkClick r:id="rId2" tooltip="Voir la notice"/>
                        </a:rPr>
                        <a:t>Biologie</a:t>
                      </a:r>
                      <a:endParaRPr lang="fr-FR" sz="1000"/>
                    </a:p>
                  </a:txBody>
                  <a:tcPr marL="5272" marR="5272" marT="5272" marB="5272">
                    <a:lnL>
                      <a:noFill/>
                    </a:lnL>
                    <a:lnR>
                      <a:noFill/>
                    </a:lnR>
                    <a:lnT>
                      <a:noFill/>
                    </a:lnT>
                    <a:lnB>
                      <a:noFill/>
                    </a:lnB>
                    <a:solidFill>
                      <a:srgbClr val="F9F9F9"/>
                    </a:solidFill>
                  </a:tcPr>
                </a:tc>
                <a:tc>
                  <a:txBody>
                    <a:bodyPr/>
                    <a:lstStyle/>
                    <a:p>
                      <a:r>
                        <a:rPr lang="fr-FR" sz="1000"/>
                        <a:t>Bresnick, Stephen D.</a:t>
                      </a:r>
                    </a:p>
                  </a:txBody>
                  <a:tcPr marL="5272" marR="5272" marT="5272" marB="5272">
                    <a:lnL>
                      <a:noFill/>
                    </a:lnL>
                    <a:lnR>
                      <a:noFill/>
                    </a:lnR>
                    <a:lnT>
                      <a:noFill/>
                    </a:lnT>
                    <a:lnB>
                      <a:noFill/>
                    </a:lnB>
                    <a:solidFill>
                      <a:srgbClr val="F9F9F9"/>
                    </a:solidFill>
                  </a:tcPr>
                </a:tc>
                <a:tc>
                  <a:txBody>
                    <a:bodyPr/>
                    <a:lstStyle/>
                    <a:p>
                      <a:r>
                        <a:rPr lang="fr-FR" sz="1000"/>
                        <a:t>Livre</a:t>
                      </a:r>
                    </a:p>
                  </a:txBody>
                  <a:tcPr marL="5272" marR="5272" marT="5272" marB="5272">
                    <a:lnL>
                      <a:noFill/>
                    </a:lnL>
                    <a:lnR>
                      <a:noFill/>
                    </a:lnR>
                    <a:lnT>
                      <a:noFill/>
                    </a:lnT>
                    <a:lnB>
                      <a:noFill/>
                    </a:lnB>
                    <a:solidFill>
                      <a:srgbClr val="F9F9F9"/>
                    </a:solidFill>
                  </a:tcPr>
                </a:tc>
                <a:tc>
                  <a:txBody>
                    <a:bodyPr/>
                    <a:lstStyle/>
                    <a:p>
                      <a:r>
                        <a:rPr lang="fr-FR" sz="1000" dirty="0"/>
                        <a:t>2004</a:t>
                      </a:r>
                    </a:p>
                  </a:txBody>
                  <a:tcPr marL="5272" marR="5272" marT="5272" marB="5272">
                    <a:lnL>
                      <a:noFill/>
                    </a:lnL>
                    <a:lnR>
                      <a:noFill/>
                    </a:lnR>
                    <a:lnT>
                      <a:noFill/>
                    </a:lnT>
                    <a:lnB>
                      <a:noFill/>
                    </a:lnB>
                    <a:solidFill>
                      <a:srgbClr val="F9F9F9"/>
                    </a:solid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67544" y="620688"/>
            <a:ext cx="6229078" cy="646331"/>
          </a:xfrm>
          <a:prstGeom prst="rect">
            <a:avLst/>
          </a:prstGeom>
          <a:noFill/>
        </p:spPr>
        <p:txBody>
          <a:bodyPr wrap="none" rtlCol="0">
            <a:spAutoFit/>
          </a:bodyPr>
          <a:lstStyle/>
          <a:p>
            <a:pPr>
              <a:buFont typeface="Wingdings" pitchFamily="2" charset="2"/>
              <a:buChar char="q"/>
            </a:pPr>
            <a:r>
              <a:rPr lang="fr-FR" dirty="0" smtClean="0"/>
              <a:t>CODE ISSN L'</a:t>
            </a:r>
            <a:r>
              <a:rPr lang="fr-FR" b="1" i="1" dirty="0" smtClean="0"/>
              <a:t>International Standard Serial </a:t>
            </a:r>
            <a:r>
              <a:rPr lang="fr-FR" b="1" i="1" dirty="0" err="1" smtClean="0"/>
              <a:t>Number</a:t>
            </a:r>
            <a:r>
              <a:rPr lang="fr-FR" dirty="0" smtClean="0"/>
              <a:t> (</a:t>
            </a:r>
            <a:r>
              <a:rPr lang="fr-FR" b="1" dirty="0" smtClean="0"/>
              <a:t>ISSN</a:t>
            </a:r>
            <a:r>
              <a:rPr lang="fr-FR" dirty="0" smtClean="0"/>
              <a:t>) </a:t>
            </a:r>
          </a:p>
          <a:p>
            <a:r>
              <a:rPr lang="fr-FR" dirty="0" smtClean="0"/>
              <a:t>ou </a:t>
            </a:r>
            <a:r>
              <a:rPr lang="fr-FR" b="1" dirty="0" smtClean="0"/>
              <a:t>Numéro international normalisé des publications en série</a:t>
            </a:r>
            <a:r>
              <a:rPr lang="fr-FR" dirty="0" smtClean="0"/>
              <a:t>:</a:t>
            </a:r>
            <a:endParaRPr lang="fr-FR" dirty="0"/>
          </a:p>
        </p:txBody>
      </p:sp>
      <p:pic>
        <p:nvPicPr>
          <p:cNvPr id="49154" name="Picture 2" descr="https://upload.wikimedia.org/wikipedia/fr/7/73/Logo_ISSN.jpg"/>
          <p:cNvPicPr>
            <a:picLocks noChangeAspect="1" noChangeArrowheads="1"/>
          </p:cNvPicPr>
          <p:nvPr/>
        </p:nvPicPr>
        <p:blipFill>
          <a:blip r:embed="rId2" cstate="print"/>
          <a:srcRect/>
          <a:stretch>
            <a:fillRect/>
          </a:stretch>
        </p:blipFill>
        <p:spPr bwMode="auto">
          <a:xfrm>
            <a:off x="6732240" y="476672"/>
            <a:ext cx="1409700" cy="1009650"/>
          </a:xfrm>
          <a:prstGeom prst="rect">
            <a:avLst/>
          </a:prstGeom>
          <a:noFill/>
        </p:spPr>
      </p:pic>
      <p:graphicFrame>
        <p:nvGraphicFramePr>
          <p:cNvPr id="6" name="Tableau 5"/>
          <p:cNvGraphicFramePr>
            <a:graphicFrameLocks noGrp="1"/>
          </p:cNvGraphicFramePr>
          <p:nvPr/>
        </p:nvGraphicFramePr>
        <p:xfrm>
          <a:off x="755577" y="1988840"/>
          <a:ext cx="8388422" cy="5534105"/>
        </p:xfrm>
        <a:graphic>
          <a:graphicData uri="http://schemas.openxmlformats.org/drawingml/2006/table">
            <a:tbl>
              <a:tblPr/>
              <a:tblGrid>
                <a:gridCol w="794942"/>
                <a:gridCol w="3796740"/>
                <a:gridCol w="3796740"/>
              </a:tblGrid>
              <a:tr h="672848">
                <a:tc>
                  <a:txBody>
                    <a:bodyPr/>
                    <a:lstStyle/>
                    <a:p>
                      <a:r>
                        <a:rPr lang="fr-FR" sz="1400" dirty="0"/>
                        <a:t>Puis-je inclure une copie dans mon cours </a:t>
                      </a:r>
                      <a:r>
                        <a:rPr lang="fr-FR" sz="1400" dirty="0" err="1"/>
                        <a:t>Moodle</a:t>
                      </a:r>
                      <a:r>
                        <a:rPr lang="fr-FR" sz="1400" dirty="0"/>
                        <a:t>?</a:t>
                      </a:r>
                    </a:p>
                  </a:txBody>
                  <a:tcPr marL="26914" marR="26914" marT="13457" marB="13457" anchor="ctr">
                    <a:lnL>
                      <a:noFill/>
                    </a:lnL>
                    <a:lnR>
                      <a:noFill/>
                    </a:lnR>
                    <a:lnT>
                      <a:noFill/>
                    </a:lnT>
                    <a:lnB>
                      <a:noFill/>
                    </a:lnB>
                  </a:tcPr>
                </a:tc>
                <a:tc>
                  <a:txBody>
                    <a:bodyPr/>
                    <a:lstStyle/>
                    <a:p>
                      <a:pPr algn="ctr"/>
                      <a:r>
                        <a:rPr lang="fr-FR" sz="1600" dirty="0"/>
                        <a:t>Oui</a:t>
                      </a:r>
                    </a:p>
                  </a:txBody>
                  <a:tcPr marL="26914" marR="26914" marT="13457" marB="13457" anchor="ctr">
                    <a:lnL>
                      <a:noFill/>
                    </a:lnL>
                    <a:lnR>
                      <a:noFill/>
                    </a:lnR>
                    <a:lnT>
                      <a:noFill/>
                    </a:lnT>
                    <a:lnB>
                      <a:noFill/>
                    </a:lnB>
                  </a:tcPr>
                </a:tc>
                <a:tc>
                  <a:txBody>
                    <a:bodyPr/>
                    <a:lstStyle/>
                    <a:p>
                      <a:r>
                        <a:rPr lang="fr-FR" sz="1400" dirty="0"/>
                        <a:t>Vous pouvez déposer le fichier PDF de cette ressource dans votre cours </a:t>
                      </a:r>
                    </a:p>
                    <a:p>
                      <a:r>
                        <a:rPr lang="fr-FR" sz="1400" dirty="0"/>
                        <a:t>Plus/Moins d'informations </a:t>
                      </a:r>
                    </a:p>
                  </a:txBody>
                  <a:tcPr marL="26914" marR="26914" marT="13457" marB="13457" anchor="ctr">
                    <a:lnL>
                      <a:noFill/>
                    </a:lnL>
                    <a:lnR>
                      <a:noFill/>
                    </a:lnR>
                    <a:lnT>
                      <a:noFill/>
                    </a:lnT>
                    <a:lnB>
                      <a:noFill/>
                    </a:lnB>
                  </a:tcPr>
                </a:tc>
              </a:tr>
              <a:tr h="1399523">
                <a:tc>
                  <a:txBody>
                    <a:bodyPr/>
                    <a:lstStyle/>
                    <a:p>
                      <a:r>
                        <a:rPr lang="fr-FR" sz="1400" dirty="0"/>
                        <a:t>Puis-je inclure une copie dans mon recueil de textes?</a:t>
                      </a:r>
                    </a:p>
                  </a:txBody>
                  <a:tcPr marL="26914" marR="26914" marT="13457" marB="13457" anchor="ctr">
                    <a:lnL>
                      <a:noFill/>
                    </a:lnL>
                    <a:lnR>
                      <a:noFill/>
                    </a:lnR>
                    <a:lnT>
                      <a:noFill/>
                    </a:lnT>
                    <a:lnB>
                      <a:noFill/>
                    </a:lnB>
                  </a:tcPr>
                </a:tc>
                <a:tc>
                  <a:txBody>
                    <a:bodyPr/>
                    <a:lstStyle/>
                    <a:p>
                      <a:pPr algn="ctr"/>
                      <a:r>
                        <a:rPr lang="fr-FR" sz="1400" dirty="0"/>
                        <a:t>Oui</a:t>
                      </a:r>
                    </a:p>
                  </a:txBody>
                  <a:tcPr marL="26914" marR="26914" marT="13457" marB="13457" anchor="ctr">
                    <a:lnL>
                      <a:noFill/>
                    </a:lnL>
                    <a:lnR>
                      <a:noFill/>
                    </a:lnR>
                    <a:lnT>
                      <a:noFill/>
                    </a:lnT>
                    <a:lnB>
                      <a:noFill/>
                    </a:lnB>
                  </a:tcPr>
                </a:tc>
                <a:tc>
                  <a:txBody>
                    <a:bodyPr/>
                    <a:lstStyle/>
                    <a:p>
                      <a:r>
                        <a:rPr lang="fr-FR" sz="1200" dirty="0"/>
                        <a:t>Vous pouvez inclure des documents provenant de cette ressource dans votre recueil de textes imprimés. Un recueil de textes est une compilation de documents choisis par l’enseignant pour utilisation en classe par les étudiants de l’UQAM.</a:t>
                      </a:r>
                    </a:p>
                    <a:p>
                      <a:r>
                        <a:rPr lang="fr-FR" sz="1200" dirty="0"/>
                        <a:t>Plus/Moins d'informations </a:t>
                      </a:r>
                    </a:p>
                  </a:txBody>
                  <a:tcPr marL="26914" marR="26914" marT="13457" marB="13457" anchor="ctr">
                    <a:lnL>
                      <a:noFill/>
                    </a:lnL>
                    <a:lnR>
                      <a:noFill/>
                    </a:lnR>
                    <a:lnT>
                      <a:noFill/>
                    </a:lnT>
                    <a:lnB>
                      <a:noFill/>
                    </a:lnB>
                  </a:tcPr>
                </a:tc>
              </a:tr>
              <a:tr h="1238040">
                <a:tc>
                  <a:txBody>
                    <a:bodyPr/>
                    <a:lstStyle/>
                    <a:p>
                      <a:r>
                        <a:rPr lang="fr-FR" sz="1400" dirty="0"/>
                        <a:t>Puis-je créer un </a:t>
                      </a:r>
                      <a:r>
                        <a:rPr lang="fr-FR" sz="1400" dirty="0" err="1"/>
                        <a:t>permalien</a:t>
                      </a:r>
                      <a:r>
                        <a:rPr lang="fr-FR" sz="1400" dirty="0"/>
                        <a:t>?</a:t>
                      </a:r>
                    </a:p>
                  </a:txBody>
                  <a:tcPr marL="26914" marR="26914" marT="13457" marB="13457" anchor="ctr">
                    <a:lnL>
                      <a:noFill/>
                    </a:lnL>
                    <a:lnR>
                      <a:noFill/>
                    </a:lnR>
                    <a:lnT>
                      <a:noFill/>
                    </a:lnT>
                    <a:lnB>
                      <a:noFill/>
                    </a:lnB>
                  </a:tcPr>
                </a:tc>
                <a:tc>
                  <a:txBody>
                    <a:bodyPr/>
                    <a:lstStyle/>
                    <a:p>
                      <a:r>
                        <a:rPr lang="fr-FR" sz="1400" dirty="0" smtClean="0"/>
                        <a:t>                                          Oui</a:t>
                      </a:r>
                      <a:endParaRPr lang="fr-FR" sz="1400" dirty="0"/>
                    </a:p>
                  </a:txBody>
                  <a:tcPr marL="26914" marR="26914" marT="13457" marB="13457" anchor="ctr">
                    <a:lnL>
                      <a:noFill/>
                    </a:lnL>
                    <a:lnR>
                      <a:noFill/>
                    </a:lnR>
                    <a:lnT>
                      <a:noFill/>
                    </a:lnT>
                    <a:lnB>
                      <a:noFill/>
                    </a:lnB>
                  </a:tcPr>
                </a:tc>
                <a:tc>
                  <a:txBody>
                    <a:bodyPr/>
                    <a:lstStyle/>
                    <a:p>
                      <a:r>
                        <a:rPr lang="fr-FR" sz="1400" dirty="0"/>
                        <a:t>Vous pouvez créer un lien permanent qui pointe directement sur cette ressource. Cette stratégie est à privilégier, elle nous permet de mesurer avec efficacité nos statistiques d’utilisation de la ressource.</a:t>
                      </a:r>
                    </a:p>
                    <a:p>
                      <a:r>
                        <a:rPr lang="fr-FR" sz="1400" dirty="0"/>
                        <a:t>Plus/Moins d'informations </a:t>
                      </a:r>
                    </a:p>
                  </a:txBody>
                  <a:tcPr marL="26914" marR="26914" marT="13457" marB="13457" anchor="ctr">
                    <a:lnL>
                      <a:noFill/>
                    </a:lnL>
                    <a:lnR>
                      <a:noFill/>
                    </a:lnR>
                    <a:lnT>
                      <a:noFill/>
                    </a:lnT>
                    <a:lnB>
                      <a:noFill/>
                    </a:lnB>
                  </a:tcPr>
                </a:tc>
              </a:tr>
              <a:tr h="753589">
                <a:tc>
                  <a:txBody>
                    <a:bodyPr/>
                    <a:lstStyle/>
                    <a:p>
                      <a:r>
                        <a:rPr lang="fr-FR" sz="1400" dirty="0"/>
                        <a:t>Puis-je faire une copie imprimée ou électronique?</a:t>
                      </a:r>
                    </a:p>
                  </a:txBody>
                  <a:tcPr marL="26914" marR="26914" marT="13457" marB="13457" anchor="ctr">
                    <a:lnL>
                      <a:noFill/>
                    </a:lnL>
                    <a:lnR>
                      <a:noFill/>
                    </a:lnR>
                    <a:lnT>
                      <a:noFill/>
                    </a:lnT>
                    <a:lnB>
                      <a:noFill/>
                    </a:lnB>
                  </a:tcPr>
                </a:tc>
                <a:tc>
                  <a:txBody>
                    <a:bodyPr/>
                    <a:lstStyle/>
                    <a:p>
                      <a:r>
                        <a:rPr lang="fr-FR" sz="1400" dirty="0" smtClean="0"/>
                        <a:t>                                          Oui</a:t>
                      </a:r>
                      <a:endParaRPr lang="fr-FR" sz="1400" dirty="0"/>
                    </a:p>
                  </a:txBody>
                  <a:tcPr marL="26914" marR="26914" marT="13457" marB="13457" anchor="ctr">
                    <a:lnL>
                      <a:noFill/>
                    </a:lnL>
                    <a:lnR>
                      <a:noFill/>
                    </a:lnR>
                    <a:lnT>
                      <a:noFill/>
                    </a:lnT>
                    <a:lnB>
                      <a:noFill/>
                    </a:lnB>
                  </a:tcPr>
                </a:tc>
                <a:tc>
                  <a:txBody>
                    <a:bodyPr/>
                    <a:lstStyle/>
                    <a:p>
                      <a:r>
                        <a:rPr lang="fr-FR" sz="1400" dirty="0"/>
                        <a:t>Vous pouvez faire des copies imprimées ou électroniques provenant de cette ressource à des fins personnelles.</a:t>
                      </a:r>
                    </a:p>
                    <a:p>
                      <a:r>
                        <a:rPr lang="fr-FR" sz="1400" dirty="0"/>
                        <a:t>Plus/Moins d'informations </a:t>
                      </a:r>
                    </a:p>
                  </a:txBody>
                  <a:tcPr marL="26914" marR="26914" marT="13457" marB="13457" anchor="ctr">
                    <a:lnL>
                      <a:noFill/>
                    </a:lnL>
                    <a:lnR>
                      <a:noFill/>
                    </a:lnR>
                    <a:lnT>
                      <a:noFill/>
                    </a:lnT>
                    <a:lnB>
                      <a:noFill/>
                    </a:lnB>
                  </a:tcPr>
                </a:tc>
              </a:tr>
            </a:tbl>
          </a:graphicData>
        </a:graphic>
      </p:graphicFrame>
      <p:sp>
        <p:nvSpPr>
          <p:cNvPr id="49155" name="Rectangle 3"/>
          <p:cNvSpPr>
            <a:spLocks noChangeArrowheads="1"/>
          </p:cNvSpPr>
          <p:nvPr/>
        </p:nvSpPr>
        <p:spPr bwMode="auto">
          <a:xfrm>
            <a:off x="1691680" y="1556792"/>
            <a:ext cx="4392488"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strike="noStrike" cap="none" normalizeH="0" baseline="0" dirty="0" smtClean="0">
                <a:ln>
                  <a:noFill/>
                </a:ln>
                <a:solidFill>
                  <a:schemeClr val="tx1"/>
                </a:solidFill>
                <a:effectLst/>
                <a:latin typeface="Arial" charset="0"/>
                <a:cs typeface="Arial" charset="0"/>
              </a:rPr>
              <a:t>                        </a:t>
            </a:r>
            <a:r>
              <a:rPr kumimoji="0" lang="fr-FR" sz="2000" b="1" i="0" u="sng" strike="noStrike" cap="none" normalizeH="0" baseline="0" dirty="0" smtClean="0">
                <a:ln>
                  <a:noFill/>
                </a:ln>
                <a:solidFill>
                  <a:schemeClr val="tx1"/>
                </a:solidFill>
                <a:effectLst/>
                <a:latin typeface="Arial" charset="0"/>
                <a:cs typeface="Arial" charset="0"/>
              </a:rPr>
              <a:t>Droits d'utilisation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p:cNvSpPr txBox="1">
            <a:spLocks/>
          </p:cNvSpPr>
          <p:nvPr/>
        </p:nvSpPr>
        <p:spPr>
          <a:xfrm>
            <a:off x="1403648" y="548680"/>
            <a:ext cx="6400800" cy="9087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fontScale="85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sng" strike="noStrike" kern="1200" cap="none" spc="0" normalizeH="0" baseline="0" noProof="0" dirty="0" smtClean="0">
                <a:ln>
                  <a:noFill/>
                </a:ln>
                <a:solidFill>
                  <a:schemeClr val="tx1"/>
                </a:solidFill>
                <a:effectLst/>
                <a:uLnTx/>
                <a:uFillTx/>
                <a:latin typeface="+mn-lt"/>
                <a:ea typeface="+mn-ea"/>
                <a:cs typeface="+mn-cs"/>
              </a:rPr>
              <a:t>4.1Les Banques</a:t>
            </a:r>
            <a:r>
              <a:rPr kumimoji="0" lang="fr-FR" sz="3200" b="0" i="0" u="sng" strike="noStrike" kern="1200" cap="none" spc="0" normalizeH="0" noProof="0" dirty="0" smtClean="0">
                <a:ln>
                  <a:noFill/>
                </a:ln>
                <a:solidFill>
                  <a:schemeClr val="tx1"/>
                </a:solidFill>
                <a:effectLst/>
                <a:uLnTx/>
                <a:uFillTx/>
                <a:latin typeface="+mn-lt"/>
                <a:ea typeface="+mn-ea"/>
                <a:cs typeface="+mn-cs"/>
              </a:rPr>
              <a:t> de données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sz="3200" u="sng" baseline="0" smtClean="0">
                <a:solidFill>
                  <a:schemeClr val="tx1"/>
                </a:solidFill>
              </a:rPr>
              <a:t>Bibliographiques (BDB)</a:t>
            </a:r>
            <a:endParaRPr kumimoji="0" lang="fr-FR" sz="3200" b="0" i="0" u="sng" strike="noStrike" kern="1200" cap="none" spc="0" normalizeH="0" baseline="0" noProof="0" dirty="0">
              <a:ln>
                <a:noFill/>
              </a:ln>
              <a:solidFill>
                <a:schemeClr val="tx1"/>
              </a:solidFill>
              <a:effectLst/>
              <a:uLnTx/>
              <a:uFillTx/>
              <a:latin typeface="+mn-lt"/>
              <a:ea typeface="+mn-ea"/>
              <a:cs typeface="+mn-cs"/>
            </a:endParaRPr>
          </a:p>
        </p:txBody>
      </p:sp>
      <p:sp>
        <p:nvSpPr>
          <p:cNvPr id="5" name="Rectangle 4"/>
          <p:cNvSpPr/>
          <p:nvPr/>
        </p:nvSpPr>
        <p:spPr>
          <a:xfrm>
            <a:off x="1043608" y="2136339"/>
            <a:ext cx="5814392" cy="2031325"/>
          </a:xfrm>
          <a:prstGeom prst="rect">
            <a:avLst/>
          </a:prstGeom>
        </p:spPr>
        <p:txBody>
          <a:bodyPr wrap="square">
            <a:spAutoFit/>
          </a:bodyPr>
          <a:lstStyle/>
          <a:p>
            <a:pPr>
              <a:buFont typeface="Wingdings" pitchFamily="2" charset="2"/>
              <a:buChar char="ü"/>
            </a:pPr>
            <a:r>
              <a:rPr lang="fr-FR" dirty="0" smtClean="0"/>
              <a:t>Les banques de données bibliographiques contiennent les informations sur les articles parus dans les périodiques et les ouvrages : auteur, titre, mots-clés et, le plus souvent, résumé. La plupart recouvrent un </a:t>
            </a:r>
            <a:r>
              <a:rPr lang="fr-FR" smtClean="0"/>
              <a:t>large domaine ou </a:t>
            </a:r>
            <a:r>
              <a:rPr lang="fr-FR" dirty="0" smtClean="0"/>
              <a:t>un éventail de domaines de connaissance, par exemple les sciences et l'ingénierie, les sciences de la vie et de la santé, l'éducation.</a:t>
            </a:r>
            <a:endParaRPr lang="fr-FR" dirty="0"/>
          </a:p>
        </p:txBody>
      </p:sp>
      <p:sp>
        <p:nvSpPr>
          <p:cNvPr id="6" name="Rectangle 5"/>
          <p:cNvSpPr/>
          <p:nvPr/>
        </p:nvSpPr>
        <p:spPr>
          <a:xfrm>
            <a:off x="3131840" y="4509120"/>
            <a:ext cx="4572000" cy="1754326"/>
          </a:xfrm>
          <a:prstGeom prst="rect">
            <a:avLst/>
          </a:prstGeom>
        </p:spPr>
        <p:txBody>
          <a:bodyPr>
            <a:spAutoFit/>
          </a:bodyPr>
          <a:lstStyle/>
          <a:p>
            <a:pPr>
              <a:buFont typeface="Wingdings" pitchFamily="2" charset="2"/>
              <a:buChar char="ü"/>
            </a:pPr>
            <a:r>
              <a:rPr lang="fr-FR" dirty="0" smtClean="0"/>
              <a:t>les librairies en ligne. Les plus importantes, qui offrent un nombre impressionnant d’ouvrages et des outils de recherche de base, peuvent constituer des sources intéressantes d’informations sur les volumes, notamment si l’on s’intéresse aux parutions récentes</a:t>
            </a:r>
            <a:endParaRPr lang="fr-F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r>
              <a:rPr lang="fr-FR" dirty="0" smtClean="0">
                <a:solidFill>
                  <a:srgbClr val="FF0000"/>
                </a:solidFill>
              </a:rPr>
              <a:t>On retrouve un très grand nombre de ces banques, plus ou moins spécialisées, dans tous les domaines scientifiques</a:t>
            </a:r>
            <a:endParaRPr lang="fr-FR" dirty="0">
              <a:solidFill>
                <a:srgbClr val="FF0000"/>
              </a:solidFill>
            </a:endParaRPr>
          </a:p>
        </p:txBody>
      </p:sp>
      <p:sp>
        <p:nvSpPr>
          <p:cNvPr id="4" name="Sous-titre 2"/>
          <p:cNvSpPr txBox="1">
            <a:spLocks/>
          </p:cNvSpPr>
          <p:nvPr/>
        </p:nvSpPr>
        <p:spPr>
          <a:xfrm>
            <a:off x="1403648" y="548680"/>
            <a:ext cx="6400800" cy="9087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fontScale="85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sng" strike="noStrike" kern="1200" cap="none" spc="0" normalizeH="0" baseline="0" noProof="0" dirty="0" smtClean="0">
                <a:ln>
                  <a:noFill/>
                </a:ln>
                <a:solidFill>
                  <a:schemeClr val="tx1"/>
                </a:solidFill>
                <a:effectLst/>
                <a:uLnTx/>
                <a:uFillTx/>
                <a:latin typeface="+mn-lt"/>
                <a:ea typeface="+mn-ea"/>
                <a:cs typeface="+mn-cs"/>
              </a:rPr>
              <a:t>4.1Les Banques</a:t>
            </a:r>
            <a:r>
              <a:rPr kumimoji="0" lang="fr-FR" sz="3200" b="0" i="0" u="sng" strike="noStrike" kern="1200" cap="none" spc="0" normalizeH="0" noProof="0" dirty="0" smtClean="0">
                <a:ln>
                  <a:noFill/>
                </a:ln>
                <a:solidFill>
                  <a:schemeClr val="tx1"/>
                </a:solidFill>
                <a:effectLst/>
                <a:uLnTx/>
                <a:uFillTx/>
                <a:latin typeface="+mn-lt"/>
                <a:ea typeface="+mn-ea"/>
                <a:cs typeface="+mn-cs"/>
              </a:rPr>
              <a:t> de données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sz="3200" u="sng" noProof="0" dirty="0" smtClean="0">
                <a:solidFill>
                  <a:schemeClr val="tx1"/>
                </a:solidFill>
              </a:rPr>
              <a:t>Scientifiques (BDS)</a:t>
            </a:r>
            <a:endParaRPr kumimoji="0" lang="fr-FR" sz="3200" b="0" i="0" u="sng" strike="noStrike" kern="1200" cap="none" spc="0" normalizeH="0" baseline="0" noProof="0" dirty="0">
              <a:ln>
                <a:noFill/>
              </a:ln>
              <a:solidFill>
                <a:schemeClr val="tx1"/>
              </a:solidFill>
              <a:effectLst/>
              <a:uLnTx/>
              <a:uFillTx/>
              <a:latin typeface="+mn-lt"/>
              <a:ea typeface="+mn-ea"/>
              <a:cs typeface="+mn-cs"/>
            </a:endParaRPr>
          </a:p>
        </p:txBody>
      </p:sp>
      <p:sp>
        <p:nvSpPr>
          <p:cNvPr id="5" name="Rectangle 4"/>
          <p:cNvSpPr/>
          <p:nvPr/>
        </p:nvSpPr>
        <p:spPr>
          <a:xfrm>
            <a:off x="683568" y="1556792"/>
            <a:ext cx="6480720" cy="1200329"/>
          </a:xfrm>
          <a:prstGeom prst="rect">
            <a:avLst/>
          </a:prstGeom>
        </p:spPr>
        <p:txBody>
          <a:bodyPr wrap="square">
            <a:spAutoFit/>
          </a:bodyPr>
          <a:lstStyle/>
          <a:p>
            <a:r>
              <a:rPr lang="fr-FR" dirty="0" smtClean="0"/>
              <a:t>Les banques de données scientifiques contiennent des informations non pas bibliographiques, mais plutôt de nature technique  Certaines sont gérées par des organisations publiques; leur consultation en ligne est généralement gratuite.</a:t>
            </a:r>
            <a:endParaRPr lang="fr-F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03648" y="2420888"/>
            <a:ext cx="6400800" cy="1752600"/>
          </a:xfrm>
        </p:spPr>
        <p:style>
          <a:lnRef idx="2">
            <a:schemeClr val="dk1">
              <a:shade val="50000"/>
            </a:schemeClr>
          </a:lnRef>
          <a:fillRef idx="1">
            <a:schemeClr val="dk1"/>
          </a:fillRef>
          <a:effectRef idx="0">
            <a:schemeClr val="dk1"/>
          </a:effectRef>
          <a:fontRef idx="minor">
            <a:schemeClr val="lt1"/>
          </a:fontRef>
        </p:style>
        <p:txBody>
          <a:bodyPr>
            <a:normAutofit fontScale="70000" lnSpcReduction="20000"/>
          </a:bodyPr>
          <a:lstStyle/>
          <a:p>
            <a:r>
              <a:rPr lang="fr-FR" dirty="0" smtClean="0">
                <a:solidFill>
                  <a:schemeClr val="bg1"/>
                </a:solidFill>
              </a:rPr>
              <a:t>Il existe de nombreux moteurs de recherche dans Internet. Ils se distinguent entre autres par le nombre ou les types de documents qu'ils répertorient, le mode d'indexation de ces documents, la précision des requêtes qu'on peut soumettre et la façon dont les résultats de la recherche sont classés et présentés.</a:t>
            </a:r>
            <a:endParaRPr lang="fr-FR" dirty="0">
              <a:solidFill>
                <a:schemeClr val="bg1"/>
              </a:solidFill>
            </a:endParaRPr>
          </a:p>
        </p:txBody>
      </p:sp>
      <p:sp>
        <p:nvSpPr>
          <p:cNvPr id="4" name="Sous-titre 2"/>
          <p:cNvSpPr txBox="1">
            <a:spLocks/>
          </p:cNvSpPr>
          <p:nvPr/>
        </p:nvSpPr>
        <p:spPr>
          <a:xfrm>
            <a:off x="1403648" y="548680"/>
            <a:ext cx="6400800" cy="9087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fontScale="85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sng" strike="noStrike" kern="1200" cap="none" spc="0" normalizeH="0" baseline="0" noProof="0" dirty="0" smtClean="0">
                <a:ln>
                  <a:noFill/>
                </a:ln>
                <a:solidFill>
                  <a:schemeClr val="tx1"/>
                </a:solidFill>
                <a:effectLst/>
                <a:uLnTx/>
                <a:uFillTx/>
                <a:latin typeface="+mn-lt"/>
                <a:ea typeface="+mn-ea"/>
                <a:cs typeface="+mn-cs"/>
              </a:rPr>
              <a:t>4.1Les Moteurs de recherche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sz="3200" u="sng" dirty="0" smtClean="0">
                <a:solidFill>
                  <a:schemeClr val="tx1"/>
                </a:solidFill>
              </a:rPr>
              <a:t>Scientifiques </a:t>
            </a:r>
            <a:endParaRPr kumimoji="0" lang="fr-FR" sz="3200" b="0" i="0" u="sng" strike="noStrike" kern="1200" cap="none" spc="0" normalizeH="0" baseline="0" noProof="0" dirty="0">
              <a:ln>
                <a:noFill/>
              </a:ln>
              <a:solidFill>
                <a:schemeClr val="tx1"/>
              </a:solidFill>
              <a:effectLst/>
              <a:uLnTx/>
              <a:uFillTx/>
              <a:latin typeface="+mn-lt"/>
              <a:ea typeface="+mn-ea"/>
              <a:cs typeface="+mn-cs"/>
            </a:endParaRPr>
          </a:p>
        </p:txBody>
      </p:sp>
      <p:sp>
        <p:nvSpPr>
          <p:cNvPr id="5" name="ZoneTexte 4"/>
          <p:cNvSpPr txBox="1"/>
          <p:nvPr/>
        </p:nvSpPr>
        <p:spPr>
          <a:xfrm>
            <a:off x="3707904" y="1628800"/>
            <a:ext cx="1664751" cy="369332"/>
          </a:xfrm>
          <a:prstGeom prst="rect">
            <a:avLst/>
          </a:prstGeom>
          <a:noFill/>
        </p:spPr>
        <p:txBody>
          <a:bodyPr wrap="none" rtlCol="0">
            <a:spAutoFit/>
          </a:bodyPr>
          <a:lstStyle/>
          <a:p>
            <a:r>
              <a:rPr lang="fr-FR" dirty="0" smtClean="0"/>
              <a:t>INTRODUCTION</a:t>
            </a:r>
            <a:endParaRPr lang="fr-FR" dirty="0"/>
          </a:p>
        </p:txBody>
      </p:sp>
      <p:sp>
        <p:nvSpPr>
          <p:cNvPr id="6" name="ZoneTexte 5"/>
          <p:cNvSpPr txBox="1"/>
          <p:nvPr/>
        </p:nvSpPr>
        <p:spPr>
          <a:xfrm>
            <a:off x="971600" y="4509120"/>
            <a:ext cx="4470968" cy="369332"/>
          </a:xfrm>
          <a:prstGeom prst="rect">
            <a:avLst/>
          </a:prstGeom>
          <a:noFill/>
        </p:spPr>
        <p:txBody>
          <a:bodyPr wrap="none" rtlCol="0">
            <a:spAutoFit/>
          </a:bodyPr>
          <a:lstStyle/>
          <a:p>
            <a:pPr algn="r"/>
            <a:r>
              <a:rPr lang="fr-FR" b="1" dirty="0" smtClean="0"/>
              <a:t>Moteurs  généraux   et Moteurs Scientifiques</a:t>
            </a:r>
            <a:endParaRPr lang="fr-FR" b="1" dirty="0"/>
          </a:p>
        </p:txBody>
      </p:sp>
      <p:cxnSp>
        <p:nvCxnSpPr>
          <p:cNvPr id="8" name="Connecteur en angle 7"/>
          <p:cNvCxnSpPr/>
          <p:nvPr/>
        </p:nvCxnSpPr>
        <p:spPr>
          <a:xfrm>
            <a:off x="1547664" y="4941168"/>
            <a:ext cx="914400" cy="914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2411760" y="5661248"/>
            <a:ext cx="1312988" cy="369332"/>
          </a:xfrm>
          <a:prstGeom prst="rect">
            <a:avLst/>
          </a:prstGeom>
          <a:noFill/>
        </p:spPr>
        <p:txBody>
          <a:bodyPr wrap="none" rtlCol="0">
            <a:spAutoFit/>
          </a:bodyPr>
          <a:lstStyle/>
          <a:p>
            <a:pPr algn="r"/>
            <a:r>
              <a:rPr lang="fr-FR" b="1" dirty="0" smtClean="0"/>
              <a:t>Web Visible</a:t>
            </a:r>
            <a:endParaRPr lang="fr-FR" b="1" dirty="0"/>
          </a:p>
        </p:txBody>
      </p:sp>
      <p:cxnSp>
        <p:nvCxnSpPr>
          <p:cNvPr id="10" name="Connecteur en angle 9"/>
          <p:cNvCxnSpPr/>
          <p:nvPr/>
        </p:nvCxnSpPr>
        <p:spPr>
          <a:xfrm>
            <a:off x="4139952" y="4797152"/>
            <a:ext cx="914400" cy="914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5004048" y="5517232"/>
            <a:ext cx="1893852" cy="369332"/>
          </a:xfrm>
          <a:prstGeom prst="rect">
            <a:avLst/>
          </a:prstGeom>
          <a:noFill/>
        </p:spPr>
        <p:txBody>
          <a:bodyPr wrap="none" rtlCol="0">
            <a:spAutoFit/>
          </a:bodyPr>
          <a:lstStyle/>
          <a:p>
            <a:pPr algn="r"/>
            <a:r>
              <a:rPr lang="fr-FR" b="1" dirty="0" smtClean="0"/>
              <a:t>Moteur Spécialisé</a:t>
            </a:r>
            <a:endParaRPr lang="fr-FR" b="1" dirty="0"/>
          </a:p>
        </p:txBody>
      </p:sp>
      <p:sp>
        <p:nvSpPr>
          <p:cNvPr id="12" name="ZoneTexte 11"/>
          <p:cNvSpPr txBox="1"/>
          <p:nvPr/>
        </p:nvSpPr>
        <p:spPr>
          <a:xfrm>
            <a:off x="3448047" y="5949280"/>
            <a:ext cx="3593869" cy="646331"/>
          </a:xfrm>
          <a:prstGeom prst="rect">
            <a:avLst/>
          </a:prstGeom>
          <a:noFill/>
        </p:spPr>
        <p:txBody>
          <a:bodyPr wrap="none" rtlCol="0">
            <a:spAutoFit/>
          </a:bodyPr>
          <a:lstStyle/>
          <a:p>
            <a:pPr algn="r"/>
            <a:r>
              <a:rPr lang="fr-FR" b="1" dirty="0" smtClean="0"/>
              <a:t>Sites pertinents</a:t>
            </a:r>
          </a:p>
          <a:p>
            <a:pPr algn="r"/>
            <a:r>
              <a:rPr lang="fr-FR" b="1" dirty="0" smtClean="0"/>
              <a:t>Domaine particulier ex: </a:t>
            </a:r>
            <a:r>
              <a:rPr lang="fr-FR" b="1" dirty="0" smtClean="0">
                <a:solidFill>
                  <a:srgbClr val="FF0000"/>
                </a:solidFill>
              </a:rPr>
              <a:t>les Sciences</a:t>
            </a:r>
            <a:endParaRPr lang="fr-FR" b="1" dirty="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67544" y="836712"/>
            <a:ext cx="4371133" cy="369332"/>
          </a:xfrm>
          <a:prstGeom prst="rect">
            <a:avLst/>
          </a:prstGeom>
          <a:noFill/>
        </p:spPr>
        <p:txBody>
          <a:bodyPr wrap="none" rtlCol="0">
            <a:spAutoFit/>
          </a:bodyPr>
          <a:lstStyle/>
          <a:p>
            <a:r>
              <a:rPr lang="fr-FR" dirty="0" smtClean="0"/>
              <a:t>Exemple de moteur de recherche spécialisé :</a:t>
            </a:r>
            <a:endParaRPr lang="fr-FR" dirty="0"/>
          </a:p>
        </p:txBody>
      </p:sp>
      <p:cxnSp>
        <p:nvCxnSpPr>
          <p:cNvPr id="6" name="Connecteur droit avec flèche 5"/>
          <p:cNvCxnSpPr/>
          <p:nvPr/>
        </p:nvCxnSpPr>
        <p:spPr>
          <a:xfrm>
            <a:off x="4932040" y="1052736"/>
            <a:ext cx="129614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228184" y="836712"/>
            <a:ext cx="2614434" cy="369332"/>
          </a:xfrm>
          <a:prstGeom prst="rect">
            <a:avLst/>
          </a:prstGeom>
        </p:spPr>
        <p:txBody>
          <a:bodyPr wrap="none">
            <a:spAutoFit/>
          </a:bodyPr>
          <a:lstStyle/>
          <a:p>
            <a:r>
              <a:rPr lang="fr-FR" dirty="0" smtClean="0">
                <a:hlinkClick r:id="rId2"/>
              </a:rPr>
              <a:t>http://scholar.google.com</a:t>
            </a:r>
            <a:endParaRPr lang="fr-FR" dirty="0"/>
          </a:p>
        </p:txBody>
      </p:sp>
      <p:cxnSp>
        <p:nvCxnSpPr>
          <p:cNvPr id="9" name="Connecteur droit avec flèche 8"/>
          <p:cNvCxnSpPr/>
          <p:nvPr/>
        </p:nvCxnSpPr>
        <p:spPr>
          <a:xfrm>
            <a:off x="3707904" y="1700808"/>
            <a:ext cx="129614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004048" y="1484784"/>
            <a:ext cx="3976281" cy="369332"/>
          </a:xfrm>
          <a:prstGeom prst="rect">
            <a:avLst/>
          </a:prstGeom>
        </p:spPr>
        <p:txBody>
          <a:bodyPr wrap="none">
            <a:spAutoFit/>
          </a:bodyPr>
          <a:lstStyle/>
          <a:p>
            <a:r>
              <a:rPr lang="fr-FR" dirty="0" smtClean="0">
                <a:hlinkClick r:id="rId3"/>
              </a:rPr>
              <a:t>http://academic.research.microsoft.com</a:t>
            </a:r>
            <a:endParaRPr lang="fr-FR" dirty="0"/>
          </a:p>
        </p:txBody>
      </p:sp>
      <p:sp>
        <p:nvSpPr>
          <p:cNvPr id="11" name="Rectangle 10"/>
          <p:cNvSpPr/>
          <p:nvPr/>
        </p:nvSpPr>
        <p:spPr>
          <a:xfrm>
            <a:off x="4499992" y="2348880"/>
            <a:ext cx="3314305" cy="369332"/>
          </a:xfrm>
          <a:prstGeom prst="rect">
            <a:avLst/>
          </a:prstGeom>
        </p:spPr>
        <p:txBody>
          <a:bodyPr wrap="none">
            <a:spAutoFit/>
          </a:bodyPr>
          <a:lstStyle/>
          <a:p>
            <a:r>
              <a:rPr lang="fr-FR" dirty="0" smtClean="0">
                <a:hlinkClick r:id="rId4"/>
              </a:rPr>
              <a:t>http://www.scienceresearch.com</a:t>
            </a:r>
            <a:endParaRPr lang="fr-FR" dirty="0"/>
          </a:p>
        </p:txBody>
      </p:sp>
      <p:cxnSp>
        <p:nvCxnSpPr>
          <p:cNvPr id="12" name="Connecteur droit avec flèche 11"/>
          <p:cNvCxnSpPr/>
          <p:nvPr/>
        </p:nvCxnSpPr>
        <p:spPr>
          <a:xfrm>
            <a:off x="3203848" y="2564904"/>
            <a:ext cx="129614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043608" y="3212976"/>
            <a:ext cx="4572000" cy="646331"/>
          </a:xfrm>
          <a:prstGeom prst="rect">
            <a:avLst/>
          </a:prstGeom>
        </p:spPr>
        <p:txBody>
          <a:bodyPr>
            <a:spAutoFit/>
          </a:bodyPr>
          <a:lstStyle/>
          <a:p>
            <a:r>
              <a:rPr lang="fr-FR" dirty="0" err="1" smtClean="0"/>
              <a:t>WorldWideScience</a:t>
            </a:r>
            <a:r>
              <a:rPr lang="fr-FR" dirty="0" smtClean="0"/>
              <a:t> : </a:t>
            </a:r>
            <a:r>
              <a:rPr lang="fr-FR" dirty="0" smtClean="0">
                <a:hlinkClick r:id="rId5"/>
              </a:rPr>
              <a:t>http://worldwidescience.org</a:t>
            </a:r>
            <a:endParaRPr lang="fr-FR" dirty="0"/>
          </a:p>
        </p:txBody>
      </p:sp>
      <p:sp>
        <p:nvSpPr>
          <p:cNvPr id="14" name="Rectangle 13"/>
          <p:cNvSpPr/>
          <p:nvPr/>
        </p:nvSpPr>
        <p:spPr>
          <a:xfrm>
            <a:off x="755576" y="4149080"/>
            <a:ext cx="4305474" cy="369332"/>
          </a:xfrm>
          <a:prstGeom prst="rect">
            <a:avLst/>
          </a:prstGeom>
        </p:spPr>
        <p:txBody>
          <a:bodyPr wrap="none">
            <a:spAutoFit/>
          </a:bodyPr>
          <a:lstStyle/>
          <a:p>
            <a:r>
              <a:rPr lang="fr-FR" b="1" u="sng" dirty="0" smtClean="0"/>
              <a:t>6. Les annuaires et les portails scientifiques</a:t>
            </a:r>
            <a:endParaRPr lang="fr-FR" b="1" u="sng" dirty="0"/>
          </a:p>
        </p:txBody>
      </p:sp>
      <p:sp>
        <p:nvSpPr>
          <p:cNvPr id="15" name="Rectangle 14"/>
          <p:cNvSpPr/>
          <p:nvPr/>
        </p:nvSpPr>
        <p:spPr>
          <a:xfrm>
            <a:off x="2915816" y="4653136"/>
            <a:ext cx="4572000" cy="1200329"/>
          </a:xfrm>
          <a:prstGeom prst="rect">
            <a:avLst/>
          </a:prstGeom>
        </p:spPr>
        <p:txBody>
          <a:bodyPr>
            <a:spAutoFit/>
          </a:bodyPr>
          <a:lstStyle/>
          <a:p>
            <a:pPr>
              <a:buFont typeface="Wingdings" pitchFamily="2" charset="2"/>
              <a:buChar char="q"/>
            </a:pPr>
            <a:r>
              <a:rPr lang="fr-FR" dirty="0" smtClean="0"/>
              <a:t>Les annuaires (appelés aussi répertoires) sont des listes de liens vers des documents ou des ressources en ligne, commentés et classés dans une hiérarchie de catégories….</a:t>
            </a:r>
            <a:endParaRPr lang="fr-FR" dirty="0"/>
          </a:p>
        </p:txBody>
      </p:sp>
      <p:sp>
        <p:nvSpPr>
          <p:cNvPr id="16" name="Flèche droite 15"/>
          <p:cNvSpPr/>
          <p:nvPr/>
        </p:nvSpPr>
        <p:spPr>
          <a:xfrm>
            <a:off x="1187624" y="515719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403648" y="6021288"/>
            <a:ext cx="6991529"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fr-FR" dirty="0" smtClean="0"/>
              <a:t>Annuaires Universels contiennent  des catégories associées aux  sciences</a:t>
            </a:r>
            <a:endParaRPr lang="fr-FR" dirty="0"/>
          </a:p>
        </p:txBody>
      </p:sp>
      <p:cxnSp>
        <p:nvCxnSpPr>
          <p:cNvPr id="18" name="Connecteur droit avec flèche 17"/>
          <p:cNvCxnSpPr/>
          <p:nvPr/>
        </p:nvCxnSpPr>
        <p:spPr>
          <a:xfrm>
            <a:off x="4139952" y="3068960"/>
            <a:ext cx="129614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364088" y="2924944"/>
            <a:ext cx="3128613" cy="369332"/>
          </a:xfrm>
          <a:prstGeom prst="rect">
            <a:avLst/>
          </a:prstGeom>
        </p:spPr>
        <p:txBody>
          <a:bodyPr wrap="none">
            <a:spAutoFit/>
          </a:bodyPr>
          <a:lstStyle/>
          <a:p>
            <a:r>
              <a:rPr lang="fr-FR" dirty="0" smtClean="0">
                <a:hlinkClick r:id="rId4"/>
              </a:rPr>
              <a:t>http://www.sciencerdirect.com</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476672"/>
            <a:ext cx="7772400" cy="1470025"/>
          </a:xfrm>
        </p:spPr>
        <p:style>
          <a:lnRef idx="1">
            <a:schemeClr val="dk1"/>
          </a:lnRef>
          <a:fillRef idx="2">
            <a:schemeClr val="dk1"/>
          </a:fillRef>
          <a:effectRef idx="1">
            <a:schemeClr val="dk1"/>
          </a:effectRef>
          <a:fontRef idx="minor">
            <a:schemeClr val="dk1"/>
          </a:fontRef>
        </p:style>
        <p:txBody>
          <a:bodyPr/>
          <a:lstStyle/>
          <a:p>
            <a:r>
              <a:rPr lang="fr-FR" dirty="0" smtClean="0"/>
              <a:t> 1/NOTION DE RECHERCHE SCIENTIFIQUE</a:t>
            </a:r>
            <a:endParaRPr lang="fr-FR" dirty="0"/>
          </a:p>
        </p:txBody>
      </p:sp>
      <p:sp>
        <p:nvSpPr>
          <p:cNvPr id="3" name="Sous-titre 2"/>
          <p:cNvSpPr>
            <a:spLocks noGrp="1"/>
          </p:cNvSpPr>
          <p:nvPr>
            <p:ph type="subTitle" idx="1"/>
          </p:nvPr>
        </p:nvSpPr>
        <p:spPr>
          <a:xfrm>
            <a:off x="1403648" y="2132856"/>
            <a:ext cx="6400800" cy="1752600"/>
          </a:xfrm>
        </p:spPr>
        <p:style>
          <a:lnRef idx="3">
            <a:schemeClr val="lt1"/>
          </a:lnRef>
          <a:fillRef idx="1">
            <a:schemeClr val="dk1"/>
          </a:fillRef>
          <a:effectRef idx="1">
            <a:schemeClr val="dk1"/>
          </a:effectRef>
          <a:fontRef idx="minor">
            <a:schemeClr val="lt1"/>
          </a:fontRef>
        </p:style>
        <p:txBody>
          <a:bodyPr>
            <a:normAutofit fontScale="62500" lnSpcReduction="20000"/>
          </a:bodyPr>
          <a:lstStyle/>
          <a:p>
            <a:r>
              <a:rPr lang="fr-FR" dirty="0" smtClean="0">
                <a:solidFill>
                  <a:srgbClr val="00B0F0"/>
                </a:solidFill>
              </a:rPr>
              <a:t>1.1  LA  RECHERCHE</a:t>
            </a:r>
          </a:p>
          <a:p>
            <a:r>
              <a:rPr lang="fr-FR" dirty="0" smtClean="0"/>
              <a:t> </a:t>
            </a:r>
            <a:r>
              <a:rPr lang="fr-FR" dirty="0" smtClean="0">
                <a:solidFill>
                  <a:srgbClr val="FFFF00"/>
                </a:solidFill>
              </a:rPr>
              <a:t>de manière générale, la recherche se définie comme </a:t>
            </a:r>
          </a:p>
          <a:p>
            <a:r>
              <a:rPr lang="fr-FR" dirty="0" smtClean="0">
                <a:solidFill>
                  <a:srgbClr val="FFFF00"/>
                </a:solidFill>
              </a:rPr>
              <a:t>l’action de rechercher , c’est aussi le fait d’un effort pour </a:t>
            </a:r>
          </a:p>
          <a:p>
            <a:r>
              <a:rPr lang="fr-FR" dirty="0" smtClean="0">
                <a:solidFill>
                  <a:srgbClr val="FFFF00"/>
                </a:solidFill>
              </a:rPr>
              <a:t> pour trouver quelque chose. C’est également  l’effort de l’esprit pour trouver une connaissance de la vérité </a:t>
            </a:r>
          </a:p>
          <a:p>
            <a:endParaRPr lang="fr-FR" dirty="0" smtClean="0"/>
          </a:p>
          <a:p>
            <a:endParaRPr lang="fr-FR" dirty="0" smtClean="0"/>
          </a:p>
          <a:p>
            <a:endParaRPr lang="fr-FR" dirty="0"/>
          </a:p>
        </p:txBody>
      </p:sp>
      <p:sp>
        <p:nvSpPr>
          <p:cNvPr id="4" name="Sous-titre 2"/>
          <p:cNvSpPr txBox="1">
            <a:spLocks/>
          </p:cNvSpPr>
          <p:nvPr/>
        </p:nvSpPr>
        <p:spPr>
          <a:xfrm>
            <a:off x="1187624" y="4797152"/>
            <a:ext cx="6400800" cy="1752600"/>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ormAutofit fontScale="92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smtClean="0">
                <a:ln>
                  <a:noFill/>
                </a:ln>
                <a:solidFill>
                  <a:srgbClr val="00B0F0"/>
                </a:solidFill>
                <a:effectLst/>
                <a:uLnTx/>
                <a:uFillTx/>
                <a:latin typeface="+mn-lt"/>
                <a:ea typeface="+mn-ea"/>
                <a:cs typeface="+mn-cs"/>
              </a:rPr>
              <a:t>1.1  LA  RECHERCHE DE L’INFORMATION SCIENTIFIQUE EST…….</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smtClean="0">
                <a:ln>
                  <a:noFill/>
                </a:ln>
                <a:solidFill>
                  <a:schemeClr val="tx1">
                    <a:tint val="75000"/>
                  </a:schemeClr>
                </a:solidFill>
                <a:effectLst/>
                <a:uLnTx/>
                <a:uFillTx/>
                <a:latin typeface="+mn-lt"/>
                <a:ea typeface="+mn-ea"/>
                <a:cs typeface="+mn-cs"/>
              </a:rPr>
              <a:t> Un</a:t>
            </a:r>
            <a:r>
              <a:rPr kumimoji="0" lang="fr-FR" sz="3200" b="0" i="0" u="none" strike="noStrike" kern="1200" cap="none" spc="0" normalizeH="0" noProof="0" dirty="0" smtClean="0">
                <a:ln>
                  <a:noFill/>
                </a:ln>
                <a:solidFill>
                  <a:schemeClr val="tx1">
                    <a:tint val="75000"/>
                  </a:schemeClr>
                </a:solidFill>
                <a:effectLst/>
                <a:uLnTx/>
                <a:uFillTx/>
                <a:latin typeface="+mn-lt"/>
                <a:ea typeface="+mn-ea"/>
                <a:cs typeface="+mn-cs"/>
              </a:rPr>
              <a:t> processus d’investigation bien</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sz="3200" baseline="0" dirty="0" smtClean="0">
                <a:solidFill>
                  <a:schemeClr val="tx1">
                    <a:tint val="75000"/>
                  </a:schemeClr>
                </a:solidFill>
              </a:rPr>
              <a:t>déterminé</a:t>
            </a:r>
            <a:endParaRPr kumimoji="0" lang="fr-FR"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ZoneTexte 4"/>
          <p:cNvSpPr txBox="1"/>
          <p:nvPr/>
        </p:nvSpPr>
        <p:spPr>
          <a:xfrm>
            <a:off x="1331640" y="4437112"/>
            <a:ext cx="1972399"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fr-FR" dirty="0" smtClean="0"/>
              <a:t>PLUS    TECHNIQUE</a:t>
            </a:r>
            <a:endParaRPr lang="fr-F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75656" y="2276872"/>
            <a:ext cx="6400800" cy="406896"/>
          </a:xfrm>
        </p:spPr>
        <p:style>
          <a:lnRef idx="1">
            <a:schemeClr val="dk1"/>
          </a:lnRef>
          <a:fillRef idx="3">
            <a:schemeClr val="dk1"/>
          </a:fillRef>
          <a:effectRef idx="2">
            <a:schemeClr val="dk1"/>
          </a:effectRef>
          <a:fontRef idx="minor">
            <a:schemeClr val="lt1"/>
          </a:fontRef>
        </p:style>
        <p:txBody>
          <a:bodyPr>
            <a:normAutofit fontScale="77500" lnSpcReduction="20000"/>
          </a:bodyPr>
          <a:lstStyle/>
          <a:p>
            <a:r>
              <a:rPr lang="fr-FR" b="1" dirty="0" smtClean="0">
                <a:solidFill>
                  <a:srgbClr val="FF0000"/>
                </a:solidFill>
              </a:rPr>
              <a:t>+++ Information exhaustive et pertinente</a:t>
            </a:r>
            <a:endParaRPr lang="fr-FR" b="1" dirty="0">
              <a:solidFill>
                <a:srgbClr val="FF0000"/>
              </a:solidFill>
            </a:endParaRPr>
          </a:p>
        </p:txBody>
      </p:sp>
      <p:sp>
        <p:nvSpPr>
          <p:cNvPr id="4" name="Rectangle 3"/>
          <p:cNvSpPr/>
          <p:nvPr/>
        </p:nvSpPr>
        <p:spPr>
          <a:xfrm>
            <a:off x="611560" y="980728"/>
            <a:ext cx="2849498" cy="369332"/>
          </a:xfrm>
          <a:prstGeom prst="rect">
            <a:avLst/>
          </a:prstGeom>
        </p:spPr>
        <p:txBody>
          <a:bodyPr wrap="none">
            <a:spAutoFit/>
          </a:bodyPr>
          <a:lstStyle/>
          <a:p>
            <a:r>
              <a:rPr lang="fr-FR" b="1" u="sng" dirty="0" smtClean="0"/>
              <a:t>6.1  Annuaires   Spécialisées</a:t>
            </a:r>
            <a:endParaRPr lang="fr-FR" b="1" u="sng" dirty="0"/>
          </a:p>
        </p:txBody>
      </p:sp>
      <p:cxnSp>
        <p:nvCxnSpPr>
          <p:cNvPr id="6" name="Connecteur droit avec flèche 5"/>
          <p:cNvCxnSpPr/>
          <p:nvPr/>
        </p:nvCxnSpPr>
        <p:spPr>
          <a:xfrm>
            <a:off x="3563888" y="1196752"/>
            <a:ext cx="1584176"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5292080" y="980728"/>
            <a:ext cx="3420616" cy="369332"/>
          </a:xfrm>
          <a:prstGeom prst="rect">
            <a:avLst/>
          </a:prstGeom>
          <a:noFill/>
        </p:spPr>
        <p:txBody>
          <a:bodyPr wrap="none" rtlCol="0">
            <a:spAutoFit/>
          </a:bodyPr>
          <a:lstStyle/>
          <a:p>
            <a:r>
              <a:rPr lang="fr-FR" dirty="0" smtClean="0"/>
              <a:t>Domaine ou discipline Scientifique</a:t>
            </a:r>
            <a:endParaRPr lang="fr-FR" dirty="0"/>
          </a:p>
        </p:txBody>
      </p:sp>
      <p:cxnSp>
        <p:nvCxnSpPr>
          <p:cNvPr id="10" name="Connecteur en angle 9"/>
          <p:cNvCxnSpPr/>
          <p:nvPr/>
        </p:nvCxnSpPr>
        <p:spPr>
          <a:xfrm>
            <a:off x="539552" y="1628800"/>
            <a:ext cx="914400" cy="914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1187624" y="3212976"/>
            <a:ext cx="3284104" cy="369332"/>
          </a:xfrm>
          <a:prstGeom prst="rect">
            <a:avLst/>
          </a:prstGeom>
          <a:noFill/>
        </p:spPr>
        <p:txBody>
          <a:bodyPr wrap="none" rtlCol="0">
            <a:spAutoFit/>
          </a:bodyPr>
          <a:lstStyle/>
          <a:p>
            <a:r>
              <a:rPr lang="fr-FR" dirty="0" smtClean="0"/>
              <a:t>Exemple d’annuaire scientifique: </a:t>
            </a:r>
            <a:endParaRPr lang="fr-FR" dirty="0"/>
          </a:p>
        </p:txBody>
      </p:sp>
      <p:sp>
        <p:nvSpPr>
          <p:cNvPr id="12" name="Rectangle 11"/>
          <p:cNvSpPr/>
          <p:nvPr/>
        </p:nvSpPr>
        <p:spPr>
          <a:xfrm>
            <a:off x="1547664" y="3645024"/>
            <a:ext cx="6048672" cy="923330"/>
          </a:xfrm>
          <a:prstGeom prst="rect">
            <a:avLst/>
          </a:prstGeom>
        </p:spPr>
        <p:txBody>
          <a:bodyPr wrap="square">
            <a:spAutoFit/>
          </a:bodyPr>
          <a:lstStyle/>
          <a:p>
            <a:r>
              <a:rPr lang="fr-FR" i="1" dirty="0" err="1" smtClean="0"/>
              <a:t>Biology</a:t>
            </a:r>
            <a:r>
              <a:rPr lang="fr-FR" i="1" dirty="0" smtClean="0"/>
              <a:t> Links. </a:t>
            </a:r>
            <a:r>
              <a:rPr lang="fr-FR" dirty="0" smtClean="0"/>
              <a:t>(</a:t>
            </a:r>
            <a:r>
              <a:rPr lang="fr-FR" dirty="0" err="1" smtClean="0"/>
              <a:t>n.d</a:t>
            </a:r>
            <a:r>
              <a:rPr lang="fr-FR" dirty="0" smtClean="0"/>
              <a:t>.). Consulte le 21 octobre 2015 du site du département de biologie de l'Université Andrews : </a:t>
            </a:r>
            <a:r>
              <a:rPr lang="fr-FR" dirty="0" smtClean="0">
                <a:hlinkClick r:id="rId2"/>
              </a:rPr>
              <a:t>http://www.andrews.edu/cas/biology/resources/links.html</a:t>
            </a:r>
            <a:endParaRPr lang="fr-F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normAutofit fontScale="90000"/>
          </a:bodyPr>
          <a:lstStyle/>
          <a:p>
            <a:r>
              <a:rPr lang="fr-FR" dirty="0" smtClean="0"/>
              <a:t>Il existe des milliers de listes de diffusion (messages diffusés sous forme de courriels aux abonnés d'une liste) et de </a:t>
            </a:r>
            <a:r>
              <a:rPr lang="fr-FR" dirty="0" smtClean="0">
                <a:solidFill>
                  <a:srgbClr val="FF0000"/>
                </a:solidFill>
              </a:rPr>
              <a:t>forums Usenet</a:t>
            </a:r>
            <a:endParaRPr lang="fr-FR" dirty="0">
              <a:solidFill>
                <a:srgbClr val="FF0000"/>
              </a:solidFill>
            </a:endParaRPr>
          </a:p>
        </p:txBody>
      </p:sp>
      <p:sp>
        <p:nvSpPr>
          <p:cNvPr id="5" name="Sous-titre 2"/>
          <p:cNvSpPr txBox="1">
            <a:spLocks/>
          </p:cNvSpPr>
          <p:nvPr/>
        </p:nvSpPr>
        <p:spPr>
          <a:xfrm>
            <a:off x="1403648" y="548680"/>
            <a:ext cx="6400800" cy="9087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fontScale="92500" lnSpcReduction="20000"/>
          </a:bodyPr>
          <a:lstStyle/>
          <a:p>
            <a:pPr lvl="0" algn="ctr">
              <a:spcBef>
                <a:spcPct val="20000"/>
              </a:spcBef>
              <a:defRPr/>
            </a:pPr>
            <a:r>
              <a:rPr kumimoji="0" lang="fr-FR" sz="3200" b="0" i="0" u="sng" strike="noStrike" kern="1200" cap="none" spc="0" normalizeH="0" baseline="0" noProof="0" dirty="0" smtClean="0">
                <a:ln>
                  <a:noFill/>
                </a:ln>
                <a:solidFill>
                  <a:schemeClr val="tx1"/>
                </a:solidFill>
                <a:effectLst/>
                <a:uLnTx/>
                <a:uFillTx/>
                <a:latin typeface="+mn-lt"/>
                <a:ea typeface="+mn-ea"/>
                <a:cs typeface="+mn-cs"/>
              </a:rPr>
              <a:t>4.2</a:t>
            </a:r>
            <a:r>
              <a:rPr lang="fr-FR" sz="3200" dirty="0" smtClean="0"/>
              <a:t> </a:t>
            </a:r>
            <a:r>
              <a:rPr lang="fr-FR" sz="3200" u="sng" dirty="0" smtClean="0">
                <a:solidFill>
                  <a:schemeClr val="tx1"/>
                </a:solidFill>
              </a:rPr>
              <a:t>Les listes de diffusion et les forums Usenet</a:t>
            </a:r>
            <a:endParaRPr kumimoji="0" lang="fr-FR" sz="3200" b="0" i="0" u="sng" strike="noStrike" kern="1200" cap="none" spc="0" normalizeH="0" baseline="0" noProof="0" dirty="0">
              <a:ln>
                <a:noFill/>
              </a:ln>
              <a:solidFill>
                <a:schemeClr val="tx1"/>
              </a:solidFill>
              <a:effectLst/>
              <a:uLnTx/>
              <a:uFillTx/>
              <a:latin typeface="+mn-lt"/>
              <a:ea typeface="+mn-ea"/>
              <a:cs typeface="+mn-cs"/>
            </a:endParaRPr>
          </a:p>
        </p:txBody>
      </p:sp>
      <p:sp>
        <p:nvSpPr>
          <p:cNvPr id="6" name="Ellipse 5"/>
          <p:cNvSpPr/>
          <p:nvPr/>
        </p:nvSpPr>
        <p:spPr>
          <a:xfrm>
            <a:off x="323528" y="1124744"/>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NEW</a:t>
            </a:r>
            <a:endParaRPr lang="fr-F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1520" y="0"/>
            <a:ext cx="7772400" cy="1124744"/>
          </a:xfrm>
        </p:spPr>
        <p:txBody>
          <a:bodyPr/>
          <a:lstStyle/>
          <a:p>
            <a:r>
              <a:rPr lang="fr-FR" dirty="0" smtClean="0"/>
              <a:t>-FORUMS USENET…</a:t>
            </a:r>
            <a:endParaRPr lang="fr-FR" dirty="0"/>
          </a:p>
        </p:txBody>
      </p:sp>
      <p:sp>
        <p:nvSpPr>
          <p:cNvPr id="3" name="Sous-titre 2"/>
          <p:cNvSpPr>
            <a:spLocks noGrp="1"/>
          </p:cNvSpPr>
          <p:nvPr>
            <p:ph type="subTitle" idx="1"/>
          </p:nvPr>
        </p:nvSpPr>
        <p:spPr>
          <a:xfrm>
            <a:off x="899592" y="1196752"/>
            <a:ext cx="6400800" cy="1752600"/>
          </a:xfrm>
        </p:spPr>
        <p:style>
          <a:lnRef idx="2">
            <a:schemeClr val="dk1">
              <a:shade val="50000"/>
            </a:schemeClr>
          </a:lnRef>
          <a:fillRef idx="1">
            <a:schemeClr val="dk1"/>
          </a:fillRef>
          <a:effectRef idx="0">
            <a:schemeClr val="dk1"/>
          </a:effectRef>
          <a:fontRef idx="minor">
            <a:schemeClr val="lt1"/>
          </a:fontRef>
        </p:style>
        <p:txBody>
          <a:bodyPr>
            <a:normAutofit fontScale="62500" lnSpcReduction="20000"/>
          </a:bodyPr>
          <a:lstStyle/>
          <a:p>
            <a:r>
              <a:rPr lang="fr-FR" dirty="0" smtClean="0">
                <a:solidFill>
                  <a:schemeClr val="bg1"/>
                </a:solidFill>
              </a:rPr>
              <a:t>Les forums, qui réunissent souvent experts, étudiants et simples amateurs, sont surtout utiles pour des échanges d'informations </a:t>
            </a:r>
            <a:r>
              <a:rPr lang="fr-FR" dirty="0" smtClean="0">
                <a:solidFill>
                  <a:srgbClr val="FF0000"/>
                </a:solidFill>
              </a:rPr>
              <a:t>techniques ou méthodologiques</a:t>
            </a:r>
            <a:r>
              <a:rPr lang="fr-FR" dirty="0" smtClean="0">
                <a:solidFill>
                  <a:schemeClr val="bg1"/>
                </a:solidFill>
              </a:rPr>
              <a:t>. On peut, par exemple, y poser une question sur un appareil ou une méthode expérimentale et, en général, obtenir assez rapidement une réponse d'une personne expérimentée</a:t>
            </a:r>
            <a:r>
              <a:rPr lang="fr-FR" dirty="0" smtClean="0"/>
              <a:t>.</a:t>
            </a:r>
            <a:endParaRPr lang="fr-FR" dirty="0"/>
          </a:p>
        </p:txBody>
      </p:sp>
      <p:sp>
        <p:nvSpPr>
          <p:cNvPr id="4" name="Flèche vers le bas 3"/>
          <p:cNvSpPr/>
          <p:nvPr/>
        </p:nvSpPr>
        <p:spPr>
          <a:xfrm>
            <a:off x="539552" y="188640"/>
            <a:ext cx="120471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1043608" y="3140968"/>
            <a:ext cx="2173480" cy="369332"/>
          </a:xfrm>
          <a:prstGeom prst="rect">
            <a:avLst/>
          </a:prstGeom>
        </p:spPr>
        <p:txBody>
          <a:bodyPr wrap="none">
            <a:spAutoFit/>
          </a:bodyPr>
          <a:lstStyle/>
          <a:p>
            <a:r>
              <a:rPr lang="fr-FR" i="1" dirty="0" smtClean="0"/>
              <a:t> EX : </a:t>
            </a:r>
            <a:r>
              <a:rPr lang="fr-FR" i="1" dirty="0" err="1" smtClean="0"/>
              <a:t>fr</a:t>
            </a:r>
            <a:r>
              <a:rPr lang="fr-FR" i="1" dirty="0" smtClean="0"/>
              <a:t>. </a:t>
            </a:r>
            <a:r>
              <a:rPr lang="fr-FR" i="1" dirty="0" err="1" smtClean="0"/>
              <a:t>snv</a:t>
            </a:r>
            <a:r>
              <a:rPr lang="fr-FR" i="1" dirty="0" smtClean="0"/>
              <a:t> .</a:t>
            </a:r>
            <a:r>
              <a:rPr lang="fr-FR" i="1" dirty="0" err="1" smtClean="0"/>
              <a:t>superieur</a:t>
            </a:r>
            <a:endParaRPr lang="fr-FR" dirty="0"/>
          </a:p>
        </p:txBody>
      </p:sp>
      <p:sp>
        <p:nvSpPr>
          <p:cNvPr id="6" name="Titre 1"/>
          <p:cNvSpPr txBox="1">
            <a:spLocks/>
          </p:cNvSpPr>
          <p:nvPr/>
        </p:nvSpPr>
        <p:spPr>
          <a:xfrm>
            <a:off x="251520" y="3789040"/>
            <a:ext cx="7772400" cy="1152128"/>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chemeClr val="tx1"/>
                </a:solidFill>
                <a:effectLst/>
                <a:uLnTx/>
                <a:uFillTx/>
                <a:latin typeface="+mj-lt"/>
                <a:ea typeface="+mj-ea"/>
                <a:cs typeface="+mj-cs"/>
              </a:rPr>
              <a:t>-LES</a:t>
            </a:r>
            <a:r>
              <a:rPr kumimoji="0" lang="fr-FR" sz="4400" b="0" i="0" u="none" strike="noStrike" kern="1200" cap="none" spc="0" normalizeH="0" noProof="0" dirty="0" smtClean="0">
                <a:ln>
                  <a:noFill/>
                </a:ln>
                <a:solidFill>
                  <a:schemeClr val="tx1"/>
                </a:solidFill>
                <a:effectLst/>
                <a:uLnTx/>
                <a:uFillTx/>
                <a:latin typeface="+mj-lt"/>
                <a:ea typeface="+mj-ea"/>
                <a:cs typeface="+mj-cs"/>
              </a:rPr>
              <a:t> MOTEURS DE RECHERCHE</a:t>
            </a:r>
          </a:p>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noProof="0" dirty="0" smtClean="0">
                <a:latin typeface="+mj-lt"/>
                <a:ea typeface="+mj-ea"/>
                <a:cs typeface="+mj-cs"/>
              </a:rPr>
              <a:t>(internet)</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Rectangle 6"/>
          <p:cNvSpPr/>
          <p:nvPr/>
        </p:nvSpPr>
        <p:spPr>
          <a:xfrm>
            <a:off x="1259632" y="4797152"/>
            <a:ext cx="6552728" cy="1477328"/>
          </a:xfrm>
          <a:prstGeom prst="rect">
            <a:avLst/>
          </a:prstGeom>
        </p:spPr>
        <p:txBody>
          <a:bodyPr wrap="square">
            <a:spAutoFit/>
          </a:bodyPr>
          <a:lstStyle/>
          <a:p>
            <a:r>
              <a:rPr lang="fr-FR" dirty="0" smtClean="0"/>
              <a:t>Il existe de nombreux moteurs de recherche dans Internet. Ils se distinguent entre autres par le nombre ou les types de documents qu'ils répertorient, le mode d'indexation de ces documents, la précision des requêtes qu'on peut soumettre et la façon dont les résultats de la recherche sont classés e</a:t>
            </a:r>
            <a:endParaRPr lang="fr-FR" dirty="0"/>
          </a:p>
        </p:txBody>
      </p:sp>
      <p:sp>
        <p:nvSpPr>
          <p:cNvPr id="8" name="Rectangle 7"/>
          <p:cNvSpPr/>
          <p:nvPr/>
        </p:nvSpPr>
        <p:spPr>
          <a:xfrm>
            <a:off x="251520" y="6309320"/>
            <a:ext cx="1276311" cy="646331"/>
          </a:xfrm>
          <a:prstGeom prst="rect">
            <a:avLst/>
          </a:prstGeom>
        </p:spPr>
        <p:txBody>
          <a:bodyPr wrap="none">
            <a:spAutoFit/>
          </a:bodyPr>
          <a:lstStyle/>
          <a:p>
            <a:r>
              <a:rPr lang="fr-FR" i="1" dirty="0" smtClean="0"/>
              <a:t> EX : </a:t>
            </a:r>
            <a:r>
              <a:rPr lang="fr-FR" i="1" dirty="0" err="1" smtClean="0"/>
              <a:t>google</a:t>
            </a:r>
            <a:endParaRPr lang="fr-FR" i="1" dirty="0" smtClean="0"/>
          </a:p>
          <a:p>
            <a:r>
              <a:rPr lang="fr-FR" i="1" dirty="0" smtClean="0"/>
              <a:t>  lost.fr</a:t>
            </a:r>
            <a:endParaRPr lang="fr-F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188640"/>
            <a:ext cx="7772400" cy="1470025"/>
          </a:xfrm>
        </p:spPr>
        <p:style>
          <a:lnRef idx="2">
            <a:schemeClr val="dk1">
              <a:shade val="50000"/>
            </a:schemeClr>
          </a:lnRef>
          <a:fillRef idx="1">
            <a:schemeClr val="dk1"/>
          </a:fillRef>
          <a:effectRef idx="0">
            <a:schemeClr val="dk1"/>
          </a:effectRef>
          <a:fontRef idx="minor">
            <a:schemeClr val="lt1"/>
          </a:fontRef>
        </p:style>
        <p:txBody>
          <a:bodyPr/>
          <a:lstStyle/>
          <a:p>
            <a:r>
              <a:rPr lang="fr-FR" dirty="0" smtClean="0"/>
              <a:t>5. les Sources de l’Information</a:t>
            </a:r>
            <a:br>
              <a:rPr lang="fr-FR" dirty="0" smtClean="0"/>
            </a:br>
            <a:r>
              <a:rPr lang="fr-FR" dirty="0" smtClean="0"/>
              <a:t>&amp; le Contrôle de la Qualité</a:t>
            </a:r>
            <a:endParaRPr lang="fr-FR" dirty="0"/>
          </a:p>
        </p:txBody>
      </p:sp>
      <p:sp>
        <p:nvSpPr>
          <p:cNvPr id="4" name="Ellipse 3"/>
          <p:cNvSpPr/>
          <p:nvPr/>
        </p:nvSpPr>
        <p:spPr>
          <a:xfrm>
            <a:off x="3779912" y="206084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IS</a:t>
            </a:r>
            <a:endParaRPr lang="fr-FR" dirty="0"/>
          </a:p>
        </p:txBody>
      </p:sp>
      <p:sp>
        <p:nvSpPr>
          <p:cNvPr id="6" name="ZoneTexte 5"/>
          <p:cNvSpPr txBox="1"/>
          <p:nvPr/>
        </p:nvSpPr>
        <p:spPr>
          <a:xfrm>
            <a:off x="2123728" y="3573016"/>
            <a:ext cx="829010" cy="369332"/>
          </a:xfrm>
          <a:prstGeom prst="rect">
            <a:avLst/>
          </a:prstGeom>
          <a:noFill/>
        </p:spPr>
        <p:txBody>
          <a:bodyPr wrap="none" rtlCol="0">
            <a:spAutoFit/>
          </a:bodyPr>
          <a:lstStyle/>
          <a:p>
            <a:r>
              <a:rPr lang="fr-FR" dirty="0" smtClean="0"/>
              <a:t>IMAGE</a:t>
            </a:r>
            <a:endParaRPr lang="fr-FR" dirty="0"/>
          </a:p>
        </p:txBody>
      </p:sp>
      <p:sp>
        <p:nvSpPr>
          <p:cNvPr id="8" name="ZoneTexte 7"/>
          <p:cNvSpPr txBox="1"/>
          <p:nvPr/>
        </p:nvSpPr>
        <p:spPr>
          <a:xfrm>
            <a:off x="3779912" y="3573016"/>
            <a:ext cx="529312" cy="369332"/>
          </a:xfrm>
          <a:prstGeom prst="rect">
            <a:avLst/>
          </a:prstGeom>
          <a:noFill/>
        </p:spPr>
        <p:txBody>
          <a:bodyPr wrap="none" rtlCol="0">
            <a:spAutoFit/>
          </a:bodyPr>
          <a:lstStyle/>
          <a:p>
            <a:r>
              <a:rPr lang="fr-FR" dirty="0" smtClean="0"/>
              <a:t>TXT</a:t>
            </a:r>
            <a:endParaRPr lang="fr-FR" dirty="0"/>
          </a:p>
        </p:txBody>
      </p:sp>
      <p:sp>
        <p:nvSpPr>
          <p:cNvPr id="9" name="ZoneTexte 8"/>
          <p:cNvSpPr txBox="1"/>
          <p:nvPr/>
        </p:nvSpPr>
        <p:spPr>
          <a:xfrm>
            <a:off x="5364088" y="3573016"/>
            <a:ext cx="1388522" cy="369332"/>
          </a:xfrm>
          <a:prstGeom prst="rect">
            <a:avLst/>
          </a:prstGeom>
          <a:noFill/>
        </p:spPr>
        <p:txBody>
          <a:bodyPr wrap="none" rtlCol="0">
            <a:spAutoFit/>
          </a:bodyPr>
          <a:lstStyle/>
          <a:p>
            <a:r>
              <a:rPr lang="fr-FR" dirty="0" smtClean="0"/>
              <a:t>NUMERIQUE</a:t>
            </a:r>
            <a:endParaRPr lang="fr-FR" dirty="0"/>
          </a:p>
        </p:txBody>
      </p:sp>
      <p:sp>
        <p:nvSpPr>
          <p:cNvPr id="10" name="ZoneTexte 9"/>
          <p:cNvSpPr txBox="1"/>
          <p:nvPr/>
        </p:nvSpPr>
        <p:spPr>
          <a:xfrm>
            <a:off x="3635896" y="4437112"/>
            <a:ext cx="984565" cy="369332"/>
          </a:xfrm>
          <a:prstGeom prst="rect">
            <a:avLst/>
          </a:prstGeom>
          <a:noFill/>
          <a:ln w="41275">
            <a:solidFill>
              <a:srgbClr val="FF0000"/>
            </a:solidFill>
          </a:ln>
        </p:spPr>
        <p:txBody>
          <a:bodyPr wrap="none" rtlCol="0">
            <a:spAutoFit/>
          </a:bodyPr>
          <a:lstStyle/>
          <a:p>
            <a:r>
              <a:rPr lang="fr-FR" dirty="0" smtClean="0">
                <a:solidFill>
                  <a:srgbClr val="FF0000"/>
                </a:solidFill>
              </a:rPr>
              <a:t>ORIGINE</a:t>
            </a:r>
            <a:endParaRPr lang="fr-FR" dirty="0">
              <a:solidFill>
                <a:srgbClr val="FF0000"/>
              </a:solidFill>
            </a:endParaRPr>
          </a:p>
        </p:txBody>
      </p:sp>
      <p:cxnSp>
        <p:nvCxnSpPr>
          <p:cNvPr id="12" name="Connecteur droit 11"/>
          <p:cNvCxnSpPr>
            <a:stCxn id="10" idx="2"/>
          </p:cNvCxnSpPr>
          <p:nvPr/>
        </p:nvCxnSpPr>
        <p:spPr>
          <a:xfrm>
            <a:off x="4128179" y="4806444"/>
            <a:ext cx="11773" cy="6387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flipV="1">
            <a:off x="3851920" y="5229200"/>
            <a:ext cx="939493" cy="176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4280579" y="4958844"/>
            <a:ext cx="11773" cy="638780"/>
          </a:xfrm>
          <a:prstGeom prst="line">
            <a:avLst/>
          </a:prstGeom>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4788024" y="5013176"/>
            <a:ext cx="3767570" cy="646331"/>
          </a:xfrm>
          <a:prstGeom prst="rect">
            <a:avLst/>
          </a:prstGeom>
          <a:noFill/>
        </p:spPr>
        <p:txBody>
          <a:bodyPr wrap="none" rtlCol="0">
            <a:spAutoFit/>
          </a:bodyPr>
          <a:lstStyle/>
          <a:p>
            <a:r>
              <a:rPr lang="fr-FR" dirty="0" smtClean="0"/>
              <a:t>SOURCES SOUMISES A UN PROCESSUS</a:t>
            </a:r>
          </a:p>
          <a:p>
            <a:r>
              <a:rPr lang="fr-FR" dirty="0" smtClean="0"/>
              <a:t>DE CONTRÔLE DE QUALITE</a:t>
            </a:r>
            <a:endParaRPr lang="fr-F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476672"/>
            <a:ext cx="7772400" cy="1470025"/>
          </a:xfrm>
        </p:spPr>
        <p:style>
          <a:lnRef idx="2">
            <a:schemeClr val="accent2">
              <a:shade val="50000"/>
            </a:schemeClr>
          </a:lnRef>
          <a:fillRef idx="1">
            <a:schemeClr val="accent2"/>
          </a:fillRef>
          <a:effectRef idx="0">
            <a:schemeClr val="accent2"/>
          </a:effectRef>
          <a:fontRef idx="minor">
            <a:schemeClr val="lt1"/>
          </a:fontRef>
        </p:style>
        <p:txBody>
          <a:bodyPr/>
          <a:lstStyle/>
          <a:p>
            <a:r>
              <a:rPr lang="fr-FR" dirty="0" smtClean="0"/>
              <a:t>5.1MODALITES DU PROCESSUS</a:t>
            </a:r>
            <a:br>
              <a:rPr lang="fr-FR" dirty="0" smtClean="0"/>
            </a:br>
            <a:r>
              <a:rPr lang="fr-FR" dirty="0" smtClean="0"/>
              <a:t>DE CONTRÔLE DE IS</a:t>
            </a:r>
            <a:endParaRPr lang="fr-FR" dirty="0"/>
          </a:p>
        </p:txBody>
      </p:sp>
      <p:sp>
        <p:nvSpPr>
          <p:cNvPr id="4" name="ZoneTexte 3"/>
          <p:cNvSpPr txBox="1"/>
          <p:nvPr/>
        </p:nvSpPr>
        <p:spPr>
          <a:xfrm>
            <a:off x="683568" y="2492896"/>
            <a:ext cx="2266326" cy="369332"/>
          </a:xfrm>
          <a:prstGeom prst="rect">
            <a:avLst/>
          </a:prstGeom>
          <a:noFill/>
          <a:ln>
            <a:solidFill>
              <a:schemeClr val="tx1"/>
            </a:solidFill>
          </a:ln>
        </p:spPr>
        <p:txBody>
          <a:bodyPr wrap="none" rtlCol="0">
            <a:spAutoFit/>
          </a:bodyPr>
          <a:lstStyle/>
          <a:p>
            <a:pPr>
              <a:buFont typeface="Wingdings" pitchFamily="2" charset="2"/>
              <a:buChar char="ü"/>
            </a:pPr>
            <a:r>
              <a:rPr lang="fr-FR" dirty="0" smtClean="0"/>
              <a:t>MANUELS ET LIVRES</a:t>
            </a:r>
            <a:endParaRPr lang="fr-FR" dirty="0"/>
          </a:p>
        </p:txBody>
      </p:sp>
      <p:cxnSp>
        <p:nvCxnSpPr>
          <p:cNvPr id="6" name="Connecteur droit avec flèche 5"/>
          <p:cNvCxnSpPr/>
          <p:nvPr/>
        </p:nvCxnSpPr>
        <p:spPr>
          <a:xfrm>
            <a:off x="2915816" y="2708920"/>
            <a:ext cx="93610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4067944" y="2348880"/>
            <a:ext cx="2724272" cy="923330"/>
          </a:xfrm>
          <a:prstGeom prst="rect">
            <a:avLst/>
          </a:prstGeom>
          <a:noFill/>
          <a:ln>
            <a:solidFill>
              <a:schemeClr val="tx1"/>
            </a:solidFill>
          </a:ln>
        </p:spPr>
        <p:txBody>
          <a:bodyPr wrap="square" rtlCol="0">
            <a:spAutoFit/>
          </a:bodyPr>
          <a:lstStyle/>
          <a:p>
            <a:r>
              <a:rPr lang="fr-FR" dirty="0" smtClean="0"/>
              <a:t>EVALUATION PAR LES PAIRS</a:t>
            </a:r>
          </a:p>
          <a:p>
            <a:r>
              <a:rPr lang="fr-FR" dirty="0" smtClean="0"/>
              <a:t>            anonyme</a:t>
            </a:r>
          </a:p>
          <a:p>
            <a:endParaRPr lang="fr-FR" dirty="0"/>
          </a:p>
        </p:txBody>
      </p:sp>
      <p:cxnSp>
        <p:nvCxnSpPr>
          <p:cNvPr id="10" name="Connecteur droit avec flèche 9"/>
          <p:cNvCxnSpPr/>
          <p:nvPr/>
        </p:nvCxnSpPr>
        <p:spPr>
          <a:xfrm>
            <a:off x="1619672" y="4941168"/>
            <a:ext cx="0"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5004048" y="3356992"/>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6228184" y="3573016"/>
            <a:ext cx="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2411760" y="3717032"/>
            <a:ext cx="995529" cy="369332"/>
          </a:xfrm>
          <a:prstGeom prst="rect">
            <a:avLst/>
          </a:prstGeom>
          <a:noFill/>
        </p:spPr>
        <p:txBody>
          <a:bodyPr wrap="none" rtlCol="0">
            <a:spAutoFit/>
          </a:bodyPr>
          <a:lstStyle/>
          <a:p>
            <a:r>
              <a:rPr lang="fr-FR" dirty="0" smtClean="0"/>
              <a:t>QUALITE</a:t>
            </a:r>
            <a:endParaRPr lang="fr-FR" dirty="0"/>
          </a:p>
        </p:txBody>
      </p:sp>
      <p:cxnSp>
        <p:nvCxnSpPr>
          <p:cNvPr id="23" name="Connecteur droit avec flèche 22"/>
          <p:cNvCxnSpPr/>
          <p:nvPr/>
        </p:nvCxnSpPr>
        <p:spPr>
          <a:xfrm>
            <a:off x="7236296" y="3645024"/>
            <a:ext cx="0"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4067944" y="3861048"/>
            <a:ext cx="1357551" cy="369332"/>
          </a:xfrm>
          <a:prstGeom prst="rect">
            <a:avLst/>
          </a:prstGeom>
          <a:noFill/>
        </p:spPr>
        <p:txBody>
          <a:bodyPr wrap="none" rtlCol="0">
            <a:spAutoFit/>
          </a:bodyPr>
          <a:lstStyle/>
          <a:p>
            <a:r>
              <a:rPr lang="fr-FR" dirty="0" smtClean="0"/>
              <a:t>EXACTITUDE</a:t>
            </a:r>
            <a:endParaRPr lang="fr-FR" dirty="0"/>
          </a:p>
        </p:txBody>
      </p:sp>
      <p:sp>
        <p:nvSpPr>
          <p:cNvPr id="25" name="ZoneTexte 24"/>
          <p:cNvSpPr txBox="1"/>
          <p:nvPr/>
        </p:nvSpPr>
        <p:spPr>
          <a:xfrm>
            <a:off x="5724128" y="4293096"/>
            <a:ext cx="1045479" cy="369332"/>
          </a:xfrm>
          <a:prstGeom prst="rect">
            <a:avLst/>
          </a:prstGeom>
          <a:noFill/>
        </p:spPr>
        <p:txBody>
          <a:bodyPr wrap="none" rtlCol="0">
            <a:spAutoFit/>
          </a:bodyPr>
          <a:lstStyle/>
          <a:p>
            <a:r>
              <a:rPr lang="fr-FR" dirty="0" smtClean="0"/>
              <a:t>RIGUEUR</a:t>
            </a:r>
            <a:endParaRPr lang="fr-FR" dirty="0"/>
          </a:p>
        </p:txBody>
      </p:sp>
      <p:sp>
        <p:nvSpPr>
          <p:cNvPr id="26" name="Rectangle 25"/>
          <p:cNvSpPr/>
          <p:nvPr/>
        </p:nvSpPr>
        <p:spPr>
          <a:xfrm>
            <a:off x="971600" y="4869160"/>
            <a:ext cx="4572000" cy="646331"/>
          </a:xfrm>
          <a:prstGeom prst="rect">
            <a:avLst/>
          </a:prstGeom>
          <a:ln>
            <a:solidFill>
              <a:schemeClr val="tx1"/>
            </a:solidFill>
          </a:ln>
        </p:spPr>
        <p:txBody>
          <a:bodyPr>
            <a:spAutoFit/>
          </a:bodyPr>
          <a:lstStyle/>
          <a:p>
            <a:r>
              <a:rPr lang="fr-FR" dirty="0" smtClean="0"/>
              <a:t>Les articles scientifiques, </a:t>
            </a:r>
            <a:r>
              <a:rPr lang="fr-FR" b="1" dirty="0" smtClean="0"/>
              <a:t>chapitres d'ouvrages </a:t>
            </a:r>
            <a:r>
              <a:rPr lang="fr-FR" dirty="0" smtClean="0"/>
              <a:t>collectifs et comptes rendus de conférences</a:t>
            </a:r>
            <a:endParaRPr lang="fr-FR" dirty="0"/>
          </a:p>
        </p:txBody>
      </p:sp>
      <p:sp>
        <p:nvSpPr>
          <p:cNvPr id="29" name="ZoneTexte 28"/>
          <p:cNvSpPr txBox="1"/>
          <p:nvPr/>
        </p:nvSpPr>
        <p:spPr>
          <a:xfrm>
            <a:off x="7164288" y="4581128"/>
            <a:ext cx="1354217" cy="369332"/>
          </a:xfrm>
          <a:prstGeom prst="rect">
            <a:avLst/>
          </a:prstGeom>
          <a:noFill/>
        </p:spPr>
        <p:txBody>
          <a:bodyPr wrap="none" rtlCol="0">
            <a:spAutoFit/>
          </a:bodyPr>
          <a:lstStyle/>
          <a:p>
            <a:r>
              <a:rPr lang="fr-FR" dirty="0" smtClean="0"/>
              <a:t>PERTINENCE</a:t>
            </a:r>
            <a:endParaRPr lang="fr-FR" dirty="0"/>
          </a:p>
        </p:txBody>
      </p:sp>
      <p:sp>
        <p:nvSpPr>
          <p:cNvPr id="30" name="Ellipse 29"/>
          <p:cNvSpPr/>
          <p:nvPr/>
        </p:nvSpPr>
        <p:spPr>
          <a:xfrm>
            <a:off x="467544" y="3501008"/>
            <a:ext cx="2088232"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PUBLICATION</a:t>
            </a:r>
            <a:endParaRPr lang="fr-FR" dirty="0"/>
          </a:p>
        </p:txBody>
      </p:sp>
      <p:cxnSp>
        <p:nvCxnSpPr>
          <p:cNvPr id="31" name="Connecteur droit avec flèche 30"/>
          <p:cNvCxnSpPr/>
          <p:nvPr/>
        </p:nvCxnSpPr>
        <p:spPr>
          <a:xfrm>
            <a:off x="3860304" y="3509392"/>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1187624" y="5805264"/>
            <a:ext cx="2402068" cy="369332"/>
          </a:xfrm>
          <a:prstGeom prst="rect">
            <a:avLst/>
          </a:prstGeom>
          <a:noFill/>
        </p:spPr>
        <p:txBody>
          <a:bodyPr wrap="none" rtlCol="0">
            <a:spAutoFit/>
          </a:bodyPr>
          <a:lstStyle/>
          <a:p>
            <a:r>
              <a:rPr lang="fr-FR" dirty="0" smtClean="0"/>
              <a:t>COMITE DE REDACTION</a:t>
            </a:r>
            <a:endParaRPr lang="fr-FR" dirty="0"/>
          </a:p>
        </p:txBody>
      </p:sp>
      <p:sp>
        <p:nvSpPr>
          <p:cNvPr id="37" name="ZoneTexte 36"/>
          <p:cNvSpPr txBox="1"/>
          <p:nvPr/>
        </p:nvSpPr>
        <p:spPr>
          <a:xfrm>
            <a:off x="5508104" y="5301208"/>
            <a:ext cx="2724272" cy="1200329"/>
          </a:xfrm>
          <a:prstGeom prst="rect">
            <a:avLst/>
          </a:prstGeom>
          <a:noFill/>
          <a:ln>
            <a:solidFill>
              <a:schemeClr val="tx1"/>
            </a:solidFill>
          </a:ln>
        </p:spPr>
        <p:txBody>
          <a:bodyPr wrap="square" rtlCol="0">
            <a:spAutoFit/>
          </a:bodyPr>
          <a:lstStyle/>
          <a:p>
            <a:pPr algn="ctr"/>
            <a:r>
              <a:rPr lang="fr-FR" dirty="0" smtClean="0"/>
              <a:t>    </a:t>
            </a:r>
            <a:r>
              <a:rPr lang="fr-FR" b="1" dirty="0" smtClean="0"/>
              <a:t>EVALUATION PAR LES    PAIRS</a:t>
            </a:r>
          </a:p>
          <a:p>
            <a:r>
              <a:rPr lang="fr-FR" dirty="0" smtClean="0"/>
              <a:t>            anonyme</a:t>
            </a:r>
          </a:p>
          <a:p>
            <a:endParaRPr lang="fr-FR" dirty="0"/>
          </a:p>
        </p:txBody>
      </p:sp>
      <p:cxnSp>
        <p:nvCxnSpPr>
          <p:cNvPr id="38" name="Connecteur droit avec flèche 37"/>
          <p:cNvCxnSpPr/>
          <p:nvPr/>
        </p:nvCxnSpPr>
        <p:spPr>
          <a:xfrm>
            <a:off x="4067944" y="6093296"/>
            <a:ext cx="13681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a:off x="4355976" y="5157192"/>
            <a:ext cx="0" cy="170080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332656"/>
            <a:ext cx="7772400" cy="1470025"/>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fr-FR" dirty="0" smtClean="0"/>
              <a:t>8. Le Rôle et la Présentation des Références dans le Texte Scientifique</a:t>
            </a:r>
            <a:endParaRPr lang="fr-FR" dirty="0"/>
          </a:p>
        </p:txBody>
      </p:sp>
      <p:sp>
        <p:nvSpPr>
          <p:cNvPr id="3" name="Sous-titre 2"/>
          <p:cNvSpPr>
            <a:spLocks noGrp="1"/>
          </p:cNvSpPr>
          <p:nvPr>
            <p:ph type="subTitle" idx="1"/>
          </p:nvPr>
        </p:nvSpPr>
        <p:spPr>
          <a:xfrm>
            <a:off x="1331640" y="3356992"/>
            <a:ext cx="6400800" cy="1080120"/>
          </a:xfrm>
        </p:spPr>
        <p:txBody>
          <a:bodyPr>
            <a:normAutofit fontScale="55000" lnSpcReduction="20000"/>
          </a:bodyPr>
          <a:lstStyle/>
          <a:p>
            <a:pPr>
              <a:buFont typeface="Wingdings" pitchFamily="2" charset="2"/>
              <a:buChar char="q"/>
            </a:pPr>
            <a:r>
              <a:rPr lang="fr-FR" dirty="0" smtClean="0">
                <a:solidFill>
                  <a:schemeClr val="tx1"/>
                </a:solidFill>
              </a:rPr>
              <a:t>Elle définit L’état des connaissances validées </a:t>
            </a:r>
          </a:p>
          <a:p>
            <a:pPr>
              <a:buFont typeface="Wingdings" pitchFamily="2" charset="2"/>
              <a:buChar char="q"/>
            </a:pPr>
            <a:r>
              <a:rPr lang="fr-FR" dirty="0" smtClean="0">
                <a:solidFill>
                  <a:schemeClr val="tx1"/>
                </a:solidFill>
              </a:rPr>
              <a:t>Elle désigne un </a:t>
            </a:r>
            <a:r>
              <a:rPr lang="fr-FR" b="1" u="sng" dirty="0" smtClean="0">
                <a:solidFill>
                  <a:srgbClr val="FF0000"/>
                </a:solidFill>
              </a:rPr>
              <a:t>document </a:t>
            </a:r>
            <a:r>
              <a:rPr lang="fr-FR" dirty="0" smtClean="0">
                <a:solidFill>
                  <a:schemeClr val="tx1"/>
                </a:solidFill>
              </a:rPr>
              <a:t>auquel on renvoie un lecteur</a:t>
            </a:r>
          </a:p>
          <a:p>
            <a:pPr>
              <a:buFont typeface="Wingdings" pitchFamily="2" charset="2"/>
              <a:buChar char="q"/>
            </a:pPr>
            <a:r>
              <a:rPr lang="fr-FR" dirty="0" smtClean="0">
                <a:solidFill>
                  <a:schemeClr val="tx1"/>
                </a:solidFill>
              </a:rPr>
              <a:t>Dans u texte scientifique, elle constitue une notice comprenant le (</a:t>
            </a:r>
            <a:r>
              <a:rPr lang="fr-FR" dirty="0" smtClean="0">
                <a:solidFill>
                  <a:srgbClr val="FF0000"/>
                </a:solidFill>
              </a:rPr>
              <a:t>nom de l’auteur, l’année</a:t>
            </a:r>
            <a:r>
              <a:rPr lang="fr-FR" dirty="0" smtClean="0">
                <a:solidFill>
                  <a:schemeClr val="tx1"/>
                </a:solidFill>
              </a:rPr>
              <a:t>)</a:t>
            </a:r>
            <a:endParaRPr lang="fr-FR" dirty="0">
              <a:solidFill>
                <a:schemeClr val="tx1"/>
              </a:solidFill>
            </a:endParaRPr>
          </a:p>
        </p:txBody>
      </p:sp>
      <p:sp>
        <p:nvSpPr>
          <p:cNvPr id="4" name="ZoneTexte 3"/>
          <p:cNvSpPr txBox="1"/>
          <p:nvPr/>
        </p:nvSpPr>
        <p:spPr>
          <a:xfrm>
            <a:off x="971600" y="2636912"/>
            <a:ext cx="1503489"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fr-FR" dirty="0" smtClean="0"/>
              <a:t>La Référence :</a:t>
            </a:r>
            <a:endParaRPr lang="fr-FR" dirty="0"/>
          </a:p>
        </p:txBody>
      </p:sp>
      <p:sp>
        <p:nvSpPr>
          <p:cNvPr id="5" name="Sous-titre 2"/>
          <p:cNvSpPr txBox="1">
            <a:spLocks/>
          </p:cNvSpPr>
          <p:nvPr/>
        </p:nvSpPr>
        <p:spPr>
          <a:xfrm>
            <a:off x="1403648" y="4869160"/>
            <a:ext cx="6400800" cy="1080120"/>
          </a:xfrm>
          <a:prstGeom prst="rect">
            <a:avLst/>
          </a:prstGeom>
        </p:spPr>
        <p:txBody>
          <a:bodyPr vert="horz" lIns="91440" tIns="45720" rIns="91440" bIns="45720" rtlCol="0">
            <a:normAutofit fontScale="70000" lnSpcReduction="20000"/>
          </a:bodyPr>
          <a:lstStyle/>
          <a:p>
            <a:pPr marL="0" marR="0" lvl="0" indent="0" algn="ctr" defTabSz="914400" rtl="0" eaLnBrk="1" fontAlgn="auto" latinLnBrk="0" hangingPunct="1">
              <a:lnSpc>
                <a:spcPct val="100000"/>
              </a:lnSpc>
              <a:spcBef>
                <a:spcPct val="20000"/>
              </a:spcBef>
              <a:spcAft>
                <a:spcPts val="0"/>
              </a:spcAft>
              <a:buClrTx/>
              <a:buSzTx/>
              <a:tabLst/>
              <a:defRPr/>
            </a:pPr>
            <a:r>
              <a:rPr kumimoji="0" lang="fr-FR" sz="3200" b="1" i="0" u="sng" strike="noStrike" kern="1200" cap="none" spc="0" normalizeH="0" baseline="0" noProof="0" dirty="0" smtClean="0">
                <a:ln>
                  <a:noFill/>
                </a:ln>
                <a:solidFill>
                  <a:srgbClr val="FF0000"/>
                </a:solidFill>
                <a:effectLst/>
                <a:uLnTx/>
                <a:uFillTx/>
                <a:latin typeface="+mn-lt"/>
                <a:ea typeface="+mn-ea"/>
                <a:cs typeface="+mn-cs"/>
              </a:rPr>
              <a:t>Caractéristiques d’une Référence</a:t>
            </a:r>
            <a:r>
              <a:rPr kumimoji="0" lang="fr-FR" sz="3200" b="0" i="0" u="none" strike="noStrike" kern="1200" cap="none" spc="0" normalizeH="0" baseline="0" noProof="0" dirty="0" smtClean="0">
                <a:ln>
                  <a:noFill/>
                </a:ln>
                <a:solidFill>
                  <a:schemeClr val="tx1">
                    <a:tint val="75000"/>
                  </a:schemeClr>
                </a:solidFill>
                <a:effectLst/>
                <a:uLnTx/>
                <a:uFillTx/>
                <a:latin typeface="+mn-lt"/>
                <a:ea typeface="+mn-ea"/>
                <a:cs typeface="+mn-cs"/>
              </a:rPr>
              <a:t>:</a:t>
            </a:r>
          </a:p>
          <a:p>
            <a:pPr marL="0" marR="0" lvl="0" indent="0" algn="ctr" defTabSz="914400" rtl="0" eaLnBrk="1" fontAlgn="auto" latinLnBrk="0" hangingPunct="1">
              <a:lnSpc>
                <a:spcPct val="100000"/>
              </a:lnSpc>
              <a:spcBef>
                <a:spcPct val="20000"/>
              </a:spcBef>
              <a:spcAft>
                <a:spcPts val="0"/>
              </a:spcAft>
              <a:buClrTx/>
              <a:buSzTx/>
              <a:buFont typeface="Wingdings" pitchFamily="2" charset="2"/>
              <a:buChar char="q"/>
              <a:tabLst/>
              <a:defRPr/>
            </a:pPr>
            <a:r>
              <a:rPr lang="fr-FR" sz="3200" dirty="0" smtClean="0"/>
              <a:t>Pertinentes du point de vue qualité et nombre</a:t>
            </a:r>
            <a:endParaRPr kumimoji="0" lang="fr-FR" sz="3200"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620688"/>
            <a:ext cx="7772400" cy="1470025"/>
          </a:xfrm>
        </p:spPr>
        <p:txBody>
          <a:bodyPr>
            <a:normAutofit fontScale="90000"/>
          </a:bodyPr>
          <a:lstStyle/>
          <a:p>
            <a:r>
              <a:rPr lang="fr-FR" dirty="0" smtClean="0">
                <a:solidFill>
                  <a:srgbClr val="FF0000"/>
                </a:solidFill>
              </a:rPr>
              <a:t>Bibliographie</a:t>
            </a:r>
            <a:r>
              <a:rPr lang="fr-FR" dirty="0" smtClean="0"/>
              <a:t>: désigne le corpus des Références ou liste des références.</a:t>
            </a:r>
            <a:endParaRPr lang="fr-FR" dirty="0"/>
          </a:p>
        </p:txBody>
      </p:sp>
      <p:sp>
        <p:nvSpPr>
          <p:cNvPr id="3" name="Sous-titre 2"/>
          <p:cNvSpPr>
            <a:spLocks noGrp="1"/>
          </p:cNvSpPr>
          <p:nvPr>
            <p:ph type="subTitle" idx="1"/>
          </p:nvPr>
        </p:nvSpPr>
        <p:spPr>
          <a:xfrm>
            <a:off x="1619672" y="2348880"/>
            <a:ext cx="6400800" cy="1752600"/>
          </a:xfrm>
        </p:spPr>
        <p:style>
          <a:lnRef idx="2">
            <a:schemeClr val="dk1">
              <a:shade val="50000"/>
            </a:schemeClr>
          </a:lnRef>
          <a:fillRef idx="1">
            <a:schemeClr val="dk1"/>
          </a:fillRef>
          <a:effectRef idx="0">
            <a:schemeClr val="dk1"/>
          </a:effectRef>
          <a:fontRef idx="minor">
            <a:schemeClr val="lt1"/>
          </a:fontRef>
        </p:style>
        <p:txBody>
          <a:bodyPr/>
          <a:lstStyle/>
          <a:p>
            <a:r>
              <a:rPr lang="fr-FR" dirty="0" smtClean="0">
                <a:solidFill>
                  <a:schemeClr val="bg1"/>
                </a:solidFill>
              </a:rPr>
              <a:t>Mode Privilégié de présentation des résultats d’une recherche documentaire</a:t>
            </a:r>
            <a:endParaRPr lang="fr-FR" dirty="0">
              <a:solidFill>
                <a:schemeClr val="bg1"/>
              </a:solidFill>
            </a:endParaRPr>
          </a:p>
        </p:txBody>
      </p:sp>
      <p:sp>
        <p:nvSpPr>
          <p:cNvPr id="4" name="Flèche vers le bas 3"/>
          <p:cNvSpPr/>
          <p:nvPr/>
        </p:nvSpPr>
        <p:spPr>
          <a:xfrm rot="16200000">
            <a:off x="498408" y="2318016"/>
            <a:ext cx="916680"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Sous-titre 2"/>
          <p:cNvSpPr txBox="1">
            <a:spLocks/>
          </p:cNvSpPr>
          <p:nvPr/>
        </p:nvSpPr>
        <p:spPr>
          <a:xfrm>
            <a:off x="1619672" y="5301208"/>
            <a:ext cx="6400800" cy="96051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smtClean="0">
                <a:ln>
                  <a:noFill/>
                </a:ln>
                <a:solidFill>
                  <a:schemeClr val="bg1"/>
                </a:solidFill>
                <a:effectLst/>
                <a:uLnTx/>
                <a:uFillTx/>
                <a:latin typeface="+mn-lt"/>
                <a:ea typeface="+mn-ea"/>
                <a:cs typeface="+mn-cs"/>
              </a:rPr>
              <a:t>Liste de références commentées </a:t>
            </a:r>
            <a:endParaRPr kumimoji="0" lang="fr-FR"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6" name="ZoneTexte 5"/>
          <p:cNvSpPr txBox="1"/>
          <p:nvPr/>
        </p:nvSpPr>
        <p:spPr>
          <a:xfrm>
            <a:off x="827584" y="4581128"/>
            <a:ext cx="1847493" cy="369332"/>
          </a:xfrm>
          <a:prstGeom prst="rect">
            <a:avLst/>
          </a:prstGeom>
          <a:noFill/>
        </p:spPr>
        <p:txBody>
          <a:bodyPr wrap="none" rtlCol="0">
            <a:spAutoFit/>
          </a:bodyPr>
          <a:lstStyle/>
          <a:p>
            <a:r>
              <a:rPr lang="fr-FR" dirty="0" smtClean="0"/>
              <a:t>AUTREMENT DIT: </a:t>
            </a:r>
            <a:endParaRPr lang="fr-FR" dirty="0"/>
          </a:p>
        </p:txBody>
      </p:sp>
      <p:sp>
        <p:nvSpPr>
          <p:cNvPr id="7" name="Flèche vers le bas 6"/>
          <p:cNvSpPr/>
          <p:nvPr/>
        </p:nvSpPr>
        <p:spPr>
          <a:xfrm>
            <a:off x="4427984" y="4221088"/>
            <a:ext cx="864096"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99592" y="620688"/>
            <a:ext cx="7772400" cy="1470025"/>
          </a:xfrm>
        </p:spPr>
        <p:style>
          <a:lnRef idx="2">
            <a:schemeClr val="dk1">
              <a:shade val="50000"/>
            </a:schemeClr>
          </a:lnRef>
          <a:fillRef idx="1">
            <a:schemeClr val="dk1"/>
          </a:fillRef>
          <a:effectRef idx="0">
            <a:schemeClr val="dk1"/>
          </a:effectRef>
          <a:fontRef idx="minor">
            <a:schemeClr val="lt1"/>
          </a:fontRef>
        </p:style>
        <p:txBody>
          <a:bodyPr/>
          <a:lstStyle/>
          <a:p>
            <a:r>
              <a:rPr lang="fr-FR" dirty="0" smtClean="0"/>
              <a:t>SYSTEMES DE PRESENTATION</a:t>
            </a:r>
            <a:endParaRPr lang="fr-FR" dirty="0"/>
          </a:p>
        </p:txBody>
      </p:sp>
      <p:sp>
        <p:nvSpPr>
          <p:cNvPr id="3" name="Sous-titre 2"/>
          <p:cNvSpPr>
            <a:spLocks noGrp="1"/>
          </p:cNvSpPr>
          <p:nvPr>
            <p:ph type="subTitle" idx="1"/>
          </p:nvPr>
        </p:nvSpPr>
        <p:spPr>
          <a:xfrm>
            <a:off x="1907704" y="2996952"/>
            <a:ext cx="6400800" cy="1752600"/>
          </a:xfrm>
        </p:spPr>
        <p:txBody>
          <a:bodyPr/>
          <a:lstStyle/>
          <a:p>
            <a:pPr>
              <a:buFontTx/>
              <a:buChar char="-"/>
            </a:pPr>
            <a:r>
              <a:rPr lang="fr-FR" b="1" dirty="0" smtClean="0">
                <a:solidFill>
                  <a:schemeClr val="tx1"/>
                </a:solidFill>
              </a:rPr>
              <a:t>Système HARVARD (alphabétique)</a:t>
            </a:r>
          </a:p>
          <a:p>
            <a:pPr>
              <a:buFontTx/>
              <a:buChar char="-"/>
            </a:pPr>
            <a:r>
              <a:rPr lang="fr-FR" b="1" dirty="0" smtClean="0">
                <a:solidFill>
                  <a:schemeClr val="tx1"/>
                </a:solidFill>
              </a:rPr>
              <a:t> Système VANCOUVER (Numérique)</a:t>
            </a:r>
          </a:p>
          <a:p>
            <a:pPr>
              <a:buFontTx/>
              <a:buChar char="-"/>
            </a:pPr>
            <a:r>
              <a:rPr lang="fr-FR" b="1" dirty="0" smtClean="0">
                <a:solidFill>
                  <a:schemeClr val="tx1"/>
                </a:solidFill>
              </a:rPr>
              <a:t>Système MIXTE </a:t>
            </a:r>
            <a:endParaRPr lang="fr-FR" b="1" dirty="0">
              <a:solidFill>
                <a:schemeClr val="tx1"/>
              </a:solidFill>
            </a:endParaRPr>
          </a:p>
        </p:txBody>
      </p:sp>
      <p:sp>
        <p:nvSpPr>
          <p:cNvPr id="4" name="Flèche courbée vers la droite 3"/>
          <p:cNvSpPr/>
          <p:nvPr/>
        </p:nvSpPr>
        <p:spPr>
          <a:xfrm>
            <a:off x="1043608" y="2852936"/>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404664"/>
            <a:ext cx="7772400" cy="1470025"/>
          </a:xfrm>
        </p:spPr>
        <p:style>
          <a:lnRef idx="2">
            <a:schemeClr val="dk1">
              <a:shade val="50000"/>
            </a:schemeClr>
          </a:lnRef>
          <a:fillRef idx="1">
            <a:schemeClr val="dk1"/>
          </a:fillRef>
          <a:effectRef idx="0">
            <a:schemeClr val="dk1"/>
          </a:effectRef>
          <a:fontRef idx="minor">
            <a:schemeClr val="lt1"/>
          </a:fontRef>
        </p:style>
        <p:txBody>
          <a:bodyPr/>
          <a:lstStyle/>
          <a:p>
            <a:r>
              <a:rPr lang="fr-FR" dirty="0" smtClean="0"/>
              <a:t>Commentaires?</a:t>
            </a:r>
            <a:endParaRPr lang="fr-FR" dirty="0"/>
          </a:p>
        </p:txBody>
      </p:sp>
      <p:sp>
        <p:nvSpPr>
          <p:cNvPr id="3" name="Sous-titre 2"/>
          <p:cNvSpPr>
            <a:spLocks noGrp="1"/>
          </p:cNvSpPr>
          <p:nvPr>
            <p:ph type="subTitle" idx="1"/>
          </p:nvPr>
        </p:nvSpPr>
        <p:spPr>
          <a:xfrm>
            <a:off x="1619672" y="2276872"/>
            <a:ext cx="6400800" cy="2353816"/>
          </a:xfrm>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r>
              <a:rPr lang="fr-FR" dirty="0" smtClean="0">
                <a:solidFill>
                  <a:schemeClr val="tx1"/>
                </a:solidFill>
              </a:rPr>
              <a:t>Ces commentaires consistent généralement en une </a:t>
            </a:r>
            <a:r>
              <a:rPr lang="fr-FR" b="1" dirty="0" smtClean="0">
                <a:solidFill>
                  <a:srgbClr val="FF0000"/>
                </a:solidFill>
              </a:rPr>
              <a:t>phrase </a:t>
            </a:r>
            <a:r>
              <a:rPr lang="fr-FR" dirty="0" smtClean="0">
                <a:solidFill>
                  <a:schemeClr val="tx1"/>
                </a:solidFill>
              </a:rPr>
              <a:t>ou un </a:t>
            </a:r>
            <a:r>
              <a:rPr lang="fr-FR" b="1" dirty="0" smtClean="0">
                <a:solidFill>
                  <a:srgbClr val="FF0000"/>
                </a:solidFill>
              </a:rPr>
              <a:t>court paragraphe </a:t>
            </a:r>
            <a:r>
              <a:rPr lang="fr-FR" dirty="0" smtClean="0">
                <a:solidFill>
                  <a:schemeClr val="tx1"/>
                </a:solidFill>
              </a:rPr>
              <a:t>qui résume ou </a:t>
            </a:r>
            <a:r>
              <a:rPr lang="fr-FR" dirty="0" smtClean="0">
                <a:solidFill>
                  <a:srgbClr val="FF0000"/>
                </a:solidFill>
              </a:rPr>
              <a:t>décrit le document </a:t>
            </a:r>
            <a:r>
              <a:rPr lang="fr-FR" dirty="0" smtClean="0">
                <a:solidFill>
                  <a:schemeClr val="tx1"/>
                </a:solidFill>
              </a:rPr>
              <a:t>ou la ressource et, dans certains cas, fournit une évaluation de ce document ou de cette ressource, portant sur un ou plusieurs des critères suivants </a:t>
            </a:r>
            <a:r>
              <a:rPr lang="fr-FR" dirty="0" smtClean="0"/>
              <a:t>:</a:t>
            </a:r>
            <a:endParaRPr lang="fr-FR" dirty="0"/>
          </a:p>
        </p:txBody>
      </p:sp>
      <p:sp>
        <p:nvSpPr>
          <p:cNvPr id="6" name="Rectangle 5"/>
          <p:cNvSpPr/>
          <p:nvPr/>
        </p:nvSpPr>
        <p:spPr>
          <a:xfrm>
            <a:off x="755576" y="4653136"/>
            <a:ext cx="5688632" cy="707886"/>
          </a:xfrm>
          <a:prstGeom prst="rect">
            <a:avLst/>
          </a:prstGeom>
        </p:spPr>
        <p:txBody>
          <a:bodyPr wrap="square">
            <a:spAutoFit/>
          </a:bodyPr>
          <a:lstStyle/>
          <a:p>
            <a:r>
              <a:rPr lang="fr-FR" sz="2000" dirty="0" smtClean="0"/>
              <a:t>sa pertinence, compte tenu du sujet de la recherche, sa crédibilité, son originalité</a:t>
            </a:r>
            <a:endParaRPr lang="fr-FR" sz="2000" dirty="0"/>
          </a:p>
        </p:txBody>
      </p:sp>
      <p:sp>
        <p:nvSpPr>
          <p:cNvPr id="7" name="ZoneTexte 6"/>
          <p:cNvSpPr txBox="1"/>
          <p:nvPr/>
        </p:nvSpPr>
        <p:spPr>
          <a:xfrm>
            <a:off x="4211960" y="5805264"/>
            <a:ext cx="369203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dirty="0" smtClean="0"/>
              <a:t>NOM DE L’AUTEUR,L’ANNEE,  LE TITRE</a:t>
            </a:r>
            <a:endParaRPr lang="fr-FR" dirty="0"/>
          </a:p>
        </p:txBody>
      </p:sp>
      <p:sp>
        <p:nvSpPr>
          <p:cNvPr id="8" name="ZoneTexte 7"/>
          <p:cNvSpPr txBox="1"/>
          <p:nvPr/>
        </p:nvSpPr>
        <p:spPr>
          <a:xfrm>
            <a:off x="611560" y="5733256"/>
            <a:ext cx="2664897" cy="369332"/>
          </a:xfrm>
          <a:prstGeom prst="rect">
            <a:avLst/>
          </a:prstGeom>
          <a:noFill/>
        </p:spPr>
        <p:txBody>
          <a:bodyPr wrap="none" rtlCol="0">
            <a:spAutoFit/>
          </a:bodyPr>
          <a:lstStyle/>
          <a:p>
            <a:r>
              <a:rPr lang="fr-FR" dirty="0" smtClean="0"/>
              <a:t>Exemple de Commentaire:</a:t>
            </a:r>
            <a:endParaRPr lang="fr-F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43608" y="1124744"/>
            <a:ext cx="6400800" cy="1224136"/>
          </a:xfrm>
        </p:spPr>
        <p:style>
          <a:lnRef idx="2">
            <a:schemeClr val="dk1">
              <a:shade val="50000"/>
            </a:schemeClr>
          </a:lnRef>
          <a:fillRef idx="1">
            <a:schemeClr val="dk1"/>
          </a:fillRef>
          <a:effectRef idx="0">
            <a:schemeClr val="dk1"/>
          </a:effectRef>
          <a:fontRef idx="minor">
            <a:schemeClr val="lt1"/>
          </a:fontRef>
        </p:style>
        <p:txBody>
          <a:bodyPr/>
          <a:lstStyle/>
          <a:p>
            <a:r>
              <a:rPr lang="fr-FR" dirty="0" smtClean="0">
                <a:solidFill>
                  <a:schemeClr val="bg1"/>
                </a:solidFill>
              </a:rPr>
              <a:t>Notice décrivant les documents en ligne</a:t>
            </a:r>
            <a:endParaRPr lang="fr-FR" dirty="0">
              <a:solidFill>
                <a:schemeClr val="bg1"/>
              </a:solidFill>
            </a:endParaRPr>
          </a:p>
        </p:txBody>
      </p:sp>
      <p:sp>
        <p:nvSpPr>
          <p:cNvPr id="4" name="Sous-titre 2"/>
          <p:cNvSpPr txBox="1">
            <a:spLocks/>
          </p:cNvSpPr>
          <p:nvPr/>
        </p:nvSpPr>
        <p:spPr>
          <a:xfrm>
            <a:off x="1187624" y="3068960"/>
            <a:ext cx="6400800" cy="30243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92500" lnSpcReduction="10000"/>
          </a:bodyPr>
          <a:lstStyle/>
          <a:p>
            <a:pPr lvl="0" algn="ctr">
              <a:spcBef>
                <a:spcPct val="20000"/>
              </a:spcBef>
            </a:pPr>
            <a:r>
              <a:rPr lang="fr-FR" sz="3200" dirty="0" smtClean="0"/>
              <a:t>la même forme que les documents traditionnels, soit l'auteur, l'année, le titre, en ajoutant ce qui est propre au nouveau média, soit le nom du site hébergeant le document, l'adresse URL et, lorsque c'est pertinent, la date de consultation ou de récupération</a:t>
            </a:r>
            <a:endParaRPr kumimoji="0" lang="fr-FR" sz="3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03648" y="260648"/>
            <a:ext cx="6400800" cy="864096"/>
          </a:xfrm>
        </p:spPr>
        <p:style>
          <a:lnRef idx="2">
            <a:schemeClr val="accent1">
              <a:shade val="50000"/>
            </a:schemeClr>
          </a:lnRef>
          <a:fillRef idx="1">
            <a:schemeClr val="accent1"/>
          </a:fillRef>
          <a:effectRef idx="0">
            <a:schemeClr val="accent1"/>
          </a:effectRef>
          <a:fontRef idx="minor">
            <a:schemeClr val="lt1"/>
          </a:fontRef>
        </p:style>
        <p:txBody>
          <a:bodyPr/>
          <a:lstStyle/>
          <a:p>
            <a:r>
              <a:rPr lang="fr-FR" dirty="0" smtClean="0">
                <a:solidFill>
                  <a:schemeClr val="tx1"/>
                </a:solidFill>
              </a:rPr>
              <a:t>1.1  Exigences de la recherche</a:t>
            </a:r>
            <a:endParaRPr lang="fr-FR" dirty="0">
              <a:solidFill>
                <a:schemeClr val="tx1"/>
              </a:solidFill>
            </a:endParaRPr>
          </a:p>
        </p:txBody>
      </p:sp>
      <p:sp>
        <p:nvSpPr>
          <p:cNvPr id="4" name="Sous-titre 2"/>
          <p:cNvSpPr txBox="1">
            <a:spLocks/>
          </p:cNvSpPr>
          <p:nvPr/>
        </p:nvSpPr>
        <p:spPr>
          <a:xfrm>
            <a:off x="1331640" y="2132856"/>
            <a:ext cx="640080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smtClean="0">
                <a:ln>
                  <a:noFill/>
                </a:ln>
                <a:solidFill>
                  <a:schemeClr val="bg1"/>
                </a:solidFill>
                <a:effectLst/>
                <a:uLnTx/>
                <a:uFillTx/>
                <a:latin typeface="+mn-lt"/>
                <a:ea typeface="+mn-ea"/>
                <a:cs typeface="+mn-cs"/>
              </a:rPr>
              <a:t>1.1  </a:t>
            </a:r>
            <a:r>
              <a:rPr kumimoji="0" lang="fr-FR" sz="3200" b="0" i="0" u="none" strike="noStrike" kern="1200" cap="none" spc="0" normalizeH="0" baseline="0" noProof="0" dirty="0" smtClean="0">
                <a:ln>
                  <a:noFill/>
                </a:ln>
                <a:solidFill>
                  <a:schemeClr val="tx1"/>
                </a:solidFill>
                <a:effectLst/>
                <a:uLnTx/>
                <a:uFillTx/>
                <a:latin typeface="+mn-lt"/>
                <a:ea typeface="+mn-ea"/>
                <a:cs typeface="+mn-cs"/>
              </a:rPr>
              <a:t>Exigences de la recherche</a:t>
            </a: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Flèche vers le bas 4"/>
          <p:cNvSpPr/>
          <p:nvPr/>
        </p:nvSpPr>
        <p:spPr>
          <a:xfrm>
            <a:off x="4067944" y="1196752"/>
            <a:ext cx="700656" cy="720080"/>
          </a:xfrm>
          <a:prstGeom prst="downArrow">
            <a:avLst/>
          </a:prstGeom>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Sous-titre 2"/>
          <p:cNvSpPr txBox="1">
            <a:spLocks/>
          </p:cNvSpPr>
          <p:nvPr/>
        </p:nvSpPr>
        <p:spPr>
          <a:xfrm>
            <a:off x="1331640" y="3068960"/>
            <a:ext cx="6400800"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fontScale="47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smtClean="0">
                <a:ln>
                  <a:noFill/>
                </a:ln>
                <a:solidFill>
                  <a:schemeClr val="tx1"/>
                </a:solidFill>
                <a:effectLst/>
                <a:uLnTx/>
                <a:uFillTx/>
                <a:latin typeface="+mn-lt"/>
                <a:ea typeface="+mn-ea"/>
                <a:cs typeface="+mn-cs"/>
              </a:rPr>
              <a:t>La recherche exige 3 choses: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sz="3400" dirty="0" smtClean="0">
                <a:solidFill>
                  <a:schemeClr val="tx1"/>
                </a:solidFill>
              </a:rPr>
              <a:t>-Savoir écrire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400" b="0" i="0" u="none" strike="noStrike" kern="1200" cap="none" spc="0" normalizeH="0" baseline="0" noProof="0" dirty="0" smtClean="0">
                <a:ln>
                  <a:noFill/>
                </a:ln>
                <a:solidFill>
                  <a:schemeClr val="tx1"/>
                </a:solidFill>
                <a:effectLst/>
                <a:uLnTx/>
                <a:uFillTx/>
                <a:latin typeface="+mn-lt"/>
                <a:ea typeface="+mn-ea"/>
                <a:cs typeface="+mn-cs"/>
              </a:rPr>
              <a:t>Savoir lire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sz="3400" dirty="0" smtClean="0">
                <a:solidFill>
                  <a:schemeClr val="tx1"/>
                </a:solidFill>
              </a:rPr>
              <a:t>-savoir consulter</a:t>
            </a:r>
            <a:endParaRPr kumimoji="0" lang="fr-FR" sz="34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Rectangle 6"/>
          <p:cNvSpPr/>
          <p:nvPr/>
        </p:nvSpPr>
        <p:spPr>
          <a:xfrm>
            <a:off x="1331640" y="5445224"/>
            <a:ext cx="5976664" cy="369332"/>
          </a:xfrm>
          <a:prstGeom prst="rect">
            <a:avLst/>
          </a:prstGeom>
        </p:spPr>
        <p:txBody>
          <a:bodyPr wrap="square">
            <a:spAutoFit/>
          </a:bodyPr>
          <a:lstStyle/>
          <a:p>
            <a:r>
              <a:rPr lang="fr-FR" b="1" dirty="0" smtClean="0"/>
              <a:t>Un bon chercheur doit avoir les caractéristiques suivantes</a:t>
            </a:r>
            <a:r>
              <a:rPr lang="fr-FR" dirty="0" smtClean="0"/>
              <a:t>:</a:t>
            </a:r>
            <a:endParaRPr lang="fr-F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476672"/>
            <a:ext cx="7772400" cy="1470025"/>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fr-FR" dirty="0" smtClean="0">
                <a:solidFill>
                  <a:srgbClr val="FF0000"/>
                </a:solidFill>
              </a:rPr>
              <a:t>8.EVALUATION DE LA CREDIBILTE</a:t>
            </a:r>
            <a:br>
              <a:rPr lang="fr-FR" dirty="0" smtClean="0">
                <a:solidFill>
                  <a:srgbClr val="FF0000"/>
                </a:solidFill>
              </a:rPr>
            </a:br>
            <a:r>
              <a:rPr lang="fr-FR" dirty="0" smtClean="0">
                <a:solidFill>
                  <a:srgbClr val="FF0000"/>
                </a:solidFill>
              </a:rPr>
              <a:t>DE LA DOCUMENTATION EN LIGNE</a:t>
            </a:r>
            <a:endParaRPr lang="fr-FR" dirty="0">
              <a:solidFill>
                <a:srgbClr val="FF0000"/>
              </a:solidFill>
            </a:endParaRPr>
          </a:p>
        </p:txBody>
      </p:sp>
      <p:sp>
        <p:nvSpPr>
          <p:cNvPr id="3" name="Sous-titre 2"/>
          <p:cNvSpPr>
            <a:spLocks noGrp="1"/>
          </p:cNvSpPr>
          <p:nvPr>
            <p:ph type="subTitle" idx="1"/>
          </p:nvPr>
        </p:nvSpPr>
        <p:spPr>
          <a:xfrm>
            <a:off x="1187624" y="2492896"/>
            <a:ext cx="6400800" cy="550912"/>
          </a:xfrm>
        </p:spPr>
        <p:style>
          <a:lnRef idx="2">
            <a:schemeClr val="accent1">
              <a:shade val="50000"/>
            </a:schemeClr>
          </a:lnRef>
          <a:fillRef idx="1">
            <a:schemeClr val="accent1"/>
          </a:fillRef>
          <a:effectRef idx="0">
            <a:schemeClr val="accent1"/>
          </a:effectRef>
          <a:fontRef idx="minor">
            <a:schemeClr val="lt1"/>
          </a:fontRef>
        </p:style>
        <p:txBody>
          <a:bodyPr>
            <a:normAutofit lnSpcReduction="10000"/>
          </a:bodyPr>
          <a:lstStyle/>
          <a:p>
            <a:pPr>
              <a:buFont typeface="Wingdings" pitchFamily="2" charset="2"/>
              <a:buChar char="§"/>
            </a:pPr>
            <a:r>
              <a:rPr lang="fr-FR" dirty="0" smtClean="0">
                <a:solidFill>
                  <a:schemeClr val="bg1"/>
                </a:solidFill>
              </a:rPr>
              <a:t>DU MEUILLEUR COMME DU PIRE</a:t>
            </a:r>
            <a:endParaRPr lang="fr-FR" dirty="0">
              <a:solidFill>
                <a:schemeClr val="bg1"/>
              </a:solidFill>
            </a:endParaRPr>
          </a:p>
        </p:txBody>
      </p:sp>
      <p:sp>
        <p:nvSpPr>
          <p:cNvPr id="4" name="ZoneTexte 3"/>
          <p:cNvSpPr txBox="1"/>
          <p:nvPr/>
        </p:nvSpPr>
        <p:spPr>
          <a:xfrm>
            <a:off x="971600" y="3356992"/>
            <a:ext cx="2870145" cy="369332"/>
          </a:xfrm>
          <a:prstGeom prst="rect">
            <a:avLst/>
          </a:prstGeom>
          <a:noFill/>
        </p:spPr>
        <p:txBody>
          <a:bodyPr wrap="none" rtlCol="0">
            <a:spAutoFit/>
          </a:bodyPr>
          <a:lstStyle/>
          <a:p>
            <a:r>
              <a:rPr lang="fr-FR" b="1" dirty="0" smtClean="0"/>
              <a:t>8.1   Critères  de Crédibilité </a:t>
            </a:r>
            <a:r>
              <a:rPr lang="fr-FR" dirty="0" smtClean="0"/>
              <a:t>:</a:t>
            </a:r>
            <a:endParaRPr lang="fr-FR" dirty="0"/>
          </a:p>
        </p:txBody>
      </p:sp>
      <p:sp>
        <p:nvSpPr>
          <p:cNvPr id="5" name="ZoneTexte 4"/>
          <p:cNvSpPr txBox="1"/>
          <p:nvPr/>
        </p:nvSpPr>
        <p:spPr>
          <a:xfrm>
            <a:off x="971600" y="4149080"/>
            <a:ext cx="8167685" cy="646331"/>
          </a:xfrm>
          <a:prstGeom prst="rect">
            <a:avLst/>
          </a:prstGeom>
          <a:noFill/>
        </p:spPr>
        <p:txBody>
          <a:bodyPr wrap="none" rtlCol="0">
            <a:spAutoFit/>
          </a:bodyPr>
          <a:lstStyle/>
          <a:p>
            <a:r>
              <a:rPr lang="fr-FR" dirty="0" smtClean="0"/>
              <a:t>- La VALIDATION: du document par une Organisation reconnue, ou par des personnes </a:t>
            </a:r>
          </a:p>
          <a:p>
            <a:r>
              <a:rPr lang="fr-FR" dirty="0" smtClean="0"/>
              <a:t> Compétentes du contenu du Document .</a:t>
            </a:r>
            <a:endParaRPr lang="fr-FR" dirty="0"/>
          </a:p>
        </p:txBody>
      </p:sp>
      <p:sp>
        <p:nvSpPr>
          <p:cNvPr id="6" name="ZoneTexte 5"/>
          <p:cNvSpPr txBox="1"/>
          <p:nvPr/>
        </p:nvSpPr>
        <p:spPr>
          <a:xfrm>
            <a:off x="976315" y="4941168"/>
            <a:ext cx="4024179" cy="369332"/>
          </a:xfrm>
          <a:prstGeom prst="rect">
            <a:avLst/>
          </a:prstGeom>
          <a:noFill/>
        </p:spPr>
        <p:txBody>
          <a:bodyPr wrap="none" rtlCol="0">
            <a:spAutoFit/>
          </a:bodyPr>
          <a:lstStyle/>
          <a:p>
            <a:r>
              <a:rPr lang="fr-FR" dirty="0" smtClean="0"/>
              <a:t>-  La Compétence (réputation de l’auteur.</a:t>
            </a:r>
            <a:endParaRPr lang="fr-FR" dirty="0"/>
          </a:p>
        </p:txBody>
      </p:sp>
      <p:sp>
        <p:nvSpPr>
          <p:cNvPr id="7" name="ZoneTexte 6"/>
          <p:cNvSpPr txBox="1"/>
          <p:nvPr/>
        </p:nvSpPr>
        <p:spPr>
          <a:xfrm>
            <a:off x="1115616" y="5517232"/>
            <a:ext cx="8415637" cy="369332"/>
          </a:xfrm>
          <a:prstGeom prst="rect">
            <a:avLst/>
          </a:prstGeom>
          <a:noFill/>
        </p:spPr>
        <p:txBody>
          <a:bodyPr wrap="none" rtlCol="0">
            <a:spAutoFit/>
          </a:bodyPr>
          <a:lstStyle/>
          <a:p>
            <a:r>
              <a:rPr lang="fr-FR" dirty="0" smtClean="0"/>
              <a:t>-  l’Insertion du Document dans une littérature spécialisée (livres &amp; articles Scientifiques</a:t>
            </a:r>
            <a:endParaRPr lang="fr-FR" dirty="0"/>
          </a:p>
        </p:txBody>
      </p:sp>
      <p:sp>
        <p:nvSpPr>
          <p:cNvPr id="8" name="ZoneTexte 7"/>
          <p:cNvSpPr txBox="1"/>
          <p:nvPr/>
        </p:nvSpPr>
        <p:spPr>
          <a:xfrm>
            <a:off x="1187624" y="6093296"/>
            <a:ext cx="3705886" cy="369332"/>
          </a:xfrm>
          <a:prstGeom prst="rect">
            <a:avLst/>
          </a:prstGeom>
          <a:noFill/>
        </p:spPr>
        <p:txBody>
          <a:bodyPr wrap="none" rtlCol="0">
            <a:spAutoFit/>
          </a:bodyPr>
          <a:lstStyle/>
          <a:p>
            <a:r>
              <a:rPr lang="fr-FR" dirty="0" smtClean="0"/>
              <a:t>- Aspects liés a la forme du document</a:t>
            </a:r>
            <a:endParaRPr lang="fr-F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404664"/>
            <a:ext cx="7772400" cy="1470025"/>
          </a:xfrm>
        </p:spPr>
        <p:txBody>
          <a:bodyPr/>
          <a:lstStyle/>
          <a:p>
            <a:r>
              <a:rPr lang="fr-FR" dirty="0" smtClean="0"/>
              <a:t>9. La Gestion des recherches d’information &amp; documentaires</a:t>
            </a:r>
            <a:endParaRPr lang="fr-FR" dirty="0"/>
          </a:p>
        </p:txBody>
      </p:sp>
      <p:sp>
        <p:nvSpPr>
          <p:cNvPr id="4" name="ZoneTexte 3"/>
          <p:cNvSpPr txBox="1"/>
          <p:nvPr/>
        </p:nvSpPr>
        <p:spPr>
          <a:xfrm>
            <a:off x="899592" y="2132856"/>
            <a:ext cx="2528834" cy="369332"/>
          </a:xfrm>
          <a:prstGeom prst="rect">
            <a:avLst/>
          </a:prstGeom>
          <a:noFill/>
        </p:spPr>
        <p:txBody>
          <a:bodyPr wrap="none" rtlCol="0">
            <a:spAutoFit/>
          </a:bodyPr>
          <a:lstStyle/>
          <a:p>
            <a:r>
              <a:rPr lang="fr-FR" dirty="0" smtClean="0"/>
              <a:t>9.1 LA PROBLEMATIQUE:</a:t>
            </a:r>
            <a:endParaRPr lang="fr-FR" dirty="0"/>
          </a:p>
        </p:txBody>
      </p:sp>
      <p:sp>
        <p:nvSpPr>
          <p:cNvPr id="5" name="Ellipse 4"/>
          <p:cNvSpPr/>
          <p:nvPr/>
        </p:nvSpPr>
        <p:spPr>
          <a:xfrm>
            <a:off x="2483768" y="278092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IS</a:t>
            </a:r>
            <a:endParaRPr lang="fr-FR" dirty="0"/>
          </a:p>
        </p:txBody>
      </p:sp>
      <p:sp>
        <p:nvSpPr>
          <p:cNvPr id="6" name="Flèche droite 5"/>
          <p:cNvSpPr/>
          <p:nvPr/>
        </p:nvSpPr>
        <p:spPr>
          <a:xfrm rot="10800000">
            <a:off x="1475656" y="299695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539552" y="3140968"/>
            <a:ext cx="822661" cy="369332"/>
          </a:xfrm>
          <a:prstGeom prst="rect">
            <a:avLst/>
          </a:prstGeom>
          <a:noFill/>
        </p:spPr>
        <p:txBody>
          <a:bodyPr wrap="none" rtlCol="0">
            <a:spAutoFit/>
          </a:bodyPr>
          <a:lstStyle/>
          <a:p>
            <a:r>
              <a:rPr lang="fr-FR" dirty="0" smtClean="0"/>
              <a:t>ISOLEE</a:t>
            </a:r>
            <a:endParaRPr lang="fr-FR" dirty="0"/>
          </a:p>
        </p:txBody>
      </p:sp>
      <p:sp>
        <p:nvSpPr>
          <p:cNvPr id="8" name="Flèche droite 7"/>
          <p:cNvSpPr/>
          <p:nvPr/>
        </p:nvSpPr>
        <p:spPr>
          <a:xfrm>
            <a:off x="3419872" y="32849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4644008" y="3356992"/>
            <a:ext cx="830677" cy="369332"/>
          </a:xfrm>
          <a:prstGeom prst="rect">
            <a:avLst/>
          </a:prstGeom>
          <a:noFill/>
        </p:spPr>
        <p:txBody>
          <a:bodyPr wrap="none" rtlCol="0">
            <a:spAutoFit/>
          </a:bodyPr>
          <a:lstStyle/>
          <a:p>
            <a:r>
              <a:rPr lang="fr-FR" dirty="0" smtClean="0"/>
              <a:t>TEMPS</a:t>
            </a:r>
            <a:endParaRPr lang="fr-FR" dirty="0"/>
          </a:p>
        </p:txBody>
      </p:sp>
      <p:sp>
        <p:nvSpPr>
          <p:cNvPr id="10" name="Flèche droite 9"/>
          <p:cNvSpPr/>
          <p:nvPr/>
        </p:nvSpPr>
        <p:spPr>
          <a:xfrm>
            <a:off x="5508104" y="32849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6588224" y="3284984"/>
            <a:ext cx="1614160" cy="369332"/>
          </a:xfrm>
          <a:prstGeom prst="rect">
            <a:avLst/>
          </a:prstGeom>
          <a:noFill/>
        </p:spPr>
        <p:txBody>
          <a:bodyPr wrap="none" rtlCol="0">
            <a:spAutoFit/>
          </a:bodyPr>
          <a:lstStyle/>
          <a:p>
            <a:r>
              <a:rPr lang="fr-FR" dirty="0" smtClean="0"/>
              <a:t>PLANIFICATION</a:t>
            </a:r>
            <a:endParaRPr lang="fr-FR" dirty="0"/>
          </a:p>
        </p:txBody>
      </p:sp>
      <p:sp>
        <p:nvSpPr>
          <p:cNvPr id="13" name="Flèche droite 12"/>
          <p:cNvSpPr/>
          <p:nvPr/>
        </p:nvSpPr>
        <p:spPr>
          <a:xfrm rot="5400000">
            <a:off x="7380312" y="393305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7308304" y="4869160"/>
            <a:ext cx="2250296" cy="923330"/>
          </a:xfrm>
          <a:prstGeom prst="rect">
            <a:avLst/>
          </a:prstGeom>
          <a:noFill/>
        </p:spPr>
        <p:txBody>
          <a:bodyPr wrap="none" rtlCol="0">
            <a:spAutoFit/>
          </a:bodyPr>
          <a:lstStyle/>
          <a:p>
            <a:r>
              <a:rPr lang="fr-FR" dirty="0" smtClean="0"/>
              <a:t>MISE A JOUR</a:t>
            </a:r>
          </a:p>
          <a:p>
            <a:r>
              <a:rPr lang="fr-FR" dirty="0" smtClean="0"/>
              <a:t>RECTIFICATION</a:t>
            </a:r>
          </a:p>
          <a:p>
            <a:r>
              <a:rPr lang="fr-FR" dirty="0" smtClean="0"/>
              <a:t>REMISE EN QUESTION</a:t>
            </a:r>
            <a:endParaRPr lang="fr-FR" dirty="0"/>
          </a:p>
        </p:txBody>
      </p:sp>
      <p:cxnSp>
        <p:nvCxnSpPr>
          <p:cNvPr id="17" name="Connecteur droit avec flèche 16"/>
          <p:cNvCxnSpPr/>
          <p:nvPr/>
        </p:nvCxnSpPr>
        <p:spPr>
          <a:xfrm flipH="1">
            <a:off x="6084168" y="5229200"/>
            <a:ext cx="100811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707904" y="4869160"/>
            <a:ext cx="206652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SYSTÈM GESTION DE DOCUMENTS (SGD)</a:t>
            </a:r>
            <a:endParaRPr lang="fr-FR" dirty="0"/>
          </a:p>
        </p:txBody>
      </p:sp>
      <p:cxnSp>
        <p:nvCxnSpPr>
          <p:cNvPr id="22" name="Connecteur droit avec flèche 21"/>
          <p:cNvCxnSpPr/>
          <p:nvPr/>
        </p:nvCxnSpPr>
        <p:spPr>
          <a:xfrm flipH="1">
            <a:off x="2339752" y="4869160"/>
            <a:ext cx="1368152"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683568" y="4653136"/>
            <a:ext cx="1689501" cy="369332"/>
          </a:xfrm>
          <a:prstGeom prst="rect">
            <a:avLst/>
          </a:prstGeom>
          <a:noFill/>
        </p:spPr>
        <p:txBody>
          <a:bodyPr wrap="none" rtlCol="0">
            <a:spAutoFit/>
          </a:bodyPr>
          <a:lstStyle/>
          <a:p>
            <a:r>
              <a:rPr lang="fr-FR" dirty="0" smtClean="0"/>
              <a:t>IDENTIFICATION</a:t>
            </a:r>
            <a:endParaRPr lang="fr-FR" dirty="0"/>
          </a:p>
        </p:txBody>
      </p:sp>
      <p:cxnSp>
        <p:nvCxnSpPr>
          <p:cNvPr id="28" name="Connecteur droit avec flèche 27"/>
          <p:cNvCxnSpPr/>
          <p:nvPr/>
        </p:nvCxnSpPr>
        <p:spPr>
          <a:xfrm flipH="1">
            <a:off x="2411760" y="5805264"/>
            <a:ext cx="1368152"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683568" y="5589240"/>
            <a:ext cx="1636154" cy="646331"/>
          </a:xfrm>
          <a:prstGeom prst="rect">
            <a:avLst/>
          </a:prstGeom>
          <a:noFill/>
        </p:spPr>
        <p:txBody>
          <a:bodyPr wrap="none" rtlCol="0">
            <a:spAutoFit/>
          </a:bodyPr>
          <a:lstStyle/>
          <a:p>
            <a:r>
              <a:rPr lang="fr-FR" dirty="0" smtClean="0"/>
              <a:t>COMMENTAIRE</a:t>
            </a:r>
          </a:p>
          <a:p>
            <a:r>
              <a:rPr lang="fr-FR" dirty="0" smtClean="0"/>
              <a:t> DE LA NOTICE</a:t>
            </a:r>
            <a:endParaRPr lang="fr-F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620688"/>
            <a:ext cx="7772400" cy="1470025"/>
          </a:xfrm>
        </p:spPr>
        <p:txBody>
          <a:bodyPr/>
          <a:lstStyle/>
          <a:p>
            <a:r>
              <a:rPr lang="fr-FR" dirty="0" smtClean="0"/>
              <a:t>9.1METHODOLOGIE DU  SGD</a:t>
            </a:r>
            <a:endParaRPr lang="fr-FR" dirty="0"/>
          </a:p>
        </p:txBody>
      </p:sp>
      <p:sp>
        <p:nvSpPr>
          <p:cNvPr id="3" name="Sous-titre 2"/>
          <p:cNvSpPr>
            <a:spLocks noGrp="1"/>
          </p:cNvSpPr>
          <p:nvPr>
            <p:ph type="subTitle" idx="1"/>
          </p:nvPr>
        </p:nvSpPr>
        <p:spPr>
          <a:xfrm>
            <a:off x="1547664" y="4797152"/>
            <a:ext cx="6400800" cy="1752600"/>
          </a:xfrm>
        </p:spPr>
        <p:txBody>
          <a:bodyPr/>
          <a:lstStyle/>
          <a:p>
            <a:pPr>
              <a:buFontTx/>
              <a:buChar char="-"/>
            </a:pPr>
            <a:r>
              <a:rPr lang="fr-FR" dirty="0" smtClean="0">
                <a:solidFill>
                  <a:schemeClr val="tx1"/>
                </a:solidFill>
              </a:rPr>
              <a:t>AUTOSYSTEME STANDARD</a:t>
            </a:r>
          </a:p>
          <a:p>
            <a:r>
              <a:rPr lang="fr-FR" dirty="0" smtClean="0"/>
              <a:t>-</a:t>
            </a:r>
            <a:r>
              <a:rPr lang="fr-FR" dirty="0" smtClean="0">
                <a:solidFill>
                  <a:schemeClr val="tx1"/>
                </a:solidFill>
              </a:rPr>
              <a:t>LOGICIELS</a:t>
            </a:r>
            <a:endParaRPr lang="fr-FR" dirty="0">
              <a:solidFill>
                <a:schemeClr val="tx1"/>
              </a:solidFill>
            </a:endParaRPr>
          </a:p>
        </p:txBody>
      </p:sp>
      <p:sp>
        <p:nvSpPr>
          <p:cNvPr id="4" name="Ellipse 3"/>
          <p:cNvSpPr/>
          <p:nvPr/>
        </p:nvSpPr>
        <p:spPr>
          <a:xfrm>
            <a:off x="3923928" y="1772816"/>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t>2</a:t>
            </a:r>
          </a:p>
        </p:txBody>
      </p:sp>
      <p:sp>
        <p:nvSpPr>
          <p:cNvPr id="5" name="Rectangle 4"/>
          <p:cNvSpPr/>
          <p:nvPr/>
        </p:nvSpPr>
        <p:spPr>
          <a:xfrm>
            <a:off x="3275856" y="2708920"/>
            <a:ext cx="206652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t>APPROCHES</a:t>
            </a:r>
            <a:endParaRPr lang="fr-FR" sz="2800" b="1" dirty="0"/>
          </a:p>
        </p:txBody>
      </p:sp>
      <p:sp>
        <p:nvSpPr>
          <p:cNvPr id="6" name="Flèche vers le bas 5"/>
          <p:cNvSpPr/>
          <p:nvPr/>
        </p:nvSpPr>
        <p:spPr>
          <a:xfrm>
            <a:off x="3995936" y="3212976"/>
            <a:ext cx="700656"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27584" y="620688"/>
            <a:ext cx="7772400" cy="1470025"/>
          </a:xfrm>
        </p:spPr>
        <p:txBody>
          <a:bodyPr/>
          <a:lstStyle/>
          <a:p>
            <a:r>
              <a:rPr lang="fr-FR" dirty="0" smtClean="0"/>
              <a:t>9.2 AUTOSYSTME</a:t>
            </a:r>
            <a:br>
              <a:rPr lang="fr-FR" dirty="0" smtClean="0"/>
            </a:br>
            <a:r>
              <a:rPr lang="fr-FR" dirty="0" smtClean="0"/>
              <a:t>STANDARD</a:t>
            </a:r>
            <a:endParaRPr lang="fr-FR" dirty="0"/>
          </a:p>
        </p:txBody>
      </p:sp>
      <p:sp>
        <p:nvSpPr>
          <p:cNvPr id="3" name="Sous-titre 2"/>
          <p:cNvSpPr>
            <a:spLocks noGrp="1"/>
          </p:cNvSpPr>
          <p:nvPr>
            <p:ph type="subTitle" idx="1"/>
          </p:nvPr>
        </p:nvSpPr>
        <p:spPr>
          <a:xfrm>
            <a:off x="1331640" y="2132856"/>
            <a:ext cx="6400800" cy="694928"/>
          </a:xfrm>
        </p:spPr>
        <p:txBody>
          <a:bodyPr>
            <a:normAutofit/>
          </a:bodyPr>
          <a:lstStyle/>
          <a:p>
            <a:r>
              <a:rPr lang="fr-FR" dirty="0" smtClean="0"/>
              <a:t>WORD ET TABLEUR </a:t>
            </a:r>
            <a:endParaRPr lang="fr-FR" dirty="0"/>
          </a:p>
        </p:txBody>
      </p:sp>
      <p:sp>
        <p:nvSpPr>
          <p:cNvPr id="4" name="Flèche vers le bas 3"/>
          <p:cNvSpPr/>
          <p:nvPr/>
        </p:nvSpPr>
        <p:spPr>
          <a:xfrm>
            <a:off x="1331640" y="2924944"/>
            <a:ext cx="916680"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1115616" y="3573016"/>
            <a:ext cx="1867434" cy="369332"/>
          </a:xfrm>
          <a:prstGeom prst="rect">
            <a:avLst/>
          </a:prstGeom>
        </p:spPr>
        <p:txBody>
          <a:bodyPr wrap="none">
            <a:spAutoFit/>
          </a:bodyPr>
          <a:lstStyle/>
          <a:p>
            <a:r>
              <a:rPr lang="fr-FR" dirty="0" smtClean="0"/>
              <a:t>(Système manuel)</a:t>
            </a:r>
            <a:endParaRPr lang="fr-FR" dirty="0"/>
          </a:p>
        </p:txBody>
      </p:sp>
      <p:cxnSp>
        <p:nvCxnSpPr>
          <p:cNvPr id="7" name="Connecteur droit 6"/>
          <p:cNvCxnSpPr/>
          <p:nvPr/>
        </p:nvCxnSpPr>
        <p:spPr>
          <a:xfrm flipH="1">
            <a:off x="1259632" y="2420888"/>
            <a:ext cx="12961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1835696" y="2132856"/>
            <a:ext cx="0" cy="648072"/>
          </a:xfrm>
          <a:prstGeom prst="line">
            <a:avLst/>
          </a:prstGeom>
        </p:spPr>
        <p:style>
          <a:lnRef idx="1">
            <a:schemeClr val="accent1"/>
          </a:lnRef>
          <a:fillRef idx="0">
            <a:schemeClr val="accent1"/>
          </a:fillRef>
          <a:effectRef idx="0">
            <a:schemeClr val="accent1"/>
          </a:effectRef>
          <a:fontRef idx="minor">
            <a:schemeClr val="tx1"/>
          </a:fontRef>
        </p:style>
      </p:cxnSp>
      <p:sp>
        <p:nvSpPr>
          <p:cNvPr id="13" name="Flèche vers le bas 12"/>
          <p:cNvSpPr/>
          <p:nvPr/>
        </p:nvSpPr>
        <p:spPr>
          <a:xfrm>
            <a:off x="1403648" y="3933056"/>
            <a:ext cx="916680"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1187624" y="4797152"/>
            <a:ext cx="6573018" cy="369332"/>
          </a:xfrm>
          <a:prstGeom prst="rect">
            <a:avLst/>
          </a:prstGeom>
          <a:noFill/>
        </p:spPr>
        <p:txBody>
          <a:bodyPr wrap="none" rtlCol="0">
            <a:spAutoFit/>
          </a:bodyPr>
          <a:lstStyle/>
          <a:p>
            <a:r>
              <a:rPr lang="fr-FR" dirty="0" smtClean="0"/>
              <a:t> CARNET   DE    BORD  et CARNET DES REFERNCES ( VOIR L’EXEMPLE)</a:t>
            </a:r>
            <a:endParaRPr lang="fr-F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692696"/>
            <a:ext cx="7772400" cy="1470025"/>
          </a:xfrm>
        </p:spPr>
        <p:txBody>
          <a:bodyPr/>
          <a:lstStyle/>
          <a:p>
            <a:r>
              <a:rPr lang="fr-FR" dirty="0" smtClean="0"/>
              <a:t>9.3 LES LOGICELS DE LA</a:t>
            </a:r>
            <a:br>
              <a:rPr lang="fr-FR" dirty="0" smtClean="0"/>
            </a:br>
            <a:r>
              <a:rPr lang="fr-FR" dirty="0" smtClean="0"/>
              <a:t>GESTION DOCUMENTAIRE</a:t>
            </a:r>
            <a:endParaRPr lang="fr-FR" dirty="0"/>
          </a:p>
        </p:txBody>
      </p:sp>
      <p:sp>
        <p:nvSpPr>
          <p:cNvPr id="3" name="Sous-titre 2"/>
          <p:cNvSpPr>
            <a:spLocks noGrp="1"/>
          </p:cNvSpPr>
          <p:nvPr>
            <p:ph type="subTitle" idx="1"/>
          </p:nvPr>
        </p:nvSpPr>
        <p:spPr>
          <a:xfrm>
            <a:off x="1115616" y="2852936"/>
            <a:ext cx="6400800" cy="1752600"/>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r>
              <a:rPr lang="fr-FR" dirty="0" smtClean="0">
                <a:solidFill>
                  <a:srgbClr val="FF0000"/>
                </a:solidFill>
              </a:rPr>
              <a:t>Logiciels spécialisés dans la gestion des informations bibliographiques, on en compte 30 dont la moitié est donnée en version gratuite</a:t>
            </a:r>
            <a:endParaRPr lang="fr-FR" dirty="0">
              <a:solidFill>
                <a:srgbClr val="FF0000"/>
              </a:solidFill>
            </a:endParaRPr>
          </a:p>
        </p:txBody>
      </p:sp>
      <p:sp>
        <p:nvSpPr>
          <p:cNvPr id="4" name="Flèche courbée vers la droite 3"/>
          <p:cNvSpPr/>
          <p:nvPr/>
        </p:nvSpPr>
        <p:spPr>
          <a:xfrm>
            <a:off x="323528" y="1340768"/>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6" name="Connecteur en angle 5"/>
          <p:cNvCxnSpPr/>
          <p:nvPr/>
        </p:nvCxnSpPr>
        <p:spPr>
          <a:xfrm>
            <a:off x="1403648" y="4581128"/>
            <a:ext cx="914400" cy="914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2411760" y="5589240"/>
            <a:ext cx="6021713" cy="369332"/>
          </a:xfrm>
          <a:prstGeom prst="rect">
            <a:avLst/>
          </a:prstGeom>
          <a:noFill/>
        </p:spPr>
        <p:txBody>
          <a:bodyPr wrap="none" rtlCol="0">
            <a:spAutoFit/>
          </a:bodyPr>
          <a:lstStyle/>
          <a:p>
            <a:r>
              <a:rPr lang="fr-FR" dirty="0" smtClean="0"/>
              <a:t>Récupération  Automatique des informations bibliographiques</a:t>
            </a:r>
            <a:endParaRPr lang="fr-FR" dirty="0"/>
          </a:p>
        </p:txBody>
      </p:sp>
      <p:sp>
        <p:nvSpPr>
          <p:cNvPr id="8" name="Ellipse 7"/>
          <p:cNvSpPr/>
          <p:nvPr/>
        </p:nvSpPr>
        <p:spPr>
          <a:xfrm>
            <a:off x="7740352" y="332656"/>
            <a:ext cx="140364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articles</a:t>
            </a:r>
            <a:endParaRPr lang="fr-FR" dirty="0"/>
          </a:p>
        </p:txBody>
      </p:sp>
      <p:sp>
        <p:nvSpPr>
          <p:cNvPr id="9" name="Ellipse 8"/>
          <p:cNvSpPr/>
          <p:nvPr/>
        </p:nvSpPr>
        <p:spPr>
          <a:xfrm>
            <a:off x="7596336" y="1628800"/>
            <a:ext cx="1547664" cy="9864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ouvrages</a:t>
            </a:r>
            <a:endParaRPr lang="fr-FR" dirty="0"/>
          </a:p>
        </p:txBody>
      </p:sp>
      <p:sp>
        <p:nvSpPr>
          <p:cNvPr id="10" name="Ellipse 9"/>
          <p:cNvSpPr/>
          <p:nvPr/>
        </p:nvSpPr>
        <p:spPr>
          <a:xfrm>
            <a:off x="7740352" y="3068960"/>
            <a:ext cx="140364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Sites</a:t>
            </a:r>
          </a:p>
          <a:p>
            <a:pPr algn="ctr"/>
            <a:r>
              <a:rPr lang="fr-FR" dirty="0" smtClean="0"/>
              <a:t>Web</a:t>
            </a:r>
            <a:endParaRPr lang="fr-F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nvGraphicFramePr>
        <p:xfrm>
          <a:off x="1871188" y="1340768"/>
          <a:ext cx="7272812" cy="12635520"/>
        </p:xfrm>
        <a:graphic>
          <a:graphicData uri="http://schemas.openxmlformats.org/drawingml/2006/table">
            <a:tbl>
              <a:tblPr/>
              <a:tblGrid>
                <a:gridCol w="1818203"/>
                <a:gridCol w="1818203"/>
                <a:gridCol w="1818203"/>
                <a:gridCol w="1818203"/>
              </a:tblGrid>
              <a:tr h="147314">
                <a:tc>
                  <a:txBody>
                    <a:bodyPr/>
                    <a:lstStyle/>
                    <a:p>
                      <a:r>
                        <a:rPr lang="fr-FR" sz="1600" dirty="0"/>
                        <a:t>Application</a:t>
                      </a:r>
                    </a:p>
                  </a:txBody>
                  <a:tcPr marL="17670" marR="17670" marT="8835" marB="8835" anchor="ctr">
                    <a:lnL>
                      <a:noFill/>
                    </a:lnL>
                    <a:lnR>
                      <a:noFill/>
                    </a:lnR>
                    <a:lnT>
                      <a:noFill/>
                    </a:lnT>
                    <a:lnB>
                      <a:noFill/>
                    </a:lnB>
                  </a:tcPr>
                </a:tc>
                <a:tc>
                  <a:txBody>
                    <a:bodyPr/>
                    <a:lstStyle/>
                    <a:p>
                      <a:r>
                        <a:rPr lang="fr-FR" sz="1600"/>
                        <a:t>Gratuit</a:t>
                      </a:r>
                    </a:p>
                  </a:txBody>
                  <a:tcPr marL="17670" marR="17670" marT="8835" marB="8835" anchor="ctr">
                    <a:lnL>
                      <a:noFill/>
                    </a:lnL>
                    <a:lnR>
                      <a:noFill/>
                    </a:lnR>
                    <a:lnT>
                      <a:noFill/>
                    </a:lnT>
                    <a:lnB>
                      <a:noFill/>
                    </a:lnB>
                  </a:tcPr>
                </a:tc>
                <a:tc>
                  <a:txBody>
                    <a:bodyPr/>
                    <a:lstStyle/>
                    <a:p>
                      <a:r>
                        <a:rPr lang="fr-FR" sz="1600">
                          <a:hlinkClick r:id="rId2" tooltip="Logiciel libre"/>
                        </a:rPr>
                        <a:t>Logiciel libre</a:t>
                      </a:r>
                      <a:endParaRPr lang="fr-FR" sz="1600"/>
                    </a:p>
                  </a:txBody>
                  <a:tcPr marL="17670" marR="17670" marT="8835" marB="8835" anchor="ctr">
                    <a:lnL>
                      <a:noFill/>
                    </a:lnL>
                    <a:lnR>
                      <a:noFill/>
                    </a:lnR>
                    <a:lnT>
                      <a:noFill/>
                    </a:lnT>
                    <a:lnB>
                      <a:noFill/>
                    </a:lnB>
                  </a:tcPr>
                </a:tc>
                <a:tc>
                  <a:txBody>
                    <a:bodyPr/>
                    <a:lstStyle/>
                    <a:p>
                      <a:r>
                        <a:rPr lang="fr-FR" sz="1600" dirty="0"/>
                        <a:t>Environnement</a:t>
                      </a:r>
                    </a:p>
                  </a:txBody>
                  <a:tcPr marL="17670" marR="17670" marT="8835" marB="8835" anchor="ctr">
                    <a:lnL>
                      <a:noFill/>
                    </a:lnL>
                    <a:lnR>
                      <a:noFill/>
                    </a:lnR>
                    <a:lnT>
                      <a:noFill/>
                    </a:lnT>
                    <a:lnB>
                      <a:noFill/>
                    </a:lnB>
                  </a:tcPr>
                </a:tc>
              </a:tr>
              <a:tr h="84179">
                <a:tc>
                  <a:txBody>
                    <a:bodyPr/>
                    <a:lstStyle/>
                    <a:p>
                      <a:r>
                        <a:rPr lang="fr-FR" sz="1600" dirty="0" err="1">
                          <a:hlinkClick r:id="rId3" tooltip="en:Aigaion"/>
                        </a:rPr>
                        <a:t>Aigaion</a:t>
                      </a:r>
                      <a:endParaRPr lang="fr-FR" sz="1600" dirty="0"/>
                    </a:p>
                  </a:txBody>
                  <a:tcPr marL="17670" marR="17670" marT="8835" marB="8835" anchor="ctr">
                    <a:lnL>
                      <a:noFill/>
                    </a:lnL>
                    <a:lnR>
                      <a:noFill/>
                    </a:lnR>
                    <a:lnT>
                      <a:noFill/>
                    </a:lnT>
                    <a:lnB>
                      <a:noFill/>
                    </a:lnB>
                  </a:tcPr>
                </a:tc>
                <a:tc>
                  <a:txBody>
                    <a:bodyPr/>
                    <a:lstStyle/>
                    <a:p>
                      <a:r>
                        <a:rPr lang="fr-FR" sz="1800"/>
                        <a:t> Oui</a:t>
                      </a:r>
                    </a:p>
                  </a:txBody>
                  <a:tcPr marL="17670" marR="17670" marT="8835" marB="8835" anchor="ctr">
                    <a:lnL>
                      <a:noFill/>
                    </a:lnL>
                    <a:lnR>
                      <a:noFill/>
                    </a:lnR>
                    <a:lnT>
                      <a:noFill/>
                    </a:lnT>
                    <a:lnB>
                      <a:noFill/>
                    </a:lnB>
                  </a:tcPr>
                </a:tc>
                <a:tc>
                  <a:txBody>
                    <a:bodyPr/>
                    <a:lstStyle/>
                    <a:p>
                      <a:r>
                        <a:rPr lang="fr-FR" sz="300" dirty="0"/>
                        <a:t> </a:t>
                      </a:r>
                      <a:r>
                        <a:rPr lang="fr-FR" sz="1200" dirty="0"/>
                        <a:t>Oui</a:t>
                      </a:r>
                    </a:p>
                  </a:txBody>
                  <a:tcPr marL="17670" marR="17670" marT="8835" marB="8835" anchor="ctr">
                    <a:lnL>
                      <a:noFill/>
                    </a:lnL>
                    <a:lnR>
                      <a:noFill/>
                    </a:lnR>
                    <a:lnT>
                      <a:noFill/>
                    </a:lnT>
                    <a:lnB>
                      <a:noFill/>
                    </a:lnB>
                  </a:tcPr>
                </a:tc>
                <a:tc>
                  <a:txBody>
                    <a:bodyPr/>
                    <a:lstStyle/>
                    <a:p>
                      <a:endParaRPr lang="fr-FR" sz="300"/>
                    </a:p>
                  </a:txBody>
                  <a:tcPr marL="17670" marR="17670" marT="8835" marB="8835" anchor="ctr">
                    <a:lnL>
                      <a:noFill/>
                    </a:lnL>
                    <a:lnR>
                      <a:noFill/>
                    </a:lnR>
                    <a:lnT>
                      <a:noFill/>
                    </a:lnT>
                    <a:lnB>
                      <a:noFill/>
                    </a:lnB>
                  </a:tcPr>
                </a:tc>
              </a:tr>
              <a:tr h="84179">
                <a:tc>
                  <a:txBody>
                    <a:bodyPr/>
                    <a:lstStyle/>
                    <a:p>
                      <a:r>
                        <a:rPr lang="fr-FR" sz="1600" dirty="0" err="1">
                          <a:hlinkClick r:id="rId4" tooltip="BibDesk (page inexistante)"/>
                        </a:rPr>
                        <a:t>BibDesk</a:t>
                      </a:r>
                      <a:r>
                        <a:rPr lang="fr-FR" sz="1600" dirty="0"/>
                        <a:t> </a:t>
                      </a:r>
                      <a:r>
                        <a:rPr lang="fr-FR" sz="1600" dirty="0">
                          <a:hlinkClick r:id="rId5" tooltip="en:BibDesk"/>
                        </a:rPr>
                        <a:t>(en)</a:t>
                      </a:r>
                      <a:endParaRPr lang="fr-FR" sz="1600" dirty="0"/>
                    </a:p>
                  </a:txBody>
                  <a:tcPr marL="17670" marR="17670" marT="8835" marB="8835" anchor="ctr">
                    <a:lnL>
                      <a:noFill/>
                    </a:lnL>
                    <a:lnR>
                      <a:noFill/>
                    </a:lnR>
                    <a:lnT>
                      <a:noFill/>
                    </a:lnT>
                    <a:lnB>
                      <a:noFill/>
                    </a:lnB>
                  </a:tcPr>
                </a:tc>
                <a:tc>
                  <a:txBody>
                    <a:bodyPr/>
                    <a:lstStyle/>
                    <a:p>
                      <a:r>
                        <a:rPr lang="fr-FR" sz="1800"/>
                        <a:t> Oui</a:t>
                      </a:r>
                    </a:p>
                  </a:txBody>
                  <a:tcPr marL="17670" marR="17670" marT="8835" marB="8835" anchor="ctr">
                    <a:lnL>
                      <a:noFill/>
                    </a:lnL>
                    <a:lnR>
                      <a:noFill/>
                    </a:lnR>
                    <a:lnT>
                      <a:noFill/>
                    </a:lnT>
                    <a:lnB>
                      <a:noFill/>
                    </a:lnB>
                  </a:tcPr>
                </a:tc>
                <a:tc>
                  <a:txBody>
                    <a:bodyPr/>
                    <a:lstStyle/>
                    <a:p>
                      <a:r>
                        <a:rPr lang="fr-FR" sz="1400" dirty="0"/>
                        <a:t> Oui</a:t>
                      </a:r>
                    </a:p>
                  </a:txBody>
                  <a:tcPr marL="17670" marR="17670" marT="8835" marB="8835" anchor="ctr">
                    <a:lnL>
                      <a:noFill/>
                    </a:lnL>
                    <a:lnR>
                      <a:noFill/>
                    </a:lnR>
                    <a:lnT>
                      <a:noFill/>
                    </a:lnT>
                    <a:lnB>
                      <a:noFill/>
                    </a:lnB>
                  </a:tcPr>
                </a:tc>
                <a:tc>
                  <a:txBody>
                    <a:bodyPr/>
                    <a:lstStyle/>
                    <a:p>
                      <a:r>
                        <a:rPr lang="fr-FR" sz="1400" dirty="0">
                          <a:hlinkClick r:id="rId6" tooltip="Mac OS X"/>
                        </a:rPr>
                        <a:t>Mac OS X</a:t>
                      </a:r>
                      <a:endParaRPr lang="fr-FR" sz="1400" dirty="0"/>
                    </a:p>
                  </a:txBody>
                  <a:tcPr marL="17670" marR="17670" marT="8835" marB="8835" anchor="ctr">
                    <a:lnL>
                      <a:noFill/>
                    </a:lnL>
                    <a:lnR>
                      <a:noFill/>
                    </a:lnR>
                    <a:lnT>
                      <a:noFill/>
                    </a:lnT>
                    <a:lnB>
                      <a:noFill/>
                    </a:lnB>
                  </a:tcPr>
                </a:tc>
              </a:tr>
              <a:tr h="147314">
                <a:tc>
                  <a:txBody>
                    <a:bodyPr/>
                    <a:lstStyle/>
                    <a:p>
                      <a:r>
                        <a:rPr lang="fr-FR" sz="1600" dirty="0" err="1">
                          <a:hlinkClick r:id="rId7" tooltip="en:Biblioscape"/>
                        </a:rPr>
                        <a:t>Biblioscape</a:t>
                      </a:r>
                      <a:endParaRPr lang="fr-FR" sz="1600" dirty="0"/>
                    </a:p>
                  </a:txBody>
                  <a:tcPr marL="17670" marR="17670" marT="8835" marB="8835" anchor="ctr">
                    <a:lnL>
                      <a:noFill/>
                    </a:lnL>
                    <a:lnR>
                      <a:noFill/>
                    </a:lnR>
                    <a:lnT>
                      <a:noFill/>
                    </a:lnT>
                    <a:lnB>
                      <a:noFill/>
                    </a:lnB>
                  </a:tcPr>
                </a:tc>
                <a:tc>
                  <a:txBody>
                    <a:bodyPr/>
                    <a:lstStyle/>
                    <a:p>
                      <a:r>
                        <a:rPr lang="fr-FR" sz="1800"/>
                        <a:t> Non</a:t>
                      </a:r>
                    </a:p>
                  </a:txBody>
                  <a:tcPr marL="17670" marR="17670" marT="8835" marB="8835" anchor="ctr">
                    <a:lnL>
                      <a:noFill/>
                    </a:lnL>
                    <a:lnR>
                      <a:noFill/>
                    </a:lnR>
                    <a:lnT>
                      <a:noFill/>
                    </a:lnT>
                    <a:lnB>
                      <a:noFill/>
                    </a:lnB>
                  </a:tcPr>
                </a:tc>
                <a:tc>
                  <a:txBody>
                    <a:bodyPr/>
                    <a:lstStyle/>
                    <a:p>
                      <a:r>
                        <a:rPr lang="fr-FR" sz="1400"/>
                        <a:t> Non</a:t>
                      </a:r>
                    </a:p>
                  </a:txBody>
                  <a:tcPr marL="17670" marR="17670" marT="8835" marB="8835" anchor="ctr">
                    <a:lnL>
                      <a:noFill/>
                    </a:lnL>
                    <a:lnR>
                      <a:noFill/>
                    </a:lnR>
                    <a:lnT>
                      <a:noFill/>
                    </a:lnT>
                    <a:lnB>
                      <a:noFill/>
                    </a:lnB>
                  </a:tcPr>
                </a:tc>
                <a:tc>
                  <a:txBody>
                    <a:bodyPr/>
                    <a:lstStyle/>
                    <a:p>
                      <a:r>
                        <a:rPr lang="fr-FR" sz="1400" dirty="0">
                          <a:hlinkClick r:id="rId8" tooltip="Microsoft Windows"/>
                        </a:rPr>
                        <a:t>Microsoft Windows</a:t>
                      </a:r>
                      <a:endParaRPr lang="fr-FR" sz="1400" dirty="0"/>
                    </a:p>
                  </a:txBody>
                  <a:tcPr marL="17670" marR="17670" marT="8835" marB="8835" anchor="ctr">
                    <a:lnL>
                      <a:noFill/>
                    </a:lnL>
                    <a:lnR>
                      <a:noFill/>
                    </a:lnR>
                    <a:lnT>
                      <a:noFill/>
                    </a:lnT>
                    <a:lnB>
                      <a:noFill/>
                    </a:lnB>
                  </a:tcPr>
                </a:tc>
              </a:tr>
              <a:tr h="147314">
                <a:tc>
                  <a:txBody>
                    <a:bodyPr/>
                    <a:lstStyle/>
                    <a:p>
                      <a:r>
                        <a:rPr lang="fr-FR" sz="1600" dirty="0">
                          <a:hlinkClick r:id="rId9" tooltip="Biblio-tek"/>
                        </a:rPr>
                        <a:t>BIBLIO-TEK</a:t>
                      </a:r>
                      <a:endParaRPr lang="fr-FR" sz="1600" dirty="0"/>
                    </a:p>
                  </a:txBody>
                  <a:tcPr marL="17670" marR="17670" marT="8835" marB="8835" anchor="ctr">
                    <a:lnL>
                      <a:noFill/>
                    </a:lnL>
                    <a:lnR>
                      <a:noFill/>
                    </a:lnR>
                    <a:lnT>
                      <a:noFill/>
                    </a:lnT>
                    <a:lnB>
                      <a:noFill/>
                    </a:lnB>
                  </a:tcPr>
                </a:tc>
                <a:tc>
                  <a:txBody>
                    <a:bodyPr/>
                    <a:lstStyle/>
                    <a:p>
                      <a:r>
                        <a:rPr lang="fr-FR" sz="1800"/>
                        <a:t> Non</a:t>
                      </a:r>
                    </a:p>
                  </a:txBody>
                  <a:tcPr marL="17670" marR="17670" marT="8835" marB="8835" anchor="ctr">
                    <a:lnL>
                      <a:noFill/>
                    </a:lnL>
                    <a:lnR>
                      <a:noFill/>
                    </a:lnR>
                    <a:lnT>
                      <a:noFill/>
                    </a:lnT>
                    <a:lnB>
                      <a:noFill/>
                    </a:lnB>
                  </a:tcPr>
                </a:tc>
                <a:tc>
                  <a:txBody>
                    <a:bodyPr/>
                    <a:lstStyle/>
                    <a:p>
                      <a:r>
                        <a:rPr lang="fr-FR" sz="1400"/>
                        <a:t> Non</a:t>
                      </a:r>
                    </a:p>
                  </a:txBody>
                  <a:tcPr marL="17670" marR="17670" marT="8835" marB="8835" anchor="ctr">
                    <a:lnL>
                      <a:noFill/>
                    </a:lnL>
                    <a:lnR>
                      <a:noFill/>
                    </a:lnR>
                    <a:lnT>
                      <a:noFill/>
                    </a:lnT>
                    <a:lnB>
                      <a:noFill/>
                    </a:lnB>
                  </a:tcPr>
                </a:tc>
                <a:tc>
                  <a:txBody>
                    <a:bodyPr/>
                    <a:lstStyle/>
                    <a:p>
                      <a:r>
                        <a:rPr lang="fr-FR" sz="1400" dirty="0">
                          <a:hlinkClick r:id="rId8" tooltip="Microsoft Windows"/>
                        </a:rPr>
                        <a:t>Microsoft Windows</a:t>
                      </a:r>
                      <a:endParaRPr lang="fr-FR" sz="1400" dirty="0"/>
                    </a:p>
                  </a:txBody>
                  <a:tcPr marL="17670" marR="17670" marT="8835" marB="8835" anchor="ctr">
                    <a:lnL>
                      <a:noFill/>
                    </a:lnL>
                    <a:lnR>
                      <a:noFill/>
                    </a:lnR>
                    <a:lnT>
                      <a:noFill/>
                    </a:lnT>
                    <a:lnB>
                      <a:noFill/>
                    </a:lnB>
                  </a:tcPr>
                </a:tc>
              </a:tr>
              <a:tr h="84179">
                <a:tc>
                  <a:txBody>
                    <a:bodyPr/>
                    <a:lstStyle/>
                    <a:p>
                      <a:r>
                        <a:rPr lang="fr-FR" sz="1600">
                          <a:hlinkClick r:id="rId10" tooltip="en:BibSonomy"/>
                        </a:rPr>
                        <a:t>BibSonomy</a:t>
                      </a:r>
                      <a:endParaRPr lang="fr-FR" sz="1600"/>
                    </a:p>
                  </a:txBody>
                  <a:tcPr marL="17670" marR="17670" marT="8835" marB="8835" anchor="ctr">
                    <a:lnL>
                      <a:noFill/>
                    </a:lnL>
                    <a:lnR>
                      <a:noFill/>
                    </a:lnR>
                    <a:lnT>
                      <a:noFill/>
                    </a:lnT>
                    <a:lnB>
                      <a:noFill/>
                    </a:lnB>
                  </a:tcPr>
                </a:tc>
                <a:tc>
                  <a:txBody>
                    <a:bodyPr/>
                    <a:lstStyle/>
                    <a:p>
                      <a:r>
                        <a:rPr lang="fr-FR" sz="1800"/>
                        <a:t> Oui</a:t>
                      </a:r>
                    </a:p>
                  </a:txBody>
                  <a:tcPr marL="17670" marR="17670" marT="8835" marB="8835" anchor="ctr">
                    <a:lnL>
                      <a:noFill/>
                    </a:lnL>
                    <a:lnR>
                      <a:noFill/>
                    </a:lnR>
                    <a:lnT>
                      <a:noFill/>
                    </a:lnT>
                    <a:lnB>
                      <a:noFill/>
                    </a:lnB>
                  </a:tcPr>
                </a:tc>
                <a:tc>
                  <a:txBody>
                    <a:bodyPr/>
                    <a:lstStyle/>
                    <a:p>
                      <a:r>
                        <a:rPr lang="fr-FR" sz="1400"/>
                        <a:t> Non</a:t>
                      </a:r>
                    </a:p>
                  </a:txBody>
                  <a:tcPr marL="17670" marR="17670" marT="8835" marB="8835" anchor="ctr">
                    <a:lnL>
                      <a:noFill/>
                    </a:lnL>
                    <a:lnR>
                      <a:noFill/>
                    </a:lnR>
                    <a:lnT>
                      <a:noFill/>
                    </a:lnT>
                    <a:lnB>
                      <a:noFill/>
                    </a:lnB>
                  </a:tcPr>
                </a:tc>
                <a:tc>
                  <a:txBody>
                    <a:bodyPr/>
                    <a:lstStyle/>
                    <a:p>
                      <a:endParaRPr lang="fr-FR" sz="1400" dirty="0"/>
                    </a:p>
                  </a:txBody>
                  <a:tcPr marL="17670" marR="17670" marT="8835" marB="8835" anchor="ctr">
                    <a:lnL>
                      <a:noFill/>
                    </a:lnL>
                    <a:lnR>
                      <a:noFill/>
                    </a:lnR>
                    <a:lnT>
                      <a:noFill/>
                    </a:lnT>
                    <a:lnB>
                      <a:noFill/>
                    </a:lnB>
                  </a:tcPr>
                </a:tc>
              </a:tr>
              <a:tr h="210449">
                <a:tc>
                  <a:txBody>
                    <a:bodyPr/>
                    <a:lstStyle/>
                    <a:p>
                      <a:r>
                        <a:rPr lang="fr-FR" sz="1600" dirty="0" err="1">
                          <a:hlinkClick r:id="rId11" tooltip="BibTeX"/>
                        </a:rPr>
                        <a:t>BibTeX</a:t>
                      </a:r>
                      <a:endParaRPr lang="fr-FR" sz="1600" dirty="0"/>
                    </a:p>
                  </a:txBody>
                  <a:tcPr marL="17670" marR="17670" marT="8835" marB="8835" anchor="ctr">
                    <a:lnL>
                      <a:noFill/>
                    </a:lnL>
                    <a:lnR>
                      <a:noFill/>
                    </a:lnR>
                    <a:lnT>
                      <a:noFill/>
                    </a:lnT>
                    <a:lnB>
                      <a:noFill/>
                    </a:lnB>
                  </a:tcPr>
                </a:tc>
                <a:tc>
                  <a:txBody>
                    <a:bodyPr/>
                    <a:lstStyle/>
                    <a:p>
                      <a:r>
                        <a:rPr lang="fr-FR" sz="1800"/>
                        <a:t> Oui</a:t>
                      </a:r>
                    </a:p>
                  </a:txBody>
                  <a:tcPr marL="17670" marR="17670" marT="8835" marB="8835" anchor="ctr">
                    <a:lnL>
                      <a:noFill/>
                    </a:lnL>
                    <a:lnR>
                      <a:noFill/>
                    </a:lnR>
                    <a:lnT>
                      <a:noFill/>
                    </a:lnT>
                    <a:lnB>
                      <a:noFill/>
                    </a:lnB>
                  </a:tcPr>
                </a:tc>
                <a:tc>
                  <a:txBody>
                    <a:bodyPr/>
                    <a:lstStyle/>
                    <a:p>
                      <a:r>
                        <a:rPr lang="fr-FR" sz="1400"/>
                        <a:t> Oui</a:t>
                      </a:r>
                    </a:p>
                  </a:txBody>
                  <a:tcPr marL="17670" marR="17670" marT="8835" marB="8835" anchor="ctr">
                    <a:lnL>
                      <a:noFill/>
                    </a:lnL>
                    <a:lnR>
                      <a:noFill/>
                    </a:lnR>
                    <a:lnT>
                      <a:noFill/>
                    </a:lnT>
                    <a:lnB>
                      <a:noFill/>
                    </a:lnB>
                  </a:tcPr>
                </a:tc>
                <a:tc>
                  <a:txBody>
                    <a:bodyPr/>
                    <a:lstStyle/>
                    <a:p>
                      <a:r>
                        <a:rPr lang="fr-FR" sz="1400" dirty="0">
                          <a:hlinkClick r:id="rId12" tooltip="Linux"/>
                        </a:rPr>
                        <a:t>Linux</a:t>
                      </a:r>
                      <a:r>
                        <a:rPr lang="fr-FR" sz="1400" dirty="0"/>
                        <a:t>, </a:t>
                      </a:r>
                      <a:r>
                        <a:rPr lang="fr-FR" sz="1400" dirty="0">
                          <a:hlinkClick r:id="rId6" tooltip="Mac OS X"/>
                        </a:rPr>
                        <a:t>Mac OS X</a:t>
                      </a:r>
                      <a:r>
                        <a:rPr lang="fr-FR" sz="1400" dirty="0"/>
                        <a:t> et </a:t>
                      </a:r>
                      <a:r>
                        <a:rPr lang="fr-FR" sz="1400" dirty="0">
                          <a:hlinkClick r:id="rId8" tooltip="Microsoft Windows"/>
                        </a:rPr>
                        <a:t>Microsoft Windows</a:t>
                      </a:r>
                      <a:endParaRPr lang="fr-FR" sz="1400" dirty="0"/>
                    </a:p>
                  </a:txBody>
                  <a:tcPr marL="17670" marR="17670" marT="8835" marB="8835" anchor="ctr">
                    <a:lnL>
                      <a:noFill/>
                    </a:lnL>
                    <a:lnR>
                      <a:noFill/>
                    </a:lnR>
                    <a:lnT>
                      <a:noFill/>
                    </a:lnT>
                    <a:lnB>
                      <a:noFill/>
                    </a:lnB>
                  </a:tcPr>
                </a:tc>
              </a:tr>
              <a:tr h="147314">
                <a:tc>
                  <a:txBody>
                    <a:bodyPr/>
                    <a:lstStyle/>
                    <a:p>
                      <a:r>
                        <a:rPr lang="fr-FR" sz="1600" dirty="0" err="1">
                          <a:hlinkClick r:id="rId13"/>
                        </a:rPr>
                        <a:t>BibTexMng</a:t>
                      </a:r>
                      <a:endParaRPr lang="fr-FR" sz="1600" dirty="0"/>
                    </a:p>
                  </a:txBody>
                  <a:tcPr marL="17670" marR="17670" marT="8835" marB="8835" anchor="ctr">
                    <a:lnL>
                      <a:noFill/>
                    </a:lnL>
                    <a:lnR>
                      <a:noFill/>
                    </a:lnR>
                    <a:lnT>
                      <a:noFill/>
                    </a:lnT>
                    <a:lnB>
                      <a:noFill/>
                    </a:lnB>
                  </a:tcPr>
                </a:tc>
                <a:tc>
                  <a:txBody>
                    <a:bodyPr/>
                    <a:lstStyle/>
                    <a:p>
                      <a:r>
                        <a:rPr lang="fr-FR" sz="1800"/>
                        <a:t> Non</a:t>
                      </a:r>
                    </a:p>
                  </a:txBody>
                  <a:tcPr marL="17670" marR="17670" marT="8835" marB="8835" anchor="ctr">
                    <a:lnL>
                      <a:noFill/>
                    </a:lnL>
                    <a:lnR>
                      <a:noFill/>
                    </a:lnR>
                    <a:lnT>
                      <a:noFill/>
                    </a:lnT>
                    <a:lnB>
                      <a:noFill/>
                    </a:lnB>
                  </a:tcPr>
                </a:tc>
                <a:tc>
                  <a:txBody>
                    <a:bodyPr/>
                    <a:lstStyle/>
                    <a:p>
                      <a:r>
                        <a:rPr lang="fr-FR" sz="1400"/>
                        <a:t> Non</a:t>
                      </a:r>
                    </a:p>
                  </a:txBody>
                  <a:tcPr marL="17670" marR="17670" marT="8835" marB="8835" anchor="ctr">
                    <a:lnL>
                      <a:noFill/>
                    </a:lnL>
                    <a:lnR>
                      <a:noFill/>
                    </a:lnR>
                    <a:lnT>
                      <a:noFill/>
                    </a:lnT>
                    <a:lnB>
                      <a:noFill/>
                    </a:lnB>
                  </a:tcPr>
                </a:tc>
                <a:tc>
                  <a:txBody>
                    <a:bodyPr/>
                    <a:lstStyle/>
                    <a:p>
                      <a:r>
                        <a:rPr lang="fr-FR" sz="1400" dirty="0">
                          <a:hlinkClick r:id="rId8" tooltip="Microsoft Windows"/>
                        </a:rPr>
                        <a:t>Microsoft Windows</a:t>
                      </a:r>
                      <a:endParaRPr lang="fr-FR" sz="1400" dirty="0"/>
                    </a:p>
                  </a:txBody>
                  <a:tcPr marL="17670" marR="17670" marT="8835" marB="8835" anchor="ctr">
                    <a:lnL>
                      <a:noFill/>
                    </a:lnL>
                    <a:lnR>
                      <a:noFill/>
                    </a:lnR>
                    <a:lnT>
                      <a:noFill/>
                    </a:lnT>
                    <a:lnB>
                      <a:noFill/>
                    </a:lnB>
                  </a:tcPr>
                </a:tc>
              </a:tr>
              <a:tr h="210449">
                <a:tc>
                  <a:txBody>
                    <a:bodyPr/>
                    <a:lstStyle/>
                    <a:p>
                      <a:r>
                        <a:rPr lang="fr-FR" sz="1600" dirty="0">
                          <a:hlinkClick r:id="rId14" tooltip="Bibus (logiciel)"/>
                        </a:rPr>
                        <a:t>Bibus</a:t>
                      </a:r>
                      <a:endParaRPr lang="fr-FR" sz="1600" dirty="0"/>
                    </a:p>
                  </a:txBody>
                  <a:tcPr marL="17670" marR="17670" marT="8835" marB="8835" anchor="ctr">
                    <a:lnL>
                      <a:noFill/>
                    </a:lnL>
                    <a:lnR>
                      <a:noFill/>
                    </a:lnR>
                    <a:lnT>
                      <a:noFill/>
                    </a:lnT>
                    <a:lnB>
                      <a:noFill/>
                    </a:lnB>
                  </a:tcPr>
                </a:tc>
                <a:tc>
                  <a:txBody>
                    <a:bodyPr/>
                    <a:lstStyle/>
                    <a:p>
                      <a:r>
                        <a:rPr lang="fr-FR" sz="1800"/>
                        <a:t> Oui</a:t>
                      </a:r>
                    </a:p>
                  </a:txBody>
                  <a:tcPr marL="17670" marR="17670" marT="8835" marB="8835" anchor="ctr">
                    <a:lnL>
                      <a:noFill/>
                    </a:lnL>
                    <a:lnR>
                      <a:noFill/>
                    </a:lnR>
                    <a:lnT>
                      <a:noFill/>
                    </a:lnT>
                    <a:lnB>
                      <a:noFill/>
                    </a:lnB>
                  </a:tcPr>
                </a:tc>
                <a:tc>
                  <a:txBody>
                    <a:bodyPr/>
                    <a:lstStyle/>
                    <a:p>
                      <a:r>
                        <a:rPr lang="fr-FR" sz="1400"/>
                        <a:t> Oui</a:t>
                      </a:r>
                    </a:p>
                  </a:txBody>
                  <a:tcPr marL="17670" marR="17670" marT="8835" marB="8835" anchor="ctr">
                    <a:lnL>
                      <a:noFill/>
                    </a:lnL>
                    <a:lnR>
                      <a:noFill/>
                    </a:lnR>
                    <a:lnT>
                      <a:noFill/>
                    </a:lnT>
                    <a:lnB>
                      <a:noFill/>
                    </a:lnB>
                  </a:tcPr>
                </a:tc>
                <a:tc>
                  <a:txBody>
                    <a:bodyPr/>
                    <a:lstStyle/>
                    <a:p>
                      <a:r>
                        <a:rPr lang="fr-FR" sz="1400" dirty="0">
                          <a:hlinkClick r:id="rId12" tooltip="Linux"/>
                        </a:rPr>
                        <a:t>Linux</a:t>
                      </a:r>
                      <a:r>
                        <a:rPr lang="fr-FR" sz="1400" dirty="0"/>
                        <a:t>, </a:t>
                      </a:r>
                      <a:r>
                        <a:rPr lang="fr-FR" sz="1400" dirty="0">
                          <a:hlinkClick r:id="rId6" tooltip="Mac OS X"/>
                        </a:rPr>
                        <a:t>Mac OS X</a:t>
                      </a:r>
                      <a:r>
                        <a:rPr lang="fr-FR" sz="1400" dirty="0"/>
                        <a:t> et </a:t>
                      </a:r>
                      <a:r>
                        <a:rPr lang="fr-FR" sz="1400" dirty="0">
                          <a:hlinkClick r:id="rId8" tooltip="Microsoft Windows"/>
                        </a:rPr>
                        <a:t>Microsoft Windows</a:t>
                      </a:r>
                      <a:endParaRPr lang="fr-FR" sz="1400" dirty="0"/>
                    </a:p>
                  </a:txBody>
                  <a:tcPr marL="17670" marR="17670" marT="8835" marB="8835" anchor="ctr">
                    <a:lnL>
                      <a:noFill/>
                    </a:lnL>
                    <a:lnR>
                      <a:noFill/>
                    </a:lnR>
                    <a:lnT>
                      <a:noFill/>
                    </a:lnT>
                    <a:lnB>
                      <a:noFill/>
                    </a:lnB>
                  </a:tcPr>
                </a:tc>
              </a:tr>
              <a:tr h="84179">
                <a:tc>
                  <a:txBody>
                    <a:bodyPr/>
                    <a:lstStyle/>
                    <a:p>
                      <a:r>
                        <a:rPr lang="fr-FR" sz="1600" dirty="0" err="1">
                          <a:hlinkClick r:id="rId15" tooltip="en:Bookends (software)"/>
                        </a:rPr>
                        <a:t>Bookends</a:t>
                      </a:r>
                      <a:endParaRPr lang="fr-FR" sz="1600" dirty="0"/>
                    </a:p>
                  </a:txBody>
                  <a:tcPr marL="17670" marR="17670" marT="8835" marB="8835" anchor="ctr">
                    <a:lnL>
                      <a:noFill/>
                    </a:lnL>
                    <a:lnR>
                      <a:noFill/>
                    </a:lnR>
                    <a:lnT>
                      <a:noFill/>
                    </a:lnT>
                    <a:lnB>
                      <a:noFill/>
                    </a:lnB>
                  </a:tcPr>
                </a:tc>
                <a:tc>
                  <a:txBody>
                    <a:bodyPr/>
                    <a:lstStyle/>
                    <a:p>
                      <a:r>
                        <a:rPr lang="fr-FR" sz="1800"/>
                        <a:t> Non</a:t>
                      </a:r>
                    </a:p>
                  </a:txBody>
                  <a:tcPr marL="17670" marR="17670" marT="8835" marB="8835" anchor="ctr">
                    <a:lnL>
                      <a:noFill/>
                    </a:lnL>
                    <a:lnR>
                      <a:noFill/>
                    </a:lnR>
                    <a:lnT>
                      <a:noFill/>
                    </a:lnT>
                    <a:lnB>
                      <a:noFill/>
                    </a:lnB>
                  </a:tcPr>
                </a:tc>
                <a:tc>
                  <a:txBody>
                    <a:bodyPr/>
                    <a:lstStyle/>
                    <a:p>
                      <a:r>
                        <a:rPr lang="fr-FR" sz="1600" dirty="0"/>
                        <a:t> Non</a:t>
                      </a:r>
                    </a:p>
                  </a:txBody>
                  <a:tcPr marL="17670" marR="17670" marT="8835" marB="8835" anchor="ctr">
                    <a:lnL>
                      <a:noFill/>
                    </a:lnL>
                    <a:lnR>
                      <a:noFill/>
                    </a:lnR>
                    <a:lnT>
                      <a:noFill/>
                    </a:lnT>
                    <a:lnB>
                      <a:noFill/>
                    </a:lnB>
                  </a:tcPr>
                </a:tc>
                <a:tc>
                  <a:txBody>
                    <a:bodyPr/>
                    <a:lstStyle/>
                    <a:p>
                      <a:r>
                        <a:rPr lang="fr-FR" sz="1600" dirty="0">
                          <a:hlinkClick r:id="rId6" tooltip="Mac OS X"/>
                        </a:rPr>
                        <a:t>Mac OS X</a:t>
                      </a:r>
                      <a:endParaRPr lang="fr-FR" sz="1600" dirty="0"/>
                    </a:p>
                  </a:txBody>
                  <a:tcPr marL="17670" marR="17670" marT="8835" marB="8835" anchor="ctr">
                    <a:lnL>
                      <a:noFill/>
                    </a:lnL>
                    <a:lnR>
                      <a:noFill/>
                    </a:lnR>
                    <a:lnT>
                      <a:noFill/>
                    </a:lnT>
                    <a:lnB>
                      <a:noFill/>
                    </a:lnB>
                  </a:tcPr>
                </a:tc>
              </a:tr>
              <a:tr h="147314">
                <a:tc>
                  <a:txBody>
                    <a:bodyPr/>
                    <a:lstStyle/>
                    <a:p>
                      <a:r>
                        <a:rPr lang="fr-FR" sz="1600">
                          <a:hlinkClick r:id="rId16" tooltip="en:Citavi"/>
                        </a:rPr>
                        <a:t>Citavi</a:t>
                      </a:r>
                      <a:endParaRPr lang="fr-FR" sz="1600"/>
                    </a:p>
                  </a:txBody>
                  <a:tcPr marL="17670" marR="17670" marT="8835" marB="8835" anchor="ctr">
                    <a:lnL>
                      <a:noFill/>
                    </a:lnL>
                    <a:lnR>
                      <a:noFill/>
                    </a:lnR>
                    <a:lnT>
                      <a:noFill/>
                    </a:lnT>
                    <a:lnB>
                      <a:noFill/>
                    </a:lnB>
                  </a:tcPr>
                </a:tc>
                <a:tc>
                  <a:txBody>
                    <a:bodyPr/>
                    <a:lstStyle/>
                    <a:p>
                      <a:r>
                        <a:rPr lang="fr-FR" sz="1800"/>
                        <a:t> Oui</a:t>
                      </a:r>
                    </a:p>
                  </a:txBody>
                  <a:tcPr marL="17670" marR="17670" marT="8835" marB="8835" anchor="ctr">
                    <a:lnL>
                      <a:noFill/>
                    </a:lnL>
                    <a:lnR>
                      <a:noFill/>
                    </a:lnR>
                    <a:lnT>
                      <a:noFill/>
                    </a:lnT>
                    <a:lnB>
                      <a:noFill/>
                    </a:lnB>
                  </a:tcPr>
                </a:tc>
                <a:tc>
                  <a:txBody>
                    <a:bodyPr/>
                    <a:lstStyle/>
                    <a:p>
                      <a:r>
                        <a:rPr lang="fr-FR" sz="1600" dirty="0"/>
                        <a:t> Non</a:t>
                      </a:r>
                    </a:p>
                  </a:txBody>
                  <a:tcPr marL="17670" marR="17670" marT="8835" marB="8835" anchor="ctr">
                    <a:lnL>
                      <a:noFill/>
                    </a:lnL>
                    <a:lnR>
                      <a:noFill/>
                    </a:lnR>
                    <a:lnT>
                      <a:noFill/>
                    </a:lnT>
                    <a:lnB>
                      <a:noFill/>
                    </a:lnB>
                  </a:tcPr>
                </a:tc>
                <a:tc>
                  <a:txBody>
                    <a:bodyPr/>
                    <a:lstStyle/>
                    <a:p>
                      <a:r>
                        <a:rPr lang="fr-FR" sz="1600">
                          <a:hlinkClick r:id="rId8" tooltip="Microsoft Windows"/>
                        </a:rPr>
                        <a:t>Microsoft Windows</a:t>
                      </a:r>
                      <a:endParaRPr lang="fr-FR" sz="1600"/>
                    </a:p>
                  </a:txBody>
                  <a:tcPr marL="17670" marR="17670" marT="8835" marB="8835" anchor="ctr">
                    <a:lnL>
                      <a:noFill/>
                    </a:lnL>
                    <a:lnR>
                      <a:noFill/>
                    </a:lnR>
                    <a:lnT>
                      <a:noFill/>
                    </a:lnT>
                    <a:lnB>
                      <a:noFill/>
                    </a:lnB>
                  </a:tcPr>
                </a:tc>
              </a:tr>
              <a:tr h="84179">
                <a:tc>
                  <a:txBody>
                    <a:bodyPr/>
                    <a:lstStyle/>
                    <a:p>
                      <a:r>
                        <a:rPr lang="fr-FR" sz="1600" dirty="0" err="1">
                          <a:hlinkClick r:id="rId17" tooltip="CiteULike"/>
                        </a:rPr>
                        <a:t>CiteULike</a:t>
                      </a:r>
                      <a:endParaRPr lang="fr-FR" sz="1600" dirty="0"/>
                    </a:p>
                  </a:txBody>
                  <a:tcPr marL="17670" marR="17670" marT="8835" marB="8835" anchor="ctr">
                    <a:lnL>
                      <a:noFill/>
                    </a:lnL>
                    <a:lnR>
                      <a:noFill/>
                    </a:lnR>
                    <a:lnT>
                      <a:noFill/>
                    </a:lnT>
                    <a:lnB>
                      <a:noFill/>
                    </a:lnB>
                  </a:tcPr>
                </a:tc>
                <a:tc>
                  <a:txBody>
                    <a:bodyPr/>
                    <a:lstStyle/>
                    <a:p>
                      <a:r>
                        <a:rPr lang="fr-FR" sz="1800"/>
                        <a:t> Oui</a:t>
                      </a:r>
                    </a:p>
                  </a:txBody>
                  <a:tcPr marL="17670" marR="17670" marT="8835" marB="8835" anchor="ctr">
                    <a:lnL>
                      <a:noFill/>
                    </a:lnL>
                    <a:lnR>
                      <a:noFill/>
                    </a:lnR>
                    <a:lnT>
                      <a:noFill/>
                    </a:lnT>
                    <a:lnB>
                      <a:noFill/>
                    </a:lnB>
                  </a:tcPr>
                </a:tc>
                <a:tc>
                  <a:txBody>
                    <a:bodyPr/>
                    <a:lstStyle/>
                    <a:p>
                      <a:r>
                        <a:rPr lang="fr-FR" sz="1600" dirty="0"/>
                        <a:t> Non</a:t>
                      </a:r>
                    </a:p>
                  </a:txBody>
                  <a:tcPr marL="17670" marR="17670" marT="8835" marB="8835" anchor="ctr">
                    <a:lnL>
                      <a:noFill/>
                    </a:lnL>
                    <a:lnR>
                      <a:noFill/>
                    </a:lnR>
                    <a:lnT>
                      <a:noFill/>
                    </a:lnT>
                    <a:lnB>
                      <a:noFill/>
                    </a:lnB>
                  </a:tcPr>
                </a:tc>
                <a:tc>
                  <a:txBody>
                    <a:bodyPr/>
                    <a:lstStyle/>
                    <a:p>
                      <a:endParaRPr lang="fr-FR" sz="1600"/>
                    </a:p>
                  </a:txBody>
                  <a:tcPr marL="17670" marR="17670" marT="8835" marB="8835" anchor="ctr">
                    <a:lnL>
                      <a:noFill/>
                    </a:lnL>
                    <a:lnR>
                      <a:noFill/>
                    </a:lnR>
                    <a:lnT>
                      <a:noFill/>
                    </a:lnT>
                    <a:lnB>
                      <a:noFill/>
                    </a:lnB>
                  </a:tcPr>
                </a:tc>
              </a:tr>
              <a:tr h="336717">
                <a:tc>
                  <a:txBody>
                    <a:bodyPr/>
                    <a:lstStyle/>
                    <a:p>
                      <a:r>
                        <a:rPr lang="fr-FR" sz="1600" dirty="0" err="1">
                          <a:hlinkClick r:id="rId18" tooltip="en:colwiz"/>
                        </a:rPr>
                        <a:t>colwiz</a:t>
                      </a:r>
                      <a:endParaRPr lang="fr-FR" sz="1600" dirty="0"/>
                    </a:p>
                  </a:txBody>
                  <a:tcPr marL="17670" marR="17670" marT="8835" marB="8835" anchor="ctr">
                    <a:lnL>
                      <a:noFill/>
                    </a:lnL>
                    <a:lnR>
                      <a:noFill/>
                    </a:lnR>
                    <a:lnT>
                      <a:noFill/>
                    </a:lnT>
                    <a:lnB>
                      <a:noFill/>
                    </a:lnB>
                  </a:tcPr>
                </a:tc>
                <a:tc>
                  <a:txBody>
                    <a:bodyPr/>
                    <a:lstStyle/>
                    <a:p>
                      <a:r>
                        <a:rPr lang="fr-FR" sz="1800"/>
                        <a:t> Oui</a:t>
                      </a:r>
                    </a:p>
                  </a:txBody>
                  <a:tcPr marL="17670" marR="17670" marT="8835" marB="8835" anchor="ctr">
                    <a:lnL>
                      <a:noFill/>
                    </a:lnL>
                    <a:lnR>
                      <a:noFill/>
                    </a:lnR>
                    <a:lnT>
                      <a:noFill/>
                    </a:lnT>
                    <a:lnB>
                      <a:noFill/>
                    </a:lnB>
                  </a:tcPr>
                </a:tc>
                <a:tc>
                  <a:txBody>
                    <a:bodyPr/>
                    <a:lstStyle/>
                    <a:p>
                      <a:r>
                        <a:rPr lang="fr-FR" sz="1600" dirty="0"/>
                        <a:t> Non</a:t>
                      </a:r>
                    </a:p>
                  </a:txBody>
                  <a:tcPr marL="17670" marR="17670" marT="8835" marB="8835" anchor="ctr">
                    <a:lnL>
                      <a:noFill/>
                    </a:lnL>
                    <a:lnR>
                      <a:noFill/>
                    </a:lnR>
                    <a:lnT>
                      <a:noFill/>
                    </a:lnT>
                    <a:lnB>
                      <a:noFill/>
                    </a:lnB>
                  </a:tcPr>
                </a:tc>
                <a:tc>
                  <a:txBody>
                    <a:bodyPr/>
                    <a:lstStyle/>
                    <a:p>
                      <a:r>
                        <a:rPr lang="fr-FR" sz="1600">
                          <a:hlinkClick r:id="rId12" tooltip="Linux"/>
                        </a:rPr>
                        <a:t>Linux</a:t>
                      </a:r>
                      <a:r>
                        <a:rPr lang="fr-FR" sz="1600"/>
                        <a:t>, </a:t>
                      </a:r>
                      <a:r>
                        <a:rPr lang="fr-FR" sz="1600">
                          <a:hlinkClick r:id="rId6" tooltip="Mac OS X"/>
                        </a:rPr>
                        <a:t>Mac OS X</a:t>
                      </a:r>
                      <a:r>
                        <a:rPr lang="fr-FR" sz="1600"/>
                        <a:t>, </a:t>
                      </a:r>
                      <a:r>
                        <a:rPr lang="fr-FR" sz="1600">
                          <a:hlinkClick r:id="rId8" tooltip="Microsoft Windows"/>
                        </a:rPr>
                        <a:t>Microsoft Windows</a:t>
                      </a:r>
                      <a:r>
                        <a:rPr lang="fr-FR" sz="1600"/>
                        <a:t>, </a:t>
                      </a:r>
                      <a:r>
                        <a:rPr lang="fr-FR" sz="1600">
                          <a:hlinkClick r:id="rId19" tooltip="Android"/>
                        </a:rPr>
                        <a:t>Android</a:t>
                      </a:r>
                      <a:r>
                        <a:rPr lang="fr-FR" sz="1600"/>
                        <a:t> et </a:t>
                      </a:r>
                      <a:r>
                        <a:rPr lang="fr-FR" sz="1600">
                          <a:hlinkClick r:id="rId20" tooltip="IOS (Apple)"/>
                        </a:rPr>
                        <a:t>iOS</a:t>
                      </a:r>
                      <a:endParaRPr lang="fr-FR" sz="1600"/>
                    </a:p>
                  </a:txBody>
                  <a:tcPr marL="17670" marR="17670" marT="8835" marB="8835" anchor="ctr">
                    <a:lnL>
                      <a:noFill/>
                    </a:lnL>
                    <a:lnR>
                      <a:noFill/>
                    </a:lnR>
                    <a:lnT>
                      <a:noFill/>
                    </a:lnT>
                    <a:lnB>
                      <a:noFill/>
                    </a:lnB>
                  </a:tcPr>
                </a:tc>
              </a:tr>
              <a:tr h="273583">
                <a:tc>
                  <a:txBody>
                    <a:bodyPr/>
                    <a:lstStyle/>
                    <a:p>
                      <a:r>
                        <a:rPr lang="fr-FR" sz="1600" dirty="0" err="1">
                          <a:hlinkClick r:id="rId21" tooltip="EndNote"/>
                        </a:rPr>
                        <a:t>EndNote</a:t>
                      </a:r>
                      <a:endParaRPr lang="fr-FR" sz="1600" dirty="0"/>
                    </a:p>
                  </a:txBody>
                  <a:tcPr marL="17670" marR="17670" marT="8835" marB="8835" anchor="ctr">
                    <a:lnL>
                      <a:noFill/>
                    </a:lnL>
                    <a:lnR>
                      <a:noFill/>
                    </a:lnR>
                    <a:lnT>
                      <a:noFill/>
                    </a:lnT>
                    <a:lnB>
                      <a:noFill/>
                    </a:lnB>
                  </a:tcPr>
                </a:tc>
                <a:tc>
                  <a:txBody>
                    <a:bodyPr/>
                    <a:lstStyle/>
                    <a:p>
                      <a:r>
                        <a:rPr lang="fr-FR" sz="1800"/>
                        <a:t> Non</a:t>
                      </a:r>
                    </a:p>
                  </a:txBody>
                  <a:tcPr marL="17670" marR="17670" marT="8835" marB="8835" anchor="ctr">
                    <a:lnL>
                      <a:noFill/>
                    </a:lnL>
                    <a:lnR>
                      <a:noFill/>
                    </a:lnR>
                    <a:lnT>
                      <a:noFill/>
                    </a:lnT>
                    <a:lnB>
                      <a:noFill/>
                    </a:lnB>
                  </a:tcPr>
                </a:tc>
                <a:tc>
                  <a:txBody>
                    <a:bodyPr/>
                    <a:lstStyle/>
                    <a:p>
                      <a:r>
                        <a:rPr lang="fr-FR" sz="1600" dirty="0"/>
                        <a:t> Non</a:t>
                      </a:r>
                    </a:p>
                  </a:txBody>
                  <a:tcPr marL="17670" marR="17670" marT="8835" marB="8835" anchor="ctr">
                    <a:lnL>
                      <a:noFill/>
                    </a:lnL>
                    <a:lnR>
                      <a:noFill/>
                    </a:lnR>
                    <a:lnT>
                      <a:noFill/>
                    </a:lnT>
                    <a:lnB>
                      <a:noFill/>
                    </a:lnB>
                  </a:tcPr>
                </a:tc>
                <a:tc>
                  <a:txBody>
                    <a:bodyPr/>
                    <a:lstStyle/>
                    <a:p>
                      <a:r>
                        <a:rPr lang="pt-BR" sz="1600">
                          <a:hlinkClick r:id="rId6" tooltip="Mac OS X"/>
                        </a:rPr>
                        <a:t>Mac OS X</a:t>
                      </a:r>
                      <a:r>
                        <a:rPr lang="pt-BR" sz="1600"/>
                        <a:t>, </a:t>
                      </a:r>
                      <a:r>
                        <a:rPr lang="pt-BR" sz="1600">
                          <a:hlinkClick r:id="rId8" tooltip="Microsoft Windows"/>
                        </a:rPr>
                        <a:t>Microsoft Windows</a:t>
                      </a:r>
                      <a:r>
                        <a:rPr lang="pt-BR" sz="1600"/>
                        <a:t> et </a:t>
                      </a:r>
                      <a:r>
                        <a:rPr lang="pt-BR" sz="1600">
                          <a:hlinkClick r:id="rId20" tooltip="IOS (Apple)"/>
                        </a:rPr>
                        <a:t>iOS</a:t>
                      </a:r>
                      <a:endParaRPr lang="pt-BR" sz="1600"/>
                    </a:p>
                  </a:txBody>
                  <a:tcPr marL="17670" marR="17670" marT="8835" marB="8835" anchor="ctr">
                    <a:lnL>
                      <a:noFill/>
                    </a:lnL>
                    <a:lnR>
                      <a:noFill/>
                    </a:lnR>
                    <a:lnT>
                      <a:noFill/>
                    </a:lnT>
                    <a:lnB>
                      <a:noFill/>
                    </a:lnB>
                  </a:tcPr>
                </a:tc>
              </a:tr>
              <a:tr h="210449">
                <a:tc>
                  <a:txBody>
                    <a:bodyPr/>
                    <a:lstStyle/>
                    <a:p>
                      <a:r>
                        <a:rPr lang="fr-FR" sz="1600" dirty="0" err="1">
                          <a:hlinkClick r:id="rId22" tooltip="JabRef"/>
                        </a:rPr>
                        <a:t>JabRef</a:t>
                      </a:r>
                      <a:endParaRPr lang="fr-FR" sz="1600" dirty="0"/>
                    </a:p>
                  </a:txBody>
                  <a:tcPr marL="17670" marR="17670" marT="8835" marB="8835" anchor="ctr">
                    <a:lnL>
                      <a:noFill/>
                    </a:lnL>
                    <a:lnR>
                      <a:noFill/>
                    </a:lnR>
                    <a:lnT>
                      <a:noFill/>
                    </a:lnT>
                    <a:lnB>
                      <a:noFill/>
                    </a:lnB>
                  </a:tcPr>
                </a:tc>
                <a:tc>
                  <a:txBody>
                    <a:bodyPr/>
                    <a:lstStyle/>
                    <a:p>
                      <a:r>
                        <a:rPr lang="fr-FR" sz="1800"/>
                        <a:t> Oui</a:t>
                      </a:r>
                    </a:p>
                  </a:txBody>
                  <a:tcPr marL="17670" marR="17670" marT="8835" marB="8835" anchor="ctr">
                    <a:lnL>
                      <a:noFill/>
                    </a:lnL>
                    <a:lnR>
                      <a:noFill/>
                    </a:lnR>
                    <a:lnT>
                      <a:noFill/>
                    </a:lnT>
                    <a:lnB>
                      <a:noFill/>
                    </a:lnB>
                  </a:tcPr>
                </a:tc>
                <a:tc>
                  <a:txBody>
                    <a:bodyPr/>
                    <a:lstStyle/>
                    <a:p>
                      <a:r>
                        <a:rPr lang="fr-FR" sz="1600" dirty="0"/>
                        <a:t> Oui</a:t>
                      </a:r>
                    </a:p>
                  </a:txBody>
                  <a:tcPr marL="17670" marR="17670" marT="8835" marB="8835" anchor="ctr">
                    <a:lnL>
                      <a:noFill/>
                    </a:lnL>
                    <a:lnR>
                      <a:noFill/>
                    </a:lnR>
                    <a:lnT>
                      <a:noFill/>
                    </a:lnT>
                    <a:lnB>
                      <a:noFill/>
                    </a:lnB>
                  </a:tcPr>
                </a:tc>
                <a:tc>
                  <a:txBody>
                    <a:bodyPr/>
                    <a:lstStyle/>
                    <a:p>
                      <a:r>
                        <a:rPr lang="fr-FR" sz="1600">
                          <a:hlinkClick r:id="rId12" tooltip="Linux"/>
                        </a:rPr>
                        <a:t>Linux</a:t>
                      </a:r>
                      <a:r>
                        <a:rPr lang="fr-FR" sz="1600"/>
                        <a:t>, </a:t>
                      </a:r>
                      <a:r>
                        <a:rPr lang="fr-FR" sz="1600">
                          <a:hlinkClick r:id="rId6" tooltip="Mac OS X"/>
                        </a:rPr>
                        <a:t>Mac OS X</a:t>
                      </a:r>
                      <a:r>
                        <a:rPr lang="fr-FR" sz="1600"/>
                        <a:t> et </a:t>
                      </a:r>
                      <a:r>
                        <a:rPr lang="fr-FR" sz="1600">
                          <a:hlinkClick r:id="rId8" tooltip="Microsoft Windows"/>
                        </a:rPr>
                        <a:t>Microsoft Windows</a:t>
                      </a:r>
                      <a:endParaRPr lang="fr-FR" sz="1600"/>
                    </a:p>
                  </a:txBody>
                  <a:tcPr marL="17670" marR="17670" marT="8835" marB="8835" anchor="ctr">
                    <a:lnL>
                      <a:noFill/>
                    </a:lnL>
                    <a:lnR>
                      <a:noFill/>
                    </a:lnR>
                    <a:lnT>
                      <a:noFill/>
                    </a:lnT>
                    <a:lnB>
                      <a:noFill/>
                    </a:lnB>
                  </a:tcPr>
                </a:tc>
              </a:tr>
              <a:tr h="84179">
                <a:tc>
                  <a:txBody>
                    <a:bodyPr/>
                    <a:lstStyle/>
                    <a:p>
                      <a:r>
                        <a:rPr lang="fr-FR" sz="1600">
                          <a:hlinkClick r:id="rId23"/>
                        </a:rPr>
                        <a:t>Kaspaliste</a:t>
                      </a:r>
                      <a:endParaRPr lang="fr-FR" sz="1600"/>
                    </a:p>
                  </a:txBody>
                  <a:tcPr marL="17670" marR="17670" marT="8835" marB="8835" anchor="ctr">
                    <a:lnL>
                      <a:noFill/>
                    </a:lnL>
                    <a:lnR>
                      <a:noFill/>
                    </a:lnR>
                    <a:lnT>
                      <a:noFill/>
                    </a:lnT>
                    <a:lnB>
                      <a:noFill/>
                    </a:lnB>
                  </a:tcPr>
                </a:tc>
                <a:tc>
                  <a:txBody>
                    <a:bodyPr/>
                    <a:lstStyle/>
                    <a:p>
                      <a:r>
                        <a:rPr lang="fr-FR" sz="1800"/>
                        <a:t> Oui</a:t>
                      </a:r>
                    </a:p>
                  </a:txBody>
                  <a:tcPr marL="17670" marR="17670" marT="8835" marB="8835" anchor="ctr">
                    <a:lnL>
                      <a:noFill/>
                    </a:lnL>
                    <a:lnR>
                      <a:noFill/>
                    </a:lnR>
                    <a:lnT>
                      <a:noFill/>
                    </a:lnT>
                    <a:lnB>
                      <a:noFill/>
                    </a:lnB>
                  </a:tcPr>
                </a:tc>
                <a:tc>
                  <a:txBody>
                    <a:bodyPr/>
                    <a:lstStyle/>
                    <a:p>
                      <a:r>
                        <a:rPr lang="fr-FR" sz="1600" dirty="0"/>
                        <a:t> Oui</a:t>
                      </a:r>
                    </a:p>
                  </a:txBody>
                  <a:tcPr marL="17670" marR="17670" marT="8835" marB="8835" anchor="ctr">
                    <a:lnL>
                      <a:noFill/>
                    </a:lnL>
                    <a:lnR>
                      <a:noFill/>
                    </a:lnR>
                    <a:lnT>
                      <a:noFill/>
                    </a:lnT>
                    <a:lnB>
                      <a:noFill/>
                    </a:lnB>
                  </a:tcPr>
                </a:tc>
                <a:tc>
                  <a:txBody>
                    <a:bodyPr/>
                    <a:lstStyle/>
                    <a:p>
                      <a:r>
                        <a:rPr lang="fr-FR" sz="1600">
                          <a:hlinkClick r:id="rId12" tooltip="Linux"/>
                        </a:rPr>
                        <a:t>Linux</a:t>
                      </a:r>
                      <a:endParaRPr lang="fr-FR" sz="1600"/>
                    </a:p>
                  </a:txBody>
                  <a:tcPr marL="17670" marR="17670" marT="8835" marB="8835" anchor="ctr">
                    <a:lnL>
                      <a:noFill/>
                    </a:lnL>
                    <a:lnR>
                      <a:noFill/>
                    </a:lnR>
                    <a:lnT>
                      <a:noFill/>
                    </a:lnT>
                    <a:lnB>
                      <a:noFill/>
                    </a:lnB>
                  </a:tcPr>
                </a:tc>
              </a:tr>
              <a:tr h="84179">
                <a:tc>
                  <a:txBody>
                    <a:bodyPr/>
                    <a:lstStyle/>
                    <a:p>
                      <a:r>
                        <a:rPr lang="fr-FR" sz="1600" dirty="0" err="1">
                          <a:hlinkClick r:id="rId24" tooltip="en:KBibTeX"/>
                        </a:rPr>
                        <a:t>KBibTeX</a:t>
                      </a:r>
                      <a:endParaRPr lang="fr-FR" sz="1600" dirty="0"/>
                    </a:p>
                  </a:txBody>
                  <a:tcPr marL="17670" marR="17670" marT="8835" marB="8835" anchor="ctr">
                    <a:lnL>
                      <a:noFill/>
                    </a:lnL>
                    <a:lnR>
                      <a:noFill/>
                    </a:lnR>
                    <a:lnT>
                      <a:noFill/>
                    </a:lnT>
                    <a:lnB>
                      <a:noFill/>
                    </a:lnB>
                  </a:tcPr>
                </a:tc>
                <a:tc>
                  <a:txBody>
                    <a:bodyPr/>
                    <a:lstStyle/>
                    <a:p>
                      <a:r>
                        <a:rPr lang="fr-FR" sz="1800"/>
                        <a:t> Oui</a:t>
                      </a:r>
                    </a:p>
                  </a:txBody>
                  <a:tcPr marL="17670" marR="17670" marT="8835" marB="8835" anchor="ctr">
                    <a:lnL>
                      <a:noFill/>
                    </a:lnL>
                    <a:lnR>
                      <a:noFill/>
                    </a:lnR>
                    <a:lnT>
                      <a:noFill/>
                    </a:lnT>
                    <a:lnB>
                      <a:noFill/>
                    </a:lnB>
                  </a:tcPr>
                </a:tc>
                <a:tc>
                  <a:txBody>
                    <a:bodyPr/>
                    <a:lstStyle/>
                    <a:p>
                      <a:r>
                        <a:rPr lang="fr-FR" sz="1600" dirty="0"/>
                        <a:t> Oui</a:t>
                      </a:r>
                    </a:p>
                  </a:txBody>
                  <a:tcPr marL="17670" marR="17670" marT="8835" marB="8835" anchor="ctr">
                    <a:lnL>
                      <a:noFill/>
                    </a:lnL>
                    <a:lnR>
                      <a:noFill/>
                    </a:lnR>
                    <a:lnT>
                      <a:noFill/>
                    </a:lnT>
                    <a:lnB>
                      <a:noFill/>
                    </a:lnB>
                  </a:tcPr>
                </a:tc>
                <a:tc>
                  <a:txBody>
                    <a:bodyPr/>
                    <a:lstStyle/>
                    <a:p>
                      <a:r>
                        <a:rPr lang="fr-FR" sz="1600">
                          <a:hlinkClick r:id="rId12" tooltip="Linux"/>
                        </a:rPr>
                        <a:t>Linux</a:t>
                      </a:r>
                      <a:endParaRPr lang="fr-FR" sz="1600"/>
                    </a:p>
                  </a:txBody>
                  <a:tcPr marL="17670" marR="17670" marT="8835" marB="8835" anchor="ctr">
                    <a:lnL>
                      <a:noFill/>
                    </a:lnL>
                    <a:lnR>
                      <a:noFill/>
                    </a:lnR>
                    <a:lnT>
                      <a:noFill/>
                    </a:lnT>
                    <a:lnB>
                      <a:noFill/>
                    </a:lnB>
                  </a:tcPr>
                </a:tc>
              </a:tr>
              <a:tr h="273583">
                <a:tc>
                  <a:txBody>
                    <a:bodyPr/>
                    <a:lstStyle/>
                    <a:p>
                      <a:r>
                        <a:rPr lang="fr-FR" sz="1600" dirty="0" err="1">
                          <a:hlinkClick r:id="rId25" tooltip="Mendeley"/>
                        </a:rPr>
                        <a:t>Mendeley</a:t>
                      </a:r>
                      <a:endParaRPr lang="fr-FR" sz="1600" dirty="0"/>
                    </a:p>
                  </a:txBody>
                  <a:tcPr marL="17670" marR="17670" marT="8835" marB="8835" anchor="ctr">
                    <a:lnL>
                      <a:noFill/>
                    </a:lnL>
                    <a:lnR>
                      <a:noFill/>
                    </a:lnR>
                    <a:lnT>
                      <a:noFill/>
                    </a:lnT>
                    <a:lnB>
                      <a:noFill/>
                    </a:lnB>
                  </a:tcPr>
                </a:tc>
                <a:tc>
                  <a:txBody>
                    <a:bodyPr/>
                    <a:lstStyle/>
                    <a:p>
                      <a:r>
                        <a:rPr lang="fr-FR" sz="1800"/>
                        <a:t> Oui</a:t>
                      </a:r>
                    </a:p>
                  </a:txBody>
                  <a:tcPr marL="17670" marR="17670" marT="8835" marB="8835" anchor="ctr">
                    <a:lnL>
                      <a:noFill/>
                    </a:lnL>
                    <a:lnR>
                      <a:noFill/>
                    </a:lnR>
                    <a:lnT>
                      <a:noFill/>
                    </a:lnT>
                    <a:lnB>
                      <a:noFill/>
                    </a:lnB>
                  </a:tcPr>
                </a:tc>
                <a:tc>
                  <a:txBody>
                    <a:bodyPr/>
                    <a:lstStyle/>
                    <a:p>
                      <a:r>
                        <a:rPr lang="fr-FR" sz="1600" dirty="0"/>
                        <a:t> Non</a:t>
                      </a:r>
                    </a:p>
                  </a:txBody>
                  <a:tcPr marL="17670" marR="17670" marT="8835" marB="8835" anchor="ctr">
                    <a:lnL>
                      <a:noFill/>
                    </a:lnL>
                    <a:lnR>
                      <a:noFill/>
                    </a:lnR>
                    <a:lnT>
                      <a:noFill/>
                    </a:lnT>
                    <a:lnB>
                      <a:noFill/>
                    </a:lnB>
                  </a:tcPr>
                </a:tc>
                <a:tc>
                  <a:txBody>
                    <a:bodyPr/>
                    <a:lstStyle/>
                    <a:p>
                      <a:r>
                        <a:rPr lang="fr-FR" sz="1600">
                          <a:hlinkClick r:id="rId12" tooltip="Linux"/>
                        </a:rPr>
                        <a:t>Linux</a:t>
                      </a:r>
                      <a:r>
                        <a:rPr lang="fr-FR" sz="1600"/>
                        <a:t>, </a:t>
                      </a:r>
                      <a:r>
                        <a:rPr lang="fr-FR" sz="1600">
                          <a:hlinkClick r:id="rId6" tooltip="Mac OS X"/>
                        </a:rPr>
                        <a:t>Mac OS X</a:t>
                      </a:r>
                      <a:r>
                        <a:rPr lang="fr-FR" sz="1600"/>
                        <a:t>, </a:t>
                      </a:r>
                      <a:r>
                        <a:rPr lang="fr-FR" sz="1600">
                          <a:hlinkClick r:id="rId8" tooltip="Microsoft Windows"/>
                        </a:rPr>
                        <a:t>Microsoft Windows</a:t>
                      </a:r>
                      <a:r>
                        <a:rPr lang="fr-FR" sz="1600"/>
                        <a:t> et </a:t>
                      </a:r>
                      <a:r>
                        <a:rPr lang="fr-FR" sz="1600">
                          <a:hlinkClick r:id="rId20" tooltip="IOS (Apple)"/>
                        </a:rPr>
                        <a:t>iOS</a:t>
                      </a:r>
                      <a:endParaRPr lang="fr-FR" sz="1600"/>
                    </a:p>
                  </a:txBody>
                  <a:tcPr marL="17670" marR="17670" marT="8835" marB="8835" anchor="ctr">
                    <a:lnL>
                      <a:noFill/>
                    </a:lnL>
                    <a:lnR>
                      <a:noFill/>
                    </a:lnR>
                    <a:lnT>
                      <a:noFill/>
                    </a:lnT>
                    <a:lnB>
                      <a:noFill/>
                    </a:lnB>
                  </a:tcPr>
                </a:tc>
              </a:tr>
              <a:tr h="210449">
                <a:tc>
                  <a:txBody>
                    <a:bodyPr/>
                    <a:lstStyle/>
                    <a:p>
                      <a:r>
                        <a:rPr lang="fr-FR" sz="1600" dirty="0">
                          <a:hlinkClick r:id="rId26"/>
                        </a:rPr>
                        <a:t>Notes de lecture</a:t>
                      </a:r>
                      <a:endParaRPr lang="fr-FR" sz="1600" dirty="0"/>
                    </a:p>
                  </a:txBody>
                  <a:tcPr marL="17670" marR="17670" marT="8835" marB="8835" anchor="ctr">
                    <a:lnL>
                      <a:noFill/>
                    </a:lnL>
                    <a:lnR>
                      <a:noFill/>
                    </a:lnR>
                    <a:lnT>
                      <a:noFill/>
                    </a:lnT>
                    <a:lnB>
                      <a:noFill/>
                    </a:lnB>
                  </a:tcPr>
                </a:tc>
                <a:tc>
                  <a:txBody>
                    <a:bodyPr/>
                    <a:lstStyle/>
                    <a:p>
                      <a:r>
                        <a:rPr lang="fr-FR" sz="1800"/>
                        <a:t> Oui</a:t>
                      </a:r>
                    </a:p>
                  </a:txBody>
                  <a:tcPr marL="17670" marR="17670" marT="8835" marB="8835" anchor="ctr">
                    <a:lnL>
                      <a:noFill/>
                    </a:lnL>
                    <a:lnR>
                      <a:noFill/>
                    </a:lnR>
                    <a:lnT>
                      <a:noFill/>
                    </a:lnT>
                    <a:lnB>
                      <a:noFill/>
                    </a:lnB>
                  </a:tcPr>
                </a:tc>
                <a:tc>
                  <a:txBody>
                    <a:bodyPr/>
                    <a:lstStyle/>
                    <a:p>
                      <a:r>
                        <a:rPr lang="fr-FR" sz="1600"/>
                        <a:t> Non</a:t>
                      </a:r>
                    </a:p>
                  </a:txBody>
                  <a:tcPr marL="17670" marR="17670" marT="8835" marB="8835" anchor="ctr">
                    <a:lnL>
                      <a:noFill/>
                    </a:lnL>
                    <a:lnR>
                      <a:noFill/>
                    </a:lnR>
                    <a:lnT>
                      <a:noFill/>
                    </a:lnT>
                    <a:lnB>
                      <a:noFill/>
                    </a:lnB>
                  </a:tcPr>
                </a:tc>
                <a:tc>
                  <a:txBody>
                    <a:bodyPr/>
                    <a:lstStyle/>
                    <a:p>
                      <a:r>
                        <a:rPr lang="fr-FR" sz="1600">
                          <a:hlinkClick r:id="rId6" tooltip="Mac OS X"/>
                        </a:rPr>
                        <a:t>Mac OS X</a:t>
                      </a:r>
                      <a:r>
                        <a:rPr lang="fr-FR" sz="1600"/>
                        <a:t> et </a:t>
                      </a:r>
                      <a:r>
                        <a:rPr lang="fr-FR" sz="1600">
                          <a:hlinkClick r:id="rId8" tooltip="Microsoft Windows"/>
                        </a:rPr>
                        <a:t>Microsoft Windows</a:t>
                      </a:r>
                      <a:endParaRPr lang="fr-FR" sz="1600"/>
                    </a:p>
                  </a:txBody>
                  <a:tcPr marL="17670" marR="17670" marT="8835" marB="8835" anchor="ctr">
                    <a:lnL>
                      <a:noFill/>
                    </a:lnL>
                    <a:lnR>
                      <a:noFill/>
                    </a:lnR>
                    <a:lnT>
                      <a:noFill/>
                    </a:lnT>
                    <a:lnB>
                      <a:noFill/>
                    </a:lnB>
                  </a:tcPr>
                </a:tc>
              </a:tr>
              <a:tr h="399852">
                <a:tc>
                  <a:txBody>
                    <a:bodyPr/>
                    <a:lstStyle/>
                    <a:p>
                      <a:r>
                        <a:rPr lang="fr-FR" sz="1600" dirty="0" err="1">
                          <a:hlinkClick r:id="rId27" tooltip="en:Papers (software)"/>
                        </a:rPr>
                        <a:t>Papers</a:t>
                      </a:r>
                      <a:endParaRPr lang="fr-FR" sz="1600" dirty="0"/>
                    </a:p>
                  </a:txBody>
                  <a:tcPr marL="17670" marR="17670" marT="8835" marB="8835" anchor="ctr">
                    <a:lnL>
                      <a:noFill/>
                    </a:lnL>
                    <a:lnR>
                      <a:noFill/>
                    </a:lnR>
                    <a:lnT>
                      <a:noFill/>
                    </a:lnT>
                    <a:lnB>
                      <a:noFill/>
                    </a:lnB>
                  </a:tcPr>
                </a:tc>
                <a:tc>
                  <a:txBody>
                    <a:bodyPr/>
                    <a:lstStyle/>
                    <a:p>
                      <a:r>
                        <a:rPr lang="fr-FR" sz="1800"/>
                        <a:t> Non</a:t>
                      </a:r>
                    </a:p>
                  </a:txBody>
                  <a:tcPr marL="17670" marR="17670" marT="8835" marB="8835" anchor="ctr">
                    <a:lnL>
                      <a:noFill/>
                    </a:lnL>
                    <a:lnR>
                      <a:noFill/>
                    </a:lnR>
                    <a:lnT>
                      <a:noFill/>
                    </a:lnT>
                    <a:lnB>
                      <a:noFill/>
                    </a:lnB>
                  </a:tcPr>
                </a:tc>
                <a:tc>
                  <a:txBody>
                    <a:bodyPr/>
                    <a:lstStyle/>
                    <a:p>
                      <a:r>
                        <a:rPr lang="fr-FR" sz="1600" dirty="0"/>
                        <a:t> Non</a:t>
                      </a:r>
                    </a:p>
                  </a:txBody>
                  <a:tcPr marL="17670" marR="17670" marT="8835" marB="8835" anchor="ctr">
                    <a:lnL>
                      <a:noFill/>
                    </a:lnL>
                    <a:lnR>
                      <a:noFill/>
                    </a:lnR>
                    <a:lnT>
                      <a:noFill/>
                    </a:lnT>
                    <a:lnB>
                      <a:noFill/>
                    </a:lnB>
                  </a:tcPr>
                </a:tc>
                <a:tc>
                  <a:txBody>
                    <a:bodyPr/>
                    <a:lstStyle/>
                    <a:p>
                      <a:r>
                        <a:rPr lang="fr-FR" sz="1600">
                          <a:hlinkClick r:id="rId6" tooltip="Mac OS X"/>
                        </a:rPr>
                        <a:t>Mac OS X</a:t>
                      </a:r>
                      <a:r>
                        <a:rPr lang="fr-FR" sz="1600"/>
                        <a:t>, </a:t>
                      </a:r>
                      <a:r>
                        <a:rPr lang="fr-FR" sz="1600">
                          <a:hlinkClick r:id="rId8" tooltip="Microsoft Windows"/>
                        </a:rPr>
                        <a:t>Microsoft Windows</a:t>
                      </a:r>
                      <a:r>
                        <a:rPr lang="fr-FR" sz="1600"/>
                        <a:t>, </a:t>
                      </a:r>
                      <a:r>
                        <a:rPr lang="fr-FR" sz="1600">
                          <a:hlinkClick r:id="rId20" tooltip="IOS (Apple)"/>
                        </a:rPr>
                        <a:t>iOS</a:t>
                      </a:r>
                      <a:r>
                        <a:rPr lang="fr-FR" sz="1600"/>
                        <a:t> et Android (</a:t>
                      </a:r>
                      <a:r>
                        <a:rPr lang="fr-FR" sz="1600">
                          <a:hlinkClick r:id="rId28"/>
                        </a:rPr>
                        <a:t>application tierce</a:t>
                      </a:r>
                      <a:r>
                        <a:rPr lang="fr-FR" sz="1600"/>
                        <a:t>)</a:t>
                      </a:r>
                    </a:p>
                  </a:txBody>
                  <a:tcPr marL="17670" marR="17670" marT="8835" marB="8835" anchor="ctr">
                    <a:lnL>
                      <a:noFill/>
                    </a:lnL>
                    <a:lnR>
                      <a:noFill/>
                    </a:lnR>
                    <a:lnT>
                      <a:noFill/>
                    </a:lnT>
                    <a:lnB>
                      <a:noFill/>
                    </a:lnB>
                  </a:tcPr>
                </a:tc>
              </a:tr>
              <a:tr h="84179">
                <a:tc>
                  <a:txBody>
                    <a:bodyPr/>
                    <a:lstStyle/>
                    <a:p>
                      <a:r>
                        <a:rPr lang="fr-FR" sz="1600" dirty="0" err="1">
                          <a:hlinkClick r:id="rId29" tooltip="en:Pybliographer"/>
                        </a:rPr>
                        <a:t>Pybliographer</a:t>
                      </a:r>
                      <a:endParaRPr lang="fr-FR" sz="1600" dirty="0"/>
                    </a:p>
                  </a:txBody>
                  <a:tcPr marL="17670" marR="17670" marT="8835" marB="8835" anchor="ctr">
                    <a:lnL>
                      <a:noFill/>
                    </a:lnL>
                    <a:lnR>
                      <a:noFill/>
                    </a:lnR>
                    <a:lnT>
                      <a:noFill/>
                    </a:lnT>
                    <a:lnB>
                      <a:noFill/>
                    </a:lnB>
                  </a:tcPr>
                </a:tc>
                <a:tc>
                  <a:txBody>
                    <a:bodyPr/>
                    <a:lstStyle/>
                    <a:p>
                      <a:r>
                        <a:rPr lang="fr-FR" sz="1800"/>
                        <a:t> Oui</a:t>
                      </a:r>
                    </a:p>
                  </a:txBody>
                  <a:tcPr marL="17670" marR="17670" marT="8835" marB="8835" anchor="ctr">
                    <a:lnL>
                      <a:noFill/>
                    </a:lnL>
                    <a:lnR>
                      <a:noFill/>
                    </a:lnR>
                    <a:lnT>
                      <a:noFill/>
                    </a:lnT>
                    <a:lnB>
                      <a:noFill/>
                    </a:lnB>
                  </a:tcPr>
                </a:tc>
                <a:tc>
                  <a:txBody>
                    <a:bodyPr/>
                    <a:lstStyle/>
                    <a:p>
                      <a:r>
                        <a:rPr lang="fr-FR" sz="1600" dirty="0"/>
                        <a:t> Oui</a:t>
                      </a:r>
                    </a:p>
                  </a:txBody>
                  <a:tcPr marL="17670" marR="17670" marT="8835" marB="8835" anchor="ctr">
                    <a:lnL>
                      <a:noFill/>
                    </a:lnL>
                    <a:lnR>
                      <a:noFill/>
                    </a:lnR>
                    <a:lnT>
                      <a:noFill/>
                    </a:lnT>
                    <a:lnB>
                      <a:noFill/>
                    </a:lnB>
                  </a:tcPr>
                </a:tc>
                <a:tc>
                  <a:txBody>
                    <a:bodyPr/>
                    <a:lstStyle/>
                    <a:p>
                      <a:r>
                        <a:rPr lang="fr-FR" sz="1600">
                          <a:hlinkClick r:id="rId12" tooltip="Linux"/>
                        </a:rPr>
                        <a:t>Linux</a:t>
                      </a:r>
                      <a:endParaRPr lang="fr-FR" sz="1600"/>
                    </a:p>
                  </a:txBody>
                  <a:tcPr marL="17670" marR="17670" marT="8835" marB="8835" anchor="ctr">
                    <a:lnL>
                      <a:noFill/>
                    </a:lnL>
                    <a:lnR>
                      <a:noFill/>
                    </a:lnR>
                    <a:lnT>
                      <a:noFill/>
                    </a:lnT>
                    <a:lnB>
                      <a:noFill/>
                    </a:lnB>
                  </a:tcPr>
                </a:tc>
              </a:tr>
              <a:tr h="210449">
                <a:tc>
                  <a:txBody>
                    <a:bodyPr/>
                    <a:lstStyle/>
                    <a:p>
                      <a:r>
                        <a:rPr lang="fr-FR" sz="1600" dirty="0" err="1">
                          <a:hlinkClick r:id="rId30" tooltip="en:Qiqqa"/>
                        </a:rPr>
                        <a:t>Qiqqa</a:t>
                      </a:r>
                      <a:endParaRPr lang="fr-FR" sz="1600" dirty="0"/>
                    </a:p>
                  </a:txBody>
                  <a:tcPr marL="17670" marR="17670" marT="8835" marB="8835" anchor="ctr">
                    <a:lnL>
                      <a:noFill/>
                    </a:lnL>
                    <a:lnR>
                      <a:noFill/>
                    </a:lnR>
                    <a:lnT>
                      <a:noFill/>
                    </a:lnT>
                    <a:lnB>
                      <a:noFill/>
                    </a:lnB>
                  </a:tcPr>
                </a:tc>
                <a:tc>
                  <a:txBody>
                    <a:bodyPr/>
                    <a:lstStyle/>
                    <a:p>
                      <a:r>
                        <a:rPr lang="fr-FR" sz="1800"/>
                        <a:t> Oui</a:t>
                      </a:r>
                    </a:p>
                  </a:txBody>
                  <a:tcPr marL="17670" marR="17670" marT="8835" marB="8835" anchor="ctr">
                    <a:lnL>
                      <a:noFill/>
                    </a:lnL>
                    <a:lnR>
                      <a:noFill/>
                    </a:lnR>
                    <a:lnT>
                      <a:noFill/>
                    </a:lnT>
                    <a:lnB>
                      <a:noFill/>
                    </a:lnB>
                  </a:tcPr>
                </a:tc>
                <a:tc>
                  <a:txBody>
                    <a:bodyPr/>
                    <a:lstStyle/>
                    <a:p>
                      <a:r>
                        <a:rPr lang="fr-FR" sz="1600"/>
                        <a:t> Non</a:t>
                      </a:r>
                    </a:p>
                  </a:txBody>
                  <a:tcPr marL="17670" marR="17670" marT="8835" marB="8835" anchor="ctr">
                    <a:lnL>
                      <a:noFill/>
                    </a:lnL>
                    <a:lnR>
                      <a:noFill/>
                    </a:lnR>
                    <a:lnT>
                      <a:noFill/>
                    </a:lnT>
                    <a:lnB>
                      <a:noFill/>
                    </a:lnB>
                  </a:tcPr>
                </a:tc>
                <a:tc>
                  <a:txBody>
                    <a:bodyPr/>
                    <a:lstStyle/>
                    <a:p>
                      <a:r>
                        <a:rPr lang="fr-FR" sz="1600">
                          <a:hlinkClick r:id="rId8" tooltip="Microsoft Windows"/>
                        </a:rPr>
                        <a:t>Microsoft Windows</a:t>
                      </a:r>
                      <a:r>
                        <a:rPr lang="fr-FR" sz="1600"/>
                        <a:t> et </a:t>
                      </a:r>
                      <a:r>
                        <a:rPr lang="fr-FR" sz="1600">
                          <a:hlinkClick r:id="rId19" tooltip="Android"/>
                        </a:rPr>
                        <a:t>Android</a:t>
                      </a:r>
                      <a:endParaRPr lang="fr-FR" sz="1600"/>
                    </a:p>
                  </a:txBody>
                  <a:tcPr marL="17670" marR="17670" marT="8835" marB="8835" anchor="ctr">
                    <a:lnL>
                      <a:noFill/>
                    </a:lnL>
                    <a:lnR>
                      <a:noFill/>
                    </a:lnR>
                    <a:lnT>
                      <a:noFill/>
                    </a:lnT>
                    <a:lnB>
                      <a:noFill/>
                    </a:lnB>
                  </a:tcPr>
                </a:tc>
              </a:tr>
              <a:tr h="84179">
                <a:tc>
                  <a:txBody>
                    <a:bodyPr/>
                    <a:lstStyle/>
                    <a:p>
                      <a:r>
                        <a:rPr lang="fr-FR" sz="1600" dirty="0" err="1">
                          <a:hlinkClick r:id="rId31" tooltip="en:refbase"/>
                        </a:rPr>
                        <a:t>refbase</a:t>
                      </a:r>
                      <a:endParaRPr lang="fr-FR" sz="1600" dirty="0"/>
                    </a:p>
                  </a:txBody>
                  <a:tcPr marL="17670" marR="17670" marT="8835" marB="8835" anchor="ctr">
                    <a:lnL>
                      <a:noFill/>
                    </a:lnL>
                    <a:lnR>
                      <a:noFill/>
                    </a:lnR>
                    <a:lnT>
                      <a:noFill/>
                    </a:lnT>
                    <a:lnB>
                      <a:noFill/>
                    </a:lnB>
                  </a:tcPr>
                </a:tc>
                <a:tc>
                  <a:txBody>
                    <a:bodyPr/>
                    <a:lstStyle/>
                    <a:p>
                      <a:r>
                        <a:rPr lang="fr-FR" sz="1800"/>
                        <a:t> Oui</a:t>
                      </a:r>
                    </a:p>
                  </a:txBody>
                  <a:tcPr marL="17670" marR="17670" marT="8835" marB="8835" anchor="ctr">
                    <a:lnL>
                      <a:noFill/>
                    </a:lnL>
                    <a:lnR>
                      <a:noFill/>
                    </a:lnR>
                    <a:lnT>
                      <a:noFill/>
                    </a:lnT>
                    <a:lnB>
                      <a:noFill/>
                    </a:lnB>
                  </a:tcPr>
                </a:tc>
                <a:tc>
                  <a:txBody>
                    <a:bodyPr/>
                    <a:lstStyle/>
                    <a:p>
                      <a:r>
                        <a:rPr lang="fr-FR" sz="1600" dirty="0"/>
                        <a:t> Oui</a:t>
                      </a:r>
                    </a:p>
                  </a:txBody>
                  <a:tcPr marL="17670" marR="17670" marT="8835" marB="8835" anchor="ctr">
                    <a:lnL>
                      <a:noFill/>
                    </a:lnL>
                    <a:lnR>
                      <a:noFill/>
                    </a:lnR>
                    <a:lnT>
                      <a:noFill/>
                    </a:lnT>
                    <a:lnB>
                      <a:noFill/>
                    </a:lnB>
                  </a:tcPr>
                </a:tc>
                <a:tc>
                  <a:txBody>
                    <a:bodyPr/>
                    <a:lstStyle/>
                    <a:p>
                      <a:endParaRPr lang="fr-FR" sz="1600"/>
                    </a:p>
                  </a:txBody>
                  <a:tcPr marL="17670" marR="17670" marT="8835" marB="8835" anchor="ctr">
                    <a:lnL>
                      <a:noFill/>
                    </a:lnL>
                    <a:lnR>
                      <a:noFill/>
                    </a:lnR>
                    <a:lnT>
                      <a:noFill/>
                    </a:lnT>
                    <a:lnB>
                      <a:noFill/>
                    </a:lnB>
                  </a:tcPr>
                </a:tc>
              </a:tr>
              <a:tr h="84179">
                <a:tc>
                  <a:txBody>
                    <a:bodyPr/>
                    <a:lstStyle/>
                    <a:p>
                      <a:r>
                        <a:rPr lang="fr-FR" sz="1600" dirty="0" err="1">
                          <a:hlinkClick r:id="rId32" tooltip="en:RefDB"/>
                        </a:rPr>
                        <a:t>RefDB</a:t>
                      </a:r>
                      <a:endParaRPr lang="fr-FR" sz="1600" dirty="0"/>
                    </a:p>
                  </a:txBody>
                  <a:tcPr marL="17670" marR="17670" marT="8835" marB="8835" anchor="ctr">
                    <a:lnL>
                      <a:noFill/>
                    </a:lnL>
                    <a:lnR>
                      <a:noFill/>
                    </a:lnR>
                    <a:lnT>
                      <a:noFill/>
                    </a:lnT>
                    <a:lnB>
                      <a:noFill/>
                    </a:lnB>
                  </a:tcPr>
                </a:tc>
                <a:tc>
                  <a:txBody>
                    <a:bodyPr/>
                    <a:lstStyle/>
                    <a:p>
                      <a:r>
                        <a:rPr lang="fr-FR" sz="1800"/>
                        <a:t> Oui</a:t>
                      </a:r>
                    </a:p>
                  </a:txBody>
                  <a:tcPr marL="17670" marR="17670" marT="8835" marB="8835" anchor="ctr">
                    <a:lnL>
                      <a:noFill/>
                    </a:lnL>
                    <a:lnR>
                      <a:noFill/>
                    </a:lnR>
                    <a:lnT>
                      <a:noFill/>
                    </a:lnT>
                    <a:lnB>
                      <a:noFill/>
                    </a:lnB>
                  </a:tcPr>
                </a:tc>
                <a:tc>
                  <a:txBody>
                    <a:bodyPr/>
                    <a:lstStyle/>
                    <a:p>
                      <a:r>
                        <a:rPr lang="fr-FR" sz="1600" dirty="0"/>
                        <a:t> Oui</a:t>
                      </a:r>
                    </a:p>
                  </a:txBody>
                  <a:tcPr marL="17670" marR="17670" marT="8835" marB="8835" anchor="ctr">
                    <a:lnL>
                      <a:noFill/>
                    </a:lnL>
                    <a:lnR>
                      <a:noFill/>
                    </a:lnR>
                    <a:lnT>
                      <a:noFill/>
                    </a:lnT>
                    <a:lnB>
                      <a:noFill/>
                    </a:lnB>
                  </a:tcPr>
                </a:tc>
                <a:tc>
                  <a:txBody>
                    <a:bodyPr/>
                    <a:lstStyle/>
                    <a:p>
                      <a:endParaRPr lang="fr-FR" sz="1600"/>
                    </a:p>
                  </a:txBody>
                  <a:tcPr marL="17670" marR="17670" marT="8835" marB="8835" anchor="ctr">
                    <a:lnL>
                      <a:noFill/>
                    </a:lnL>
                    <a:lnR>
                      <a:noFill/>
                    </a:lnR>
                    <a:lnT>
                      <a:noFill/>
                    </a:lnT>
                    <a:lnB>
                      <a:noFill/>
                    </a:lnB>
                  </a:tcPr>
                </a:tc>
              </a:tr>
              <a:tr h="147314">
                <a:tc>
                  <a:txBody>
                    <a:bodyPr/>
                    <a:lstStyle/>
                    <a:p>
                      <a:r>
                        <a:rPr lang="fr-FR" sz="1600" dirty="0" err="1">
                          <a:hlinkClick r:id="rId33" tooltip="en:Reference Manager"/>
                        </a:rPr>
                        <a:t>Reference</a:t>
                      </a:r>
                      <a:r>
                        <a:rPr lang="fr-FR" sz="1600" dirty="0">
                          <a:hlinkClick r:id="rId33" tooltip="en:Reference Manager"/>
                        </a:rPr>
                        <a:t> Manager</a:t>
                      </a:r>
                      <a:endParaRPr lang="fr-FR" sz="1600" dirty="0"/>
                    </a:p>
                  </a:txBody>
                  <a:tcPr marL="17670" marR="17670" marT="8835" marB="8835" anchor="ctr">
                    <a:lnL>
                      <a:noFill/>
                    </a:lnL>
                    <a:lnR>
                      <a:noFill/>
                    </a:lnR>
                    <a:lnT>
                      <a:noFill/>
                    </a:lnT>
                    <a:lnB>
                      <a:noFill/>
                    </a:lnB>
                  </a:tcPr>
                </a:tc>
                <a:tc>
                  <a:txBody>
                    <a:bodyPr/>
                    <a:lstStyle/>
                    <a:p>
                      <a:r>
                        <a:rPr lang="fr-FR" sz="1800"/>
                        <a:t> Non</a:t>
                      </a:r>
                    </a:p>
                  </a:txBody>
                  <a:tcPr marL="17670" marR="17670" marT="8835" marB="8835" anchor="ctr">
                    <a:lnL>
                      <a:noFill/>
                    </a:lnL>
                    <a:lnR>
                      <a:noFill/>
                    </a:lnR>
                    <a:lnT>
                      <a:noFill/>
                    </a:lnT>
                    <a:lnB>
                      <a:noFill/>
                    </a:lnB>
                  </a:tcPr>
                </a:tc>
                <a:tc>
                  <a:txBody>
                    <a:bodyPr/>
                    <a:lstStyle/>
                    <a:p>
                      <a:r>
                        <a:rPr lang="fr-FR" sz="1600" dirty="0"/>
                        <a:t> Non</a:t>
                      </a:r>
                    </a:p>
                  </a:txBody>
                  <a:tcPr marL="17670" marR="17670" marT="8835" marB="8835" anchor="ctr">
                    <a:lnL>
                      <a:noFill/>
                    </a:lnL>
                    <a:lnR>
                      <a:noFill/>
                    </a:lnR>
                    <a:lnT>
                      <a:noFill/>
                    </a:lnT>
                    <a:lnB>
                      <a:noFill/>
                    </a:lnB>
                  </a:tcPr>
                </a:tc>
                <a:tc>
                  <a:txBody>
                    <a:bodyPr/>
                    <a:lstStyle/>
                    <a:p>
                      <a:r>
                        <a:rPr lang="fr-FR" sz="1600">
                          <a:hlinkClick r:id="rId8" tooltip="Microsoft Windows"/>
                        </a:rPr>
                        <a:t>Microsoft Windows</a:t>
                      </a:r>
                      <a:endParaRPr lang="fr-FR" sz="1600"/>
                    </a:p>
                  </a:txBody>
                  <a:tcPr marL="17670" marR="17670" marT="8835" marB="8835" anchor="ctr">
                    <a:lnL>
                      <a:noFill/>
                    </a:lnL>
                    <a:lnR>
                      <a:noFill/>
                    </a:lnR>
                    <a:lnT>
                      <a:noFill/>
                    </a:lnT>
                    <a:lnB>
                      <a:noFill/>
                    </a:lnB>
                  </a:tcPr>
                </a:tc>
              </a:tr>
              <a:tr h="84179">
                <a:tc>
                  <a:txBody>
                    <a:bodyPr/>
                    <a:lstStyle/>
                    <a:p>
                      <a:r>
                        <a:rPr lang="fr-FR" sz="1600" dirty="0" err="1">
                          <a:hlinkClick r:id="rId34" tooltip="en:Referencer"/>
                        </a:rPr>
                        <a:t>Referencer</a:t>
                      </a:r>
                      <a:endParaRPr lang="fr-FR" sz="1600" dirty="0"/>
                    </a:p>
                  </a:txBody>
                  <a:tcPr marL="17670" marR="17670" marT="8835" marB="8835" anchor="ctr">
                    <a:lnL>
                      <a:noFill/>
                    </a:lnL>
                    <a:lnR>
                      <a:noFill/>
                    </a:lnR>
                    <a:lnT>
                      <a:noFill/>
                    </a:lnT>
                    <a:lnB>
                      <a:noFill/>
                    </a:lnB>
                  </a:tcPr>
                </a:tc>
                <a:tc>
                  <a:txBody>
                    <a:bodyPr/>
                    <a:lstStyle/>
                    <a:p>
                      <a:r>
                        <a:rPr lang="fr-FR" sz="1800"/>
                        <a:t> Oui</a:t>
                      </a:r>
                    </a:p>
                  </a:txBody>
                  <a:tcPr marL="17670" marR="17670" marT="8835" marB="8835" anchor="ctr">
                    <a:lnL>
                      <a:noFill/>
                    </a:lnL>
                    <a:lnR>
                      <a:noFill/>
                    </a:lnR>
                    <a:lnT>
                      <a:noFill/>
                    </a:lnT>
                    <a:lnB>
                      <a:noFill/>
                    </a:lnB>
                  </a:tcPr>
                </a:tc>
                <a:tc>
                  <a:txBody>
                    <a:bodyPr/>
                    <a:lstStyle/>
                    <a:p>
                      <a:r>
                        <a:rPr lang="fr-FR" sz="1600" dirty="0"/>
                        <a:t> Oui</a:t>
                      </a:r>
                    </a:p>
                  </a:txBody>
                  <a:tcPr marL="17670" marR="17670" marT="8835" marB="8835" anchor="ctr">
                    <a:lnL>
                      <a:noFill/>
                    </a:lnL>
                    <a:lnR>
                      <a:noFill/>
                    </a:lnR>
                    <a:lnT>
                      <a:noFill/>
                    </a:lnT>
                    <a:lnB>
                      <a:noFill/>
                    </a:lnB>
                  </a:tcPr>
                </a:tc>
                <a:tc>
                  <a:txBody>
                    <a:bodyPr/>
                    <a:lstStyle/>
                    <a:p>
                      <a:r>
                        <a:rPr lang="fr-FR" sz="1600">
                          <a:hlinkClick r:id="rId12" tooltip="Linux"/>
                        </a:rPr>
                        <a:t>Linux</a:t>
                      </a:r>
                      <a:endParaRPr lang="fr-FR" sz="1600"/>
                    </a:p>
                  </a:txBody>
                  <a:tcPr marL="17670" marR="17670" marT="8835" marB="8835" anchor="ctr">
                    <a:lnL>
                      <a:noFill/>
                    </a:lnL>
                    <a:lnR>
                      <a:noFill/>
                    </a:lnR>
                    <a:lnT>
                      <a:noFill/>
                    </a:lnT>
                    <a:lnB>
                      <a:noFill/>
                    </a:lnB>
                  </a:tcPr>
                </a:tc>
              </a:tr>
              <a:tr h="84179">
                <a:tc>
                  <a:txBody>
                    <a:bodyPr/>
                    <a:lstStyle/>
                    <a:p>
                      <a:r>
                        <a:rPr lang="fr-FR" sz="1600" dirty="0" err="1">
                          <a:hlinkClick r:id="rId35" tooltip="en:RefWorks"/>
                        </a:rPr>
                        <a:t>RefWorks</a:t>
                      </a:r>
                      <a:endParaRPr lang="fr-FR" sz="1600" dirty="0"/>
                    </a:p>
                  </a:txBody>
                  <a:tcPr marL="17670" marR="17670" marT="8835" marB="8835" anchor="ctr">
                    <a:lnL>
                      <a:noFill/>
                    </a:lnL>
                    <a:lnR>
                      <a:noFill/>
                    </a:lnR>
                    <a:lnT>
                      <a:noFill/>
                    </a:lnT>
                    <a:lnB>
                      <a:noFill/>
                    </a:lnB>
                  </a:tcPr>
                </a:tc>
                <a:tc>
                  <a:txBody>
                    <a:bodyPr/>
                    <a:lstStyle/>
                    <a:p>
                      <a:r>
                        <a:rPr lang="fr-FR" sz="1800"/>
                        <a:t> Non</a:t>
                      </a:r>
                    </a:p>
                  </a:txBody>
                  <a:tcPr marL="17670" marR="17670" marT="8835" marB="8835" anchor="ctr">
                    <a:lnL>
                      <a:noFill/>
                    </a:lnL>
                    <a:lnR>
                      <a:noFill/>
                    </a:lnR>
                    <a:lnT>
                      <a:noFill/>
                    </a:lnT>
                    <a:lnB>
                      <a:noFill/>
                    </a:lnB>
                  </a:tcPr>
                </a:tc>
                <a:tc>
                  <a:txBody>
                    <a:bodyPr/>
                    <a:lstStyle/>
                    <a:p>
                      <a:r>
                        <a:rPr lang="fr-FR" sz="1600" dirty="0"/>
                        <a:t> Non</a:t>
                      </a:r>
                    </a:p>
                  </a:txBody>
                  <a:tcPr marL="17670" marR="17670" marT="8835" marB="8835" anchor="ctr">
                    <a:lnL>
                      <a:noFill/>
                    </a:lnL>
                    <a:lnR>
                      <a:noFill/>
                    </a:lnR>
                    <a:lnT>
                      <a:noFill/>
                    </a:lnT>
                    <a:lnB>
                      <a:noFill/>
                    </a:lnB>
                  </a:tcPr>
                </a:tc>
                <a:tc>
                  <a:txBody>
                    <a:bodyPr/>
                    <a:lstStyle/>
                    <a:p>
                      <a:endParaRPr lang="fr-FR" sz="1600"/>
                    </a:p>
                  </a:txBody>
                  <a:tcPr marL="17670" marR="17670" marT="8835" marB="8835" anchor="ctr">
                    <a:lnL>
                      <a:noFill/>
                    </a:lnL>
                    <a:lnR>
                      <a:noFill/>
                    </a:lnR>
                    <a:lnT>
                      <a:noFill/>
                    </a:lnT>
                    <a:lnB>
                      <a:noFill/>
                    </a:lnB>
                  </a:tcPr>
                </a:tc>
              </a:tr>
              <a:tr h="147314">
                <a:tc>
                  <a:txBody>
                    <a:bodyPr/>
                    <a:lstStyle/>
                    <a:p>
                      <a:r>
                        <a:rPr lang="fr-FR" sz="1600" dirty="0">
                          <a:hlinkClick r:id="rId36" tooltip="Sente (logiciel)"/>
                        </a:rPr>
                        <a:t>Sente (logiciel)</a:t>
                      </a:r>
                      <a:endParaRPr lang="fr-FR" sz="1600" dirty="0"/>
                    </a:p>
                  </a:txBody>
                  <a:tcPr marL="17670" marR="17670" marT="8835" marB="8835" anchor="ctr">
                    <a:lnL>
                      <a:noFill/>
                    </a:lnL>
                    <a:lnR>
                      <a:noFill/>
                    </a:lnR>
                    <a:lnT>
                      <a:noFill/>
                    </a:lnT>
                    <a:lnB>
                      <a:noFill/>
                    </a:lnB>
                  </a:tcPr>
                </a:tc>
                <a:tc>
                  <a:txBody>
                    <a:bodyPr/>
                    <a:lstStyle/>
                    <a:p>
                      <a:r>
                        <a:rPr lang="fr-FR" sz="1800"/>
                        <a:t> Non</a:t>
                      </a:r>
                    </a:p>
                  </a:txBody>
                  <a:tcPr marL="17670" marR="17670" marT="8835" marB="8835" anchor="ctr">
                    <a:lnL>
                      <a:noFill/>
                    </a:lnL>
                    <a:lnR>
                      <a:noFill/>
                    </a:lnR>
                    <a:lnT>
                      <a:noFill/>
                    </a:lnT>
                    <a:lnB>
                      <a:noFill/>
                    </a:lnB>
                  </a:tcPr>
                </a:tc>
                <a:tc>
                  <a:txBody>
                    <a:bodyPr/>
                    <a:lstStyle/>
                    <a:p>
                      <a:r>
                        <a:rPr lang="fr-FR" sz="1600" dirty="0"/>
                        <a:t> Non</a:t>
                      </a:r>
                    </a:p>
                  </a:txBody>
                  <a:tcPr marL="17670" marR="17670" marT="8835" marB="8835" anchor="ctr">
                    <a:lnL>
                      <a:noFill/>
                    </a:lnL>
                    <a:lnR>
                      <a:noFill/>
                    </a:lnR>
                    <a:lnT>
                      <a:noFill/>
                    </a:lnT>
                    <a:lnB>
                      <a:noFill/>
                    </a:lnB>
                  </a:tcPr>
                </a:tc>
                <a:tc>
                  <a:txBody>
                    <a:bodyPr/>
                    <a:lstStyle/>
                    <a:p>
                      <a:r>
                        <a:rPr lang="fr-FR" sz="1600">
                          <a:hlinkClick r:id="rId6" tooltip="Mac OS X"/>
                        </a:rPr>
                        <a:t>Mac OS X</a:t>
                      </a:r>
                      <a:r>
                        <a:rPr lang="fr-FR" sz="1600"/>
                        <a:t> et </a:t>
                      </a:r>
                      <a:r>
                        <a:rPr lang="fr-FR" sz="1600">
                          <a:hlinkClick r:id="rId20" tooltip="IOS (Apple)"/>
                        </a:rPr>
                        <a:t>iOS</a:t>
                      </a:r>
                      <a:endParaRPr lang="fr-FR" sz="1600"/>
                    </a:p>
                  </a:txBody>
                  <a:tcPr marL="17670" marR="17670" marT="8835" marB="8835" anchor="ctr">
                    <a:lnL>
                      <a:noFill/>
                    </a:lnL>
                    <a:lnR>
                      <a:noFill/>
                    </a:lnR>
                    <a:lnT>
                      <a:noFill/>
                    </a:lnT>
                    <a:lnB>
                      <a:noFill/>
                    </a:lnB>
                  </a:tcPr>
                </a:tc>
              </a:tr>
              <a:tr h="84179">
                <a:tc>
                  <a:txBody>
                    <a:bodyPr/>
                    <a:lstStyle/>
                    <a:p>
                      <a:r>
                        <a:rPr lang="fr-FR" sz="1600" dirty="0" err="1">
                          <a:hlinkClick r:id="rId37" tooltip="Tellico"/>
                        </a:rPr>
                        <a:t>Tellico</a:t>
                      </a:r>
                      <a:endParaRPr lang="fr-FR" sz="1600" dirty="0"/>
                    </a:p>
                  </a:txBody>
                  <a:tcPr marL="17670" marR="17670" marT="8835" marB="8835" anchor="ctr">
                    <a:lnL>
                      <a:noFill/>
                    </a:lnL>
                    <a:lnR>
                      <a:noFill/>
                    </a:lnR>
                    <a:lnT>
                      <a:noFill/>
                    </a:lnT>
                    <a:lnB>
                      <a:noFill/>
                    </a:lnB>
                  </a:tcPr>
                </a:tc>
                <a:tc>
                  <a:txBody>
                    <a:bodyPr/>
                    <a:lstStyle/>
                    <a:p>
                      <a:r>
                        <a:rPr lang="fr-FR" sz="1800"/>
                        <a:t> Oui</a:t>
                      </a:r>
                    </a:p>
                  </a:txBody>
                  <a:tcPr marL="17670" marR="17670" marT="8835" marB="8835" anchor="ctr">
                    <a:lnL>
                      <a:noFill/>
                    </a:lnL>
                    <a:lnR>
                      <a:noFill/>
                    </a:lnR>
                    <a:lnT>
                      <a:noFill/>
                    </a:lnT>
                    <a:lnB>
                      <a:noFill/>
                    </a:lnB>
                  </a:tcPr>
                </a:tc>
                <a:tc>
                  <a:txBody>
                    <a:bodyPr/>
                    <a:lstStyle/>
                    <a:p>
                      <a:r>
                        <a:rPr lang="fr-FR" sz="1600"/>
                        <a:t> Oui</a:t>
                      </a:r>
                    </a:p>
                  </a:txBody>
                  <a:tcPr marL="17670" marR="17670" marT="8835" marB="8835" anchor="ctr">
                    <a:lnL>
                      <a:noFill/>
                    </a:lnL>
                    <a:lnR>
                      <a:noFill/>
                    </a:lnR>
                    <a:lnT>
                      <a:noFill/>
                    </a:lnT>
                    <a:lnB>
                      <a:noFill/>
                    </a:lnB>
                  </a:tcPr>
                </a:tc>
                <a:tc>
                  <a:txBody>
                    <a:bodyPr/>
                    <a:lstStyle/>
                    <a:p>
                      <a:r>
                        <a:rPr lang="fr-FR" sz="1600">
                          <a:hlinkClick r:id="rId12" tooltip="Linux"/>
                        </a:rPr>
                        <a:t>Linux</a:t>
                      </a:r>
                      <a:endParaRPr lang="fr-FR" sz="1600"/>
                    </a:p>
                  </a:txBody>
                  <a:tcPr marL="17670" marR="17670" marT="8835" marB="8835" anchor="ctr">
                    <a:lnL>
                      <a:noFill/>
                    </a:lnL>
                    <a:lnR>
                      <a:noFill/>
                    </a:lnR>
                    <a:lnT>
                      <a:noFill/>
                    </a:lnT>
                    <a:lnB>
                      <a:noFill/>
                    </a:lnB>
                  </a:tcPr>
                </a:tc>
              </a:tr>
              <a:tr h="84179">
                <a:tc>
                  <a:txBody>
                    <a:bodyPr/>
                    <a:lstStyle/>
                    <a:p>
                      <a:r>
                        <a:rPr lang="fr-FR" sz="1600" dirty="0" err="1">
                          <a:hlinkClick r:id="rId38" tooltip="en:Wikindx"/>
                        </a:rPr>
                        <a:t>Wikindx</a:t>
                      </a:r>
                      <a:endParaRPr lang="fr-FR" sz="1600" dirty="0"/>
                    </a:p>
                  </a:txBody>
                  <a:tcPr marL="17670" marR="17670" marT="8835" marB="8835" anchor="ctr">
                    <a:lnL>
                      <a:noFill/>
                    </a:lnL>
                    <a:lnR>
                      <a:noFill/>
                    </a:lnR>
                    <a:lnT>
                      <a:noFill/>
                    </a:lnT>
                    <a:lnB>
                      <a:noFill/>
                    </a:lnB>
                  </a:tcPr>
                </a:tc>
                <a:tc>
                  <a:txBody>
                    <a:bodyPr/>
                    <a:lstStyle/>
                    <a:p>
                      <a:r>
                        <a:rPr lang="fr-FR" sz="1800"/>
                        <a:t> Oui</a:t>
                      </a:r>
                    </a:p>
                  </a:txBody>
                  <a:tcPr marL="17670" marR="17670" marT="8835" marB="8835" anchor="ctr">
                    <a:lnL>
                      <a:noFill/>
                    </a:lnL>
                    <a:lnR>
                      <a:noFill/>
                    </a:lnR>
                    <a:lnT>
                      <a:noFill/>
                    </a:lnT>
                    <a:lnB>
                      <a:noFill/>
                    </a:lnB>
                  </a:tcPr>
                </a:tc>
                <a:tc>
                  <a:txBody>
                    <a:bodyPr/>
                    <a:lstStyle/>
                    <a:p>
                      <a:r>
                        <a:rPr lang="fr-FR" sz="1600" dirty="0"/>
                        <a:t> Oui</a:t>
                      </a:r>
                    </a:p>
                  </a:txBody>
                  <a:tcPr marL="17670" marR="17670" marT="8835" marB="8835" anchor="ctr">
                    <a:lnL>
                      <a:noFill/>
                    </a:lnL>
                    <a:lnR>
                      <a:noFill/>
                    </a:lnR>
                    <a:lnT>
                      <a:noFill/>
                    </a:lnT>
                    <a:lnB>
                      <a:noFill/>
                    </a:lnB>
                  </a:tcPr>
                </a:tc>
                <a:tc>
                  <a:txBody>
                    <a:bodyPr/>
                    <a:lstStyle/>
                    <a:p>
                      <a:endParaRPr lang="fr-FR" sz="1600"/>
                    </a:p>
                  </a:txBody>
                  <a:tcPr marL="17670" marR="17670" marT="8835" marB="8835" anchor="ctr">
                    <a:lnL>
                      <a:noFill/>
                    </a:lnL>
                    <a:lnR>
                      <a:noFill/>
                    </a:lnR>
                    <a:lnT>
                      <a:noFill/>
                    </a:lnT>
                    <a:lnB>
                      <a:noFill/>
                    </a:lnB>
                  </a:tcPr>
                </a:tc>
              </a:tr>
              <a:tr h="84179">
                <a:tc>
                  <a:txBody>
                    <a:bodyPr/>
                    <a:lstStyle/>
                    <a:p>
                      <a:r>
                        <a:rPr lang="fr-FR" sz="1600">
                          <a:hlinkClick r:id="rId39" tooltip="en:WizFolio"/>
                        </a:rPr>
                        <a:t>WizFolio</a:t>
                      </a:r>
                      <a:endParaRPr lang="fr-FR" sz="1600"/>
                    </a:p>
                  </a:txBody>
                  <a:tcPr marL="17670" marR="17670" marT="8835" marB="8835" anchor="ctr">
                    <a:lnL>
                      <a:noFill/>
                    </a:lnL>
                    <a:lnR>
                      <a:noFill/>
                    </a:lnR>
                    <a:lnT>
                      <a:noFill/>
                    </a:lnT>
                    <a:lnB>
                      <a:noFill/>
                    </a:lnB>
                  </a:tcPr>
                </a:tc>
                <a:tc>
                  <a:txBody>
                    <a:bodyPr/>
                    <a:lstStyle/>
                    <a:p>
                      <a:r>
                        <a:rPr lang="fr-FR" sz="1800"/>
                        <a:t> Oui</a:t>
                      </a:r>
                    </a:p>
                  </a:txBody>
                  <a:tcPr marL="17670" marR="17670" marT="8835" marB="8835" anchor="ctr">
                    <a:lnL>
                      <a:noFill/>
                    </a:lnL>
                    <a:lnR>
                      <a:noFill/>
                    </a:lnR>
                    <a:lnT>
                      <a:noFill/>
                    </a:lnT>
                    <a:lnB>
                      <a:noFill/>
                    </a:lnB>
                  </a:tcPr>
                </a:tc>
                <a:tc>
                  <a:txBody>
                    <a:bodyPr/>
                    <a:lstStyle/>
                    <a:p>
                      <a:r>
                        <a:rPr lang="fr-FR" sz="1600" dirty="0"/>
                        <a:t> Non</a:t>
                      </a:r>
                    </a:p>
                  </a:txBody>
                  <a:tcPr marL="17670" marR="17670" marT="8835" marB="8835" anchor="ctr">
                    <a:lnL>
                      <a:noFill/>
                    </a:lnL>
                    <a:lnR>
                      <a:noFill/>
                    </a:lnR>
                    <a:lnT>
                      <a:noFill/>
                    </a:lnT>
                    <a:lnB>
                      <a:noFill/>
                    </a:lnB>
                  </a:tcPr>
                </a:tc>
                <a:tc>
                  <a:txBody>
                    <a:bodyPr/>
                    <a:lstStyle/>
                    <a:p>
                      <a:endParaRPr lang="fr-FR" sz="1600" dirty="0"/>
                    </a:p>
                  </a:txBody>
                  <a:tcPr marL="17670" marR="17670" marT="8835" marB="8835" anchor="ctr">
                    <a:lnL>
                      <a:noFill/>
                    </a:lnL>
                    <a:lnR>
                      <a:noFill/>
                    </a:lnR>
                    <a:lnT>
                      <a:noFill/>
                    </a:lnT>
                    <a:lnB>
                      <a:noFill/>
                    </a:lnB>
                  </a:tcPr>
                </a:tc>
              </a:tr>
              <a:tr h="210449">
                <a:tc>
                  <a:txBody>
                    <a:bodyPr/>
                    <a:lstStyle/>
                    <a:p>
                      <a:r>
                        <a:rPr lang="fr-FR" sz="1600" dirty="0">
                          <a:hlinkClick r:id="rId40" tooltip="Zotero"/>
                        </a:rPr>
                        <a:t>Zotero</a:t>
                      </a:r>
                      <a:endParaRPr lang="fr-FR" sz="1600" dirty="0"/>
                    </a:p>
                  </a:txBody>
                  <a:tcPr marL="17670" marR="17670" marT="8835" marB="8835" anchor="ctr">
                    <a:lnL>
                      <a:noFill/>
                    </a:lnL>
                    <a:lnR>
                      <a:noFill/>
                    </a:lnR>
                    <a:lnT>
                      <a:noFill/>
                    </a:lnT>
                    <a:lnB>
                      <a:noFill/>
                    </a:lnB>
                  </a:tcPr>
                </a:tc>
                <a:tc>
                  <a:txBody>
                    <a:bodyPr/>
                    <a:lstStyle/>
                    <a:p>
                      <a:r>
                        <a:rPr lang="fr-FR" sz="1800" dirty="0"/>
                        <a:t> Oui</a:t>
                      </a:r>
                    </a:p>
                  </a:txBody>
                  <a:tcPr marL="17670" marR="17670" marT="8835" marB="8835" anchor="ctr">
                    <a:lnL>
                      <a:noFill/>
                    </a:lnL>
                    <a:lnR>
                      <a:noFill/>
                    </a:lnR>
                    <a:lnT>
                      <a:noFill/>
                    </a:lnT>
                    <a:lnB>
                      <a:noFill/>
                    </a:lnB>
                  </a:tcPr>
                </a:tc>
                <a:tc>
                  <a:txBody>
                    <a:bodyPr/>
                    <a:lstStyle/>
                    <a:p>
                      <a:r>
                        <a:rPr lang="fr-FR" sz="300" dirty="0"/>
                        <a:t> </a:t>
                      </a:r>
                      <a:r>
                        <a:rPr lang="fr-FR" sz="1400" dirty="0"/>
                        <a:t>Oui</a:t>
                      </a:r>
                    </a:p>
                  </a:txBody>
                  <a:tcPr marL="17670" marR="17670" marT="8835" marB="8835" anchor="ctr">
                    <a:lnL>
                      <a:noFill/>
                    </a:lnL>
                    <a:lnR>
                      <a:noFill/>
                    </a:lnR>
                    <a:lnT>
                      <a:noFill/>
                    </a:lnT>
                    <a:lnB>
                      <a:noFill/>
                    </a:lnB>
                  </a:tcPr>
                </a:tc>
                <a:tc>
                  <a:txBody>
                    <a:bodyPr/>
                    <a:lstStyle/>
                    <a:p>
                      <a:r>
                        <a:rPr lang="fr-FR" sz="1800" dirty="0">
                          <a:hlinkClick r:id="rId12" tooltip="Linux"/>
                        </a:rPr>
                        <a:t>Linux</a:t>
                      </a:r>
                      <a:r>
                        <a:rPr lang="fr-FR" sz="1800" dirty="0"/>
                        <a:t>, </a:t>
                      </a:r>
                      <a:r>
                        <a:rPr lang="fr-FR" sz="1800" dirty="0">
                          <a:hlinkClick r:id="rId6" tooltip="Mac OS X"/>
                        </a:rPr>
                        <a:t>Mac OS X</a:t>
                      </a:r>
                      <a:r>
                        <a:rPr lang="fr-FR" sz="1800" dirty="0"/>
                        <a:t> et </a:t>
                      </a:r>
                      <a:r>
                        <a:rPr lang="fr-FR" sz="1800" dirty="0">
                          <a:hlinkClick r:id="rId8" tooltip="Microsoft Windows"/>
                        </a:rPr>
                        <a:t>Microsoft Windows</a:t>
                      </a:r>
                      <a:endParaRPr lang="fr-FR" sz="1800" dirty="0"/>
                    </a:p>
                  </a:txBody>
                  <a:tcPr marL="17670" marR="17670" marT="8835" marB="8835" anchor="ctr">
                    <a:lnL>
                      <a:noFill/>
                    </a:lnL>
                    <a:lnR>
                      <a:noFill/>
                    </a:lnR>
                    <a:lnT>
                      <a:noFill/>
                    </a:lnT>
                    <a:lnB>
                      <a:noFill/>
                    </a:lnB>
                  </a:tcPr>
                </a:tc>
              </a:tr>
            </a:tbl>
          </a:graphicData>
        </a:graphic>
      </p:graphicFrame>
      <p:sp>
        <p:nvSpPr>
          <p:cNvPr id="1025" name="Rectangle 1"/>
          <p:cNvSpPr>
            <a:spLocks noChangeArrowheads="1"/>
          </p:cNvSpPr>
          <p:nvPr/>
        </p:nvSpPr>
        <p:spPr bwMode="auto">
          <a:xfrm>
            <a:off x="0" y="-448508"/>
            <a:ext cx="10078400" cy="135421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32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3200" b="1" i="0" u="none" strike="noStrike" cap="none" normalizeH="0" baseline="0" dirty="0" smtClean="0">
                <a:ln>
                  <a:noFill/>
                </a:ln>
                <a:solidFill>
                  <a:schemeClr val="tx1"/>
                </a:solidFill>
                <a:effectLst/>
                <a:latin typeface="Arial" charset="0"/>
                <a:cs typeface="Arial" charset="0"/>
              </a:rPr>
              <a:t>Quelques logiciels de gestion bibliographique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Arial" charset="0"/>
                <a:cs typeface="Arial" charset="0"/>
              </a:rPr>
              <a:t> </a:t>
            </a:r>
            <a:r>
              <a:rPr kumimoji="0" lang="fr-FR" sz="9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9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9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10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10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10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10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9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10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9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9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10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10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9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9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10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10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9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10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9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10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9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10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10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10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9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9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9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9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9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9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9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10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9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10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10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10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9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9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9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10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9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9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9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9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10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10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9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9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10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10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10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10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9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9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9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9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9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10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9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9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p>
        </p:txBody>
      </p:sp>
      <p:pic>
        <p:nvPicPr>
          <p:cNvPr id="1087" name="Picture 63" descr="https://upload.wikimedia.org/wikipedia/commons/thumb/f/fb/Yes_check.svg/15px-Yes_check.svg.png"/>
          <p:cNvPicPr>
            <a:picLocks noChangeAspect="1" noChangeArrowheads="1"/>
          </p:cNvPicPr>
          <p:nvPr/>
        </p:nvPicPr>
        <p:blipFill>
          <a:blip r:embed="rId41" cstate="print"/>
          <a:srcRect/>
          <a:stretch>
            <a:fillRect/>
          </a:stretch>
        </p:blipFill>
        <p:spPr bwMode="auto">
          <a:xfrm>
            <a:off x="9639300" y="-46038"/>
            <a:ext cx="142875" cy="142876"/>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764704"/>
            <a:ext cx="7772400" cy="1470025"/>
          </a:xfrm>
        </p:spPr>
        <p:txBody>
          <a:bodyPr/>
          <a:lstStyle/>
          <a:p>
            <a:r>
              <a:rPr lang="fr-FR" dirty="0" smtClean="0"/>
              <a:t>Etude d’un cas:</a:t>
            </a:r>
            <a:br>
              <a:rPr lang="fr-FR" dirty="0" smtClean="0"/>
            </a:br>
            <a:r>
              <a:rPr lang="fr-FR" dirty="0" smtClean="0"/>
              <a:t>LOGICIEL « ZOTERO »</a:t>
            </a:r>
            <a:endParaRPr lang="fr-FR" dirty="0"/>
          </a:p>
        </p:txBody>
      </p:sp>
      <p:sp>
        <p:nvSpPr>
          <p:cNvPr id="3" name="Sous-titre 2"/>
          <p:cNvSpPr>
            <a:spLocks noGrp="1"/>
          </p:cNvSpPr>
          <p:nvPr>
            <p:ph type="subTitle" idx="1"/>
          </p:nvPr>
        </p:nvSpPr>
        <p:spPr>
          <a:xfrm>
            <a:off x="899592" y="2780928"/>
            <a:ext cx="7160840" cy="1752600"/>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r>
              <a:rPr lang="fr-FR" dirty="0" smtClean="0">
                <a:solidFill>
                  <a:srgbClr val="FF0000"/>
                </a:solidFill>
              </a:rPr>
              <a:t>Partie 1 : Installation</a:t>
            </a:r>
          </a:p>
          <a:p>
            <a:r>
              <a:rPr lang="fr-FR" dirty="0" smtClean="0">
                <a:solidFill>
                  <a:srgbClr val="FF0000"/>
                </a:solidFill>
              </a:rPr>
              <a:t>Partie2 :collecte automatique des références</a:t>
            </a:r>
          </a:p>
          <a:p>
            <a:r>
              <a:rPr lang="fr-FR" dirty="0" smtClean="0">
                <a:solidFill>
                  <a:srgbClr val="FF0000"/>
                </a:solidFill>
              </a:rPr>
              <a:t>Partie 3 :créer </a:t>
            </a:r>
            <a:r>
              <a:rPr lang="fr-FR" smtClean="0">
                <a:solidFill>
                  <a:srgbClr val="FF0000"/>
                </a:solidFill>
              </a:rPr>
              <a:t>des références </a:t>
            </a:r>
            <a:r>
              <a:rPr lang="fr-FR" dirty="0" smtClean="0">
                <a:solidFill>
                  <a:srgbClr val="FF0000"/>
                </a:solidFill>
              </a:rPr>
              <a:t>a partir de fichiers PDF</a:t>
            </a:r>
          </a:p>
          <a:p>
            <a:r>
              <a:rPr lang="fr-FR" dirty="0" smtClean="0">
                <a:solidFill>
                  <a:srgbClr val="FF0000"/>
                </a:solidFill>
              </a:rPr>
              <a:t>Partie: 4 Ajout de nouveaux styles</a:t>
            </a:r>
          </a:p>
          <a:p>
            <a:r>
              <a:rPr lang="fr-FR" dirty="0" smtClean="0">
                <a:solidFill>
                  <a:srgbClr val="FF0000"/>
                </a:solidFill>
              </a:rPr>
              <a:t>Partie 5:créer et configurer un groupe Zotero</a:t>
            </a:r>
            <a:endParaRPr lang="fr-FR" dirty="0">
              <a:solidFill>
                <a:srgbClr val="FF000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548680"/>
            <a:ext cx="7772400" cy="1470025"/>
          </a:xfrm>
        </p:spPr>
        <p:style>
          <a:lnRef idx="2">
            <a:schemeClr val="dk1">
              <a:shade val="50000"/>
            </a:schemeClr>
          </a:lnRef>
          <a:fillRef idx="1">
            <a:schemeClr val="dk1"/>
          </a:fillRef>
          <a:effectRef idx="0">
            <a:schemeClr val="dk1"/>
          </a:effectRef>
          <a:fontRef idx="minor">
            <a:schemeClr val="lt1"/>
          </a:fontRef>
        </p:style>
        <p:txBody>
          <a:bodyPr/>
          <a:lstStyle/>
          <a:p>
            <a:r>
              <a:rPr lang="fr-FR" dirty="0" smtClean="0">
                <a:solidFill>
                  <a:srgbClr val="FF0000"/>
                </a:solidFill>
              </a:rPr>
              <a:t>PARTIE 2:</a:t>
            </a:r>
            <a:br>
              <a:rPr lang="fr-FR" dirty="0" smtClean="0">
                <a:solidFill>
                  <a:srgbClr val="FF0000"/>
                </a:solidFill>
              </a:rPr>
            </a:br>
            <a:r>
              <a:rPr lang="fr-FR" dirty="0" smtClean="0">
                <a:solidFill>
                  <a:srgbClr val="FF0000"/>
                </a:solidFill>
              </a:rPr>
              <a:t>L’EXPERIMENTATION</a:t>
            </a:r>
            <a:endParaRPr lang="fr-FR" dirty="0">
              <a:solidFill>
                <a:srgbClr val="FF0000"/>
              </a:solidFill>
            </a:endParaRPr>
          </a:p>
        </p:txBody>
      </p:sp>
      <p:sp>
        <p:nvSpPr>
          <p:cNvPr id="3" name="Sous-titre 2"/>
          <p:cNvSpPr>
            <a:spLocks noGrp="1"/>
          </p:cNvSpPr>
          <p:nvPr>
            <p:ph type="subTitle" idx="1"/>
          </p:nvPr>
        </p:nvSpPr>
        <p:spPr>
          <a:xfrm>
            <a:off x="1371600" y="3068960"/>
            <a:ext cx="6400800" cy="2569840"/>
          </a:xfrm>
        </p:spPr>
        <p:style>
          <a:lnRef idx="1">
            <a:schemeClr val="dk1"/>
          </a:lnRef>
          <a:fillRef idx="2">
            <a:schemeClr val="dk1"/>
          </a:fillRef>
          <a:effectRef idx="1">
            <a:schemeClr val="dk1"/>
          </a:effectRef>
          <a:fontRef idx="minor">
            <a:schemeClr val="dk1"/>
          </a:fontRef>
        </p:style>
        <p:txBody>
          <a:bodyPr>
            <a:normAutofit fontScale="85000" lnSpcReduction="10000"/>
          </a:bodyPr>
          <a:lstStyle/>
          <a:p>
            <a:r>
              <a:rPr lang="fr-FR" dirty="0" smtClean="0">
                <a:solidFill>
                  <a:srgbClr val="FF0000"/>
                </a:solidFill>
              </a:rPr>
              <a:t>La Méthode Expérimentale, est une démarche scientifique, qui consiste à tester par des expériences répétées, la validité d’une hypothèse, en obtenant des données nouvelles qualitatives ou quantitatives, conformes ou non a l’hypothèse  initiale</a:t>
            </a:r>
            <a:endParaRPr lang="fr-FR" dirty="0">
              <a:solidFill>
                <a:srgbClr val="FF0000"/>
              </a:solidFill>
            </a:endParaRPr>
          </a:p>
        </p:txBody>
      </p:sp>
      <p:sp>
        <p:nvSpPr>
          <p:cNvPr id="4" name="ZoneTexte 3"/>
          <p:cNvSpPr txBox="1"/>
          <p:nvPr/>
        </p:nvSpPr>
        <p:spPr>
          <a:xfrm>
            <a:off x="899592" y="2420888"/>
            <a:ext cx="1561646" cy="369332"/>
          </a:xfrm>
          <a:prstGeom prst="rect">
            <a:avLst/>
          </a:prstGeom>
          <a:noFill/>
        </p:spPr>
        <p:txBody>
          <a:bodyPr wrap="none" rtlCol="0">
            <a:spAutoFit/>
          </a:bodyPr>
          <a:lstStyle/>
          <a:p>
            <a:r>
              <a:rPr lang="fr-FR" dirty="0" smtClean="0"/>
              <a:t>1. DEFINITION </a:t>
            </a:r>
            <a:endParaRPr lang="fr-FR"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0"/>
            <a:ext cx="7772400" cy="1470025"/>
          </a:xfrm>
        </p:spPr>
        <p:style>
          <a:lnRef idx="2">
            <a:schemeClr val="dk1">
              <a:shade val="50000"/>
            </a:schemeClr>
          </a:lnRef>
          <a:fillRef idx="1">
            <a:schemeClr val="dk1"/>
          </a:fillRef>
          <a:effectRef idx="0">
            <a:schemeClr val="dk1"/>
          </a:effectRef>
          <a:fontRef idx="minor">
            <a:schemeClr val="lt1"/>
          </a:fontRef>
        </p:style>
        <p:txBody>
          <a:bodyPr/>
          <a:lstStyle/>
          <a:p>
            <a:r>
              <a:rPr lang="fr-FR" dirty="0" smtClean="0">
                <a:solidFill>
                  <a:srgbClr val="FF0000"/>
                </a:solidFill>
              </a:rPr>
              <a:t>1.2 Exigences de l’Expérimentation</a:t>
            </a:r>
            <a:endParaRPr lang="fr-FR" dirty="0">
              <a:solidFill>
                <a:srgbClr val="FF0000"/>
              </a:solidFill>
            </a:endParaRPr>
          </a:p>
        </p:txBody>
      </p:sp>
      <p:sp>
        <p:nvSpPr>
          <p:cNvPr id="4" name="ZoneTexte 3"/>
          <p:cNvSpPr txBox="1"/>
          <p:nvPr/>
        </p:nvSpPr>
        <p:spPr>
          <a:xfrm>
            <a:off x="755576" y="1988840"/>
            <a:ext cx="3200684" cy="400110"/>
          </a:xfrm>
          <a:prstGeom prst="rect">
            <a:avLst/>
          </a:prstGeom>
          <a:noFill/>
        </p:spPr>
        <p:txBody>
          <a:bodyPr wrap="none" rtlCol="0">
            <a:spAutoFit/>
          </a:bodyPr>
          <a:lstStyle/>
          <a:p>
            <a:r>
              <a:rPr lang="fr-FR" dirty="0" smtClean="0"/>
              <a:t>1.2.1 </a:t>
            </a:r>
            <a:r>
              <a:rPr lang="fr-FR" sz="2000" dirty="0" smtClean="0"/>
              <a:t>:   </a:t>
            </a:r>
            <a:r>
              <a:rPr lang="fr-FR" sz="2000" b="1" dirty="0" smtClean="0">
                <a:solidFill>
                  <a:srgbClr val="FF0000"/>
                </a:solidFill>
              </a:rPr>
              <a:t>LA   PLANIFICATION </a:t>
            </a:r>
            <a:r>
              <a:rPr lang="fr-FR" sz="2000" dirty="0" smtClean="0"/>
              <a:t>:</a:t>
            </a:r>
            <a:endParaRPr lang="fr-FR" sz="2000" dirty="0"/>
          </a:p>
        </p:txBody>
      </p:sp>
      <p:cxnSp>
        <p:nvCxnSpPr>
          <p:cNvPr id="6" name="Connecteur droit avec flèche 5"/>
          <p:cNvCxnSpPr/>
          <p:nvPr/>
        </p:nvCxnSpPr>
        <p:spPr>
          <a:xfrm>
            <a:off x="3995936" y="2204864"/>
            <a:ext cx="93610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5004048" y="1988840"/>
            <a:ext cx="3817776" cy="369332"/>
          </a:xfrm>
          <a:prstGeom prst="rect">
            <a:avLst/>
          </a:prstGeom>
          <a:noFill/>
        </p:spPr>
        <p:txBody>
          <a:bodyPr wrap="none" rtlCol="0">
            <a:spAutoFit/>
          </a:bodyPr>
          <a:lstStyle/>
          <a:p>
            <a:r>
              <a:rPr lang="fr-FR" dirty="0" smtClean="0"/>
              <a:t>Plan définie dans le temps(</a:t>
            </a:r>
            <a:r>
              <a:rPr lang="fr-FR" dirty="0" err="1" smtClean="0"/>
              <a:t>échéançier</a:t>
            </a:r>
            <a:r>
              <a:rPr lang="fr-FR" dirty="0" smtClean="0"/>
              <a:t>)</a:t>
            </a:r>
            <a:endParaRPr lang="fr-FR" dirty="0"/>
          </a:p>
        </p:txBody>
      </p:sp>
      <p:cxnSp>
        <p:nvCxnSpPr>
          <p:cNvPr id="9" name="Connecteur droit avec flèche 8"/>
          <p:cNvCxnSpPr/>
          <p:nvPr/>
        </p:nvCxnSpPr>
        <p:spPr>
          <a:xfrm>
            <a:off x="6732240" y="2276872"/>
            <a:ext cx="8384" cy="7284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6084168" y="3068960"/>
            <a:ext cx="2426498" cy="646331"/>
          </a:xfrm>
          <a:prstGeom prst="rect">
            <a:avLst/>
          </a:prstGeom>
          <a:noFill/>
        </p:spPr>
        <p:txBody>
          <a:bodyPr wrap="none" rtlCol="0">
            <a:spAutoFit/>
          </a:bodyPr>
          <a:lstStyle/>
          <a:p>
            <a:r>
              <a:rPr lang="fr-FR" b="1" dirty="0" smtClean="0">
                <a:solidFill>
                  <a:srgbClr val="FF0000"/>
                </a:solidFill>
              </a:rPr>
              <a:t>  PROJET  EMPIRIQUE</a:t>
            </a:r>
          </a:p>
          <a:p>
            <a:r>
              <a:rPr lang="fr-FR" b="1" dirty="0" smtClean="0">
                <a:solidFill>
                  <a:srgbClr val="FF0000"/>
                </a:solidFill>
              </a:rPr>
              <a:t> A PLUSIEURS TRAVAUX</a:t>
            </a:r>
            <a:endParaRPr lang="fr-FR" b="1" dirty="0">
              <a:solidFill>
                <a:srgbClr val="FF0000"/>
              </a:solidFill>
            </a:endParaRPr>
          </a:p>
        </p:txBody>
      </p:sp>
      <p:sp>
        <p:nvSpPr>
          <p:cNvPr id="13" name="ZoneTexte 12"/>
          <p:cNvSpPr txBox="1"/>
          <p:nvPr/>
        </p:nvSpPr>
        <p:spPr>
          <a:xfrm>
            <a:off x="899592" y="2996952"/>
            <a:ext cx="1064074" cy="369332"/>
          </a:xfrm>
          <a:prstGeom prst="rect">
            <a:avLst/>
          </a:prstGeom>
          <a:noFill/>
        </p:spPr>
        <p:txBody>
          <a:bodyPr wrap="none" rtlCol="0">
            <a:spAutoFit/>
          </a:bodyPr>
          <a:lstStyle/>
          <a:p>
            <a:r>
              <a:rPr lang="fr-FR" b="1" dirty="0" smtClean="0">
                <a:solidFill>
                  <a:srgbClr val="FF0000"/>
                </a:solidFill>
              </a:rPr>
              <a:t>REPERES</a:t>
            </a:r>
            <a:r>
              <a:rPr lang="fr-FR" dirty="0" smtClean="0"/>
              <a:t> </a:t>
            </a:r>
            <a:endParaRPr lang="fr-FR" dirty="0"/>
          </a:p>
        </p:txBody>
      </p:sp>
      <p:cxnSp>
        <p:nvCxnSpPr>
          <p:cNvPr id="14" name="Connecteur droit avec flèche 13"/>
          <p:cNvCxnSpPr/>
          <p:nvPr/>
        </p:nvCxnSpPr>
        <p:spPr>
          <a:xfrm flipH="1">
            <a:off x="2195736" y="3284984"/>
            <a:ext cx="396044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395536" y="4005064"/>
            <a:ext cx="2993063" cy="646331"/>
          </a:xfrm>
          <a:prstGeom prst="rect">
            <a:avLst/>
          </a:prstGeom>
          <a:noFill/>
        </p:spPr>
        <p:txBody>
          <a:bodyPr wrap="none" rtlCol="0">
            <a:spAutoFit/>
          </a:bodyPr>
          <a:lstStyle/>
          <a:p>
            <a:r>
              <a:rPr lang="fr-FR" b="1" dirty="0" smtClean="0">
                <a:solidFill>
                  <a:srgbClr val="FF0000"/>
                </a:solidFill>
              </a:rPr>
              <a:t>           RESSOURCES</a:t>
            </a:r>
          </a:p>
          <a:p>
            <a:r>
              <a:rPr lang="fr-FR" b="1" dirty="0" smtClean="0">
                <a:solidFill>
                  <a:srgbClr val="FF0000"/>
                </a:solidFill>
              </a:rPr>
              <a:t>(HUMAINES &amp; MATERIELLES) </a:t>
            </a:r>
            <a:endParaRPr lang="fr-FR" dirty="0"/>
          </a:p>
        </p:txBody>
      </p:sp>
      <p:cxnSp>
        <p:nvCxnSpPr>
          <p:cNvPr id="17" name="Connecteur droit avec flèche 16"/>
          <p:cNvCxnSpPr/>
          <p:nvPr/>
        </p:nvCxnSpPr>
        <p:spPr>
          <a:xfrm>
            <a:off x="1475656" y="3284984"/>
            <a:ext cx="8384" cy="7284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8532440" y="2348880"/>
            <a:ext cx="0" cy="41044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Ellipse 20"/>
          <p:cNvSpPr/>
          <p:nvPr/>
        </p:nvSpPr>
        <p:spPr>
          <a:xfrm>
            <a:off x="7740352" y="4005064"/>
            <a:ext cx="165618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PRIORITES</a:t>
            </a:r>
          </a:p>
          <a:p>
            <a:pPr algn="ctr"/>
            <a:r>
              <a:rPr lang="fr-FR" dirty="0" smtClean="0"/>
              <a:t>MULTIPLES</a:t>
            </a:r>
            <a:endParaRPr lang="fr-FR" dirty="0"/>
          </a:p>
        </p:txBody>
      </p:sp>
      <p:cxnSp>
        <p:nvCxnSpPr>
          <p:cNvPr id="22" name="Connecteur droit avec flèche 21"/>
          <p:cNvCxnSpPr/>
          <p:nvPr/>
        </p:nvCxnSpPr>
        <p:spPr>
          <a:xfrm flipH="1">
            <a:off x="5724128" y="4365104"/>
            <a:ext cx="1872208" cy="7200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4572000" y="4149080"/>
            <a:ext cx="1872208" cy="923330"/>
          </a:xfrm>
          <a:prstGeom prst="rect">
            <a:avLst/>
          </a:prstGeom>
          <a:noFill/>
        </p:spPr>
        <p:txBody>
          <a:bodyPr wrap="square" rtlCol="0">
            <a:spAutoFit/>
          </a:bodyPr>
          <a:lstStyle/>
          <a:p>
            <a:r>
              <a:rPr lang="fr-FR" dirty="0" smtClean="0"/>
              <a:t> TRAVAUX</a:t>
            </a:r>
          </a:p>
          <a:p>
            <a:r>
              <a:rPr lang="fr-FR" dirty="0" smtClean="0"/>
              <a:t> PLAUSIBLES</a:t>
            </a:r>
          </a:p>
          <a:p>
            <a:endParaRPr lang="fr-FR" dirty="0"/>
          </a:p>
        </p:txBody>
      </p:sp>
      <p:cxnSp>
        <p:nvCxnSpPr>
          <p:cNvPr id="28" name="Connecteur droit avec flèche 27"/>
          <p:cNvCxnSpPr/>
          <p:nvPr/>
        </p:nvCxnSpPr>
        <p:spPr>
          <a:xfrm flipH="1">
            <a:off x="6084168" y="4797152"/>
            <a:ext cx="1656184" cy="56768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4139952" y="4941168"/>
            <a:ext cx="1872208" cy="1200329"/>
          </a:xfrm>
          <a:prstGeom prst="rect">
            <a:avLst/>
          </a:prstGeom>
          <a:noFill/>
        </p:spPr>
        <p:txBody>
          <a:bodyPr wrap="square" rtlCol="0">
            <a:spAutoFit/>
          </a:bodyPr>
          <a:lstStyle/>
          <a:p>
            <a:r>
              <a:rPr lang="fr-FR" dirty="0" smtClean="0"/>
              <a:t> CONSEQUENCES</a:t>
            </a:r>
          </a:p>
          <a:p>
            <a:r>
              <a:rPr lang="fr-FR" dirty="0" smtClean="0"/>
              <a:t>AVANTAGEUSES</a:t>
            </a:r>
          </a:p>
          <a:p>
            <a:r>
              <a:rPr lang="fr-FR" dirty="0" smtClean="0"/>
              <a:t> POUR L’ORG</a:t>
            </a:r>
          </a:p>
          <a:p>
            <a:endParaRPr lang="fr-FR" dirty="0"/>
          </a:p>
        </p:txBody>
      </p:sp>
      <p:cxnSp>
        <p:nvCxnSpPr>
          <p:cNvPr id="31" name="Connecteur droit avec flèche 30"/>
          <p:cNvCxnSpPr/>
          <p:nvPr/>
        </p:nvCxnSpPr>
        <p:spPr>
          <a:xfrm flipH="1">
            <a:off x="6444208" y="4949552"/>
            <a:ext cx="1448544" cy="128776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5004048" y="6093296"/>
            <a:ext cx="1872208" cy="1200329"/>
          </a:xfrm>
          <a:prstGeom prst="rect">
            <a:avLst/>
          </a:prstGeom>
          <a:noFill/>
        </p:spPr>
        <p:txBody>
          <a:bodyPr wrap="square" rtlCol="0">
            <a:spAutoFit/>
          </a:bodyPr>
          <a:lstStyle/>
          <a:p>
            <a:r>
              <a:rPr lang="fr-FR" dirty="0" smtClean="0"/>
              <a:t> PRODUCTION</a:t>
            </a:r>
          </a:p>
          <a:p>
            <a:r>
              <a:rPr lang="fr-FR" dirty="0" smtClean="0"/>
              <a:t>ARTICLE SCIENTIFIQUE</a:t>
            </a:r>
          </a:p>
          <a:p>
            <a:endParaRPr lang="fr-FR" dirty="0"/>
          </a:p>
        </p:txBody>
      </p:sp>
      <p:sp>
        <p:nvSpPr>
          <p:cNvPr id="20" name="ZoneTexte 19"/>
          <p:cNvSpPr txBox="1"/>
          <p:nvPr/>
        </p:nvSpPr>
        <p:spPr>
          <a:xfrm>
            <a:off x="3419872" y="2492896"/>
            <a:ext cx="156324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fr-FR" dirty="0" smtClean="0"/>
              <a:t>  T R A V A U  X</a:t>
            </a:r>
            <a:endParaRPr lang="fr-FR"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5536" y="404664"/>
            <a:ext cx="237566" cy="369332"/>
          </a:xfrm>
          <a:prstGeom prst="rect">
            <a:avLst/>
          </a:prstGeom>
          <a:noFill/>
        </p:spPr>
        <p:txBody>
          <a:bodyPr wrap="none" rtlCol="0">
            <a:spAutoFit/>
          </a:bodyPr>
          <a:lstStyle/>
          <a:p>
            <a:r>
              <a:rPr lang="fr-FR" dirty="0" smtClean="0"/>
              <a:t> </a:t>
            </a:r>
            <a:endParaRPr lang="fr-FR" dirty="0"/>
          </a:p>
        </p:txBody>
      </p:sp>
      <p:sp>
        <p:nvSpPr>
          <p:cNvPr id="5" name="ZoneTexte 4"/>
          <p:cNvSpPr txBox="1"/>
          <p:nvPr/>
        </p:nvSpPr>
        <p:spPr>
          <a:xfrm>
            <a:off x="251520" y="332656"/>
            <a:ext cx="2554674" cy="400110"/>
          </a:xfrm>
          <a:prstGeom prst="rect">
            <a:avLst/>
          </a:prstGeom>
          <a:noFill/>
        </p:spPr>
        <p:txBody>
          <a:bodyPr wrap="none" rtlCol="0">
            <a:spAutoFit/>
          </a:bodyPr>
          <a:lstStyle/>
          <a:p>
            <a:r>
              <a:rPr lang="fr-FR" sz="2000" dirty="0" smtClean="0"/>
              <a:t>   </a:t>
            </a:r>
            <a:r>
              <a:rPr lang="fr-FR" sz="2000" b="1" dirty="0" smtClean="0">
                <a:solidFill>
                  <a:srgbClr val="FF0000"/>
                </a:solidFill>
              </a:rPr>
              <a:t>LA   PLANIFICATION </a:t>
            </a:r>
            <a:r>
              <a:rPr lang="fr-FR" sz="2000" dirty="0" smtClean="0"/>
              <a:t>:</a:t>
            </a:r>
            <a:endParaRPr lang="fr-FR" sz="2000" dirty="0"/>
          </a:p>
        </p:txBody>
      </p:sp>
      <p:cxnSp>
        <p:nvCxnSpPr>
          <p:cNvPr id="7" name="Connecteur en angle 6"/>
          <p:cNvCxnSpPr/>
          <p:nvPr/>
        </p:nvCxnSpPr>
        <p:spPr>
          <a:xfrm>
            <a:off x="2771800" y="836712"/>
            <a:ext cx="914400" cy="914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4093194" y="1484784"/>
            <a:ext cx="5050806" cy="369332"/>
          </a:xfrm>
          <a:prstGeom prst="rect">
            <a:avLst/>
          </a:prstGeom>
          <a:noFill/>
        </p:spPr>
        <p:txBody>
          <a:bodyPr wrap="none" rtlCol="0">
            <a:spAutoFit/>
          </a:bodyPr>
          <a:lstStyle/>
          <a:p>
            <a:r>
              <a:rPr lang="fr-FR" dirty="0" smtClean="0">
                <a:solidFill>
                  <a:srgbClr val="FF0000"/>
                </a:solidFill>
              </a:rPr>
              <a:t>SOLUTIONS  : cas des Imprévus ( événement fortuit)</a:t>
            </a:r>
            <a:endParaRPr lang="fr-FR" dirty="0">
              <a:solidFill>
                <a:srgbClr val="FF0000"/>
              </a:solidFill>
            </a:endParaRPr>
          </a:p>
        </p:txBody>
      </p:sp>
      <p:cxnSp>
        <p:nvCxnSpPr>
          <p:cNvPr id="9" name="Connecteur en angle 8"/>
          <p:cNvCxnSpPr/>
          <p:nvPr/>
        </p:nvCxnSpPr>
        <p:spPr>
          <a:xfrm>
            <a:off x="1475656" y="2276872"/>
            <a:ext cx="1800200" cy="86409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3491880" y="2780928"/>
            <a:ext cx="2354042" cy="369332"/>
          </a:xfrm>
          <a:prstGeom prst="rect">
            <a:avLst/>
          </a:prstGeom>
          <a:noFill/>
        </p:spPr>
        <p:txBody>
          <a:bodyPr wrap="none" rtlCol="0">
            <a:spAutoFit/>
          </a:bodyPr>
          <a:lstStyle/>
          <a:p>
            <a:r>
              <a:rPr lang="fr-FR" dirty="0" smtClean="0">
                <a:solidFill>
                  <a:srgbClr val="FF0000"/>
                </a:solidFill>
              </a:rPr>
              <a:t>CHOIX    DES FACTEURS</a:t>
            </a:r>
            <a:endParaRPr lang="fr-FR" dirty="0">
              <a:solidFill>
                <a:srgbClr val="FF0000"/>
              </a:solidFill>
            </a:endParaRPr>
          </a:p>
        </p:txBody>
      </p:sp>
      <p:cxnSp>
        <p:nvCxnSpPr>
          <p:cNvPr id="13" name="Connecteur droit avec flèche 12"/>
          <p:cNvCxnSpPr/>
          <p:nvPr/>
        </p:nvCxnSpPr>
        <p:spPr>
          <a:xfrm>
            <a:off x="5868144" y="2996952"/>
            <a:ext cx="86409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6804248" y="2636912"/>
            <a:ext cx="2676823" cy="646331"/>
          </a:xfrm>
          <a:prstGeom prst="rect">
            <a:avLst/>
          </a:prstGeom>
          <a:noFill/>
        </p:spPr>
        <p:txBody>
          <a:bodyPr wrap="none" rtlCol="0">
            <a:spAutoFit/>
          </a:bodyPr>
          <a:lstStyle/>
          <a:p>
            <a:r>
              <a:rPr lang="fr-FR" dirty="0" smtClean="0"/>
              <a:t>AMPLEUR</a:t>
            </a:r>
          </a:p>
          <a:p>
            <a:r>
              <a:rPr lang="fr-FR" dirty="0" smtClean="0"/>
              <a:t>&amp; DUREE DE L’EXPERIENCE</a:t>
            </a:r>
            <a:endParaRPr lang="fr-FR" dirty="0"/>
          </a:p>
        </p:txBody>
      </p:sp>
      <p:cxnSp>
        <p:nvCxnSpPr>
          <p:cNvPr id="19" name="Connecteur droit avec flèche 18"/>
          <p:cNvCxnSpPr/>
          <p:nvPr/>
        </p:nvCxnSpPr>
        <p:spPr>
          <a:xfrm>
            <a:off x="5076056" y="3429000"/>
            <a:ext cx="8384" cy="12325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en angle 20"/>
          <p:cNvCxnSpPr/>
          <p:nvPr/>
        </p:nvCxnSpPr>
        <p:spPr>
          <a:xfrm>
            <a:off x="251520" y="3501008"/>
            <a:ext cx="2952328" cy="208823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3491880" y="5445224"/>
            <a:ext cx="5781134" cy="646331"/>
          </a:xfrm>
          <a:prstGeom prst="rect">
            <a:avLst/>
          </a:prstGeom>
          <a:noFill/>
        </p:spPr>
        <p:txBody>
          <a:bodyPr wrap="none" rtlCol="0">
            <a:spAutoFit/>
          </a:bodyPr>
          <a:lstStyle/>
          <a:p>
            <a:r>
              <a:rPr lang="fr-FR" dirty="0" smtClean="0">
                <a:solidFill>
                  <a:srgbClr val="FF0000"/>
                </a:solidFill>
              </a:rPr>
              <a:t>(MOYENS HUMAINS+ NOMBRE D’ECHATILLONS A PRELEVER</a:t>
            </a:r>
            <a:endParaRPr lang="fr-FR" dirty="0" smtClean="0"/>
          </a:p>
          <a:p>
            <a:r>
              <a:rPr lang="fr-FR" dirty="0" smtClean="0">
                <a:solidFill>
                  <a:srgbClr val="FF0000"/>
                </a:solidFill>
              </a:rPr>
              <a:t> </a:t>
            </a:r>
            <a:endParaRPr lang="fr-FR" dirty="0">
              <a:solidFill>
                <a:srgbClr val="FF0000"/>
              </a:solidFill>
            </a:endParaRPr>
          </a:p>
        </p:txBody>
      </p:sp>
      <p:cxnSp>
        <p:nvCxnSpPr>
          <p:cNvPr id="25" name="Connecteur droit avec flèche 24"/>
          <p:cNvCxnSpPr/>
          <p:nvPr/>
        </p:nvCxnSpPr>
        <p:spPr>
          <a:xfrm>
            <a:off x="5868144" y="6065912"/>
            <a:ext cx="0" cy="792088"/>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179512" y="4653136"/>
            <a:ext cx="3527889" cy="369332"/>
          </a:xfrm>
          <a:prstGeom prst="rect">
            <a:avLst/>
          </a:prstGeom>
          <a:noFill/>
        </p:spPr>
        <p:txBody>
          <a:bodyPr wrap="none" rtlCol="0">
            <a:spAutoFit/>
          </a:bodyPr>
          <a:lstStyle/>
          <a:p>
            <a:r>
              <a:rPr lang="fr-FR" dirty="0" smtClean="0"/>
              <a:t>Le Nombre de participants a retenir</a:t>
            </a: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t>La critique </a:t>
            </a:r>
            <a:br>
              <a:rPr lang="fr-FR" dirty="0" smtClean="0"/>
            </a:br>
            <a:r>
              <a:rPr lang="fr-FR" dirty="0" smtClean="0"/>
              <a:t>-</a:t>
            </a:r>
            <a:br>
              <a:rPr lang="fr-FR" dirty="0" smtClean="0"/>
            </a:br>
            <a:r>
              <a:rPr lang="fr-FR" dirty="0" smtClean="0"/>
              <a:t> </a:t>
            </a:r>
            <a:br>
              <a:rPr lang="fr-FR" dirty="0" smtClean="0"/>
            </a:br>
            <a:r>
              <a:rPr lang="fr-FR" dirty="0" smtClean="0"/>
              <a:t>La vérification </a:t>
            </a:r>
            <a:br>
              <a:rPr lang="fr-FR" dirty="0" smtClean="0"/>
            </a:br>
            <a:r>
              <a:rPr lang="fr-FR" dirty="0" smtClean="0"/>
              <a:t> </a:t>
            </a:r>
            <a:br>
              <a:rPr lang="fr-FR" dirty="0" smtClean="0"/>
            </a:br>
            <a:r>
              <a:rPr lang="fr-FR" dirty="0" smtClean="0"/>
              <a:t>La précision </a:t>
            </a:r>
            <a:br>
              <a:rPr lang="fr-FR" dirty="0" smtClean="0"/>
            </a:br>
            <a:r>
              <a:rPr lang="fr-FR" dirty="0" smtClean="0"/>
              <a:t> </a:t>
            </a:r>
            <a:br>
              <a:rPr lang="fr-FR" dirty="0" smtClean="0"/>
            </a:br>
            <a:r>
              <a:rPr lang="fr-FR" dirty="0" smtClean="0"/>
              <a:t>Le désir de perfection </a:t>
            </a:r>
            <a:br>
              <a:rPr lang="fr-FR" dirty="0" smtClean="0"/>
            </a:br>
            <a:r>
              <a:rPr lang="fr-FR" dirty="0" smtClean="0"/>
              <a:t/>
            </a:r>
            <a:br>
              <a:rPr lang="fr-FR" dirty="0" smtClean="0"/>
            </a:br>
            <a:r>
              <a:rPr lang="fr-FR" dirty="0" smtClean="0"/>
              <a:t> </a:t>
            </a:r>
            <a:br>
              <a:rPr lang="fr-FR" dirty="0" smtClean="0"/>
            </a:br>
            <a:r>
              <a:rPr lang="fr-FR" dirty="0" smtClean="0"/>
              <a:t>Le souci de réaliser un bon travail</a:t>
            </a:r>
            <a:br>
              <a:rPr lang="fr-FR" dirty="0" smtClean="0"/>
            </a:br>
            <a:endParaRPr lang="fr-F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476672"/>
            <a:ext cx="7772400" cy="1470025"/>
          </a:xfrm>
        </p:spPr>
        <p:style>
          <a:lnRef idx="2">
            <a:schemeClr val="accent1">
              <a:shade val="50000"/>
            </a:schemeClr>
          </a:lnRef>
          <a:fillRef idx="1">
            <a:schemeClr val="accent1"/>
          </a:fillRef>
          <a:effectRef idx="0">
            <a:schemeClr val="accent1"/>
          </a:effectRef>
          <a:fontRef idx="minor">
            <a:schemeClr val="lt1"/>
          </a:fontRef>
        </p:style>
        <p:txBody>
          <a:bodyPr/>
          <a:lstStyle/>
          <a:p>
            <a:r>
              <a:rPr lang="fr-FR" dirty="0" smtClean="0"/>
              <a:t>LA REGLE DE BASE A RETENIR</a:t>
            </a:r>
            <a:br>
              <a:rPr lang="fr-FR" dirty="0" smtClean="0"/>
            </a:br>
            <a:r>
              <a:rPr lang="fr-FR" dirty="0" smtClean="0"/>
              <a:t>DANS L’EXPERIMENTATION</a:t>
            </a:r>
            <a:endParaRPr lang="fr-FR" dirty="0"/>
          </a:p>
        </p:txBody>
      </p:sp>
      <p:sp>
        <p:nvSpPr>
          <p:cNvPr id="3" name="Sous-titre 2"/>
          <p:cNvSpPr>
            <a:spLocks noGrp="1"/>
          </p:cNvSpPr>
          <p:nvPr>
            <p:ph type="subTitle" idx="1"/>
          </p:nvPr>
        </p:nvSpPr>
        <p:spPr>
          <a:xfrm>
            <a:off x="1691680" y="2852936"/>
            <a:ext cx="6400800" cy="766936"/>
          </a:xfrm>
        </p:spPr>
        <p:style>
          <a:lnRef idx="2">
            <a:schemeClr val="dk1">
              <a:shade val="50000"/>
            </a:schemeClr>
          </a:lnRef>
          <a:fillRef idx="1">
            <a:schemeClr val="dk1"/>
          </a:fillRef>
          <a:effectRef idx="0">
            <a:schemeClr val="dk1"/>
          </a:effectRef>
          <a:fontRef idx="minor">
            <a:schemeClr val="lt1"/>
          </a:fontRef>
        </p:style>
        <p:txBody>
          <a:bodyPr/>
          <a:lstStyle/>
          <a:p>
            <a:r>
              <a:rPr lang="fr-FR" dirty="0" smtClean="0">
                <a:solidFill>
                  <a:schemeClr val="bg1"/>
                </a:solidFill>
              </a:rPr>
              <a:t>PRISE DE TEMPS CONSEQUANTE</a:t>
            </a:r>
            <a:endParaRPr lang="fr-FR" dirty="0">
              <a:solidFill>
                <a:schemeClr val="bg1"/>
              </a:solidFill>
            </a:endParaRPr>
          </a:p>
        </p:txBody>
      </p:sp>
      <p:sp>
        <p:nvSpPr>
          <p:cNvPr id="4" name="Flèche courbée vers la droite 3"/>
          <p:cNvSpPr/>
          <p:nvPr/>
        </p:nvSpPr>
        <p:spPr>
          <a:xfrm>
            <a:off x="755576" y="2276872"/>
            <a:ext cx="731520" cy="1216152"/>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Flèche vers le bas 4"/>
          <p:cNvSpPr/>
          <p:nvPr/>
        </p:nvSpPr>
        <p:spPr>
          <a:xfrm>
            <a:off x="4572000" y="4077072"/>
            <a:ext cx="4846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Sous-titre 2"/>
          <p:cNvSpPr txBox="1">
            <a:spLocks/>
          </p:cNvSpPr>
          <p:nvPr/>
        </p:nvSpPr>
        <p:spPr>
          <a:xfrm>
            <a:off x="1619672" y="4941168"/>
            <a:ext cx="6400800" cy="76693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smtClean="0">
                <a:ln>
                  <a:noFill/>
                </a:ln>
                <a:solidFill>
                  <a:schemeClr val="bg1"/>
                </a:solidFill>
                <a:effectLst/>
                <a:uLnTx/>
                <a:uFillTx/>
                <a:latin typeface="+mn-lt"/>
                <a:ea typeface="+mn-ea"/>
                <a:cs typeface="+mn-cs"/>
              </a:rPr>
              <a:t>IMPACT SUR LES REALISATIONS</a:t>
            </a:r>
            <a:endParaRPr kumimoji="0" lang="fr-FR" sz="3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1484784"/>
            <a:ext cx="7772400" cy="2190105"/>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fr-FR" dirty="0" smtClean="0"/>
              <a:t>1.3LES AVANTAGES DE LA PLANIFICATION D’UNE EXPERIMENTATION</a:t>
            </a:r>
            <a:endParaRPr lang="fr-FR"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3528" y="548680"/>
            <a:ext cx="7772400" cy="1470025"/>
          </a:xfrm>
        </p:spPr>
        <p:txBody>
          <a:bodyPr/>
          <a:lstStyle/>
          <a:p>
            <a:r>
              <a:rPr lang="fr-FR" dirty="0" smtClean="0"/>
              <a:t>Détermination de l’</a:t>
            </a:r>
            <a:r>
              <a:rPr lang="fr-FR" dirty="0" err="1" smtClean="0"/>
              <a:t>echantillonage</a:t>
            </a:r>
            <a:endParaRPr lang="fr-FR" dirty="0"/>
          </a:p>
        </p:txBody>
      </p:sp>
      <p:sp>
        <p:nvSpPr>
          <p:cNvPr id="3" name="Sous-titre 2"/>
          <p:cNvSpPr>
            <a:spLocks noGrp="1"/>
          </p:cNvSpPr>
          <p:nvPr>
            <p:ph type="subTitle" idx="1"/>
          </p:nvPr>
        </p:nvSpPr>
        <p:spPr>
          <a:xfrm>
            <a:off x="1371600" y="3140968"/>
            <a:ext cx="6400800" cy="2497832"/>
          </a:xfrm>
        </p:spPr>
        <p:style>
          <a:lnRef idx="2">
            <a:schemeClr val="accent3">
              <a:shade val="50000"/>
            </a:schemeClr>
          </a:lnRef>
          <a:fillRef idx="1">
            <a:schemeClr val="accent3"/>
          </a:fillRef>
          <a:effectRef idx="0">
            <a:schemeClr val="accent3"/>
          </a:effectRef>
          <a:fontRef idx="minor">
            <a:schemeClr val="lt1"/>
          </a:fontRef>
        </p:style>
        <p:txBody>
          <a:bodyPr>
            <a:normAutofit fontScale="77500" lnSpcReduction="20000"/>
          </a:bodyPr>
          <a:lstStyle/>
          <a:p>
            <a:pPr>
              <a:buFontTx/>
              <a:buChar char="-"/>
            </a:pPr>
            <a:r>
              <a:rPr lang="fr-FR" dirty="0" smtClean="0">
                <a:solidFill>
                  <a:schemeClr val="bg1"/>
                </a:solidFill>
              </a:rPr>
              <a:t>Type d’analyse statistique pour corroborer les hypothèses</a:t>
            </a:r>
          </a:p>
          <a:p>
            <a:pPr>
              <a:buFontTx/>
              <a:buChar char="-"/>
            </a:pPr>
            <a:r>
              <a:rPr lang="fr-FR" dirty="0" smtClean="0">
                <a:solidFill>
                  <a:schemeClr val="bg1"/>
                </a:solidFill>
              </a:rPr>
              <a:t>De la précision de la significativité statistique que l’on souhaite obtenir</a:t>
            </a:r>
          </a:p>
          <a:p>
            <a:pPr>
              <a:buFontTx/>
              <a:buChar char="-"/>
            </a:pPr>
            <a:r>
              <a:rPr lang="fr-FR" dirty="0" smtClean="0">
                <a:solidFill>
                  <a:schemeClr val="bg1"/>
                </a:solidFill>
              </a:rPr>
              <a:t>De l’ampleur que doivent présenter les résultats statistiquement significatifs pour être considère pertinents</a:t>
            </a:r>
          </a:p>
          <a:p>
            <a:endParaRPr lang="fr-FR" dirty="0"/>
          </a:p>
        </p:txBody>
      </p:sp>
      <p:sp>
        <p:nvSpPr>
          <p:cNvPr id="4" name="ZoneTexte 3"/>
          <p:cNvSpPr txBox="1"/>
          <p:nvPr/>
        </p:nvSpPr>
        <p:spPr>
          <a:xfrm>
            <a:off x="611560" y="2420888"/>
            <a:ext cx="2399118" cy="369332"/>
          </a:xfrm>
          <a:prstGeom prst="rect">
            <a:avLst/>
          </a:prstGeom>
          <a:noFill/>
        </p:spPr>
        <p:txBody>
          <a:bodyPr wrap="none" rtlCol="0">
            <a:spAutoFit/>
          </a:bodyPr>
          <a:lstStyle/>
          <a:p>
            <a:r>
              <a:rPr lang="fr-FR" dirty="0" smtClean="0"/>
              <a:t>IL SERA FONCTION DE : </a:t>
            </a:r>
            <a:endParaRPr lang="fr-FR" dirty="0"/>
          </a:p>
        </p:txBody>
      </p:sp>
      <p:sp>
        <p:nvSpPr>
          <p:cNvPr id="5" name="ZoneTexte 4"/>
          <p:cNvSpPr txBox="1"/>
          <p:nvPr/>
        </p:nvSpPr>
        <p:spPr>
          <a:xfrm>
            <a:off x="1403648" y="6021288"/>
            <a:ext cx="5848139" cy="369332"/>
          </a:xfrm>
          <a:prstGeom prst="rect">
            <a:avLst/>
          </a:prstGeom>
          <a:noFill/>
        </p:spPr>
        <p:txBody>
          <a:bodyPr wrap="none" rtlCol="0">
            <a:spAutoFit/>
          </a:bodyPr>
          <a:lstStyle/>
          <a:p>
            <a:r>
              <a:rPr lang="fr-FR" b="1" dirty="0" smtClean="0">
                <a:solidFill>
                  <a:srgbClr val="FF0000"/>
                </a:solidFill>
              </a:rPr>
              <a:t>CONNAISSANCES EN STATISTIQUES FORTEMENT RECQUISES</a:t>
            </a:r>
            <a:endParaRPr lang="fr-FR" b="1" dirty="0">
              <a:solidFill>
                <a:srgbClr val="FF000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332656"/>
            <a:ext cx="7772400" cy="1470025"/>
          </a:xfrm>
        </p:spPr>
        <p:style>
          <a:lnRef idx="1">
            <a:schemeClr val="dk1"/>
          </a:lnRef>
          <a:fillRef idx="3">
            <a:schemeClr val="dk1"/>
          </a:fillRef>
          <a:effectRef idx="2">
            <a:schemeClr val="dk1"/>
          </a:effectRef>
          <a:fontRef idx="minor">
            <a:schemeClr val="lt1"/>
          </a:fontRef>
        </p:style>
        <p:txBody>
          <a:bodyPr/>
          <a:lstStyle/>
          <a:p>
            <a:r>
              <a:rPr lang="fr-FR" dirty="0" smtClean="0"/>
              <a:t>1.2.3 Avantages de la Planification</a:t>
            </a:r>
            <a:endParaRPr lang="fr-FR" dirty="0"/>
          </a:p>
        </p:txBody>
      </p:sp>
      <p:sp>
        <p:nvSpPr>
          <p:cNvPr id="3" name="Sous-titre 2"/>
          <p:cNvSpPr>
            <a:spLocks noGrp="1"/>
          </p:cNvSpPr>
          <p:nvPr>
            <p:ph type="subTitle" idx="1"/>
          </p:nvPr>
        </p:nvSpPr>
        <p:spPr>
          <a:xfrm>
            <a:off x="827584" y="3140968"/>
            <a:ext cx="6400800" cy="1752600"/>
          </a:xfrm>
        </p:spPr>
        <p:txBody>
          <a:bodyPr>
            <a:normAutofit fontScale="85000" lnSpcReduction="10000"/>
          </a:bodyPr>
          <a:lstStyle/>
          <a:p>
            <a:pPr>
              <a:buFont typeface="Wingdings" pitchFamily="2" charset="2"/>
              <a:buChar char="q"/>
            </a:pPr>
            <a:r>
              <a:rPr lang="fr-FR" dirty="0" smtClean="0">
                <a:solidFill>
                  <a:srgbClr val="FF0000"/>
                </a:solidFill>
              </a:rPr>
              <a:t>Une planification de l’Expérimentation s’avère utile, compte tenu qu’elle décrive toutes les étapes , tant au début du projet ,que dans sa réalisation</a:t>
            </a:r>
            <a:endParaRPr lang="fr-FR" dirty="0">
              <a:solidFill>
                <a:srgbClr val="FF0000"/>
              </a:solidFill>
            </a:endParaRPr>
          </a:p>
        </p:txBody>
      </p:sp>
      <p:sp>
        <p:nvSpPr>
          <p:cNvPr id="4" name="Flèche vers le bas 3"/>
          <p:cNvSpPr/>
          <p:nvPr/>
        </p:nvSpPr>
        <p:spPr>
          <a:xfrm>
            <a:off x="1331640" y="1988840"/>
            <a:ext cx="916680"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vers le bas 4"/>
          <p:cNvSpPr/>
          <p:nvPr/>
        </p:nvSpPr>
        <p:spPr>
          <a:xfrm>
            <a:off x="7164288" y="5373216"/>
            <a:ext cx="916680"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71600" y="2204864"/>
            <a:ext cx="6400800" cy="3433936"/>
          </a:xfrm>
        </p:spPr>
        <p:style>
          <a:lnRef idx="2">
            <a:schemeClr val="dk1">
              <a:shade val="50000"/>
            </a:schemeClr>
          </a:lnRef>
          <a:fillRef idx="1">
            <a:schemeClr val="dk1"/>
          </a:fillRef>
          <a:effectRef idx="0">
            <a:schemeClr val="dk1"/>
          </a:effectRef>
          <a:fontRef idx="minor">
            <a:schemeClr val="lt1"/>
          </a:fontRef>
        </p:style>
        <p:txBody>
          <a:bodyPr>
            <a:normAutofit fontScale="70000" lnSpcReduction="20000"/>
          </a:bodyPr>
          <a:lstStyle/>
          <a:p>
            <a:r>
              <a:rPr lang="fr-FR" dirty="0" smtClean="0"/>
              <a:t>-</a:t>
            </a:r>
            <a:r>
              <a:rPr lang="fr-FR" dirty="0" smtClean="0">
                <a:solidFill>
                  <a:schemeClr val="bg1"/>
                </a:solidFill>
              </a:rPr>
              <a:t>réserver à l’avance le matériel a usage collectif  dont la monopolisation prend du temps et sa disponibilité</a:t>
            </a:r>
          </a:p>
          <a:p>
            <a:r>
              <a:rPr lang="fr-FR" dirty="0" smtClean="0">
                <a:solidFill>
                  <a:schemeClr val="bg1"/>
                </a:solidFill>
              </a:rPr>
              <a:t>-s’assurer de la disponibilité des ressources humaines qui participent au projet</a:t>
            </a:r>
          </a:p>
          <a:p>
            <a:r>
              <a:rPr lang="fr-FR" dirty="0" smtClean="0">
                <a:solidFill>
                  <a:schemeClr val="bg1"/>
                </a:solidFill>
              </a:rPr>
              <a:t> -anticiper les commandes d’</a:t>
            </a:r>
            <a:r>
              <a:rPr lang="fr-FR" dirty="0" err="1" smtClean="0">
                <a:solidFill>
                  <a:schemeClr val="bg1"/>
                </a:solidFill>
              </a:rPr>
              <a:t>equipements</a:t>
            </a:r>
            <a:r>
              <a:rPr lang="fr-FR" dirty="0" smtClean="0">
                <a:solidFill>
                  <a:schemeClr val="bg1"/>
                </a:solidFill>
              </a:rPr>
              <a:t> et de fournitures (contre les </a:t>
            </a:r>
            <a:r>
              <a:rPr lang="fr-FR" dirty="0" err="1" smtClean="0">
                <a:solidFill>
                  <a:schemeClr val="bg1"/>
                </a:solidFill>
              </a:rPr>
              <a:t>aleas</a:t>
            </a:r>
            <a:r>
              <a:rPr lang="fr-FR" dirty="0" smtClean="0">
                <a:solidFill>
                  <a:schemeClr val="bg1"/>
                </a:solidFill>
              </a:rPr>
              <a:t> de livraison)</a:t>
            </a:r>
          </a:p>
          <a:p>
            <a:r>
              <a:rPr lang="fr-FR" dirty="0" smtClean="0">
                <a:solidFill>
                  <a:schemeClr val="bg1"/>
                </a:solidFill>
              </a:rPr>
              <a:t>Sert comme un( aide –mémoire), pour un travail de laboratoire, ou sur le terrain</a:t>
            </a:r>
          </a:p>
          <a:p>
            <a:r>
              <a:rPr lang="fr-FR" dirty="0" smtClean="0">
                <a:solidFill>
                  <a:schemeClr val="bg1"/>
                </a:solidFill>
              </a:rPr>
              <a:t>Facilite la prise de décision vis-à-vis d’un volet de l’</a:t>
            </a:r>
            <a:r>
              <a:rPr lang="fr-FR" dirty="0" err="1" smtClean="0">
                <a:solidFill>
                  <a:schemeClr val="bg1"/>
                </a:solidFill>
              </a:rPr>
              <a:t>experimentaion</a:t>
            </a:r>
            <a:r>
              <a:rPr lang="fr-FR" dirty="0" smtClean="0">
                <a:solidFill>
                  <a:schemeClr val="bg1"/>
                </a:solidFill>
              </a:rPr>
              <a:t> </a:t>
            </a:r>
            <a:endParaRPr lang="fr-FR" dirty="0">
              <a:solidFill>
                <a:schemeClr val="bg1"/>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620688"/>
            <a:ext cx="7772400" cy="1470025"/>
          </a:xfrm>
        </p:spPr>
        <p:txBody>
          <a:bodyPr/>
          <a:lstStyle/>
          <a:p>
            <a:r>
              <a:rPr lang="fr-FR" dirty="0" smtClean="0"/>
              <a:t>Site d ’expérimentation :Cas de terrain</a:t>
            </a:r>
            <a:endParaRPr lang="fr-FR" dirty="0"/>
          </a:p>
        </p:txBody>
      </p:sp>
      <p:sp>
        <p:nvSpPr>
          <p:cNvPr id="3" name="Sous-titre 2"/>
          <p:cNvSpPr>
            <a:spLocks noGrp="1"/>
          </p:cNvSpPr>
          <p:nvPr>
            <p:ph type="subTitle" idx="1"/>
          </p:nvPr>
        </p:nvSpPr>
        <p:spPr>
          <a:xfrm>
            <a:off x="1371600" y="3212976"/>
            <a:ext cx="6400800" cy="2425824"/>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pPr>
              <a:buFontTx/>
              <a:buChar char="-"/>
            </a:pPr>
            <a:r>
              <a:rPr lang="fr-FR" dirty="0" smtClean="0">
                <a:solidFill>
                  <a:srgbClr val="FF0000"/>
                </a:solidFill>
              </a:rPr>
              <a:t>s’assurer que seules les activités essentielles seront assurées</a:t>
            </a:r>
          </a:p>
          <a:p>
            <a:pPr>
              <a:buFontTx/>
              <a:buChar char="-"/>
            </a:pPr>
            <a:r>
              <a:rPr lang="fr-FR" dirty="0" smtClean="0">
                <a:solidFill>
                  <a:srgbClr val="FF0000"/>
                </a:solidFill>
              </a:rPr>
              <a:t>Contrainte du temps (étalement dans le temps)</a:t>
            </a:r>
          </a:p>
          <a:p>
            <a:pPr>
              <a:buFontTx/>
              <a:buChar char="-"/>
            </a:pPr>
            <a:r>
              <a:rPr lang="fr-FR" dirty="0" smtClean="0">
                <a:solidFill>
                  <a:srgbClr val="FF0000"/>
                </a:solidFill>
              </a:rPr>
              <a:t>Prévoyance de l’aspect technique( régions isolées) : transport &amp; survie, santé ,sécurité</a:t>
            </a:r>
          </a:p>
          <a:p>
            <a:pPr>
              <a:buFontTx/>
              <a:buChar char="-"/>
            </a:pPr>
            <a:r>
              <a:rPr lang="fr-FR" dirty="0" smtClean="0">
                <a:solidFill>
                  <a:srgbClr val="FF0000"/>
                </a:solidFill>
              </a:rPr>
              <a:t>Favoriser les binômes</a:t>
            </a:r>
            <a:endParaRPr lang="fr-FR" dirty="0">
              <a:solidFill>
                <a:srgbClr val="FF0000"/>
              </a:solidFill>
            </a:endParaRPr>
          </a:p>
        </p:txBody>
      </p:sp>
      <p:sp>
        <p:nvSpPr>
          <p:cNvPr id="4" name="ZoneTexte 3"/>
          <p:cNvSpPr txBox="1"/>
          <p:nvPr/>
        </p:nvSpPr>
        <p:spPr>
          <a:xfrm>
            <a:off x="683568" y="2564904"/>
            <a:ext cx="6154762" cy="369332"/>
          </a:xfrm>
          <a:prstGeom prst="rect">
            <a:avLst/>
          </a:prstGeom>
          <a:noFill/>
        </p:spPr>
        <p:txBody>
          <a:bodyPr wrap="none" rtlCol="0">
            <a:spAutoFit/>
          </a:bodyPr>
          <a:lstStyle/>
          <a:p>
            <a:r>
              <a:rPr lang="fr-FR" b="1" dirty="0" smtClean="0">
                <a:solidFill>
                  <a:srgbClr val="FF0000"/>
                </a:solidFill>
              </a:rPr>
              <a:t>La Planification sur terrain ; peut être sujette a des Contraintes</a:t>
            </a:r>
            <a:endParaRPr lang="fr-FR" b="1" dirty="0">
              <a:solidFill>
                <a:srgbClr val="FF0000"/>
              </a:solidFill>
            </a:endParaRPr>
          </a:p>
        </p:txBody>
      </p:sp>
      <p:sp>
        <p:nvSpPr>
          <p:cNvPr id="5" name="ZoneTexte 4"/>
          <p:cNvSpPr txBox="1"/>
          <p:nvPr/>
        </p:nvSpPr>
        <p:spPr>
          <a:xfrm>
            <a:off x="1259632" y="5877272"/>
            <a:ext cx="3376950" cy="369332"/>
          </a:xfrm>
          <a:prstGeom prst="rect">
            <a:avLst/>
          </a:prstGeom>
          <a:noFill/>
        </p:spPr>
        <p:txBody>
          <a:bodyPr wrap="none" rtlCol="0">
            <a:spAutoFit/>
          </a:bodyPr>
          <a:lstStyle/>
          <a:p>
            <a:r>
              <a:rPr lang="fr-FR" dirty="0" smtClean="0"/>
              <a:t>UNE ERREURE PEUT ETRE FATALE: </a:t>
            </a:r>
            <a:endParaRPr lang="fr-FR" dirty="0"/>
          </a:p>
        </p:txBody>
      </p:sp>
      <p:cxnSp>
        <p:nvCxnSpPr>
          <p:cNvPr id="7" name="Connecteur droit avec flèche 6"/>
          <p:cNvCxnSpPr/>
          <p:nvPr/>
        </p:nvCxnSpPr>
        <p:spPr>
          <a:xfrm>
            <a:off x="5004048" y="6021288"/>
            <a:ext cx="108012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6372200" y="6021288"/>
            <a:ext cx="2442720" cy="369332"/>
          </a:xfrm>
          <a:prstGeom prst="rect">
            <a:avLst/>
          </a:prstGeom>
          <a:noFill/>
        </p:spPr>
        <p:txBody>
          <a:bodyPr wrap="none" rtlCol="0">
            <a:spAutoFit/>
          </a:bodyPr>
          <a:lstStyle/>
          <a:p>
            <a:r>
              <a:rPr lang="fr-FR" dirty="0" smtClean="0"/>
              <a:t>RECOMMENCER A ZERO</a:t>
            </a:r>
            <a:endParaRPr lang="fr-FR"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548680"/>
            <a:ext cx="7702624" cy="1467594"/>
          </a:xfrm>
        </p:spPr>
        <p:txBody>
          <a:bodyPr/>
          <a:lstStyle/>
          <a:p>
            <a:r>
              <a:rPr lang="fr-FR" dirty="0" smtClean="0"/>
              <a:t>Cas de Projets Complexes</a:t>
            </a:r>
            <a:endParaRPr lang="fr-FR" dirty="0"/>
          </a:p>
        </p:txBody>
      </p:sp>
      <p:sp>
        <p:nvSpPr>
          <p:cNvPr id="3" name="Sous-titre 2"/>
          <p:cNvSpPr>
            <a:spLocks noGrp="1"/>
          </p:cNvSpPr>
          <p:nvPr>
            <p:ph type="subTitle" idx="1"/>
          </p:nvPr>
        </p:nvSpPr>
        <p:spPr>
          <a:xfrm>
            <a:off x="1403648" y="1988840"/>
            <a:ext cx="6400800" cy="1752600"/>
          </a:xfrm>
        </p:spPr>
        <p:style>
          <a:lnRef idx="2">
            <a:schemeClr val="dk1">
              <a:shade val="50000"/>
            </a:schemeClr>
          </a:lnRef>
          <a:fillRef idx="1">
            <a:schemeClr val="dk1"/>
          </a:fillRef>
          <a:effectRef idx="0">
            <a:schemeClr val="dk1"/>
          </a:effectRef>
          <a:fontRef idx="minor">
            <a:schemeClr val="lt1"/>
          </a:fontRef>
        </p:style>
        <p:txBody>
          <a:bodyPr/>
          <a:lstStyle/>
          <a:p>
            <a:r>
              <a:rPr lang="fr-FR" dirty="0" smtClean="0">
                <a:solidFill>
                  <a:schemeClr val="bg1"/>
                </a:solidFill>
              </a:rPr>
              <a:t>La planification constitue un des </a:t>
            </a:r>
            <a:r>
              <a:rPr lang="fr-FR" u="sng" dirty="0" smtClean="0">
                <a:solidFill>
                  <a:srgbClr val="FF0000"/>
                </a:solidFill>
              </a:rPr>
              <a:t>éléments</a:t>
            </a:r>
            <a:r>
              <a:rPr lang="fr-FR" dirty="0" smtClean="0"/>
              <a:t>  </a:t>
            </a:r>
            <a:r>
              <a:rPr lang="fr-FR" dirty="0" smtClean="0">
                <a:solidFill>
                  <a:schemeClr val="bg1"/>
                </a:solidFill>
              </a:rPr>
              <a:t>d’un processus de:</a:t>
            </a:r>
          </a:p>
          <a:p>
            <a:r>
              <a:rPr lang="fr-FR" dirty="0" smtClean="0"/>
              <a:t> </a:t>
            </a:r>
            <a:r>
              <a:rPr lang="fr-FR" b="1" dirty="0" smtClean="0">
                <a:solidFill>
                  <a:srgbClr val="FF0000"/>
                </a:solidFill>
              </a:rPr>
              <a:t>GESTION DES PROJETS</a:t>
            </a:r>
            <a:endParaRPr lang="fr-FR" b="1" dirty="0">
              <a:solidFill>
                <a:srgbClr val="FF0000"/>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548680"/>
            <a:ext cx="7772400" cy="1470025"/>
          </a:xfrm>
        </p:spPr>
        <p:style>
          <a:lnRef idx="2">
            <a:schemeClr val="dk1">
              <a:shade val="50000"/>
            </a:schemeClr>
          </a:lnRef>
          <a:fillRef idx="1">
            <a:schemeClr val="dk1"/>
          </a:fillRef>
          <a:effectRef idx="0">
            <a:schemeClr val="dk1"/>
          </a:effectRef>
          <a:fontRef idx="minor">
            <a:schemeClr val="lt1"/>
          </a:fontRef>
        </p:style>
        <p:txBody>
          <a:bodyPr/>
          <a:lstStyle/>
          <a:p>
            <a:r>
              <a:rPr lang="fr-FR" dirty="0" smtClean="0"/>
              <a:t>3. LE TRAVAIL EXPERIMENTAL</a:t>
            </a:r>
            <a:endParaRPr lang="fr-FR" dirty="0"/>
          </a:p>
        </p:txBody>
      </p:sp>
      <p:sp>
        <p:nvSpPr>
          <p:cNvPr id="4" name="Rectangle à coins arrondis 3"/>
          <p:cNvSpPr/>
          <p:nvPr/>
        </p:nvSpPr>
        <p:spPr>
          <a:xfrm>
            <a:off x="3059832" y="2492896"/>
            <a:ext cx="244827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TRAVAI L  SCIENTIFIQUE</a:t>
            </a:r>
            <a:endParaRPr lang="fr-FR" dirty="0"/>
          </a:p>
        </p:txBody>
      </p:sp>
      <p:sp>
        <p:nvSpPr>
          <p:cNvPr id="5" name="Ellipse 4"/>
          <p:cNvSpPr/>
          <p:nvPr/>
        </p:nvSpPr>
        <p:spPr>
          <a:xfrm>
            <a:off x="611560" y="2492896"/>
            <a:ext cx="1152128"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VOLETEXP</a:t>
            </a:r>
            <a:endParaRPr lang="fr-FR" b="1" dirty="0">
              <a:solidFill>
                <a:schemeClr val="tx1"/>
              </a:solidFill>
            </a:endParaRPr>
          </a:p>
        </p:txBody>
      </p:sp>
      <p:cxnSp>
        <p:nvCxnSpPr>
          <p:cNvPr id="7" name="Connecteur droit avec flèche 6"/>
          <p:cNvCxnSpPr>
            <a:stCxn id="5" idx="6"/>
            <a:endCxn id="4" idx="1"/>
          </p:cNvCxnSpPr>
          <p:nvPr/>
        </p:nvCxnSpPr>
        <p:spPr>
          <a:xfrm>
            <a:off x="1763688" y="2950096"/>
            <a:ext cx="1296144"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en angle 11"/>
          <p:cNvCxnSpPr/>
          <p:nvPr/>
        </p:nvCxnSpPr>
        <p:spPr>
          <a:xfrm rot="16200000" flipH="1">
            <a:off x="3311860" y="4041068"/>
            <a:ext cx="1944216" cy="57606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004048" y="3861048"/>
            <a:ext cx="259228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PRINCIPES</a:t>
            </a:r>
            <a:endParaRPr lang="fr-FR" dirty="0"/>
          </a:p>
        </p:txBody>
      </p:sp>
      <p:cxnSp>
        <p:nvCxnSpPr>
          <p:cNvPr id="14" name="Connecteur en angle 13"/>
          <p:cNvCxnSpPr/>
          <p:nvPr/>
        </p:nvCxnSpPr>
        <p:spPr>
          <a:xfrm rot="16200000" flipH="1">
            <a:off x="5976156" y="4833156"/>
            <a:ext cx="986408" cy="9144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876256" y="5373216"/>
            <a:ext cx="226774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EFFICACITE</a:t>
            </a:r>
            <a:endParaRPr lang="fr-FR" dirty="0"/>
          </a:p>
        </p:txBody>
      </p:sp>
      <p:cxnSp>
        <p:nvCxnSpPr>
          <p:cNvPr id="17" name="Connecteur droit avec flèche 16"/>
          <p:cNvCxnSpPr>
            <a:stCxn id="5" idx="4"/>
            <a:endCxn id="19" idx="0"/>
          </p:cNvCxnSpPr>
          <p:nvPr/>
        </p:nvCxnSpPr>
        <p:spPr>
          <a:xfrm>
            <a:off x="1187624" y="3407296"/>
            <a:ext cx="601216" cy="110182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à coins arrondis 18"/>
          <p:cNvSpPr/>
          <p:nvPr/>
        </p:nvSpPr>
        <p:spPr>
          <a:xfrm>
            <a:off x="899592" y="4509120"/>
            <a:ext cx="177849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CONTRAINTES</a:t>
            </a:r>
            <a:endParaRPr lang="fr-FR" dirty="0"/>
          </a:p>
        </p:txBody>
      </p:sp>
      <p:cxnSp>
        <p:nvCxnSpPr>
          <p:cNvPr id="25" name="Connecteur droit avec flèche 24"/>
          <p:cNvCxnSpPr/>
          <p:nvPr/>
        </p:nvCxnSpPr>
        <p:spPr>
          <a:xfrm>
            <a:off x="-1692696" y="270892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flipH="1">
            <a:off x="827584" y="5301208"/>
            <a:ext cx="360040" cy="864096"/>
          </a:xfrm>
          <a:prstGeom prst="line">
            <a:avLst/>
          </a:prstGeom>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0" y="6165304"/>
            <a:ext cx="1372107"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fr-FR" dirty="0" smtClean="0"/>
              <a:t>ECHEANCIER</a:t>
            </a:r>
            <a:endParaRPr lang="fr-FR" dirty="0"/>
          </a:p>
        </p:txBody>
      </p:sp>
      <p:cxnSp>
        <p:nvCxnSpPr>
          <p:cNvPr id="31" name="Connecteur droit 30"/>
          <p:cNvCxnSpPr/>
          <p:nvPr/>
        </p:nvCxnSpPr>
        <p:spPr>
          <a:xfrm>
            <a:off x="2267744" y="5373216"/>
            <a:ext cx="360040" cy="792088"/>
          </a:xfrm>
          <a:prstGeom prst="line">
            <a:avLst/>
          </a:prstGeom>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1979712" y="6165304"/>
            <a:ext cx="121475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PRESSIONS</a:t>
            </a:r>
            <a:endParaRPr lang="fr-FR" dirty="0"/>
          </a:p>
        </p:txBody>
      </p:sp>
      <p:cxnSp>
        <p:nvCxnSpPr>
          <p:cNvPr id="20" name="Connecteur droit avec flèche 19"/>
          <p:cNvCxnSpPr/>
          <p:nvPr/>
        </p:nvCxnSpPr>
        <p:spPr>
          <a:xfrm flipV="1">
            <a:off x="5508104" y="2636912"/>
            <a:ext cx="936104"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5436096" y="3140968"/>
            <a:ext cx="792088"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6444208" y="2492896"/>
            <a:ext cx="998991"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fr-FR" dirty="0" smtClean="0"/>
              <a:t>TERRAIN</a:t>
            </a:r>
            <a:endParaRPr lang="fr-FR" dirty="0"/>
          </a:p>
        </p:txBody>
      </p:sp>
      <p:sp>
        <p:nvSpPr>
          <p:cNvPr id="26" name="ZoneTexte 25"/>
          <p:cNvSpPr txBox="1"/>
          <p:nvPr/>
        </p:nvSpPr>
        <p:spPr>
          <a:xfrm>
            <a:off x="6300192" y="3212976"/>
            <a:ext cx="1485791"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fr-FR" dirty="0" smtClean="0"/>
              <a:t>LABORATOIRE</a:t>
            </a:r>
            <a:endParaRPr lang="fr-FR" dirty="0"/>
          </a:p>
        </p:txBody>
      </p:sp>
      <p:sp>
        <p:nvSpPr>
          <p:cNvPr id="32" name="Rectangle 31"/>
          <p:cNvSpPr/>
          <p:nvPr/>
        </p:nvSpPr>
        <p:spPr>
          <a:xfrm>
            <a:off x="4139952" y="5301208"/>
            <a:ext cx="226774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QUALITE</a:t>
            </a:r>
            <a:endParaRPr lang="fr-FR"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115616" y="332656"/>
            <a:ext cx="6400800" cy="792088"/>
          </a:xfrm>
        </p:spPr>
        <p:txBody>
          <a:bodyPr/>
          <a:lstStyle/>
          <a:p>
            <a:r>
              <a:rPr lang="fr-FR" dirty="0" smtClean="0">
                <a:solidFill>
                  <a:schemeClr val="tx1"/>
                </a:solidFill>
              </a:rPr>
              <a:t>PRINCIPES</a:t>
            </a:r>
            <a:endParaRPr lang="fr-FR" dirty="0">
              <a:solidFill>
                <a:schemeClr val="tx1"/>
              </a:solidFill>
            </a:endParaRPr>
          </a:p>
        </p:txBody>
      </p:sp>
      <p:sp>
        <p:nvSpPr>
          <p:cNvPr id="4" name="ZoneTexte 3"/>
          <p:cNvSpPr txBox="1"/>
          <p:nvPr/>
        </p:nvSpPr>
        <p:spPr>
          <a:xfrm>
            <a:off x="1475656" y="1340768"/>
            <a:ext cx="4920899" cy="6463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fr-FR" dirty="0" smtClean="0"/>
              <a:t> - S’ASSURER DE LA FONCTIONALITE DU PROJET  ET</a:t>
            </a:r>
          </a:p>
          <a:p>
            <a:r>
              <a:rPr lang="fr-FR" dirty="0" smtClean="0"/>
              <a:t> PROCEDER AUX VERIFICATIONS QUI S’IMPOSENT…</a:t>
            </a:r>
            <a:endParaRPr lang="fr-FR" dirty="0"/>
          </a:p>
        </p:txBody>
      </p:sp>
      <p:sp>
        <p:nvSpPr>
          <p:cNvPr id="5" name="ZoneTexte 4"/>
          <p:cNvSpPr txBox="1"/>
          <p:nvPr/>
        </p:nvSpPr>
        <p:spPr>
          <a:xfrm>
            <a:off x="2483768" y="2708920"/>
            <a:ext cx="5903026" cy="92333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fr-FR" dirty="0" smtClean="0"/>
              <a:t> - AU COURS DE CHAQUE ETAPE DE TRAVAIL…S’ASSURER </a:t>
            </a:r>
          </a:p>
          <a:p>
            <a:r>
              <a:rPr lang="fr-FR" dirty="0" smtClean="0"/>
              <a:t>QU’AUCUN </a:t>
            </a:r>
            <a:r>
              <a:rPr lang="fr-FR" b="1" dirty="0" smtClean="0">
                <a:solidFill>
                  <a:srgbClr val="FF0000"/>
                </a:solidFill>
              </a:rPr>
              <a:t>EVENEMENT</a:t>
            </a:r>
            <a:r>
              <a:rPr lang="fr-FR" dirty="0" smtClean="0"/>
              <a:t> OU </a:t>
            </a:r>
            <a:r>
              <a:rPr lang="fr-FR" b="1" dirty="0" smtClean="0">
                <a:solidFill>
                  <a:srgbClr val="FF0000"/>
                </a:solidFill>
              </a:rPr>
              <a:t>FACTEUR IMPREVU </a:t>
            </a:r>
            <a:r>
              <a:rPr lang="fr-FR" b="1" dirty="0" smtClean="0">
                <a:solidFill>
                  <a:schemeClr val="tx1"/>
                </a:solidFill>
              </a:rPr>
              <a:t>N’EST VENU</a:t>
            </a:r>
          </a:p>
          <a:p>
            <a:r>
              <a:rPr lang="fr-FR" b="1" dirty="0" smtClean="0">
                <a:solidFill>
                  <a:schemeClr val="tx1"/>
                </a:solidFill>
              </a:rPr>
              <a:t>PERTURBER LE CADRE EXPERIMENTAL</a:t>
            </a:r>
            <a:endParaRPr lang="fr-FR" b="1" dirty="0">
              <a:solidFill>
                <a:schemeClr val="tx1"/>
              </a:solidFill>
            </a:endParaRPr>
          </a:p>
        </p:txBody>
      </p:sp>
      <p:sp>
        <p:nvSpPr>
          <p:cNvPr id="6" name="ZoneTexte 5"/>
          <p:cNvSpPr txBox="1"/>
          <p:nvPr/>
        </p:nvSpPr>
        <p:spPr>
          <a:xfrm>
            <a:off x="3131840" y="4941168"/>
            <a:ext cx="5753178" cy="6463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fr-FR" dirty="0" smtClean="0"/>
              <a:t> - A LA FIN DE CHAQUE ETAPE CONFIRMER QUE TOUT A ÉTÉ</a:t>
            </a:r>
          </a:p>
          <a:p>
            <a:r>
              <a:rPr lang="fr-FR" b="1" dirty="0" smtClean="0">
                <a:solidFill>
                  <a:schemeClr val="tx1"/>
                </a:solidFill>
              </a:rPr>
              <a:t>FAIT COMME PREVU POUR PASSER A LA PROCHAINE</a:t>
            </a:r>
            <a:endParaRPr lang="fr-FR" b="1" dirty="0">
              <a:solidFill>
                <a:schemeClr val="tx1"/>
              </a:solidFill>
            </a:endParaRPr>
          </a:p>
        </p:txBody>
      </p:sp>
      <p:sp>
        <p:nvSpPr>
          <p:cNvPr id="7" name="Ellipse 6"/>
          <p:cNvSpPr/>
          <p:nvPr/>
        </p:nvSpPr>
        <p:spPr>
          <a:xfrm>
            <a:off x="1187624" y="2852936"/>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t>
            </a:r>
          </a:p>
          <a:p>
            <a:pPr algn="ctr"/>
            <a:r>
              <a:rPr lang="fr-FR" dirty="0" smtClean="0"/>
              <a:t>SOIN</a:t>
            </a:r>
            <a:endParaRPr lang="fr-FR" dirty="0"/>
          </a:p>
        </p:txBody>
      </p:sp>
      <p:cxnSp>
        <p:nvCxnSpPr>
          <p:cNvPr id="9" name="Connecteur droit avec flèche 8"/>
          <p:cNvCxnSpPr/>
          <p:nvPr/>
        </p:nvCxnSpPr>
        <p:spPr>
          <a:xfrm>
            <a:off x="1547664" y="3861048"/>
            <a:ext cx="0"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971600" y="5085184"/>
            <a:ext cx="1388522"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fr-FR" dirty="0" smtClean="0"/>
              <a:t>Matériel</a:t>
            </a:r>
          </a:p>
          <a:p>
            <a:r>
              <a:rPr lang="fr-FR" dirty="0" smtClean="0"/>
              <a:t>Substances</a:t>
            </a:r>
          </a:p>
          <a:p>
            <a:r>
              <a:rPr lang="fr-FR" dirty="0" smtClean="0"/>
              <a:t>Etres Vivants</a:t>
            </a:r>
            <a:endParaRPr lang="fr-FR" dirty="0"/>
          </a:p>
        </p:txBody>
      </p:sp>
      <p:sp>
        <p:nvSpPr>
          <p:cNvPr id="13" name="Rectangle à coins arrondis 12"/>
          <p:cNvSpPr/>
          <p:nvPr/>
        </p:nvSpPr>
        <p:spPr>
          <a:xfrm>
            <a:off x="6588224" y="476672"/>
            <a:ext cx="230425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CONCENTRATION</a:t>
            </a:r>
            <a:endParaRPr lang="fr-FR"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75656" y="1340768"/>
            <a:ext cx="5290103"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fr-FR" dirty="0" smtClean="0"/>
              <a:t> - juguler le maximum d’erreurs ainsi que la négligence</a:t>
            </a:r>
            <a:endParaRPr lang="fr-FR" dirty="0"/>
          </a:p>
        </p:txBody>
      </p:sp>
      <p:sp>
        <p:nvSpPr>
          <p:cNvPr id="5" name="Flèche vers le bas 4"/>
          <p:cNvSpPr/>
          <p:nvPr/>
        </p:nvSpPr>
        <p:spPr>
          <a:xfrm>
            <a:off x="2267744" y="1772816"/>
            <a:ext cx="4846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683568" y="2420888"/>
            <a:ext cx="2902911" cy="6463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fr-FR" dirty="0" smtClean="0"/>
              <a:t> -impact sur le cout du projet</a:t>
            </a:r>
          </a:p>
          <a:p>
            <a:r>
              <a:rPr lang="fr-FR" dirty="0" smtClean="0"/>
              <a:t>- Impact sur l’Organisation</a:t>
            </a:r>
            <a:endParaRPr lang="fr-FR" dirty="0"/>
          </a:p>
        </p:txBody>
      </p:sp>
      <p:sp>
        <p:nvSpPr>
          <p:cNvPr id="7" name="Flèche droite 6"/>
          <p:cNvSpPr/>
          <p:nvPr/>
        </p:nvSpPr>
        <p:spPr>
          <a:xfrm>
            <a:off x="3707904" y="2492896"/>
            <a:ext cx="50405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4283968" y="2276872"/>
            <a:ext cx="4375365" cy="1200329"/>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fr-FR" dirty="0" smtClean="0"/>
              <a:t>-  Détérioration d’un Appareillage de Mesure</a:t>
            </a:r>
          </a:p>
          <a:p>
            <a:r>
              <a:rPr lang="fr-FR" dirty="0" smtClean="0"/>
              <a:t>Collectif</a:t>
            </a:r>
          </a:p>
          <a:p>
            <a:r>
              <a:rPr lang="fr-FR" dirty="0" smtClean="0"/>
              <a:t>- Propagation de Maladies dans un </a:t>
            </a:r>
            <a:r>
              <a:rPr lang="fr-FR" dirty="0" err="1" smtClean="0"/>
              <a:t>elevage</a:t>
            </a:r>
            <a:r>
              <a:rPr lang="fr-FR" dirty="0" smtClean="0"/>
              <a:t> </a:t>
            </a:r>
          </a:p>
          <a:p>
            <a:endParaRPr lang="fr-FR" dirty="0"/>
          </a:p>
        </p:txBody>
      </p:sp>
      <p:sp>
        <p:nvSpPr>
          <p:cNvPr id="11" name="Flèche droite 10"/>
          <p:cNvSpPr/>
          <p:nvPr/>
        </p:nvSpPr>
        <p:spPr>
          <a:xfrm rot="5400000">
            <a:off x="3626184" y="3942768"/>
            <a:ext cx="50405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2843808" y="4797152"/>
            <a:ext cx="4359527" cy="92333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buFontTx/>
              <a:buChar char="-"/>
            </a:pPr>
            <a:r>
              <a:rPr lang="fr-FR" b="1" dirty="0" smtClean="0">
                <a:solidFill>
                  <a:srgbClr val="FF0000"/>
                </a:solidFill>
              </a:rPr>
              <a:t>BANNIR    LA      PRECIPITATION</a:t>
            </a:r>
          </a:p>
          <a:p>
            <a:r>
              <a:rPr lang="fr-FR" b="1" dirty="0" smtClean="0">
                <a:solidFill>
                  <a:srgbClr val="FF0000"/>
                </a:solidFill>
              </a:rPr>
              <a:t>QUI CONSTITUE UN DES DANGERS A EVITER</a:t>
            </a:r>
          </a:p>
          <a:p>
            <a:endParaRPr lang="fr-FR" b="1"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404664"/>
            <a:ext cx="7772400" cy="1470025"/>
          </a:xfrm>
        </p:spPr>
        <p:style>
          <a:lnRef idx="2">
            <a:schemeClr val="dk1">
              <a:shade val="50000"/>
            </a:schemeClr>
          </a:lnRef>
          <a:fillRef idx="1">
            <a:schemeClr val="dk1"/>
          </a:fillRef>
          <a:effectRef idx="0">
            <a:schemeClr val="dk1"/>
          </a:effectRef>
          <a:fontRef idx="minor">
            <a:schemeClr val="lt1"/>
          </a:fontRef>
        </p:style>
        <p:txBody>
          <a:bodyPr/>
          <a:lstStyle/>
          <a:p>
            <a:r>
              <a:rPr lang="fr-FR" dirty="0" smtClean="0"/>
              <a:t>1.3  LA  RECHERCHE</a:t>
            </a:r>
            <a:br>
              <a:rPr lang="fr-FR" dirty="0" smtClean="0"/>
            </a:br>
            <a:r>
              <a:rPr lang="fr-FR" dirty="0" smtClean="0"/>
              <a:t>SCIENTIFIQUE</a:t>
            </a:r>
            <a:endParaRPr lang="fr-FR" dirty="0"/>
          </a:p>
        </p:txBody>
      </p:sp>
      <p:sp>
        <p:nvSpPr>
          <p:cNvPr id="3" name="Sous-titre 2"/>
          <p:cNvSpPr>
            <a:spLocks noGrp="1"/>
          </p:cNvSpPr>
          <p:nvPr>
            <p:ph type="subTitle" idx="1"/>
          </p:nvPr>
        </p:nvSpPr>
        <p:spPr>
          <a:xfrm>
            <a:off x="1403648" y="2924944"/>
            <a:ext cx="6400800" cy="1752600"/>
          </a:xfrm>
        </p:spPr>
        <p:txBody>
          <a:bodyPr>
            <a:normAutofit fontScale="77500" lnSpcReduction="20000"/>
          </a:bodyPr>
          <a:lstStyle/>
          <a:p>
            <a:r>
              <a:rPr lang="fr-FR" dirty="0" smtClean="0"/>
              <a:t>Elle est l’ensemble de travail effectué par ceux qui s’y adonnent en l’occurrence, </a:t>
            </a:r>
          </a:p>
          <a:p>
            <a:r>
              <a:rPr lang="fr-FR" dirty="0" smtClean="0"/>
              <a:t>les chercheurs pour </a:t>
            </a:r>
            <a:r>
              <a:rPr lang="fr-FR" dirty="0" smtClean="0">
                <a:solidFill>
                  <a:srgbClr val="FF0000"/>
                </a:solidFill>
              </a:rPr>
              <a:t>trouver</a:t>
            </a:r>
            <a:r>
              <a:rPr lang="fr-FR" dirty="0" smtClean="0"/>
              <a:t> des </a:t>
            </a:r>
            <a:r>
              <a:rPr lang="fr-FR" dirty="0" smtClean="0">
                <a:solidFill>
                  <a:srgbClr val="FF0000"/>
                </a:solidFill>
              </a:rPr>
              <a:t>connaissances nouvelles</a:t>
            </a:r>
            <a:r>
              <a:rPr lang="fr-FR" dirty="0" smtClean="0"/>
              <a:t> ou pour découvrir la </a:t>
            </a:r>
            <a:r>
              <a:rPr lang="fr-FR" dirty="0" smtClean="0">
                <a:solidFill>
                  <a:srgbClr val="FF0000"/>
                </a:solidFill>
              </a:rPr>
              <a:t>vérité scientifique</a:t>
            </a:r>
          </a:p>
          <a:p>
            <a:endParaRPr lang="fr-FR"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707904" y="2780928"/>
            <a:ext cx="3744416" cy="1470025"/>
          </a:xfrm>
        </p:spPr>
        <p:txBody>
          <a:bodyPr>
            <a:normAutofit/>
          </a:bodyPr>
          <a:lstStyle/>
          <a:p>
            <a:r>
              <a:rPr lang="fr-FR" dirty="0" smtClean="0">
                <a:hlinkClick r:id="" action="ppaction://noaction" highlightClick="1"/>
              </a:rPr>
              <a:t>QUALITE DE L’OBSERVATION</a:t>
            </a:r>
            <a:endParaRPr lang="fr-FR" dirty="0">
              <a:hlinkClick r:id="" action="ppaction://noaction" highlightClick="1"/>
            </a:endParaRPr>
          </a:p>
        </p:txBody>
      </p:sp>
      <p:sp>
        <p:nvSpPr>
          <p:cNvPr id="4" name="Flèche vers le bas 3"/>
          <p:cNvSpPr/>
          <p:nvPr/>
        </p:nvSpPr>
        <p:spPr>
          <a:xfrm>
            <a:off x="3779912" y="1844824"/>
            <a:ext cx="804089"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p:cNvSpPr txBox="1">
            <a:spLocks/>
          </p:cNvSpPr>
          <p:nvPr/>
        </p:nvSpPr>
        <p:spPr>
          <a:xfrm>
            <a:off x="1187624" y="620688"/>
            <a:ext cx="4283968"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chemeClr val="tx1"/>
                </a:solidFill>
                <a:effectLst/>
                <a:uLnTx/>
                <a:uFillTx/>
                <a:latin typeface="+mj-lt"/>
                <a:ea typeface="+mj-ea"/>
                <a:cs typeface="+mj-cs"/>
              </a:rPr>
              <a:t>CONCENTRATION</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itre 1"/>
          <p:cNvSpPr txBox="1">
            <a:spLocks/>
          </p:cNvSpPr>
          <p:nvPr/>
        </p:nvSpPr>
        <p:spPr>
          <a:xfrm>
            <a:off x="539552" y="4581128"/>
            <a:ext cx="4283968"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chemeClr val="tx1"/>
                </a:solidFill>
                <a:effectLst/>
                <a:uLnTx/>
                <a:uFillTx/>
                <a:latin typeface="+mj-lt"/>
                <a:ea typeface="+mj-ea"/>
                <a:cs typeface="+mj-cs"/>
              </a:rPr>
              <a:t>DOUTE</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Flèche vers le bas 6"/>
          <p:cNvSpPr/>
          <p:nvPr/>
        </p:nvSpPr>
        <p:spPr>
          <a:xfrm rot="16200000">
            <a:off x="4038111" y="4887367"/>
            <a:ext cx="804089"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1"/>
          <p:cNvSpPr txBox="1">
            <a:spLocks/>
          </p:cNvSpPr>
          <p:nvPr/>
        </p:nvSpPr>
        <p:spPr>
          <a:xfrm>
            <a:off x="5076056" y="4725144"/>
            <a:ext cx="3744416" cy="1470025"/>
          </a:xfrm>
          <a:prstGeom prst="rect">
            <a:avLst/>
          </a:prstGeom>
        </p:spPr>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chemeClr val="tx1"/>
                </a:solidFill>
                <a:effectLst/>
                <a:uLnTx/>
                <a:uFillTx/>
                <a:latin typeface="+mj-lt"/>
                <a:ea typeface="+mj-ea"/>
                <a:cs typeface="+mj-cs"/>
                <a:hlinkClick r:id="" action="ppaction://noaction" highlightClick="1"/>
              </a:rPr>
              <a:t>SIGNAL</a:t>
            </a:r>
          </a:p>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dirty="0" smtClean="0">
                <a:latin typeface="+mj-lt"/>
                <a:ea typeface="+mj-ea"/>
                <a:cs typeface="+mj-cs"/>
                <a:hlinkClick r:id="" action="ppaction://noaction" highlightClick="1"/>
              </a:rPr>
              <a:t>EXPERIMENTAL ?</a:t>
            </a:r>
            <a:endParaRPr kumimoji="0" lang="fr-FR" sz="4400" b="0" i="0" u="none" strike="noStrike" kern="1200" cap="none" spc="0" normalizeH="0" baseline="0" noProof="0" dirty="0">
              <a:ln>
                <a:noFill/>
              </a:ln>
              <a:solidFill>
                <a:schemeClr val="tx1"/>
              </a:solidFill>
              <a:effectLst/>
              <a:uLnTx/>
              <a:uFillTx/>
              <a:latin typeface="+mj-lt"/>
              <a:ea typeface="+mj-ea"/>
              <a:cs typeface="+mj-cs"/>
              <a:hlinkClick r:id="" action="ppaction://noaction" highlightClick="1"/>
            </a:endParaRPr>
          </a:p>
        </p:txBody>
      </p:sp>
      <p:sp>
        <p:nvSpPr>
          <p:cNvPr id="9" name="ZoneTexte 8"/>
          <p:cNvSpPr txBox="1"/>
          <p:nvPr/>
        </p:nvSpPr>
        <p:spPr>
          <a:xfrm>
            <a:off x="3995936" y="332656"/>
            <a:ext cx="2374689" cy="523220"/>
          </a:xfrm>
          <a:prstGeom prst="rect">
            <a:avLst/>
          </a:prstGeom>
          <a:noFill/>
        </p:spPr>
        <p:txBody>
          <a:bodyPr wrap="none" rtlCol="0">
            <a:spAutoFit/>
          </a:bodyPr>
          <a:lstStyle/>
          <a:p>
            <a:r>
              <a:rPr lang="fr-FR" sz="2800" dirty="0" smtClean="0">
                <a:solidFill>
                  <a:srgbClr val="FF0000"/>
                </a:solidFill>
              </a:rPr>
              <a:t>SOLUTION……..</a:t>
            </a:r>
            <a:endParaRPr lang="fr-FR" sz="2800" dirty="0">
              <a:solidFill>
                <a:srgbClr val="FF0000"/>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260648"/>
            <a:ext cx="7772400" cy="1470025"/>
          </a:xfrm>
        </p:spPr>
        <p:txBody>
          <a:bodyPr/>
          <a:lstStyle/>
          <a:p>
            <a:r>
              <a:rPr lang="fr-FR" dirty="0" smtClean="0"/>
              <a:t>UN TRAVAIL EXPERIMENTAL  VALABLE EXIGE</a:t>
            </a:r>
            <a:endParaRPr lang="fr-FR" dirty="0"/>
          </a:p>
        </p:txBody>
      </p:sp>
      <p:sp>
        <p:nvSpPr>
          <p:cNvPr id="3" name="Sous-titre 2"/>
          <p:cNvSpPr>
            <a:spLocks noGrp="1"/>
          </p:cNvSpPr>
          <p:nvPr>
            <p:ph type="subTitle" idx="1"/>
          </p:nvPr>
        </p:nvSpPr>
        <p:spPr>
          <a:xfrm>
            <a:off x="1547664" y="1772816"/>
            <a:ext cx="6400800" cy="1752600"/>
          </a:xfrm>
        </p:spPr>
        <p:style>
          <a:lnRef idx="2">
            <a:schemeClr val="dk1">
              <a:shade val="50000"/>
            </a:schemeClr>
          </a:lnRef>
          <a:fillRef idx="1">
            <a:schemeClr val="dk1"/>
          </a:fillRef>
          <a:effectRef idx="0">
            <a:schemeClr val="dk1"/>
          </a:effectRef>
          <a:fontRef idx="minor">
            <a:schemeClr val="lt1"/>
          </a:fontRef>
        </p:style>
        <p:txBody>
          <a:bodyPr>
            <a:normAutofit/>
          </a:bodyPr>
          <a:lstStyle/>
          <a:p>
            <a:pPr>
              <a:buFontTx/>
              <a:buChar char="-"/>
            </a:pPr>
            <a:r>
              <a:rPr lang="fr-FR" dirty="0" smtClean="0">
                <a:solidFill>
                  <a:srgbClr val="FFFF00"/>
                </a:solidFill>
              </a:rPr>
              <a:t>Patience</a:t>
            </a:r>
          </a:p>
          <a:p>
            <a:pPr>
              <a:buFontTx/>
              <a:buChar char="-"/>
            </a:pPr>
            <a:r>
              <a:rPr lang="fr-FR" dirty="0" smtClean="0">
                <a:solidFill>
                  <a:srgbClr val="FFFF00"/>
                </a:solidFill>
              </a:rPr>
              <a:t>Rigueur</a:t>
            </a:r>
          </a:p>
          <a:p>
            <a:pPr>
              <a:buFontTx/>
              <a:buChar char="-"/>
            </a:pPr>
            <a:r>
              <a:rPr lang="fr-FR" dirty="0" smtClean="0">
                <a:solidFill>
                  <a:srgbClr val="FFFF00"/>
                </a:solidFill>
              </a:rPr>
              <a:t>Concentration</a:t>
            </a:r>
          </a:p>
          <a:p>
            <a:endParaRPr lang="fr-FR" dirty="0"/>
          </a:p>
        </p:txBody>
      </p:sp>
      <p:sp>
        <p:nvSpPr>
          <p:cNvPr id="4" name="Flèche courbée vers la droite 3"/>
          <p:cNvSpPr/>
          <p:nvPr/>
        </p:nvSpPr>
        <p:spPr>
          <a:xfrm>
            <a:off x="467544" y="1844824"/>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ZoneTexte 4"/>
          <p:cNvSpPr txBox="1"/>
          <p:nvPr/>
        </p:nvSpPr>
        <p:spPr>
          <a:xfrm>
            <a:off x="1763688" y="3933056"/>
            <a:ext cx="5364802" cy="369332"/>
          </a:xfrm>
          <a:prstGeom prst="rect">
            <a:avLst/>
          </a:prstGeom>
          <a:noFill/>
        </p:spPr>
        <p:txBody>
          <a:bodyPr wrap="none" rtlCol="0">
            <a:spAutoFit/>
          </a:bodyPr>
          <a:lstStyle/>
          <a:p>
            <a:r>
              <a:rPr lang="fr-FR" dirty="0" smtClean="0"/>
              <a:t>AUTRE  DIMENSION QUI DOIT ETRE PRISE AU SERIEUX: </a:t>
            </a:r>
            <a:endParaRPr lang="fr-FR" dirty="0"/>
          </a:p>
        </p:txBody>
      </p:sp>
      <p:sp>
        <p:nvSpPr>
          <p:cNvPr id="6" name="Sous-titre 2"/>
          <p:cNvSpPr txBox="1">
            <a:spLocks/>
          </p:cNvSpPr>
          <p:nvPr/>
        </p:nvSpPr>
        <p:spPr>
          <a:xfrm>
            <a:off x="1763688" y="4725144"/>
            <a:ext cx="6400800" cy="100811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p>
            <a:pPr marL="0" marR="0" lvl="0" indent="0" algn="ctr" defTabSz="914400" rtl="0" eaLnBrk="1" fontAlgn="auto" latinLnBrk="0" hangingPunct="1">
              <a:lnSpc>
                <a:spcPct val="100000"/>
              </a:lnSpc>
              <a:spcBef>
                <a:spcPct val="20000"/>
              </a:spcBef>
              <a:spcAft>
                <a:spcPts val="0"/>
              </a:spcAft>
              <a:buClrTx/>
              <a:buSzTx/>
              <a:buFontTx/>
              <a:buChar char="-"/>
              <a:tabLst/>
              <a:defRPr/>
            </a:pPr>
            <a:r>
              <a:rPr kumimoji="0" lang="fr-FR" sz="3200" b="0" i="0" u="none" strike="noStrike" kern="1200" cap="none" spc="0" normalizeH="0" baseline="0" noProof="0" dirty="0" smtClean="0">
                <a:ln>
                  <a:noFill/>
                </a:ln>
                <a:solidFill>
                  <a:srgbClr val="FFFF00"/>
                </a:solidFill>
                <a:effectLst/>
                <a:uLnTx/>
                <a:uFillTx/>
                <a:latin typeface="+mn-lt"/>
                <a:ea typeface="+mn-ea"/>
                <a:cs typeface="+mn-cs"/>
              </a:rPr>
              <a:t>RESPECT DES REGLES DE</a:t>
            </a:r>
            <a:r>
              <a:rPr kumimoji="0" lang="fr-FR" sz="3200" b="0" i="0" u="none" strike="noStrike" kern="1200" cap="none" spc="0" normalizeH="0" noProof="0" dirty="0" smtClean="0">
                <a:ln>
                  <a:noFill/>
                </a:ln>
                <a:solidFill>
                  <a:srgbClr val="FFFF00"/>
                </a:solidFill>
                <a:effectLst/>
                <a:uLnTx/>
                <a:uFillTx/>
                <a:latin typeface="+mn-lt"/>
                <a:ea typeface="+mn-ea"/>
                <a:cs typeface="+mn-cs"/>
              </a:rPr>
              <a:t> SECURITE pourquoi ?</a:t>
            </a:r>
            <a:endParaRPr kumimoji="0" lang="fr-FR" sz="3200" b="0" i="0" u="none" strike="noStrike" kern="1200" cap="none" spc="0" normalizeH="0" baseline="0" noProof="0" dirty="0" smtClean="0">
              <a:ln>
                <a:noFill/>
              </a:ln>
              <a:solidFill>
                <a:srgbClr val="FFFF00"/>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7" name="Rectangle à coins arrondis 6"/>
          <p:cNvSpPr/>
          <p:nvPr/>
        </p:nvSpPr>
        <p:spPr>
          <a:xfrm>
            <a:off x="3851920" y="5661248"/>
            <a:ext cx="177849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CONTRAINTES</a:t>
            </a:r>
            <a:endParaRPr lang="fr-FR" dirty="0"/>
          </a:p>
        </p:txBody>
      </p:sp>
      <p:sp>
        <p:nvSpPr>
          <p:cNvPr id="8" name="ZoneTexte 7"/>
          <p:cNvSpPr txBox="1"/>
          <p:nvPr/>
        </p:nvSpPr>
        <p:spPr>
          <a:xfrm>
            <a:off x="2483768" y="5733256"/>
            <a:ext cx="1372107"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fr-FR" dirty="0" smtClean="0"/>
              <a:t>ECHEANCIER</a:t>
            </a:r>
            <a:endParaRPr lang="fr-FR" dirty="0"/>
          </a:p>
        </p:txBody>
      </p:sp>
      <p:sp>
        <p:nvSpPr>
          <p:cNvPr id="9" name="ZoneTexte 8"/>
          <p:cNvSpPr txBox="1"/>
          <p:nvPr/>
        </p:nvSpPr>
        <p:spPr>
          <a:xfrm>
            <a:off x="5580112" y="5661248"/>
            <a:ext cx="121475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PRESSIONS</a:t>
            </a:r>
            <a:endParaRPr lang="fr-FR"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692696"/>
            <a:ext cx="7772400" cy="1470025"/>
          </a:xfrm>
        </p:spPr>
        <p:txBody>
          <a:bodyPr/>
          <a:lstStyle/>
          <a:p>
            <a:r>
              <a:rPr lang="fr-FR" dirty="0" smtClean="0"/>
              <a:t>RESPECT DES REGLES DE SECURITE</a:t>
            </a:r>
            <a:endParaRPr lang="fr-FR" dirty="0"/>
          </a:p>
        </p:txBody>
      </p:sp>
      <p:sp>
        <p:nvSpPr>
          <p:cNvPr id="3" name="Sous-titre 2"/>
          <p:cNvSpPr>
            <a:spLocks noGrp="1"/>
          </p:cNvSpPr>
          <p:nvPr>
            <p:ph type="subTitle" idx="1"/>
          </p:nvPr>
        </p:nvSpPr>
        <p:spPr>
          <a:xfrm>
            <a:off x="1187624" y="2276872"/>
            <a:ext cx="6400800" cy="1752600"/>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r>
              <a:rPr lang="fr-FR" dirty="0" smtClean="0">
                <a:solidFill>
                  <a:schemeClr val="tx1"/>
                </a:solidFill>
              </a:rPr>
              <a:t>En Recherche expérimentale on emploie des dispositifs expérimentaux de type artisanale ou modifiés selon nos besoins</a:t>
            </a:r>
            <a:endParaRPr lang="fr-FR" dirty="0">
              <a:solidFill>
                <a:schemeClr val="tx1"/>
              </a:solidFill>
            </a:endParaRPr>
          </a:p>
        </p:txBody>
      </p:sp>
      <p:sp>
        <p:nvSpPr>
          <p:cNvPr id="4" name="Flèche vers le bas 3"/>
          <p:cNvSpPr/>
          <p:nvPr/>
        </p:nvSpPr>
        <p:spPr>
          <a:xfrm>
            <a:off x="3995936" y="4149080"/>
            <a:ext cx="4846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Sous-titre 2"/>
          <p:cNvSpPr txBox="1">
            <a:spLocks/>
          </p:cNvSpPr>
          <p:nvPr/>
        </p:nvSpPr>
        <p:spPr>
          <a:xfrm>
            <a:off x="1331640" y="4797152"/>
            <a:ext cx="6400800" cy="17526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fontScale="925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smtClean="0">
                <a:ln>
                  <a:noFill/>
                </a:ln>
                <a:solidFill>
                  <a:schemeClr val="tx1"/>
                </a:solidFill>
                <a:effectLst/>
                <a:uLnTx/>
                <a:uFillTx/>
                <a:latin typeface="+mn-lt"/>
                <a:ea typeface="+mn-ea"/>
                <a:cs typeface="+mn-cs"/>
              </a:rPr>
              <a:t>IMPACT</a:t>
            </a:r>
            <a:r>
              <a:rPr kumimoji="0" lang="fr-FR" sz="3200" b="0" i="0" u="none" strike="noStrike" kern="1200" cap="none" spc="0" normalizeH="0" noProof="0" dirty="0" smtClean="0">
                <a:ln>
                  <a:noFill/>
                </a:ln>
                <a:solidFill>
                  <a:schemeClr val="tx1"/>
                </a:solidFill>
                <a:effectLst/>
                <a:uLnTx/>
                <a:uFillTx/>
                <a:latin typeface="+mn-lt"/>
                <a:ea typeface="+mn-ea"/>
                <a:cs typeface="+mn-cs"/>
              </a:rPr>
              <a:t> SUR LES NORMES DE SECURITE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sz="3200" baseline="0" dirty="0" smtClean="0">
                <a:solidFill>
                  <a:schemeClr val="tx1"/>
                </a:solidFill>
              </a:rPr>
              <a:t>(alimentation</a:t>
            </a:r>
            <a:r>
              <a:rPr lang="fr-FR" sz="3200" dirty="0" smtClean="0">
                <a:solidFill>
                  <a:schemeClr val="tx1"/>
                </a:solidFill>
              </a:rPr>
              <a:t> électrique, substances </a:t>
            </a:r>
            <a:r>
              <a:rPr lang="fr-FR" sz="3200" smtClean="0">
                <a:solidFill>
                  <a:schemeClr val="tx1"/>
                </a:solidFill>
              </a:rPr>
              <a:t>toxiques manipulées)</a:t>
            </a: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548680"/>
            <a:ext cx="7772400" cy="1470025"/>
          </a:xfrm>
        </p:spPr>
        <p:style>
          <a:lnRef idx="2">
            <a:schemeClr val="dk1">
              <a:shade val="50000"/>
            </a:schemeClr>
          </a:lnRef>
          <a:fillRef idx="1">
            <a:schemeClr val="dk1"/>
          </a:fillRef>
          <a:effectRef idx="0">
            <a:schemeClr val="dk1"/>
          </a:effectRef>
          <a:fontRef idx="minor">
            <a:schemeClr val="lt1"/>
          </a:fontRef>
        </p:style>
        <p:txBody>
          <a:bodyPr/>
          <a:lstStyle/>
          <a:p>
            <a:r>
              <a:rPr lang="fr-FR" dirty="0" smtClean="0">
                <a:solidFill>
                  <a:srgbClr val="FF0000"/>
                </a:solidFill>
              </a:rPr>
              <a:t> </a:t>
            </a:r>
            <a:r>
              <a:rPr lang="fr-FR" dirty="0" smtClean="0">
                <a:solidFill>
                  <a:schemeClr val="bg1"/>
                </a:solidFill>
              </a:rPr>
              <a:t>6.LA COLLECTE DE DONNEES</a:t>
            </a:r>
            <a:endParaRPr lang="fr-FR" dirty="0">
              <a:solidFill>
                <a:schemeClr val="bg1"/>
              </a:solidFill>
            </a:endParaRPr>
          </a:p>
        </p:txBody>
      </p:sp>
      <p:sp>
        <p:nvSpPr>
          <p:cNvPr id="3" name="Sous-titre 2"/>
          <p:cNvSpPr>
            <a:spLocks noGrp="1"/>
          </p:cNvSpPr>
          <p:nvPr>
            <p:ph type="subTitle" idx="1"/>
          </p:nvPr>
        </p:nvSpPr>
        <p:spPr>
          <a:xfrm>
            <a:off x="1331640" y="3068960"/>
            <a:ext cx="3056384" cy="478904"/>
          </a:xfrm>
        </p:spPr>
        <p:txBody>
          <a:bodyPr>
            <a:normAutofit fontScale="77500" lnSpcReduction="20000"/>
          </a:bodyPr>
          <a:lstStyle/>
          <a:p>
            <a:r>
              <a:rPr lang="fr-FR" dirty="0" smtClean="0">
                <a:solidFill>
                  <a:schemeClr val="tx1"/>
                </a:solidFill>
              </a:rPr>
              <a:t>LA PRISE DE DONNEES</a:t>
            </a:r>
            <a:endParaRPr lang="fr-FR" dirty="0">
              <a:solidFill>
                <a:schemeClr val="tx1"/>
              </a:solidFill>
            </a:endParaRPr>
          </a:p>
        </p:txBody>
      </p:sp>
      <p:sp>
        <p:nvSpPr>
          <p:cNvPr id="7" name="Flèche courbée vers la droite 6"/>
          <p:cNvSpPr/>
          <p:nvPr/>
        </p:nvSpPr>
        <p:spPr>
          <a:xfrm>
            <a:off x="395536" y="2996952"/>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Sous-titre 2"/>
          <p:cNvSpPr txBox="1">
            <a:spLocks/>
          </p:cNvSpPr>
          <p:nvPr/>
        </p:nvSpPr>
        <p:spPr>
          <a:xfrm>
            <a:off x="5220072" y="2996952"/>
            <a:ext cx="3056384" cy="478904"/>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b="0" i="0" u="none" strike="noStrike" kern="1200" cap="none" spc="0" normalizeH="0" baseline="0" noProof="0" dirty="0" smtClean="0">
                <a:ln>
                  <a:noFill/>
                </a:ln>
                <a:solidFill>
                  <a:schemeClr val="tx1"/>
                </a:solidFill>
                <a:effectLst/>
                <a:uLnTx/>
                <a:uFillTx/>
                <a:latin typeface="+mn-lt"/>
                <a:ea typeface="+mn-ea"/>
                <a:cs typeface="+mn-cs"/>
              </a:rPr>
              <a:t>OBSERVATION</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dirty="0" smtClean="0"/>
              <a:t>(individus)</a:t>
            </a:r>
            <a:endParaRPr kumimoji="0" lang="fr-FR" b="0" i="0" u="none" strike="noStrike" kern="1200" cap="none" spc="0" normalizeH="0" baseline="0" noProof="0" dirty="0">
              <a:ln>
                <a:noFill/>
              </a:ln>
              <a:solidFill>
                <a:schemeClr val="tx1"/>
              </a:solidFill>
              <a:effectLst/>
              <a:uLnTx/>
              <a:uFillTx/>
              <a:latin typeface="+mn-lt"/>
              <a:ea typeface="+mn-ea"/>
              <a:cs typeface="+mn-cs"/>
            </a:endParaRPr>
          </a:p>
        </p:txBody>
      </p:sp>
      <p:sp>
        <p:nvSpPr>
          <p:cNvPr id="9" name="Sous-titre 2"/>
          <p:cNvSpPr txBox="1">
            <a:spLocks/>
          </p:cNvSpPr>
          <p:nvPr/>
        </p:nvSpPr>
        <p:spPr>
          <a:xfrm>
            <a:off x="1691680" y="2204864"/>
            <a:ext cx="6264696" cy="478904"/>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70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smtClean="0">
                <a:ln>
                  <a:noFill/>
                </a:ln>
                <a:solidFill>
                  <a:schemeClr val="tx1"/>
                </a:solidFill>
                <a:effectLst/>
                <a:uLnTx/>
                <a:uFillTx/>
                <a:latin typeface="+mn-lt"/>
                <a:ea typeface="+mn-ea"/>
                <a:cs typeface="+mn-cs"/>
              </a:rPr>
              <a:t>          ELEMENT CAPITAL DE L’EXPERIMENTATION</a:t>
            </a: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Flèche droite 9"/>
          <p:cNvSpPr/>
          <p:nvPr/>
        </p:nvSpPr>
        <p:spPr>
          <a:xfrm>
            <a:off x="539552" y="220486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vers le bas 12"/>
          <p:cNvSpPr/>
          <p:nvPr/>
        </p:nvSpPr>
        <p:spPr>
          <a:xfrm>
            <a:off x="4355976" y="3212976"/>
            <a:ext cx="484632" cy="20162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Sous-titre 2"/>
          <p:cNvSpPr txBox="1">
            <a:spLocks/>
          </p:cNvSpPr>
          <p:nvPr/>
        </p:nvSpPr>
        <p:spPr>
          <a:xfrm>
            <a:off x="3131840" y="5445224"/>
            <a:ext cx="3056384" cy="478904"/>
          </a:xfrm>
          <a:prstGeom prst="rect">
            <a:avLst/>
          </a:prstGeom>
        </p:spPr>
        <p:txBody>
          <a:bodyPr vert="horz" lIns="91440" tIns="45720" rIns="91440" bIns="45720" rtlCol="0">
            <a:normAutofit fontScale="55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sz="3200" dirty="0" smtClean="0"/>
              <a:t>RESULTATS &amp; CONCLUSIONS</a:t>
            </a: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547664" y="2204864"/>
            <a:ext cx="6400800" cy="1752600"/>
          </a:xfrm>
        </p:spPr>
        <p:style>
          <a:lnRef idx="2">
            <a:schemeClr val="dk1">
              <a:shade val="50000"/>
            </a:schemeClr>
          </a:lnRef>
          <a:fillRef idx="1">
            <a:schemeClr val="dk1"/>
          </a:fillRef>
          <a:effectRef idx="0">
            <a:schemeClr val="dk1"/>
          </a:effectRef>
          <a:fontRef idx="minor">
            <a:schemeClr val="lt1"/>
          </a:fontRef>
        </p:style>
        <p:txBody>
          <a:bodyPr/>
          <a:lstStyle/>
          <a:p>
            <a:r>
              <a:rPr lang="fr-FR" dirty="0" smtClean="0"/>
              <a:t>  </a:t>
            </a:r>
            <a:r>
              <a:rPr lang="fr-FR" dirty="0" smtClean="0">
                <a:solidFill>
                  <a:schemeClr val="bg1"/>
                </a:solidFill>
              </a:rPr>
              <a:t>LE PROCESSUS DE PRISE DE DONNEE EST LIE  A UN UN CONTINUM</a:t>
            </a:r>
            <a:endParaRPr lang="fr-FR" dirty="0">
              <a:solidFill>
                <a:schemeClr val="bg1"/>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188640"/>
            <a:ext cx="7772400" cy="1470025"/>
          </a:xfrm>
        </p:spPr>
        <p:style>
          <a:lnRef idx="1">
            <a:schemeClr val="dk1"/>
          </a:lnRef>
          <a:fillRef idx="2">
            <a:schemeClr val="dk1"/>
          </a:fillRef>
          <a:effectRef idx="1">
            <a:schemeClr val="dk1"/>
          </a:effectRef>
          <a:fontRef idx="minor">
            <a:schemeClr val="dk1"/>
          </a:fontRef>
        </p:style>
        <p:txBody>
          <a:bodyPr/>
          <a:lstStyle/>
          <a:p>
            <a:r>
              <a:rPr lang="fr-FR" dirty="0" smtClean="0"/>
              <a:t>6.1 Modalités des Prises de données</a:t>
            </a:r>
            <a:endParaRPr lang="fr-FR" dirty="0"/>
          </a:p>
        </p:txBody>
      </p:sp>
      <p:sp>
        <p:nvSpPr>
          <p:cNvPr id="3" name="Sous-titre 2"/>
          <p:cNvSpPr>
            <a:spLocks noGrp="1"/>
          </p:cNvSpPr>
          <p:nvPr>
            <p:ph type="subTitle" idx="1"/>
          </p:nvPr>
        </p:nvSpPr>
        <p:spPr>
          <a:xfrm>
            <a:off x="1187624" y="2132856"/>
            <a:ext cx="6400800" cy="694928"/>
          </a:xfrm>
        </p:spPr>
        <p:style>
          <a:lnRef idx="2">
            <a:schemeClr val="accent1">
              <a:shade val="50000"/>
            </a:schemeClr>
          </a:lnRef>
          <a:fillRef idx="1">
            <a:schemeClr val="accent1"/>
          </a:fillRef>
          <a:effectRef idx="0">
            <a:schemeClr val="accent1"/>
          </a:effectRef>
          <a:fontRef idx="minor">
            <a:schemeClr val="lt1"/>
          </a:fontRef>
        </p:style>
        <p:txBody>
          <a:bodyPr/>
          <a:lstStyle/>
          <a:p>
            <a:r>
              <a:rPr lang="fr-FR" dirty="0" smtClean="0">
                <a:solidFill>
                  <a:schemeClr val="tx1"/>
                </a:solidFill>
              </a:rPr>
              <a:t> A/ PRISE DE DONNEE MANUELLE</a:t>
            </a:r>
            <a:endParaRPr lang="fr-FR" dirty="0">
              <a:solidFill>
                <a:schemeClr val="tx1"/>
              </a:solidFill>
            </a:endParaRPr>
          </a:p>
        </p:txBody>
      </p:sp>
      <p:cxnSp>
        <p:nvCxnSpPr>
          <p:cNvPr id="5" name="Connecteur en angle 4"/>
          <p:cNvCxnSpPr/>
          <p:nvPr/>
        </p:nvCxnSpPr>
        <p:spPr>
          <a:xfrm>
            <a:off x="1187624" y="2780928"/>
            <a:ext cx="914400" cy="914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6" name="Sous-titre 2"/>
          <p:cNvSpPr txBox="1">
            <a:spLocks/>
          </p:cNvSpPr>
          <p:nvPr/>
        </p:nvSpPr>
        <p:spPr>
          <a:xfrm>
            <a:off x="2195736" y="3212976"/>
            <a:ext cx="6400800"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Tx/>
              <a:buChar char="-"/>
              <a:tabLst/>
              <a:defRPr/>
            </a:pPr>
            <a:r>
              <a:rPr lang="fr-FR" sz="1600" dirty="0" smtClean="0">
                <a:solidFill>
                  <a:schemeClr val="tx1"/>
                </a:solidFill>
              </a:rPr>
              <a:t>Disposer(configurer) d’un appareil de mesure</a:t>
            </a:r>
          </a:p>
          <a:p>
            <a:pPr marL="0" marR="0" lvl="0" indent="0" algn="ctr" defTabSz="914400" rtl="0" eaLnBrk="1" fontAlgn="auto" latinLnBrk="0" hangingPunct="1">
              <a:lnSpc>
                <a:spcPct val="100000"/>
              </a:lnSpc>
              <a:spcBef>
                <a:spcPct val="20000"/>
              </a:spcBef>
              <a:spcAft>
                <a:spcPts val="0"/>
              </a:spcAft>
              <a:buClrTx/>
              <a:buSzTx/>
              <a:buFontTx/>
              <a:buChar char="-"/>
              <a:tabLst/>
              <a:defRPr/>
            </a:pPr>
            <a:r>
              <a:rPr lang="fr-FR" sz="1600" dirty="0" smtClean="0">
                <a:solidFill>
                  <a:schemeClr val="tx1"/>
                </a:solidFill>
              </a:rPr>
              <a:t>Objet a mesurer</a:t>
            </a:r>
          </a:p>
          <a:p>
            <a:pPr marL="0" marR="0" lvl="0" indent="0" algn="ctr" defTabSz="914400" rtl="0" eaLnBrk="1" fontAlgn="auto" latinLnBrk="0" hangingPunct="1">
              <a:lnSpc>
                <a:spcPct val="100000"/>
              </a:lnSpc>
              <a:spcBef>
                <a:spcPct val="20000"/>
              </a:spcBef>
              <a:spcAft>
                <a:spcPts val="0"/>
              </a:spcAft>
              <a:buClrTx/>
              <a:buSzTx/>
              <a:buFontTx/>
              <a:buChar char="-"/>
              <a:tabLst/>
              <a:defRPr/>
            </a:pPr>
            <a:r>
              <a:rPr lang="fr-FR" sz="1600" dirty="0" smtClean="0">
                <a:solidFill>
                  <a:schemeClr val="tx1"/>
                </a:solidFill>
              </a:rPr>
              <a:t>Assurer une Valeur  numérique à la Mesure</a:t>
            </a:r>
          </a:p>
          <a:p>
            <a:pPr marL="0" marR="0" lvl="0" indent="0" algn="ctr" defTabSz="914400" rtl="0" eaLnBrk="1" fontAlgn="auto" latinLnBrk="0" hangingPunct="1">
              <a:lnSpc>
                <a:spcPct val="100000"/>
              </a:lnSpc>
              <a:spcBef>
                <a:spcPct val="20000"/>
              </a:spcBef>
              <a:spcAft>
                <a:spcPts val="0"/>
              </a:spcAft>
              <a:buClrTx/>
              <a:buSzTx/>
              <a:buFontTx/>
              <a:buChar char="-"/>
              <a:tabLst/>
              <a:defRPr/>
            </a:pPr>
            <a:endParaRPr kumimoji="0" lang="fr-FR" sz="16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7" name="Connecteur en angle 6"/>
          <p:cNvCxnSpPr/>
          <p:nvPr/>
        </p:nvCxnSpPr>
        <p:spPr>
          <a:xfrm>
            <a:off x="2195736" y="4365104"/>
            <a:ext cx="914400" cy="914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8" name="Sous-titre 2"/>
          <p:cNvSpPr txBox="1">
            <a:spLocks/>
          </p:cNvSpPr>
          <p:nvPr/>
        </p:nvSpPr>
        <p:spPr>
          <a:xfrm>
            <a:off x="2267744" y="5157192"/>
            <a:ext cx="6400800"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p>
            <a:pPr lvl="0" algn="ctr">
              <a:spcBef>
                <a:spcPct val="20000"/>
              </a:spcBef>
              <a:buFontTx/>
              <a:buChar char="-"/>
            </a:pPr>
            <a:r>
              <a:rPr lang="fr-FR" sz="1600" dirty="0" smtClean="0"/>
              <a:t>  EXEMPLE: la mesure de la longueur d'un objet avec une règle, qui demande que l'on place correctement celle-ci par rapport à l'objet et qu'on lise correctement les valeurs correspondant aux graduations de la règle</a:t>
            </a:r>
            <a:endParaRPr kumimoji="0" lang="fr-FR" sz="1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755576" y="404664"/>
            <a:ext cx="6400800" cy="622920"/>
          </a:xfrm>
        </p:spPr>
        <p:style>
          <a:lnRef idx="2">
            <a:schemeClr val="dk1"/>
          </a:lnRef>
          <a:fillRef idx="1">
            <a:schemeClr val="lt1"/>
          </a:fillRef>
          <a:effectRef idx="0">
            <a:schemeClr val="dk1"/>
          </a:effectRef>
          <a:fontRef idx="minor">
            <a:schemeClr val="dk1"/>
          </a:fontRef>
        </p:style>
        <p:txBody>
          <a:bodyPr/>
          <a:lstStyle/>
          <a:p>
            <a:r>
              <a:rPr lang="fr-FR" dirty="0" smtClean="0">
                <a:solidFill>
                  <a:schemeClr val="tx1"/>
                </a:solidFill>
              </a:rPr>
              <a:t>B/ PRISE DE DONNEES AUTOMATISEE</a:t>
            </a:r>
            <a:endParaRPr lang="fr-FR" dirty="0">
              <a:solidFill>
                <a:schemeClr val="tx1"/>
              </a:solidFill>
            </a:endParaRPr>
          </a:p>
        </p:txBody>
      </p:sp>
      <p:cxnSp>
        <p:nvCxnSpPr>
          <p:cNvPr id="5" name="Connecteur en angle 4"/>
          <p:cNvCxnSpPr/>
          <p:nvPr/>
        </p:nvCxnSpPr>
        <p:spPr>
          <a:xfrm>
            <a:off x="1691680" y="1052736"/>
            <a:ext cx="914400" cy="914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6" name="Sous-titre 2"/>
          <p:cNvSpPr txBox="1">
            <a:spLocks/>
          </p:cNvSpPr>
          <p:nvPr/>
        </p:nvSpPr>
        <p:spPr>
          <a:xfrm>
            <a:off x="2555776" y="1700808"/>
            <a:ext cx="6400800" cy="62292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sz="3200" noProof="0" dirty="0" smtClean="0">
                <a:solidFill>
                  <a:schemeClr val="tx1"/>
                </a:solidFill>
              </a:rPr>
              <a:t>Système d’acquisition des données</a:t>
            </a: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Rectangle 6"/>
          <p:cNvSpPr/>
          <p:nvPr/>
        </p:nvSpPr>
        <p:spPr>
          <a:xfrm>
            <a:off x="323528" y="3861048"/>
            <a:ext cx="4572000" cy="369332"/>
          </a:xfrm>
          <a:prstGeom prst="rect">
            <a:avLst/>
          </a:prstGeom>
        </p:spPr>
        <p:txBody>
          <a:bodyPr>
            <a:spAutoFit/>
          </a:bodyPr>
          <a:lstStyle/>
          <a:p>
            <a:r>
              <a:rPr lang="fr-FR" dirty="0" smtClean="0"/>
              <a:t>.</a:t>
            </a:r>
            <a:endParaRPr lang="fr-FR" dirty="0"/>
          </a:p>
        </p:txBody>
      </p:sp>
      <p:cxnSp>
        <p:nvCxnSpPr>
          <p:cNvPr id="8" name="Connecteur en angle 7"/>
          <p:cNvCxnSpPr/>
          <p:nvPr/>
        </p:nvCxnSpPr>
        <p:spPr>
          <a:xfrm>
            <a:off x="2555776" y="2348880"/>
            <a:ext cx="914400" cy="914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9" name="Sous-titre 2"/>
          <p:cNvSpPr txBox="1">
            <a:spLocks/>
          </p:cNvSpPr>
          <p:nvPr/>
        </p:nvSpPr>
        <p:spPr>
          <a:xfrm>
            <a:off x="3491880" y="2780928"/>
            <a:ext cx="6400800" cy="100811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55000" lnSpcReduction="20000"/>
          </a:bodyPr>
          <a:lstStyle/>
          <a:p>
            <a:r>
              <a:rPr lang="fr-FR" sz="3200" dirty="0" smtClean="0"/>
              <a:t>Un exemple : un spectromètre qui fournit automatiquement un spectre d'une substance qu'on y place, une fois que les paramètres, soit la gamme de longueurs d'onde et la résolution souhaitée, ont été entrés.</a:t>
            </a:r>
            <a:endParaRPr lang="fr-FR" sz="3200" dirty="0"/>
          </a:p>
        </p:txBody>
      </p:sp>
      <p:sp>
        <p:nvSpPr>
          <p:cNvPr id="10" name="Parenthèses 9"/>
          <p:cNvSpPr/>
          <p:nvPr/>
        </p:nvSpPr>
        <p:spPr>
          <a:xfrm>
            <a:off x="1259632" y="1700808"/>
            <a:ext cx="914400" cy="3456384"/>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fr-FR" dirty="0" smtClean="0"/>
              <a:t>S’ASSURER DU BON</a:t>
            </a:r>
          </a:p>
          <a:p>
            <a:pPr algn="ctr"/>
            <a:r>
              <a:rPr lang="fr-FR" dirty="0" smtClean="0"/>
              <a:t>FNCT</a:t>
            </a:r>
          </a:p>
          <a:p>
            <a:pPr algn="ctr"/>
            <a:r>
              <a:rPr lang="fr-FR" dirty="0" smtClean="0"/>
              <a:t>DE </a:t>
            </a:r>
          </a:p>
          <a:p>
            <a:pPr algn="ctr"/>
            <a:r>
              <a:rPr lang="fr-FR" dirty="0" smtClean="0"/>
              <a:t>L’APPAREIL</a:t>
            </a:r>
            <a:endParaRPr lang="fr-FR" dirty="0"/>
          </a:p>
        </p:txBody>
      </p:sp>
      <p:sp>
        <p:nvSpPr>
          <p:cNvPr id="11" name="Flèche droite 10"/>
          <p:cNvSpPr/>
          <p:nvPr/>
        </p:nvSpPr>
        <p:spPr>
          <a:xfrm rot="5400000">
            <a:off x="467544" y="472514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827584" y="5517232"/>
            <a:ext cx="3804183" cy="646331"/>
          </a:xfrm>
          <a:prstGeom prst="rect">
            <a:avLst/>
          </a:prstGeom>
          <a:noFill/>
        </p:spPr>
        <p:txBody>
          <a:bodyPr wrap="none" rtlCol="0">
            <a:spAutoFit/>
          </a:bodyPr>
          <a:lstStyle/>
          <a:p>
            <a:endParaRPr lang="fr-FR" dirty="0" smtClean="0"/>
          </a:p>
          <a:p>
            <a:r>
              <a:rPr lang="fr-FR" dirty="0" smtClean="0"/>
              <a:t>Test  préalable ou consultation de tiers</a:t>
            </a:r>
            <a:endParaRPr lang="fr-FR" dirty="0"/>
          </a:p>
        </p:txBody>
      </p:sp>
      <p:cxnSp>
        <p:nvCxnSpPr>
          <p:cNvPr id="13" name="Connecteur en angle 12"/>
          <p:cNvCxnSpPr/>
          <p:nvPr/>
        </p:nvCxnSpPr>
        <p:spPr>
          <a:xfrm>
            <a:off x="6228184" y="3789040"/>
            <a:ext cx="914400" cy="914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7092280" y="4509120"/>
            <a:ext cx="2278381"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fr-FR" dirty="0" smtClean="0"/>
              <a:t>Consigner les mesures</a:t>
            </a:r>
            <a:endParaRPr lang="fr-FR" dirty="0"/>
          </a:p>
        </p:txBody>
      </p:sp>
      <p:sp>
        <p:nvSpPr>
          <p:cNvPr id="15" name="Flèche vers le bas 14"/>
          <p:cNvSpPr/>
          <p:nvPr/>
        </p:nvSpPr>
        <p:spPr>
          <a:xfrm>
            <a:off x="7668344" y="4941168"/>
            <a:ext cx="5566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7164288" y="5301208"/>
            <a:ext cx="1562031"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fr-FR" dirty="0" smtClean="0"/>
              <a:t>Carnet de labo</a:t>
            </a:r>
            <a:endParaRPr lang="fr-FR" dirty="0"/>
          </a:p>
        </p:txBody>
      </p:sp>
      <p:sp>
        <p:nvSpPr>
          <p:cNvPr id="17" name="Flèche vers le bas 16"/>
          <p:cNvSpPr/>
          <p:nvPr/>
        </p:nvSpPr>
        <p:spPr>
          <a:xfrm>
            <a:off x="7596336" y="5661248"/>
            <a:ext cx="5566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7092281" y="6165304"/>
            <a:ext cx="205172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smtClean="0"/>
              <a:t>Mémoire de l’</a:t>
            </a:r>
            <a:r>
              <a:rPr lang="fr-FR" dirty="0" err="1" smtClean="0"/>
              <a:t>experimentation</a:t>
            </a:r>
            <a:endParaRPr lang="fr-FR" dirty="0"/>
          </a:p>
        </p:txBody>
      </p:sp>
      <p:cxnSp>
        <p:nvCxnSpPr>
          <p:cNvPr id="20" name="Connecteur droit avec flèche 19"/>
          <p:cNvCxnSpPr/>
          <p:nvPr/>
        </p:nvCxnSpPr>
        <p:spPr>
          <a:xfrm flipH="1">
            <a:off x="6444208" y="5949280"/>
            <a:ext cx="936104"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4644008" y="5733256"/>
            <a:ext cx="1819472" cy="369332"/>
          </a:xfrm>
          <a:prstGeom prst="rect">
            <a:avLst/>
          </a:prstGeom>
          <a:noFill/>
        </p:spPr>
        <p:txBody>
          <a:bodyPr wrap="none" rtlCol="0">
            <a:spAutoFit/>
          </a:bodyPr>
          <a:lstStyle/>
          <a:p>
            <a:r>
              <a:rPr lang="fr-FR" dirty="0" smtClean="0"/>
              <a:t>LAB NOTE BOOKS</a:t>
            </a:r>
            <a:endParaRPr lang="fr-FR" dirty="0"/>
          </a:p>
        </p:txBody>
      </p:sp>
      <p:sp>
        <p:nvSpPr>
          <p:cNvPr id="19" name="ZoneTexte 18"/>
          <p:cNvSpPr txBox="1"/>
          <p:nvPr/>
        </p:nvSpPr>
        <p:spPr>
          <a:xfrm>
            <a:off x="2843808" y="4437112"/>
            <a:ext cx="3126305"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fr-FR" dirty="0" smtClean="0"/>
              <a:t>LECTURE DU MODE D’EMPLOI</a:t>
            </a:r>
          </a:p>
          <a:p>
            <a:r>
              <a:rPr lang="fr-FR" dirty="0" smtClean="0"/>
              <a:t>DE L’APPAREILLAGE DE MESURE</a:t>
            </a:r>
            <a:endParaRPr lang="fr-FR"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620688"/>
            <a:ext cx="7772400" cy="1470025"/>
          </a:xfrm>
        </p:spPr>
        <p:txBody>
          <a:bodyPr/>
          <a:lstStyle/>
          <a:p>
            <a:r>
              <a:rPr lang="fr-FR" dirty="0" smtClean="0"/>
              <a:t>7.PRECISION DES MESURES</a:t>
            </a:r>
            <a:endParaRPr lang="fr-FR" dirty="0"/>
          </a:p>
        </p:txBody>
      </p:sp>
      <p:sp>
        <p:nvSpPr>
          <p:cNvPr id="4" name="ZoneTexte 3"/>
          <p:cNvSpPr txBox="1"/>
          <p:nvPr/>
        </p:nvSpPr>
        <p:spPr>
          <a:xfrm>
            <a:off x="1691680" y="1916832"/>
            <a:ext cx="2554482" cy="369332"/>
          </a:xfrm>
          <a:prstGeom prst="rect">
            <a:avLst/>
          </a:prstGeom>
          <a:noFill/>
        </p:spPr>
        <p:txBody>
          <a:bodyPr wrap="none" rtlCol="0">
            <a:spAutoFit/>
          </a:bodyPr>
          <a:lstStyle/>
          <a:p>
            <a:r>
              <a:rPr lang="fr-FR" dirty="0" smtClean="0">
                <a:solidFill>
                  <a:srgbClr val="FF0000"/>
                </a:solidFill>
              </a:rPr>
              <a:t>7.1 LA PROBLEMATIQUE: </a:t>
            </a:r>
            <a:endParaRPr lang="fr-FR" dirty="0">
              <a:solidFill>
                <a:srgbClr val="FF0000"/>
              </a:solidFill>
            </a:endParaRPr>
          </a:p>
        </p:txBody>
      </p:sp>
      <p:sp>
        <p:nvSpPr>
          <p:cNvPr id="5" name="ZoneTexte 4"/>
          <p:cNvSpPr txBox="1"/>
          <p:nvPr/>
        </p:nvSpPr>
        <p:spPr>
          <a:xfrm>
            <a:off x="1259632" y="2420888"/>
            <a:ext cx="8828186" cy="1200329"/>
          </a:xfrm>
          <a:prstGeom prst="rect">
            <a:avLst/>
          </a:prstGeom>
          <a:noFill/>
        </p:spPr>
        <p:txBody>
          <a:bodyPr wrap="none" rtlCol="0">
            <a:spAutoFit/>
          </a:bodyPr>
          <a:lstStyle/>
          <a:p>
            <a:r>
              <a:rPr lang="fr-FR" dirty="0" smtClean="0"/>
              <a:t>Beaucoup de Scientifiques buttent sur la </a:t>
            </a:r>
            <a:r>
              <a:rPr lang="fr-FR" dirty="0" smtClean="0">
                <a:solidFill>
                  <a:srgbClr val="FF0000"/>
                </a:solidFill>
              </a:rPr>
              <a:t>précision</a:t>
            </a:r>
          </a:p>
          <a:p>
            <a:r>
              <a:rPr lang="fr-FR" dirty="0" smtClean="0"/>
              <a:t>Des mesures ou des grandeurs c’est la principale contrainte de la démarche. </a:t>
            </a:r>
          </a:p>
          <a:p>
            <a:r>
              <a:rPr lang="fr-FR" dirty="0" smtClean="0"/>
              <a:t>scientifique ….On parle alors de </a:t>
            </a:r>
            <a:r>
              <a:rPr lang="fr-FR" dirty="0" smtClean="0">
                <a:solidFill>
                  <a:srgbClr val="FF0000"/>
                </a:solidFill>
              </a:rPr>
              <a:t>precission,de</a:t>
            </a:r>
            <a:r>
              <a:rPr lang="fr-FR" dirty="0" smtClean="0"/>
              <a:t> justesse</a:t>
            </a:r>
            <a:r>
              <a:rPr lang="fr-FR" dirty="0" smtClean="0">
                <a:solidFill>
                  <a:srgbClr val="FF0000"/>
                </a:solidFill>
              </a:rPr>
              <a:t>, incertitudes </a:t>
            </a:r>
            <a:r>
              <a:rPr lang="fr-FR" dirty="0" smtClean="0"/>
              <a:t>et </a:t>
            </a:r>
            <a:r>
              <a:rPr lang="fr-FR" dirty="0" smtClean="0">
                <a:solidFill>
                  <a:srgbClr val="FF0000"/>
                </a:solidFill>
              </a:rPr>
              <a:t>erreurs systématiques</a:t>
            </a:r>
          </a:p>
          <a:p>
            <a:r>
              <a:rPr lang="fr-FR" dirty="0" smtClean="0">
                <a:solidFill>
                  <a:srgbClr val="FF0000"/>
                </a:solidFill>
              </a:rPr>
              <a:t>Sur les  mesures</a:t>
            </a:r>
            <a:endParaRPr lang="fr-FR" dirty="0">
              <a:solidFill>
                <a:srgbClr val="FF0000"/>
              </a:solidFill>
            </a:endParaRPr>
          </a:p>
        </p:txBody>
      </p:sp>
      <p:sp>
        <p:nvSpPr>
          <p:cNvPr id="6" name="ZoneTexte 5"/>
          <p:cNvSpPr txBox="1"/>
          <p:nvPr/>
        </p:nvSpPr>
        <p:spPr>
          <a:xfrm>
            <a:off x="1403648" y="3717032"/>
            <a:ext cx="1534972" cy="369332"/>
          </a:xfrm>
          <a:prstGeom prst="rect">
            <a:avLst/>
          </a:prstGeom>
          <a:noFill/>
        </p:spPr>
        <p:txBody>
          <a:bodyPr wrap="none" rtlCol="0">
            <a:spAutoFit/>
          </a:bodyPr>
          <a:lstStyle/>
          <a:p>
            <a:r>
              <a:rPr lang="fr-FR" dirty="0" smtClean="0">
                <a:solidFill>
                  <a:srgbClr val="FF0000"/>
                </a:solidFill>
              </a:rPr>
              <a:t>7.2:  CAUSES : </a:t>
            </a:r>
            <a:endParaRPr lang="fr-FR" dirty="0">
              <a:solidFill>
                <a:srgbClr val="FF0000"/>
              </a:solidFill>
            </a:endParaRPr>
          </a:p>
        </p:txBody>
      </p:sp>
      <p:sp>
        <p:nvSpPr>
          <p:cNvPr id="7" name="ZoneTexte 6"/>
          <p:cNvSpPr txBox="1"/>
          <p:nvPr/>
        </p:nvSpPr>
        <p:spPr>
          <a:xfrm>
            <a:off x="2267744" y="4293096"/>
            <a:ext cx="3227358" cy="646331"/>
          </a:xfrm>
          <a:prstGeom prst="rect">
            <a:avLst/>
          </a:prstGeom>
          <a:noFill/>
        </p:spPr>
        <p:txBody>
          <a:bodyPr wrap="none" rtlCol="0">
            <a:spAutoFit/>
          </a:bodyPr>
          <a:lstStyle/>
          <a:p>
            <a:pPr>
              <a:buFont typeface="Wingdings" pitchFamily="2" charset="2"/>
              <a:buChar char="§"/>
            </a:pPr>
            <a:r>
              <a:rPr lang="fr-FR" dirty="0" smtClean="0"/>
              <a:t>Les Caractéristiques d’Un Objet</a:t>
            </a:r>
          </a:p>
          <a:p>
            <a:pPr>
              <a:buFont typeface="Wingdings" pitchFamily="2" charset="2"/>
              <a:buChar char="§"/>
            </a:pPr>
            <a:r>
              <a:rPr lang="fr-FR" dirty="0" smtClean="0"/>
              <a:t>Les Instruments de Mesures</a:t>
            </a:r>
            <a:endParaRPr lang="fr-FR" dirty="0"/>
          </a:p>
        </p:txBody>
      </p:sp>
      <p:cxnSp>
        <p:nvCxnSpPr>
          <p:cNvPr id="9" name="Connecteur droit avec flèche 8"/>
          <p:cNvCxnSpPr/>
          <p:nvPr/>
        </p:nvCxnSpPr>
        <p:spPr>
          <a:xfrm>
            <a:off x="5436096" y="4509120"/>
            <a:ext cx="1152128"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6804248" y="4365104"/>
            <a:ext cx="2226250" cy="369332"/>
          </a:xfrm>
          <a:prstGeom prst="rect">
            <a:avLst/>
          </a:prstGeom>
          <a:noFill/>
        </p:spPr>
        <p:txBody>
          <a:bodyPr wrap="none" rtlCol="0">
            <a:spAutoFit/>
          </a:bodyPr>
          <a:lstStyle/>
          <a:p>
            <a:r>
              <a:rPr lang="fr-FR" dirty="0" smtClean="0">
                <a:solidFill>
                  <a:srgbClr val="FF0000"/>
                </a:solidFill>
              </a:rPr>
              <a:t>Indéfinies et instables</a:t>
            </a:r>
            <a:endParaRPr lang="fr-FR" dirty="0">
              <a:solidFill>
                <a:srgbClr val="FF0000"/>
              </a:solidFill>
            </a:endParaRPr>
          </a:p>
        </p:txBody>
      </p:sp>
      <p:cxnSp>
        <p:nvCxnSpPr>
          <p:cNvPr id="14" name="Connecteur droit avec flèche 13"/>
          <p:cNvCxnSpPr/>
          <p:nvPr/>
        </p:nvCxnSpPr>
        <p:spPr>
          <a:xfrm>
            <a:off x="5292080" y="4869160"/>
            <a:ext cx="1152128"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6732240" y="4725144"/>
            <a:ext cx="1925335" cy="369332"/>
          </a:xfrm>
          <a:prstGeom prst="rect">
            <a:avLst/>
          </a:prstGeom>
          <a:noFill/>
        </p:spPr>
        <p:txBody>
          <a:bodyPr wrap="none" rtlCol="0">
            <a:spAutoFit/>
          </a:bodyPr>
          <a:lstStyle/>
          <a:p>
            <a:r>
              <a:rPr lang="fr-FR" dirty="0" smtClean="0">
                <a:solidFill>
                  <a:srgbClr val="FF0000"/>
                </a:solidFill>
              </a:rPr>
              <a:t>Capacités limitées </a:t>
            </a:r>
            <a:endParaRPr lang="fr-FR" dirty="0">
              <a:solidFill>
                <a:srgbClr val="FF0000"/>
              </a:solidFill>
            </a:endParaRPr>
          </a:p>
        </p:txBody>
      </p:sp>
      <p:sp>
        <p:nvSpPr>
          <p:cNvPr id="16" name="ZoneTexte 15"/>
          <p:cNvSpPr txBox="1"/>
          <p:nvPr/>
        </p:nvSpPr>
        <p:spPr>
          <a:xfrm>
            <a:off x="1187624" y="5013176"/>
            <a:ext cx="5159041" cy="1477328"/>
          </a:xfrm>
          <a:prstGeom prst="rect">
            <a:avLst/>
          </a:prstGeom>
          <a:noFill/>
        </p:spPr>
        <p:txBody>
          <a:bodyPr wrap="none" rtlCol="0">
            <a:spAutoFit/>
          </a:bodyPr>
          <a:lstStyle/>
          <a:p>
            <a:r>
              <a:rPr lang="fr-FR" dirty="0" smtClean="0"/>
              <a:t>Ex d’objet:  la masse (m) d’une plaque métallique (E )</a:t>
            </a:r>
          </a:p>
          <a:p>
            <a:r>
              <a:rPr lang="fr-FR" dirty="0" smtClean="0"/>
              <a:t>             </a:t>
            </a:r>
          </a:p>
          <a:p>
            <a:r>
              <a:rPr lang="fr-FR" dirty="0" smtClean="0"/>
              <a:t> - épaisseur de la plaque(e ) </a:t>
            </a:r>
          </a:p>
          <a:p>
            <a:r>
              <a:rPr lang="fr-FR" dirty="0" smtClean="0"/>
              <a:t>   </a:t>
            </a:r>
          </a:p>
          <a:p>
            <a:r>
              <a:rPr lang="fr-FR" dirty="0" smtClean="0"/>
              <a:t>  </a:t>
            </a:r>
            <a:endParaRPr lang="fr-FR" dirty="0"/>
          </a:p>
        </p:txBody>
      </p:sp>
      <p:cxnSp>
        <p:nvCxnSpPr>
          <p:cNvPr id="17" name="Connecteur droit avec flèche 16"/>
          <p:cNvCxnSpPr/>
          <p:nvPr/>
        </p:nvCxnSpPr>
        <p:spPr>
          <a:xfrm>
            <a:off x="6012160" y="5301208"/>
            <a:ext cx="1152128"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7308304" y="5085184"/>
            <a:ext cx="915635" cy="369332"/>
          </a:xfrm>
          <a:prstGeom prst="rect">
            <a:avLst/>
          </a:prstGeom>
          <a:noFill/>
        </p:spPr>
        <p:txBody>
          <a:bodyPr wrap="none" rtlCol="0">
            <a:spAutoFit/>
          </a:bodyPr>
          <a:lstStyle/>
          <a:p>
            <a:r>
              <a:rPr lang="fr-FR" dirty="0" smtClean="0">
                <a:solidFill>
                  <a:srgbClr val="FF0000"/>
                </a:solidFill>
              </a:rPr>
              <a:t>balance</a:t>
            </a:r>
            <a:endParaRPr lang="fr-FR" dirty="0">
              <a:solidFill>
                <a:srgbClr val="FF0000"/>
              </a:solidFill>
            </a:endParaRPr>
          </a:p>
        </p:txBody>
      </p:sp>
      <p:cxnSp>
        <p:nvCxnSpPr>
          <p:cNvPr id="19" name="Connecteur droit avec flèche 18"/>
          <p:cNvCxnSpPr/>
          <p:nvPr/>
        </p:nvCxnSpPr>
        <p:spPr>
          <a:xfrm>
            <a:off x="3491880" y="5805264"/>
            <a:ext cx="1152128"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4572000" y="5589240"/>
            <a:ext cx="1749197" cy="369332"/>
          </a:xfrm>
          <a:prstGeom prst="rect">
            <a:avLst/>
          </a:prstGeom>
          <a:noFill/>
        </p:spPr>
        <p:txBody>
          <a:bodyPr wrap="none" rtlCol="0">
            <a:spAutoFit/>
          </a:bodyPr>
          <a:lstStyle/>
          <a:p>
            <a:r>
              <a:rPr lang="fr-FR" dirty="0" smtClean="0"/>
              <a:t> 20; 19.88, 20.12</a:t>
            </a:r>
            <a:endParaRPr lang="fr-FR" dirty="0"/>
          </a:p>
        </p:txBody>
      </p:sp>
      <p:sp>
        <p:nvSpPr>
          <p:cNvPr id="21" name="ZoneTexte 20"/>
          <p:cNvSpPr txBox="1"/>
          <p:nvPr/>
        </p:nvSpPr>
        <p:spPr>
          <a:xfrm>
            <a:off x="2267744" y="6093296"/>
            <a:ext cx="4740978" cy="369332"/>
          </a:xfrm>
          <a:prstGeom prst="rect">
            <a:avLst/>
          </a:prstGeom>
          <a:noFill/>
          <a:ln>
            <a:gradFill>
              <a:gsLst>
                <a:gs pos="0">
                  <a:srgbClr val="000082"/>
                </a:gs>
                <a:gs pos="30000">
                  <a:srgbClr val="66008F"/>
                </a:gs>
                <a:gs pos="64999">
                  <a:srgbClr val="BA0066"/>
                </a:gs>
                <a:gs pos="89999">
                  <a:srgbClr val="FF0000"/>
                </a:gs>
                <a:gs pos="100000">
                  <a:srgbClr val="FF8200"/>
                </a:gs>
              </a:gsLst>
              <a:lin ang="5400000" scaled="0"/>
            </a:gradFill>
          </a:ln>
        </p:spPr>
        <p:txBody>
          <a:bodyPr wrap="none" rtlCol="0">
            <a:spAutoFit/>
          </a:bodyPr>
          <a:lstStyle/>
          <a:p>
            <a:r>
              <a:rPr lang="fr-FR" b="1" dirty="0" smtClean="0">
                <a:solidFill>
                  <a:srgbClr val="FF0000"/>
                </a:solidFill>
              </a:rPr>
              <a:t>Une mesure se traduit par une série  de valeurs </a:t>
            </a:r>
            <a:endParaRPr lang="fr-FR" b="1" dirty="0">
              <a:solidFill>
                <a:srgbClr val="FF0000"/>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548680"/>
            <a:ext cx="7772400" cy="1470025"/>
          </a:xfrm>
        </p:spPr>
        <p:txBody>
          <a:bodyPr/>
          <a:lstStyle/>
          <a:p>
            <a:r>
              <a:rPr lang="fr-FR" dirty="0" smtClean="0"/>
              <a:t>Série de valeurs = </a:t>
            </a:r>
            <a:r>
              <a:rPr lang="fr-FR" dirty="0" smtClean="0">
                <a:solidFill>
                  <a:srgbClr val="FF0000"/>
                </a:solidFill>
              </a:rPr>
              <a:t>Distribution</a:t>
            </a:r>
            <a:endParaRPr lang="fr-FR" dirty="0">
              <a:solidFill>
                <a:srgbClr val="FF0000"/>
              </a:solidFill>
            </a:endParaRPr>
          </a:p>
        </p:txBody>
      </p:sp>
      <p:sp>
        <p:nvSpPr>
          <p:cNvPr id="4" name="Flèche vers le bas 3"/>
          <p:cNvSpPr/>
          <p:nvPr/>
        </p:nvSpPr>
        <p:spPr>
          <a:xfrm>
            <a:off x="5940152" y="1700808"/>
            <a:ext cx="916680" cy="978408"/>
          </a:xfrm>
          <a:prstGeom prst="downArrow">
            <a:avLst/>
          </a:prstGeom>
          <a:ln w="34925">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2051720" y="2708920"/>
            <a:ext cx="5433603" cy="646331"/>
          </a:xfrm>
          <a:prstGeom prst="rect">
            <a:avLst/>
          </a:prstGeom>
          <a:noFill/>
        </p:spPr>
        <p:txBody>
          <a:bodyPr wrap="none" rtlCol="0">
            <a:spAutoFit/>
          </a:bodyPr>
          <a:lstStyle/>
          <a:p>
            <a:r>
              <a:rPr lang="fr-FR" dirty="0" smtClean="0"/>
              <a:t>REPARTITION SELON CERTAINES PROPORTIONS </a:t>
            </a:r>
          </a:p>
          <a:p>
            <a:r>
              <a:rPr lang="fr-FR" dirty="0" smtClean="0"/>
              <a:t>MAIS CONCENTREES AUTOUR D’UNE VALEUR CENTRALE</a:t>
            </a:r>
            <a:endParaRPr lang="fr-FR" dirty="0"/>
          </a:p>
        </p:txBody>
      </p:sp>
      <p:sp>
        <p:nvSpPr>
          <p:cNvPr id="1026" name="AutoShape 2" descr="C:\Users\rebika\Desktop\B7 - Pr%C3%A9cision, justesse, incertitude et erreurs syst%C3%A9matiques sur les mesures- - - - - - - - - - - - - - -_fichiers\eventails.jpg"/>
          <p:cNvSpPr>
            <a:spLocks noChangeAspect="1" noChangeArrowheads="1"/>
          </p:cNvSpPr>
          <p:nvPr/>
        </p:nvSpPr>
        <p:spPr bwMode="auto">
          <a:xfrm>
            <a:off x="155575" y="-700088"/>
            <a:ext cx="4953000" cy="146685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file:///C:/Users/rebika/Desktop/B7%20-%20Pr%C3%A9cision,%20justesse,%20incertitude%20et%20erreurs%20syst%C3%A9matiques%20sur%20les%20mesures-%20-%20-%20-%20-%20-%20-%20-%20-%20-%20-%20-%20-%20-%20-_fichiers/eventail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0" name="AutoShape 6" descr="file:///C:/Users/rebika/Desktop/B7%20-%20Pr%C3%A9cision,%20justesse,%20incertitude%20et%20erreurs%20syst%C3%A9matiques%20sur%20les%20mesures-%20-%20-%20-%20-%20-%20-%20-%20-%20-%20-%20-%20-%20-%20-_fichiers/eventail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9" name="Image 8" descr="C:\Users\rebika\Desktop\eventails.jpg"/>
          <p:cNvPicPr/>
          <p:nvPr/>
        </p:nvPicPr>
        <p:blipFill>
          <a:blip r:embed="rId2" cstate="print"/>
          <a:srcRect/>
          <a:stretch>
            <a:fillRect/>
          </a:stretch>
        </p:blipFill>
        <p:spPr bwMode="auto">
          <a:xfrm>
            <a:off x="755576" y="3861048"/>
            <a:ext cx="7704856" cy="2114922"/>
          </a:xfrm>
          <a:prstGeom prst="rect">
            <a:avLst/>
          </a:prstGeom>
          <a:noFill/>
          <a:ln w="9525">
            <a:noFill/>
            <a:miter lim="800000"/>
            <a:headEnd/>
            <a:tailEnd/>
          </a:ln>
        </p:spPr>
      </p:pic>
      <p:sp>
        <p:nvSpPr>
          <p:cNvPr id="10" name="ZoneTexte 9"/>
          <p:cNvSpPr txBox="1"/>
          <p:nvPr/>
        </p:nvSpPr>
        <p:spPr>
          <a:xfrm>
            <a:off x="611087" y="6237312"/>
            <a:ext cx="6982617" cy="369332"/>
          </a:xfrm>
          <a:prstGeom prst="rect">
            <a:avLst/>
          </a:prstGeom>
          <a:noFill/>
        </p:spPr>
        <p:txBody>
          <a:bodyPr wrap="none" rtlCol="0">
            <a:spAutoFit/>
          </a:bodyPr>
          <a:lstStyle/>
          <a:p>
            <a:r>
              <a:rPr lang="fr-FR" dirty="0" smtClean="0"/>
              <a:t>      LA VALEUR </a:t>
            </a:r>
            <a:r>
              <a:rPr lang="fr-FR" b="1" dirty="0" smtClean="0">
                <a:solidFill>
                  <a:srgbClr val="FF0000"/>
                </a:solidFill>
              </a:rPr>
              <a:t>CENTRALE</a:t>
            </a:r>
            <a:r>
              <a:rPr lang="fr-FR" dirty="0" smtClean="0"/>
              <a:t> EST LA  VALEUR VRAIE DE LA CARACTERISTIQUE</a:t>
            </a:r>
            <a:endParaRPr lang="fr-FR"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620688"/>
            <a:ext cx="7772400" cy="1470025"/>
          </a:xfrm>
        </p:spPr>
        <p:style>
          <a:lnRef idx="2">
            <a:schemeClr val="dk1">
              <a:shade val="50000"/>
            </a:schemeClr>
          </a:lnRef>
          <a:fillRef idx="1">
            <a:schemeClr val="dk1"/>
          </a:fillRef>
          <a:effectRef idx="0">
            <a:schemeClr val="dk1"/>
          </a:effectRef>
          <a:fontRef idx="minor">
            <a:schemeClr val="lt1"/>
          </a:fontRef>
        </p:style>
        <p:txBody>
          <a:bodyPr/>
          <a:lstStyle/>
          <a:p>
            <a:r>
              <a:rPr lang="fr-FR" dirty="0" smtClean="0"/>
              <a:t>7.4 Incertitudes des</a:t>
            </a:r>
            <a:br>
              <a:rPr lang="fr-FR" dirty="0" smtClean="0"/>
            </a:br>
            <a:r>
              <a:rPr lang="fr-FR" dirty="0" smtClean="0"/>
              <a:t>Appareils de mesure</a:t>
            </a:r>
            <a:endParaRPr lang="fr-FR" dirty="0"/>
          </a:p>
        </p:txBody>
      </p:sp>
      <p:sp>
        <p:nvSpPr>
          <p:cNvPr id="3" name="Sous-titre 2"/>
          <p:cNvSpPr>
            <a:spLocks noGrp="1"/>
          </p:cNvSpPr>
          <p:nvPr>
            <p:ph type="subTitle" idx="1"/>
          </p:nvPr>
        </p:nvSpPr>
        <p:spPr/>
        <p:style>
          <a:lnRef idx="2">
            <a:schemeClr val="dk1">
              <a:shade val="50000"/>
            </a:schemeClr>
          </a:lnRef>
          <a:fillRef idx="1">
            <a:schemeClr val="dk1"/>
          </a:fillRef>
          <a:effectRef idx="0">
            <a:schemeClr val="dk1"/>
          </a:effectRef>
          <a:fontRef idx="minor">
            <a:schemeClr val="lt1"/>
          </a:fontRef>
        </p:style>
        <p:txBody>
          <a:bodyPr>
            <a:normAutofit fontScale="62500" lnSpcReduction="20000"/>
          </a:bodyPr>
          <a:lstStyle/>
          <a:p>
            <a:r>
              <a:rPr lang="fr-FR" dirty="0" smtClean="0">
                <a:solidFill>
                  <a:schemeClr val="bg1"/>
                </a:solidFill>
              </a:rPr>
              <a:t>La part de précision de l’Appareil est le produit de 2 facteurs:</a:t>
            </a:r>
          </a:p>
          <a:p>
            <a:r>
              <a:rPr lang="fr-FR" dirty="0" smtClean="0"/>
              <a:t>- </a:t>
            </a:r>
            <a:r>
              <a:rPr lang="fr-FR" dirty="0" smtClean="0">
                <a:solidFill>
                  <a:srgbClr val="FFFF00"/>
                </a:solidFill>
              </a:rPr>
              <a:t>La Résolution (Appareil): est la plus petite différence de valeur observable sur son affichage</a:t>
            </a:r>
          </a:p>
          <a:p>
            <a:r>
              <a:rPr lang="fr-FR" dirty="0" smtClean="0">
                <a:solidFill>
                  <a:srgbClr val="FFFF00"/>
                </a:solidFill>
              </a:rPr>
              <a:t>- La Fidélité: capacité a fournir, la même valeur, lors des mesures successives de la même caractéristique</a:t>
            </a:r>
            <a:endParaRPr lang="fr-FR" dirty="0">
              <a:solidFill>
                <a:srgbClr val="FFFF00"/>
              </a:solidFill>
            </a:endParaRPr>
          </a:p>
        </p:txBody>
      </p:sp>
      <p:sp>
        <p:nvSpPr>
          <p:cNvPr id="4" name="ZoneTexte 3"/>
          <p:cNvSpPr txBox="1"/>
          <p:nvPr/>
        </p:nvSpPr>
        <p:spPr>
          <a:xfrm>
            <a:off x="971600" y="2420888"/>
            <a:ext cx="6605847" cy="923330"/>
          </a:xfrm>
          <a:prstGeom prst="rect">
            <a:avLst/>
          </a:prstGeom>
          <a:noFill/>
        </p:spPr>
        <p:txBody>
          <a:bodyPr wrap="none" rtlCol="0">
            <a:spAutoFit/>
          </a:bodyPr>
          <a:lstStyle/>
          <a:p>
            <a:r>
              <a:rPr lang="fr-FR" dirty="0" smtClean="0"/>
              <a:t>Une mesure effectuée par un appareil dépend:</a:t>
            </a:r>
          </a:p>
          <a:p>
            <a:pPr>
              <a:buFontTx/>
              <a:buChar char="-"/>
            </a:pPr>
            <a:r>
              <a:rPr lang="fr-FR" dirty="0" smtClean="0"/>
              <a:t>De l’appareil de mesure (qualité – Etat)</a:t>
            </a:r>
          </a:p>
          <a:p>
            <a:pPr>
              <a:buFontTx/>
              <a:buChar char="-"/>
            </a:pPr>
            <a:r>
              <a:rPr lang="fr-FR" dirty="0" smtClean="0"/>
              <a:t>Des conditions de son utilisation (</a:t>
            </a:r>
            <a:r>
              <a:rPr lang="fr-FR" dirty="0" err="1" smtClean="0"/>
              <a:t>comptence,habilte,concentration</a:t>
            </a:r>
            <a:r>
              <a:rPr lang="fr-FR" dirty="0" smtClean="0"/>
              <a:t>)</a:t>
            </a: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548680"/>
            <a:ext cx="7772400" cy="1470025"/>
          </a:xfrm>
        </p:spPr>
        <p:style>
          <a:lnRef idx="2">
            <a:schemeClr val="accent1">
              <a:shade val="50000"/>
            </a:schemeClr>
          </a:lnRef>
          <a:fillRef idx="1">
            <a:schemeClr val="accent1"/>
          </a:fillRef>
          <a:effectRef idx="0">
            <a:schemeClr val="accent1"/>
          </a:effectRef>
          <a:fontRef idx="minor">
            <a:schemeClr val="lt1"/>
          </a:fontRef>
        </p:style>
        <p:txBody>
          <a:bodyPr/>
          <a:lstStyle/>
          <a:p>
            <a:r>
              <a:rPr lang="fr-FR" dirty="0" smtClean="0"/>
              <a:t>2/ CARACTERISTIQUES</a:t>
            </a:r>
            <a:br>
              <a:rPr lang="fr-FR" dirty="0" smtClean="0"/>
            </a:br>
            <a:r>
              <a:rPr lang="fr-FR" dirty="0" smtClean="0"/>
              <a:t>DE LA RECHERCHE SCIENTIFIQUE</a:t>
            </a:r>
            <a:endParaRPr lang="fr-FR" dirty="0"/>
          </a:p>
        </p:txBody>
      </p:sp>
      <p:sp>
        <p:nvSpPr>
          <p:cNvPr id="4" name="Titre 1"/>
          <p:cNvSpPr txBox="1">
            <a:spLocks/>
          </p:cNvSpPr>
          <p:nvPr/>
        </p:nvSpPr>
        <p:spPr>
          <a:xfrm>
            <a:off x="827584" y="2420888"/>
            <a:ext cx="7772400" cy="2880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25000" lnSpcReduction="20000"/>
          </a:bodyPr>
          <a:lstStyle/>
          <a:p>
            <a:r>
              <a:rPr lang="fr-FR" sz="4400" dirty="0" smtClean="0"/>
              <a:t> </a:t>
            </a:r>
          </a:p>
          <a:p>
            <a:r>
              <a:rPr lang="fr-FR" sz="6400" dirty="0" smtClean="0"/>
              <a:t>1. Elle se rapporte a des objets concrets c’est-à-dire des données empiriques ou pratiques considères comme atout dont dispose la Science</a:t>
            </a:r>
            <a:r>
              <a:rPr lang="fr-FR" sz="4400" dirty="0" smtClean="0"/>
              <a:t>.</a:t>
            </a:r>
          </a:p>
          <a:p>
            <a:endParaRPr lang="fr-FR" sz="4400" dirty="0" smtClean="0"/>
          </a:p>
          <a:p>
            <a:endParaRPr lang="fr-FR" sz="6400" dirty="0" smtClean="0"/>
          </a:p>
          <a:p>
            <a:r>
              <a:rPr lang="fr-FR" sz="6400" dirty="0" smtClean="0"/>
              <a:t>2. Elle sert à la détermination des faits, élaboration de méthodes de mesure logique , déduction de thèses a partir de certaines autres</a:t>
            </a:r>
          </a:p>
          <a:p>
            <a:endParaRPr lang="fr-FR" sz="6400" dirty="0" smtClean="0"/>
          </a:p>
          <a:p>
            <a:r>
              <a:rPr lang="fr-FR" sz="6400" dirty="0" smtClean="0"/>
              <a:t>3. L’obtention des données des principes , la construction des hypothèses et les théories.     L’hypothèse  représentant dans un certain cas la forme théorique des connaissances.</a:t>
            </a:r>
          </a:p>
          <a:p>
            <a:endParaRPr lang="fr-FR" sz="6400" dirty="0" smtClean="0"/>
          </a:p>
          <a:p>
            <a:r>
              <a:rPr lang="fr-FR" sz="6400" dirty="0" smtClean="0"/>
              <a:t>4. Vérification Obligatoire  des hypothèses</a:t>
            </a:r>
          </a:p>
          <a:p>
            <a:endParaRPr lang="fr-FR" sz="800" dirty="0" smtClean="0"/>
          </a:p>
          <a:p>
            <a:endParaRPr lang="fr-FR" sz="4400" dirty="0" smtClean="0"/>
          </a:p>
          <a:p>
            <a:endParaRPr lang="fr-FR" sz="4400" dirty="0" smtClean="0"/>
          </a:p>
          <a:p>
            <a:endParaRPr lang="fr-FR" sz="4400" dirty="0" smtClean="0"/>
          </a:p>
          <a:p>
            <a:r>
              <a:rPr lang="fr-FR" sz="4400" dirty="0" smtClean="0"/>
              <a:t> </a:t>
            </a:r>
            <a:endParaRPr lang="fr-FR" sz="44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340768"/>
            <a:ext cx="7772400" cy="3024335"/>
          </a:xfrm>
        </p:spPr>
        <p:txBody>
          <a:bodyPr>
            <a:normAutofit/>
          </a:bodyPr>
          <a:lstStyle/>
          <a:p>
            <a:pPr>
              <a:buFont typeface="Wingdings" pitchFamily="2" charset="2"/>
              <a:buChar char="ü"/>
            </a:pPr>
            <a:r>
              <a:rPr lang="fr-FR" dirty="0" smtClean="0"/>
              <a:t>La résolution et la fidélité d’un appareil de mesure : éléments qui contribuent a la précision des mesures</a:t>
            </a:r>
            <a:endParaRPr lang="fr-FR"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27584" y="548680"/>
            <a:ext cx="7772400" cy="1470025"/>
          </a:xfrm>
        </p:spPr>
        <p:style>
          <a:lnRef idx="2">
            <a:schemeClr val="accent2"/>
          </a:lnRef>
          <a:fillRef idx="1">
            <a:schemeClr val="lt1"/>
          </a:fillRef>
          <a:effectRef idx="0">
            <a:schemeClr val="accent2"/>
          </a:effectRef>
          <a:fontRef idx="minor">
            <a:schemeClr val="dk1"/>
          </a:fontRef>
        </p:style>
        <p:txBody>
          <a:bodyPr/>
          <a:lstStyle/>
          <a:p>
            <a:r>
              <a:rPr lang="fr-FR" dirty="0" smtClean="0"/>
              <a:t>La Résolution d’un appareil de mesure</a:t>
            </a:r>
            <a:endParaRPr lang="fr-FR" dirty="0"/>
          </a:p>
        </p:txBody>
      </p:sp>
      <p:sp>
        <p:nvSpPr>
          <p:cNvPr id="3" name="Sous-titre 2"/>
          <p:cNvSpPr>
            <a:spLocks noGrp="1"/>
          </p:cNvSpPr>
          <p:nvPr>
            <p:ph type="subTitle" idx="1"/>
          </p:nvPr>
        </p:nvSpPr>
        <p:spPr>
          <a:xfrm>
            <a:off x="1331640" y="2636912"/>
            <a:ext cx="6400800" cy="1752600"/>
          </a:xfrm>
        </p:spPr>
        <p:style>
          <a:lnRef idx="2">
            <a:schemeClr val="accent1">
              <a:shade val="50000"/>
            </a:schemeClr>
          </a:lnRef>
          <a:fillRef idx="1">
            <a:schemeClr val="accent1"/>
          </a:fillRef>
          <a:effectRef idx="0">
            <a:schemeClr val="accent1"/>
          </a:effectRef>
          <a:fontRef idx="minor">
            <a:schemeClr val="lt1"/>
          </a:fontRef>
        </p:style>
        <p:txBody>
          <a:bodyPr/>
          <a:lstStyle/>
          <a:p>
            <a:r>
              <a:rPr lang="fr-FR" dirty="0" smtClean="0">
                <a:solidFill>
                  <a:schemeClr val="bg1"/>
                </a:solidFill>
              </a:rPr>
              <a:t>Elle correspond à la plus petite unité  que l’on peut lire sur un appareil de mesure</a:t>
            </a:r>
            <a:endParaRPr lang="fr-FR" dirty="0">
              <a:solidFill>
                <a:schemeClr val="bg1"/>
              </a:solidFill>
            </a:endParaRPr>
          </a:p>
        </p:txBody>
      </p:sp>
      <p:sp>
        <p:nvSpPr>
          <p:cNvPr id="4" name="Flèche vers le bas 3"/>
          <p:cNvSpPr/>
          <p:nvPr/>
        </p:nvSpPr>
        <p:spPr>
          <a:xfrm>
            <a:off x="4283968" y="2060848"/>
            <a:ext cx="4846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1187624" y="5733256"/>
            <a:ext cx="5929252" cy="646331"/>
          </a:xfrm>
          <a:prstGeom prst="rect">
            <a:avLst/>
          </a:prstGeom>
          <a:noFill/>
        </p:spPr>
        <p:txBody>
          <a:bodyPr wrap="none" rtlCol="0">
            <a:spAutoFit/>
          </a:bodyPr>
          <a:lstStyle/>
          <a:p>
            <a:endParaRPr lang="fr-FR" dirty="0" smtClean="0"/>
          </a:p>
          <a:p>
            <a:r>
              <a:rPr lang="fr-FR" dirty="0" smtClean="0"/>
              <a:t>EXERCICE D’APPLICATION SUR LA RESOLUTION………………………</a:t>
            </a:r>
            <a:endParaRPr lang="fr-FR" dirty="0"/>
          </a:p>
        </p:txBody>
      </p:sp>
      <p:sp>
        <p:nvSpPr>
          <p:cNvPr id="6" name="ZoneTexte 5"/>
          <p:cNvSpPr txBox="1"/>
          <p:nvPr/>
        </p:nvSpPr>
        <p:spPr>
          <a:xfrm>
            <a:off x="1691680" y="4869160"/>
            <a:ext cx="7446590"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fr-FR" dirty="0" smtClean="0"/>
              <a:t> </a:t>
            </a:r>
            <a:r>
              <a:rPr lang="fr-FR" dirty="0" err="1" smtClean="0"/>
              <a:t>Obs</a:t>
            </a:r>
            <a:r>
              <a:rPr lang="fr-FR" dirty="0" smtClean="0"/>
              <a:t>:  La Résolution d’un  Appareil de Mesure, doit être au minimum de 1/10 </a:t>
            </a:r>
          </a:p>
          <a:p>
            <a:r>
              <a:rPr lang="fr-FR" dirty="0" smtClean="0"/>
              <a:t>De la Variation que l’on mesure. </a:t>
            </a:r>
            <a:endParaRPr lang="fr-FR"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187624" y="332656"/>
            <a:ext cx="6400800" cy="1752600"/>
          </a:xfrm>
        </p:spPr>
        <p:style>
          <a:lnRef idx="2">
            <a:schemeClr val="dk1">
              <a:shade val="50000"/>
            </a:schemeClr>
          </a:lnRef>
          <a:fillRef idx="1">
            <a:schemeClr val="dk1"/>
          </a:fillRef>
          <a:effectRef idx="0">
            <a:schemeClr val="dk1"/>
          </a:effectRef>
          <a:fontRef idx="minor">
            <a:schemeClr val="lt1"/>
          </a:fontRef>
        </p:style>
        <p:txBody>
          <a:bodyPr>
            <a:normAutofit fontScale="92500"/>
          </a:bodyPr>
          <a:lstStyle/>
          <a:p>
            <a:r>
              <a:rPr lang="fr-FR" dirty="0" smtClean="0">
                <a:solidFill>
                  <a:schemeClr val="bg1"/>
                </a:solidFill>
              </a:rPr>
              <a:t>Exo: Mesurer la hauteur d’eau dans un verre: On dispose de ce fait 5  verres, les mesures se repartissent comme suit:</a:t>
            </a:r>
            <a:endParaRPr lang="fr-FR" dirty="0">
              <a:solidFill>
                <a:schemeClr val="bg1"/>
              </a:solidFill>
            </a:endParaRPr>
          </a:p>
        </p:txBody>
      </p:sp>
      <p:graphicFrame>
        <p:nvGraphicFramePr>
          <p:cNvPr id="8" name="Tableau 7"/>
          <p:cNvGraphicFramePr>
            <a:graphicFrameLocks noGrp="1"/>
          </p:cNvGraphicFramePr>
          <p:nvPr/>
        </p:nvGraphicFramePr>
        <p:xfrm>
          <a:off x="1403648" y="2276872"/>
          <a:ext cx="4248472" cy="2225040"/>
        </p:xfrm>
        <a:graphic>
          <a:graphicData uri="http://schemas.openxmlformats.org/drawingml/2006/table">
            <a:tbl>
              <a:tblPr firstRow="1" bandRow="1">
                <a:tableStyleId>{5C22544A-7EE6-4342-B048-85BDC9FD1C3A}</a:tableStyleId>
              </a:tblPr>
              <a:tblGrid>
                <a:gridCol w="4248472"/>
              </a:tblGrid>
              <a:tr h="370840">
                <a:tc>
                  <a:txBody>
                    <a:bodyPr/>
                    <a:lstStyle/>
                    <a:p>
                      <a:r>
                        <a:rPr lang="fr-FR" dirty="0" smtClean="0"/>
                        <a:t>    </a:t>
                      </a:r>
                      <a:r>
                        <a:rPr lang="fr-FR" baseline="0" dirty="0" smtClean="0"/>
                        <a:t> VERRES                         MESURES (mm)</a:t>
                      </a:r>
                      <a:endParaRPr lang="fr-FR" dirty="0"/>
                    </a:p>
                  </a:txBody>
                  <a:tcPr/>
                </a:tc>
              </a:tr>
              <a:tr h="370840">
                <a:tc>
                  <a:txBody>
                    <a:bodyPr/>
                    <a:lstStyle/>
                    <a:p>
                      <a:r>
                        <a:rPr lang="fr-FR" dirty="0" smtClean="0"/>
                        <a:t>       1                                        56</a:t>
                      </a:r>
                      <a:endParaRPr lang="fr-FR" dirty="0"/>
                    </a:p>
                  </a:txBody>
                  <a:tcPr/>
                </a:tc>
              </a:tr>
              <a:tr h="370840">
                <a:tc>
                  <a:txBody>
                    <a:bodyPr/>
                    <a:lstStyle/>
                    <a:p>
                      <a:r>
                        <a:rPr lang="fr-FR" dirty="0" smtClean="0"/>
                        <a:t>       2                                        52</a:t>
                      </a:r>
                      <a:endParaRPr lang="fr-FR" dirty="0"/>
                    </a:p>
                  </a:txBody>
                  <a:tcPr/>
                </a:tc>
              </a:tr>
              <a:tr h="370840">
                <a:tc>
                  <a:txBody>
                    <a:bodyPr/>
                    <a:lstStyle/>
                    <a:p>
                      <a:r>
                        <a:rPr lang="fr-FR" dirty="0" smtClean="0"/>
                        <a:t>       3</a:t>
                      </a:r>
                      <a:r>
                        <a:rPr lang="fr-FR" baseline="0" dirty="0" smtClean="0"/>
                        <a:t>                                        47</a:t>
                      </a:r>
                      <a:endParaRPr lang="fr-FR" dirty="0"/>
                    </a:p>
                  </a:txBody>
                  <a:tcPr/>
                </a:tc>
              </a:tr>
              <a:tr h="370840">
                <a:tc>
                  <a:txBody>
                    <a:bodyPr/>
                    <a:lstStyle/>
                    <a:p>
                      <a:r>
                        <a:rPr lang="fr-FR" dirty="0" smtClean="0"/>
                        <a:t>       4                                        50</a:t>
                      </a:r>
                      <a:endParaRPr lang="fr-FR" dirty="0"/>
                    </a:p>
                  </a:txBody>
                  <a:tcPr/>
                </a:tc>
              </a:tr>
              <a:tr h="370840">
                <a:tc>
                  <a:txBody>
                    <a:bodyPr/>
                    <a:lstStyle/>
                    <a:p>
                      <a:r>
                        <a:rPr lang="fr-FR" dirty="0" smtClean="0"/>
                        <a:t>       5                                         43</a:t>
                      </a:r>
                      <a:endParaRPr lang="fr-FR" dirty="0"/>
                    </a:p>
                  </a:txBody>
                  <a:tcPr/>
                </a:tc>
              </a:tr>
            </a:tbl>
          </a:graphicData>
        </a:graphic>
      </p:graphicFrame>
      <p:sp>
        <p:nvSpPr>
          <p:cNvPr id="9" name="ZoneTexte 8"/>
          <p:cNvSpPr txBox="1"/>
          <p:nvPr/>
        </p:nvSpPr>
        <p:spPr>
          <a:xfrm>
            <a:off x="1331640" y="5517232"/>
            <a:ext cx="6754221" cy="646331"/>
          </a:xfrm>
          <a:prstGeom prst="rect">
            <a:avLst/>
          </a:prstGeom>
          <a:noFill/>
        </p:spPr>
        <p:txBody>
          <a:bodyPr wrap="none" rtlCol="0">
            <a:spAutoFit/>
          </a:bodyPr>
          <a:lstStyle/>
          <a:p>
            <a:r>
              <a:rPr lang="fr-FR" dirty="0" smtClean="0"/>
              <a:t>- ON DOIT DETERMINER SI L’APPAREIL DE MESURE DE HAUTEUR D’EAU</a:t>
            </a:r>
          </a:p>
          <a:p>
            <a:r>
              <a:rPr lang="fr-FR" dirty="0" smtClean="0"/>
              <a:t> A UNE RESOLUTION ACCEPTABLE ?</a:t>
            </a:r>
            <a:endParaRPr lang="fr-FR" dirty="0"/>
          </a:p>
        </p:txBody>
      </p:sp>
      <p:sp>
        <p:nvSpPr>
          <p:cNvPr id="10" name="ZoneTexte 9"/>
          <p:cNvSpPr txBox="1"/>
          <p:nvPr/>
        </p:nvSpPr>
        <p:spPr>
          <a:xfrm>
            <a:off x="1691680" y="4941168"/>
            <a:ext cx="209442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fr-FR" dirty="0" smtClean="0"/>
              <a:t>LA PROBLEMATIQUE</a:t>
            </a:r>
            <a:endParaRPr lang="fr-FR"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259632" y="1412776"/>
            <a:ext cx="6400800" cy="1752600"/>
          </a:xfrm>
        </p:spPr>
        <p:txBody>
          <a:bodyPr/>
          <a:lstStyle/>
          <a:p>
            <a:r>
              <a:rPr lang="fr-FR" dirty="0" smtClean="0">
                <a:solidFill>
                  <a:schemeClr val="tx1"/>
                </a:solidFill>
              </a:rPr>
              <a:t>On doit tout d’abord estimer l’étendue (la différence entre la </a:t>
            </a:r>
            <a:r>
              <a:rPr lang="fr-FR" dirty="0" err="1" smtClean="0">
                <a:solidFill>
                  <a:schemeClr val="tx1"/>
                </a:solidFill>
              </a:rPr>
              <a:t>vmax</a:t>
            </a:r>
            <a:r>
              <a:rPr lang="fr-FR" dirty="0" smtClean="0">
                <a:solidFill>
                  <a:schemeClr val="tx1"/>
                </a:solidFill>
              </a:rPr>
              <a:t> et vmin</a:t>
            </a:r>
            <a:endParaRPr lang="fr-FR" dirty="0">
              <a:solidFill>
                <a:schemeClr val="tx1"/>
              </a:solidFill>
            </a:endParaRPr>
          </a:p>
        </p:txBody>
      </p:sp>
      <p:sp>
        <p:nvSpPr>
          <p:cNvPr id="4" name="Sous-titre 2"/>
          <p:cNvSpPr txBox="1">
            <a:spLocks/>
          </p:cNvSpPr>
          <p:nvPr/>
        </p:nvSpPr>
        <p:spPr>
          <a:xfrm>
            <a:off x="1403648" y="2996952"/>
            <a:ext cx="6400800" cy="1752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fr-FR" sz="3200" b="0" i="0" u="none" strike="noStrike" kern="1200" cap="none" spc="0" normalizeH="0" baseline="0" noProof="0" dirty="0" smtClean="0">
                <a:ln>
                  <a:noFill/>
                </a:ln>
                <a:solidFill>
                  <a:schemeClr val="tx1"/>
                </a:solidFill>
                <a:effectLst/>
                <a:uLnTx/>
                <a:uFillTx/>
                <a:latin typeface="+mn-lt"/>
                <a:ea typeface="+mn-ea"/>
                <a:cs typeface="+mn-cs"/>
              </a:rPr>
              <a:t>E = </a:t>
            </a:r>
            <a:r>
              <a:rPr kumimoji="0" lang="fr-FR" sz="3200" b="0" i="0" u="none" strike="noStrike" kern="1200" cap="none" spc="0" normalizeH="0" baseline="0" noProof="0" dirty="0" err="1" smtClean="0">
                <a:ln>
                  <a:noFill/>
                </a:ln>
                <a:solidFill>
                  <a:schemeClr val="tx1"/>
                </a:solidFill>
                <a:effectLst/>
                <a:uLnTx/>
                <a:uFillTx/>
                <a:latin typeface="+mn-lt"/>
                <a:ea typeface="+mn-ea"/>
                <a:cs typeface="+mn-cs"/>
              </a:rPr>
              <a:t>vmax</a:t>
            </a:r>
            <a:r>
              <a:rPr kumimoji="0" lang="fr-FR" sz="3200" b="0" i="0" u="none" strike="noStrike" kern="1200" cap="none" spc="0" normalizeH="0" baseline="0" noProof="0" dirty="0" smtClean="0">
                <a:ln>
                  <a:noFill/>
                </a:ln>
                <a:solidFill>
                  <a:schemeClr val="tx1"/>
                </a:solidFill>
                <a:effectLst/>
                <a:uLnTx/>
                <a:uFillTx/>
                <a:latin typeface="+mn-lt"/>
                <a:ea typeface="+mn-ea"/>
                <a:cs typeface="+mn-cs"/>
              </a:rPr>
              <a:t>- vmin : 56-43 = 13 mm</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sz="3200" dirty="0" smtClean="0"/>
              <a:t>13/ 1 = 13˃10 : 13 divisions</a:t>
            </a: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ous-titre 2"/>
          <p:cNvSpPr txBox="1">
            <a:spLocks/>
          </p:cNvSpPr>
          <p:nvPr/>
        </p:nvSpPr>
        <p:spPr>
          <a:xfrm>
            <a:off x="1475656" y="4437112"/>
            <a:ext cx="6400800" cy="1752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smtClean="0">
                <a:ln>
                  <a:noFill/>
                </a:ln>
                <a:solidFill>
                  <a:schemeClr val="tx1"/>
                </a:solidFill>
                <a:effectLst/>
                <a:uLnTx/>
                <a:uFillTx/>
                <a:latin typeface="+mn-lt"/>
                <a:ea typeface="+mn-ea"/>
                <a:cs typeface="+mn-cs"/>
              </a:rPr>
              <a:t>E = </a:t>
            </a:r>
            <a:r>
              <a:rPr kumimoji="0" lang="fr-FR" sz="3200" b="0" i="0" u="none" strike="noStrike" kern="1200" cap="none" spc="0" normalizeH="0" baseline="0" noProof="0" dirty="0" err="1" smtClean="0">
                <a:ln>
                  <a:noFill/>
                </a:ln>
                <a:solidFill>
                  <a:schemeClr val="tx1"/>
                </a:solidFill>
                <a:effectLst/>
                <a:uLnTx/>
                <a:uFillTx/>
                <a:latin typeface="+mn-lt"/>
                <a:ea typeface="+mn-ea"/>
                <a:cs typeface="+mn-cs"/>
              </a:rPr>
              <a:t>vmax</a:t>
            </a:r>
            <a:r>
              <a:rPr kumimoji="0" lang="fr-FR" sz="3200" b="0" i="0" u="none" strike="noStrike" kern="1200" cap="none" spc="0" normalizeH="0" baseline="0" noProof="0" dirty="0" smtClean="0">
                <a:ln>
                  <a:noFill/>
                </a:ln>
                <a:solidFill>
                  <a:schemeClr val="tx1"/>
                </a:solidFill>
                <a:effectLst/>
                <a:uLnTx/>
                <a:uFillTx/>
                <a:latin typeface="+mn-lt"/>
                <a:ea typeface="+mn-ea"/>
                <a:cs typeface="+mn-cs"/>
              </a:rPr>
              <a:t>- vmin : 56-43 = 13 mm</a:t>
            </a:r>
          </a:p>
          <a:p>
            <a:pPr marL="0" marR="0" lvl="0" indent="0" algn="ctr" defTabSz="914400" rtl="0" eaLnBrk="1" fontAlgn="auto" latinLnBrk="0" hangingPunct="1">
              <a:lnSpc>
                <a:spcPct val="100000"/>
              </a:lnSpc>
              <a:spcBef>
                <a:spcPct val="20000"/>
              </a:spcBef>
              <a:spcAft>
                <a:spcPts val="0"/>
              </a:spcAft>
              <a:buClrTx/>
              <a:buSzTx/>
              <a:buFont typeface="Wingdings" pitchFamily="2" charset="2"/>
              <a:buChar char="ü"/>
              <a:tabLst/>
              <a:defRPr/>
            </a:pPr>
            <a:r>
              <a:rPr lang="fr-FR" sz="3200" dirty="0" smtClean="0"/>
              <a:t>13/ 1 = 13˃10 : 13 divisions</a:t>
            </a: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ZoneTexte 5"/>
          <p:cNvSpPr txBox="1"/>
          <p:nvPr/>
        </p:nvSpPr>
        <p:spPr>
          <a:xfrm>
            <a:off x="539552" y="5805264"/>
            <a:ext cx="8377935" cy="646331"/>
          </a:xfrm>
          <a:prstGeom prst="rect">
            <a:avLst/>
          </a:prstGeom>
          <a:noFill/>
        </p:spPr>
        <p:txBody>
          <a:bodyPr wrap="none" rtlCol="0">
            <a:spAutoFit/>
          </a:bodyPr>
          <a:lstStyle/>
          <a:p>
            <a:r>
              <a:rPr lang="fr-FR" dirty="0" smtClean="0"/>
              <a:t>La performance de l’appareil a travers sa résolution appuyée par l’étendue des divisons </a:t>
            </a:r>
          </a:p>
          <a:p>
            <a:endParaRPr lang="fr-FR"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83568" y="4077072"/>
            <a:ext cx="6224736" cy="4608512"/>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fr-FR" sz="2800" dirty="0" smtClean="0">
                <a:solidFill>
                  <a:schemeClr val="bg1"/>
                </a:solidFill>
              </a:rPr>
              <a:t>une série de mesures individuelles (rectangles n°1, n°2, n°3, etc.) d'une même caractéristique. La largeur des rectangles représente la résolution de l'appareil; les points (sur l'axe et au centre des rectangles) sont les</a:t>
            </a:r>
            <a:r>
              <a:rPr lang="fr-FR" sz="2800" b="1" dirty="0" smtClean="0">
                <a:solidFill>
                  <a:schemeClr val="bg1"/>
                </a:solidFill>
              </a:rPr>
              <a:t> valeurs affichées</a:t>
            </a:r>
            <a:r>
              <a:rPr lang="fr-FR" sz="2800" dirty="0" smtClean="0">
                <a:solidFill>
                  <a:schemeClr val="bg1"/>
                </a:solidFill>
              </a:rPr>
              <a:t>. La figure illustre aussi la </a:t>
            </a:r>
            <a:r>
              <a:rPr lang="fr-FR" sz="2800" b="1" dirty="0" smtClean="0">
                <a:solidFill>
                  <a:schemeClr val="bg1"/>
                </a:solidFill>
              </a:rPr>
              <a:t>moyenne des valeurs affichées</a:t>
            </a:r>
            <a:r>
              <a:rPr lang="fr-FR" sz="2800" dirty="0" smtClean="0">
                <a:solidFill>
                  <a:schemeClr val="bg1"/>
                </a:solidFill>
              </a:rPr>
              <a:t>. La variation des valeurs successives traduit le degré de fidélité de l'appareil</a:t>
            </a:r>
            <a:r>
              <a:rPr lang="fr-FR" sz="2800" dirty="0" smtClean="0">
                <a:solidFill>
                  <a:srgbClr val="FFFF00"/>
                </a:solidFill>
              </a:rPr>
              <a:t>.</a:t>
            </a:r>
            <a:endParaRPr lang="fr-FR" sz="2800" dirty="0">
              <a:solidFill>
                <a:srgbClr val="FFFF00"/>
              </a:solidFill>
            </a:endParaRPr>
          </a:p>
        </p:txBody>
      </p:sp>
      <p:sp>
        <p:nvSpPr>
          <p:cNvPr id="87042" name="AutoShape 2" descr="C:\Users\rebika\Desktop\B7 - Pr%C3%A9cision, justesse, incertitude et erreurs syst%C3%A9matiques sur les mesures- - - - - - - - - - - - - - -_fichiers\mesures.jpg"/>
          <p:cNvSpPr>
            <a:spLocks noChangeAspect="1" noChangeArrowheads="1"/>
          </p:cNvSpPr>
          <p:nvPr/>
        </p:nvSpPr>
        <p:spPr bwMode="auto">
          <a:xfrm>
            <a:off x="155575" y="-639763"/>
            <a:ext cx="4953000" cy="13335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5" name="Image 4" descr="C:\Users\rebika\Desktop\mesures.jpg"/>
          <p:cNvPicPr/>
          <p:nvPr/>
        </p:nvPicPr>
        <p:blipFill>
          <a:blip r:embed="rId2" cstate="print"/>
          <a:srcRect/>
          <a:stretch>
            <a:fillRect/>
          </a:stretch>
        </p:blipFill>
        <p:spPr bwMode="auto">
          <a:xfrm>
            <a:off x="3635896" y="404664"/>
            <a:ext cx="4953000" cy="2682974"/>
          </a:xfrm>
          <a:prstGeom prst="rect">
            <a:avLst/>
          </a:prstGeom>
          <a:noFill/>
          <a:ln w="9525">
            <a:noFill/>
            <a:miter lim="800000"/>
            <a:headEnd/>
            <a:tailEnd/>
          </a:ln>
        </p:spPr>
      </p:pic>
      <p:sp>
        <p:nvSpPr>
          <p:cNvPr id="6" name="Rectangle 5"/>
          <p:cNvSpPr/>
          <p:nvPr/>
        </p:nvSpPr>
        <p:spPr>
          <a:xfrm>
            <a:off x="3059832" y="3284984"/>
            <a:ext cx="5148064" cy="646331"/>
          </a:xfrm>
          <a:prstGeom prst="rect">
            <a:avLst/>
          </a:prstGeom>
        </p:spPr>
        <p:txBody>
          <a:bodyPr wrap="square">
            <a:spAutoFit/>
          </a:bodyPr>
          <a:lstStyle/>
          <a:p>
            <a:r>
              <a:rPr lang="fr-FR" dirty="0" smtClean="0"/>
              <a:t>Représentation de mesures individuelles successives et résolution de l'appareil de mesure.</a:t>
            </a:r>
            <a:endParaRPr lang="fr-FR" dirty="0"/>
          </a:p>
        </p:txBody>
      </p:sp>
      <p:sp>
        <p:nvSpPr>
          <p:cNvPr id="7" name="ZoneTexte 6"/>
          <p:cNvSpPr txBox="1"/>
          <p:nvPr/>
        </p:nvSpPr>
        <p:spPr>
          <a:xfrm>
            <a:off x="395536" y="980728"/>
            <a:ext cx="3209661" cy="646331"/>
          </a:xfrm>
          <a:prstGeom prst="rect">
            <a:avLst/>
          </a:prstGeom>
          <a:noFill/>
        </p:spPr>
        <p:txBody>
          <a:bodyPr wrap="none" rtlCol="0">
            <a:spAutoFit/>
          </a:bodyPr>
          <a:lstStyle/>
          <a:p>
            <a:r>
              <a:rPr lang="fr-FR" dirty="0" smtClean="0"/>
              <a:t>Rectangle 1 à 5 d’une même</a:t>
            </a:r>
          </a:p>
          <a:p>
            <a:r>
              <a:rPr lang="fr-FR" dirty="0" smtClean="0"/>
              <a:t> caractéristique, mêmes valeurs:</a:t>
            </a:r>
          </a:p>
        </p:txBody>
      </p:sp>
      <p:sp>
        <p:nvSpPr>
          <p:cNvPr id="8" name="Flèche vers le bas 7"/>
          <p:cNvSpPr/>
          <p:nvPr/>
        </p:nvSpPr>
        <p:spPr>
          <a:xfrm>
            <a:off x="1259632" y="1916832"/>
            <a:ext cx="844672" cy="576064"/>
          </a:xfrm>
          <a:prstGeom prst="downArrow">
            <a:avLst>
              <a:gd name="adj1" fmla="val 50000"/>
              <a:gd name="adj2" fmla="val 50000"/>
            </a:avLst>
          </a:prstGeom>
          <a:ln w="31750">
            <a:gradFill>
              <a:gsLst>
                <a:gs pos="0">
                  <a:srgbClr val="000000"/>
                </a:gs>
                <a:gs pos="20000">
                  <a:srgbClr val="000040"/>
                </a:gs>
                <a:gs pos="50000">
                  <a:srgbClr val="400040"/>
                </a:gs>
                <a:gs pos="75000">
                  <a:srgbClr val="8F0040"/>
                </a:gs>
                <a:gs pos="89999">
                  <a:srgbClr val="F27300"/>
                </a:gs>
                <a:gs pos="100000">
                  <a:srgbClr val="FFBF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827584" y="2780928"/>
            <a:ext cx="2085827"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fr-FR" dirty="0" smtClean="0"/>
              <a:t>Fidélité de l’Appareil</a:t>
            </a:r>
            <a:endParaRPr lang="fr-FR"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p:cNvSpPr>
            <a:spLocks noGrp="1"/>
          </p:cNvSpPr>
          <p:nvPr>
            <p:ph type="subTitle" idx="1"/>
          </p:nvPr>
        </p:nvSpPr>
        <p:spPr>
          <a:xfrm>
            <a:off x="899592" y="836712"/>
            <a:ext cx="7200800" cy="5589240"/>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fr-FR" sz="2800" dirty="0" smtClean="0">
                <a:solidFill>
                  <a:schemeClr val="bg1"/>
                </a:solidFill>
              </a:rPr>
              <a:t>une série de mesures individuelles (rectangles n°1, n°2, n°3, etc.) d'une même caractéristique. La largeur des rectangles représente la résolution de l'appareil; les points (sur l'axe et au centre des rectangles) sont les</a:t>
            </a:r>
            <a:r>
              <a:rPr lang="fr-FR" sz="2800" b="1" dirty="0" smtClean="0">
                <a:solidFill>
                  <a:schemeClr val="bg1"/>
                </a:solidFill>
              </a:rPr>
              <a:t> valeurs affichées</a:t>
            </a:r>
            <a:r>
              <a:rPr lang="fr-FR" sz="2800" dirty="0" smtClean="0">
                <a:solidFill>
                  <a:schemeClr val="bg1"/>
                </a:solidFill>
              </a:rPr>
              <a:t>. La figure illustre aussi la </a:t>
            </a:r>
            <a:r>
              <a:rPr lang="fr-FR" sz="2800" b="1" dirty="0" smtClean="0">
                <a:solidFill>
                  <a:schemeClr val="bg1"/>
                </a:solidFill>
              </a:rPr>
              <a:t>moyenne des valeurs affichées</a:t>
            </a:r>
            <a:r>
              <a:rPr lang="fr-FR" sz="2800" dirty="0" smtClean="0">
                <a:solidFill>
                  <a:schemeClr val="bg1"/>
                </a:solidFill>
              </a:rPr>
              <a:t>. La variation des valeurs successives traduit le degré de fidélité de l'appareil</a:t>
            </a:r>
            <a:r>
              <a:rPr lang="fr-FR" sz="2800" dirty="0" smtClean="0">
                <a:solidFill>
                  <a:srgbClr val="FFFF00"/>
                </a:solidFill>
              </a:rPr>
              <a:t>.</a:t>
            </a:r>
            <a:endParaRPr lang="fr-FR" sz="2800" dirty="0">
              <a:solidFill>
                <a:srgbClr val="FFFF00"/>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259632" y="476672"/>
            <a:ext cx="6400800" cy="1368152"/>
          </a:xfrm>
        </p:spPr>
        <p:style>
          <a:lnRef idx="2">
            <a:schemeClr val="dk1">
              <a:shade val="50000"/>
            </a:schemeClr>
          </a:lnRef>
          <a:fillRef idx="1">
            <a:schemeClr val="dk1"/>
          </a:fillRef>
          <a:effectRef idx="0">
            <a:schemeClr val="dk1"/>
          </a:effectRef>
          <a:fontRef idx="minor">
            <a:schemeClr val="lt1"/>
          </a:fontRef>
        </p:style>
        <p:txBody>
          <a:bodyPr>
            <a:normAutofit fontScale="85000" lnSpcReduction="10000"/>
          </a:bodyPr>
          <a:lstStyle/>
          <a:p>
            <a:r>
              <a:rPr lang="fr-FR" dirty="0" smtClean="0">
                <a:solidFill>
                  <a:srgbClr val="FFFF00"/>
                </a:solidFill>
              </a:rPr>
              <a:t>Test de la fidélité d’un appareil  de mesures de mêmes résolution, mais de fidélité différentes (même caractéristique) </a:t>
            </a:r>
            <a:endParaRPr lang="fr-FR" dirty="0">
              <a:solidFill>
                <a:srgbClr val="FFFF00"/>
              </a:solidFill>
            </a:endParaRPr>
          </a:p>
        </p:txBody>
      </p:sp>
      <p:sp>
        <p:nvSpPr>
          <p:cNvPr id="89090" name="AutoShape 2" descr="file:///C:/Users/rebika/Desktop/B7%20-%20Pr%C3%A9cision,%20justesse,%20incertitude%20et%20erreurs%20syst%C3%A9matiques%20sur%20les%20mesures-%20-%20-%20-%20-%20-%20-%20-%20-%20-%20-%20-%20-%20-%20-_fichiers/fidelit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5" name="Image 4" descr="C:\Users\rebika\Desktop\fidelite.jpg"/>
          <p:cNvPicPr/>
          <p:nvPr/>
        </p:nvPicPr>
        <p:blipFill>
          <a:blip r:embed="rId2" cstate="print"/>
          <a:srcRect/>
          <a:stretch>
            <a:fillRect/>
          </a:stretch>
        </p:blipFill>
        <p:spPr bwMode="auto">
          <a:xfrm>
            <a:off x="1259632" y="2276872"/>
            <a:ext cx="4762500" cy="3429000"/>
          </a:xfrm>
          <a:prstGeom prst="rect">
            <a:avLst/>
          </a:prstGeom>
          <a:noFill/>
          <a:ln w="9525">
            <a:noFill/>
            <a:miter lim="800000"/>
            <a:headEnd/>
            <a:tailEnd/>
          </a:ln>
        </p:spPr>
      </p:pic>
      <p:sp>
        <p:nvSpPr>
          <p:cNvPr id="6" name="ZoneTexte 5"/>
          <p:cNvSpPr txBox="1"/>
          <p:nvPr/>
        </p:nvSpPr>
        <p:spPr>
          <a:xfrm>
            <a:off x="1691680" y="5949280"/>
            <a:ext cx="6833537" cy="646331"/>
          </a:xfrm>
          <a:prstGeom prst="rect">
            <a:avLst/>
          </a:prstGeom>
          <a:noFill/>
        </p:spPr>
        <p:txBody>
          <a:bodyPr wrap="none" rtlCol="0">
            <a:spAutoFit/>
          </a:bodyPr>
          <a:lstStyle/>
          <a:p>
            <a:pPr>
              <a:buFont typeface="Wingdings" pitchFamily="2" charset="2"/>
              <a:buChar char="§"/>
            </a:pPr>
            <a:r>
              <a:rPr lang="fr-FR" dirty="0" smtClean="0"/>
              <a:t>Mesure d’une caractéristique avec 3 appareils </a:t>
            </a:r>
            <a:r>
              <a:rPr lang="fr-FR" smtClean="0"/>
              <a:t>de résolution </a:t>
            </a:r>
            <a:r>
              <a:rPr lang="fr-FR" dirty="0" smtClean="0"/>
              <a:t>identique</a:t>
            </a:r>
          </a:p>
          <a:p>
            <a:r>
              <a:rPr lang="fr-FR" dirty="0" smtClean="0"/>
              <a:t>Mais de fidélité différente .</a:t>
            </a:r>
            <a:endParaRPr lang="fr-FR" dirty="0"/>
          </a:p>
        </p:txBody>
      </p:sp>
      <p:sp>
        <p:nvSpPr>
          <p:cNvPr id="7" name="ZoneTexte 6"/>
          <p:cNvSpPr txBox="1"/>
          <p:nvPr/>
        </p:nvSpPr>
        <p:spPr>
          <a:xfrm>
            <a:off x="6228184" y="2492896"/>
            <a:ext cx="2039213" cy="923330"/>
          </a:xfrm>
          <a:prstGeom prst="rect">
            <a:avLst/>
          </a:prstGeom>
          <a:noFill/>
        </p:spPr>
        <p:txBody>
          <a:bodyPr wrap="none" rtlCol="0">
            <a:spAutoFit/>
          </a:bodyPr>
          <a:lstStyle/>
          <a:p>
            <a:r>
              <a:rPr lang="fr-FR" dirty="0" smtClean="0"/>
              <a:t>a/ fidélité faible</a:t>
            </a:r>
          </a:p>
          <a:p>
            <a:r>
              <a:rPr lang="fr-FR" dirty="0" smtClean="0"/>
              <a:t>b/ fidélité moyenne</a:t>
            </a:r>
          </a:p>
          <a:p>
            <a:r>
              <a:rPr lang="fr-FR" dirty="0" smtClean="0"/>
              <a:t>c/ bonne fidélité</a:t>
            </a:r>
            <a:endParaRPr lang="fr-FR" dirty="0"/>
          </a:p>
        </p:txBody>
      </p:sp>
      <p:sp>
        <p:nvSpPr>
          <p:cNvPr id="8" name="ZoneTexte 7"/>
          <p:cNvSpPr txBox="1"/>
          <p:nvPr/>
        </p:nvSpPr>
        <p:spPr>
          <a:xfrm>
            <a:off x="6156176" y="4725144"/>
            <a:ext cx="2796663" cy="646331"/>
          </a:xfrm>
          <a:prstGeom prst="rect">
            <a:avLst/>
          </a:prstGeom>
          <a:noFill/>
          <a:ln w="34925">
            <a:gradFill>
              <a:gsLst>
                <a:gs pos="0">
                  <a:srgbClr val="DDEBCF"/>
                </a:gs>
                <a:gs pos="50000">
                  <a:srgbClr val="9CB86E"/>
                </a:gs>
                <a:gs pos="100000">
                  <a:srgbClr val="156B13"/>
                </a:gs>
              </a:gsLst>
              <a:lin ang="5400000" scaled="0"/>
            </a:gradFill>
          </a:ln>
        </p:spPr>
        <p:txBody>
          <a:bodyPr wrap="none" rtlCol="0">
            <a:spAutoFit/>
          </a:bodyPr>
          <a:lstStyle/>
          <a:p>
            <a:r>
              <a:rPr lang="fr-FR" dirty="0" smtClean="0"/>
              <a:t>La valeur de 2 est aberrante</a:t>
            </a:r>
          </a:p>
          <a:p>
            <a:r>
              <a:rPr lang="fr-FR" dirty="0" smtClean="0"/>
              <a:t>       </a:t>
            </a:r>
            <a:endParaRPr lang="fr-FR" dirty="0"/>
          </a:p>
        </p:txBody>
      </p:sp>
      <p:sp>
        <p:nvSpPr>
          <p:cNvPr id="9" name="Flèche vers le bas 8"/>
          <p:cNvSpPr/>
          <p:nvPr/>
        </p:nvSpPr>
        <p:spPr>
          <a:xfrm>
            <a:off x="6948264" y="3645024"/>
            <a:ext cx="772664" cy="978408"/>
          </a:xfrm>
          <a:prstGeom prst="downArrow">
            <a:avLst/>
          </a:prstGeom>
          <a:gradFill flip="none" rotWithShape="1">
            <a:gsLst>
              <a:gs pos="0">
                <a:srgbClr val="DDEBCF"/>
              </a:gs>
              <a:gs pos="50000">
                <a:srgbClr val="9CB86E"/>
              </a:gs>
              <a:gs pos="100000">
                <a:srgbClr val="156B13"/>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260648"/>
            <a:ext cx="5688632" cy="792088"/>
          </a:xfrm>
        </p:spPr>
        <p:style>
          <a:lnRef idx="2">
            <a:schemeClr val="accent1">
              <a:shade val="50000"/>
            </a:schemeClr>
          </a:lnRef>
          <a:fillRef idx="1">
            <a:schemeClr val="accent1"/>
          </a:fillRef>
          <a:effectRef idx="0">
            <a:schemeClr val="accent1"/>
          </a:effectRef>
          <a:fontRef idx="minor">
            <a:schemeClr val="lt1"/>
          </a:fontRef>
        </p:style>
        <p:txBody>
          <a:bodyPr/>
          <a:lstStyle/>
          <a:p>
            <a:r>
              <a:rPr lang="fr-FR" dirty="0" smtClean="0">
                <a:solidFill>
                  <a:srgbClr val="FFFF00"/>
                </a:solidFill>
              </a:rPr>
              <a:t>Discussion:</a:t>
            </a:r>
            <a:endParaRPr lang="fr-FR" dirty="0">
              <a:solidFill>
                <a:srgbClr val="FFFF00"/>
              </a:solidFill>
            </a:endParaRPr>
          </a:p>
        </p:txBody>
      </p:sp>
      <p:sp>
        <p:nvSpPr>
          <p:cNvPr id="3" name="Sous-titre 2"/>
          <p:cNvSpPr>
            <a:spLocks noGrp="1"/>
          </p:cNvSpPr>
          <p:nvPr>
            <p:ph type="subTitle" idx="1"/>
          </p:nvPr>
        </p:nvSpPr>
        <p:spPr>
          <a:xfrm>
            <a:off x="0" y="1268760"/>
            <a:ext cx="3923928" cy="1054968"/>
          </a:xfrm>
        </p:spPr>
        <p:style>
          <a:lnRef idx="2">
            <a:schemeClr val="dk1"/>
          </a:lnRef>
          <a:fillRef idx="1">
            <a:schemeClr val="lt1"/>
          </a:fillRef>
          <a:effectRef idx="0">
            <a:schemeClr val="dk1"/>
          </a:effectRef>
          <a:fontRef idx="minor">
            <a:schemeClr val="dk1"/>
          </a:fontRef>
        </p:style>
        <p:txBody>
          <a:bodyPr>
            <a:normAutofit lnSpcReduction="10000"/>
          </a:bodyPr>
          <a:lstStyle/>
          <a:p>
            <a:r>
              <a:rPr lang="fr-FR" dirty="0" smtClean="0">
                <a:solidFill>
                  <a:schemeClr val="tx1"/>
                </a:solidFill>
              </a:rPr>
              <a:t>a/ 12 mesures d’une même caractéristique</a:t>
            </a:r>
            <a:endParaRPr lang="fr-FR" dirty="0">
              <a:solidFill>
                <a:schemeClr val="tx1"/>
              </a:solidFill>
            </a:endParaRPr>
          </a:p>
        </p:txBody>
      </p:sp>
      <p:cxnSp>
        <p:nvCxnSpPr>
          <p:cNvPr id="5" name="Connecteur en angle 4"/>
          <p:cNvCxnSpPr/>
          <p:nvPr/>
        </p:nvCxnSpPr>
        <p:spPr>
          <a:xfrm>
            <a:off x="251520" y="2276872"/>
            <a:ext cx="914400" cy="914400"/>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Sous-titre 2"/>
          <p:cNvSpPr txBox="1">
            <a:spLocks/>
          </p:cNvSpPr>
          <p:nvPr/>
        </p:nvSpPr>
        <p:spPr>
          <a:xfrm>
            <a:off x="1259632" y="2636912"/>
            <a:ext cx="3528392" cy="1054968"/>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77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smtClean="0">
                <a:ln>
                  <a:noFill/>
                </a:ln>
                <a:solidFill>
                  <a:schemeClr val="tx1"/>
                </a:solidFill>
                <a:effectLst/>
                <a:uLnTx/>
                <a:uFillTx/>
                <a:latin typeface="+mn-lt"/>
                <a:ea typeface="+mn-ea"/>
                <a:cs typeface="+mn-cs"/>
              </a:rPr>
              <a:t>Une large gamme de valeurs (voir la position horizontale des</a:t>
            </a:r>
            <a:r>
              <a:rPr kumimoji="0" lang="fr-FR" sz="3200" b="0" i="0" u="none" strike="noStrike" kern="1200" cap="none" spc="0" normalizeH="0" noProof="0" dirty="0" smtClean="0">
                <a:ln>
                  <a:noFill/>
                </a:ln>
                <a:solidFill>
                  <a:schemeClr val="tx1"/>
                </a:solidFill>
                <a:effectLst/>
                <a:uLnTx/>
                <a:uFillTx/>
                <a:latin typeface="+mn-lt"/>
                <a:ea typeface="+mn-ea"/>
                <a:cs typeface="+mn-cs"/>
              </a:rPr>
              <a:t> points)</a:t>
            </a: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ous-titre 2"/>
          <p:cNvSpPr txBox="1">
            <a:spLocks/>
          </p:cNvSpPr>
          <p:nvPr/>
        </p:nvSpPr>
        <p:spPr>
          <a:xfrm>
            <a:off x="179512" y="3933056"/>
            <a:ext cx="4352528" cy="1054968"/>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sz="3200" noProof="0" dirty="0" smtClean="0">
                <a:solidFill>
                  <a:schemeClr val="tx1"/>
                </a:solidFill>
              </a:rPr>
              <a:t>b/ avec une fidélité moyenne</a:t>
            </a: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8" name="Connecteur en angle 7"/>
          <p:cNvCxnSpPr/>
          <p:nvPr/>
        </p:nvCxnSpPr>
        <p:spPr>
          <a:xfrm>
            <a:off x="251520" y="5013176"/>
            <a:ext cx="914400" cy="914400"/>
          </a:xfrm>
          <a:prstGeom prst="bentConnector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Sous-titre 2"/>
          <p:cNvSpPr txBox="1">
            <a:spLocks/>
          </p:cNvSpPr>
          <p:nvPr/>
        </p:nvSpPr>
        <p:spPr>
          <a:xfrm>
            <a:off x="1187624" y="5445224"/>
            <a:ext cx="3528392" cy="1054968"/>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47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smtClean="0">
                <a:ln>
                  <a:noFill/>
                </a:ln>
                <a:solidFill>
                  <a:schemeClr val="tx1"/>
                </a:solidFill>
                <a:effectLst/>
                <a:uLnTx/>
                <a:uFillTx/>
                <a:latin typeface="+mn-lt"/>
                <a:ea typeface="+mn-ea"/>
                <a:cs typeface="+mn-cs"/>
              </a:rPr>
              <a:t>L’</a:t>
            </a:r>
            <a:r>
              <a:rPr lang="fr-FR" sz="3200" dirty="0" err="1" smtClean="0">
                <a:solidFill>
                  <a:schemeClr val="tx1"/>
                </a:solidFill>
              </a:rPr>
              <a:t>é</a:t>
            </a:r>
            <a:r>
              <a:rPr kumimoji="0" lang="fr-FR" sz="3200" b="0" i="0" u="none" strike="noStrike" kern="1200" cap="none" spc="0" normalizeH="0" baseline="0" noProof="0" dirty="0" err="1" smtClean="0">
                <a:ln>
                  <a:noFill/>
                </a:ln>
                <a:solidFill>
                  <a:schemeClr val="tx1"/>
                </a:solidFill>
                <a:effectLst/>
                <a:uLnTx/>
                <a:uFillTx/>
                <a:latin typeface="+mn-lt"/>
                <a:ea typeface="+mn-ea"/>
                <a:cs typeface="+mn-cs"/>
              </a:rPr>
              <a:t>cart</a:t>
            </a:r>
            <a:r>
              <a:rPr kumimoji="0" lang="fr-FR" sz="3200" b="0" i="0" u="none" strike="noStrike" kern="1200" cap="none" spc="0" normalizeH="0" baseline="0" noProof="0" dirty="0" smtClean="0">
                <a:ln>
                  <a:noFill/>
                </a:ln>
                <a:solidFill>
                  <a:schemeClr val="tx1"/>
                </a:solidFill>
                <a:effectLst/>
                <a:uLnTx/>
                <a:uFillTx/>
                <a:latin typeface="+mn-lt"/>
                <a:ea typeface="+mn-ea"/>
                <a:cs typeface="+mn-cs"/>
              </a:rPr>
              <a:t> des valeurs est beaucoup moins  important que dans</a:t>
            </a:r>
            <a:r>
              <a:rPr kumimoji="0" lang="fr-FR" sz="3200" b="0" i="0" u="none" strike="noStrike" kern="1200" cap="none" spc="0" normalizeH="0" noProof="0" dirty="0" smtClean="0">
                <a:ln>
                  <a:noFill/>
                </a:ln>
                <a:solidFill>
                  <a:schemeClr val="tx1"/>
                </a:solidFill>
                <a:effectLst/>
                <a:uLnTx/>
                <a:uFillTx/>
                <a:latin typeface="+mn-lt"/>
                <a:ea typeface="+mn-ea"/>
                <a:cs typeface="+mn-cs"/>
              </a:rPr>
              <a:t> le cas de a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sz="3200" baseline="0" dirty="0" err="1" smtClean="0">
                <a:solidFill>
                  <a:schemeClr val="tx1"/>
                </a:solidFill>
              </a:rPr>
              <a:t>Obs</a:t>
            </a:r>
            <a:r>
              <a:rPr lang="fr-FR" sz="3200" baseline="0" dirty="0" smtClean="0">
                <a:solidFill>
                  <a:schemeClr val="tx1"/>
                </a:solidFill>
              </a:rPr>
              <a:t>: la valeur de 2 est dite: valeur aberrante</a:t>
            </a: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Sous-titre 2"/>
          <p:cNvSpPr txBox="1">
            <a:spLocks/>
          </p:cNvSpPr>
          <p:nvPr/>
        </p:nvSpPr>
        <p:spPr>
          <a:xfrm>
            <a:off x="4932040" y="1340768"/>
            <a:ext cx="3923928" cy="1054968"/>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smtClean="0">
                <a:ln>
                  <a:noFill/>
                </a:ln>
                <a:solidFill>
                  <a:schemeClr val="tx1"/>
                </a:solidFill>
                <a:effectLst/>
                <a:uLnTx/>
                <a:uFillTx/>
                <a:latin typeface="+mn-lt"/>
                <a:ea typeface="+mn-ea"/>
                <a:cs typeface="+mn-cs"/>
              </a:rPr>
              <a:t>c/  une bonne</a:t>
            </a:r>
            <a:r>
              <a:rPr kumimoji="0" lang="fr-FR" sz="3200" b="0" i="0" u="none" strike="noStrike" kern="1200" cap="none" spc="0" normalizeH="0" noProof="0" dirty="0" smtClean="0">
                <a:ln>
                  <a:noFill/>
                </a:ln>
                <a:solidFill>
                  <a:schemeClr val="tx1"/>
                </a:solidFill>
                <a:effectLst/>
                <a:uLnTx/>
                <a:uFillTx/>
                <a:latin typeface="+mn-lt"/>
                <a:ea typeface="+mn-ea"/>
                <a:cs typeface="+mn-cs"/>
              </a:rPr>
              <a:t> fidélité</a:t>
            </a: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12" name="Connecteur en angle 11"/>
          <p:cNvCxnSpPr/>
          <p:nvPr/>
        </p:nvCxnSpPr>
        <p:spPr>
          <a:xfrm rot="16200000" flipH="1">
            <a:off x="5760132" y="2816932"/>
            <a:ext cx="2880320" cy="2088232"/>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Sous-titre 2"/>
          <p:cNvSpPr txBox="1">
            <a:spLocks/>
          </p:cNvSpPr>
          <p:nvPr/>
        </p:nvSpPr>
        <p:spPr>
          <a:xfrm>
            <a:off x="5076056" y="5301208"/>
            <a:ext cx="3528392" cy="1054968"/>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77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smtClean="0">
                <a:ln>
                  <a:noFill/>
                </a:ln>
                <a:solidFill>
                  <a:schemeClr val="tx1"/>
                </a:solidFill>
                <a:effectLst/>
                <a:uLnTx/>
                <a:uFillTx/>
                <a:latin typeface="+mn-lt"/>
                <a:ea typeface="+mn-ea"/>
                <a:cs typeface="+mn-cs"/>
              </a:rPr>
              <a:t>Toutes les mesures donnent le même résultat</a:t>
            </a: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259632" y="1268760"/>
            <a:ext cx="6400800" cy="2376264"/>
          </a:xfrm>
        </p:spPr>
        <p:style>
          <a:lnRef idx="2">
            <a:schemeClr val="dk1">
              <a:shade val="50000"/>
            </a:schemeClr>
          </a:lnRef>
          <a:fillRef idx="1">
            <a:schemeClr val="dk1"/>
          </a:fillRef>
          <a:effectRef idx="0">
            <a:schemeClr val="dk1"/>
          </a:effectRef>
          <a:fontRef idx="minor">
            <a:schemeClr val="lt1"/>
          </a:fontRef>
        </p:style>
        <p:txBody>
          <a:bodyPr>
            <a:normAutofit fontScale="70000" lnSpcReduction="20000"/>
          </a:bodyPr>
          <a:lstStyle/>
          <a:p>
            <a:r>
              <a:rPr lang="fr-FR" dirty="0" smtClean="0"/>
              <a:t>Conclusion: </a:t>
            </a:r>
            <a:r>
              <a:rPr lang="fr-FR" dirty="0" smtClean="0">
                <a:solidFill>
                  <a:schemeClr val="bg1"/>
                </a:solidFill>
              </a:rPr>
              <a:t>Pour un appareil simple comme une règle, c'est la </a:t>
            </a:r>
            <a:r>
              <a:rPr lang="fr-FR" dirty="0" smtClean="0">
                <a:solidFill>
                  <a:srgbClr val="FFFF00"/>
                </a:solidFill>
              </a:rPr>
              <a:t>résolution</a:t>
            </a:r>
            <a:r>
              <a:rPr lang="fr-FR" dirty="0" smtClean="0">
                <a:solidFill>
                  <a:schemeClr val="bg1"/>
                </a:solidFill>
              </a:rPr>
              <a:t> qui détermine uniquement </a:t>
            </a:r>
            <a:r>
              <a:rPr lang="fr-FR" dirty="0" smtClean="0">
                <a:solidFill>
                  <a:srgbClr val="FFFF00"/>
                </a:solidFill>
              </a:rPr>
              <a:t>la précision</a:t>
            </a:r>
            <a:r>
              <a:rPr lang="fr-FR" dirty="0" smtClean="0"/>
              <a:t> </a:t>
            </a:r>
            <a:r>
              <a:rPr lang="fr-FR" dirty="0" smtClean="0">
                <a:solidFill>
                  <a:schemeClr val="bg1"/>
                </a:solidFill>
              </a:rPr>
              <a:t>ou peut dire que </a:t>
            </a:r>
            <a:r>
              <a:rPr lang="fr-FR" dirty="0" smtClean="0">
                <a:solidFill>
                  <a:srgbClr val="FFFF00"/>
                </a:solidFill>
              </a:rPr>
              <a:t>la fidélité </a:t>
            </a:r>
            <a:r>
              <a:rPr lang="fr-FR" dirty="0" smtClean="0">
                <a:solidFill>
                  <a:schemeClr val="bg1"/>
                </a:solidFill>
              </a:rPr>
              <a:t>est </a:t>
            </a:r>
            <a:r>
              <a:rPr lang="fr-FR" dirty="0" smtClean="0">
                <a:solidFill>
                  <a:srgbClr val="FFFF00"/>
                </a:solidFill>
              </a:rPr>
              <a:t>parfaite</a:t>
            </a:r>
            <a:r>
              <a:rPr lang="fr-FR" dirty="0" smtClean="0">
                <a:solidFill>
                  <a:schemeClr val="bg1"/>
                </a:solidFill>
              </a:rPr>
              <a:t>, car si celui qui effectue la mesure utilise la même technique et demeure attentif, les mesures individuelles successives sur un même objet (stable et bien défini) donneront toujours le même résultat</a:t>
            </a:r>
            <a:r>
              <a:rPr lang="fr-FR" dirty="0" smtClean="0"/>
              <a:t>.</a:t>
            </a:r>
            <a:endParaRPr lang="fr-FR" dirty="0">
              <a:solidFill>
                <a:srgbClr val="FFFF00"/>
              </a:solidFill>
            </a:endParaRPr>
          </a:p>
        </p:txBody>
      </p:sp>
      <p:sp>
        <p:nvSpPr>
          <p:cNvPr id="4" name="Sous-titre 2"/>
          <p:cNvSpPr txBox="1">
            <a:spLocks/>
          </p:cNvSpPr>
          <p:nvPr/>
        </p:nvSpPr>
        <p:spPr>
          <a:xfrm>
            <a:off x="1259632" y="4221088"/>
            <a:ext cx="6400800" cy="2376264"/>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smtClean="0">
                <a:ln>
                  <a:noFill/>
                </a:ln>
                <a:solidFill>
                  <a:schemeClr val="tx1">
                    <a:tint val="75000"/>
                  </a:schemeClr>
                </a:solidFill>
                <a:effectLst/>
                <a:uLnTx/>
                <a:uFillTx/>
                <a:latin typeface="+mn-lt"/>
                <a:ea typeface="+mn-ea"/>
                <a:cs typeface="+mn-cs"/>
              </a:rPr>
              <a:t>Conclusion: </a:t>
            </a:r>
            <a:r>
              <a:rPr kumimoji="0" lang="fr-FR" sz="3200" b="0" i="0" u="none" strike="noStrike" kern="1200" cap="none" spc="0" normalizeH="0" baseline="0" noProof="0" dirty="0" smtClean="0">
                <a:ln>
                  <a:noFill/>
                </a:ln>
                <a:solidFill>
                  <a:schemeClr val="bg1"/>
                </a:solidFill>
                <a:effectLst/>
                <a:uLnTx/>
                <a:uFillTx/>
                <a:latin typeface="+mn-lt"/>
                <a:ea typeface="+mn-ea"/>
                <a:cs typeface="+mn-cs"/>
              </a:rPr>
              <a:t>pour d’autres types</a:t>
            </a:r>
            <a:r>
              <a:rPr kumimoji="0" lang="fr-FR" sz="3200" b="0" i="0" u="none" strike="noStrike" kern="1200" cap="none" spc="0" normalizeH="0" noProof="0" dirty="0" smtClean="0">
                <a:ln>
                  <a:noFill/>
                </a:ln>
                <a:solidFill>
                  <a:schemeClr val="bg1"/>
                </a:solidFill>
                <a:effectLst/>
                <a:uLnTx/>
                <a:uFillTx/>
                <a:latin typeface="+mn-lt"/>
                <a:ea typeface="+mn-ea"/>
                <a:cs typeface="+mn-cs"/>
              </a:rPr>
              <a:t> de mesures c’est la </a:t>
            </a:r>
            <a:r>
              <a:rPr kumimoji="0" lang="fr-FR" sz="3200" b="0" i="0" u="none" strike="noStrike" kern="1200" cap="none" spc="0" normalizeH="0" noProof="0" dirty="0" smtClean="0">
                <a:ln>
                  <a:noFill/>
                </a:ln>
                <a:solidFill>
                  <a:srgbClr val="FFFF00"/>
                </a:solidFill>
                <a:effectLst/>
                <a:uLnTx/>
                <a:uFillTx/>
                <a:latin typeface="+mn-lt"/>
                <a:ea typeface="+mn-ea"/>
                <a:cs typeface="+mn-cs"/>
              </a:rPr>
              <a:t>fidélité </a:t>
            </a:r>
            <a:r>
              <a:rPr kumimoji="0" lang="fr-FR" sz="3200" b="0" i="0" u="none" strike="noStrike" kern="1200" cap="none" spc="0" normalizeH="0" noProof="0" dirty="0" smtClean="0">
                <a:ln>
                  <a:noFill/>
                </a:ln>
                <a:solidFill>
                  <a:schemeClr val="bg1"/>
                </a:solidFill>
                <a:effectLst/>
                <a:uLnTx/>
                <a:uFillTx/>
                <a:latin typeface="+mn-lt"/>
                <a:ea typeface="+mn-ea"/>
                <a:cs typeface="+mn-cs"/>
              </a:rPr>
              <a:t>de l’appareillage qui détermine la </a:t>
            </a:r>
            <a:r>
              <a:rPr kumimoji="0" lang="fr-FR" sz="3200" b="0" i="0" u="none" strike="noStrike" kern="1200" cap="none" spc="0" normalizeH="0" noProof="0" dirty="0" smtClean="0">
                <a:ln>
                  <a:noFill/>
                </a:ln>
                <a:solidFill>
                  <a:srgbClr val="FFFF00"/>
                </a:solidFill>
                <a:effectLst/>
                <a:uLnTx/>
                <a:uFillTx/>
                <a:latin typeface="+mn-lt"/>
                <a:ea typeface="+mn-ea"/>
                <a:cs typeface="+mn-cs"/>
              </a:rPr>
              <a:t>précision</a:t>
            </a:r>
            <a:r>
              <a:rPr kumimoji="0" lang="fr-FR" sz="3200" b="0" i="0" u="none" strike="noStrike" kern="1200" cap="none" spc="0" normalizeH="0" noProof="0" dirty="0" smtClean="0">
                <a:ln>
                  <a:noFill/>
                </a:ln>
                <a:solidFill>
                  <a:schemeClr val="tx1">
                    <a:tint val="75000"/>
                  </a:schemeClr>
                </a:solidFill>
                <a:effectLst/>
                <a:uLnTx/>
                <a:uFillTx/>
                <a:latin typeface="+mn-lt"/>
                <a:ea typeface="+mn-ea"/>
                <a:cs typeface="+mn-cs"/>
              </a:rPr>
              <a:t> </a:t>
            </a:r>
            <a:r>
              <a:rPr kumimoji="0" lang="fr-FR" sz="3200" b="0" i="0" u="none" strike="noStrike" kern="1200" cap="none" spc="0" normalizeH="0" noProof="0" dirty="0" smtClean="0">
                <a:ln>
                  <a:noFill/>
                </a:ln>
                <a:solidFill>
                  <a:schemeClr val="bg1"/>
                </a:solidFill>
                <a:effectLst/>
                <a:uLnTx/>
                <a:uFillTx/>
                <a:latin typeface="+mn-lt"/>
                <a:ea typeface="+mn-ea"/>
                <a:cs typeface="+mn-cs"/>
              </a:rPr>
              <a:t>d’une caractéristique</a:t>
            </a:r>
            <a:endParaRPr kumimoji="0" lang="fr-FR" sz="3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476672"/>
            <a:ext cx="7772400" cy="1080120"/>
          </a:xfrm>
        </p:spPr>
        <p:txBody>
          <a:bodyPr/>
          <a:lstStyle/>
          <a:p>
            <a:r>
              <a:rPr lang="fr-FR" dirty="0" smtClean="0"/>
              <a:t>8. Exactitude d’une Mesure</a:t>
            </a:r>
            <a:endParaRPr lang="fr-FR" dirty="0"/>
          </a:p>
        </p:txBody>
      </p:sp>
      <p:sp>
        <p:nvSpPr>
          <p:cNvPr id="3" name="Sous-titre 2"/>
          <p:cNvSpPr>
            <a:spLocks noGrp="1"/>
          </p:cNvSpPr>
          <p:nvPr>
            <p:ph type="subTitle" idx="1"/>
          </p:nvPr>
        </p:nvSpPr>
        <p:spPr>
          <a:xfrm>
            <a:off x="1331640" y="3356992"/>
            <a:ext cx="6400800" cy="1752600"/>
          </a:xfrm>
        </p:spPr>
        <p:style>
          <a:lnRef idx="2">
            <a:schemeClr val="dk1">
              <a:shade val="50000"/>
            </a:schemeClr>
          </a:lnRef>
          <a:fillRef idx="1">
            <a:schemeClr val="dk1"/>
          </a:fillRef>
          <a:effectRef idx="0">
            <a:schemeClr val="dk1"/>
          </a:effectRef>
          <a:fontRef idx="minor">
            <a:schemeClr val="lt1"/>
          </a:fontRef>
        </p:style>
        <p:txBody>
          <a:bodyPr>
            <a:normAutofit fontScale="62500" lnSpcReduction="20000"/>
          </a:bodyPr>
          <a:lstStyle/>
          <a:p>
            <a:r>
              <a:rPr lang="fr-FR" dirty="0" smtClean="0">
                <a:solidFill>
                  <a:srgbClr val="FFFF00"/>
                </a:solidFill>
              </a:rPr>
              <a:t>L'</a:t>
            </a:r>
            <a:r>
              <a:rPr lang="fr-FR" b="1" dirty="0" smtClean="0">
                <a:solidFill>
                  <a:srgbClr val="FFFF00"/>
                </a:solidFill>
              </a:rPr>
              <a:t>exactitude</a:t>
            </a:r>
            <a:r>
              <a:rPr lang="fr-FR" dirty="0" smtClean="0"/>
              <a:t> </a:t>
            </a:r>
            <a:r>
              <a:rPr lang="fr-FR" dirty="0" smtClean="0">
                <a:solidFill>
                  <a:schemeClr val="bg1"/>
                </a:solidFill>
              </a:rPr>
              <a:t>d'une mesure est la correspondance entre la vraie valeur et la valeur mesurée lors de l'application d'une procédure de mesure donnée. La mesure peut être unique, comme avec une règle. Elle peut aussi être répétée; elle fournit alors un éventail de valeurs, la valeur mesurée étant prise comme la moyenne des mesures individuelles</a:t>
            </a:r>
            <a:r>
              <a:rPr lang="fr-FR" dirty="0" smtClean="0"/>
              <a:t>.</a:t>
            </a:r>
            <a:endParaRPr lang="fr-FR" dirty="0"/>
          </a:p>
        </p:txBody>
      </p:sp>
      <p:sp>
        <p:nvSpPr>
          <p:cNvPr id="4" name="ZoneTexte 3"/>
          <p:cNvSpPr txBox="1"/>
          <p:nvPr/>
        </p:nvSpPr>
        <p:spPr>
          <a:xfrm>
            <a:off x="683568" y="2060848"/>
            <a:ext cx="1731564"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fr-FR" dirty="0" smtClean="0"/>
              <a:t>8.1 DEFINITIONS</a:t>
            </a: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188640"/>
            <a:ext cx="7772400" cy="1470025"/>
          </a:xfrm>
        </p:spPr>
        <p:style>
          <a:lnRef idx="1">
            <a:schemeClr val="dk1"/>
          </a:lnRef>
          <a:fillRef idx="2">
            <a:schemeClr val="dk1"/>
          </a:fillRef>
          <a:effectRef idx="1">
            <a:schemeClr val="dk1"/>
          </a:effectRef>
          <a:fontRef idx="minor">
            <a:schemeClr val="dk1"/>
          </a:fontRef>
        </p:style>
        <p:txBody>
          <a:bodyPr/>
          <a:lstStyle/>
          <a:p>
            <a:r>
              <a:rPr lang="fr-FR" dirty="0" smtClean="0"/>
              <a:t>3./ TYPOLOGIE</a:t>
            </a:r>
            <a:br>
              <a:rPr lang="fr-FR" dirty="0" smtClean="0"/>
            </a:br>
            <a:r>
              <a:rPr lang="fr-FR" dirty="0" smtClean="0"/>
              <a:t>DE LA RECHERCHE SCIENTIFIQUE</a:t>
            </a:r>
            <a:endParaRPr lang="fr-FR" dirty="0"/>
          </a:p>
        </p:txBody>
      </p:sp>
      <p:sp>
        <p:nvSpPr>
          <p:cNvPr id="3" name="Sous-titre 2"/>
          <p:cNvSpPr>
            <a:spLocks noGrp="1"/>
          </p:cNvSpPr>
          <p:nvPr>
            <p:ph type="subTitle" idx="1"/>
          </p:nvPr>
        </p:nvSpPr>
        <p:spPr>
          <a:xfrm>
            <a:off x="1403648" y="4149080"/>
            <a:ext cx="6400800" cy="1752600"/>
          </a:xfrm>
        </p:spPr>
        <p:style>
          <a:lnRef idx="2">
            <a:schemeClr val="dk1">
              <a:shade val="50000"/>
            </a:schemeClr>
          </a:lnRef>
          <a:fillRef idx="1">
            <a:schemeClr val="dk1"/>
          </a:fillRef>
          <a:effectRef idx="0">
            <a:schemeClr val="dk1"/>
          </a:effectRef>
          <a:fontRef idx="minor">
            <a:schemeClr val="lt1"/>
          </a:fontRef>
        </p:style>
        <p:txBody>
          <a:bodyPr>
            <a:normAutofit fontScale="62500" lnSpcReduction="20000"/>
          </a:bodyPr>
          <a:lstStyle/>
          <a:p>
            <a:r>
              <a:rPr lang="fr-FR" dirty="0" smtClean="0">
                <a:solidFill>
                  <a:schemeClr val="bg1"/>
                </a:solidFill>
              </a:rPr>
              <a:t>c’est une recherche qui a pour objet d’étude de </a:t>
            </a:r>
          </a:p>
          <a:p>
            <a:r>
              <a:rPr lang="fr-FR" dirty="0" smtClean="0">
                <a:solidFill>
                  <a:schemeClr val="bg1"/>
                </a:solidFill>
              </a:rPr>
              <a:t>phénomène, sans intérêt pratique direct, dont la compréhension est </a:t>
            </a:r>
          </a:p>
          <a:p>
            <a:r>
              <a:rPr lang="fr-FR" dirty="0" smtClean="0">
                <a:solidFill>
                  <a:schemeClr val="bg1"/>
                </a:solidFill>
              </a:rPr>
              <a:t>l’explication conditionne la connaissance du fonctionnement et ou de l’évolution d’un  phénomène (selon Rudolf REZSOHAZY )</a:t>
            </a:r>
          </a:p>
          <a:p>
            <a:endParaRPr lang="fr-FR" dirty="0">
              <a:solidFill>
                <a:schemeClr val="bg1"/>
              </a:solidFill>
            </a:endParaRPr>
          </a:p>
        </p:txBody>
      </p:sp>
      <p:sp>
        <p:nvSpPr>
          <p:cNvPr id="4" name="Rectangle 3"/>
          <p:cNvSpPr/>
          <p:nvPr/>
        </p:nvSpPr>
        <p:spPr>
          <a:xfrm>
            <a:off x="1907704" y="2132856"/>
            <a:ext cx="5976664" cy="646331"/>
          </a:xfrm>
          <a:prstGeom prst="rect">
            <a:avLst/>
          </a:prstGeom>
        </p:spPr>
        <p:txBody>
          <a:bodyPr wrap="square">
            <a:spAutoFit/>
          </a:bodyPr>
          <a:lstStyle/>
          <a:p>
            <a:pPr>
              <a:buFont typeface="Wingdings" pitchFamily="2" charset="2"/>
              <a:buChar char="q"/>
            </a:pPr>
            <a:r>
              <a:rPr lang="fr-FR" dirty="0" smtClean="0"/>
              <a:t>Nous pouvons distinguer les types de recherche scientifique suivants</a:t>
            </a:r>
            <a:endParaRPr lang="fr-FR" dirty="0"/>
          </a:p>
        </p:txBody>
      </p:sp>
      <p:sp>
        <p:nvSpPr>
          <p:cNvPr id="5" name="ZoneTexte 4"/>
          <p:cNvSpPr txBox="1"/>
          <p:nvPr/>
        </p:nvSpPr>
        <p:spPr>
          <a:xfrm>
            <a:off x="2555776" y="3140968"/>
            <a:ext cx="3740768"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fr-FR" dirty="0" smtClean="0">
                <a:solidFill>
                  <a:schemeClr val="bg1"/>
                </a:solidFill>
              </a:rPr>
              <a:t>LA     RECHERCHE       FONDAMENTALE</a:t>
            </a:r>
            <a:endParaRPr lang="fr-FR" dirty="0">
              <a:solidFill>
                <a:schemeClr val="bg1"/>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332656"/>
            <a:ext cx="7772400" cy="1470025"/>
          </a:xfrm>
        </p:spPr>
        <p:txBody>
          <a:bodyPr/>
          <a:lstStyle/>
          <a:p>
            <a:r>
              <a:rPr lang="fr-FR" dirty="0" smtClean="0"/>
              <a:t>2 SITUATIONS </a:t>
            </a:r>
            <a:endParaRPr lang="fr-FR" dirty="0"/>
          </a:p>
        </p:txBody>
      </p:sp>
      <p:sp>
        <p:nvSpPr>
          <p:cNvPr id="3" name="Sous-titre 2"/>
          <p:cNvSpPr>
            <a:spLocks noGrp="1"/>
          </p:cNvSpPr>
          <p:nvPr>
            <p:ph type="subTitle" idx="1"/>
          </p:nvPr>
        </p:nvSpPr>
        <p:spPr>
          <a:xfrm>
            <a:off x="1403648" y="1844824"/>
            <a:ext cx="6400800" cy="1752600"/>
          </a:xfrm>
        </p:spPr>
        <p:style>
          <a:lnRef idx="2">
            <a:schemeClr val="dk1">
              <a:shade val="50000"/>
            </a:schemeClr>
          </a:lnRef>
          <a:fillRef idx="1">
            <a:schemeClr val="dk1"/>
          </a:fillRef>
          <a:effectRef idx="0">
            <a:schemeClr val="dk1"/>
          </a:effectRef>
          <a:fontRef idx="minor">
            <a:schemeClr val="lt1"/>
          </a:fontRef>
        </p:style>
        <p:txBody>
          <a:bodyPr/>
          <a:lstStyle/>
          <a:p>
            <a:pPr>
              <a:buFont typeface="Wingdings" pitchFamily="2" charset="2"/>
              <a:buChar char="ü"/>
            </a:pPr>
            <a:r>
              <a:rPr lang="fr-FR" dirty="0" smtClean="0">
                <a:solidFill>
                  <a:schemeClr val="bg1"/>
                </a:solidFill>
              </a:rPr>
              <a:t>la caractéristique mesurée est bien définie, mais la précision du processus de mesure laisse à désirer</a:t>
            </a:r>
            <a:endParaRPr lang="fr-FR" dirty="0">
              <a:solidFill>
                <a:schemeClr val="bg1"/>
              </a:solidFill>
            </a:endParaRPr>
          </a:p>
        </p:txBody>
      </p:sp>
      <p:sp>
        <p:nvSpPr>
          <p:cNvPr id="4" name="Flèche courbée vers la droite 3"/>
          <p:cNvSpPr/>
          <p:nvPr/>
        </p:nvSpPr>
        <p:spPr>
          <a:xfrm>
            <a:off x="395536" y="1772816"/>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Sous-titre 2"/>
          <p:cNvSpPr txBox="1">
            <a:spLocks/>
          </p:cNvSpPr>
          <p:nvPr/>
        </p:nvSpPr>
        <p:spPr>
          <a:xfrm>
            <a:off x="1475656" y="4077072"/>
            <a:ext cx="6400800" cy="17526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p>
            <a:pPr lvl="0" algn="ctr">
              <a:spcBef>
                <a:spcPct val="20000"/>
              </a:spcBef>
              <a:buFont typeface="Wingdings" pitchFamily="2" charset="2"/>
              <a:buChar char="ü"/>
            </a:pPr>
            <a:r>
              <a:rPr lang="fr-FR" sz="3200" dirty="0" smtClean="0"/>
              <a:t> une caractéristique mal définie mais un processus de mesure précis.</a:t>
            </a:r>
            <a:endParaRPr kumimoji="0" lang="fr-FR" sz="3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47664" y="260648"/>
            <a:ext cx="6192688" cy="1080120"/>
          </a:xfrm>
        </p:spPr>
        <p:txBody>
          <a:bodyPr>
            <a:normAutofit fontScale="90000"/>
          </a:bodyPr>
          <a:lstStyle/>
          <a:p>
            <a:r>
              <a:rPr lang="fr-FR" dirty="0" smtClean="0"/>
              <a:t>Cas 1 ( la valeur de 1)</a:t>
            </a:r>
            <a:br>
              <a:rPr lang="fr-FR" dirty="0" smtClean="0"/>
            </a:br>
            <a:endParaRPr lang="fr-FR" dirty="0"/>
          </a:p>
        </p:txBody>
      </p:sp>
      <p:pic>
        <p:nvPicPr>
          <p:cNvPr id="1026" name="Picture 2" descr="http://benhur.teluq.ca/ST/sciences/sci1013/textes/images/justesse.jpg"/>
          <p:cNvPicPr>
            <a:picLocks noChangeAspect="1" noChangeArrowheads="1"/>
          </p:cNvPicPr>
          <p:nvPr/>
        </p:nvPicPr>
        <p:blipFill>
          <a:blip r:embed="rId2" cstate="print"/>
          <a:srcRect/>
          <a:stretch>
            <a:fillRect/>
          </a:stretch>
        </p:blipFill>
        <p:spPr bwMode="auto">
          <a:xfrm>
            <a:off x="1547664" y="1628800"/>
            <a:ext cx="6768752" cy="4032448"/>
          </a:xfrm>
          <a:prstGeom prst="rect">
            <a:avLst/>
          </a:prstGeom>
          <a:noFill/>
        </p:spPr>
      </p:pic>
      <p:sp>
        <p:nvSpPr>
          <p:cNvPr id="5" name="ZoneTexte 4"/>
          <p:cNvSpPr txBox="1"/>
          <p:nvPr/>
        </p:nvSpPr>
        <p:spPr>
          <a:xfrm>
            <a:off x="251520" y="5657671"/>
            <a:ext cx="3695242" cy="1200329"/>
          </a:xfrm>
          <a:prstGeom prst="rect">
            <a:avLst/>
          </a:prstGeom>
          <a:noFill/>
        </p:spPr>
        <p:txBody>
          <a:bodyPr wrap="square" rtlCol="0">
            <a:spAutoFit/>
          </a:bodyPr>
          <a:lstStyle/>
          <a:p>
            <a:r>
              <a:rPr lang="fr-FR" dirty="0" smtClean="0"/>
              <a:t>Rappel :  (a) appareil a fidélité limitée</a:t>
            </a:r>
          </a:p>
          <a:p>
            <a:r>
              <a:rPr lang="fr-FR" dirty="0" smtClean="0"/>
              <a:t>                 (b) fidélité  moyenne</a:t>
            </a:r>
          </a:p>
          <a:p>
            <a:endParaRPr lang="fr-FR" dirty="0" smtClean="0"/>
          </a:p>
          <a:p>
            <a:r>
              <a:rPr lang="fr-FR" dirty="0" smtClean="0"/>
              <a:t> </a:t>
            </a:r>
            <a:endParaRPr lang="fr-FR" dirty="0"/>
          </a:p>
        </p:txBody>
      </p:sp>
      <p:cxnSp>
        <p:nvCxnSpPr>
          <p:cNvPr id="8" name="Connecteur droit avec flèche 7"/>
          <p:cNvCxnSpPr/>
          <p:nvPr/>
        </p:nvCxnSpPr>
        <p:spPr>
          <a:xfrm>
            <a:off x="3995936" y="5877272"/>
            <a:ext cx="10081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5148064" y="5733256"/>
            <a:ext cx="2376264" cy="646331"/>
          </a:xfrm>
          <a:prstGeom prst="rect">
            <a:avLst/>
          </a:prstGeom>
          <a:noFill/>
        </p:spPr>
        <p:txBody>
          <a:bodyPr wrap="square" rtlCol="0">
            <a:spAutoFit/>
          </a:bodyPr>
          <a:lstStyle/>
          <a:p>
            <a:r>
              <a:rPr lang="fr-FR" dirty="0" smtClean="0"/>
              <a:t>Ne pas se fier a 1 seule mesure</a:t>
            </a:r>
            <a:endParaRPr lang="fr-FR" dirty="0"/>
          </a:p>
        </p:txBody>
      </p:sp>
      <p:sp>
        <p:nvSpPr>
          <p:cNvPr id="11" name="Rectangle 10"/>
          <p:cNvSpPr/>
          <p:nvPr/>
        </p:nvSpPr>
        <p:spPr>
          <a:xfrm>
            <a:off x="3203848" y="980728"/>
            <a:ext cx="381642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DETREMINATIN DE LA VALEUR EXACTE EN A OU B</a:t>
            </a:r>
            <a:endParaRPr lang="fr-FR"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548680"/>
            <a:ext cx="7772400" cy="4941168"/>
          </a:xfrm>
        </p:spPr>
        <p:style>
          <a:lnRef idx="2">
            <a:schemeClr val="dk1"/>
          </a:lnRef>
          <a:fillRef idx="1">
            <a:schemeClr val="lt1"/>
          </a:fillRef>
          <a:effectRef idx="0">
            <a:schemeClr val="dk1"/>
          </a:effectRef>
          <a:fontRef idx="minor">
            <a:schemeClr val="dk1"/>
          </a:fontRef>
        </p:style>
        <p:txBody>
          <a:bodyPr>
            <a:normAutofit fontScale="90000"/>
          </a:bodyPr>
          <a:lstStyle/>
          <a:p>
            <a:r>
              <a:rPr lang="fr-FR" dirty="0" smtClean="0"/>
              <a:t>En ce sens, alors que l‘</a:t>
            </a:r>
            <a:r>
              <a:rPr lang="fr-FR" dirty="0" smtClean="0">
                <a:solidFill>
                  <a:srgbClr val="FF0000"/>
                </a:solidFill>
              </a:rPr>
              <a:t>Exactitude</a:t>
            </a:r>
            <a:r>
              <a:rPr lang="fr-FR" dirty="0" smtClean="0"/>
              <a:t> est associée à une application particulière </a:t>
            </a:r>
            <a:r>
              <a:rPr lang="fr-FR" dirty="0" smtClean="0">
                <a:solidFill>
                  <a:srgbClr val="FF0000"/>
                </a:solidFill>
              </a:rPr>
              <a:t>d'un processus de mesure,</a:t>
            </a:r>
            <a:r>
              <a:rPr lang="fr-FR" dirty="0" smtClean="0"/>
              <a:t> par exemple comprenant un nombre limité de mesures, la justesse (tout comme la précision) est une propriété du processus de mesure lui-même.</a:t>
            </a:r>
            <a:endParaRPr lang="fr-FR"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836712"/>
            <a:ext cx="7772400" cy="1470025"/>
          </a:xfrm>
        </p:spPr>
        <p:txBody>
          <a:bodyPr>
            <a:normAutofit fontScale="90000"/>
          </a:bodyPr>
          <a:lstStyle/>
          <a:p>
            <a:r>
              <a:rPr lang="fr-FR" dirty="0" smtClean="0"/>
              <a:t>2 CAS: caractéristique mal définie / processus de mesure précis</a:t>
            </a:r>
            <a:endParaRPr lang="fr-FR" dirty="0"/>
          </a:p>
        </p:txBody>
      </p:sp>
      <p:sp>
        <p:nvSpPr>
          <p:cNvPr id="3" name="Sous-titre 2"/>
          <p:cNvSpPr>
            <a:spLocks noGrp="1"/>
          </p:cNvSpPr>
          <p:nvPr>
            <p:ph type="subTitle" idx="1"/>
          </p:nvPr>
        </p:nvSpPr>
        <p:spPr>
          <a:xfrm>
            <a:off x="1331640" y="3284984"/>
            <a:ext cx="6400800" cy="1752600"/>
          </a:xfrm>
        </p:spPr>
        <p:style>
          <a:lnRef idx="2">
            <a:schemeClr val="dk1">
              <a:shade val="50000"/>
            </a:schemeClr>
          </a:lnRef>
          <a:fillRef idx="1">
            <a:schemeClr val="dk1"/>
          </a:fillRef>
          <a:effectRef idx="0">
            <a:schemeClr val="dk1"/>
          </a:effectRef>
          <a:fontRef idx="minor">
            <a:schemeClr val="lt1"/>
          </a:fontRef>
        </p:style>
        <p:txBody>
          <a:bodyPr>
            <a:normAutofit fontScale="92500" lnSpcReduction="10000"/>
          </a:bodyPr>
          <a:lstStyle/>
          <a:p>
            <a:r>
              <a:rPr lang="fr-FR" dirty="0" smtClean="0">
                <a:solidFill>
                  <a:schemeClr val="bg1"/>
                </a:solidFill>
              </a:rPr>
              <a:t>Il s’agit de 2 mesures a et b d’une même caractéristique effectuées a l’aide d’un appareil de bonne résolution et d’excellente fidélité</a:t>
            </a:r>
            <a:endParaRPr lang="fr-FR" dirty="0">
              <a:solidFill>
                <a:schemeClr val="bg1"/>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187624" y="908720"/>
            <a:ext cx="6400800" cy="2160240"/>
          </a:xfrm>
        </p:spPr>
        <p:style>
          <a:lnRef idx="2">
            <a:schemeClr val="dk1">
              <a:shade val="50000"/>
            </a:schemeClr>
          </a:lnRef>
          <a:fillRef idx="1">
            <a:schemeClr val="dk1"/>
          </a:fillRef>
          <a:effectRef idx="0">
            <a:schemeClr val="dk1"/>
          </a:effectRef>
          <a:fontRef idx="minor">
            <a:schemeClr val="lt1"/>
          </a:fontRef>
        </p:style>
        <p:txBody>
          <a:bodyPr>
            <a:normAutofit fontScale="62500" lnSpcReduction="20000"/>
          </a:bodyPr>
          <a:lstStyle/>
          <a:p>
            <a:r>
              <a:rPr lang="fr-FR" dirty="0" smtClean="0">
                <a:solidFill>
                  <a:schemeClr val="bg1"/>
                </a:solidFill>
              </a:rPr>
              <a:t>On constate qu'un petit nombre de mesures individuelles (</a:t>
            </a:r>
            <a:r>
              <a:rPr lang="fr-FR" dirty="0" err="1" smtClean="0">
                <a:solidFill>
                  <a:schemeClr val="bg1"/>
                </a:solidFill>
              </a:rPr>
              <a:t>fig</a:t>
            </a:r>
            <a:r>
              <a:rPr lang="fr-FR" dirty="0" smtClean="0">
                <a:solidFill>
                  <a:schemeClr val="bg1"/>
                </a:solidFill>
              </a:rPr>
              <a:t> a) risque de ne révéler qu'une partie de l'éventail des valeurs de la caractéristique, et de fournir une valeur moyenne erronée donc une mesure peu exacte. Pour mieux connaître l'éventail des valeurs, tout en améliorant </a:t>
            </a:r>
            <a:r>
              <a:rPr lang="fr-FR" b="1" dirty="0" smtClean="0">
                <a:solidFill>
                  <a:srgbClr val="FFFF00"/>
                </a:solidFill>
              </a:rPr>
              <a:t>l‘Exactitude</a:t>
            </a:r>
            <a:r>
              <a:rPr lang="fr-FR" dirty="0" smtClean="0">
                <a:solidFill>
                  <a:schemeClr val="bg1"/>
                </a:solidFill>
              </a:rPr>
              <a:t>, il faut augmenter le nombre de mesures individuelles (</a:t>
            </a:r>
            <a:r>
              <a:rPr lang="fr-FR" dirty="0" err="1" smtClean="0">
                <a:solidFill>
                  <a:schemeClr val="bg1"/>
                </a:solidFill>
              </a:rPr>
              <a:t>fig</a:t>
            </a:r>
            <a:r>
              <a:rPr lang="fr-FR" dirty="0" smtClean="0">
                <a:solidFill>
                  <a:schemeClr val="bg1"/>
                </a:solidFill>
              </a:rPr>
              <a:t> b)</a:t>
            </a:r>
          </a:p>
          <a:p>
            <a:r>
              <a:rPr lang="fr-FR" dirty="0" smtClean="0">
                <a:solidFill>
                  <a:schemeClr val="bg1"/>
                </a:solidFill>
              </a:rPr>
              <a:t>Cependant au delà d’un certain nombre</a:t>
            </a:r>
            <a:endParaRPr lang="fr-FR" dirty="0">
              <a:solidFill>
                <a:schemeClr val="bg1"/>
              </a:solidFill>
            </a:endParaRPr>
          </a:p>
        </p:txBody>
      </p:sp>
      <p:pic>
        <p:nvPicPr>
          <p:cNvPr id="108546" name="Picture 2" descr="http://benhur.teluq.ca/ST/sciences/sci1013/textes/images/nombreJustesse.jpg"/>
          <p:cNvPicPr>
            <a:picLocks noChangeAspect="1" noChangeArrowheads="1"/>
          </p:cNvPicPr>
          <p:nvPr/>
        </p:nvPicPr>
        <p:blipFill>
          <a:blip r:embed="rId2" cstate="print"/>
          <a:srcRect/>
          <a:stretch>
            <a:fillRect/>
          </a:stretch>
        </p:blipFill>
        <p:spPr bwMode="auto">
          <a:xfrm>
            <a:off x="1043608" y="3068960"/>
            <a:ext cx="6480720" cy="4032448"/>
          </a:xfrm>
          <a:prstGeom prst="rect">
            <a:avLst/>
          </a:prstGeom>
          <a:noFill/>
        </p:spPr>
      </p:pic>
      <p:sp>
        <p:nvSpPr>
          <p:cNvPr id="6" name="ZoneTexte 5"/>
          <p:cNvSpPr txBox="1"/>
          <p:nvPr/>
        </p:nvSpPr>
        <p:spPr>
          <a:xfrm>
            <a:off x="5868145" y="5373216"/>
            <a:ext cx="3960440" cy="1200329"/>
          </a:xfrm>
          <a:prstGeom prst="rect">
            <a:avLst/>
          </a:prstGeom>
          <a:noFill/>
        </p:spPr>
        <p:txBody>
          <a:bodyPr wrap="square" rtlCol="0">
            <a:spAutoFit/>
          </a:bodyPr>
          <a:lstStyle/>
          <a:p>
            <a:r>
              <a:rPr lang="fr-FR" dirty="0" smtClean="0"/>
              <a:t>EXACTITUDE </a:t>
            </a:r>
          </a:p>
          <a:p>
            <a:r>
              <a:rPr lang="fr-FR" dirty="0" smtClean="0"/>
              <a:t>DE LA VALEUR CARACTERISTIQUE EST PROCHE </a:t>
            </a:r>
          </a:p>
          <a:p>
            <a:r>
              <a:rPr lang="fr-FR" dirty="0" smtClean="0"/>
              <a:t>DE LA VALEUR CENTRALE (En figure b)</a:t>
            </a:r>
            <a:endParaRPr lang="fr-FR" dirty="0"/>
          </a:p>
        </p:txBody>
      </p:sp>
      <p:cxnSp>
        <p:nvCxnSpPr>
          <p:cNvPr id="8" name="Connecteur droit avec flèche 7"/>
          <p:cNvCxnSpPr/>
          <p:nvPr/>
        </p:nvCxnSpPr>
        <p:spPr>
          <a:xfrm flipH="1">
            <a:off x="4499992" y="6093296"/>
            <a:ext cx="115212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332656"/>
            <a:ext cx="7772400" cy="1470025"/>
          </a:xfrm>
        </p:spPr>
        <p:style>
          <a:lnRef idx="2">
            <a:schemeClr val="accent1">
              <a:shade val="50000"/>
            </a:schemeClr>
          </a:lnRef>
          <a:fillRef idx="1">
            <a:schemeClr val="accent1"/>
          </a:fillRef>
          <a:effectRef idx="0">
            <a:schemeClr val="accent1"/>
          </a:effectRef>
          <a:fontRef idx="minor">
            <a:schemeClr val="lt1"/>
          </a:fontRef>
        </p:style>
        <p:txBody>
          <a:bodyPr/>
          <a:lstStyle/>
          <a:p>
            <a:r>
              <a:rPr lang="fr-FR" dirty="0" smtClean="0"/>
              <a:t>    8.ERREURE SYSTEMATIQUE</a:t>
            </a:r>
            <a:endParaRPr lang="fr-FR" dirty="0"/>
          </a:p>
        </p:txBody>
      </p:sp>
      <p:sp>
        <p:nvSpPr>
          <p:cNvPr id="3" name="Sous-titre 2"/>
          <p:cNvSpPr>
            <a:spLocks noGrp="1"/>
          </p:cNvSpPr>
          <p:nvPr>
            <p:ph type="subTitle" idx="1"/>
          </p:nvPr>
        </p:nvSpPr>
        <p:spPr>
          <a:xfrm>
            <a:off x="1403648" y="2276872"/>
            <a:ext cx="6400800" cy="1752600"/>
          </a:xfrm>
        </p:spPr>
        <p:style>
          <a:lnRef idx="2">
            <a:schemeClr val="dk1"/>
          </a:lnRef>
          <a:fillRef idx="1">
            <a:schemeClr val="lt1"/>
          </a:fillRef>
          <a:effectRef idx="0">
            <a:schemeClr val="dk1"/>
          </a:effectRef>
          <a:fontRef idx="minor">
            <a:schemeClr val="dk1"/>
          </a:fontRef>
        </p:style>
        <p:txBody>
          <a:bodyPr/>
          <a:lstStyle/>
          <a:p>
            <a:r>
              <a:rPr lang="fr-FR" dirty="0" smtClean="0">
                <a:solidFill>
                  <a:schemeClr val="tx1"/>
                </a:solidFill>
              </a:rPr>
              <a:t>ELLE A POUR ORIGINE UN APPAREIL DEFECTUEUX ;  MAL ETALONNE; OU ENCORE MAL UTILISE</a:t>
            </a:r>
            <a:endParaRPr lang="fr-FR" dirty="0">
              <a:solidFill>
                <a:schemeClr val="tx1"/>
              </a:solidFill>
            </a:endParaRPr>
          </a:p>
        </p:txBody>
      </p:sp>
      <p:sp>
        <p:nvSpPr>
          <p:cNvPr id="4" name="Flèche vers le bas 3"/>
          <p:cNvSpPr/>
          <p:nvPr/>
        </p:nvSpPr>
        <p:spPr>
          <a:xfrm>
            <a:off x="3995936" y="1628800"/>
            <a:ext cx="4846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827584" y="4725144"/>
            <a:ext cx="7731797" cy="2585323"/>
          </a:xfrm>
          <a:prstGeom prst="rect">
            <a:avLst/>
          </a:prstGeom>
          <a:noFill/>
        </p:spPr>
        <p:txBody>
          <a:bodyPr wrap="square" rtlCol="0">
            <a:spAutoFit/>
          </a:bodyPr>
          <a:lstStyle/>
          <a:p>
            <a:r>
              <a:rPr lang="fr-FR" dirty="0" smtClean="0"/>
              <a:t>Ex: - le cas d’une règle en plastique, qui peuvent se contracter avec le temps</a:t>
            </a:r>
          </a:p>
          <a:p>
            <a:r>
              <a:rPr lang="fr-FR" dirty="0" smtClean="0"/>
              <a:t>         - alignement du bord de la règle au lieu du zéro d l’échelle vis-à-vis du bord </a:t>
            </a:r>
          </a:p>
          <a:p>
            <a:r>
              <a:rPr lang="fr-FR" dirty="0" smtClean="0"/>
              <a:t>De la caractéristique</a:t>
            </a:r>
          </a:p>
          <a:p>
            <a:r>
              <a:rPr lang="fr-FR" dirty="0" smtClean="0"/>
              <a:t>Le même cas peut se produire avec un appareil (affichage </a:t>
            </a:r>
            <a:r>
              <a:rPr lang="fr-FR" dirty="0" err="1" smtClean="0"/>
              <a:t>numerique</a:t>
            </a:r>
            <a:r>
              <a:rPr lang="fr-FR" dirty="0" smtClean="0"/>
              <a:t>) qui n’affiche pas de zéro, vis avis d’une valeur nulle</a:t>
            </a:r>
          </a:p>
          <a:p>
            <a:r>
              <a:rPr lang="fr-FR" dirty="0" smtClean="0"/>
              <a:t>- Influence sur le processus de mesure de l’appareil suite a une modification</a:t>
            </a:r>
          </a:p>
          <a:p>
            <a:r>
              <a:rPr lang="fr-FR" dirty="0" smtClean="0"/>
              <a:t>   </a:t>
            </a:r>
          </a:p>
          <a:p>
            <a:r>
              <a:rPr lang="fr-FR" dirty="0" smtClean="0"/>
              <a:t> </a:t>
            </a:r>
          </a:p>
          <a:p>
            <a:endParaRPr lang="fr-FR"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548680"/>
            <a:ext cx="7772400" cy="1082551"/>
          </a:xfrm>
        </p:spPr>
        <p:txBody>
          <a:bodyPr/>
          <a:lstStyle/>
          <a:p>
            <a:r>
              <a:rPr lang="fr-FR" dirty="0" smtClean="0"/>
              <a:t>Conséquence:</a:t>
            </a:r>
            <a:endParaRPr lang="fr-FR" dirty="0"/>
          </a:p>
        </p:txBody>
      </p:sp>
      <p:sp>
        <p:nvSpPr>
          <p:cNvPr id="3" name="Sous-titre 2"/>
          <p:cNvSpPr>
            <a:spLocks noGrp="1"/>
          </p:cNvSpPr>
          <p:nvPr>
            <p:ph type="subTitle" idx="1"/>
          </p:nvPr>
        </p:nvSpPr>
        <p:spPr>
          <a:xfrm>
            <a:off x="1331640" y="2204864"/>
            <a:ext cx="6400800" cy="1752600"/>
          </a:xfrm>
        </p:spPr>
        <p:style>
          <a:lnRef idx="2">
            <a:schemeClr val="dk1">
              <a:shade val="50000"/>
            </a:schemeClr>
          </a:lnRef>
          <a:fillRef idx="1">
            <a:schemeClr val="dk1"/>
          </a:fillRef>
          <a:effectRef idx="0">
            <a:schemeClr val="dk1"/>
          </a:effectRef>
          <a:fontRef idx="minor">
            <a:schemeClr val="lt1"/>
          </a:fontRef>
        </p:style>
        <p:txBody>
          <a:bodyPr/>
          <a:lstStyle/>
          <a:p>
            <a:r>
              <a:rPr lang="fr-FR" dirty="0" smtClean="0">
                <a:solidFill>
                  <a:schemeClr val="bg1"/>
                </a:solidFill>
              </a:rPr>
              <a:t>il s’agit d’une déviation par apport à la valeur normalement mesurée on parle alors</a:t>
            </a:r>
            <a:r>
              <a:rPr lang="fr-FR" dirty="0" smtClean="0"/>
              <a:t>: </a:t>
            </a:r>
            <a:r>
              <a:rPr lang="fr-FR" dirty="0" smtClean="0">
                <a:solidFill>
                  <a:srgbClr val="FFFF00"/>
                </a:solidFill>
              </a:rPr>
              <a:t>d’Erreur Systématique</a:t>
            </a:r>
            <a:endParaRPr lang="fr-FR" dirty="0">
              <a:solidFill>
                <a:srgbClr val="FFFF00"/>
              </a:solidFill>
            </a:endParaRPr>
          </a:p>
        </p:txBody>
      </p:sp>
      <p:sp>
        <p:nvSpPr>
          <p:cNvPr id="4" name="Flèche vers le bas 3"/>
          <p:cNvSpPr/>
          <p:nvPr/>
        </p:nvSpPr>
        <p:spPr>
          <a:xfrm>
            <a:off x="4211960" y="1772816"/>
            <a:ext cx="48463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courbée vers la droite 4"/>
          <p:cNvSpPr/>
          <p:nvPr/>
        </p:nvSpPr>
        <p:spPr>
          <a:xfrm>
            <a:off x="2555776" y="4221088"/>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ZoneTexte 5"/>
          <p:cNvSpPr txBox="1"/>
          <p:nvPr/>
        </p:nvSpPr>
        <p:spPr>
          <a:xfrm>
            <a:off x="3491880" y="4941168"/>
            <a:ext cx="2799613" cy="369332"/>
          </a:xfrm>
          <a:prstGeom prst="rect">
            <a:avLst/>
          </a:prstGeom>
          <a:noFill/>
        </p:spPr>
        <p:txBody>
          <a:bodyPr wrap="none" rtlCol="0">
            <a:spAutoFit/>
          </a:bodyPr>
          <a:lstStyle/>
          <a:p>
            <a:r>
              <a:rPr lang="fr-FR" dirty="0" smtClean="0"/>
              <a:t>EXACTITUDE DE LA MESURE</a:t>
            </a:r>
            <a:endParaRPr lang="fr-FR" dirty="0"/>
          </a:p>
        </p:txBody>
      </p:sp>
      <p:sp>
        <p:nvSpPr>
          <p:cNvPr id="7" name="Flèche droite 6"/>
          <p:cNvSpPr/>
          <p:nvPr/>
        </p:nvSpPr>
        <p:spPr>
          <a:xfrm>
            <a:off x="1115616" y="558924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2123728" y="5661248"/>
            <a:ext cx="3615220" cy="369332"/>
          </a:xfrm>
          <a:prstGeom prst="rect">
            <a:avLst/>
          </a:prstGeom>
          <a:noFill/>
        </p:spPr>
        <p:txBody>
          <a:bodyPr wrap="none" rtlCol="0">
            <a:spAutoFit/>
          </a:bodyPr>
          <a:lstStyle/>
          <a:p>
            <a:r>
              <a:rPr lang="fr-FR" dirty="0" smtClean="0"/>
              <a:t>REPRODUCTION DE LA DEVIATION  </a:t>
            </a:r>
            <a:endParaRPr lang="fr-FR" dirty="0"/>
          </a:p>
        </p:txBody>
      </p:sp>
      <p:sp>
        <p:nvSpPr>
          <p:cNvPr id="9" name="Flèche droite 8"/>
          <p:cNvSpPr/>
          <p:nvPr/>
        </p:nvSpPr>
        <p:spPr>
          <a:xfrm>
            <a:off x="5508104" y="5589240"/>
            <a:ext cx="86409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6444208" y="5661248"/>
            <a:ext cx="2238562" cy="646331"/>
          </a:xfrm>
          <a:prstGeom prst="rect">
            <a:avLst/>
          </a:prstGeom>
          <a:noFill/>
        </p:spPr>
        <p:txBody>
          <a:bodyPr wrap="none" rtlCol="0">
            <a:spAutoFit/>
          </a:bodyPr>
          <a:lstStyle/>
          <a:p>
            <a:r>
              <a:rPr lang="fr-FR" dirty="0" smtClean="0"/>
              <a:t>AFFECTER LA VALEUR </a:t>
            </a:r>
          </a:p>
          <a:p>
            <a:r>
              <a:rPr lang="fr-FR" dirty="0" smtClean="0"/>
              <a:t>   CENTRALE</a:t>
            </a:r>
            <a:endParaRPr lang="fr-FR"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31640" y="2420888"/>
            <a:ext cx="6400800" cy="1752600"/>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r>
              <a:rPr lang="fr-FR" dirty="0" smtClean="0"/>
              <a:t>- </a:t>
            </a:r>
            <a:r>
              <a:rPr lang="fr-FR" dirty="0" smtClean="0">
                <a:solidFill>
                  <a:schemeClr val="tx1"/>
                </a:solidFill>
              </a:rPr>
              <a:t>Difficile a détecter mais  déduites à posteriori:</a:t>
            </a:r>
          </a:p>
          <a:p>
            <a:r>
              <a:rPr lang="fr-FR" dirty="0" smtClean="0">
                <a:solidFill>
                  <a:schemeClr val="tx1"/>
                </a:solidFill>
              </a:rPr>
              <a:t>-examen de l’ensemble des meures</a:t>
            </a:r>
          </a:p>
          <a:p>
            <a:r>
              <a:rPr lang="fr-FR" dirty="0" smtClean="0">
                <a:solidFill>
                  <a:schemeClr val="tx1"/>
                </a:solidFill>
              </a:rPr>
              <a:t>-rectification soit complète ou partielle compensant l’erreur systématique</a:t>
            </a:r>
            <a:endParaRPr lang="fr-FR" dirty="0">
              <a:solidFill>
                <a:schemeClr val="tx1"/>
              </a:solidFill>
            </a:endParaRPr>
          </a:p>
        </p:txBody>
      </p:sp>
      <p:sp>
        <p:nvSpPr>
          <p:cNvPr id="4" name="Titre 1"/>
          <p:cNvSpPr>
            <a:spLocks noGrp="1"/>
          </p:cNvSpPr>
          <p:nvPr>
            <p:ph type="ctrTitle"/>
          </p:nvPr>
        </p:nvSpPr>
        <p:spPr>
          <a:xfrm>
            <a:off x="611560" y="404664"/>
            <a:ext cx="7772400" cy="1470025"/>
          </a:xfrm>
        </p:spPr>
        <p:style>
          <a:lnRef idx="2">
            <a:schemeClr val="accent1">
              <a:shade val="50000"/>
            </a:schemeClr>
          </a:lnRef>
          <a:fillRef idx="1">
            <a:schemeClr val="accent1"/>
          </a:fillRef>
          <a:effectRef idx="0">
            <a:schemeClr val="accent1"/>
          </a:effectRef>
          <a:fontRef idx="minor">
            <a:schemeClr val="lt1"/>
          </a:fontRef>
        </p:style>
        <p:txBody>
          <a:bodyPr/>
          <a:lstStyle/>
          <a:p>
            <a:r>
              <a:rPr lang="fr-FR" dirty="0" smtClean="0"/>
              <a:t>SOLUTIONS</a:t>
            </a:r>
            <a:endParaRPr lang="fr-FR" dirty="0"/>
          </a:p>
        </p:txBody>
      </p:sp>
      <p:sp>
        <p:nvSpPr>
          <p:cNvPr id="5" name="ZoneTexte 4"/>
          <p:cNvSpPr txBox="1"/>
          <p:nvPr/>
        </p:nvSpPr>
        <p:spPr>
          <a:xfrm>
            <a:off x="1763688" y="4437112"/>
            <a:ext cx="6515823"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fr-FR" dirty="0" smtClean="0"/>
              <a:t>Ex : utilisation d’une règle pour mesurer une caractéristique précise</a:t>
            </a:r>
          </a:p>
          <a:p>
            <a:r>
              <a:rPr lang="fr-FR" dirty="0" smtClean="0"/>
              <a:t>Dont la déviation est de 0.2.</a:t>
            </a:r>
            <a:endParaRPr lang="fr-FR" dirty="0"/>
          </a:p>
        </p:txBody>
      </p:sp>
      <p:sp>
        <p:nvSpPr>
          <p:cNvPr id="6" name="ZoneTexte 5"/>
          <p:cNvSpPr txBox="1"/>
          <p:nvPr/>
        </p:nvSpPr>
        <p:spPr>
          <a:xfrm>
            <a:off x="1331640" y="5589240"/>
            <a:ext cx="6493829"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fr-FR" dirty="0" smtClean="0"/>
              <a:t>Pour un appareillage numérique : revoir le montage pour y </a:t>
            </a:r>
            <a:r>
              <a:rPr lang="fr-FR" dirty="0" err="1" smtClean="0"/>
              <a:t>deceler</a:t>
            </a:r>
            <a:r>
              <a:rPr lang="fr-FR" dirty="0" smtClean="0"/>
              <a:t> </a:t>
            </a:r>
          </a:p>
          <a:p>
            <a:r>
              <a:rPr lang="fr-FR" dirty="0" smtClean="0"/>
              <a:t>  une source de la </a:t>
            </a:r>
            <a:r>
              <a:rPr lang="fr-FR" dirty="0" err="1" smtClean="0"/>
              <a:t>deviation</a:t>
            </a:r>
            <a:endParaRPr lang="fr-FR"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764704"/>
            <a:ext cx="7772400" cy="1470025"/>
          </a:xfrm>
        </p:spPr>
        <p:style>
          <a:lnRef idx="2">
            <a:schemeClr val="accent1">
              <a:shade val="50000"/>
            </a:schemeClr>
          </a:lnRef>
          <a:fillRef idx="1">
            <a:schemeClr val="accent1"/>
          </a:fillRef>
          <a:effectRef idx="0">
            <a:schemeClr val="accent1"/>
          </a:effectRef>
          <a:fontRef idx="minor">
            <a:schemeClr val="lt1"/>
          </a:fontRef>
        </p:style>
        <p:txBody>
          <a:bodyPr/>
          <a:lstStyle/>
          <a:p>
            <a:r>
              <a:rPr lang="fr-FR" dirty="0" smtClean="0"/>
              <a:t>9. L’INCERTITUDE</a:t>
            </a:r>
            <a:br>
              <a:rPr lang="fr-FR" dirty="0" smtClean="0"/>
            </a:br>
            <a:r>
              <a:rPr lang="fr-FR" dirty="0" smtClean="0"/>
              <a:t>EXPERIMENTALE</a:t>
            </a:r>
            <a:endParaRPr lang="fr-FR" dirty="0"/>
          </a:p>
        </p:txBody>
      </p:sp>
      <p:sp>
        <p:nvSpPr>
          <p:cNvPr id="3" name="Sous-titre 2"/>
          <p:cNvSpPr>
            <a:spLocks noGrp="1"/>
          </p:cNvSpPr>
          <p:nvPr>
            <p:ph type="subTitle" idx="1"/>
          </p:nvPr>
        </p:nvSpPr>
        <p:spPr>
          <a:xfrm>
            <a:off x="1331640" y="3212976"/>
            <a:ext cx="6400800" cy="838944"/>
          </a:xfrm>
        </p:spPr>
        <p:style>
          <a:lnRef idx="2">
            <a:schemeClr val="dk1"/>
          </a:lnRef>
          <a:fillRef idx="1">
            <a:schemeClr val="lt1"/>
          </a:fillRef>
          <a:effectRef idx="0">
            <a:schemeClr val="dk1"/>
          </a:effectRef>
          <a:fontRef idx="minor">
            <a:schemeClr val="dk1"/>
          </a:fontRef>
        </p:style>
        <p:txBody>
          <a:bodyPr/>
          <a:lstStyle/>
          <a:p>
            <a:r>
              <a:rPr lang="fr-FR" dirty="0" smtClean="0">
                <a:solidFill>
                  <a:schemeClr val="tx1"/>
                </a:solidFill>
              </a:rPr>
              <a:t>ON PEUT DISTINGUER 2 CAS</a:t>
            </a:r>
            <a:endParaRPr lang="fr-FR" dirty="0">
              <a:solidFill>
                <a:schemeClr val="tx1"/>
              </a:solidFill>
            </a:endParaRPr>
          </a:p>
        </p:txBody>
      </p:sp>
      <p:sp>
        <p:nvSpPr>
          <p:cNvPr id="4" name="Flèche vers le bas 3"/>
          <p:cNvSpPr/>
          <p:nvPr/>
        </p:nvSpPr>
        <p:spPr>
          <a:xfrm>
            <a:off x="3995936" y="2420888"/>
            <a:ext cx="484632" cy="57606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avec flèche 5"/>
          <p:cNvCxnSpPr/>
          <p:nvPr/>
        </p:nvCxnSpPr>
        <p:spPr>
          <a:xfrm>
            <a:off x="4139952" y="4149080"/>
            <a:ext cx="0" cy="8640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323528" y="5589240"/>
            <a:ext cx="2592697"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fr-FR" dirty="0" smtClean="0"/>
              <a:t>INCERTITUDE DE MESURE</a:t>
            </a:r>
            <a:endParaRPr lang="fr-FR" dirty="0"/>
          </a:p>
        </p:txBody>
      </p:sp>
      <p:sp>
        <p:nvSpPr>
          <p:cNvPr id="10" name="Flèche droite 9"/>
          <p:cNvSpPr/>
          <p:nvPr/>
        </p:nvSpPr>
        <p:spPr>
          <a:xfrm>
            <a:off x="3131840" y="551723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4283968" y="5445224"/>
            <a:ext cx="4382738"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fr-FR" dirty="0" smtClean="0"/>
              <a:t>la précision (résolution et/ou fidélité) limitée</a:t>
            </a:r>
          </a:p>
          <a:p>
            <a:r>
              <a:rPr lang="fr-FR" dirty="0" smtClean="0"/>
              <a:t> du processus de mesure</a:t>
            </a:r>
            <a:endParaRPr lang="fr-FR"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39552" y="1484784"/>
            <a:ext cx="2350900"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fr-FR" dirty="0" smtClean="0"/>
              <a:t>INCERTITUDE RELATIVE</a:t>
            </a:r>
            <a:endParaRPr lang="fr-FR" dirty="0"/>
          </a:p>
        </p:txBody>
      </p:sp>
      <p:sp>
        <p:nvSpPr>
          <p:cNvPr id="5" name="Flèche droite 4"/>
          <p:cNvSpPr/>
          <p:nvPr/>
        </p:nvSpPr>
        <p:spPr>
          <a:xfrm>
            <a:off x="3275856" y="134076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4860032" y="1268760"/>
            <a:ext cx="3600400"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dirty="0" smtClean="0"/>
              <a:t>L'instabilité, l'irrégularité ou la mauvaise définition la caractéristique.</a:t>
            </a:r>
            <a:endParaRPr lang="fr-FR" dirty="0"/>
          </a:p>
        </p:txBody>
      </p:sp>
      <p:sp>
        <p:nvSpPr>
          <p:cNvPr id="8" name="Rectangle 7"/>
          <p:cNvSpPr/>
          <p:nvPr/>
        </p:nvSpPr>
        <p:spPr>
          <a:xfrm>
            <a:off x="1979712" y="3212976"/>
            <a:ext cx="4572000"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r>
              <a:rPr lang="fr-FR" dirty="0" smtClean="0"/>
              <a:t>On exprime une valeur mesurée affectée d'une incertitude sous la forme suivante :</a:t>
            </a:r>
          </a:p>
          <a:p>
            <a:r>
              <a:rPr lang="fr-FR" smtClean="0"/>
              <a:t>                   valeur </a:t>
            </a:r>
            <a:r>
              <a:rPr lang="fr-FR" dirty="0" smtClean="0"/>
              <a:t>± incertitude</a:t>
            </a:r>
            <a:endParaRPr lang="fr-FR" dirty="0"/>
          </a:p>
        </p:txBody>
      </p:sp>
      <p:sp>
        <p:nvSpPr>
          <p:cNvPr id="9" name="Rectangle 8"/>
          <p:cNvSpPr/>
          <p:nvPr/>
        </p:nvSpPr>
        <p:spPr>
          <a:xfrm>
            <a:off x="1979712" y="5373216"/>
            <a:ext cx="2435282"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fr-FR" dirty="0" smtClean="0"/>
              <a:t>Longueur = 2,7 ± 0,1 cm</a:t>
            </a:r>
            <a:endParaRPr lang="fr-FR" dirty="0"/>
          </a:p>
        </p:txBody>
      </p:sp>
      <p:sp>
        <p:nvSpPr>
          <p:cNvPr id="10" name="Rectangle 9"/>
          <p:cNvSpPr/>
          <p:nvPr/>
        </p:nvSpPr>
        <p:spPr>
          <a:xfrm>
            <a:off x="5508104" y="5373216"/>
            <a:ext cx="2218877"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fr-FR" dirty="0" smtClean="0"/>
              <a:t>poids = 71,7 ± 0,15 kg</a:t>
            </a:r>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6873</TotalTime>
  <Words>5488</Words>
  <Application>Microsoft Office PowerPoint</Application>
  <PresentationFormat>Affichage à l'écran (4:3)</PresentationFormat>
  <Paragraphs>908</Paragraphs>
  <Slides>100</Slides>
  <Notes>2</Notes>
  <HiddenSlides>0</HiddenSlides>
  <MMClips>0</MMClips>
  <ScaleCrop>false</ScaleCrop>
  <HeadingPairs>
    <vt:vector size="4" baseType="variant">
      <vt:variant>
        <vt:lpstr>Thème</vt:lpstr>
      </vt:variant>
      <vt:variant>
        <vt:i4>1</vt:i4>
      </vt:variant>
      <vt:variant>
        <vt:lpstr>Titres des diapositives</vt:lpstr>
      </vt:variant>
      <vt:variant>
        <vt:i4>100</vt:i4>
      </vt:variant>
    </vt:vector>
  </HeadingPairs>
  <TitlesOfParts>
    <vt:vector size="101" baseType="lpstr">
      <vt:lpstr>Thème Office</vt:lpstr>
      <vt:lpstr>METHODES  DE TRAVAIL</vt:lpstr>
      <vt:lpstr>       OBJECTIF DE l’UE </vt:lpstr>
      <vt:lpstr>PROGRAMME DE L’UE</vt:lpstr>
      <vt:lpstr> 1/NOTION DE RECHERCHE SCIENTIFIQUE</vt:lpstr>
      <vt:lpstr>Diapositive 5</vt:lpstr>
      <vt:lpstr>La critique  -   La vérification    La précision    Le désir de perfection     Le souci de réaliser un bon travail </vt:lpstr>
      <vt:lpstr>1.3  LA  RECHERCHE SCIENTIFIQUE</vt:lpstr>
      <vt:lpstr>2/ CARACTERISTIQUES DE LA RECHERCHE SCIENTIFIQUE</vt:lpstr>
      <vt:lpstr>3./ TYPOLOGIE DE LA RECHERCHE SCIENTIFIQUE</vt:lpstr>
      <vt:lpstr>RECHERCHE FONDAMETALE</vt:lpstr>
      <vt:lpstr>RECHERCHE APPLIQUEE</vt:lpstr>
      <vt:lpstr>Diapositive 12</vt:lpstr>
      <vt:lpstr>Diapositive 13</vt:lpstr>
      <vt:lpstr>RECHERCHE EXPERIMENTALE</vt:lpstr>
      <vt:lpstr>RECHERCHE EXPERIMENTALE</vt:lpstr>
      <vt:lpstr>4/ APPTITUDES D’UN  BON CHERCHEUR</vt:lpstr>
      <vt:lpstr> 1/L'INFORMATIONET LA DOCUMENTATION SCIENTIFIQUE...</vt:lpstr>
      <vt:lpstr>Diapositive 18</vt:lpstr>
      <vt:lpstr>Diapositive 19</vt:lpstr>
      <vt:lpstr>1.1 Classification des Ressources Scientifiques</vt:lpstr>
      <vt:lpstr>1.2 CADRE DE L’UTILISATION</vt:lpstr>
      <vt:lpstr>Diapositive 22</vt:lpstr>
      <vt:lpstr>Diapositive 23</vt:lpstr>
      <vt:lpstr>Diapositive 24</vt:lpstr>
      <vt:lpstr>2/ ORGANISATION &amp;TRAITEMENT DE L’INFORMATION</vt:lpstr>
      <vt:lpstr>a/ le Classement de l’Information</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Il existe des milliers de listes de diffusion (messages diffusés sous forme de courriels aux abonnés d'une liste) et de forums Usenet</vt:lpstr>
      <vt:lpstr>-FORUMS USENET…</vt:lpstr>
      <vt:lpstr>5. les Sources de l’Information &amp; le Contrôle de la Qualité</vt:lpstr>
      <vt:lpstr>5.1MODALITES DU PROCESSUS DE CONTRÔLE DE IS</vt:lpstr>
      <vt:lpstr>8. Le Rôle et la Présentation des Références dans le Texte Scientifique</vt:lpstr>
      <vt:lpstr>Bibliographie: désigne le corpus des Références ou liste des références.</vt:lpstr>
      <vt:lpstr>SYSTEMES DE PRESENTATION</vt:lpstr>
      <vt:lpstr>Commentaires?</vt:lpstr>
      <vt:lpstr>Diapositive 49</vt:lpstr>
      <vt:lpstr>8.EVALUATION DE LA CREDIBILTE DE LA DOCUMENTATION EN LIGNE</vt:lpstr>
      <vt:lpstr>9. La Gestion des recherches d’information &amp; documentaires</vt:lpstr>
      <vt:lpstr>9.1METHODOLOGIE DU  SGD</vt:lpstr>
      <vt:lpstr>9.2 AUTOSYSTME STANDARD</vt:lpstr>
      <vt:lpstr>9.3 LES LOGICELS DE LA GESTION DOCUMENTAIRE</vt:lpstr>
      <vt:lpstr>Diapositive 55</vt:lpstr>
      <vt:lpstr>Etude d’un cas: LOGICIEL « ZOTERO »</vt:lpstr>
      <vt:lpstr>PARTIE 2: L’EXPERIMENTATION</vt:lpstr>
      <vt:lpstr>1.2 Exigences de l’Expérimentation</vt:lpstr>
      <vt:lpstr>Diapositive 59</vt:lpstr>
      <vt:lpstr>LA REGLE DE BASE A RETENIR DANS L’EXPERIMENTATION</vt:lpstr>
      <vt:lpstr>1.3LES AVANTAGES DE LA PLANIFICATION D’UNE EXPERIMENTATION</vt:lpstr>
      <vt:lpstr>Détermination de l’echantillonage</vt:lpstr>
      <vt:lpstr>1.2.3 Avantages de la Planification</vt:lpstr>
      <vt:lpstr>Diapositive 64</vt:lpstr>
      <vt:lpstr>Site d ’expérimentation :Cas de terrain</vt:lpstr>
      <vt:lpstr>Cas de Projets Complexes</vt:lpstr>
      <vt:lpstr>3. LE TRAVAIL EXPERIMENTAL</vt:lpstr>
      <vt:lpstr>Diapositive 68</vt:lpstr>
      <vt:lpstr>Diapositive 69</vt:lpstr>
      <vt:lpstr>QUALITE DE L’OBSERVATION</vt:lpstr>
      <vt:lpstr>UN TRAVAIL EXPERIMENTAL  VALABLE EXIGE</vt:lpstr>
      <vt:lpstr>RESPECT DES REGLES DE SECURITE</vt:lpstr>
      <vt:lpstr> 6.LA COLLECTE DE DONNEES</vt:lpstr>
      <vt:lpstr>Diapositive 74</vt:lpstr>
      <vt:lpstr>6.1 Modalités des Prises de données</vt:lpstr>
      <vt:lpstr>Diapositive 76</vt:lpstr>
      <vt:lpstr>7.PRECISION DES MESURES</vt:lpstr>
      <vt:lpstr>Série de valeurs = Distribution</vt:lpstr>
      <vt:lpstr>7.4 Incertitudes des Appareils de mesure</vt:lpstr>
      <vt:lpstr>La résolution et la fidélité d’un appareil de mesure : éléments qui contribuent a la précision des mesures</vt:lpstr>
      <vt:lpstr>La Résolution d’un appareil de mesure</vt:lpstr>
      <vt:lpstr>Diapositive 82</vt:lpstr>
      <vt:lpstr>Diapositive 83</vt:lpstr>
      <vt:lpstr>Diapositive 84</vt:lpstr>
      <vt:lpstr>Diapositive 85</vt:lpstr>
      <vt:lpstr>Diapositive 86</vt:lpstr>
      <vt:lpstr>Discussion:</vt:lpstr>
      <vt:lpstr>Diapositive 88</vt:lpstr>
      <vt:lpstr>8. Exactitude d’une Mesure</vt:lpstr>
      <vt:lpstr>2 SITUATIONS </vt:lpstr>
      <vt:lpstr>Cas 1 ( la valeur de 1) </vt:lpstr>
      <vt:lpstr>En ce sens, alors que l‘Exactitude est associée à une application particulière d'un processus de mesure, par exemple comprenant un nombre limité de mesures, la justesse (tout comme la précision) est une propriété du processus de mesure lui-même.</vt:lpstr>
      <vt:lpstr>2 CAS: caractéristique mal définie / processus de mesure précis</vt:lpstr>
      <vt:lpstr>Diapositive 94</vt:lpstr>
      <vt:lpstr>    8.ERREURE SYSTEMATIQUE</vt:lpstr>
      <vt:lpstr>Conséquence:</vt:lpstr>
      <vt:lpstr>SOLUTIONS</vt:lpstr>
      <vt:lpstr>9. L’INCERTITUDE EXPERIMENTALE</vt:lpstr>
      <vt:lpstr>Diapositive 99</vt:lpstr>
      <vt:lpstr>Diapositive 100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METHODES  DE TRAVAIL</dc:title>
  <dc:creator>rebika</dc:creator>
  <cp:lastModifiedBy>rebika</cp:lastModifiedBy>
  <cp:revision>450</cp:revision>
  <dcterms:created xsi:type="dcterms:W3CDTF">2015-10-03T16:27:29Z</dcterms:created>
  <dcterms:modified xsi:type="dcterms:W3CDTF">2020-02-23T09:56:36Z</dcterms:modified>
</cp:coreProperties>
</file>