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313" r:id="rId5"/>
    <p:sldId id="314" r:id="rId6"/>
    <p:sldId id="260" r:id="rId7"/>
    <p:sldId id="258" r:id="rId8"/>
    <p:sldId id="261" r:id="rId9"/>
    <p:sldId id="262" r:id="rId10"/>
    <p:sldId id="263" r:id="rId11"/>
    <p:sldId id="264" r:id="rId12"/>
    <p:sldId id="265" r:id="rId13"/>
    <p:sldId id="267" r:id="rId14"/>
    <p:sldId id="269" r:id="rId15"/>
    <p:sldId id="277" r:id="rId16"/>
    <p:sldId id="278" r:id="rId17"/>
    <p:sldId id="268" r:id="rId18"/>
    <p:sldId id="270" r:id="rId19"/>
    <p:sldId id="271" r:id="rId20"/>
    <p:sldId id="272" r:id="rId21"/>
    <p:sldId id="273" r:id="rId22"/>
    <p:sldId id="274" r:id="rId23"/>
    <p:sldId id="275" r:id="rId24"/>
    <p:sldId id="276" r:id="rId25"/>
    <p:sldId id="279" r:id="rId26"/>
    <p:sldId id="280" r:id="rId27"/>
    <p:sldId id="281" r:id="rId28"/>
    <p:sldId id="292" r:id="rId29"/>
    <p:sldId id="294" r:id="rId30"/>
    <p:sldId id="293" r:id="rId31"/>
    <p:sldId id="295" r:id="rId32"/>
    <p:sldId id="296" r:id="rId33"/>
    <p:sldId id="297" r:id="rId34"/>
    <p:sldId id="298" r:id="rId35"/>
    <p:sldId id="282" r:id="rId36"/>
    <p:sldId id="283" r:id="rId37"/>
    <p:sldId id="285" r:id="rId38"/>
    <p:sldId id="286" r:id="rId39"/>
    <p:sldId id="287" r:id="rId40"/>
    <p:sldId id="288" r:id="rId41"/>
    <p:sldId id="299" r:id="rId42"/>
    <p:sldId id="301" r:id="rId43"/>
    <p:sldId id="302" r:id="rId44"/>
    <p:sldId id="300" r:id="rId45"/>
    <p:sldId id="303" r:id="rId46"/>
    <p:sldId id="310" r:id="rId47"/>
    <p:sldId id="304" r:id="rId48"/>
    <p:sldId id="311" r:id="rId49"/>
    <p:sldId id="305" r:id="rId50"/>
    <p:sldId id="306" r:id="rId51"/>
    <p:sldId id="312" r:id="rId52"/>
    <p:sldId id="307" r:id="rId53"/>
    <p:sldId id="308"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32" autoAdjust="0"/>
    <p:restoredTop sz="94660"/>
  </p:normalViewPr>
  <p:slideViewPr>
    <p:cSldViewPr snapToGrid="0">
      <p:cViewPr varScale="1">
        <p:scale>
          <a:sx n="74" d="100"/>
          <a:sy n="74" d="100"/>
        </p:scale>
        <p:origin x="-492" y="-90"/>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pPr/>
              <a:t>7/8/2020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pPr/>
              <a:t>7/8/2020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pPr/>
              <a:t>7/8/2020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pPr/>
              <a:t>7/8/2020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20EBB0C4-6273-4C6E-B9BD-2EDC30F1CD52}" type="datetimeFigureOut">
              <a:rPr lang="en-US" dirty="0"/>
              <a:pPr/>
              <a:t>7/8/2020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pPr/>
              <a:t>7/8/2020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pPr/>
              <a:t>7/8/2020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pPr/>
              <a:t>7/8/2020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pPr/>
              <a:t>7/8/2020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pPr/>
              <a:t>7/8/2020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C9CAD897-D46E-4AD2-BD9B-49DD3E640873}" type="datetimeFigureOut">
              <a:rPr lang="en-US" dirty="0"/>
              <a:pPr/>
              <a:t>7/8/2020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pPr/>
              <a:t>7/8/2020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‹N°›</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hyperlink" Target="https://fr.wikipedia.org/wiki/Sociologie" TargetMode="External"/><Relationship Id="rId3" Type="http://schemas.openxmlformats.org/officeDocument/2006/relationships/hyperlink" Target="https://fr.wikipedia.org/wiki/Besoin" TargetMode="External"/><Relationship Id="rId7" Type="http://schemas.openxmlformats.org/officeDocument/2006/relationships/hyperlink" Target="https://fr.wikipedia.org/wiki/Biologie" TargetMode="External"/><Relationship Id="rId2" Type="http://schemas.openxmlformats.org/officeDocument/2006/relationships/hyperlink" Target="https://fr.wikipedia.org/wiki/Esp%C3%A8ce" TargetMode="External"/><Relationship Id="rId1" Type="http://schemas.openxmlformats.org/officeDocument/2006/relationships/slideLayout" Target="../slideLayouts/slideLayout1.xml"/><Relationship Id="rId6" Type="http://schemas.openxmlformats.org/officeDocument/2006/relationships/hyperlink" Target="https://fr.wikipedia.org/wiki/Chimie" TargetMode="External"/><Relationship Id="rId5" Type="http://schemas.openxmlformats.org/officeDocument/2006/relationships/hyperlink" Target="https://fr.wikipedia.org/wiki/Physique" TargetMode="External"/><Relationship Id="rId10" Type="http://schemas.openxmlformats.org/officeDocument/2006/relationships/hyperlink" Target="https://fr.wikipedia.org/wiki/Activit%C3%A9s_humaines" TargetMode="External"/><Relationship Id="rId4" Type="http://schemas.openxmlformats.org/officeDocument/2006/relationships/hyperlink" Target="https://fr.wikipedia.org/wiki/Environnement" TargetMode="External"/><Relationship Id="rId9" Type="http://schemas.openxmlformats.org/officeDocument/2006/relationships/hyperlink" Target="https://fr.wikipedia.org/wiki/Organismes_vivant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39236" y="1185332"/>
            <a:ext cx="10058400" cy="2348089"/>
          </a:xfrm>
        </p:spPr>
        <p:txBody>
          <a:bodyPr>
            <a:normAutofit/>
          </a:bodyPr>
          <a:lstStyle/>
          <a:p>
            <a:pPr algn="ctr"/>
            <a:r>
              <a:rPr lang="fr-FR" sz="3200" dirty="0" smtClean="0"/>
              <a:t>          </a:t>
            </a:r>
            <a:br>
              <a:rPr lang="fr-FR" sz="3200" dirty="0" smtClean="0"/>
            </a:br>
            <a:r>
              <a:rPr lang="fr-FR" sz="3200" dirty="0"/>
              <a:t> </a:t>
            </a:r>
            <a:r>
              <a:rPr lang="fr-FR" sz="3200" dirty="0" smtClean="0"/>
              <a:t>        </a:t>
            </a:r>
            <a:r>
              <a:rPr lang="fr-FR" sz="4000" b="1" u="sng" dirty="0" smtClean="0"/>
              <a:t>SCIENCES DE LA VIE &amp; IMPACT SOCIO ECONOMIQUE</a:t>
            </a:r>
            <a:endParaRPr lang="fr-FR" sz="4000" b="1" u="sng" dirty="0"/>
          </a:p>
        </p:txBody>
      </p:sp>
      <p:sp>
        <p:nvSpPr>
          <p:cNvPr id="3" name="Sous-titre 2"/>
          <p:cNvSpPr>
            <a:spLocks noGrp="1"/>
          </p:cNvSpPr>
          <p:nvPr>
            <p:ph type="subTitle" idx="1"/>
          </p:nvPr>
        </p:nvSpPr>
        <p:spPr>
          <a:xfrm>
            <a:off x="1754806" y="4579798"/>
            <a:ext cx="7998794" cy="1143000"/>
          </a:xfrm>
        </p:spPr>
        <p:txBody>
          <a:bodyPr/>
          <a:lstStyle/>
          <a:p>
            <a:r>
              <a:rPr lang="fr-FR" dirty="0" smtClean="0"/>
              <a:t>présenté </a:t>
            </a:r>
            <a:r>
              <a:rPr lang="fr-FR" dirty="0" smtClean="0"/>
              <a:t>par : m. REBIKA ABDENOUR</a:t>
            </a:r>
            <a:endParaRPr lang="fr-FR" dirty="0"/>
          </a:p>
        </p:txBody>
      </p:sp>
    </p:spTree>
    <p:extLst>
      <p:ext uri="{BB962C8B-B14F-4D97-AF65-F5344CB8AC3E}">
        <p14:creationId xmlns:p14="http://schemas.microsoft.com/office/powerpoint/2010/main" val="1753415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97279" y="1"/>
            <a:ext cx="10315787" cy="6118578"/>
          </a:xfrm>
        </p:spPr>
        <p:txBody>
          <a:bodyPr>
            <a:normAutofit fontScale="90000"/>
          </a:bodyPr>
          <a:lstStyle/>
          <a:p>
            <a:r>
              <a:rPr lang="fr-FR" sz="3100" dirty="0" smtClean="0"/>
              <a:t/>
            </a:r>
            <a:br>
              <a:rPr lang="fr-FR" sz="3100" dirty="0" smtClean="0"/>
            </a:br>
            <a:r>
              <a:rPr lang="fr-FR" sz="3100" dirty="0"/>
              <a:t/>
            </a:r>
            <a:br>
              <a:rPr lang="fr-FR" sz="3100" dirty="0"/>
            </a:br>
            <a:r>
              <a:rPr lang="fr-FR" sz="3100" dirty="0" smtClean="0"/>
              <a:t>2. TYPOLOGIE DE L’ELEVAGE:</a:t>
            </a:r>
            <a:br>
              <a:rPr lang="fr-FR" sz="3100" dirty="0" smtClean="0"/>
            </a:br>
            <a:r>
              <a:rPr lang="fr-FR" sz="3100" dirty="0" smtClean="0"/>
              <a:t>Il existe plusieurs types d’</a:t>
            </a:r>
            <a:r>
              <a:rPr lang="fr-FR" sz="3100" dirty="0"/>
              <a:t>é</a:t>
            </a:r>
            <a:r>
              <a:rPr lang="fr-FR" sz="3100" dirty="0" smtClean="0"/>
              <a:t>levage:</a:t>
            </a:r>
            <a:br>
              <a:rPr lang="fr-FR" sz="3100" dirty="0" smtClean="0"/>
            </a:br>
            <a:r>
              <a:rPr lang="fr-FR" sz="3100" dirty="0" smtClean="0"/>
              <a:t>- Elevage bovin : élevage des bœufs, et vaches</a:t>
            </a:r>
            <a:br>
              <a:rPr lang="fr-FR" sz="3100" dirty="0" smtClean="0"/>
            </a:br>
            <a:r>
              <a:rPr lang="fr-FR" sz="3100" dirty="0" smtClean="0"/>
              <a:t>- Elevage Ovin :   «          «  des moutons</a:t>
            </a:r>
            <a:br>
              <a:rPr lang="fr-FR" sz="3100" dirty="0" smtClean="0"/>
            </a:br>
            <a:r>
              <a:rPr lang="fr-FR" sz="3100" dirty="0" smtClean="0"/>
              <a:t>- Elevage caprin:  «           «  des chèvres</a:t>
            </a:r>
            <a:br>
              <a:rPr lang="fr-FR" sz="3100" dirty="0" smtClean="0"/>
            </a:br>
            <a:r>
              <a:rPr lang="fr-FR" sz="3100" dirty="0" smtClean="0"/>
              <a:t>- Elevage équin :  «            «   des chevaux</a:t>
            </a:r>
            <a:br>
              <a:rPr lang="fr-FR" sz="3100" dirty="0" smtClean="0"/>
            </a:br>
            <a:r>
              <a:rPr lang="fr-FR" sz="3100" dirty="0" smtClean="0"/>
              <a:t>- Elevage  avicole  «           «    des oiseaux</a:t>
            </a:r>
            <a:br>
              <a:rPr lang="fr-FR" sz="3100" dirty="0" smtClean="0"/>
            </a:br>
            <a:r>
              <a:rPr lang="fr-FR" sz="3100" dirty="0" smtClean="0"/>
              <a:t>- Elevage   canin    «           «    des chiens</a:t>
            </a:r>
            <a:br>
              <a:rPr lang="fr-FR" sz="3100" dirty="0" smtClean="0"/>
            </a:br>
            <a:r>
              <a:rPr lang="fr-FR" sz="3100" dirty="0" smtClean="0"/>
              <a:t>- Elevage félin        «           «     des chats</a:t>
            </a:r>
            <a:br>
              <a:rPr lang="fr-FR" sz="3100" dirty="0" smtClean="0"/>
            </a:br>
            <a:r>
              <a:rPr lang="fr-FR" sz="3100" dirty="0" smtClean="0"/>
              <a:t>- Elevage des animaux a fourrure: visons , renards, lapins</a:t>
            </a:r>
            <a:br>
              <a:rPr lang="fr-FR" sz="3100" dirty="0" smtClean="0"/>
            </a:br>
            <a:r>
              <a:rPr lang="fr-FR" sz="3100" dirty="0" smtClean="0"/>
              <a:t>- l’apiculture :    «     «     des abeilles</a:t>
            </a:r>
            <a:br>
              <a:rPr lang="fr-FR" sz="3100" dirty="0" smtClean="0"/>
            </a:br>
            <a:r>
              <a:rPr lang="fr-FR" sz="3100" dirty="0" smtClean="0"/>
              <a:t>- pisciculture    «       «     des poissons</a:t>
            </a:r>
            <a:br>
              <a:rPr lang="fr-FR" sz="3100" dirty="0" smtClean="0"/>
            </a:br>
            <a:r>
              <a:rPr lang="fr-FR" sz="3100" dirty="0" smtClean="0"/>
              <a:t/>
            </a:r>
            <a:br>
              <a:rPr lang="fr-FR" sz="3100" dirty="0" smtClean="0"/>
            </a:br>
            <a:r>
              <a:rPr lang="fr-FR" dirty="0" smtClean="0"/>
              <a:t> </a:t>
            </a:r>
            <a:endParaRPr lang="fr-FR" sz="2700" dirty="0"/>
          </a:p>
        </p:txBody>
      </p:sp>
    </p:spTree>
    <p:extLst>
      <p:ext uri="{BB962C8B-B14F-4D97-AF65-F5344CB8AC3E}">
        <p14:creationId xmlns:p14="http://schemas.microsoft.com/office/powerpoint/2010/main" val="2317347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50525" y="530578"/>
            <a:ext cx="10058400" cy="3476978"/>
          </a:xfrm>
        </p:spPr>
        <p:txBody>
          <a:bodyPr>
            <a:normAutofit/>
          </a:bodyPr>
          <a:lstStyle/>
          <a:p>
            <a:r>
              <a:rPr lang="fr-FR" sz="3600" dirty="0" smtClean="0"/>
              <a:t>3. La Production végétale : elle correspond a l’ensemble des techniques relatives a la culture des végétaux (Plantes, légumes, fruits)</a:t>
            </a:r>
            <a:endParaRPr lang="fr-FR" sz="3600" dirty="0"/>
          </a:p>
        </p:txBody>
      </p:sp>
    </p:spTree>
    <p:extLst>
      <p:ext uri="{BB962C8B-B14F-4D97-AF65-F5344CB8AC3E}">
        <p14:creationId xmlns:p14="http://schemas.microsoft.com/office/powerpoint/2010/main" val="2795001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91822" y="293511"/>
            <a:ext cx="10266629" cy="6242756"/>
          </a:xfrm>
        </p:spPr>
        <p:txBody>
          <a:bodyPr>
            <a:normAutofit fontScale="90000"/>
          </a:bodyPr>
          <a:lstStyle/>
          <a:p>
            <a:r>
              <a:rPr lang="fr-FR" sz="2700" dirty="0" smtClean="0"/>
              <a:t>3.1</a:t>
            </a:r>
            <a:r>
              <a:rPr lang="fr-FR" sz="3200" dirty="0" smtClean="0"/>
              <a:t> : </a:t>
            </a:r>
            <a:r>
              <a:rPr lang="fr-FR" sz="2700" b="1" u="sng" dirty="0" smtClean="0"/>
              <a:t>les produits issus de la production végétale</a:t>
            </a:r>
            <a:r>
              <a:rPr lang="fr-FR" sz="2700" dirty="0" smtClean="0"/>
              <a:t/>
            </a:r>
            <a:br>
              <a:rPr lang="fr-FR" sz="2700" dirty="0" smtClean="0"/>
            </a:br>
            <a:r>
              <a:rPr lang="fr-FR" sz="2700" dirty="0" smtClean="0"/>
              <a:t>- </a:t>
            </a:r>
            <a:r>
              <a:rPr lang="fr-FR" sz="2700" b="1" dirty="0" smtClean="0"/>
              <a:t>les céréales</a:t>
            </a:r>
            <a:r>
              <a:rPr lang="fr-FR" sz="2700" dirty="0" smtClean="0"/>
              <a:t>: </a:t>
            </a:r>
            <a:br>
              <a:rPr lang="fr-FR" sz="2700" dirty="0" smtClean="0"/>
            </a:br>
            <a:r>
              <a:rPr lang="fr-FR" sz="2700" dirty="0" smtClean="0"/>
              <a:t>les céréales dépendent fortement de la pluviométrie</a:t>
            </a:r>
            <a:br>
              <a:rPr lang="fr-FR" sz="2700" dirty="0" smtClean="0"/>
            </a:br>
            <a:r>
              <a:rPr lang="fr-FR" sz="2700" dirty="0" smtClean="0"/>
              <a:t>dans le sud, ils sont irrigués, en Algérie le blé dur est le plus cultivé suivi par l’orge, et le blé tendre</a:t>
            </a:r>
            <a:br>
              <a:rPr lang="fr-FR" sz="2700" dirty="0" smtClean="0"/>
            </a:br>
            <a:r>
              <a:rPr lang="fr-FR" sz="2700" dirty="0" smtClean="0"/>
              <a:t>- </a:t>
            </a:r>
            <a:r>
              <a:rPr lang="fr-FR" sz="2700" b="1" dirty="0" smtClean="0"/>
              <a:t>les </a:t>
            </a:r>
            <a:r>
              <a:rPr lang="fr-FR" sz="2700" b="1" u="sng" dirty="0" smtClean="0"/>
              <a:t>cultures maraichères</a:t>
            </a:r>
            <a:r>
              <a:rPr lang="fr-FR" sz="2700" dirty="0" smtClean="0"/>
              <a:t>: on les appelle ainsi:</a:t>
            </a:r>
            <a:br>
              <a:rPr lang="fr-FR" sz="2700" dirty="0" smtClean="0"/>
            </a:br>
            <a:r>
              <a:rPr lang="fr-FR" sz="3200" dirty="0"/>
              <a:t> </a:t>
            </a:r>
            <a:r>
              <a:rPr lang="fr-FR" sz="3200" dirty="0" smtClean="0"/>
              <a:t>      - </a:t>
            </a:r>
            <a:r>
              <a:rPr lang="fr-FR" sz="2700" b="1" dirty="0" smtClean="0"/>
              <a:t>horticulture maraichère</a:t>
            </a:r>
            <a:r>
              <a:rPr lang="fr-FR" sz="2700" dirty="0" smtClean="0"/>
              <a:t/>
            </a:r>
            <a:br>
              <a:rPr lang="fr-FR" sz="2700" dirty="0" smtClean="0"/>
            </a:br>
            <a:r>
              <a:rPr lang="fr-FR" sz="2700" dirty="0"/>
              <a:t> </a:t>
            </a:r>
            <a:r>
              <a:rPr lang="fr-FR" sz="2700" dirty="0" smtClean="0"/>
              <a:t>      - </a:t>
            </a:r>
            <a:r>
              <a:rPr lang="fr-FR" sz="2700" b="1" dirty="0" smtClean="0"/>
              <a:t>agriculture maraichère</a:t>
            </a:r>
            <a:r>
              <a:rPr lang="fr-FR" sz="2700" dirty="0" smtClean="0"/>
              <a:t/>
            </a:r>
            <a:br>
              <a:rPr lang="fr-FR" sz="2700" dirty="0" smtClean="0"/>
            </a:br>
            <a:r>
              <a:rPr lang="fr-FR" sz="2700" dirty="0"/>
              <a:t> </a:t>
            </a:r>
            <a:r>
              <a:rPr lang="fr-FR" sz="2700" dirty="0" smtClean="0"/>
              <a:t>      - </a:t>
            </a:r>
            <a:r>
              <a:rPr lang="fr-FR" sz="2700" b="1" dirty="0" smtClean="0"/>
              <a:t>le maraichage</a:t>
            </a:r>
            <a:br>
              <a:rPr lang="fr-FR" sz="2700" b="1" dirty="0" smtClean="0"/>
            </a:br>
            <a:r>
              <a:rPr lang="fr-FR" sz="3200" b="1" dirty="0" smtClean="0"/>
              <a:t>ils ont connu un développement important ces dernières années ,avec un impact économique certain</a:t>
            </a:r>
            <a:br>
              <a:rPr lang="fr-FR" sz="3200" b="1" dirty="0" smtClean="0"/>
            </a:br>
            <a:r>
              <a:rPr lang="fr-FR" sz="3200" b="1" dirty="0" smtClean="0"/>
              <a:t>la production totale est passée de 6M de t ( 2007/2008) à 10 M de t(2011/2012) ,soit une augmentation de 85%</a:t>
            </a:r>
            <a:br>
              <a:rPr lang="fr-FR" sz="3200" b="1" dirty="0" smtClean="0"/>
            </a:br>
            <a:r>
              <a:rPr lang="fr-FR" sz="3200" b="1" dirty="0" smtClean="0"/>
              <a:t>- la pomme de terre est un produit de grande consommation avec une production de 3.8 M de tonnes/</a:t>
            </a:r>
            <a:br>
              <a:rPr lang="fr-FR" sz="3200" b="1" dirty="0" smtClean="0"/>
            </a:br>
            <a:r>
              <a:rPr lang="fr-FR" sz="3200" b="1" dirty="0" smtClean="0"/>
              <a:t>- </a:t>
            </a:r>
            <a:r>
              <a:rPr lang="fr-FR" sz="3200" b="1" dirty="0" smtClean="0">
                <a:solidFill>
                  <a:srgbClr val="C00000"/>
                </a:solidFill>
              </a:rPr>
              <a:t>IMPACT ECONOMIQUE</a:t>
            </a:r>
            <a:r>
              <a:rPr lang="fr-FR" sz="3200" b="1" dirty="0" smtClean="0"/>
              <a:t>: Algérie est devenue  exportateur de cette denrée </a:t>
            </a:r>
            <a:br>
              <a:rPr lang="fr-FR" sz="3200" b="1" dirty="0" smtClean="0"/>
            </a:br>
            <a:r>
              <a:rPr lang="fr-FR" sz="3200" b="1" dirty="0"/>
              <a:t> </a:t>
            </a:r>
            <a:r>
              <a:rPr lang="fr-FR" sz="3200" b="1" dirty="0" smtClean="0"/>
              <a:t> </a:t>
            </a:r>
            <a:endParaRPr lang="fr-FR" sz="3200" b="1" dirty="0"/>
          </a:p>
        </p:txBody>
      </p:sp>
      <p:sp>
        <p:nvSpPr>
          <p:cNvPr id="3" name="Sous-titre 2"/>
          <p:cNvSpPr>
            <a:spLocks noGrp="1"/>
          </p:cNvSpPr>
          <p:nvPr>
            <p:ph type="subTitle" idx="1"/>
          </p:nvPr>
        </p:nvSpPr>
        <p:spPr/>
        <p:txBody>
          <a:bodyPr/>
          <a:lstStyle/>
          <a:p>
            <a:r>
              <a:rPr lang="fr-FR" dirty="0" smtClean="0"/>
              <a:t>- </a:t>
            </a:r>
            <a:endParaRPr lang="fr-FR" dirty="0"/>
          </a:p>
        </p:txBody>
      </p:sp>
    </p:spTree>
    <p:extLst>
      <p:ext uri="{BB962C8B-B14F-4D97-AF65-F5344CB8AC3E}">
        <p14:creationId xmlns:p14="http://schemas.microsoft.com/office/powerpoint/2010/main" val="1856681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97280" y="758952"/>
            <a:ext cx="10058400" cy="2210026"/>
          </a:xfrm>
        </p:spPr>
        <p:style>
          <a:lnRef idx="2">
            <a:schemeClr val="dk1"/>
          </a:lnRef>
          <a:fillRef idx="1">
            <a:schemeClr val="lt1"/>
          </a:fillRef>
          <a:effectRef idx="0">
            <a:schemeClr val="dk1"/>
          </a:effectRef>
          <a:fontRef idx="minor">
            <a:schemeClr val="dk1"/>
          </a:fontRef>
        </p:style>
        <p:txBody>
          <a:bodyPr>
            <a:normAutofit/>
          </a:bodyPr>
          <a:lstStyle/>
          <a:p>
            <a:r>
              <a:rPr lang="fr-FR" sz="2800" b="1" u="sng" dirty="0" smtClean="0"/>
              <a:t>Agrumes</a:t>
            </a:r>
            <a:r>
              <a:rPr lang="fr-FR" sz="2800" dirty="0" smtClean="0"/>
              <a:t>: Le verger Agrumicole Algériens couvre 63000 has</a:t>
            </a:r>
            <a:br>
              <a:rPr lang="fr-FR" sz="2800" dirty="0" smtClean="0"/>
            </a:br>
            <a:r>
              <a:rPr lang="fr-FR" sz="2800" dirty="0" smtClean="0"/>
              <a:t> c’est la production des Agrumes comprend (Oranges ,mandarines, citrons etc..)</a:t>
            </a:r>
            <a:br>
              <a:rPr lang="fr-FR" sz="2800" dirty="0" smtClean="0"/>
            </a:br>
            <a:r>
              <a:rPr lang="fr-FR" sz="2800" dirty="0" smtClean="0"/>
              <a:t>-la Production nationale pourrait avoisiner les 2 M de T /an , destinée  en grande partie à la consommation nationale</a:t>
            </a:r>
            <a:endParaRPr lang="fr-FR" sz="2800" dirty="0"/>
          </a:p>
        </p:txBody>
      </p:sp>
      <p:sp>
        <p:nvSpPr>
          <p:cNvPr id="4" name="Titre 1"/>
          <p:cNvSpPr txBox="1">
            <a:spLocks/>
          </p:cNvSpPr>
          <p:nvPr/>
        </p:nvSpPr>
        <p:spPr>
          <a:xfrm>
            <a:off x="1097280" y="3307644"/>
            <a:ext cx="10058400" cy="1941688"/>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r>
              <a:rPr lang="fr-FR" sz="2800" b="1" u="sng" dirty="0" smtClean="0"/>
              <a:t>Les Rosacées fruitiers</a:t>
            </a:r>
            <a:r>
              <a:rPr lang="fr-FR" sz="2800" b="1" dirty="0" smtClean="0"/>
              <a:t>: </a:t>
            </a:r>
            <a:r>
              <a:rPr lang="fr-FR" sz="2800" dirty="0" smtClean="0"/>
              <a:t>elle est liée à la production de fruits a noyaux et a pépins la production s’est élevée à 1.3 M de Tonnes (2011) </a:t>
            </a:r>
          </a:p>
          <a:p>
            <a:r>
              <a:rPr lang="fr-FR" sz="2800" dirty="0" smtClean="0"/>
              <a:t>Elle compte principalement des pommes, poires  ,coings , nèfles, grenades</a:t>
            </a:r>
            <a:endParaRPr lang="fr-FR" sz="2800" dirty="0"/>
          </a:p>
        </p:txBody>
      </p:sp>
    </p:spTree>
    <p:extLst>
      <p:ext uri="{BB962C8B-B14F-4D97-AF65-F5344CB8AC3E}">
        <p14:creationId xmlns:p14="http://schemas.microsoft.com/office/powerpoint/2010/main" val="3138911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97280" y="758953"/>
            <a:ext cx="10058400" cy="1927804"/>
          </a:xfrm>
        </p:spPr>
        <p:style>
          <a:lnRef idx="2">
            <a:schemeClr val="dk1"/>
          </a:lnRef>
          <a:fillRef idx="1">
            <a:schemeClr val="lt1"/>
          </a:fillRef>
          <a:effectRef idx="0">
            <a:schemeClr val="dk1"/>
          </a:effectRef>
          <a:fontRef idx="minor">
            <a:schemeClr val="dk1"/>
          </a:fontRef>
        </p:style>
        <p:txBody>
          <a:bodyPr>
            <a:normAutofit/>
          </a:bodyPr>
          <a:lstStyle/>
          <a:p>
            <a:r>
              <a:rPr lang="fr-FR" sz="3200" b="1" u="sng" dirty="0" smtClean="0">
                <a:effectLst>
                  <a:outerShdw blurRad="38100" dist="38100" dir="2700000" algn="tl">
                    <a:srgbClr val="000000">
                      <a:alpha val="43137"/>
                    </a:srgbClr>
                  </a:outerShdw>
                </a:effectLst>
              </a:rPr>
              <a:t>Fruits rustiques</a:t>
            </a:r>
            <a:r>
              <a:rPr lang="fr-FR" sz="3200" dirty="0" smtClean="0"/>
              <a:t>: le plus connu en Algérie  :est la figue de barbarie , présente un impact économique certain , sa rusticité a fait d’elle qu’elle est en abondance dans les zones a climat aride</a:t>
            </a:r>
            <a:endParaRPr lang="fr-FR" sz="3200" dirty="0"/>
          </a:p>
        </p:txBody>
      </p:sp>
      <p:sp>
        <p:nvSpPr>
          <p:cNvPr id="4" name="Titre 1"/>
          <p:cNvSpPr txBox="1">
            <a:spLocks/>
          </p:cNvSpPr>
          <p:nvPr/>
        </p:nvSpPr>
        <p:spPr>
          <a:xfrm>
            <a:off x="1193236" y="3880331"/>
            <a:ext cx="10058400" cy="1927804"/>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fr-FR" sz="3200" dirty="0" smtClean="0"/>
              <a:t>La </a:t>
            </a:r>
            <a:r>
              <a:rPr lang="fr-FR" sz="3200" b="1" u="sng" dirty="0" err="1" smtClean="0"/>
              <a:t>Phoeniciculture</a:t>
            </a:r>
            <a:r>
              <a:rPr lang="fr-FR" sz="3200" dirty="0" smtClean="0"/>
              <a:t>: elle concerne la culture du palmier dattier </a:t>
            </a:r>
          </a:p>
          <a:p>
            <a:r>
              <a:rPr lang="fr-FR" sz="3200" dirty="0" smtClean="0"/>
              <a:t>Les palmiers dattiers occupent une superficie de 160 000 has</a:t>
            </a:r>
          </a:p>
          <a:p>
            <a:r>
              <a:rPr lang="fr-FR" sz="3200" dirty="0"/>
              <a:t> </a:t>
            </a:r>
            <a:r>
              <a:rPr lang="fr-FR" sz="3200" dirty="0" smtClean="0"/>
              <a:t>sa production est en nette augmentation  </a:t>
            </a:r>
            <a:endParaRPr lang="fr-FR" sz="3200" dirty="0"/>
          </a:p>
        </p:txBody>
      </p:sp>
    </p:spTree>
    <p:extLst>
      <p:ext uri="{BB962C8B-B14F-4D97-AF65-F5344CB8AC3E}">
        <p14:creationId xmlns:p14="http://schemas.microsoft.com/office/powerpoint/2010/main" val="42885611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Oléiculture: </a:t>
            </a:r>
          </a:p>
          <a:p>
            <a:r>
              <a:rPr lang="fr-FR" dirty="0" smtClean="0"/>
              <a:t>L’</a:t>
            </a:r>
            <a:r>
              <a:rPr lang="fr-FR" dirty="0" err="1" smtClean="0"/>
              <a:t>Augmentaion</a:t>
            </a:r>
            <a:r>
              <a:rPr lang="fr-FR" dirty="0" smtClean="0"/>
              <a:t> des Surfaces </a:t>
            </a:r>
            <a:r>
              <a:rPr lang="fr-FR" dirty="0" err="1" smtClean="0"/>
              <a:t>plantees</a:t>
            </a:r>
            <a:r>
              <a:rPr lang="fr-FR" dirty="0" smtClean="0"/>
              <a:t> en Oliviers est l’un des objectifs des projets de </a:t>
            </a:r>
            <a:r>
              <a:rPr lang="fr-FR" dirty="0" err="1" smtClean="0"/>
              <a:t>developpement</a:t>
            </a:r>
            <a:r>
              <a:rPr lang="fr-FR" dirty="0" smtClean="0"/>
              <a:t> agricole du Pays.</a:t>
            </a:r>
          </a:p>
          <a:p>
            <a:r>
              <a:rPr lang="fr-FR" dirty="0" smtClean="0"/>
              <a:t>L’Objectif est d’atteindre a moyen terme 1 M d’ha alors que la superficie actuelle n’est que 370 000 ha </a:t>
            </a:r>
          </a:p>
          <a:p>
            <a:r>
              <a:rPr lang="fr-FR" dirty="0" smtClean="0"/>
              <a:t>En 2O10 /2011 la production d’olives a été de 610 800T , ce qui place l’</a:t>
            </a:r>
            <a:r>
              <a:rPr lang="fr-FR" dirty="0" err="1" smtClean="0"/>
              <a:t>Algerie</a:t>
            </a:r>
            <a:r>
              <a:rPr lang="fr-FR" dirty="0" smtClean="0"/>
              <a:t> au 9 rang de le Monde .Mais les </a:t>
            </a:r>
            <a:r>
              <a:rPr lang="fr-FR" dirty="0" err="1" smtClean="0"/>
              <a:t>exportaions</a:t>
            </a:r>
            <a:r>
              <a:rPr lang="fr-FR" dirty="0" smtClean="0"/>
              <a:t> demeurent faibles </a:t>
            </a:r>
            <a:endParaRPr lang="fr-FR" dirty="0"/>
          </a:p>
        </p:txBody>
      </p:sp>
    </p:spTree>
    <p:extLst>
      <p:ext uri="{BB962C8B-B14F-4D97-AF65-F5344CB8AC3E}">
        <p14:creationId xmlns:p14="http://schemas.microsoft.com/office/powerpoint/2010/main" val="477821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83524" y="1021277"/>
            <a:ext cx="10058400" cy="2235055"/>
          </a:xfrm>
        </p:spPr>
        <p:txBody>
          <a:bodyPr>
            <a:normAutofit/>
          </a:bodyPr>
          <a:lstStyle/>
          <a:p>
            <a:r>
              <a:rPr lang="fr-FR" sz="2400" dirty="0" smtClean="0"/>
              <a:t>La Viticulture:  est l’activité agricole consistant a cultiver une certaine </a:t>
            </a:r>
            <a:r>
              <a:rPr lang="fr-FR" sz="2400" dirty="0" err="1" smtClean="0"/>
              <a:t>variete</a:t>
            </a:r>
            <a:r>
              <a:rPr lang="fr-FR" sz="2400" dirty="0" smtClean="0"/>
              <a:t> de vigne produisant un fruit pour la consommation humaine: le raisin</a:t>
            </a:r>
            <a:br>
              <a:rPr lang="fr-FR" sz="2400" dirty="0" smtClean="0"/>
            </a:br>
            <a:r>
              <a:rPr lang="fr-FR" sz="2400" dirty="0" smtClean="0"/>
              <a:t>la Viticulture en Algérie est également un secteur exportateur . L’</a:t>
            </a:r>
            <a:r>
              <a:rPr lang="fr-FR" sz="2400" dirty="0" err="1" smtClean="0"/>
              <a:t>Algerie</a:t>
            </a:r>
            <a:r>
              <a:rPr lang="fr-FR" sz="2400" dirty="0" smtClean="0"/>
              <a:t>  reste aujourd’hui le 2 plus gros producteur de Vin en Afrique derrière l’Afrique du Sud.</a:t>
            </a:r>
            <a:endParaRPr lang="fr-FR" sz="2400" dirty="0"/>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6510465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97280" y="758952"/>
            <a:ext cx="10058400" cy="1781048"/>
          </a:xfrm>
        </p:spPr>
        <p:txBody>
          <a:bodyPr>
            <a:normAutofit fontScale="90000"/>
          </a:bodyPr>
          <a:lstStyle/>
          <a:p>
            <a:r>
              <a:rPr lang="fr-FR" sz="3600" b="1" u="sng" dirty="0" smtClean="0"/>
              <a:t>Fruits à Noyaux</a:t>
            </a:r>
            <a:r>
              <a:rPr lang="fr-FR" sz="3600" dirty="0" smtClean="0"/>
              <a:t>: L’ Algérie est un grand producteur de fruits a Noyaux (cerises, abricots, pèches, prunes), certaines espèces sont cultivées dans le grand sud tel que la mangue</a:t>
            </a:r>
            <a:endParaRPr lang="fr-FR" sz="3600" dirty="0"/>
          </a:p>
        </p:txBody>
      </p:sp>
    </p:spTree>
    <p:extLst>
      <p:ext uri="{BB962C8B-B14F-4D97-AF65-F5344CB8AC3E}">
        <p14:creationId xmlns:p14="http://schemas.microsoft.com/office/powerpoint/2010/main" val="20096082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fr-FR" dirty="0" smtClean="0"/>
              <a:t> II/ Influence des facteurs</a:t>
            </a:r>
            <a:br>
              <a:rPr lang="fr-FR" dirty="0" smtClean="0"/>
            </a:br>
            <a:r>
              <a:rPr lang="fr-FR" dirty="0" smtClean="0"/>
              <a:t>du Milieu sur la production</a:t>
            </a:r>
            <a:endParaRPr lang="fr-FR" dirty="0"/>
          </a:p>
        </p:txBody>
      </p:sp>
    </p:spTree>
    <p:extLst>
      <p:ext uri="{BB962C8B-B14F-4D97-AF65-F5344CB8AC3E}">
        <p14:creationId xmlns:p14="http://schemas.microsoft.com/office/powerpoint/2010/main" val="24294017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sz="6000" dirty="0" smtClean="0"/>
              <a:t>Ces facteurs peuvent être en grande partie déterminants, sur la production et par conséquent l’impact économique peut y être affecté (en partie) </a:t>
            </a:r>
            <a:endParaRPr lang="fr-FR" sz="6000" dirty="0"/>
          </a:p>
        </p:txBody>
      </p:sp>
      <p:sp>
        <p:nvSpPr>
          <p:cNvPr id="3" name="Sous-titre 2"/>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325563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style>
          <a:lnRef idx="2">
            <a:schemeClr val="dk1">
              <a:shade val="50000"/>
            </a:schemeClr>
          </a:lnRef>
          <a:fillRef idx="1">
            <a:schemeClr val="dk1"/>
          </a:fillRef>
          <a:effectRef idx="0">
            <a:schemeClr val="dk1"/>
          </a:effectRef>
          <a:fontRef idx="minor">
            <a:schemeClr val="lt1"/>
          </a:fontRef>
        </p:style>
        <p:txBody>
          <a:bodyPr/>
          <a:lstStyle/>
          <a:p>
            <a:r>
              <a:rPr lang="fr-FR" dirty="0" smtClean="0">
                <a:solidFill>
                  <a:schemeClr val="bg1"/>
                </a:solidFill>
              </a:rPr>
              <a:t>INTRODUCTION A LA THEMATIQUE</a:t>
            </a:r>
            <a:endParaRPr lang="fr-FR" dirty="0">
              <a:solidFill>
                <a:schemeClr val="bg1"/>
              </a:solidFill>
            </a:endParaRPr>
          </a:p>
        </p:txBody>
      </p:sp>
      <p:sp>
        <p:nvSpPr>
          <p:cNvPr id="3" name="Sous-titre 2"/>
          <p:cNvSpPr>
            <a:spLocks noGrp="1"/>
          </p:cNvSpPr>
          <p:nvPr>
            <p:ph type="subTitle" idx="1"/>
          </p:nvPr>
        </p:nvSpPr>
        <p:spPr/>
        <p:style>
          <a:lnRef idx="2">
            <a:schemeClr val="dk1"/>
          </a:lnRef>
          <a:fillRef idx="1">
            <a:schemeClr val="lt1"/>
          </a:fillRef>
          <a:effectRef idx="0">
            <a:schemeClr val="dk1"/>
          </a:effectRef>
          <a:fontRef idx="minor">
            <a:schemeClr val="dk1"/>
          </a:fontRef>
        </p:style>
        <p:txBody>
          <a:bodyPr/>
          <a:lstStyle/>
          <a:p>
            <a:r>
              <a:rPr lang="fr-FR" dirty="0" smtClean="0">
                <a:solidFill>
                  <a:schemeClr val="tx1"/>
                </a:solidFill>
              </a:rPr>
              <a:t>ETUDECONJOINTE DES </a:t>
            </a:r>
            <a:r>
              <a:rPr lang="fr-FR" b="1" dirty="0" smtClean="0">
                <a:solidFill>
                  <a:schemeClr val="tx1"/>
                </a:solidFill>
              </a:rPr>
              <a:t>DEBOUCHES</a:t>
            </a:r>
            <a:r>
              <a:rPr lang="fr-FR" dirty="0" smtClean="0">
                <a:solidFill>
                  <a:schemeClr val="tx1"/>
                </a:solidFill>
              </a:rPr>
              <a:t> OFFERTS DANS LE SOCLE SNV ET LEUR </a:t>
            </a:r>
            <a:r>
              <a:rPr lang="fr-FR" b="1" u="sng" dirty="0" smtClean="0">
                <a:solidFill>
                  <a:schemeClr val="tx1"/>
                </a:solidFill>
              </a:rPr>
              <a:t>IMPACT</a:t>
            </a:r>
            <a:r>
              <a:rPr lang="fr-FR" dirty="0" smtClean="0">
                <a:solidFill>
                  <a:schemeClr val="tx1"/>
                </a:solidFill>
              </a:rPr>
              <a:t> SOCIO ECONOMIQUE CERTAIN.</a:t>
            </a:r>
            <a:endParaRPr lang="fr-FR" dirty="0">
              <a:solidFill>
                <a:schemeClr val="tx1"/>
              </a:solidFill>
            </a:endParaRPr>
          </a:p>
        </p:txBody>
      </p:sp>
    </p:spTree>
    <p:extLst>
      <p:ext uri="{BB962C8B-B14F-4D97-AF65-F5344CB8AC3E}">
        <p14:creationId xmlns:p14="http://schemas.microsoft.com/office/powerpoint/2010/main" val="6021603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54776" y="1140031"/>
            <a:ext cx="10058400" cy="4776374"/>
          </a:xfrm>
        </p:spPr>
        <p:txBody>
          <a:bodyPr>
            <a:normAutofit fontScale="90000"/>
          </a:bodyPr>
          <a:lstStyle/>
          <a:p>
            <a:pPr lvl="0"/>
            <a:r>
              <a:rPr lang="fr-FR" sz="3100" dirty="0"/>
              <a:t>Les facteurs qui entrent en jeu lors de </a:t>
            </a:r>
            <a:r>
              <a:rPr lang="fr-FR" sz="3100" b="1" dirty="0"/>
              <a:t>la photosynthèse</a:t>
            </a:r>
            <a:r>
              <a:rPr lang="fr-FR" sz="3100" dirty="0"/>
              <a:t>   ( éclairement , teneur en CO2,appauvrisement en eau)</a:t>
            </a:r>
            <a:br>
              <a:rPr lang="fr-FR" sz="3100" dirty="0"/>
            </a:br>
            <a:r>
              <a:rPr lang="fr-FR" sz="3100" b="1" dirty="0"/>
              <a:t>Les facteurs climatiques</a:t>
            </a:r>
            <a:r>
              <a:rPr lang="fr-FR" sz="3100" dirty="0"/>
              <a:t> (Températures &amp; Pluviométrie)</a:t>
            </a:r>
            <a:br>
              <a:rPr lang="fr-FR" sz="3100" dirty="0"/>
            </a:br>
            <a:r>
              <a:rPr lang="fr-FR" sz="3100" b="1" dirty="0"/>
              <a:t>Facteurs déterminant la qualité des sols</a:t>
            </a:r>
            <a:r>
              <a:rPr lang="fr-FR" sz="3100" dirty="0"/>
              <a:t>  (  présence de </a:t>
            </a:r>
            <a:r>
              <a:rPr lang="fr-FR" sz="3100" b="1" dirty="0"/>
              <a:t>Matière organique</a:t>
            </a:r>
            <a:r>
              <a:rPr lang="fr-FR" sz="3100" dirty="0"/>
              <a:t>, présence </a:t>
            </a:r>
            <a:r>
              <a:rPr lang="fr-FR" sz="3100" b="1" dirty="0"/>
              <a:t>de sels minéraux</a:t>
            </a:r>
            <a:r>
              <a:rPr lang="fr-FR" sz="3100" dirty="0"/>
              <a:t>, circulation de l’eau)</a:t>
            </a:r>
            <a:br>
              <a:rPr lang="fr-FR" sz="3100" dirty="0"/>
            </a:br>
            <a:r>
              <a:rPr lang="fr-FR" sz="3100" b="1" dirty="0"/>
              <a:t>Les facteurs biotiques</a:t>
            </a:r>
            <a:r>
              <a:rPr lang="fr-FR" sz="3100" dirty="0"/>
              <a:t> (lies à la présence d’autres </a:t>
            </a:r>
            <a:r>
              <a:rPr lang="fr-FR" sz="3100" b="1" dirty="0"/>
              <a:t>êtres vivants dans le sol</a:t>
            </a:r>
            <a:r>
              <a:rPr lang="fr-FR" sz="3100" dirty="0"/>
              <a:t> : présence </a:t>
            </a:r>
            <a:r>
              <a:rPr lang="fr-FR" sz="3100" b="1" dirty="0"/>
              <a:t>de parasites</a:t>
            </a:r>
            <a:r>
              <a:rPr lang="fr-FR" sz="3100" dirty="0"/>
              <a:t>, </a:t>
            </a:r>
            <a:r>
              <a:rPr lang="fr-FR" sz="3100" b="1" dirty="0"/>
              <a:t>insectes ravageurs</a:t>
            </a:r>
            <a:r>
              <a:rPr lang="fr-FR" sz="3100" dirty="0"/>
              <a:t>, de plantes entrant en compétition avec le végétal concerné, </a:t>
            </a:r>
            <a:r>
              <a:rPr lang="fr-FR" sz="3100" b="1" u="sng" dirty="0"/>
              <a:t>mycorhizes</a:t>
            </a:r>
            <a:r>
              <a:rPr lang="fr-FR" sz="3100" dirty="0"/>
              <a:t> (association racine- champignon) : bactéries fixant l’azote atmosphérique et développant des nodosités sur les racines</a:t>
            </a:r>
            <a:r>
              <a:rPr lang="fr-FR" dirty="0"/>
              <a:t/>
            </a:r>
            <a:br>
              <a:rPr lang="fr-FR" dirty="0"/>
            </a:br>
            <a:endParaRPr lang="fr-FR" dirty="0"/>
          </a:p>
        </p:txBody>
      </p:sp>
    </p:spTree>
    <p:extLst>
      <p:ext uri="{BB962C8B-B14F-4D97-AF65-F5344CB8AC3E}">
        <p14:creationId xmlns:p14="http://schemas.microsoft.com/office/powerpoint/2010/main" val="16914284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Chapitre 2 : ENVIRONNEMENT ET ECOLOGIE</a:t>
            </a:r>
            <a:endParaRPr lang="fr-FR" dirty="0"/>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2261218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L’Environnement et L’écologie font partie des sciences de la vie</a:t>
            </a:r>
            <a:endParaRPr lang="fr-FR" dirty="0"/>
          </a:p>
        </p:txBody>
      </p:sp>
      <p:sp>
        <p:nvSpPr>
          <p:cNvPr id="3" name="Sous-titre 2"/>
          <p:cNvSpPr>
            <a:spLocks noGrp="1"/>
          </p:cNvSpPr>
          <p:nvPr>
            <p:ph type="subTitle" idx="1"/>
          </p:nvPr>
        </p:nvSpPr>
        <p:spPr>
          <a:xfrm>
            <a:off x="1100051" y="4455619"/>
            <a:ext cx="10058400" cy="1505793"/>
          </a:xfrm>
        </p:spPr>
        <p:txBody>
          <a:bodyPr>
            <a:normAutofit fontScale="77500" lnSpcReduction="20000"/>
          </a:bodyPr>
          <a:lstStyle/>
          <a:p>
            <a:r>
              <a:rPr lang="fr-FR" dirty="0" smtClean="0"/>
              <a:t>On DEFINIT L’ECOLOGIE COMME Une science et un courant:</a:t>
            </a:r>
          </a:p>
          <a:p>
            <a:r>
              <a:rPr lang="fr-FR" dirty="0"/>
              <a:t>Étude des milieux où vivent les êtres vivants, ainsi que des rapports de ces êtres avec le milieu (écologue</a:t>
            </a:r>
            <a:r>
              <a:rPr lang="fr-FR" dirty="0" smtClean="0"/>
              <a:t>)</a:t>
            </a:r>
          </a:p>
          <a:p>
            <a:r>
              <a:rPr lang="fr-FR" dirty="0"/>
              <a:t>Doctrine visant à un meilleur équilibre entre l'homme et son environnement naturel ainsi qu'à la protection de ce dernier.</a:t>
            </a:r>
            <a:endParaRPr lang="fr-FR" dirty="0" smtClean="0"/>
          </a:p>
          <a:p>
            <a:endParaRPr lang="fr-FR" dirty="0"/>
          </a:p>
          <a:p>
            <a:endParaRPr lang="fr-FR" dirty="0"/>
          </a:p>
        </p:txBody>
      </p:sp>
    </p:spTree>
    <p:extLst>
      <p:ext uri="{BB962C8B-B14F-4D97-AF65-F5344CB8AC3E}">
        <p14:creationId xmlns:p14="http://schemas.microsoft.com/office/powerpoint/2010/main" val="34195783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t>Les milieux de vie+ êtres vivants = système écologique = écosystème</a:t>
            </a:r>
            <a:endParaRPr lang="fr-FR" dirty="0"/>
          </a:p>
        </p:txBody>
      </p:sp>
      <p:sp>
        <p:nvSpPr>
          <p:cNvPr id="3" name="Sous-titre 2"/>
          <p:cNvSpPr>
            <a:spLocks noGrp="1"/>
          </p:cNvSpPr>
          <p:nvPr>
            <p:ph type="subTitle" idx="1"/>
          </p:nvPr>
        </p:nvSpPr>
        <p:spPr/>
        <p:txBody>
          <a:bodyPr>
            <a:normAutofit fontScale="62500" lnSpcReduction="20000"/>
          </a:bodyPr>
          <a:lstStyle/>
          <a:p>
            <a:r>
              <a:rPr lang="fr-FR" dirty="0" smtClean="0"/>
              <a:t>Les différents milieux de vie ( mer, lacs , fleuves terre air) forment les biotopes dans chaque biotope on y </a:t>
            </a:r>
            <a:r>
              <a:rPr lang="fr-FR" dirty="0" err="1" smtClean="0"/>
              <a:t>rencontreune</a:t>
            </a:r>
            <a:r>
              <a:rPr lang="fr-FR" dirty="0" smtClean="0"/>
              <a:t> </a:t>
            </a:r>
            <a:r>
              <a:rPr lang="fr-FR" dirty="0" err="1" smtClean="0"/>
              <a:t>diversite</a:t>
            </a:r>
            <a:r>
              <a:rPr lang="fr-FR" dirty="0" smtClean="0"/>
              <a:t> d’ETRES VIVANTS DEFINISSANT DES RAPPORTS DE VIE ENTRE EUX LA DIVERSITE DES ETRES VIVANTS DANS UN BIOTOPE FORME LA BIOCENOSE</a:t>
            </a:r>
          </a:p>
          <a:p>
            <a:r>
              <a:rPr lang="fr-FR" dirty="0" smtClean="0"/>
              <a:t>ALORS   BIOCENOSE + BIOTOPE =  </a:t>
            </a:r>
            <a:r>
              <a:rPr lang="fr-FR" dirty="0" err="1" smtClean="0"/>
              <a:t>ecosysteme</a:t>
            </a:r>
            <a:r>
              <a:rPr lang="fr-FR" dirty="0" smtClean="0"/>
              <a:t>  </a:t>
            </a:r>
            <a:endParaRPr lang="fr-FR" dirty="0"/>
          </a:p>
        </p:txBody>
      </p:sp>
    </p:spTree>
    <p:extLst>
      <p:ext uri="{BB962C8B-B14F-4D97-AF65-F5344CB8AC3E}">
        <p14:creationId xmlns:p14="http://schemas.microsoft.com/office/powerpoint/2010/main" val="2864499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Autofit/>
          </a:bodyPr>
          <a:lstStyle/>
          <a:p>
            <a:r>
              <a:rPr lang="fr-FR" sz="3600" dirty="0"/>
              <a:t>Environnement</a:t>
            </a:r>
            <a:r>
              <a:rPr lang="fr-FR" sz="3600" dirty="0" smtClean="0"/>
              <a:t>: l'ensemble </a:t>
            </a:r>
            <a:r>
              <a:rPr lang="fr-FR" sz="3600" dirty="0"/>
              <a:t>des éléments (biotiques ou abiotiques) qui entourent un individu ou une </a:t>
            </a:r>
            <a:r>
              <a:rPr lang="fr-FR" sz="3600" dirty="0">
                <a:hlinkClick r:id="rId2" tooltip="Espèce"/>
              </a:rPr>
              <a:t>espèce</a:t>
            </a:r>
            <a:r>
              <a:rPr lang="fr-FR" sz="3600" dirty="0"/>
              <a:t> et dont certains contribuent directement à subvenir à ses </a:t>
            </a:r>
            <a:r>
              <a:rPr lang="fr-FR" sz="3600" dirty="0">
                <a:hlinkClick r:id="rId3" tooltip="Besoin"/>
              </a:rPr>
              <a:t>besoins</a:t>
            </a:r>
            <a:r>
              <a:rPr lang="fr-FR" sz="3600" dirty="0"/>
              <a:t> »</a:t>
            </a:r>
            <a:r>
              <a:rPr lang="fr-FR" sz="3600" baseline="30000" dirty="0">
                <a:hlinkClick r:id="rId4"/>
              </a:rPr>
              <a:t>1</a:t>
            </a:r>
            <a:r>
              <a:rPr lang="fr-FR" sz="3600" dirty="0"/>
              <a:t>, ou encore comme « l'ensemble des conditions naturelles (</a:t>
            </a:r>
            <a:r>
              <a:rPr lang="fr-FR" sz="3600" dirty="0">
                <a:hlinkClick r:id="rId5" tooltip="Physique"/>
              </a:rPr>
              <a:t>physiques</a:t>
            </a:r>
            <a:r>
              <a:rPr lang="fr-FR" sz="3600" dirty="0"/>
              <a:t>, </a:t>
            </a:r>
            <a:r>
              <a:rPr lang="fr-FR" sz="3600" dirty="0">
                <a:hlinkClick r:id="rId6" tooltip="Chimie"/>
              </a:rPr>
              <a:t>chimiques</a:t>
            </a:r>
            <a:r>
              <a:rPr lang="fr-FR" sz="3600" dirty="0"/>
              <a:t>, </a:t>
            </a:r>
            <a:r>
              <a:rPr lang="fr-FR" sz="3600" dirty="0">
                <a:hlinkClick r:id="rId7" tooltip="Biologie"/>
              </a:rPr>
              <a:t>biologiques</a:t>
            </a:r>
            <a:r>
              <a:rPr lang="fr-FR" sz="3600" dirty="0"/>
              <a:t>) et culturelles (</a:t>
            </a:r>
            <a:r>
              <a:rPr lang="fr-FR" sz="3600" dirty="0">
                <a:hlinkClick r:id="rId8" tooltip="Sociologie"/>
              </a:rPr>
              <a:t>sociologiques</a:t>
            </a:r>
            <a:r>
              <a:rPr lang="fr-FR" sz="3600" dirty="0"/>
              <a:t>) susceptibles d’agir sur les </a:t>
            </a:r>
            <a:r>
              <a:rPr lang="fr-FR" sz="3600" dirty="0">
                <a:hlinkClick r:id="rId9" tooltip="Organismes vivants"/>
              </a:rPr>
              <a:t>organismes vivants</a:t>
            </a:r>
            <a:r>
              <a:rPr lang="fr-FR" sz="3600" dirty="0"/>
              <a:t> et les </a:t>
            </a:r>
            <a:r>
              <a:rPr lang="fr-FR" sz="3600" dirty="0">
                <a:hlinkClick r:id="rId10" tooltip="Activités humaines"/>
              </a:rPr>
              <a:t>activités humaines</a:t>
            </a:r>
            <a:r>
              <a:rPr lang="fr-FR" sz="3600" dirty="0"/>
              <a:t> » </a:t>
            </a:r>
          </a:p>
        </p:txBody>
      </p:sp>
      <p:sp>
        <p:nvSpPr>
          <p:cNvPr id="3" name="Sous-titre 2"/>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35676392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2800" dirty="0" smtClean="0"/>
              <a:t>LE DEVELOPPEMENT DURABLE: est un développement qui répond aux besoins du présent sans compromettre la capacité des générations futures de répondre aux leurs (Rapport de Brundtland 1987)</a:t>
            </a:r>
            <a:br>
              <a:rPr lang="fr-FR" sz="2800" dirty="0" smtClean="0"/>
            </a:br>
            <a:r>
              <a:rPr lang="fr-FR" sz="2800" dirty="0" smtClean="0"/>
              <a:t>LA VIE DES POPULATIONS HUMAINES REPOSE SUR L’UTILISATION DES RESSOURCES NATURELLES ET LEUR LIBRE ACCES</a:t>
            </a:r>
            <a:endParaRPr lang="fr-FR" sz="2800" dirty="0"/>
          </a:p>
        </p:txBody>
      </p:sp>
      <p:sp>
        <p:nvSpPr>
          <p:cNvPr id="3" name="Sous-titre 2"/>
          <p:cNvSpPr>
            <a:spLocks noGrp="1"/>
          </p:cNvSpPr>
          <p:nvPr>
            <p:ph type="subTitle" idx="1"/>
          </p:nvPr>
        </p:nvSpPr>
        <p:spPr/>
        <p:txBody>
          <a:bodyPr>
            <a:normAutofit fontScale="47500" lnSpcReduction="20000"/>
          </a:bodyPr>
          <a:lstStyle/>
          <a:p>
            <a:r>
              <a:rPr lang="fr-FR" dirty="0" smtClean="0"/>
              <a:t>Le </a:t>
            </a:r>
            <a:r>
              <a:rPr lang="fr-FR" dirty="0" err="1" smtClean="0"/>
              <a:t>developpement</a:t>
            </a:r>
            <a:r>
              <a:rPr lang="fr-FR" dirty="0" smtClean="0"/>
              <a:t> durable (dd) est </a:t>
            </a:r>
            <a:r>
              <a:rPr lang="fr-FR" dirty="0" err="1" smtClean="0"/>
              <a:t>caracterise</a:t>
            </a:r>
            <a:r>
              <a:rPr lang="fr-FR" dirty="0" smtClean="0"/>
              <a:t> par:</a:t>
            </a:r>
          </a:p>
          <a:p>
            <a:pPr marL="342900" indent="-342900">
              <a:buFontTx/>
              <a:buChar char="-"/>
            </a:pPr>
            <a:r>
              <a:rPr lang="fr-FR" dirty="0" smtClean="0"/>
              <a:t>Une approche </a:t>
            </a:r>
            <a:r>
              <a:rPr lang="fr-FR" dirty="0" err="1" smtClean="0"/>
              <a:t>anthropocentree</a:t>
            </a:r>
            <a:endParaRPr lang="fr-FR" dirty="0" smtClean="0"/>
          </a:p>
          <a:p>
            <a:pPr marL="342900" indent="-342900">
              <a:buFontTx/>
              <a:buChar char="-"/>
            </a:pPr>
            <a:r>
              <a:rPr lang="fr-FR" dirty="0" smtClean="0"/>
              <a:t>Le  respect de l’ENVIRONNEMENT</a:t>
            </a:r>
          </a:p>
          <a:p>
            <a:pPr marL="342900" indent="-342900">
              <a:buFontTx/>
              <a:buChar char="-"/>
            </a:pPr>
            <a:r>
              <a:rPr lang="fr-FR" dirty="0" smtClean="0"/>
              <a:t>LES IDEES DE DEVELOPPEMENT ET DE DURABILITE</a:t>
            </a:r>
            <a:endParaRPr lang="fr-FR" dirty="0"/>
          </a:p>
        </p:txBody>
      </p:sp>
    </p:spTree>
    <p:extLst>
      <p:ext uri="{BB962C8B-B14F-4D97-AF65-F5344CB8AC3E}">
        <p14:creationId xmlns:p14="http://schemas.microsoft.com/office/powerpoint/2010/main" val="13222750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smtClean="0"/>
              <a:t>RESSOURCES: </a:t>
            </a:r>
            <a:r>
              <a:rPr lang="fr-FR" sz="3100" dirty="0" smtClean="0"/>
              <a:t>Toute entité ( </a:t>
            </a:r>
            <a:r>
              <a:rPr lang="fr-FR" sz="3100" dirty="0" err="1" smtClean="0"/>
              <a:t>energitique</a:t>
            </a:r>
            <a:r>
              <a:rPr lang="fr-FR" sz="3100" dirty="0" smtClean="0"/>
              <a:t> ,matérielle) nécessaire à l’homme pour assurer ses fonctions physiologiques et ses activites de production pour satisfaire a ses besoins</a:t>
            </a:r>
            <a:endParaRPr lang="fr-FR" sz="3100" dirty="0"/>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24339284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391990" y="334882"/>
            <a:ext cx="4125092" cy="520141"/>
          </a:xfrm>
        </p:spPr>
        <p:style>
          <a:lnRef idx="2">
            <a:schemeClr val="dk1"/>
          </a:lnRef>
          <a:fillRef idx="1">
            <a:schemeClr val="lt1"/>
          </a:fillRef>
          <a:effectRef idx="0">
            <a:schemeClr val="dk1"/>
          </a:effectRef>
          <a:fontRef idx="minor">
            <a:schemeClr val="dk1"/>
          </a:fontRef>
        </p:style>
        <p:txBody>
          <a:bodyPr/>
          <a:lstStyle/>
          <a:p>
            <a:pPr algn="ctr"/>
            <a:r>
              <a:rPr lang="fr-FR" dirty="0" smtClean="0">
                <a:solidFill>
                  <a:schemeClr val="tx1"/>
                </a:solidFill>
              </a:rPr>
              <a:t>Ressources</a:t>
            </a:r>
            <a:r>
              <a:rPr lang="fr-FR" dirty="0" smtClean="0"/>
              <a:t> </a:t>
            </a:r>
            <a:endParaRPr lang="fr-FR" dirty="0"/>
          </a:p>
        </p:txBody>
      </p:sp>
      <p:sp>
        <p:nvSpPr>
          <p:cNvPr id="4" name="Sous-titre 2"/>
          <p:cNvSpPr txBox="1">
            <a:spLocks/>
          </p:cNvSpPr>
          <p:nvPr/>
        </p:nvSpPr>
        <p:spPr>
          <a:xfrm>
            <a:off x="587434" y="1235428"/>
            <a:ext cx="4125092" cy="52014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925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dk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dk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9pPr>
          </a:lstStyle>
          <a:p>
            <a:pPr algn="ctr"/>
            <a:r>
              <a:rPr lang="fr-FR" dirty="0" smtClean="0">
                <a:solidFill>
                  <a:schemeClr val="tx1"/>
                </a:solidFill>
              </a:rPr>
              <a:t>Ressources permanentes</a:t>
            </a:r>
            <a:r>
              <a:rPr lang="fr-FR" dirty="0" smtClean="0"/>
              <a:t> </a:t>
            </a:r>
            <a:endParaRPr lang="fr-FR" dirty="0"/>
          </a:p>
        </p:txBody>
      </p:sp>
      <p:sp>
        <p:nvSpPr>
          <p:cNvPr id="5" name="Sous-titre 2"/>
          <p:cNvSpPr txBox="1">
            <a:spLocks/>
          </p:cNvSpPr>
          <p:nvPr/>
        </p:nvSpPr>
        <p:spPr>
          <a:xfrm>
            <a:off x="6667600" y="1128549"/>
            <a:ext cx="4125092" cy="52014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8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dk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dk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9pPr>
          </a:lstStyle>
          <a:p>
            <a:pPr algn="ctr"/>
            <a:r>
              <a:rPr lang="fr-FR" dirty="0" smtClean="0">
                <a:solidFill>
                  <a:schemeClr val="tx1"/>
                </a:solidFill>
              </a:rPr>
              <a:t>Ressources non permanentes</a:t>
            </a:r>
            <a:r>
              <a:rPr lang="fr-FR" dirty="0" smtClean="0"/>
              <a:t> </a:t>
            </a:r>
            <a:endParaRPr lang="fr-FR" dirty="0"/>
          </a:p>
        </p:txBody>
      </p:sp>
      <p:sp>
        <p:nvSpPr>
          <p:cNvPr id="6" name="Sous-titre 2"/>
          <p:cNvSpPr txBox="1">
            <a:spLocks/>
          </p:cNvSpPr>
          <p:nvPr/>
        </p:nvSpPr>
        <p:spPr>
          <a:xfrm>
            <a:off x="777439" y="2042950"/>
            <a:ext cx="1692629" cy="52014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475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dk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dk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9pPr>
          </a:lstStyle>
          <a:p>
            <a:pPr algn="ctr"/>
            <a:r>
              <a:rPr lang="fr-FR" dirty="0" smtClean="0">
                <a:solidFill>
                  <a:schemeClr val="tx1"/>
                </a:solidFill>
              </a:rPr>
              <a:t>Energie</a:t>
            </a:r>
          </a:p>
          <a:p>
            <a:pPr algn="ctr"/>
            <a:r>
              <a:rPr lang="fr-FR" dirty="0" smtClean="0">
                <a:solidFill>
                  <a:schemeClr val="tx1"/>
                </a:solidFill>
              </a:rPr>
              <a:t>solaire </a:t>
            </a:r>
            <a:endParaRPr lang="fr-FR" dirty="0">
              <a:solidFill>
                <a:schemeClr val="tx1"/>
              </a:solidFill>
            </a:endParaRPr>
          </a:p>
        </p:txBody>
      </p:sp>
      <p:sp>
        <p:nvSpPr>
          <p:cNvPr id="7" name="Sous-titre 2"/>
          <p:cNvSpPr txBox="1">
            <a:spLocks/>
          </p:cNvSpPr>
          <p:nvPr/>
        </p:nvSpPr>
        <p:spPr>
          <a:xfrm>
            <a:off x="3019897" y="2042949"/>
            <a:ext cx="1692629" cy="52014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8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dk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dk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9pPr>
          </a:lstStyle>
          <a:p>
            <a:pPr algn="ctr"/>
            <a:r>
              <a:rPr lang="fr-FR" dirty="0" smtClean="0">
                <a:solidFill>
                  <a:schemeClr val="tx1"/>
                </a:solidFill>
              </a:rPr>
              <a:t>vent ,eau courante</a:t>
            </a:r>
            <a:endParaRPr lang="fr-FR" dirty="0">
              <a:solidFill>
                <a:schemeClr val="tx1"/>
              </a:solidFill>
            </a:endParaRPr>
          </a:p>
        </p:txBody>
      </p:sp>
      <p:sp>
        <p:nvSpPr>
          <p:cNvPr id="8" name="Sous-titre 2"/>
          <p:cNvSpPr txBox="1">
            <a:spLocks/>
          </p:cNvSpPr>
          <p:nvPr/>
        </p:nvSpPr>
        <p:spPr>
          <a:xfrm>
            <a:off x="6534992" y="2042949"/>
            <a:ext cx="1692629" cy="52014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475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dk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dk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9pPr>
          </a:lstStyle>
          <a:p>
            <a:pPr algn="ctr"/>
            <a:r>
              <a:rPr lang="fr-FR" dirty="0" smtClean="0">
                <a:solidFill>
                  <a:schemeClr val="tx1"/>
                </a:solidFill>
              </a:rPr>
              <a:t>Energie</a:t>
            </a:r>
          </a:p>
          <a:p>
            <a:pPr algn="ctr"/>
            <a:r>
              <a:rPr lang="fr-FR" dirty="0" smtClean="0">
                <a:solidFill>
                  <a:schemeClr val="tx1"/>
                </a:solidFill>
              </a:rPr>
              <a:t>fossile </a:t>
            </a:r>
            <a:endParaRPr lang="fr-FR" dirty="0">
              <a:solidFill>
                <a:schemeClr val="tx1"/>
              </a:solidFill>
            </a:endParaRPr>
          </a:p>
        </p:txBody>
      </p:sp>
      <p:sp>
        <p:nvSpPr>
          <p:cNvPr id="9" name="Sous-titre 2"/>
          <p:cNvSpPr txBox="1">
            <a:spLocks/>
          </p:cNvSpPr>
          <p:nvPr/>
        </p:nvSpPr>
        <p:spPr>
          <a:xfrm>
            <a:off x="8494421" y="2042949"/>
            <a:ext cx="1692629" cy="52014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dk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dk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9pPr>
          </a:lstStyle>
          <a:p>
            <a:pPr algn="ctr"/>
            <a:r>
              <a:rPr lang="fr-FR" dirty="0" smtClean="0">
                <a:solidFill>
                  <a:schemeClr val="tx1"/>
                </a:solidFill>
              </a:rPr>
              <a:t>minerai</a:t>
            </a:r>
            <a:endParaRPr lang="fr-FR" dirty="0">
              <a:solidFill>
                <a:schemeClr val="tx1"/>
              </a:solidFill>
            </a:endParaRPr>
          </a:p>
        </p:txBody>
      </p:sp>
      <p:sp>
        <p:nvSpPr>
          <p:cNvPr id="10" name="Sous-titre 2"/>
          <p:cNvSpPr txBox="1">
            <a:spLocks/>
          </p:cNvSpPr>
          <p:nvPr/>
        </p:nvSpPr>
        <p:spPr>
          <a:xfrm>
            <a:off x="10433663" y="2042949"/>
            <a:ext cx="1692629" cy="52014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925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dk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dk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9pPr>
          </a:lstStyle>
          <a:p>
            <a:pPr algn="ctr"/>
            <a:r>
              <a:rPr lang="fr-FR" dirty="0" err="1" smtClean="0">
                <a:solidFill>
                  <a:schemeClr val="tx1"/>
                </a:solidFill>
              </a:rPr>
              <a:t>mineraux</a:t>
            </a:r>
            <a:endParaRPr lang="fr-FR" dirty="0">
              <a:solidFill>
                <a:schemeClr val="tx1"/>
              </a:solidFill>
            </a:endParaRPr>
          </a:p>
        </p:txBody>
      </p:sp>
      <p:sp>
        <p:nvSpPr>
          <p:cNvPr id="11" name="Sous-titre 2"/>
          <p:cNvSpPr txBox="1">
            <a:spLocks/>
          </p:cNvSpPr>
          <p:nvPr/>
        </p:nvSpPr>
        <p:spPr>
          <a:xfrm>
            <a:off x="3391990" y="2943495"/>
            <a:ext cx="4125092" cy="52014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775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dk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dk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9pPr>
          </a:lstStyle>
          <a:p>
            <a:pPr algn="ctr"/>
            <a:r>
              <a:rPr lang="fr-FR" dirty="0" smtClean="0">
                <a:solidFill>
                  <a:schemeClr val="tx1"/>
                </a:solidFill>
              </a:rPr>
              <a:t>Ressources potentiellement renouvelables </a:t>
            </a:r>
            <a:r>
              <a:rPr lang="fr-FR" dirty="0" smtClean="0"/>
              <a:t> </a:t>
            </a:r>
            <a:endParaRPr lang="fr-FR" dirty="0"/>
          </a:p>
        </p:txBody>
      </p:sp>
      <p:sp>
        <p:nvSpPr>
          <p:cNvPr id="12" name="Sous-titre 2"/>
          <p:cNvSpPr txBox="1">
            <a:spLocks/>
          </p:cNvSpPr>
          <p:nvPr/>
        </p:nvSpPr>
        <p:spPr>
          <a:xfrm>
            <a:off x="1191096" y="3561013"/>
            <a:ext cx="1692629" cy="52014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dk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dk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9pPr>
          </a:lstStyle>
          <a:p>
            <a:pPr algn="ctr"/>
            <a:r>
              <a:rPr lang="fr-FR" dirty="0" smtClean="0">
                <a:solidFill>
                  <a:schemeClr val="tx1"/>
                </a:solidFill>
              </a:rPr>
              <a:t>Air </a:t>
            </a:r>
            <a:endParaRPr lang="fr-FR" dirty="0">
              <a:solidFill>
                <a:schemeClr val="tx1"/>
              </a:solidFill>
            </a:endParaRPr>
          </a:p>
        </p:txBody>
      </p:sp>
      <p:sp>
        <p:nvSpPr>
          <p:cNvPr id="13" name="Sous-titre 2"/>
          <p:cNvSpPr txBox="1">
            <a:spLocks/>
          </p:cNvSpPr>
          <p:nvPr/>
        </p:nvSpPr>
        <p:spPr>
          <a:xfrm>
            <a:off x="3019897" y="3561012"/>
            <a:ext cx="1692629" cy="52014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dk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dk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9pPr>
          </a:lstStyle>
          <a:p>
            <a:pPr algn="ctr"/>
            <a:r>
              <a:rPr lang="fr-FR" dirty="0" smtClean="0">
                <a:solidFill>
                  <a:schemeClr val="tx1"/>
                </a:solidFill>
              </a:rPr>
              <a:t>Eau </a:t>
            </a:r>
            <a:endParaRPr lang="fr-FR" dirty="0">
              <a:solidFill>
                <a:schemeClr val="tx1"/>
              </a:solidFill>
            </a:endParaRPr>
          </a:p>
        </p:txBody>
      </p:sp>
      <p:sp>
        <p:nvSpPr>
          <p:cNvPr id="14" name="Sous-titre 2"/>
          <p:cNvSpPr txBox="1">
            <a:spLocks/>
          </p:cNvSpPr>
          <p:nvPr/>
        </p:nvSpPr>
        <p:spPr>
          <a:xfrm>
            <a:off x="4848698" y="3561011"/>
            <a:ext cx="1692629" cy="52014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dk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dk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9pPr>
          </a:lstStyle>
          <a:p>
            <a:pPr algn="ctr"/>
            <a:r>
              <a:rPr lang="fr-FR" dirty="0" smtClean="0">
                <a:solidFill>
                  <a:schemeClr val="tx1"/>
                </a:solidFill>
              </a:rPr>
              <a:t>sol</a:t>
            </a:r>
            <a:endParaRPr lang="fr-FR" dirty="0">
              <a:solidFill>
                <a:schemeClr val="tx1"/>
              </a:solidFill>
            </a:endParaRPr>
          </a:p>
        </p:txBody>
      </p:sp>
      <p:sp>
        <p:nvSpPr>
          <p:cNvPr id="15" name="Sous-titre 2"/>
          <p:cNvSpPr txBox="1">
            <a:spLocks/>
          </p:cNvSpPr>
          <p:nvPr/>
        </p:nvSpPr>
        <p:spPr>
          <a:xfrm>
            <a:off x="7283138" y="3561011"/>
            <a:ext cx="1692629" cy="52014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8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dk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dk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dk1"/>
                </a:solidFill>
                <a:latin typeface="+mn-lt"/>
                <a:ea typeface="+mn-ea"/>
                <a:cs typeface="+mn-cs"/>
              </a:defRPr>
            </a:lvl9pPr>
          </a:lstStyle>
          <a:p>
            <a:pPr algn="ctr"/>
            <a:r>
              <a:rPr lang="fr-FR" dirty="0" smtClean="0">
                <a:solidFill>
                  <a:schemeClr val="tx1"/>
                </a:solidFill>
              </a:rPr>
              <a:t>PLANTES ET ANIMAUX </a:t>
            </a:r>
            <a:endParaRPr lang="fr-FR" dirty="0">
              <a:solidFill>
                <a:schemeClr val="tx1"/>
              </a:solidFill>
            </a:endParaRPr>
          </a:p>
        </p:txBody>
      </p:sp>
    </p:spTree>
    <p:extLst>
      <p:ext uri="{BB962C8B-B14F-4D97-AF65-F5344CB8AC3E}">
        <p14:creationId xmlns:p14="http://schemas.microsoft.com/office/powerpoint/2010/main" val="18377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endParaRPr lang="fr-FR"/>
          </a:p>
        </p:txBody>
      </p:sp>
      <p:pic>
        <p:nvPicPr>
          <p:cNvPr id="4" name="Image 3" descr="Résultat de recherche d'images pour &quot;PYRAMIDE ECOLOGIQUE EN PPT&quot;"/>
          <p:cNvPicPr/>
          <p:nvPr/>
        </p:nvPicPr>
        <p:blipFill>
          <a:blip r:embed="rId2">
            <a:extLst>
              <a:ext uri="{28A0092B-C50C-407E-A947-70E740481C1C}">
                <a14:useLocalDpi xmlns:a14="http://schemas.microsoft.com/office/drawing/2010/main" val="0"/>
              </a:ext>
            </a:extLst>
          </a:blip>
          <a:srcRect/>
          <a:stretch>
            <a:fillRect/>
          </a:stretch>
        </p:blipFill>
        <p:spPr bwMode="auto">
          <a:xfrm>
            <a:off x="0" y="224682"/>
            <a:ext cx="5760720" cy="4321175"/>
          </a:xfrm>
          <a:prstGeom prst="rect">
            <a:avLst/>
          </a:prstGeom>
          <a:noFill/>
          <a:ln>
            <a:noFill/>
          </a:ln>
        </p:spPr>
      </p:pic>
      <p:pic>
        <p:nvPicPr>
          <p:cNvPr id="5" name="Image 4" descr="Image associée"/>
          <p:cNvPicPr/>
          <p:nvPr/>
        </p:nvPicPr>
        <p:blipFill>
          <a:blip r:embed="rId3">
            <a:extLst>
              <a:ext uri="{28A0092B-C50C-407E-A947-70E740481C1C}">
                <a14:useLocalDpi xmlns:a14="http://schemas.microsoft.com/office/drawing/2010/main" val="0"/>
              </a:ext>
            </a:extLst>
          </a:blip>
          <a:srcRect/>
          <a:stretch>
            <a:fillRect/>
          </a:stretch>
        </p:blipFill>
        <p:spPr bwMode="auto">
          <a:xfrm>
            <a:off x="6129251" y="471153"/>
            <a:ext cx="5760720" cy="4327525"/>
          </a:xfrm>
          <a:prstGeom prst="rect">
            <a:avLst/>
          </a:prstGeom>
          <a:noFill/>
          <a:ln>
            <a:noFill/>
          </a:ln>
        </p:spPr>
      </p:pic>
    </p:spTree>
    <p:extLst>
      <p:ext uri="{BB962C8B-B14F-4D97-AF65-F5344CB8AC3E}">
        <p14:creationId xmlns:p14="http://schemas.microsoft.com/office/powerpoint/2010/main" val="26473711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endParaRPr lang="fr-FR" dirty="0"/>
          </a:p>
        </p:txBody>
      </p:sp>
      <p:pic>
        <p:nvPicPr>
          <p:cNvPr id="4" name="Image 3" descr="Image associée"/>
          <p:cNvPicPr/>
          <p:nvPr/>
        </p:nvPicPr>
        <p:blipFill>
          <a:blip r:embed="rId2">
            <a:extLst>
              <a:ext uri="{28A0092B-C50C-407E-A947-70E740481C1C}">
                <a14:useLocalDpi xmlns:a14="http://schemas.microsoft.com/office/drawing/2010/main" val="0"/>
              </a:ext>
            </a:extLst>
          </a:blip>
          <a:srcRect/>
          <a:stretch>
            <a:fillRect/>
          </a:stretch>
        </p:blipFill>
        <p:spPr bwMode="auto">
          <a:xfrm>
            <a:off x="1937084" y="445169"/>
            <a:ext cx="8001000" cy="5354052"/>
          </a:xfrm>
          <a:prstGeom prst="rect">
            <a:avLst/>
          </a:prstGeom>
          <a:noFill/>
          <a:ln>
            <a:noFill/>
          </a:ln>
        </p:spPr>
      </p:pic>
    </p:spTree>
    <p:extLst>
      <p:ext uri="{BB962C8B-B14F-4D97-AF65-F5344CB8AC3E}">
        <p14:creationId xmlns:p14="http://schemas.microsoft.com/office/powerpoint/2010/main" val="2558434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CHAPITRE 1 : Production Animale &amp; Végétale</a:t>
            </a:r>
            <a:endParaRPr lang="fr-FR" dirty="0"/>
          </a:p>
        </p:txBody>
      </p:sp>
      <p:sp>
        <p:nvSpPr>
          <p:cNvPr id="3" name="Sous-titre 2"/>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834547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endParaRPr lang="fr-FR"/>
          </a:p>
        </p:txBody>
      </p:sp>
      <p:pic>
        <p:nvPicPr>
          <p:cNvPr id="4" name="Image 3" descr="Image associée"/>
          <p:cNvPicPr/>
          <p:nvPr/>
        </p:nvPicPr>
        <p:blipFill>
          <a:blip r:embed="rId2">
            <a:extLst>
              <a:ext uri="{28A0092B-C50C-407E-A947-70E740481C1C}">
                <a14:useLocalDpi xmlns:a14="http://schemas.microsoft.com/office/drawing/2010/main" val="0"/>
              </a:ext>
            </a:extLst>
          </a:blip>
          <a:srcRect/>
          <a:stretch>
            <a:fillRect/>
          </a:stretch>
        </p:blipFill>
        <p:spPr bwMode="auto">
          <a:xfrm>
            <a:off x="3215640" y="878305"/>
            <a:ext cx="5760720" cy="3995637"/>
          </a:xfrm>
          <a:prstGeom prst="rect">
            <a:avLst/>
          </a:prstGeom>
          <a:noFill/>
          <a:ln>
            <a:noFill/>
          </a:ln>
        </p:spPr>
      </p:pic>
    </p:spTree>
    <p:extLst>
      <p:ext uri="{BB962C8B-B14F-4D97-AF65-F5344CB8AC3E}">
        <p14:creationId xmlns:p14="http://schemas.microsoft.com/office/powerpoint/2010/main" val="38631152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196303" y="581452"/>
            <a:ext cx="10058400" cy="1143000"/>
          </a:xfrm>
        </p:spPr>
        <p:style>
          <a:lnRef idx="2">
            <a:schemeClr val="dk1">
              <a:shade val="50000"/>
            </a:schemeClr>
          </a:lnRef>
          <a:fillRef idx="1">
            <a:schemeClr val="dk1"/>
          </a:fillRef>
          <a:effectRef idx="0">
            <a:schemeClr val="dk1"/>
          </a:effectRef>
          <a:fontRef idx="minor">
            <a:schemeClr val="lt1"/>
          </a:fontRef>
        </p:style>
        <p:txBody>
          <a:bodyPr>
            <a:normAutofit fontScale="92500"/>
          </a:bodyPr>
          <a:lstStyle/>
          <a:p>
            <a:r>
              <a:rPr lang="fr-FR" dirty="0" smtClean="0">
                <a:solidFill>
                  <a:schemeClr val="bg1"/>
                </a:solidFill>
              </a:rPr>
              <a:t>Les   agro systèmes  ou agro écosystème  est un Eco système modifie par l’ homme afin d’ exploiter une part de la matière organique (mo) qu’IL PRODUIT A DES FINS ALIMENTAIRES </a:t>
            </a:r>
            <a:endParaRPr lang="fr-FR" dirty="0">
              <a:solidFill>
                <a:schemeClr val="bg1"/>
              </a:solidFill>
            </a:endParaRPr>
          </a:p>
        </p:txBody>
      </p:sp>
      <p:pic>
        <p:nvPicPr>
          <p:cNvPr id="4" name="Image 3" descr="RÃ©sultat de recherche d'images pour &quot;agrosystÃ¨me&quot;"/>
          <p:cNvPicPr/>
          <p:nvPr/>
        </p:nvPicPr>
        <p:blipFill>
          <a:blip r:embed="rId2" cstate="print"/>
          <a:srcRect/>
          <a:stretch>
            <a:fillRect/>
          </a:stretch>
        </p:blipFill>
        <p:spPr bwMode="auto">
          <a:xfrm>
            <a:off x="2762049" y="1828800"/>
            <a:ext cx="5672088" cy="4331367"/>
          </a:xfrm>
          <a:prstGeom prst="rect">
            <a:avLst/>
          </a:prstGeom>
          <a:noFill/>
          <a:ln w="9525">
            <a:noFill/>
            <a:miter lim="800000"/>
            <a:headEnd/>
            <a:tailEnd/>
          </a:ln>
        </p:spPr>
      </p:pic>
    </p:spTree>
    <p:extLst>
      <p:ext uri="{BB962C8B-B14F-4D97-AF65-F5344CB8AC3E}">
        <p14:creationId xmlns:p14="http://schemas.microsoft.com/office/powerpoint/2010/main" val="37793513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895514" y="605515"/>
            <a:ext cx="10058400" cy="802180"/>
          </a:xfrm>
        </p:spPr>
        <p:style>
          <a:lnRef idx="2">
            <a:schemeClr val="dk1">
              <a:shade val="50000"/>
            </a:schemeClr>
          </a:lnRef>
          <a:fillRef idx="1">
            <a:schemeClr val="dk1"/>
          </a:fillRef>
          <a:effectRef idx="0">
            <a:schemeClr val="dk1"/>
          </a:effectRef>
          <a:fontRef idx="minor">
            <a:schemeClr val="lt1"/>
          </a:fontRef>
        </p:style>
        <p:txBody>
          <a:bodyPr/>
          <a:lstStyle/>
          <a:p>
            <a:r>
              <a:rPr lang="fr-FR" dirty="0" smtClean="0">
                <a:solidFill>
                  <a:schemeClr val="bg1"/>
                </a:solidFill>
              </a:rPr>
              <a:t>         Comparaison écosystème naturel et agrosystème</a:t>
            </a:r>
            <a:endParaRPr lang="fr-FR" dirty="0">
              <a:solidFill>
                <a:schemeClr val="bg1"/>
              </a:solidFill>
            </a:endParaRPr>
          </a:p>
        </p:txBody>
      </p:sp>
      <p:pic>
        <p:nvPicPr>
          <p:cNvPr id="4" name="Image 3" descr="Image associÃ©e"/>
          <p:cNvPicPr/>
          <p:nvPr/>
        </p:nvPicPr>
        <p:blipFill>
          <a:blip r:embed="rId2" cstate="print"/>
          <a:srcRect/>
          <a:stretch>
            <a:fillRect/>
          </a:stretch>
        </p:blipFill>
        <p:spPr bwMode="auto">
          <a:xfrm>
            <a:off x="403057" y="1700262"/>
            <a:ext cx="5011153" cy="4107180"/>
          </a:xfrm>
          <a:prstGeom prst="rect">
            <a:avLst/>
          </a:prstGeom>
          <a:noFill/>
          <a:ln w="9525">
            <a:noFill/>
            <a:miter lim="800000"/>
            <a:headEnd/>
            <a:tailEnd/>
          </a:ln>
        </p:spPr>
      </p:pic>
      <p:pic>
        <p:nvPicPr>
          <p:cNvPr id="5" name="Image 4" descr="Image associÃ©e"/>
          <p:cNvPicPr/>
          <p:nvPr/>
        </p:nvPicPr>
        <p:blipFill>
          <a:blip r:embed="rId3" cstate="print"/>
          <a:srcRect/>
          <a:stretch>
            <a:fillRect/>
          </a:stretch>
        </p:blipFill>
        <p:spPr bwMode="auto">
          <a:xfrm>
            <a:off x="5715000" y="1700262"/>
            <a:ext cx="5852526" cy="4323622"/>
          </a:xfrm>
          <a:prstGeom prst="rect">
            <a:avLst/>
          </a:prstGeom>
          <a:noFill/>
          <a:ln w="9525">
            <a:noFill/>
            <a:miter lim="800000"/>
            <a:headEnd/>
            <a:tailEnd/>
          </a:ln>
        </p:spPr>
      </p:pic>
    </p:spTree>
    <p:extLst>
      <p:ext uri="{BB962C8B-B14F-4D97-AF65-F5344CB8AC3E}">
        <p14:creationId xmlns:p14="http://schemas.microsoft.com/office/powerpoint/2010/main" val="34486963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859419" y="172378"/>
            <a:ext cx="10058400" cy="1143000"/>
          </a:xfrm>
        </p:spPr>
        <p:style>
          <a:lnRef idx="2">
            <a:schemeClr val="dk1">
              <a:shade val="50000"/>
            </a:schemeClr>
          </a:lnRef>
          <a:fillRef idx="1">
            <a:schemeClr val="dk1"/>
          </a:fillRef>
          <a:effectRef idx="0">
            <a:schemeClr val="dk1"/>
          </a:effectRef>
          <a:fontRef idx="minor">
            <a:schemeClr val="lt1"/>
          </a:fontRef>
        </p:style>
        <p:txBody>
          <a:bodyPr>
            <a:normAutofit fontScale="85000" lnSpcReduction="20000"/>
          </a:bodyPr>
          <a:lstStyle/>
          <a:p>
            <a:r>
              <a:rPr lang="fr-FR" dirty="0" smtClean="0">
                <a:solidFill>
                  <a:schemeClr val="bg1"/>
                </a:solidFill>
              </a:rPr>
              <a:t>Impact de l’ANTHROPISATION SUR LA BIODIVERSITE: </a:t>
            </a:r>
          </a:p>
          <a:p>
            <a:r>
              <a:rPr lang="fr-FR" dirty="0" smtClean="0">
                <a:solidFill>
                  <a:schemeClr val="bg1"/>
                </a:solidFill>
              </a:rPr>
              <a:t>La biodiversité constitue la richesse naturelle de la terre et fournit les éléments essentiels a la vie et la prospérité de l’ENSEMBLE DE L’HUMANITE</a:t>
            </a:r>
            <a:endParaRPr lang="fr-FR" dirty="0">
              <a:solidFill>
                <a:schemeClr val="bg1"/>
              </a:solidFill>
            </a:endParaRPr>
          </a:p>
        </p:txBody>
      </p:sp>
      <p:pic>
        <p:nvPicPr>
          <p:cNvPr id="4" name="Image 3" descr="Image associÃ©e"/>
          <p:cNvPicPr/>
          <p:nvPr/>
        </p:nvPicPr>
        <p:blipFill>
          <a:blip r:embed="rId2" cstate="print"/>
          <a:srcRect/>
          <a:stretch>
            <a:fillRect/>
          </a:stretch>
        </p:blipFill>
        <p:spPr bwMode="auto">
          <a:xfrm>
            <a:off x="1479885" y="1483820"/>
            <a:ext cx="7640052" cy="4394810"/>
          </a:xfrm>
          <a:prstGeom prst="rect">
            <a:avLst/>
          </a:prstGeom>
          <a:noFill/>
          <a:ln w="9525">
            <a:noFill/>
            <a:miter lim="800000"/>
            <a:headEnd/>
            <a:tailEnd/>
          </a:ln>
        </p:spPr>
      </p:pic>
    </p:spTree>
    <p:extLst>
      <p:ext uri="{BB962C8B-B14F-4D97-AF65-F5344CB8AC3E}">
        <p14:creationId xmlns:p14="http://schemas.microsoft.com/office/powerpoint/2010/main" val="26541796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t>LE CHOIX D’UN MODELE DE DEVELOPPEMENT ECONOMIQUE DE DURABILITE MAIS COMMENT?</a:t>
            </a:r>
            <a:endParaRPr lang="fr-FR" dirty="0"/>
          </a:p>
        </p:txBody>
      </p:sp>
    </p:spTree>
    <p:extLst>
      <p:ext uri="{BB962C8B-B14F-4D97-AF65-F5344CB8AC3E}">
        <p14:creationId xmlns:p14="http://schemas.microsoft.com/office/powerpoint/2010/main" val="12032064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t>LES APPROCHES DE LA GESTION DES RESSOURCES NATURELLES</a:t>
            </a:r>
            <a:endParaRPr lang="fr-FR" dirty="0"/>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21314116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t>- Approche d’exploitation</a:t>
            </a:r>
            <a:br>
              <a:rPr lang="fr-FR" dirty="0" smtClean="0"/>
            </a:br>
            <a:r>
              <a:rPr lang="fr-FR" dirty="0" smtClean="0"/>
              <a:t>- Approche de préservation</a:t>
            </a:r>
            <a:br>
              <a:rPr lang="fr-FR" dirty="0" smtClean="0"/>
            </a:br>
            <a:r>
              <a:rPr lang="fr-FR" dirty="0" smtClean="0"/>
              <a:t>- Approche utilitaire</a:t>
            </a:r>
            <a:br>
              <a:rPr lang="fr-FR" dirty="0" smtClean="0"/>
            </a:br>
            <a:r>
              <a:rPr lang="fr-FR" dirty="0" smtClean="0"/>
              <a:t>- Approche </a:t>
            </a:r>
            <a:r>
              <a:rPr lang="fr-FR" dirty="0" err="1" smtClean="0"/>
              <a:t>ecologique</a:t>
            </a:r>
            <a:r>
              <a:rPr lang="fr-FR" dirty="0" smtClean="0"/>
              <a:t> ou durable</a:t>
            </a:r>
            <a:endParaRPr lang="fr-FR" dirty="0"/>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9336282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2800" dirty="0" smtClean="0"/>
              <a:t>1/ Approche d’exploitation : Une ressource donnée devrait </a:t>
            </a:r>
            <a:r>
              <a:rPr lang="fr-FR" sz="2800" dirty="0" err="1" smtClean="0"/>
              <a:t>etre</a:t>
            </a:r>
            <a:r>
              <a:rPr lang="fr-FR" sz="2800" dirty="0" smtClean="0"/>
              <a:t> </a:t>
            </a:r>
            <a:r>
              <a:rPr lang="fr-FR" sz="2800" dirty="0" err="1" smtClean="0"/>
              <a:t>utilisee</a:t>
            </a:r>
            <a:r>
              <a:rPr lang="fr-FR" sz="2800" dirty="0" smtClean="0"/>
              <a:t> le plus intensivement possible ,pour fournir le plus de profits à l’utilisateur</a:t>
            </a:r>
            <a:br>
              <a:rPr lang="fr-FR" sz="2800" dirty="0" smtClean="0"/>
            </a:br>
            <a:r>
              <a:rPr lang="fr-FR" sz="2800" dirty="0" smtClean="0"/>
              <a:t>l’utilisation d’une ressource </a:t>
            </a:r>
            <a:r>
              <a:rPr lang="fr-FR" sz="2800" dirty="0" err="1" smtClean="0"/>
              <a:t>depend</a:t>
            </a:r>
            <a:r>
              <a:rPr lang="fr-FR" sz="2800" dirty="0" smtClean="0"/>
              <a:t> des </a:t>
            </a:r>
            <a:r>
              <a:rPr lang="fr-FR" sz="2800" dirty="0" err="1" smtClean="0"/>
              <a:t>capacites</a:t>
            </a:r>
            <a:r>
              <a:rPr lang="fr-FR" sz="2800" dirty="0" smtClean="0"/>
              <a:t> a l’exploiter</a:t>
            </a:r>
            <a:endParaRPr lang="fr-FR" sz="2800" dirty="0"/>
          </a:p>
        </p:txBody>
      </p:sp>
      <p:sp>
        <p:nvSpPr>
          <p:cNvPr id="3" name="Sous-titre 2"/>
          <p:cNvSpPr>
            <a:spLocks noGrp="1"/>
          </p:cNvSpPr>
          <p:nvPr>
            <p:ph type="subTitle" idx="1"/>
          </p:nvPr>
        </p:nvSpPr>
        <p:spPr/>
        <p:txBody>
          <a:bodyPr/>
          <a:lstStyle/>
          <a:p>
            <a:r>
              <a:rPr lang="fr-FR" dirty="0" err="1" smtClean="0"/>
              <a:t>Preoccupation</a:t>
            </a:r>
            <a:r>
              <a:rPr lang="fr-FR" dirty="0" smtClean="0"/>
              <a:t> environnementale minimale</a:t>
            </a:r>
            <a:endParaRPr lang="fr-FR" dirty="0"/>
          </a:p>
        </p:txBody>
      </p:sp>
    </p:spTree>
    <p:extLst>
      <p:ext uri="{BB962C8B-B14F-4D97-AF65-F5344CB8AC3E}">
        <p14:creationId xmlns:p14="http://schemas.microsoft.com/office/powerpoint/2010/main" val="8176981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66651" y="368135"/>
            <a:ext cx="10058400" cy="2947574"/>
          </a:xfrm>
        </p:spPr>
        <p:txBody>
          <a:bodyPr/>
          <a:lstStyle/>
          <a:p>
            <a:r>
              <a:rPr lang="fr-FR" sz="2800" dirty="0" smtClean="0"/>
              <a:t>2/ Approche de Préservation: Une ressource doit </a:t>
            </a:r>
            <a:r>
              <a:rPr lang="fr-FR" sz="2800" dirty="0" err="1" smtClean="0"/>
              <a:t>etre</a:t>
            </a:r>
            <a:r>
              <a:rPr lang="fr-FR" sz="2800" dirty="0" smtClean="0"/>
              <a:t> </a:t>
            </a:r>
            <a:r>
              <a:rPr lang="fr-FR" sz="2800" dirty="0" err="1" smtClean="0"/>
              <a:t>preservée</a:t>
            </a:r>
            <a:r>
              <a:rPr lang="fr-FR" sz="2800" dirty="0" smtClean="0"/>
              <a:t> , mise de coté , et </a:t>
            </a:r>
            <a:r>
              <a:rPr lang="fr-FR" sz="2800" dirty="0" err="1" smtClean="0"/>
              <a:t>protegée</a:t>
            </a:r>
            <a:r>
              <a:rPr lang="fr-FR" sz="2800" dirty="0" smtClean="0"/>
              <a:t> hors de toute influence humaine </a:t>
            </a:r>
            <a:br>
              <a:rPr lang="fr-FR" sz="2800" dirty="0" smtClean="0"/>
            </a:br>
            <a:r>
              <a:rPr lang="fr-FR" sz="2800" dirty="0" smtClean="0"/>
              <a:t>Espaces </a:t>
            </a:r>
            <a:r>
              <a:rPr lang="fr-FR" sz="2800" dirty="0" err="1" smtClean="0"/>
              <a:t>proteges</a:t>
            </a:r>
            <a:r>
              <a:rPr lang="fr-FR" sz="2800" dirty="0" smtClean="0"/>
              <a:t> , Monuments naturels  Réserves intégrales  parcs nationaux  ( Parc d’el </a:t>
            </a:r>
            <a:r>
              <a:rPr lang="fr-FR" sz="2800" dirty="0" err="1" smtClean="0"/>
              <a:t>kala</a:t>
            </a:r>
            <a:r>
              <a:rPr lang="fr-FR" sz="2800" dirty="0" smtClean="0"/>
              <a:t> – Parc de </a:t>
            </a:r>
            <a:r>
              <a:rPr lang="fr-FR" sz="2800" dirty="0" err="1" smtClean="0"/>
              <a:t>theniet</a:t>
            </a:r>
            <a:r>
              <a:rPr lang="fr-FR" sz="2800" dirty="0" smtClean="0"/>
              <a:t> el </a:t>
            </a:r>
            <a:r>
              <a:rPr lang="fr-FR" sz="2800" dirty="0" err="1" smtClean="0"/>
              <a:t>had</a:t>
            </a:r>
            <a:r>
              <a:rPr lang="fr-FR" sz="2800" dirty="0" smtClean="0"/>
              <a:t> , </a:t>
            </a:r>
            <a:r>
              <a:rPr lang="fr-FR" sz="2800" dirty="0" err="1" smtClean="0"/>
              <a:t>chrea</a:t>
            </a:r>
            <a:r>
              <a:rPr lang="fr-FR" sz="2800" dirty="0" smtClean="0"/>
              <a:t>)</a:t>
            </a:r>
            <a:endParaRPr lang="fr-FR" sz="2800" dirty="0"/>
          </a:p>
        </p:txBody>
      </p:sp>
      <p:sp>
        <p:nvSpPr>
          <p:cNvPr id="3" name="Sous-titre 2"/>
          <p:cNvSpPr>
            <a:spLocks noGrp="1"/>
          </p:cNvSpPr>
          <p:nvPr>
            <p:ph type="subTitle" idx="1"/>
          </p:nvPr>
        </p:nvSpPr>
        <p:spPr/>
        <p:txBody>
          <a:bodyPr/>
          <a:lstStyle/>
          <a:p>
            <a:r>
              <a:rPr lang="fr-FR" dirty="0" smtClean="0"/>
              <a:t>Préoccupation environnementale maximale</a:t>
            </a:r>
            <a:endParaRPr lang="fr-FR" dirty="0"/>
          </a:p>
        </p:txBody>
      </p:sp>
    </p:spTree>
    <p:extLst>
      <p:ext uri="{BB962C8B-B14F-4D97-AF65-F5344CB8AC3E}">
        <p14:creationId xmlns:p14="http://schemas.microsoft.com/office/powerpoint/2010/main" val="7648375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2800" dirty="0" smtClean="0"/>
              <a:t>3/ Approche utilitaire</a:t>
            </a:r>
            <a:r>
              <a:rPr lang="fr-FR" sz="2400" dirty="0" smtClean="0"/>
              <a:t>: Utilisation prudente des ressources pour que cela dure</a:t>
            </a:r>
            <a:endParaRPr lang="fr-FR" sz="2400" dirty="0"/>
          </a:p>
        </p:txBody>
      </p:sp>
      <p:sp>
        <p:nvSpPr>
          <p:cNvPr id="3" name="Sous-titre 2"/>
          <p:cNvSpPr>
            <a:spLocks noGrp="1"/>
          </p:cNvSpPr>
          <p:nvPr>
            <p:ph type="subTitle" idx="1"/>
          </p:nvPr>
        </p:nvSpPr>
        <p:spPr/>
        <p:txBody>
          <a:bodyPr/>
          <a:lstStyle/>
          <a:p>
            <a:r>
              <a:rPr lang="fr-FR" dirty="0" smtClean="0"/>
              <a:t>COMPROMIS ENTRE PREOCCUPATION ENVIRONNEMENTALE ET INTERETS HUMAINS</a:t>
            </a:r>
            <a:endParaRPr lang="fr-FR" dirty="0"/>
          </a:p>
        </p:txBody>
      </p:sp>
    </p:spTree>
    <p:extLst>
      <p:ext uri="{BB962C8B-B14F-4D97-AF65-F5344CB8AC3E}">
        <p14:creationId xmlns:p14="http://schemas.microsoft.com/office/powerpoint/2010/main" val="1401820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7200" dirty="0" smtClean="0"/>
              <a:t>I/ PRODUCTION AGRICOLE ( </a:t>
            </a:r>
            <a:r>
              <a:rPr lang="fr-FR" sz="7200" dirty="0" smtClean="0"/>
              <a:t>Animale &amp; Végétale)</a:t>
            </a:r>
            <a:endParaRPr lang="fr-FR" sz="7200" dirty="0"/>
          </a:p>
        </p:txBody>
      </p:sp>
      <p:sp>
        <p:nvSpPr>
          <p:cNvPr id="3" name="Sous-titre 2"/>
          <p:cNvSpPr>
            <a:spLocks noGrp="1"/>
          </p:cNvSpPr>
          <p:nvPr>
            <p:ph type="subTitle" idx="1"/>
          </p:nvPr>
        </p:nvSpPr>
        <p:spPr/>
        <p:txBody>
          <a:bodyPr/>
          <a:lstStyle/>
          <a:p>
            <a:endParaRPr lang="fr-F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97280" y="1365662"/>
            <a:ext cx="10058400" cy="2959450"/>
          </a:xfrm>
        </p:spPr>
        <p:txBody>
          <a:bodyPr>
            <a:normAutofit/>
          </a:bodyPr>
          <a:lstStyle/>
          <a:p>
            <a:r>
              <a:rPr lang="fr-FR" sz="2800" dirty="0" smtClean="0"/>
              <a:t>Approche écologique ou durable: Une ressource donnée doit </a:t>
            </a:r>
            <a:r>
              <a:rPr lang="fr-FR" sz="2800" dirty="0" err="1" smtClean="0"/>
              <a:t>etre</a:t>
            </a:r>
            <a:r>
              <a:rPr lang="fr-FR" sz="2800" dirty="0" smtClean="0"/>
              <a:t> exploitée sans provoquer d’effets adverses sur l’environnement biophysique et humain</a:t>
            </a:r>
            <a:endParaRPr lang="fr-FR" sz="2800" dirty="0"/>
          </a:p>
        </p:txBody>
      </p:sp>
    </p:spTree>
    <p:extLst>
      <p:ext uri="{BB962C8B-B14F-4D97-AF65-F5344CB8AC3E}">
        <p14:creationId xmlns:p14="http://schemas.microsoft.com/office/powerpoint/2010/main" val="7462287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THEOREME DE MALTHUS OU MALTHUSIANISME</a:t>
            </a:r>
            <a:endParaRPr lang="fr-FR" dirty="0"/>
          </a:p>
        </p:txBody>
      </p:sp>
      <p:sp>
        <p:nvSpPr>
          <p:cNvPr id="3" name="Sous-titre 2"/>
          <p:cNvSpPr>
            <a:spLocks noGrp="1"/>
          </p:cNvSpPr>
          <p:nvPr>
            <p:ph type="subTitle" idx="1"/>
          </p:nvPr>
        </p:nvSpPr>
        <p:spPr/>
        <p:txBody>
          <a:bodyPr/>
          <a:lstStyle/>
          <a:p>
            <a:r>
              <a:rPr lang="fr-FR" dirty="0" smtClean="0"/>
              <a:t>THOMAS MALTUS ECONOMISTE BRITANIQUE ( 1766- 1834) doctrine </a:t>
            </a:r>
            <a:r>
              <a:rPr lang="fr-FR" dirty="0" err="1" smtClean="0"/>
              <a:t>preconisant</a:t>
            </a:r>
            <a:r>
              <a:rPr lang="fr-FR" dirty="0" smtClean="0"/>
              <a:t> la restriction volontaire de la </a:t>
            </a:r>
            <a:r>
              <a:rPr lang="fr-FR" dirty="0" err="1" smtClean="0"/>
              <a:t>natalite</a:t>
            </a:r>
            <a:r>
              <a:rPr lang="fr-FR" dirty="0" smtClean="0"/>
              <a:t> </a:t>
            </a:r>
            <a:endParaRPr lang="fr-FR" dirty="0"/>
          </a:p>
        </p:txBody>
      </p:sp>
    </p:spTree>
    <p:extLst>
      <p:ext uri="{BB962C8B-B14F-4D97-AF65-F5344CB8AC3E}">
        <p14:creationId xmlns:p14="http://schemas.microsoft.com/office/powerpoint/2010/main" val="19692693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Image associÃ©e"/>
          <p:cNvPicPr/>
          <p:nvPr/>
        </p:nvPicPr>
        <p:blipFill>
          <a:blip r:embed="rId2" cstate="print"/>
          <a:srcRect/>
          <a:stretch>
            <a:fillRect/>
          </a:stretch>
        </p:blipFill>
        <p:spPr bwMode="auto">
          <a:xfrm>
            <a:off x="3691890" y="1261110"/>
            <a:ext cx="4808220" cy="4335780"/>
          </a:xfrm>
          <a:prstGeom prst="rect">
            <a:avLst/>
          </a:prstGeom>
          <a:noFill/>
          <a:ln w="9525">
            <a:noFill/>
            <a:miter lim="800000"/>
            <a:headEnd/>
            <a:tailEnd/>
          </a:ln>
        </p:spPr>
      </p:pic>
    </p:spTree>
    <p:extLst>
      <p:ext uri="{BB962C8B-B14F-4D97-AF65-F5344CB8AC3E}">
        <p14:creationId xmlns:p14="http://schemas.microsoft.com/office/powerpoint/2010/main" val="21643788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Image associÃ©e"/>
          <p:cNvPicPr/>
          <p:nvPr/>
        </p:nvPicPr>
        <p:blipFill>
          <a:blip r:embed="rId2" cstate="print"/>
          <a:srcRect/>
          <a:stretch>
            <a:fillRect/>
          </a:stretch>
        </p:blipFill>
        <p:spPr bwMode="auto">
          <a:xfrm>
            <a:off x="2023872" y="585216"/>
            <a:ext cx="6952488" cy="5132832"/>
          </a:xfrm>
          <a:prstGeom prst="rect">
            <a:avLst/>
          </a:prstGeom>
          <a:noFill/>
          <a:ln w="9525">
            <a:noFill/>
            <a:miter lim="800000"/>
            <a:headEnd/>
            <a:tailEnd/>
          </a:ln>
        </p:spPr>
      </p:pic>
    </p:spTree>
    <p:extLst>
      <p:ext uri="{BB962C8B-B14F-4D97-AF65-F5344CB8AC3E}">
        <p14:creationId xmlns:p14="http://schemas.microsoft.com/office/powerpoint/2010/main" val="35388413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Les Biotechnologies</a:t>
            </a:r>
            <a:endParaRPr lang="fr-FR" dirty="0"/>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32511053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892787" y="444452"/>
            <a:ext cx="10058400" cy="3018076"/>
          </a:xfrm>
        </p:spPr>
        <p:txBody>
          <a:bodyPr>
            <a:normAutofit fontScale="62500" lnSpcReduction="20000"/>
          </a:bodyPr>
          <a:lstStyle/>
          <a:p>
            <a:r>
              <a:rPr lang="fr-FR" dirty="0" smtClean="0">
                <a:solidFill>
                  <a:schemeClr val="tx1"/>
                </a:solidFill>
              </a:rPr>
              <a:t>Objectifs du chapitre: DECRIRE LES PRINCIPALES APPLICATIONS  TECHNOLOGIQUES DES BIOTECHNOLOGIES</a:t>
            </a:r>
          </a:p>
          <a:p>
            <a:r>
              <a:rPr lang="fr-FR" dirty="0" smtClean="0">
                <a:solidFill>
                  <a:schemeClr val="tx1"/>
                </a:solidFill>
              </a:rPr>
              <a:t>1/ PRESENTAION GENERALE:</a:t>
            </a:r>
          </a:p>
          <a:p>
            <a:pPr marL="457200">
              <a:lnSpc>
                <a:spcPct val="150000"/>
              </a:lnSpc>
              <a:buClr>
                <a:srgbClr val="000000"/>
              </a:buClr>
              <a:buSzPct val="167000"/>
              <a:buFont typeface="Comic Sans MS" panose="030F0702030302020204" pitchFamily="66" charset="0"/>
              <a:buChar char="●"/>
            </a:pPr>
            <a:r>
              <a:rPr lang="fr-FR" altLang="fr-FR" dirty="0">
                <a:solidFill>
                  <a:schemeClr val="tx1"/>
                </a:solidFill>
                <a:latin typeface="Comic Sans MS" panose="030F0702030302020204" pitchFamily="66" charset="0"/>
                <a:ea typeface="ＭＳ Ｐゴシック" panose="020B0600070205080204" pitchFamily="34" charset="-128"/>
                <a:cs typeface="Arial" panose="020B0604020202020204" pitchFamily="34" charset="0"/>
              </a:rPr>
              <a:t>Une science à part entière</a:t>
            </a:r>
          </a:p>
          <a:p>
            <a:pPr marL="457200">
              <a:lnSpc>
                <a:spcPct val="150000"/>
              </a:lnSpc>
              <a:buClr>
                <a:srgbClr val="000000"/>
              </a:buClr>
              <a:buSzPct val="167000"/>
              <a:buFont typeface="Comic Sans MS" panose="030F0702030302020204" pitchFamily="66" charset="0"/>
              <a:buChar char="●"/>
            </a:pPr>
            <a:r>
              <a:rPr lang="fr-FR" altLang="fr-FR" dirty="0">
                <a:solidFill>
                  <a:schemeClr val="tx1"/>
                </a:solidFill>
                <a:latin typeface="Comic Sans MS" panose="030F0702030302020204" pitchFamily="66" charset="0"/>
                <a:ea typeface="ＭＳ Ｐゴシック" panose="020B0600070205080204" pitchFamily="34" charset="-128"/>
                <a:cs typeface="Arial" panose="020B0604020202020204" pitchFamily="34" charset="0"/>
              </a:rPr>
              <a:t>Utilisation des potentialités du vivant</a:t>
            </a:r>
          </a:p>
          <a:p>
            <a:pPr marL="457200">
              <a:lnSpc>
                <a:spcPct val="150000"/>
              </a:lnSpc>
              <a:spcBef>
                <a:spcPts val="600"/>
              </a:spcBef>
              <a:buClr>
                <a:srgbClr val="000000"/>
              </a:buClr>
              <a:buSzPct val="167000"/>
              <a:buFont typeface="Comic Sans MS" panose="030F0702030302020204" pitchFamily="66" charset="0"/>
              <a:buChar char="●"/>
            </a:pPr>
            <a:r>
              <a:rPr lang="fr-FR" altLang="fr-FR" dirty="0">
                <a:solidFill>
                  <a:schemeClr val="tx1"/>
                </a:solidFill>
                <a:latin typeface="Comic Sans MS" panose="030F0702030302020204" pitchFamily="66" charset="0"/>
                <a:ea typeface="ＭＳ Ｐゴシック" panose="020B0600070205080204" pitchFamily="34" charset="-128"/>
                <a:cs typeface="Arial" panose="020B0604020202020204" pitchFamily="34" charset="0"/>
              </a:rPr>
              <a:t>Des technologies de pointe</a:t>
            </a:r>
          </a:p>
          <a:p>
            <a:pPr marL="457200">
              <a:lnSpc>
                <a:spcPct val="150000"/>
              </a:lnSpc>
              <a:spcBef>
                <a:spcPts val="600"/>
              </a:spcBef>
              <a:buClr>
                <a:srgbClr val="000000"/>
              </a:buClr>
              <a:buSzPct val="167000"/>
              <a:buFont typeface="Comic Sans MS" panose="030F0702030302020204" pitchFamily="66" charset="0"/>
              <a:buChar char="●"/>
            </a:pPr>
            <a:r>
              <a:rPr lang="fr-FR" altLang="fr-FR" dirty="0">
                <a:solidFill>
                  <a:schemeClr val="tx1"/>
                </a:solidFill>
                <a:latin typeface="Comic Sans MS" panose="030F0702030302020204" pitchFamily="66" charset="0"/>
                <a:ea typeface="ＭＳ Ｐゴシック" panose="020B0600070205080204" pitchFamily="34" charset="-128"/>
                <a:cs typeface="Arial" panose="020B0604020202020204" pitchFamily="34" charset="0"/>
              </a:rPr>
              <a:t>Des applications quotidiennes</a:t>
            </a:r>
          </a:p>
          <a:p>
            <a:r>
              <a:rPr lang="fr-FR" dirty="0" smtClean="0">
                <a:solidFill>
                  <a:schemeClr val="tx1"/>
                </a:solidFill>
              </a:rPr>
              <a:t> </a:t>
            </a:r>
            <a:endParaRPr lang="fr-FR" dirty="0">
              <a:solidFill>
                <a:schemeClr val="tx1"/>
              </a:solidFill>
            </a:endParaRPr>
          </a:p>
        </p:txBody>
      </p:sp>
      <p:pic>
        <p:nvPicPr>
          <p:cNvPr id="4" name="Picture 6" descr="D:\2012 2013\docs diaporama STL\losange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4768" y="1022985"/>
            <a:ext cx="6047232"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85415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10455883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altLang="fr-FR" dirty="0">
                <a:solidFill>
                  <a:srgbClr val="000000"/>
                </a:solidFill>
                <a:latin typeface="Lucida Handwriting" panose="03010101010101010101" pitchFamily="66" charset="0"/>
                <a:ea typeface="ＭＳ Ｐゴシック" panose="020B0600070205080204" pitchFamily="34" charset="-128"/>
                <a:cs typeface="Arial" panose="020B0604020202020204" pitchFamily="34" charset="0"/>
                <a:sym typeface="Arial" panose="020B0604020202020204" pitchFamily="34" charset="0"/>
              </a:rPr>
              <a:t>Biotechnologies </a:t>
            </a:r>
            <a:r>
              <a:rPr lang="fr-FR" altLang="fr-FR" dirty="0">
                <a:solidFill>
                  <a:srgbClr val="C00000"/>
                </a:solidFill>
                <a:latin typeface="Lucida Handwriting" panose="03010101010101010101" pitchFamily="66" charset="0"/>
                <a:ea typeface="ＭＳ Ｐゴシック" panose="020B0600070205080204" pitchFamily="34" charset="-128"/>
                <a:cs typeface="Arial" panose="020B0604020202020204" pitchFamily="34" charset="0"/>
                <a:sym typeface="Arial" panose="020B0604020202020204" pitchFamily="34" charset="0"/>
              </a:rPr>
              <a:t>rouges</a:t>
            </a:r>
            <a:r>
              <a:rPr lang="fr-FR" altLang="fr-FR" dirty="0">
                <a:solidFill>
                  <a:srgbClr val="FF0000"/>
                </a:solidFill>
                <a:latin typeface="Lucida Handwriting" panose="03010101010101010101" pitchFamily="66" charset="0"/>
                <a:ea typeface="ＭＳ Ｐゴシック" panose="020B0600070205080204" pitchFamily="34" charset="-128"/>
                <a:cs typeface="Arial" panose="020B0604020202020204" pitchFamily="34" charset="0"/>
                <a:sym typeface="Arial" panose="020B0604020202020204" pitchFamily="34" charset="0"/>
              </a:rPr>
              <a:t> </a:t>
            </a:r>
            <a:r>
              <a:rPr lang="fr-FR" altLang="fr-FR" dirty="0">
                <a:solidFill>
                  <a:srgbClr val="000000"/>
                </a:solidFill>
                <a:latin typeface="Lucida Handwriting" panose="03010101010101010101" pitchFamily="66" charset="0"/>
                <a:ea typeface="ＭＳ Ｐゴシック" panose="020B0600070205080204" pitchFamily="34" charset="-128"/>
                <a:cs typeface="Arial" panose="020B0604020202020204" pitchFamily="34" charset="0"/>
                <a:sym typeface="Arial" panose="020B0604020202020204" pitchFamily="34" charset="0"/>
              </a:rPr>
              <a:t>: </a:t>
            </a:r>
            <a:br>
              <a:rPr lang="fr-FR" altLang="fr-FR" dirty="0">
                <a:solidFill>
                  <a:srgbClr val="000000"/>
                </a:solidFill>
                <a:latin typeface="Lucida Handwriting" panose="03010101010101010101" pitchFamily="66" charset="0"/>
                <a:ea typeface="ＭＳ Ｐゴシック" panose="020B0600070205080204" pitchFamily="34" charset="-128"/>
                <a:cs typeface="Arial" panose="020B0604020202020204" pitchFamily="34" charset="0"/>
                <a:sym typeface="Arial" panose="020B0604020202020204" pitchFamily="34" charset="0"/>
              </a:rPr>
            </a:br>
            <a:r>
              <a:rPr lang="fr-FR" altLang="fr-FR" dirty="0">
                <a:solidFill>
                  <a:srgbClr val="000000"/>
                </a:solidFill>
                <a:latin typeface="Lucida Handwriting" panose="03010101010101010101" pitchFamily="66" charset="0"/>
                <a:ea typeface="ＭＳ Ｐゴシック" panose="020B0600070205080204" pitchFamily="34" charset="-128"/>
                <a:cs typeface="Arial" panose="020B0604020202020204" pitchFamily="34" charset="0"/>
                <a:sym typeface="Arial" panose="020B0604020202020204" pitchFamily="34" charset="0"/>
              </a:rPr>
              <a:t>secteur de la santé</a:t>
            </a:r>
            <a:endParaRPr lang="fr-FR" dirty="0"/>
          </a:p>
        </p:txBody>
      </p:sp>
      <p:sp>
        <p:nvSpPr>
          <p:cNvPr id="4" name="Rectangle 3"/>
          <p:cNvSpPr/>
          <p:nvPr/>
        </p:nvSpPr>
        <p:spPr>
          <a:xfrm>
            <a:off x="2670048" y="4325112"/>
            <a:ext cx="6096000" cy="2123658"/>
          </a:xfrm>
          <a:prstGeom prst="rect">
            <a:avLst/>
          </a:prstGeom>
        </p:spPr>
        <p:txBody>
          <a:bodyPr>
            <a:spAutoFit/>
          </a:bodyPr>
          <a:lstStyle/>
          <a:p>
            <a:pPr marL="457200" indent="-419100">
              <a:spcBef>
                <a:spcPts val="600"/>
              </a:spcBef>
              <a:buClr>
                <a:srgbClr val="000000"/>
              </a:buClr>
              <a:buSzPct val="208000"/>
              <a:buFont typeface="Comic Sans MS" panose="030F0702030302020204" pitchFamily="66" charset="0"/>
              <a:buChar char="●"/>
            </a:pPr>
            <a:r>
              <a:rPr lang="fr-FR" altLang="fr-FR" b="1" dirty="0">
                <a:latin typeface="Comic Sans MS" panose="030F0702030302020204" pitchFamily="66" charset="0"/>
                <a:ea typeface="ＭＳ Ｐゴシック" panose="020B0600070205080204" pitchFamily="34" charset="-128"/>
                <a:cs typeface="Arial" panose="020B0604020202020204" pitchFamily="34" charset="0"/>
              </a:rPr>
              <a:t>Laboratoires de recherche biomédicale </a:t>
            </a:r>
            <a:r>
              <a:rPr lang="fr-FR" altLang="fr-FR" dirty="0">
                <a:latin typeface="Comic Sans MS" panose="030F0702030302020204" pitchFamily="66" charset="0"/>
                <a:ea typeface="ＭＳ Ｐゴシック" panose="020B0600070205080204" pitchFamily="34" charset="-128"/>
                <a:cs typeface="Arial" panose="020B0604020202020204" pitchFamily="34" charset="0"/>
              </a:rPr>
              <a:t>: cancer, maladies génétiques, étude du génome, des cellules</a:t>
            </a:r>
          </a:p>
          <a:p>
            <a:pPr marL="457200" indent="-419100">
              <a:spcBef>
                <a:spcPts val="600"/>
              </a:spcBef>
              <a:buClr>
                <a:srgbClr val="000000"/>
              </a:buClr>
              <a:buSzPct val="208000"/>
              <a:buFont typeface="Comic Sans MS" panose="030F0702030302020204" pitchFamily="66" charset="0"/>
              <a:buChar char="●"/>
            </a:pPr>
            <a:endParaRPr lang="fr-FR" altLang="fr-FR" sz="200" dirty="0">
              <a:latin typeface="Comic Sans MS" panose="030F0702030302020204" pitchFamily="66" charset="0"/>
              <a:ea typeface="ＭＳ Ｐゴシック" panose="020B0600070205080204" pitchFamily="34" charset="-128"/>
              <a:cs typeface="Arial" panose="020B0604020202020204" pitchFamily="34" charset="0"/>
            </a:endParaRPr>
          </a:p>
          <a:p>
            <a:pPr marL="457200" indent="-419100">
              <a:spcBef>
                <a:spcPts val="600"/>
              </a:spcBef>
              <a:buClr>
                <a:srgbClr val="000000"/>
              </a:buClr>
              <a:buSzPct val="208000"/>
              <a:buFont typeface="Comic Sans MS" panose="030F0702030302020204" pitchFamily="66" charset="0"/>
              <a:buChar char="●"/>
            </a:pPr>
            <a:r>
              <a:rPr lang="fr-FR" altLang="fr-FR" b="1" dirty="0">
                <a:latin typeface="Comic Sans MS" panose="030F0702030302020204" pitchFamily="66" charset="0"/>
                <a:ea typeface="ＭＳ Ｐゴシック" panose="020B0600070205080204" pitchFamily="34" charset="-128"/>
                <a:cs typeface="Arial" panose="020B0604020202020204" pitchFamily="34" charset="0"/>
              </a:rPr>
              <a:t>Laboratoires et industries pharmaceutiques </a:t>
            </a:r>
            <a:r>
              <a:rPr lang="fr-FR" altLang="fr-FR" dirty="0">
                <a:latin typeface="Comic Sans MS" panose="030F0702030302020204" pitchFamily="66" charset="0"/>
                <a:ea typeface="ＭＳ Ｐゴシック" panose="020B0600070205080204" pitchFamily="34" charset="-128"/>
                <a:cs typeface="Arial" panose="020B0604020202020204" pitchFamily="34" charset="0"/>
              </a:rPr>
              <a:t>: antibiotiques, anticancéreux, vaccins...</a:t>
            </a:r>
          </a:p>
          <a:p>
            <a:pPr marL="457200" indent="-419100">
              <a:spcBef>
                <a:spcPts val="600"/>
              </a:spcBef>
              <a:buClr>
                <a:srgbClr val="000000"/>
              </a:buClr>
              <a:buSzPct val="208000"/>
              <a:buFont typeface="Comic Sans MS" panose="030F0702030302020204" pitchFamily="66" charset="0"/>
              <a:buChar char="●"/>
            </a:pPr>
            <a:endParaRPr lang="fr-FR" altLang="fr-FR" sz="200" dirty="0">
              <a:latin typeface="Comic Sans MS" panose="030F0702030302020204" pitchFamily="66" charset="0"/>
              <a:ea typeface="ＭＳ Ｐゴシック" panose="020B0600070205080204" pitchFamily="34" charset="-128"/>
              <a:cs typeface="Arial" panose="020B0604020202020204" pitchFamily="34" charset="0"/>
            </a:endParaRPr>
          </a:p>
          <a:p>
            <a:pPr marL="457200" indent="-419100">
              <a:spcBef>
                <a:spcPts val="600"/>
              </a:spcBef>
              <a:buClr>
                <a:srgbClr val="000000"/>
              </a:buClr>
              <a:buSzPct val="208000"/>
              <a:buFont typeface="Comic Sans MS" panose="030F0702030302020204" pitchFamily="66" charset="0"/>
              <a:buChar char="●"/>
            </a:pPr>
            <a:r>
              <a:rPr lang="fr-FR" altLang="fr-FR" b="1" dirty="0">
                <a:latin typeface="Comic Sans MS" panose="030F0702030302020204" pitchFamily="66" charset="0"/>
                <a:ea typeface="ＭＳ Ｐゴシック" panose="020B0600070205080204" pitchFamily="34" charset="-128"/>
                <a:cs typeface="Arial" panose="020B0604020202020204" pitchFamily="34" charset="0"/>
              </a:rPr>
              <a:t>Laboratoires d'analyses </a:t>
            </a:r>
            <a:r>
              <a:rPr lang="fr-FR" altLang="fr-FR" dirty="0">
                <a:latin typeface="Comic Sans MS" panose="030F0702030302020204" pitchFamily="66" charset="0"/>
                <a:ea typeface="ＭＳ Ｐゴシック" panose="020B0600070205080204" pitchFamily="34" charset="-128"/>
                <a:cs typeface="Arial" panose="020B0604020202020204" pitchFamily="34" charset="0"/>
              </a:rPr>
              <a:t>: diagnostic, prévention, suivi des traitements...</a:t>
            </a:r>
            <a:endParaRPr lang="fr-FR" dirty="0"/>
          </a:p>
        </p:txBody>
      </p:sp>
    </p:spTree>
    <p:extLst>
      <p:ext uri="{BB962C8B-B14F-4D97-AF65-F5344CB8AC3E}">
        <p14:creationId xmlns:p14="http://schemas.microsoft.com/office/powerpoint/2010/main" val="17463609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33239880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altLang="fr-FR" sz="5400" dirty="0">
                <a:solidFill>
                  <a:schemeClr val="tx1"/>
                </a:solidFill>
                <a:latin typeface="Lucida Handwriting" panose="03010101010101010101" pitchFamily="66" charset="0"/>
                <a:ea typeface="ＭＳ Ｐゴシック" panose="020B0600070205080204" pitchFamily="34" charset="-128"/>
                <a:cs typeface="Arial" panose="020B0604020202020204" pitchFamily="34" charset="0"/>
                <a:sym typeface="Arial" panose="020B0604020202020204" pitchFamily="34" charset="0"/>
              </a:rPr>
              <a:t>Biotechnologies </a:t>
            </a:r>
            <a:r>
              <a:rPr lang="fr-FR" altLang="fr-FR" sz="5400" dirty="0">
                <a:solidFill>
                  <a:srgbClr val="669E2E"/>
                </a:solidFill>
                <a:latin typeface="Lucida Handwriting" panose="03010101010101010101" pitchFamily="66" charset="0"/>
                <a:ea typeface="ＭＳ Ｐゴシック" panose="020B0600070205080204" pitchFamily="34" charset="-128"/>
                <a:cs typeface="Arial" panose="020B0604020202020204" pitchFamily="34" charset="0"/>
                <a:sym typeface="Arial" panose="020B0604020202020204" pitchFamily="34" charset="0"/>
              </a:rPr>
              <a:t>vertes </a:t>
            </a:r>
            <a:r>
              <a:rPr lang="fr-FR" altLang="fr-FR" sz="5400" dirty="0">
                <a:solidFill>
                  <a:schemeClr val="tx1"/>
                </a:solidFill>
                <a:latin typeface="Lucida Handwriting" panose="03010101010101010101" pitchFamily="66" charset="0"/>
                <a:ea typeface="ＭＳ Ｐゴシック" panose="020B0600070205080204" pitchFamily="34" charset="-128"/>
                <a:cs typeface="Arial" panose="020B0604020202020204" pitchFamily="34" charset="0"/>
                <a:sym typeface="Arial" panose="020B0604020202020204" pitchFamily="34" charset="0"/>
              </a:rPr>
              <a:t>: </a:t>
            </a:r>
            <a:br>
              <a:rPr lang="fr-FR" altLang="fr-FR" sz="5400" dirty="0">
                <a:solidFill>
                  <a:schemeClr val="tx1"/>
                </a:solidFill>
                <a:latin typeface="Lucida Handwriting" panose="03010101010101010101" pitchFamily="66" charset="0"/>
                <a:ea typeface="ＭＳ Ｐゴシック" panose="020B0600070205080204" pitchFamily="34" charset="-128"/>
                <a:cs typeface="Arial" panose="020B0604020202020204" pitchFamily="34" charset="0"/>
                <a:sym typeface="Arial" panose="020B0604020202020204" pitchFamily="34" charset="0"/>
              </a:rPr>
            </a:br>
            <a:r>
              <a:rPr lang="fr-FR" altLang="fr-FR" sz="5400" dirty="0">
                <a:solidFill>
                  <a:schemeClr val="tx1"/>
                </a:solidFill>
                <a:latin typeface="Lucida Handwriting" panose="03010101010101010101" pitchFamily="66" charset="0"/>
                <a:ea typeface="ＭＳ Ｐゴシック" panose="020B0600070205080204" pitchFamily="34" charset="-128"/>
                <a:cs typeface="Arial" panose="020B0604020202020204" pitchFamily="34" charset="0"/>
                <a:sym typeface="Arial" panose="020B0604020202020204" pitchFamily="34" charset="0"/>
              </a:rPr>
              <a:t>agriculture, élevage, </a:t>
            </a:r>
            <a:br>
              <a:rPr lang="fr-FR" altLang="fr-FR" sz="5400" dirty="0">
                <a:solidFill>
                  <a:schemeClr val="tx1"/>
                </a:solidFill>
                <a:latin typeface="Lucida Handwriting" panose="03010101010101010101" pitchFamily="66" charset="0"/>
                <a:ea typeface="ＭＳ Ｐゴシック" panose="020B0600070205080204" pitchFamily="34" charset="-128"/>
                <a:cs typeface="Arial" panose="020B0604020202020204" pitchFamily="34" charset="0"/>
                <a:sym typeface="Arial" panose="020B0604020202020204" pitchFamily="34" charset="0"/>
              </a:rPr>
            </a:br>
            <a:r>
              <a:rPr lang="fr-FR" altLang="fr-FR" sz="5400" dirty="0">
                <a:solidFill>
                  <a:schemeClr val="tx1"/>
                </a:solidFill>
                <a:latin typeface="Lucida Handwriting" panose="03010101010101010101" pitchFamily="66" charset="0"/>
                <a:ea typeface="ＭＳ Ｐゴシック" panose="020B0600070205080204" pitchFamily="34" charset="-128"/>
                <a:cs typeface="Arial" panose="020B0604020202020204" pitchFamily="34" charset="0"/>
                <a:sym typeface="Arial" panose="020B0604020202020204" pitchFamily="34" charset="0"/>
              </a:rPr>
              <a:t>industries agro-alimentaires</a:t>
            </a:r>
            <a:endParaRPr lang="fr-FR" sz="5400" dirty="0"/>
          </a:p>
        </p:txBody>
      </p:sp>
      <p:pic>
        <p:nvPicPr>
          <p:cNvPr id="4" name="Picture 5" descr="D:\2012 2013\docs diaporama STL\losanges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401" y="4325112"/>
            <a:ext cx="8072438"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9047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97280" y="351691"/>
            <a:ext cx="10058400" cy="5373859"/>
          </a:xfrm>
        </p:spPr>
        <p:txBody>
          <a:bodyPr>
            <a:normAutofit/>
          </a:bodyPr>
          <a:lstStyle/>
          <a:p>
            <a:r>
              <a:rPr lang="fr-FR" sz="3600" b="1" u="sng" dirty="0" smtClean="0"/>
              <a:t>1.</a:t>
            </a:r>
            <a:r>
              <a:rPr lang="fr-FR" b="1" u="sng" dirty="0" smtClean="0"/>
              <a:t> </a:t>
            </a:r>
            <a:r>
              <a:rPr lang="fr-FR" sz="4400" b="1" u="sng" dirty="0" smtClean="0"/>
              <a:t>Introduction</a:t>
            </a:r>
            <a:r>
              <a:rPr lang="fr-FR" b="1" u="sng" dirty="0" smtClean="0"/>
              <a:t> </a:t>
            </a:r>
            <a:r>
              <a:rPr lang="fr-FR" sz="3600" b="1" dirty="0" smtClean="0"/>
              <a:t>:</a:t>
            </a:r>
            <a:r>
              <a:rPr lang="fr-FR" b="1" dirty="0" smtClean="0"/>
              <a:t/>
            </a:r>
            <a:br>
              <a:rPr lang="fr-FR" b="1" dirty="0" smtClean="0"/>
            </a:br>
            <a:r>
              <a:rPr lang="fr-FR" sz="3100" dirty="0" smtClean="0"/>
              <a:t>La production agricole doit fournir les aliments nécessaires à un nombre croissant  d’</a:t>
            </a:r>
            <a:r>
              <a:rPr lang="fr-FR" sz="3100" dirty="0" err="1" smtClean="0"/>
              <a:t>etres</a:t>
            </a:r>
            <a:r>
              <a:rPr lang="fr-FR" sz="3100" dirty="0" smtClean="0"/>
              <a:t> humains ( nous sommes 7 M, sur terre</a:t>
            </a:r>
            <a:br>
              <a:rPr lang="fr-FR" sz="3100" dirty="0" smtClean="0"/>
            </a:br>
            <a:r>
              <a:rPr lang="fr-FR" sz="3100" dirty="0" smtClean="0"/>
              <a:t> depuis le 31 octobre 2011, et nous</a:t>
            </a:r>
            <a:br>
              <a:rPr lang="fr-FR" sz="3100" dirty="0" smtClean="0"/>
            </a:br>
            <a:r>
              <a:rPr lang="fr-FR" sz="3100" dirty="0" smtClean="0"/>
              <a:t>atteindrons vraisemblablement les neufs milliards en 2015). Depuis les années 50 </a:t>
            </a:r>
            <a:br>
              <a:rPr lang="fr-FR" sz="3100" dirty="0" smtClean="0"/>
            </a:br>
            <a:r>
              <a:rPr lang="fr-FR" sz="3100" dirty="0" smtClean="0"/>
              <a:t> la modernisation de l’agriculture a permis d’accroître la production alimentaire, générant ainsi</a:t>
            </a:r>
            <a:br>
              <a:rPr lang="fr-FR" sz="3100" dirty="0" smtClean="0"/>
            </a:br>
            <a:r>
              <a:rPr lang="fr-FR" sz="3100" dirty="0" smtClean="0"/>
              <a:t>des conséquences sur l’enivrement et sur la santé.</a:t>
            </a:r>
            <a:endParaRPr lang="fr-FR" sz="31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97280" y="758952"/>
            <a:ext cx="10058400" cy="4788408"/>
          </a:xfrm>
        </p:spPr>
        <p:txBody>
          <a:bodyPr>
            <a:noAutofit/>
          </a:bodyPr>
          <a:lstStyle/>
          <a:p>
            <a:pPr marL="457200" indent="-419100">
              <a:spcBef>
                <a:spcPts val="600"/>
              </a:spcBef>
            </a:pPr>
            <a:r>
              <a:rPr lang="fr-FR" altLang="fr-FR" sz="3600" dirty="0" smtClean="0">
                <a:latin typeface="Comic Sans MS" panose="030F0702030302020204" pitchFamily="66" charset="0"/>
                <a:ea typeface="ＭＳ Ｐゴシック" panose="020B0600070205080204" pitchFamily="34" charset="-128"/>
                <a:cs typeface="Arial" panose="020B0604020202020204" pitchFamily="34" charset="0"/>
              </a:rPr>
              <a:t/>
            </a:r>
            <a:br>
              <a:rPr lang="fr-FR" altLang="fr-FR" sz="3600" dirty="0" smtClean="0">
                <a:latin typeface="Comic Sans MS" panose="030F0702030302020204" pitchFamily="66" charset="0"/>
                <a:ea typeface="ＭＳ Ｐゴシック" panose="020B0600070205080204" pitchFamily="34" charset="-128"/>
                <a:cs typeface="Arial" panose="020B0604020202020204" pitchFamily="34" charset="0"/>
              </a:rPr>
            </a:br>
            <a:r>
              <a:rPr lang="fr-FR" altLang="fr-FR" sz="3600" dirty="0" smtClean="0">
                <a:latin typeface="Comic Sans MS" panose="030F0702030302020204" pitchFamily="66" charset="0"/>
                <a:ea typeface="ＭＳ Ｐゴシック" panose="020B0600070205080204" pitchFamily="34" charset="-128"/>
                <a:cs typeface="Arial" panose="020B0604020202020204" pitchFamily="34" charset="0"/>
              </a:rPr>
              <a:t>-</a:t>
            </a:r>
            <a:br>
              <a:rPr lang="fr-FR" altLang="fr-FR" sz="3600" dirty="0" smtClean="0">
                <a:latin typeface="Comic Sans MS" panose="030F0702030302020204" pitchFamily="66" charset="0"/>
                <a:ea typeface="ＭＳ Ｐゴシック" panose="020B0600070205080204" pitchFamily="34" charset="-128"/>
                <a:cs typeface="Arial" panose="020B0604020202020204" pitchFamily="34" charset="0"/>
              </a:rPr>
            </a:br>
            <a:r>
              <a:rPr lang="fr-FR" altLang="fr-FR" sz="3600" dirty="0">
                <a:latin typeface="Comic Sans MS" panose="030F0702030302020204" pitchFamily="66" charset="0"/>
                <a:ea typeface="ＭＳ Ｐゴシック" panose="020B0600070205080204" pitchFamily="34" charset="-128"/>
                <a:cs typeface="Arial" panose="020B0604020202020204" pitchFamily="34" charset="0"/>
              </a:rPr>
              <a:t/>
            </a:r>
            <a:br>
              <a:rPr lang="fr-FR" altLang="fr-FR" sz="3600" dirty="0">
                <a:latin typeface="Comic Sans MS" panose="030F0702030302020204" pitchFamily="66" charset="0"/>
                <a:ea typeface="ＭＳ Ｐゴシック" panose="020B0600070205080204" pitchFamily="34" charset="-128"/>
                <a:cs typeface="Arial" panose="020B0604020202020204" pitchFamily="34" charset="0"/>
              </a:rPr>
            </a:br>
            <a:r>
              <a:rPr lang="fr-FR" altLang="fr-FR" sz="3600" dirty="0" smtClean="0">
                <a:latin typeface="Comic Sans MS" panose="030F0702030302020204" pitchFamily="66" charset="0"/>
                <a:ea typeface="ＭＳ Ｐゴシック" panose="020B0600070205080204" pitchFamily="34" charset="-128"/>
                <a:cs typeface="Arial" panose="020B0604020202020204" pitchFamily="34" charset="0"/>
              </a:rPr>
              <a:t>- Laboratoires </a:t>
            </a:r>
            <a:r>
              <a:rPr lang="fr-FR" altLang="fr-FR" sz="3600" dirty="0">
                <a:latin typeface="Comic Sans MS" panose="030F0702030302020204" pitchFamily="66" charset="0"/>
                <a:ea typeface="ＭＳ Ｐゴシック" panose="020B0600070205080204" pitchFamily="34" charset="-128"/>
                <a:cs typeface="Arial" panose="020B0604020202020204" pitchFamily="34" charset="0"/>
              </a:rPr>
              <a:t>de recherche agronomique</a:t>
            </a:r>
            <a:br>
              <a:rPr lang="fr-FR" altLang="fr-FR" sz="3600" dirty="0">
                <a:latin typeface="Comic Sans MS" panose="030F0702030302020204" pitchFamily="66" charset="0"/>
                <a:ea typeface="ＭＳ Ｐゴシック" panose="020B0600070205080204" pitchFamily="34" charset="-128"/>
                <a:cs typeface="Arial" panose="020B0604020202020204" pitchFamily="34" charset="0"/>
              </a:rPr>
            </a:br>
            <a:r>
              <a:rPr lang="fr-FR" altLang="fr-FR" sz="3600" dirty="0">
                <a:latin typeface="Comic Sans MS" panose="030F0702030302020204" pitchFamily="66" charset="0"/>
                <a:ea typeface="ＭＳ Ｐゴシック" panose="020B0600070205080204" pitchFamily="34" charset="-128"/>
                <a:cs typeface="Arial" panose="020B0604020202020204" pitchFamily="34" charset="0"/>
              </a:rPr>
              <a:t>Industries agro-alimentaires : vins, bières, fromages, </a:t>
            </a:r>
            <a:r>
              <a:rPr lang="fr-FR" altLang="fr-FR" sz="3600" dirty="0" smtClean="0">
                <a:latin typeface="Comic Sans MS" panose="030F0702030302020204" pitchFamily="66" charset="0"/>
                <a:ea typeface="ＭＳ Ｐゴシック" panose="020B0600070205080204" pitchFamily="34" charset="-128"/>
                <a:cs typeface="Arial" panose="020B0604020202020204" pitchFamily="34" charset="0"/>
              </a:rPr>
              <a:t>, </a:t>
            </a:r>
            <a:r>
              <a:rPr lang="fr-FR" altLang="fr-FR" sz="3600" dirty="0">
                <a:latin typeface="Comic Sans MS" panose="030F0702030302020204" pitchFamily="66" charset="0"/>
                <a:ea typeface="ＭＳ Ｐゴシック" panose="020B0600070205080204" pitchFamily="34" charset="-128"/>
                <a:cs typeface="Arial" panose="020B0604020202020204" pitchFamily="34" charset="0"/>
              </a:rPr>
              <a:t>produits céréaliers...</a:t>
            </a:r>
            <a:br>
              <a:rPr lang="fr-FR" altLang="fr-FR" sz="3600" dirty="0">
                <a:latin typeface="Comic Sans MS" panose="030F0702030302020204" pitchFamily="66" charset="0"/>
                <a:ea typeface="ＭＳ Ｐゴシック" panose="020B0600070205080204" pitchFamily="34" charset="-128"/>
                <a:cs typeface="Arial" panose="020B0604020202020204" pitchFamily="34" charset="0"/>
              </a:rPr>
            </a:br>
            <a:r>
              <a:rPr lang="fr-FR" altLang="fr-FR" sz="3600" dirty="0">
                <a:latin typeface="Comic Sans MS" panose="030F0702030302020204" pitchFamily="66" charset="0"/>
                <a:ea typeface="ＭＳ Ｐゴシック" panose="020B0600070205080204" pitchFamily="34" charset="-128"/>
                <a:cs typeface="Arial" panose="020B0604020202020204" pitchFamily="34" charset="0"/>
              </a:rPr>
              <a:t>Amélioration génétique des plantes, des animaux, des microorganismes d'intérêt agronomique (OGM)</a:t>
            </a:r>
            <a:br>
              <a:rPr lang="fr-FR" altLang="fr-FR" sz="3600" dirty="0">
                <a:latin typeface="Comic Sans MS" panose="030F0702030302020204" pitchFamily="66" charset="0"/>
                <a:ea typeface="ＭＳ Ｐゴシック" panose="020B0600070205080204" pitchFamily="34" charset="-128"/>
                <a:cs typeface="Arial" panose="020B0604020202020204" pitchFamily="34" charset="0"/>
              </a:rPr>
            </a:br>
            <a:r>
              <a:rPr lang="fr-FR" altLang="fr-FR" sz="3600" dirty="0">
                <a:latin typeface="Comic Sans MS" panose="030F0702030302020204" pitchFamily="66" charset="0"/>
                <a:ea typeface="ＭＳ Ｐゴシック" panose="020B0600070205080204" pitchFamily="34" charset="-128"/>
                <a:cs typeface="Arial" panose="020B0604020202020204" pitchFamily="34" charset="0"/>
              </a:rPr>
              <a:t>Clonage, élevage</a:t>
            </a:r>
            <a:br>
              <a:rPr lang="fr-FR" altLang="fr-FR" sz="3600" dirty="0">
                <a:latin typeface="Comic Sans MS" panose="030F0702030302020204" pitchFamily="66" charset="0"/>
                <a:ea typeface="ＭＳ Ｐゴシック" panose="020B0600070205080204" pitchFamily="34" charset="-128"/>
                <a:cs typeface="Arial" panose="020B0604020202020204" pitchFamily="34" charset="0"/>
              </a:rPr>
            </a:br>
            <a:r>
              <a:rPr lang="fr-FR" altLang="fr-FR" sz="3600" dirty="0" smtClean="0">
                <a:latin typeface="Comic Sans MS" panose="030F0702030302020204" pitchFamily="66" charset="0"/>
                <a:ea typeface="ＭＳ Ｐゴシック" panose="020B0600070205080204" pitchFamily="34" charset="-128"/>
                <a:cs typeface="Arial" panose="020B0604020202020204" pitchFamily="34" charset="0"/>
              </a:rPr>
              <a:t>Bio pesticides</a:t>
            </a:r>
            <a:r>
              <a:rPr lang="fr-FR" altLang="fr-FR" sz="3600" dirty="0">
                <a:latin typeface="Comic Sans MS" panose="030F0702030302020204" pitchFamily="66" charset="0"/>
                <a:ea typeface="ＭＳ Ｐゴシック" panose="020B0600070205080204" pitchFamily="34" charset="-128"/>
                <a:cs typeface="Arial" panose="020B0604020202020204" pitchFamily="34" charset="0"/>
              </a:rPr>
              <a:t/>
            </a:r>
            <a:br>
              <a:rPr lang="fr-FR" altLang="fr-FR" sz="3600" dirty="0">
                <a:latin typeface="Comic Sans MS" panose="030F0702030302020204" pitchFamily="66" charset="0"/>
                <a:ea typeface="ＭＳ Ｐゴシック" panose="020B0600070205080204" pitchFamily="34" charset="-128"/>
                <a:cs typeface="Arial" panose="020B0604020202020204" pitchFamily="34" charset="0"/>
              </a:rPr>
            </a:br>
            <a:endParaRPr lang="fr-FR" sz="3600" dirty="0"/>
          </a:p>
        </p:txBody>
      </p:sp>
    </p:spTree>
    <p:extLst>
      <p:ext uri="{BB962C8B-B14F-4D97-AF65-F5344CB8AC3E}">
        <p14:creationId xmlns:p14="http://schemas.microsoft.com/office/powerpoint/2010/main" val="20892028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14434541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altLang="fr-FR" sz="5400" dirty="0">
                <a:solidFill>
                  <a:srgbClr val="000000"/>
                </a:solidFill>
                <a:latin typeface="Lucida Handwriting" panose="03010101010101010101" pitchFamily="66" charset="0"/>
                <a:ea typeface="ＭＳ Ｐゴシック" panose="020B0600070205080204" pitchFamily="34" charset="-128"/>
                <a:cs typeface="Arial" panose="020B0604020202020204" pitchFamily="34" charset="0"/>
                <a:sym typeface="Arial" panose="020B0604020202020204" pitchFamily="34" charset="0"/>
              </a:rPr>
              <a:t>Biotechnologies </a:t>
            </a:r>
            <a:r>
              <a:rPr lang="fr-FR" altLang="fr-FR" sz="5400" dirty="0" smtClean="0">
                <a:solidFill>
                  <a:schemeClr val="tx1"/>
                </a:solidFill>
                <a:latin typeface="Lucida Handwriting" panose="03010101010101010101" pitchFamily="66" charset="0"/>
                <a:ea typeface="ＭＳ Ｐゴシック" panose="020B0600070205080204" pitchFamily="34" charset="-128"/>
                <a:cs typeface="Arial" panose="020B0604020202020204" pitchFamily="34" charset="0"/>
                <a:sym typeface="Arial" panose="020B0604020202020204" pitchFamily="34" charset="0"/>
              </a:rPr>
              <a:t>blanches </a:t>
            </a:r>
            <a:r>
              <a:rPr lang="fr-FR" altLang="fr-FR" sz="5400" dirty="0">
                <a:solidFill>
                  <a:srgbClr val="000000"/>
                </a:solidFill>
                <a:latin typeface="Lucida Handwriting" panose="03010101010101010101" pitchFamily="66" charset="0"/>
                <a:ea typeface="ＭＳ Ｐゴシック" panose="020B0600070205080204" pitchFamily="34" charset="-128"/>
                <a:cs typeface="Arial" panose="020B0604020202020204" pitchFamily="34" charset="0"/>
                <a:sym typeface="Arial" panose="020B0604020202020204" pitchFamily="34" charset="0"/>
              </a:rPr>
              <a:t/>
            </a:r>
            <a:br>
              <a:rPr lang="fr-FR" altLang="fr-FR" sz="5400" dirty="0">
                <a:solidFill>
                  <a:srgbClr val="000000"/>
                </a:solidFill>
                <a:latin typeface="Lucida Handwriting" panose="03010101010101010101" pitchFamily="66" charset="0"/>
                <a:ea typeface="ＭＳ Ｐゴシック" panose="020B0600070205080204" pitchFamily="34" charset="-128"/>
                <a:cs typeface="Arial" panose="020B0604020202020204" pitchFamily="34" charset="0"/>
                <a:sym typeface="Arial" panose="020B0604020202020204" pitchFamily="34" charset="0"/>
              </a:rPr>
            </a:br>
            <a:r>
              <a:rPr lang="fr-FR" altLang="fr-FR" sz="5400" dirty="0">
                <a:solidFill>
                  <a:srgbClr val="000000"/>
                </a:solidFill>
                <a:latin typeface="Lucida Handwriting" panose="03010101010101010101" pitchFamily="66" charset="0"/>
                <a:ea typeface="ＭＳ Ｐゴシック" panose="020B0600070205080204" pitchFamily="34" charset="-128"/>
                <a:cs typeface="Arial" panose="020B0604020202020204" pitchFamily="34" charset="0"/>
                <a:sym typeface="Arial" panose="020B0604020202020204" pitchFamily="34" charset="0"/>
              </a:rPr>
              <a:t/>
            </a:r>
            <a:br>
              <a:rPr lang="fr-FR" altLang="fr-FR" sz="5400" dirty="0">
                <a:solidFill>
                  <a:srgbClr val="000000"/>
                </a:solidFill>
                <a:latin typeface="Lucida Handwriting" panose="03010101010101010101" pitchFamily="66" charset="0"/>
                <a:ea typeface="ＭＳ Ｐゴシック" panose="020B0600070205080204" pitchFamily="34" charset="-128"/>
                <a:cs typeface="Arial" panose="020B0604020202020204" pitchFamily="34" charset="0"/>
                <a:sym typeface="Arial" panose="020B0604020202020204" pitchFamily="34" charset="0"/>
              </a:rPr>
            </a:br>
            <a:r>
              <a:rPr lang="fr-FR" altLang="fr-FR" sz="5400" dirty="0">
                <a:solidFill>
                  <a:srgbClr val="000000"/>
                </a:solidFill>
                <a:latin typeface="Lucida Handwriting" panose="03010101010101010101" pitchFamily="66" charset="0"/>
                <a:ea typeface="ＭＳ Ｐゴシック" panose="020B0600070205080204" pitchFamily="34" charset="-128"/>
                <a:cs typeface="Arial" panose="020B0604020202020204" pitchFamily="34" charset="0"/>
                <a:sym typeface="Arial" panose="020B0604020202020204" pitchFamily="34" charset="0"/>
              </a:rPr>
              <a:t>valorisation industrielle en bioréacteurs</a:t>
            </a:r>
            <a:endParaRPr lang="fr-FR" sz="5400" dirty="0"/>
          </a:p>
        </p:txBody>
      </p:sp>
      <p:pic>
        <p:nvPicPr>
          <p:cNvPr id="4" name="Picture 5" descr="D:\2012 2013\docs diaporama STL\losanges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0680" y="4135374"/>
            <a:ext cx="8991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33463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97280" y="758952"/>
            <a:ext cx="10058400" cy="4898136"/>
          </a:xfrm>
        </p:spPr>
        <p:txBody>
          <a:bodyPr>
            <a:normAutofit fontScale="90000"/>
          </a:bodyPr>
          <a:lstStyle/>
          <a:p>
            <a:pPr marL="457200" indent="-381000">
              <a:spcBef>
                <a:spcPts val="600"/>
              </a:spcBef>
            </a:pPr>
            <a:r>
              <a:rPr lang="fr-FR" altLang="fr-FR" sz="4400" dirty="0">
                <a:latin typeface="Comic Sans MS" panose="030F0702030302020204" pitchFamily="66" charset="0"/>
                <a:ea typeface="ＭＳ Ｐゴシック" panose="020B0600070205080204" pitchFamily="34" charset="-128"/>
                <a:cs typeface="Arial" panose="020B0604020202020204" pitchFamily="34" charset="0"/>
              </a:rPr>
              <a:t>Utilisation d'enzymes, de microorganismes,</a:t>
            </a:r>
            <a:br>
              <a:rPr lang="fr-FR" altLang="fr-FR" sz="4400" dirty="0">
                <a:latin typeface="Comic Sans MS" panose="030F0702030302020204" pitchFamily="66" charset="0"/>
                <a:ea typeface="ＭＳ Ｐゴシック" panose="020B0600070205080204" pitchFamily="34" charset="-128"/>
                <a:cs typeface="Arial" panose="020B0604020202020204" pitchFamily="34" charset="0"/>
              </a:rPr>
            </a:br>
            <a:r>
              <a:rPr lang="fr-FR" altLang="fr-FR" sz="4400" dirty="0">
                <a:latin typeface="Comic Sans MS" panose="030F0702030302020204" pitchFamily="66" charset="0"/>
                <a:ea typeface="ＭＳ Ｐゴシック" panose="020B0600070205080204" pitchFamily="34" charset="-128"/>
                <a:cs typeface="Arial" panose="020B0604020202020204" pitchFamily="34" charset="0"/>
              </a:rPr>
              <a:t>processus de fermentations</a:t>
            </a:r>
            <a:br>
              <a:rPr lang="fr-FR" altLang="fr-FR" sz="4400" dirty="0">
                <a:latin typeface="Comic Sans MS" panose="030F0702030302020204" pitchFamily="66" charset="0"/>
                <a:ea typeface="ＭＳ Ｐゴシック" panose="020B0600070205080204" pitchFamily="34" charset="-128"/>
                <a:cs typeface="Arial" panose="020B0604020202020204" pitchFamily="34" charset="0"/>
              </a:rPr>
            </a:br>
            <a:r>
              <a:rPr lang="fr-FR" altLang="fr-FR" sz="4400" dirty="0">
                <a:latin typeface="Comic Sans MS" panose="030F0702030302020204" pitchFamily="66" charset="0"/>
                <a:ea typeface="ＭＳ Ｐゴシック" panose="020B0600070205080204" pitchFamily="34" charset="-128"/>
                <a:cs typeface="Arial" panose="020B0604020202020204" pitchFamily="34" charset="0"/>
              </a:rPr>
              <a:t>Biocarburants</a:t>
            </a:r>
            <a:br>
              <a:rPr lang="fr-FR" altLang="fr-FR" sz="4400" dirty="0">
                <a:latin typeface="Comic Sans MS" panose="030F0702030302020204" pitchFamily="66" charset="0"/>
                <a:ea typeface="ＭＳ Ｐゴシック" panose="020B0600070205080204" pitchFamily="34" charset="-128"/>
                <a:cs typeface="Arial" panose="020B0604020202020204" pitchFamily="34" charset="0"/>
              </a:rPr>
            </a:br>
            <a:r>
              <a:rPr lang="fr-FR" altLang="fr-FR" sz="4400" dirty="0" smtClean="0">
                <a:latin typeface="Comic Sans MS" panose="030F0702030302020204" pitchFamily="66" charset="0"/>
                <a:ea typeface="ＭＳ Ｐゴシック" panose="020B0600070205080204" pitchFamily="34" charset="-128"/>
                <a:cs typeface="Arial" panose="020B0604020202020204" pitchFamily="34" charset="0"/>
              </a:rPr>
              <a:t>Bio polymères, </a:t>
            </a:r>
            <a:r>
              <a:rPr lang="fr-FR" altLang="fr-FR" sz="4400" dirty="0">
                <a:latin typeface="Comic Sans MS" panose="030F0702030302020204" pitchFamily="66" charset="0"/>
                <a:ea typeface="ＭＳ Ｐゴシック" panose="020B0600070205080204" pitchFamily="34" charset="-128"/>
                <a:cs typeface="Arial" panose="020B0604020202020204" pitchFamily="34" charset="0"/>
              </a:rPr>
              <a:t>fibres </a:t>
            </a:r>
            <a:r>
              <a:rPr lang="fr-FR" altLang="fr-FR" sz="5300" dirty="0">
                <a:latin typeface="Comic Sans MS" panose="030F0702030302020204" pitchFamily="66" charset="0"/>
                <a:ea typeface="ＭＳ Ｐゴシック" panose="020B0600070205080204" pitchFamily="34" charset="-128"/>
                <a:cs typeface="Arial" panose="020B0604020202020204" pitchFamily="34" charset="0"/>
              </a:rPr>
              <a:t>textiles...</a:t>
            </a:r>
            <a:br>
              <a:rPr lang="fr-FR" altLang="fr-FR" sz="5300" dirty="0">
                <a:latin typeface="Comic Sans MS" panose="030F0702030302020204" pitchFamily="66" charset="0"/>
                <a:ea typeface="ＭＳ Ｐゴシック" panose="020B0600070205080204" pitchFamily="34" charset="-128"/>
                <a:cs typeface="Arial" panose="020B0604020202020204" pitchFamily="34" charset="0"/>
              </a:rPr>
            </a:br>
            <a:r>
              <a:rPr lang="fr-FR" altLang="fr-FR" sz="5300" dirty="0" smtClean="0">
                <a:latin typeface="Comic Sans MS" panose="030F0702030302020204" pitchFamily="66" charset="0"/>
                <a:ea typeface="ＭＳ Ｐゴシック" panose="020B0600070205080204" pitchFamily="34" charset="-128"/>
                <a:cs typeface="Arial" panose="020B0604020202020204" pitchFamily="34" charset="0"/>
              </a:rPr>
              <a:t>Bio solvants</a:t>
            </a:r>
            <a:r>
              <a:rPr lang="fr-FR" altLang="fr-FR" sz="5300" dirty="0">
                <a:latin typeface="Comic Sans MS" panose="030F0702030302020204" pitchFamily="66" charset="0"/>
                <a:ea typeface="ＭＳ Ｐゴシック" panose="020B0600070205080204" pitchFamily="34" charset="-128"/>
                <a:cs typeface="Arial" panose="020B0604020202020204" pitchFamily="34" charset="0"/>
              </a:rPr>
              <a:t/>
            </a:r>
            <a:br>
              <a:rPr lang="fr-FR" altLang="fr-FR" sz="5300" dirty="0">
                <a:latin typeface="Comic Sans MS" panose="030F0702030302020204" pitchFamily="66" charset="0"/>
                <a:ea typeface="ＭＳ Ｐゴシック" panose="020B0600070205080204" pitchFamily="34" charset="-128"/>
                <a:cs typeface="Arial" panose="020B0604020202020204" pitchFamily="34" charset="0"/>
              </a:rPr>
            </a:br>
            <a:r>
              <a:rPr lang="fr-FR" altLang="fr-FR" sz="5300" dirty="0">
                <a:latin typeface="Comic Sans MS" panose="030F0702030302020204" pitchFamily="66" charset="0"/>
                <a:ea typeface="ＭＳ Ｐゴシック" panose="020B0600070205080204" pitchFamily="34" charset="-128"/>
                <a:cs typeface="Arial" panose="020B0604020202020204" pitchFamily="34" charset="0"/>
              </a:rPr>
              <a:t>Antibiotiques, acides organiques, acides aminés...</a:t>
            </a:r>
            <a:endParaRPr lang="fr-FR" sz="5300" dirty="0"/>
          </a:p>
        </p:txBody>
      </p:sp>
    </p:spTree>
    <p:extLst>
      <p:ext uri="{BB962C8B-B14F-4D97-AF65-F5344CB8AC3E}">
        <p14:creationId xmlns:p14="http://schemas.microsoft.com/office/powerpoint/2010/main" val="4264732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00051" y="1253067"/>
            <a:ext cx="10058400" cy="2415822"/>
          </a:xfrm>
        </p:spPr>
        <p:style>
          <a:lnRef idx="2">
            <a:schemeClr val="dk1"/>
          </a:lnRef>
          <a:fillRef idx="1">
            <a:schemeClr val="lt1"/>
          </a:fillRef>
          <a:effectRef idx="0">
            <a:schemeClr val="dk1"/>
          </a:effectRef>
          <a:fontRef idx="minor">
            <a:schemeClr val="dk1"/>
          </a:fontRef>
        </p:style>
        <p:txBody>
          <a:bodyPr>
            <a:normAutofit fontScale="90000"/>
          </a:bodyPr>
          <a:lstStyle/>
          <a:p>
            <a:r>
              <a:rPr lang="fr-FR" sz="3600" b="1" u="sng" dirty="0" smtClean="0"/>
              <a:t>La Productivité</a:t>
            </a:r>
            <a:r>
              <a:rPr lang="fr-FR" sz="3600" dirty="0" smtClean="0"/>
              <a:t>:   La Productivité est la quantité de travail produite au cours d’une période donnée. Elle est liée à la capacité de la personne, de produire une quantité standard de produits, de services telle qu’elle décrite dans la description des taches.</a:t>
            </a:r>
            <a:endParaRPr lang="fr-FR" sz="3600" dirty="0"/>
          </a:p>
        </p:txBody>
      </p:sp>
      <p:sp>
        <p:nvSpPr>
          <p:cNvPr id="4" name="Sous-titre 3"/>
          <p:cNvSpPr>
            <a:spLocks noGrp="1"/>
          </p:cNvSpPr>
          <p:nvPr>
            <p:ph type="subTitle" idx="1"/>
          </p:nvPr>
        </p:nvSpPr>
        <p:spPr>
          <a:xfrm>
            <a:off x="1100051" y="4444331"/>
            <a:ext cx="10058400" cy="1143000"/>
          </a:xfrm>
        </p:spPr>
        <p:style>
          <a:lnRef idx="2">
            <a:schemeClr val="accent1">
              <a:shade val="50000"/>
            </a:schemeClr>
          </a:lnRef>
          <a:fillRef idx="1">
            <a:schemeClr val="accent1"/>
          </a:fillRef>
          <a:effectRef idx="0">
            <a:schemeClr val="accent1"/>
          </a:effectRef>
          <a:fontRef idx="minor">
            <a:schemeClr val="lt1"/>
          </a:fontRef>
        </p:style>
        <p:txBody>
          <a:bodyPr/>
          <a:lstStyle/>
          <a:p>
            <a:r>
              <a:rPr lang="fr-FR" dirty="0" smtClean="0">
                <a:solidFill>
                  <a:schemeClr val="bg1"/>
                </a:solidFill>
              </a:rPr>
              <a:t>On Distingue deux types de production:</a:t>
            </a:r>
          </a:p>
          <a:p>
            <a:r>
              <a:rPr lang="fr-FR" dirty="0" smtClean="0"/>
              <a:t>- </a:t>
            </a:r>
            <a:r>
              <a:rPr lang="fr-FR" dirty="0" smtClean="0">
                <a:solidFill>
                  <a:schemeClr val="bg1"/>
                </a:solidFill>
              </a:rPr>
              <a:t>Production animale et production végétale</a:t>
            </a:r>
            <a:endParaRPr lang="fr-FR" dirty="0">
              <a:solidFill>
                <a:schemeClr val="bg1"/>
              </a:solidFill>
            </a:endParaRPr>
          </a:p>
        </p:txBody>
      </p:sp>
    </p:spTree>
    <p:extLst>
      <p:ext uri="{BB962C8B-B14F-4D97-AF65-F5344CB8AC3E}">
        <p14:creationId xmlns:p14="http://schemas.microsoft.com/office/powerpoint/2010/main" val="3194983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39236" y="465441"/>
            <a:ext cx="10058400" cy="2164870"/>
          </a:xfrm>
        </p:spPr>
        <p:txBody>
          <a:bodyPr>
            <a:normAutofit/>
          </a:bodyPr>
          <a:lstStyle/>
          <a:p>
            <a:r>
              <a:rPr lang="fr-FR" dirty="0" smtClean="0"/>
              <a:t>1.1: </a:t>
            </a:r>
            <a:r>
              <a:rPr lang="fr-FR" u="sng" dirty="0" smtClean="0"/>
              <a:t>La Production Animale</a:t>
            </a:r>
            <a:endParaRPr lang="fr-FR" u="sng" dirty="0"/>
          </a:p>
        </p:txBody>
      </p:sp>
      <p:sp>
        <p:nvSpPr>
          <p:cNvPr id="3" name="Sous-titre 2"/>
          <p:cNvSpPr>
            <a:spLocks noGrp="1"/>
          </p:cNvSpPr>
          <p:nvPr>
            <p:ph type="subTitle" idx="1"/>
          </p:nvPr>
        </p:nvSpPr>
        <p:spPr>
          <a:xfrm>
            <a:off x="1100051" y="3093156"/>
            <a:ext cx="10058400" cy="1309511"/>
          </a:xfrm>
        </p:spPr>
        <p:style>
          <a:lnRef idx="2">
            <a:schemeClr val="accent1"/>
          </a:lnRef>
          <a:fillRef idx="1">
            <a:schemeClr val="lt1"/>
          </a:fillRef>
          <a:effectRef idx="0">
            <a:schemeClr val="accent1"/>
          </a:effectRef>
          <a:fontRef idx="minor">
            <a:schemeClr val="dk1"/>
          </a:fontRef>
        </p:style>
        <p:txBody>
          <a:bodyPr>
            <a:normAutofit lnSpcReduction="10000"/>
          </a:bodyPr>
          <a:lstStyle/>
          <a:p>
            <a:r>
              <a:rPr lang="fr-FR" b="1" dirty="0" smtClean="0">
                <a:solidFill>
                  <a:schemeClr val="tx1"/>
                </a:solidFill>
              </a:rPr>
              <a:t>La production animale </a:t>
            </a:r>
            <a:r>
              <a:rPr lang="fr-FR" dirty="0" smtClean="0">
                <a:solidFill>
                  <a:schemeClr val="tx1"/>
                </a:solidFill>
              </a:rPr>
              <a:t>est l’ensemble des techniques relatives a l’</a:t>
            </a:r>
            <a:r>
              <a:rPr lang="fr-FR" dirty="0" err="1" smtClean="0">
                <a:solidFill>
                  <a:schemeClr val="tx1"/>
                </a:solidFill>
              </a:rPr>
              <a:t>elevage</a:t>
            </a:r>
            <a:r>
              <a:rPr lang="fr-FR" dirty="0" smtClean="0">
                <a:solidFill>
                  <a:schemeClr val="tx1"/>
                </a:solidFill>
              </a:rPr>
              <a:t> des animaux et dont ils produisent divers produits propres a la consommation</a:t>
            </a:r>
            <a:endParaRPr lang="fr-FR" dirty="0">
              <a:solidFill>
                <a:schemeClr val="tx1"/>
              </a:solidFill>
            </a:endParaRPr>
          </a:p>
        </p:txBody>
      </p:sp>
    </p:spTree>
    <p:extLst>
      <p:ext uri="{BB962C8B-B14F-4D97-AF65-F5344CB8AC3E}">
        <p14:creationId xmlns:p14="http://schemas.microsoft.com/office/powerpoint/2010/main" val="3898931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99910" y="3002845"/>
            <a:ext cx="11142133" cy="2822222"/>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fr-FR" sz="4400" dirty="0" smtClean="0"/>
              <a:t>1.2.2: but de l’élevage:</a:t>
            </a:r>
            <a:br>
              <a:rPr lang="fr-FR" sz="4400" dirty="0" smtClean="0"/>
            </a:br>
            <a:r>
              <a:rPr lang="fr-FR" sz="4400" dirty="0" smtClean="0"/>
              <a:t>- Les animaux (élevage animal) destiné :  l’accroissement des troupeaux</a:t>
            </a:r>
            <a:br>
              <a:rPr lang="fr-FR" sz="4400" dirty="0" smtClean="0"/>
            </a:br>
            <a:r>
              <a:rPr lang="fr-FR" sz="4400" dirty="0" smtClean="0"/>
              <a:t>repeuplement </a:t>
            </a:r>
            <a:br>
              <a:rPr lang="fr-FR" sz="4400" dirty="0" smtClean="0"/>
            </a:br>
            <a:endParaRPr lang="fr-FR" sz="4400" dirty="0"/>
          </a:p>
        </p:txBody>
      </p:sp>
      <p:sp>
        <p:nvSpPr>
          <p:cNvPr id="5" name="Titre 1"/>
          <p:cNvSpPr txBox="1">
            <a:spLocks/>
          </p:cNvSpPr>
          <p:nvPr/>
        </p:nvSpPr>
        <p:spPr>
          <a:xfrm>
            <a:off x="455969" y="231423"/>
            <a:ext cx="10058400" cy="249631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fr-FR" sz="4400" b="1" u="sng" smtClean="0"/>
              <a:t>1.2: l’Elevage</a:t>
            </a:r>
            <a:r>
              <a:rPr lang="fr-FR" sz="4400" smtClean="0"/>
              <a:t>: il correspond à l’ensemble des activites qui assurent la multiplication des animaux  à des fins de consommation humaine</a:t>
            </a:r>
            <a:endParaRPr lang="fr-FR" sz="4400" dirty="0"/>
          </a:p>
        </p:txBody>
      </p:sp>
    </p:spTree>
    <p:extLst>
      <p:ext uri="{BB962C8B-B14F-4D97-AF65-F5344CB8AC3E}">
        <p14:creationId xmlns:p14="http://schemas.microsoft.com/office/powerpoint/2010/main" val="14699597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97280" y="758952"/>
            <a:ext cx="10058400" cy="2977670"/>
          </a:xfrm>
        </p:spPr>
        <p:txBody>
          <a:bodyPr>
            <a:noAutofit/>
          </a:bodyPr>
          <a:lstStyle/>
          <a:p>
            <a:r>
              <a:rPr lang="fr-FR" sz="2800" dirty="0" smtClean="0"/>
              <a:t/>
            </a:r>
            <a:br>
              <a:rPr lang="fr-FR" sz="2800" dirty="0" smtClean="0"/>
            </a:br>
            <a:r>
              <a:rPr lang="fr-FR" sz="2800" dirty="0"/>
              <a:t/>
            </a:r>
            <a:br>
              <a:rPr lang="fr-FR" sz="2800" dirty="0"/>
            </a:br>
            <a:r>
              <a:rPr lang="fr-FR" sz="2800" dirty="0" smtClean="0"/>
              <a:t>2.2 Les produits de l’élevage :</a:t>
            </a:r>
            <a:br>
              <a:rPr lang="fr-FR" sz="2800" dirty="0" smtClean="0"/>
            </a:br>
            <a:r>
              <a:rPr lang="fr-FR" sz="2800" dirty="0" smtClean="0"/>
              <a:t>- le cheptel bovin, ovin, caprin, camelin (produits)</a:t>
            </a:r>
            <a:br>
              <a:rPr lang="fr-FR" sz="2800" dirty="0" smtClean="0"/>
            </a:br>
            <a:r>
              <a:rPr lang="fr-FR" sz="2800" dirty="0" smtClean="0"/>
              <a:t>- les produits issus de l’élevage destinés a l’alimentation humaine : viandes, poissons, coquillages lait, œufs ,miel</a:t>
            </a:r>
            <a:br>
              <a:rPr lang="fr-FR" sz="2800" dirty="0" smtClean="0"/>
            </a:br>
            <a:r>
              <a:rPr lang="fr-FR" sz="2800" dirty="0" smtClean="0"/>
              <a:t>- produits non alimentaires: poils, laine, cuir, plume, fourrure ,duvet, corne, soie </a:t>
            </a:r>
            <a:br>
              <a:rPr lang="fr-FR" sz="2800" dirty="0" smtClean="0"/>
            </a:br>
            <a:r>
              <a:rPr lang="fr-FR" sz="2800" dirty="0" smtClean="0"/>
              <a:t>- des sous produits:  comme le fumier, lisier</a:t>
            </a:r>
            <a:br>
              <a:rPr lang="fr-FR" sz="2800" dirty="0" smtClean="0"/>
            </a:br>
            <a:r>
              <a:rPr lang="fr-FR" sz="2800" dirty="0" smtClean="0"/>
              <a:t>- pour les besoins de travail: animaux de labour, chenil policier, chasse</a:t>
            </a:r>
            <a:endParaRPr lang="fr-FR" sz="2800" dirty="0"/>
          </a:p>
        </p:txBody>
      </p:sp>
      <p:sp>
        <p:nvSpPr>
          <p:cNvPr id="4" name="ZoneTexte 3"/>
          <p:cNvSpPr txBox="1"/>
          <p:nvPr/>
        </p:nvSpPr>
        <p:spPr>
          <a:xfrm>
            <a:off x="2348089" y="4673600"/>
            <a:ext cx="727004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smtClean="0"/>
              <a:t>L’</a:t>
            </a:r>
            <a:r>
              <a:rPr lang="fr-FR" dirty="0" err="1" smtClean="0"/>
              <a:t>elevage</a:t>
            </a:r>
            <a:r>
              <a:rPr lang="fr-FR" dirty="0" smtClean="0"/>
              <a:t> de concerne pas uniquement les animaux domestiques , on fait également l’</a:t>
            </a:r>
            <a:r>
              <a:rPr lang="fr-FR" dirty="0" err="1" smtClean="0"/>
              <a:t>elevage</a:t>
            </a:r>
            <a:r>
              <a:rPr lang="fr-FR" dirty="0" smtClean="0"/>
              <a:t> d’animaux sauvages les visons , les cerfs</a:t>
            </a:r>
            <a:endParaRPr lang="fr-FR" dirty="0"/>
          </a:p>
        </p:txBody>
      </p:sp>
    </p:spTree>
    <p:extLst>
      <p:ext uri="{BB962C8B-B14F-4D97-AF65-F5344CB8AC3E}">
        <p14:creationId xmlns:p14="http://schemas.microsoft.com/office/powerpoint/2010/main" val="4215103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Rétrospective">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12221</TotalTime>
  <Words>1067</Words>
  <Application>Microsoft Office PowerPoint</Application>
  <PresentationFormat>Personnalisé</PresentationFormat>
  <Paragraphs>100</Paragraphs>
  <Slides>53</Slides>
  <Notes>0</Notes>
  <HiddenSlides>0</HiddenSlides>
  <MMClips>0</MMClips>
  <ScaleCrop>false</ScaleCrop>
  <HeadingPairs>
    <vt:vector size="4" baseType="variant">
      <vt:variant>
        <vt:lpstr>Thème</vt:lpstr>
      </vt:variant>
      <vt:variant>
        <vt:i4>1</vt:i4>
      </vt:variant>
      <vt:variant>
        <vt:lpstr>Titres des diapositives</vt:lpstr>
      </vt:variant>
      <vt:variant>
        <vt:i4>53</vt:i4>
      </vt:variant>
    </vt:vector>
  </HeadingPairs>
  <TitlesOfParts>
    <vt:vector size="54" baseType="lpstr">
      <vt:lpstr>Rétrospective</vt:lpstr>
      <vt:lpstr>                    SCIENCES DE LA VIE &amp; IMPACT SOCIO ECONOMIQUE</vt:lpstr>
      <vt:lpstr>INTRODUCTION A LA THEMATIQUE</vt:lpstr>
      <vt:lpstr>CHAPITRE 1 : Production Animale &amp; Végétale</vt:lpstr>
      <vt:lpstr>I/ PRODUCTION AGRICOLE ( Animale &amp; Végétale)</vt:lpstr>
      <vt:lpstr>1. Introduction : La production agricole doit fournir les aliments nécessaires à un nombre croissant  d’etres humains ( nous sommes 7 M, sur terre  depuis le 31 octobre 2011, et nous atteindrons vraisemblablement les neufs milliards en 2015). Depuis les années 50   la modernisation de l’agriculture a permis d’accroître la production alimentaire, générant ainsi des conséquences sur l’enivrement et sur la santé.</vt:lpstr>
      <vt:lpstr>La Productivité:   La Productivité est la quantité de travail produite au cours d’une période donnée. Elle est liée à la capacité de la personne, de produire une quantité standard de produits, de services telle qu’elle décrite dans la description des taches.</vt:lpstr>
      <vt:lpstr>1.1: La Production Animale</vt:lpstr>
      <vt:lpstr>1.2.2: but de l’élevage: - Les animaux (élevage animal) destiné :  l’accroissement des troupeaux repeuplement  </vt:lpstr>
      <vt:lpstr>  2.2 Les produits de l’élevage : - le cheptel bovin, ovin, caprin, camelin (produits) - les produits issus de l’élevage destinés a l’alimentation humaine : viandes, poissons, coquillages lait, œufs ,miel - produits non alimentaires: poils, laine, cuir, plume, fourrure ,duvet, corne, soie  - des sous produits:  comme le fumier, lisier - pour les besoins de travail: animaux de labour, chenil policier, chasse</vt:lpstr>
      <vt:lpstr>  2. TYPOLOGIE DE L’ELEVAGE: Il existe plusieurs types d’élevage: - Elevage bovin : élevage des bœufs, et vaches - Elevage Ovin :   «          «  des moutons - Elevage caprin:  «           «  des chèvres - Elevage équin :  «            «   des chevaux - Elevage  avicole  «           «    des oiseaux - Elevage   canin    «           «    des chiens - Elevage félin        «           «     des chats - Elevage des animaux a fourrure: visons , renards, lapins - l’apiculture :    «     «     des abeilles - pisciculture    «       «     des poissons   </vt:lpstr>
      <vt:lpstr>3. La Production végétale : elle correspond a l’ensemble des techniques relatives a la culture des végétaux (Plantes, légumes, fruits)</vt:lpstr>
      <vt:lpstr>3.1 : les produits issus de la production végétale - les céréales:  les céréales dépendent fortement de la pluviométrie dans le sud, ils sont irrigués, en Algérie le blé dur est le plus cultivé suivi par l’orge, et le blé tendre - les cultures maraichères: on les appelle ainsi:        - horticulture maraichère        - agriculture maraichère        - le maraichage ils ont connu un développement important ces dernières années ,avec un impact économique certain la production totale est passée de 6M de t ( 2007/2008) à 10 M de t(2011/2012) ,soit une augmentation de 85% - la pomme de terre est un produit de grande consommation avec une production de 3.8 M de tonnes/ - IMPACT ECONOMIQUE: Algérie est devenue  exportateur de cette denrée    </vt:lpstr>
      <vt:lpstr>Agrumes: Le verger Agrumicole Algériens couvre 63000 has  c’est la production des Agrumes comprend (Oranges ,mandarines, citrons etc..) -la Production nationale pourrait avoisiner les 2 M de T /an , destinée  en grande partie à la consommation nationale</vt:lpstr>
      <vt:lpstr>Fruits rustiques: le plus connu en Algérie  :est la figue de barbarie , présente un impact économique certain , sa rusticité a fait d’elle qu’elle est en abondance dans les zones a climat aride</vt:lpstr>
      <vt:lpstr>Présentation PowerPoint</vt:lpstr>
      <vt:lpstr>La Viticulture:  est l’activité agricole consistant a cultiver une certaine variete de vigne produisant un fruit pour la consommation humaine: le raisin la Viticulture en Algérie est également un secteur exportateur . L’Algerie  reste aujourd’hui le 2 plus gros producteur de Vin en Afrique derrière l’Afrique du Sud.</vt:lpstr>
      <vt:lpstr>Fruits à Noyaux: L’ Algérie est un grand producteur de fruits a Noyaux (cerises, abricots, pèches, prunes), certaines espèces sont cultivées dans le grand sud tel que la mangue</vt:lpstr>
      <vt:lpstr> II/ Influence des facteurs du Milieu sur la production</vt:lpstr>
      <vt:lpstr>Ces facteurs peuvent être en grande partie déterminants, sur la production et par conséquent l’impact économique peut y être affecté (en partie) </vt:lpstr>
      <vt:lpstr>Les facteurs qui entrent en jeu lors de la photosynthèse   ( éclairement , teneur en CO2,appauvrisement en eau) Les facteurs climatiques (Températures &amp; Pluviométrie) Facteurs déterminant la qualité des sols  (  présence de Matière organique, présence de sels minéraux, circulation de l’eau) Les facteurs biotiques (lies à la présence d’autres êtres vivants dans le sol : présence de parasites, insectes ravageurs, de plantes entrant en compétition avec le végétal concerné, mycorhizes (association racine- champignon) : bactéries fixant l’azote atmosphérique et développant des nodosités sur les racines </vt:lpstr>
      <vt:lpstr>Chapitre 2 : ENVIRONNEMENT ET ECOLOGIE</vt:lpstr>
      <vt:lpstr>L’Environnement et L’écologie font partie des sciences de la vie</vt:lpstr>
      <vt:lpstr>Les milieux de vie+ êtres vivants = système écologique = écosystème</vt:lpstr>
      <vt:lpstr>Environnement: l'ensemble des éléments (biotiques ou abiotiques) qui entourent un individu ou une espèce et dont certains contribuent directement à subvenir à ses besoins »1, ou encore comme « l'ensemble des conditions naturelles (physiques, chimiques, biologiques) et culturelles (sociologiques) susceptibles d’agir sur les organismes vivants et les activités humaines » </vt:lpstr>
      <vt:lpstr>LE DEVELOPPEMENT DURABLE: est un développement qui répond aux besoins du présent sans compromettre la capacité des générations futures de répondre aux leurs (Rapport de Brundtland 1987) LA VIE DES POPULATIONS HUMAINES REPOSE SUR L’UTILISATION DES RESSOURCES NATURELLES ET LEUR LIBRE ACCES</vt:lpstr>
      <vt:lpstr>RESSOURCES: Toute entité ( energitique ,matérielle) nécessaire à l’homme pour assurer ses fonctions physiologiques et ses activites de production pour satisfaire a ses besoins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CHOIX D’UN MODELE DE DEVELOPPEMENT ECONOMIQUE DE DURABILITE MAIS COMMENT?</vt:lpstr>
      <vt:lpstr>LES APPROCHES DE LA GESTION DES RESSOURCES NATURELLES</vt:lpstr>
      <vt:lpstr>- Approche d’exploitation - Approche de préservation - Approche utilitaire - Approche ecologique ou durable</vt:lpstr>
      <vt:lpstr>1/ Approche d’exploitation : Une ressource donnée devrait etre utilisee le plus intensivement possible ,pour fournir le plus de profits à l’utilisateur l’utilisation d’une ressource depend des capacites a l’exploiter</vt:lpstr>
      <vt:lpstr>2/ Approche de Préservation: Une ressource doit etre preservée , mise de coté , et protegée hors de toute influence humaine  Espaces proteges , Monuments naturels  Réserves intégrales  parcs nationaux  ( Parc d’el kala – Parc de theniet el had , chrea)</vt:lpstr>
      <vt:lpstr>3/ Approche utilitaire: Utilisation prudente des ressources pour que cela dure</vt:lpstr>
      <vt:lpstr>Approche écologique ou durable: Une ressource donnée doit etre exploitée sans provoquer d’effets adverses sur l’environnement biophysique et humain</vt:lpstr>
      <vt:lpstr>THEOREME DE MALTHUS OU MALTHUSIANISME</vt:lpstr>
      <vt:lpstr>Présentation PowerPoint</vt:lpstr>
      <vt:lpstr>Présentation PowerPoint</vt:lpstr>
      <vt:lpstr>Les Biotechnologies</vt:lpstr>
      <vt:lpstr>Présentation PowerPoint</vt:lpstr>
      <vt:lpstr>Présentation PowerPoint</vt:lpstr>
      <vt:lpstr>Biotechnologies rouges :  secteur de la santé</vt:lpstr>
      <vt:lpstr>Présentation PowerPoint</vt:lpstr>
      <vt:lpstr>Biotechnologies vertes :  agriculture, élevage,  industries agro-alimentaires</vt:lpstr>
      <vt:lpstr> -  - Laboratoires de recherche agronomique Industries agro-alimentaires : vins, bières, fromages, , produits céréaliers... Amélioration génétique des plantes, des animaux, des microorganismes d'intérêt agronomique (OGM) Clonage, élevage Bio pesticides </vt:lpstr>
      <vt:lpstr>Présentation PowerPoint</vt:lpstr>
      <vt:lpstr>Biotechnologies blanches   valorisation industrielle en bioréacteurs</vt:lpstr>
      <vt:lpstr>Utilisation d'enzymes, de microorganismes, processus de fermentations Biocarburants Bio polymères, fibres textiles... Bio solvants Antibiotiques, acides organiques, acides aminés...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dc:creator>
  <cp:lastModifiedBy>Utilisateur</cp:lastModifiedBy>
  <cp:revision>108</cp:revision>
  <dcterms:created xsi:type="dcterms:W3CDTF">2019-03-06T07:19:58Z</dcterms:created>
  <dcterms:modified xsi:type="dcterms:W3CDTF">2020-07-08T20:14:42Z</dcterms:modified>
</cp:coreProperties>
</file>