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341" r:id="rId2"/>
    <p:sldId id="321" r:id="rId3"/>
    <p:sldId id="322" r:id="rId4"/>
    <p:sldId id="323" r:id="rId5"/>
    <p:sldId id="324" r:id="rId6"/>
    <p:sldId id="325" r:id="rId7"/>
    <p:sldId id="326" r:id="rId8"/>
    <p:sldId id="327" r:id="rId9"/>
    <p:sldId id="328" r:id="rId10"/>
    <p:sldId id="329" r:id="rId11"/>
    <p:sldId id="330" r:id="rId12"/>
    <p:sldId id="334" r:id="rId13"/>
    <p:sldId id="331" r:id="rId14"/>
    <p:sldId id="332" r:id="rId15"/>
    <p:sldId id="333" r:id="rId16"/>
    <p:sldId id="335" r:id="rId17"/>
    <p:sldId id="336" r:id="rId18"/>
    <p:sldId id="337" r:id="rId19"/>
    <p:sldId id="338" r:id="rId20"/>
    <p:sldId id="339" r:id="rId21"/>
    <p:sldId id="340"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71" autoAdjust="0"/>
  </p:normalViewPr>
  <p:slideViewPr>
    <p:cSldViewPr>
      <p:cViewPr varScale="1">
        <p:scale>
          <a:sx n="69" d="100"/>
          <a:sy n="69" d="100"/>
        </p:scale>
        <p:origin x="-1410" y="-102"/>
      </p:cViewPr>
      <p:guideLst>
        <p:guide orient="horz" pos="2160"/>
        <p:guide pos="2880"/>
      </p:guideLst>
    </p:cSldViewPr>
  </p:slideViewPr>
  <p:outlineViewPr>
    <p:cViewPr>
      <p:scale>
        <a:sx n="33" d="100"/>
        <a:sy n="33" d="100"/>
      </p:scale>
      <p:origin x="0" y="449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C837A5-2B1F-4333-9B5F-61972131CF7B}" type="datetimeFigureOut">
              <a:rPr lang="fr-FR" smtClean="0"/>
              <a:pPr/>
              <a:t>06/09/2020</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126BA1-5CC9-401E-A9DE-1C4C8F07DC43}" type="slidenum">
              <a:rPr lang="fr-FR" smtClean="0"/>
              <a:pPr/>
              <a:t>‹N°›</a:t>
            </a:fld>
            <a:endParaRPr lang="fr-FR" dirty="0"/>
          </a:p>
        </p:txBody>
      </p:sp>
    </p:spTree>
    <p:extLst>
      <p:ext uri="{BB962C8B-B14F-4D97-AF65-F5344CB8AC3E}">
        <p14:creationId xmlns="" xmlns:p14="http://schemas.microsoft.com/office/powerpoint/2010/main" val="291689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A75D17A-BFA7-4023-9AED-A43EE5B34B46}" type="slidenum">
              <a:rPr lang="fr-FR" smtClean="0"/>
              <a:pPr/>
              <a:t>1</a:t>
            </a:fld>
            <a:endParaRPr lang="fr-FR" dirty="0"/>
          </a:p>
        </p:txBody>
      </p:sp>
    </p:spTree>
    <p:extLst>
      <p:ext uri="{BB962C8B-B14F-4D97-AF65-F5344CB8AC3E}">
        <p14:creationId xmlns:p14="http://schemas.microsoft.com/office/powerpoint/2010/main" xmlns="" val="35531446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C5B0646-B1CF-4F32-8D57-2E32166D48D7}" type="datetimeFigureOut">
              <a:rPr lang="fr-FR" smtClean="0"/>
              <a:pPr/>
              <a:t>06/09/2020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8E8D1F61-87E7-42CB-A94D-2E4EECCEB940}"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5B0646-B1CF-4F32-8D57-2E32166D48D7}" type="datetimeFigureOut">
              <a:rPr lang="fr-FR" smtClean="0"/>
              <a:pPr/>
              <a:t>06/09/2020</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8D1F61-87E7-42CB-A94D-2E4EECCEB940}"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p:cNvSpPr txBox="1">
            <a:spLocks/>
          </p:cNvSpPr>
          <p:nvPr/>
        </p:nvSpPr>
        <p:spPr>
          <a:xfrm>
            <a:off x="579689" y="3111578"/>
            <a:ext cx="7875280" cy="648642"/>
          </a:xfrm>
          <a:prstGeom prst="rect">
            <a:avLst/>
          </a:prstGeom>
        </p:spPr>
        <p:txBody>
          <a:bodyPr vert="horz" lIns="91440" tIns="45720" rIns="91440" bIns="45720" rtlCol="0">
            <a:noAutofit/>
          </a:bodyPr>
          <a:lstStyle/>
          <a:p>
            <a:pPr marL="342900" lvl="0" indent="-342900" algn="ctr">
              <a:spcBef>
                <a:spcPct val="20000"/>
              </a:spcBef>
              <a:defRPr/>
            </a:pPr>
            <a:r>
              <a:rPr lang="fr-FR" sz="4500" b="1" i="1" dirty="0" smtClean="0">
                <a:ln w="10541" cmpd="sng">
                  <a:solidFill>
                    <a:schemeClr val="accent1">
                      <a:shade val="88000"/>
                      <a:satMod val="110000"/>
                    </a:schemeClr>
                  </a:solidFill>
                  <a:prstDash val="solid"/>
                </a:ln>
                <a:solidFill>
                  <a:srgbClr val="FFC000"/>
                </a:solidFill>
                <a:effectLst>
                  <a:outerShdw blurRad="38100" dist="38100" dir="2700000" algn="tl">
                    <a:srgbClr val="000000">
                      <a:alpha val="43137"/>
                    </a:srgbClr>
                  </a:outerShdw>
                </a:effectLst>
              </a:rPr>
              <a:t>Maintenance Industrielle </a:t>
            </a:r>
            <a:endParaRPr kumimoji="0" lang="fr-FR" sz="4500" b="1" i="1" strike="noStrike" kern="1200" normalizeH="0" baseline="0" noProof="0" dirty="0" smtClean="0">
              <a:ln w="10541" cmpd="sng">
                <a:solidFill>
                  <a:schemeClr val="accent1">
                    <a:shade val="88000"/>
                    <a:satMod val="110000"/>
                  </a:schemeClr>
                </a:solidFill>
                <a:prstDash val="solid"/>
              </a:ln>
              <a:solidFill>
                <a:srgbClr val="FFC000"/>
              </a:solidFill>
              <a:effectLst>
                <a:outerShdw blurRad="38100" dist="38100" dir="2700000" algn="tl">
                  <a:srgbClr val="000000">
                    <a:alpha val="43137"/>
                  </a:srgbClr>
                </a:outerShdw>
              </a:effectLst>
              <a:uLnTx/>
              <a:uFillTx/>
            </a:endParaRPr>
          </a:p>
        </p:txBody>
      </p:sp>
      <p:grpSp>
        <p:nvGrpSpPr>
          <p:cNvPr id="2" name="Groupe 7"/>
          <p:cNvGrpSpPr/>
          <p:nvPr/>
        </p:nvGrpSpPr>
        <p:grpSpPr>
          <a:xfrm>
            <a:off x="35372" y="332656"/>
            <a:ext cx="9001124" cy="2063372"/>
            <a:chOff x="142876" y="332656"/>
            <a:chExt cx="9001156" cy="2063372"/>
          </a:xfrm>
        </p:grpSpPr>
        <p:sp>
          <p:nvSpPr>
            <p:cNvPr id="4" name="Espace réservé du contenu 2"/>
            <p:cNvSpPr txBox="1">
              <a:spLocks/>
            </p:cNvSpPr>
            <p:nvPr/>
          </p:nvSpPr>
          <p:spPr>
            <a:xfrm>
              <a:off x="1871198" y="840702"/>
              <a:ext cx="5256603" cy="500066"/>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2000" b="1" i="1" dirty="0" smtClean="0"/>
                <a:t>Université Djilali Bounaama Khemis Miliana</a:t>
              </a:r>
              <a:endParaRPr kumimoji="0" lang="fr-FR" sz="2000" b="1" i="1" strike="noStrike" kern="1200" cap="none" spc="0" normalizeH="0" baseline="0" noProof="0" dirty="0" smtClean="0">
                <a:ln>
                  <a:noFill/>
                </a:ln>
                <a:uLnTx/>
                <a:uFillTx/>
              </a:endParaRPr>
            </a:p>
          </p:txBody>
        </p:sp>
        <p:sp>
          <p:nvSpPr>
            <p:cNvPr id="5" name="Espace réservé du contenu 2"/>
            <p:cNvSpPr txBox="1">
              <a:spLocks/>
            </p:cNvSpPr>
            <p:nvPr/>
          </p:nvSpPr>
          <p:spPr>
            <a:xfrm>
              <a:off x="142876" y="332656"/>
              <a:ext cx="9001156" cy="571504"/>
            </a:xfrm>
            <a:prstGeom prst="rect">
              <a:avLst/>
            </a:prstGeom>
          </p:spPr>
          <p:txBody>
            <a:bodyPr vert="horz" lIns="91440" tIns="45720" rIns="91440" bIns="45720" rtlCol="0">
              <a:normAutofit fontScale="70000" lnSpcReduction="20000"/>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3200" b="1" i="1" dirty="0" smtClean="0"/>
                <a:t>Ministère de l’enseignement supérieur et de la recherche scientifique </a:t>
              </a:r>
              <a:endParaRPr kumimoji="0" lang="fr-FR" sz="3200" b="1" i="1" strike="noStrike" kern="1200" cap="none" spc="0" normalizeH="0" baseline="0" noProof="0" dirty="0" smtClean="0">
                <a:ln>
                  <a:noFill/>
                </a:ln>
                <a:uLnTx/>
                <a:uFillTx/>
              </a:endParaRPr>
            </a:p>
          </p:txBody>
        </p:sp>
        <p:sp>
          <p:nvSpPr>
            <p:cNvPr id="9" name="Espace réservé du contenu 2"/>
            <p:cNvSpPr txBox="1">
              <a:spLocks/>
            </p:cNvSpPr>
            <p:nvPr/>
          </p:nvSpPr>
          <p:spPr>
            <a:xfrm>
              <a:off x="2249408" y="1273320"/>
              <a:ext cx="4734376" cy="571504"/>
            </a:xfrm>
            <a:prstGeom prst="rect">
              <a:avLst/>
            </a:prstGeom>
          </p:spPr>
          <p:txBody>
            <a:bodyPr vert="horz" lIns="91440" tIns="45720" rIns="91440" bIns="45720" rtlCol="0">
              <a:normAutofit/>
            </a:bodyPr>
            <a:lstStyle/>
            <a:p>
              <a:pPr marL="342900" lvl="0" indent="-342900" algn="ctr">
                <a:spcBef>
                  <a:spcPct val="20000"/>
                </a:spcBef>
                <a:defRPr/>
              </a:pPr>
              <a:r>
                <a:rPr lang="fr-FR" sz="2000" b="1" i="1" dirty="0" smtClean="0"/>
                <a:t>Faculté des Sciences et de la Technologie</a:t>
              </a:r>
              <a:endParaRPr kumimoji="0" lang="fr-FR" sz="2000" b="1" i="1" strike="noStrike" kern="1200" cap="none" spc="0" normalizeH="0" baseline="0" noProof="0" dirty="0" smtClean="0">
                <a:ln>
                  <a:noFill/>
                </a:ln>
                <a:uLnTx/>
                <a:uFillTx/>
              </a:endParaRPr>
            </a:p>
          </p:txBody>
        </p:sp>
        <p:sp>
          <p:nvSpPr>
            <p:cNvPr id="13" name="Espace réservé du contenu 2"/>
            <p:cNvSpPr txBox="1">
              <a:spLocks/>
            </p:cNvSpPr>
            <p:nvPr/>
          </p:nvSpPr>
          <p:spPr>
            <a:xfrm>
              <a:off x="2699792" y="1824524"/>
              <a:ext cx="3781084" cy="571504"/>
            </a:xfrm>
            <a:prstGeom prst="rect">
              <a:avLst/>
            </a:prstGeom>
          </p:spPr>
          <p:txBody>
            <a:bodyPr vert="horz" lIns="91440" tIns="45720" rIns="91440" bIns="45720" rtlCol="0">
              <a:normAutofit/>
            </a:bodyPr>
            <a:lstStyle/>
            <a:p>
              <a:pPr marL="342900" lvl="0" indent="-342900">
                <a:spcBef>
                  <a:spcPct val="20000"/>
                </a:spcBef>
                <a:defRPr/>
              </a:pPr>
              <a:r>
                <a:rPr lang="fr-FR" sz="2000" b="1" i="1" dirty="0"/>
                <a:t>Département de </a:t>
              </a:r>
              <a:r>
                <a:rPr lang="fr-FR" sz="2000" b="1" i="1" dirty="0" smtClean="0"/>
                <a:t>Technologie</a:t>
              </a:r>
              <a:endParaRPr kumimoji="0" lang="fr-FR" sz="2000" b="1" i="1" strike="noStrike" kern="1200" cap="none" spc="0" normalizeH="0" baseline="0" noProof="0" dirty="0" smtClean="0">
                <a:ln>
                  <a:noFill/>
                </a:ln>
                <a:uLnTx/>
                <a:uFillTx/>
              </a:endParaRPr>
            </a:p>
          </p:txBody>
        </p:sp>
      </p:grpSp>
      <p:pic>
        <p:nvPicPr>
          <p:cNvPr id="1026" name="Picture 2" descr="C:\Users\PC-SOFT\Desktop\Nouveau dossier\téléchargement.jpg"/>
          <p:cNvPicPr>
            <a:picLocks noChangeAspect="1" noChangeArrowheads="1"/>
          </p:cNvPicPr>
          <p:nvPr/>
        </p:nvPicPr>
        <p:blipFill>
          <a:blip r:embed="rId3" cstate="print"/>
          <a:srcRect/>
          <a:stretch>
            <a:fillRect/>
          </a:stretch>
        </p:blipFill>
        <p:spPr bwMode="auto">
          <a:xfrm>
            <a:off x="179512" y="836712"/>
            <a:ext cx="1825749" cy="804842"/>
          </a:xfrm>
          <a:prstGeom prst="rect">
            <a:avLst/>
          </a:prstGeom>
          <a:noFill/>
        </p:spPr>
      </p:pic>
      <p:pic>
        <p:nvPicPr>
          <p:cNvPr id="15" name="Picture 2" descr="C:\Users\PC-SOFT\Desktop\Nouveau dossier\téléchargement.jpg"/>
          <p:cNvPicPr>
            <a:picLocks noChangeAspect="1" noChangeArrowheads="1"/>
          </p:cNvPicPr>
          <p:nvPr/>
        </p:nvPicPr>
        <p:blipFill>
          <a:blip r:embed="rId3" cstate="print"/>
          <a:srcRect/>
          <a:stretch>
            <a:fillRect/>
          </a:stretch>
        </p:blipFill>
        <p:spPr bwMode="auto">
          <a:xfrm>
            <a:off x="7020272" y="836712"/>
            <a:ext cx="1825749" cy="804842"/>
          </a:xfrm>
          <a:prstGeom prst="rect">
            <a:avLst/>
          </a:prstGeom>
          <a:noFill/>
        </p:spPr>
      </p:pic>
      <p:sp>
        <p:nvSpPr>
          <p:cNvPr id="11" name="Rectangle 10"/>
          <p:cNvSpPr/>
          <p:nvPr/>
        </p:nvSpPr>
        <p:spPr>
          <a:xfrm>
            <a:off x="2195962" y="4345552"/>
            <a:ext cx="4590616" cy="369332"/>
          </a:xfrm>
          <a:prstGeom prst="rect">
            <a:avLst/>
          </a:prstGeom>
        </p:spPr>
        <p:txBody>
          <a:bodyPr wrap="none">
            <a:spAutoFit/>
          </a:bodyPr>
          <a:lstStyle/>
          <a:p>
            <a:r>
              <a:rPr lang="fr-FR" dirty="0" smtClean="0">
                <a:ln w="10541" cmpd="sng">
                  <a:solidFill>
                    <a:schemeClr val="accent1">
                      <a:shade val="88000"/>
                      <a:satMod val="110000"/>
                    </a:schemeClr>
                  </a:solidFill>
                  <a:prstDash val="solid"/>
                </a:ln>
              </a:rPr>
              <a:t>Chapitre 2 : FONCTIONS  de LA MAINTENANCE </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391485"/>
            <a:ext cx="9108504" cy="1099275"/>
          </a:xfrm>
          <a:prstGeom prst="rect">
            <a:avLst/>
          </a:prstGeom>
        </p:spPr>
        <p:txBody>
          <a:bodyPr wrap="square">
            <a:spAutoFit/>
          </a:bodyPr>
          <a:lstStyle/>
          <a:p>
            <a:pPr algn="just">
              <a:lnSpc>
                <a:spcPct val="150000"/>
              </a:lnSpc>
            </a:pPr>
            <a:r>
              <a:rPr lang="fr-FR" sz="2300" b="1" spc="-5" dirty="0" smtClean="0">
                <a:solidFill>
                  <a:prstClr val="black"/>
                </a:solidFill>
                <a:ea typeface="Times New Roman"/>
              </a:rPr>
              <a:t>LES </a:t>
            </a:r>
            <a:r>
              <a:rPr lang="fr-FR" sz="2300" b="1" spc="-5" dirty="0">
                <a:solidFill>
                  <a:prstClr val="black"/>
                </a:solidFill>
                <a:ea typeface="Times New Roman"/>
              </a:rPr>
              <a:t>METHODES </a:t>
            </a:r>
            <a:r>
              <a:rPr lang="fr-FR" sz="2300" b="1" spc="-5" dirty="0" smtClean="0">
                <a:solidFill>
                  <a:prstClr val="black"/>
                </a:solidFill>
                <a:ea typeface="Times New Roman"/>
              </a:rPr>
              <a:t>:</a:t>
            </a:r>
          </a:p>
          <a:p>
            <a:pPr algn="just">
              <a:lnSpc>
                <a:spcPct val="150000"/>
              </a:lnSpc>
            </a:pPr>
            <a:endParaRPr lang="fr-FR" sz="2300" b="1"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10</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pic>
        <p:nvPicPr>
          <p:cNvPr id="102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79512" y="980728"/>
            <a:ext cx="8642463" cy="57025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METHODES de LA MAINTENANCE :</a:t>
            </a:r>
          </a:p>
        </p:txBody>
      </p:sp>
    </p:spTree>
    <p:extLst>
      <p:ext uri="{BB962C8B-B14F-4D97-AF65-F5344CB8AC3E}">
        <p14:creationId xmlns="" xmlns:p14="http://schemas.microsoft.com/office/powerpoint/2010/main" val="32366650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332656"/>
            <a:ext cx="9108504" cy="6641690"/>
          </a:xfrm>
          <a:prstGeom prst="rect">
            <a:avLst/>
          </a:prstGeom>
        </p:spPr>
        <p:txBody>
          <a:bodyPr wrap="square">
            <a:spAutoFit/>
          </a:bodyPr>
          <a:lstStyle/>
          <a:p>
            <a:pPr lvl="0" algn="just">
              <a:lnSpc>
                <a:spcPct val="150000"/>
              </a:lnSpc>
            </a:pPr>
            <a:r>
              <a:rPr lang="fr-FR" sz="2200" b="1" spc="-5" dirty="0" smtClean="0">
                <a:solidFill>
                  <a:prstClr val="black"/>
                </a:solidFill>
                <a:ea typeface="Times New Roman"/>
              </a:rPr>
              <a:t>La </a:t>
            </a:r>
            <a:r>
              <a:rPr lang="fr-FR" sz="2200" b="1" spc="-5" dirty="0">
                <a:solidFill>
                  <a:prstClr val="black"/>
                </a:solidFill>
                <a:ea typeface="Times New Roman"/>
              </a:rPr>
              <a:t>maintenance corrective </a:t>
            </a:r>
            <a:r>
              <a:rPr lang="fr-FR" sz="2200" b="1" spc="-5" dirty="0" smtClean="0">
                <a:solidFill>
                  <a:prstClr val="black"/>
                </a:solidFill>
                <a:ea typeface="Times New Roman"/>
              </a:rPr>
              <a:t>: </a:t>
            </a:r>
            <a:r>
              <a:rPr lang="fr-FR" sz="2200" spc="-5" dirty="0" smtClean="0">
                <a:solidFill>
                  <a:prstClr val="black"/>
                </a:solidFill>
                <a:ea typeface="Times New Roman"/>
              </a:rPr>
              <a:t>La </a:t>
            </a:r>
            <a:r>
              <a:rPr lang="fr-FR" sz="2200" spc="-5" dirty="0">
                <a:solidFill>
                  <a:prstClr val="black"/>
                </a:solidFill>
                <a:ea typeface="Times New Roman"/>
              </a:rPr>
              <a:t>maintenance corrective appelée parfois curative (terme non normalisé) a pour objet de redonner au matériel des qualités perdues nécessaires à son utilisation.</a:t>
            </a:r>
          </a:p>
          <a:p>
            <a:pPr lvl="0" algn="just">
              <a:lnSpc>
                <a:spcPct val="150000"/>
              </a:lnSpc>
            </a:pPr>
            <a:r>
              <a:rPr lang="fr-FR" sz="2200" spc="-5" dirty="0">
                <a:solidFill>
                  <a:prstClr val="black"/>
                </a:solidFill>
                <a:ea typeface="Times New Roman"/>
              </a:rPr>
              <a:t>Selon la norme NF EN 13306, la maintenance corrective peut être :</a:t>
            </a:r>
          </a:p>
          <a:p>
            <a:pPr marL="342900" lvl="0" indent="-342900" algn="just">
              <a:lnSpc>
                <a:spcPct val="150000"/>
              </a:lnSpc>
              <a:buFont typeface="Arial" pitchFamily="34" charset="0"/>
              <a:buChar char="•"/>
            </a:pPr>
            <a:r>
              <a:rPr lang="fr-FR" sz="2200" b="1" spc="-5" dirty="0" smtClean="0">
                <a:solidFill>
                  <a:prstClr val="black"/>
                </a:solidFill>
                <a:ea typeface="Times New Roman"/>
              </a:rPr>
              <a:t>Différée </a:t>
            </a:r>
            <a:r>
              <a:rPr lang="fr-FR" sz="2200" b="1" spc="-5" dirty="0">
                <a:solidFill>
                  <a:prstClr val="black"/>
                </a:solidFill>
                <a:ea typeface="Times New Roman"/>
              </a:rPr>
              <a:t>: </a:t>
            </a:r>
            <a:r>
              <a:rPr lang="fr-FR" sz="2200" spc="-5" dirty="0">
                <a:solidFill>
                  <a:prstClr val="black"/>
                </a:solidFill>
                <a:ea typeface="Times New Roman"/>
              </a:rPr>
              <a:t>maintenance corrective qui n'est pas exécutée immédiatement après la détection d'une panne, mais est retardée en accord avec des règles de maintenance </a:t>
            </a:r>
            <a:r>
              <a:rPr lang="fr-FR" sz="2200" spc="-5" dirty="0" smtClean="0">
                <a:solidFill>
                  <a:prstClr val="black"/>
                </a:solidFill>
                <a:ea typeface="Times New Roman"/>
              </a:rPr>
              <a:t>données.</a:t>
            </a:r>
          </a:p>
          <a:p>
            <a:pPr marL="342900" lvl="0" indent="-342900" algn="just">
              <a:lnSpc>
                <a:spcPct val="150000"/>
              </a:lnSpc>
              <a:buFont typeface="Arial" pitchFamily="34" charset="0"/>
              <a:buChar char="•"/>
            </a:pPr>
            <a:r>
              <a:rPr lang="fr-FR" sz="2200" b="1" spc="-5" dirty="0" smtClean="0">
                <a:solidFill>
                  <a:prstClr val="black"/>
                </a:solidFill>
                <a:ea typeface="Times New Roman"/>
              </a:rPr>
              <a:t>D’urgence </a:t>
            </a:r>
            <a:r>
              <a:rPr lang="fr-FR" sz="2200" b="1" spc="-5" dirty="0">
                <a:solidFill>
                  <a:prstClr val="black"/>
                </a:solidFill>
                <a:ea typeface="Times New Roman"/>
              </a:rPr>
              <a:t>: </a:t>
            </a:r>
            <a:r>
              <a:rPr lang="fr-FR" sz="2200" spc="-5" dirty="0">
                <a:solidFill>
                  <a:prstClr val="black"/>
                </a:solidFill>
                <a:ea typeface="Times New Roman"/>
              </a:rPr>
              <a:t>maintenance corrective exécutée sans délai après détection d'une panne afin d'éviter des conséquences inacceptables</a:t>
            </a:r>
            <a:r>
              <a:rPr lang="fr-FR" sz="2200" spc="-5" dirty="0" smtClean="0">
                <a:solidFill>
                  <a:prstClr val="black"/>
                </a:solidFill>
                <a:ea typeface="Times New Roman"/>
              </a:rPr>
              <a:t>.</a:t>
            </a:r>
          </a:p>
          <a:p>
            <a:pPr algn="just">
              <a:lnSpc>
                <a:spcPct val="150000"/>
              </a:lnSpc>
            </a:pPr>
            <a:r>
              <a:rPr lang="fr-FR" sz="2200" spc="-5" dirty="0">
                <a:solidFill>
                  <a:prstClr val="black"/>
                </a:solidFill>
                <a:ea typeface="Times New Roman"/>
              </a:rPr>
              <a:t>Les défauts, pannes ou avaries diverses exigeant une maintenance corrective entraînent une indisponibilité immédiate ou à très brève échéance des matériels affectés et/ou une dépréciation en quantité et/ou qualité des services rendus</a:t>
            </a:r>
            <a:r>
              <a:rPr lang="fr-FR" sz="2200" spc="-5" dirty="0" smtClean="0">
                <a:solidFill>
                  <a:prstClr val="black"/>
                </a:solidFill>
                <a:ea typeface="Times New Roman"/>
              </a:rPr>
              <a:t>.</a:t>
            </a:r>
            <a:endParaRPr lang="fr-FR" sz="22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11</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METHODES de LA MAINTENANCE :</a:t>
            </a:r>
          </a:p>
        </p:txBody>
      </p:sp>
    </p:spTree>
    <p:extLst>
      <p:ext uri="{BB962C8B-B14F-4D97-AF65-F5344CB8AC3E}">
        <p14:creationId xmlns="" xmlns:p14="http://schemas.microsoft.com/office/powerpoint/2010/main" val="32366650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332656"/>
            <a:ext cx="9108504" cy="6694140"/>
          </a:xfrm>
          <a:prstGeom prst="rect">
            <a:avLst/>
          </a:prstGeom>
        </p:spPr>
        <p:txBody>
          <a:bodyPr wrap="square">
            <a:spAutoFit/>
          </a:bodyPr>
          <a:lstStyle/>
          <a:p>
            <a:pPr lvl="0" algn="just">
              <a:lnSpc>
                <a:spcPct val="150000"/>
              </a:lnSpc>
            </a:pPr>
            <a:r>
              <a:rPr lang="fr-FR" sz="2200" b="1" spc="-5" dirty="0" smtClean="0">
                <a:solidFill>
                  <a:prstClr val="black"/>
                </a:solidFill>
                <a:ea typeface="Times New Roman"/>
              </a:rPr>
              <a:t>Maintenance </a:t>
            </a:r>
            <a:r>
              <a:rPr lang="fr-FR" sz="2200" b="1" spc="-5" dirty="0">
                <a:solidFill>
                  <a:prstClr val="black"/>
                </a:solidFill>
                <a:ea typeface="Times New Roman"/>
              </a:rPr>
              <a:t>préventive </a:t>
            </a:r>
            <a:r>
              <a:rPr lang="fr-FR" sz="2200" b="1" spc="-5" dirty="0" smtClean="0">
                <a:solidFill>
                  <a:prstClr val="black"/>
                </a:solidFill>
                <a:ea typeface="Times New Roman"/>
              </a:rPr>
              <a:t>: </a:t>
            </a:r>
            <a:r>
              <a:rPr lang="fr-FR" sz="2200" spc="-5" dirty="0" smtClean="0">
                <a:solidFill>
                  <a:prstClr val="black"/>
                </a:solidFill>
                <a:ea typeface="Times New Roman"/>
              </a:rPr>
              <a:t>Maintenance </a:t>
            </a:r>
            <a:r>
              <a:rPr lang="fr-FR" sz="2200" spc="-5" dirty="0">
                <a:solidFill>
                  <a:prstClr val="black"/>
                </a:solidFill>
                <a:ea typeface="Times New Roman"/>
              </a:rPr>
              <a:t>exécutée à des intervalles prédétermines ou selon des critères prescrits et destinée à réduire la probabilité de défaillance ou la dégradation du fonctionnement d’un bien (EN 13306 : avril 2001).</a:t>
            </a:r>
          </a:p>
          <a:p>
            <a:pPr lvl="0" algn="just">
              <a:lnSpc>
                <a:spcPct val="150000"/>
              </a:lnSpc>
            </a:pPr>
            <a:r>
              <a:rPr lang="fr-FR" sz="2200" spc="-5" dirty="0">
                <a:solidFill>
                  <a:prstClr val="black"/>
                </a:solidFill>
                <a:ea typeface="Times New Roman"/>
              </a:rPr>
              <a:t>Elle doit permettre d’éviter les défaillances des matériels en cours d’utilisation. L’analyse des coûts doit mettre en évidence un gain par rapport aux défaillances qu’elle permet d’éviter</a:t>
            </a:r>
            <a:r>
              <a:rPr lang="fr-FR" sz="2200" spc="-5" dirty="0" smtClean="0">
                <a:solidFill>
                  <a:prstClr val="black"/>
                </a:solidFill>
                <a:ea typeface="Times New Roman"/>
              </a:rPr>
              <a:t>.</a:t>
            </a:r>
          </a:p>
          <a:p>
            <a:pPr lvl="0" algn="just">
              <a:lnSpc>
                <a:spcPct val="150000"/>
              </a:lnSpc>
            </a:pPr>
            <a:r>
              <a:rPr lang="fr-FR" sz="2200" b="1" spc="-5" dirty="0">
                <a:solidFill>
                  <a:prstClr val="black"/>
                </a:solidFill>
                <a:ea typeface="Times New Roman"/>
              </a:rPr>
              <a:t>Buts de la maintenance préventive : </a:t>
            </a:r>
          </a:p>
          <a:p>
            <a:pPr marL="342900" lvl="0" indent="-342900" algn="just">
              <a:lnSpc>
                <a:spcPct val="150000"/>
              </a:lnSpc>
              <a:buFont typeface="Arial" pitchFamily="34" charset="0"/>
              <a:buChar char="•"/>
            </a:pPr>
            <a:r>
              <a:rPr lang="fr-FR" sz="2200" spc="-5" dirty="0" smtClean="0">
                <a:solidFill>
                  <a:prstClr val="black"/>
                </a:solidFill>
                <a:ea typeface="Times New Roman"/>
              </a:rPr>
              <a:t>Augmenter </a:t>
            </a:r>
            <a:r>
              <a:rPr lang="fr-FR" sz="2200" spc="-5" dirty="0">
                <a:solidFill>
                  <a:prstClr val="black"/>
                </a:solidFill>
                <a:ea typeface="Times New Roman"/>
              </a:rPr>
              <a:t>la durée de vie des </a:t>
            </a:r>
            <a:r>
              <a:rPr lang="fr-FR" sz="2200" spc="-5" dirty="0" smtClean="0">
                <a:solidFill>
                  <a:prstClr val="black"/>
                </a:solidFill>
                <a:ea typeface="Times New Roman"/>
              </a:rPr>
              <a:t>matériels</a:t>
            </a:r>
          </a:p>
          <a:p>
            <a:pPr marL="342900" lvl="0" indent="-342900" algn="just">
              <a:lnSpc>
                <a:spcPct val="150000"/>
              </a:lnSpc>
              <a:buFont typeface="Arial" pitchFamily="34" charset="0"/>
              <a:buChar char="•"/>
            </a:pPr>
            <a:r>
              <a:rPr lang="fr-FR" sz="2200" spc="-5" dirty="0" smtClean="0">
                <a:solidFill>
                  <a:prstClr val="black"/>
                </a:solidFill>
                <a:ea typeface="Times New Roman"/>
              </a:rPr>
              <a:t>Diminuer </a:t>
            </a:r>
            <a:r>
              <a:rPr lang="fr-FR" sz="2200" spc="-5" dirty="0">
                <a:solidFill>
                  <a:prstClr val="black"/>
                </a:solidFill>
                <a:ea typeface="Times New Roman"/>
              </a:rPr>
              <a:t>la probabilité des défaillances en </a:t>
            </a:r>
            <a:r>
              <a:rPr lang="fr-FR" sz="2200" spc="-5" dirty="0" smtClean="0">
                <a:solidFill>
                  <a:prstClr val="black"/>
                </a:solidFill>
                <a:ea typeface="Times New Roman"/>
              </a:rPr>
              <a:t>service</a:t>
            </a:r>
          </a:p>
          <a:p>
            <a:pPr marL="342900" lvl="0" indent="-342900" algn="just">
              <a:lnSpc>
                <a:spcPct val="150000"/>
              </a:lnSpc>
              <a:buFont typeface="Arial" pitchFamily="34" charset="0"/>
              <a:buChar char="•"/>
            </a:pPr>
            <a:r>
              <a:rPr lang="fr-FR" sz="2200" spc="-5" dirty="0" smtClean="0">
                <a:solidFill>
                  <a:prstClr val="black"/>
                </a:solidFill>
                <a:ea typeface="Times New Roman"/>
              </a:rPr>
              <a:t>Diminuer </a:t>
            </a:r>
            <a:r>
              <a:rPr lang="fr-FR" sz="2200" spc="-5" dirty="0">
                <a:solidFill>
                  <a:prstClr val="black"/>
                </a:solidFill>
                <a:ea typeface="Times New Roman"/>
              </a:rPr>
              <a:t>les temps d’arrêt en cas de révision ou de </a:t>
            </a:r>
            <a:r>
              <a:rPr lang="fr-FR" sz="2200" spc="-5" dirty="0" smtClean="0">
                <a:solidFill>
                  <a:prstClr val="black"/>
                </a:solidFill>
                <a:ea typeface="Times New Roman"/>
              </a:rPr>
              <a:t>panne</a:t>
            </a:r>
          </a:p>
          <a:p>
            <a:pPr marL="342900" lvl="0" indent="-342900" algn="just">
              <a:lnSpc>
                <a:spcPct val="150000"/>
              </a:lnSpc>
              <a:buFont typeface="Arial" pitchFamily="34" charset="0"/>
              <a:buChar char="•"/>
            </a:pPr>
            <a:r>
              <a:rPr lang="fr-FR" sz="2200" spc="-5" dirty="0" smtClean="0">
                <a:solidFill>
                  <a:prstClr val="black"/>
                </a:solidFill>
                <a:ea typeface="Times New Roman"/>
              </a:rPr>
              <a:t>Prévenir </a:t>
            </a:r>
            <a:r>
              <a:rPr lang="fr-FR" sz="2200" spc="-5" dirty="0">
                <a:solidFill>
                  <a:prstClr val="black"/>
                </a:solidFill>
                <a:ea typeface="Times New Roman"/>
              </a:rPr>
              <a:t>et aussi prévoir les interventions coûteuses de maintenance </a:t>
            </a:r>
            <a:r>
              <a:rPr lang="fr-FR" sz="2200" spc="-5" dirty="0" smtClean="0">
                <a:solidFill>
                  <a:prstClr val="black"/>
                </a:solidFill>
                <a:ea typeface="Times New Roman"/>
              </a:rPr>
              <a:t>corrective.</a:t>
            </a:r>
            <a:endParaRPr lang="fr-FR" sz="22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12</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METHODES de LA MAINTENANCE :</a:t>
            </a:r>
          </a:p>
        </p:txBody>
      </p:sp>
    </p:spTree>
    <p:extLst>
      <p:ext uri="{BB962C8B-B14F-4D97-AF65-F5344CB8AC3E}">
        <p14:creationId xmlns="" xmlns:p14="http://schemas.microsoft.com/office/powerpoint/2010/main" val="1837393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483051"/>
            <a:ext cx="9108504" cy="6186309"/>
          </a:xfrm>
          <a:prstGeom prst="rect">
            <a:avLst/>
          </a:prstGeom>
        </p:spPr>
        <p:txBody>
          <a:bodyPr wrap="square">
            <a:spAutoFit/>
          </a:bodyPr>
          <a:lstStyle/>
          <a:p>
            <a:pPr marL="342900" indent="-342900" algn="just">
              <a:lnSpc>
                <a:spcPct val="150000"/>
              </a:lnSpc>
              <a:buFont typeface="Arial" pitchFamily="34" charset="0"/>
              <a:buChar char="•"/>
            </a:pPr>
            <a:r>
              <a:rPr lang="fr-FR" sz="2200" spc="-5" dirty="0">
                <a:solidFill>
                  <a:prstClr val="black"/>
                </a:solidFill>
                <a:ea typeface="Times New Roman"/>
              </a:rPr>
              <a:t>Permettre de décider la maintenance corrective dans de bonnes </a:t>
            </a:r>
            <a:r>
              <a:rPr lang="fr-FR" sz="2200" spc="-5" dirty="0" smtClean="0">
                <a:solidFill>
                  <a:prstClr val="black"/>
                </a:solidFill>
                <a:ea typeface="Times New Roman"/>
              </a:rPr>
              <a:t>conditions</a:t>
            </a:r>
          </a:p>
          <a:p>
            <a:pPr marL="342900" indent="-342900" algn="just">
              <a:lnSpc>
                <a:spcPct val="150000"/>
              </a:lnSpc>
              <a:buFont typeface="Arial" pitchFamily="34" charset="0"/>
              <a:buChar char="•"/>
            </a:pPr>
            <a:r>
              <a:rPr lang="fr-FR" sz="2200" spc="-5" dirty="0" smtClean="0">
                <a:solidFill>
                  <a:prstClr val="black"/>
                </a:solidFill>
                <a:ea typeface="Times New Roman"/>
              </a:rPr>
              <a:t>Eviter </a:t>
            </a:r>
            <a:r>
              <a:rPr lang="fr-FR" sz="2200" spc="-5" dirty="0">
                <a:solidFill>
                  <a:prstClr val="black"/>
                </a:solidFill>
                <a:ea typeface="Times New Roman"/>
              </a:rPr>
              <a:t>les consommations anormales d’énergie, de lubrifiant, </a:t>
            </a:r>
            <a:r>
              <a:rPr lang="fr-FR" sz="2200" spc="-5" dirty="0" smtClean="0">
                <a:solidFill>
                  <a:prstClr val="black"/>
                </a:solidFill>
                <a:ea typeface="Times New Roman"/>
              </a:rPr>
              <a:t>etc.</a:t>
            </a:r>
          </a:p>
          <a:p>
            <a:pPr marL="342900" indent="-342900" algn="just">
              <a:lnSpc>
                <a:spcPct val="150000"/>
              </a:lnSpc>
              <a:buFont typeface="Arial" pitchFamily="34" charset="0"/>
              <a:buChar char="•"/>
            </a:pPr>
            <a:r>
              <a:rPr lang="fr-FR" sz="2200" spc="-5" dirty="0" smtClean="0">
                <a:solidFill>
                  <a:prstClr val="black"/>
                </a:solidFill>
                <a:ea typeface="Times New Roman"/>
              </a:rPr>
              <a:t>Améliorer </a:t>
            </a:r>
            <a:r>
              <a:rPr lang="fr-FR" sz="2200" spc="-5" dirty="0">
                <a:solidFill>
                  <a:prstClr val="black"/>
                </a:solidFill>
                <a:ea typeface="Times New Roman"/>
              </a:rPr>
              <a:t>les conditions de travail du personnel de </a:t>
            </a:r>
            <a:r>
              <a:rPr lang="fr-FR" sz="2200" spc="-5" dirty="0" smtClean="0">
                <a:solidFill>
                  <a:prstClr val="black"/>
                </a:solidFill>
                <a:ea typeface="Times New Roman"/>
              </a:rPr>
              <a:t>production</a:t>
            </a:r>
          </a:p>
          <a:p>
            <a:pPr marL="342900" indent="-342900" algn="just">
              <a:lnSpc>
                <a:spcPct val="150000"/>
              </a:lnSpc>
              <a:buFont typeface="Arial" pitchFamily="34" charset="0"/>
              <a:buChar char="•"/>
            </a:pPr>
            <a:r>
              <a:rPr lang="fr-FR" sz="2200" spc="-5" dirty="0" smtClean="0">
                <a:solidFill>
                  <a:prstClr val="black"/>
                </a:solidFill>
                <a:ea typeface="Times New Roman"/>
              </a:rPr>
              <a:t>Diminuer </a:t>
            </a:r>
            <a:r>
              <a:rPr lang="fr-FR" sz="2200" spc="-5" dirty="0">
                <a:solidFill>
                  <a:prstClr val="black"/>
                </a:solidFill>
                <a:ea typeface="Times New Roman"/>
              </a:rPr>
              <a:t>le budget de </a:t>
            </a:r>
            <a:r>
              <a:rPr lang="fr-FR" sz="2200" spc="-5" dirty="0" smtClean="0">
                <a:solidFill>
                  <a:prstClr val="black"/>
                </a:solidFill>
                <a:ea typeface="Times New Roman"/>
              </a:rPr>
              <a:t>maintenance</a:t>
            </a:r>
          </a:p>
          <a:p>
            <a:pPr marL="342900" indent="-342900" algn="just">
              <a:lnSpc>
                <a:spcPct val="150000"/>
              </a:lnSpc>
              <a:buFont typeface="Arial" pitchFamily="34" charset="0"/>
              <a:buChar char="•"/>
            </a:pPr>
            <a:r>
              <a:rPr lang="fr-FR" sz="2200" spc="-5" dirty="0" smtClean="0">
                <a:solidFill>
                  <a:prstClr val="black"/>
                </a:solidFill>
                <a:ea typeface="Times New Roman"/>
              </a:rPr>
              <a:t>Supprimer </a:t>
            </a:r>
            <a:r>
              <a:rPr lang="fr-FR" sz="2200" spc="-5" dirty="0">
                <a:solidFill>
                  <a:prstClr val="black"/>
                </a:solidFill>
                <a:ea typeface="Times New Roman"/>
              </a:rPr>
              <a:t>les causes d’accidents </a:t>
            </a:r>
            <a:r>
              <a:rPr lang="fr-FR" sz="2200" spc="-5" dirty="0" smtClean="0">
                <a:solidFill>
                  <a:prstClr val="black"/>
                </a:solidFill>
                <a:ea typeface="Times New Roman"/>
              </a:rPr>
              <a:t>graves</a:t>
            </a:r>
          </a:p>
          <a:p>
            <a:pPr algn="just">
              <a:lnSpc>
                <a:spcPct val="150000"/>
              </a:lnSpc>
            </a:pPr>
            <a:r>
              <a:rPr lang="fr-FR" sz="2200" b="1" spc="-5" dirty="0">
                <a:solidFill>
                  <a:prstClr val="black"/>
                </a:solidFill>
                <a:ea typeface="Times New Roman"/>
              </a:rPr>
              <a:t>La maintenance préventive systématique </a:t>
            </a:r>
            <a:r>
              <a:rPr lang="fr-FR" sz="2200" b="1" spc="-5" dirty="0" smtClean="0">
                <a:solidFill>
                  <a:prstClr val="black"/>
                </a:solidFill>
                <a:ea typeface="Times New Roman"/>
              </a:rPr>
              <a:t>: </a:t>
            </a:r>
            <a:r>
              <a:rPr lang="fr-FR" sz="2200" spc="-5" dirty="0" smtClean="0">
                <a:solidFill>
                  <a:prstClr val="black"/>
                </a:solidFill>
                <a:ea typeface="Times New Roman"/>
              </a:rPr>
              <a:t>Maintenance </a:t>
            </a:r>
            <a:r>
              <a:rPr lang="fr-FR" sz="2200" spc="-5" dirty="0">
                <a:solidFill>
                  <a:prstClr val="black"/>
                </a:solidFill>
                <a:ea typeface="Times New Roman"/>
              </a:rPr>
              <a:t>préventive exécutée à des intervalles de temps préétablis ou selon un nombre défini d’unités d’usage mais sans contrôle préalable de l’état du bien (EN 13306 : avril 2001).</a:t>
            </a:r>
          </a:p>
          <a:p>
            <a:pPr algn="just">
              <a:lnSpc>
                <a:spcPct val="150000"/>
              </a:lnSpc>
            </a:pPr>
            <a:r>
              <a:rPr lang="fr-FR" sz="2200" spc="-5" dirty="0">
                <a:solidFill>
                  <a:prstClr val="black"/>
                </a:solidFill>
                <a:ea typeface="Times New Roman"/>
              </a:rPr>
              <a:t>Même si le temps est l’unité la plus répandue, d’autres unités peuvent être retenues telles que : la quantité de produits fabriqués, la longueur de produits fabriqués, la distance parcourue, la masse de produits fabriqués, le nombre de cycles effectués, etc</a:t>
            </a:r>
            <a:r>
              <a:rPr lang="fr-FR" sz="2200" spc="-5" dirty="0" smtClean="0">
                <a:solidFill>
                  <a:prstClr val="black"/>
                </a:solidFill>
                <a:ea typeface="Times New Roman"/>
              </a:rPr>
              <a:t>.</a:t>
            </a:r>
            <a:endParaRPr lang="fr-FR" sz="22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13</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METHODES de LA MAINTENANCE :</a:t>
            </a:r>
          </a:p>
        </p:txBody>
      </p:sp>
    </p:spTree>
    <p:extLst>
      <p:ext uri="{BB962C8B-B14F-4D97-AF65-F5344CB8AC3E}">
        <p14:creationId xmlns="" xmlns:p14="http://schemas.microsoft.com/office/powerpoint/2010/main" val="32366650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391485"/>
            <a:ext cx="9108504" cy="6186309"/>
          </a:xfrm>
          <a:prstGeom prst="rect">
            <a:avLst/>
          </a:prstGeom>
        </p:spPr>
        <p:txBody>
          <a:bodyPr wrap="square">
            <a:spAutoFit/>
          </a:bodyPr>
          <a:lstStyle/>
          <a:p>
            <a:pPr algn="just">
              <a:lnSpc>
                <a:spcPct val="150000"/>
              </a:lnSpc>
            </a:pPr>
            <a:r>
              <a:rPr lang="fr-FR" sz="2200" spc="-5" dirty="0">
                <a:solidFill>
                  <a:prstClr val="black"/>
                </a:solidFill>
                <a:ea typeface="Times New Roman"/>
              </a:rPr>
              <a:t>Cette périodicité d’intervention est déterminée à partir de la mise en service ou après une révision complète ou partielle. </a:t>
            </a:r>
            <a:endParaRPr lang="fr-FR" sz="2200" spc="-5" dirty="0" smtClean="0">
              <a:solidFill>
                <a:prstClr val="black"/>
              </a:solidFill>
              <a:ea typeface="Times New Roman"/>
            </a:endParaRPr>
          </a:p>
          <a:p>
            <a:pPr algn="just">
              <a:lnSpc>
                <a:spcPct val="150000"/>
              </a:lnSpc>
            </a:pPr>
            <a:r>
              <a:rPr lang="fr-FR" sz="2200" b="1" spc="-5" dirty="0">
                <a:solidFill>
                  <a:prstClr val="black"/>
                </a:solidFill>
                <a:ea typeface="Times New Roman"/>
              </a:rPr>
              <a:t>Remarque : </a:t>
            </a:r>
            <a:r>
              <a:rPr lang="fr-FR" sz="2200" spc="-5" dirty="0">
                <a:solidFill>
                  <a:prstClr val="black"/>
                </a:solidFill>
                <a:ea typeface="Times New Roman"/>
              </a:rPr>
              <a:t>de plus en plus, les interventions de la maintenance systématique se font par échanges standards.</a:t>
            </a:r>
          </a:p>
          <a:p>
            <a:pPr algn="just">
              <a:lnSpc>
                <a:spcPct val="150000"/>
              </a:lnSpc>
            </a:pPr>
            <a:r>
              <a:rPr lang="fr-FR" sz="2200" spc="-5" dirty="0">
                <a:solidFill>
                  <a:prstClr val="black"/>
                </a:solidFill>
                <a:ea typeface="Times New Roman"/>
              </a:rPr>
              <a:t>Cas d’application :</a:t>
            </a:r>
          </a:p>
          <a:p>
            <a:pPr marL="342900" indent="-342900" algn="just">
              <a:lnSpc>
                <a:spcPct val="150000"/>
              </a:lnSpc>
              <a:buFont typeface="Arial" pitchFamily="34" charset="0"/>
              <a:buChar char="•"/>
            </a:pPr>
            <a:r>
              <a:rPr lang="fr-FR" sz="2200" spc="-5" dirty="0" smtClean="0">
                <a:solidFill>
                  <a:prstClr val="black"/>
                </a:solidFill>
                <a:ea typeface="Times New Roman"/>
              </a:rPr>
              <a:t>Equipements </a:t>
            </a:r>
            <a:r>
              <a:rPr lang="fr-FR" sz="2200" spc="-5" dirty="0">
                <a:solidFill>
                  <a:prstClr val="black"/>
                </a:solidFill>
                <a:ea typeface="Times New Roman"/>
              </a:rPr>
              <a:t>soumis à une législation en vigueur (sécurité réglementée) : appareils de levage, extincteurs, réservoirs sous pression, convoyeurs, ascenseurs, monte-charge, </a:t>
            </a:r>
            <a:r>
              <a:rPr lang="fr-FR" sz="2200" spc="-5" dirty="0" smtClean="0">
                <a:solidFill>
                  <a:prstClr val="black"/>
                </a:solidFill>
                <a:ea typeface="Times New Roman"/>
              </a:rPr>
              <a:t>etc.</a:t>
            </a:r>
          </a:p>
          <a:p>
            <a:pPr marL="342900" indent="-342900" algn="just">
              <a:lnSpc>
                <a:spcPct val="150000"/>
              </a:lnSpc>
              <a:buFont typeface="Arial" pitchFamily="34" charset="0"/>
              <a:buChar char="•"/>
            </a:pPr>
            <a:r>
              <a:rPr lang="fr-FR" sz="2200" spc="-5" dirty="0" smtClean="0">
                <a:solidFill>
                  <a:prstClr val="black"/>
                </a:solidFill>
                <a:ea typeface="Times New Roman"/>
              </a:rPr>
              <a:t>Equipements </a:t>
            </a:r>
            <a:r>
              <a:rPr lang="fr-FR" sz="2200" spc="-5" dirty="0">
                <a:solidFill>
                  <a:prstClr val="black"/>
                </a:solidFill>
                <a:ea typeface="Times New Roman"/>
              </a:rPr>
              <a:t>dont la panne risque de provoquer des accidents graves : tous les matériels assurant le transport en commun des personnes, avions, trains, etc.</a:t>
            </a:r>
          </a:p>
          <a:p>
            <a:pPr algn="just">
              <a:lnSpc>
                <a:spcPct val="150000"/>
              </a:lnSpc>
            </a:pPr>
            <a:endParaRPr lang="fr-FR" sz="22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14</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METHODES de LA MAINTENANCE :</a:t>
            </a:r>
          </a:p>
        </p:txBody>
      </p:sp>
    </p:spTree>
    <p:extLst>
      <p:ext uri="{BB962C8B-B14F-4D97-AF65-F5344CB8AC3E}">
        <p14:creationId xmlns="" xmlns:p14="http://schemas.microsoft.com/office/powerpoint/2010/main" val="32366650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391485"/>
            <a:ext cx="9108504" cy="6694140"/>
          </a:xfrm>
          <a:prstGeom prst="rect">
            <a:avLst/>
          </a:prstGeom>
        </p:spPr>
        <p:txBody>
          <a:bodyPr wrap="square">
            <a:spAutoFit/>
          </a:bodyPr>
          <a:lstStyle/>
          <a:p>
            <a:pPr marL="342900" indent="-342900" algn="just">
              <a:lnSpc>
                <a:spcPct val="150000"/>
              </a:lnSpc>
              <a:buFont typeface="Arial" pitchFamily="34" charset="0"/>
              <a:buChar char="•"/>
            </a:pPr>
            <a:r>
              <a:rPr lang="fr-FR" sz="2200" spc="-5" dirty="0">
                <a:solidFill>
                  <a:prstClr val="black"/>
                </a:solidFill>
                <a:ea typeface="Times New Roman"/>
              </a:rPr>
              <a:t>Equipement ayant un coût de défaillance élevé : éléments d’une chaîne de production automatisée, processus fonctionnant en continu (industries chimiques ou métallurgiques</a:t>
            </a:r>
            <a:r>
              <a:rPr lang="fr-FR" sz="2200" spc="-5" dirty="0" smtClean="0">
                <a:solidFill>
                  <a:prstClr val="black"/>
                </a:solidFill>
                <a:ea typeface="Times New Roman"/>
              </a:rPr>
              <a:t>).</a:t>
            </a:r>
          </a:p>
          <a:p>
            <a:pPr marL="342900" indent="-342900" algn="just">
              <a:lnSpc>
                <a:spcPct val="150000"/>
              </a:lnSpc>
              <a:buFont typeface="Arial" pitchFamily="34" charset="0"/>
              <a:buChar char="•"/>
            </a:pPr>
            <a:r>
              <a:rPr lang="fr-FR" sz="2200" spc="-5" dirty="0" smtClean="0">
                <a:solidFill>
                  <a:prstClr val="black"/>
                </a:solidFill>
                <a:ea typeface="Times New Roman"/>
              </a:rPr>
              <a:t>Equipements </a:t>
            </a:r>
            <a:r>
              <a:rPr lang="fr-FR" sz="2200" spc="-5" dirty="0">
                <a:solidFill>
                  <a:prstClr val="black"/>
                </a:solidFill>
                <a:ea typeface="Times New Roman"/>
              </a:rPr>
              <a:t>dont les dépenses de fonctionnement deviennent anormalement élevées au cours de leur temps de service : consommation excessive d’énergie, éclairage par lampes usagées, allumage et carburation déréglés (moteurs thermiques), etc</a:t>
            </a:r>
            <a:r>
              <a:rPr lang="fr-FR" sz="2200" spc="-5" dirty="0" smtClean="0">
                <a:solidFill>
                  <a:prstClr val="black"/>
                </a:solidFill>
                <a:ea typeface="Times New Roman"/>
              </a:rPr>
              <a:t>.</a:t>
            </a:r>
          </a:p>
          <a:p>
            <a:pPr algn="just">
              <a:lnSpc>
                <a:spcPct val="150000"/>
              </a:lnSpc>
            </a:pPr>
            <a:r>
              <a:rPr lang="fr-FR" sz="2200" b="1" spc="-5" dirty="0">
                <a:solidFill>
                  <a:prstClr val="black"/>
                </a:solidFill>
                <a:ea typeface="Times New Roman"/>
              </a:rPr>
              <a:t>La maintenance préventive conditionnelle </a:t>
            </a:r>
            <a:r>
              <a:rPr lang="fr-FR" sz="2200" b="1" spc="-5" dirty="0" smtClean="0">
                <a:solidFill>
                  <a:prstClr val="black"/>
                </a:solidFill>
                <a:ea typeface="Times New Roman"/>
              </a:rPr>
              <a:t>: </a:t>
            </a:r>
            <a:r>
              <a:rPr lang="fr-FR" sz="2200" spc="-5" dirty="0" smtClean="0">
                <a:solidFill>
                  <a:prstClr val="black"/>
                </a:solidFill>
                <a:ea typeface="Times New Roman"/>
              </a:rPr>
              <a:t>Maintenance </a:t>
            </a:r>
            <a:r>
              <a:rPr lang="fr-FR" sz="2200" spc="-5" dirty="0">
                <a:solidFill>
                  <a:prstClr val="black"/>
                </a:solidFill>
                <a:ea typeface="Times New Roman"/>
              </a:rPr>
              <a:t>préventive basée sur une surveillance du fonctionnement du bien et/ou des paramètres significatifs de ce fonctionnement intégrant les actions qui en découlent. La surveillance du fonctionnement et des paramètres peut être exécutée selon un calendrier, ou à la demande, ou de façon continue (EN 13306 : avril 2001).</a:t>
            </a:r>
          </a:p>
          <a:p>
            <a:pPr algn="just">
              <a:lnSpc>
                <a:spcPct val="150000"/>
              </a:lnSpc>
            </a:pPr>
            <a:endParaRPr lang="fr-FR" sz="22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15</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METHODES de LA MAINTENANCE :</a:t>
            </a:r>
          </a:p>
        </p:txBody>
      </p:sp>
    </p:spTree>
    <p:extLst>
      <p:ext uri="{BB962C8B-B14F-4D97-AF65-F5344CB8AC3E}">
        <p14:creationId xmlns="" xmlns:p14="http://schemas.microsoft.com/office/powerpoint/2010/main" val="32366650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391485"/>
            <a:ext cx="9108504" cy="6186309"/>
          </a:xfrm>
          <a:prstGeom prst="rect">
            <a:avLst/>
          </a:prstGeom>
        </p:spPr>
        <p:txBody>
          <a:bodyPr wrap="square">
            <a:spAutoFit/>
          </a:bodyPr>
          <a:lstStyle/>
          <a:p>
            <a:pPr algn="just">
              <a:lnSpc>
                <a:spcPct val="150000"/>
              </a:lnSpc>
            </a:pPr>
            <a:r>
              <a:rPr lang="fr-FR" sz="2200" b="1" spc="-5" dirty="0">
                <a:solidFill>
                  <a:prstClr val="black"/>
                </a:solidFill>
                <a:ea typeface="Times New Roman"/>
              </a:rPr>
              <a:t>Remarque : </a:t>
            </a:r>
            <a:r>
              <a:rPr lang="fr-FR" sz="2200" spc="-5" dirty="0">
                <a:solidFill>
                  <a:prstClr val="black"/>
                </a:solidFill>
                <a:ea typeface="Times New Roman"/>
              </a:rPr>
              <a:t>la maintenance conditionnelle est donc une maintenance dépendante de l’expérience et faisant intervenir des informations recueillies en temps </a:t>
            </a:r>
            <a:r>
              <a:rPr lang="fr-FR" sz="2200" spc="-5" dirty="0" smtClean="0">
                <a:solidFill>
                  <a:prstClr val="black"/>
                </a:solidFill>
                <a:ea typeface="Times New Roman"/>
              </a:rPr>
              <a:t>réel.</a:t>
            </a:r>
          </a:p>
          <a:p>
            <a:pPr algn="just">
              <a:lnSpc>
                <a:spcPct val="150000"/>
              </a:lnSpc>
            </a:pPr>
            <a:r>
              <a:rPr lang="fr-FR" sz="2200" spc="-5" dirty="0" smtClean="0">
                <a:solidFill>
                  <a:prstClr val="black"/>
                </a:solidFill>
                <a:ea typeface="Times New Roman"/>
              </a:rPr>
              <a:t>La </a:t>
            </a:r>
            <a:r>
              <a:rPr lang="fr-FR" sz="2200" spc="-5" dirty="0">
                <a:solidFill>
                  <a:prstClr val="black"/>
                </a:solidFill>
                <a:ea typeface="Times New Roman"/>
              </a:rPr>
              <a:t>maintenance préventive conditionnelle se caractérise par la mise en évidence des points faibles. Suivant le cas, il est souhaitable de les mettre sous surveillance et, à partir de là, de décider d’une intervention lorsqu’un certain seuil est atteint. Mais les contrôles demeurent systématiques et font partie des moyens de contrôle non destructifs.</a:t>
            </a:r>
          </a:p>
          <a:p>
            <a:pPr algn="just">
              <a:lnSpc>
                <a:spcPct val="150000"/>
              </a:lnSpc>
            </a:pPr>
            <a:r>
              <a:rPr lang="fr-FR" sz="2200" spc="-5" dirty="0">
                <a:solidFill>
                  <a:prstClr val="black"/>
                </a:solidFill>
                <a:ea typeface="Times New Roman"/>
              </a:rPr>
              <a:t>Tous les matériels sont concernés. Cette maintenance préventive conditionnelle se fait par des mesures pertinentes sur le matériel en fonctionnement.</a:t>
            </a:r>
          </a:p>
          <a:p>
            <a:pPr algn="just">
              <a:lnSpc>
                <a:spcPct val="150000"/>
              </a:lnSpc>
            </a:pPr>
            <a:endParaRPr lang="fr-FR" sz="22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16</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METHODES de LA MAINTENANCE :</a:t>
            </a:r>
          </a:p>
        </p:txBody>
      </p:sp>
    </p:spTree>
    <p:extLst>
      <p:ext uri="{BB962C8B-B14F-4D97-AF65-F5344CB8AC3E}">
        <p14:creationId xmlns="" xmlns:p14="http://schemas.microsoft.com/office/powerpoint/2010/main" val="10490800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391485"/>
            <a:ext cx="9108504" cy="5170646"/>
          </a:xfrm>
          <a:prstGeom prst="rect">
            <a:avLst/>
          </a:prstGeom>
        </p:spPr>
        <p:txBody>
          <a:bodyPr wrap="square">
            <a:spAutoFit/>
          </a:bodyPr>
          <a:lstStyle/>
          <a:p>
            <a:pPr algn="just">
              <a:lnSpc>
                <a:spcPct val="150000"/>
              </a:lnSpc>
            </a:pPr>
            <a:r>
              <a:rPr lang="fr-FR" sz="2200" spc="-5" dirty="0">
                <a:solidFill>
                  <a:prstClr val="black"/>
                </a:solidFill>
                <a:ea typeface="Times New Roman"/>
              </a:rPr>
              <a:t>Les paramètres mesurés peuvent porter sur :</a:t>
            </a:r>
          </a:p>
          <a:p>
            <a:pPr marL="342900" indent="-342900" algn="just">
              <a:lnSpc>
                <a:spcPct val="150000"/>
              </a:lnSpc>
              <a:buFont typeface="Arial" pitchFamily="34" charset="0"/>
              <a:buChar char="•"/>
            </a:pPr>
            <a:r>
              <a:rPr lang="fr-FR" sz="2200" spc="-5" dirty="0" smtClean="0">
                <a:solidFill>
                  <a:prstClr val="black"/>
                </a:solidFill>
                <a:ea typeface="Times New Roman"/>
              </a:rPr>
              <a:t>Le </a:t>
            </a:r>
            <a:r>
              <a:rPr lang="fr-FR" sz="2200" spc="-5" dirty="0">
                <a:solidFill>
                  <a:prstClr val="black"/>
                </a:solidFill>
                <a:ea typeface="Times New Roman"/>
              </a:rPr>
              <a:t>niveau et la qualité de l’huile</a:t>
            </a:r>
          </a:p>
          <a:p>
            <a:pPr marL="342900" indent="-342900" algn="just">
              <a:lnSpc>
                <a:spcPct val="150000"/>
              </a:lnSpc>
              <a:buFont typeface="Arial" pitchFamily="34" charset="0"/>
              <a:buChar char="•"/>
            </a:pPr>
            <a:r>
              <a:rPr lang="fr-FR" sz="2200" spc="-5" dirty="0" smtClean="0">
                <a:solidFill>
                  <a:prstClr val="black"/>
                </a:solidFill>
                <a:ea typeface="Times New Roman"/>
              </a:rPr>
              <a:t>Les </a:t>
            </a:r>
            <a:r>
              <a:rPr lang="fr-FR" sz="2200" spc="-5" dirty="0">
                <a:solidFill>
                  <a:prstClr val="black"/>
                </a:solidFill>
                <a:ea typeface="Times New Roman"/>
              </a:rPr>
              <a:t>températures et les pressions</a:t>
            </a:r>
          </a:p>
          <a:p>
            <a:pPr marL="342900" indent="-342900" algn="just">
              <a:lnSpc>
                <a:spcPct val="150000"/>
              </a:lnSpc>
              <a:buFont typeface="Arial" pitchFamily="34" charset="0"/>
              <a:buChar char="•"/>
            </a:pPr>
            <a:r>
              <a:rPr lang="fr-FR" sz="2200" spc="-5" dirty="0" smtClean="0">
                <a:solidFill>
                  <a:prstClr val="black"/>
                </a:solidFill>
                <a:ea typeface="Times New Roman"/>
              </a:rPr>
              <a:t>La </a:t>
            </a:r>
            <a:r>
              <a:rPr lang="fr-FR" sz="2200" spc="-5" dirty="0">
                <a:solidFill>
                  <a:prstClr val="black"/>
                </a:solidFill>
                <a:ea typeface="Times New Roman"/>
              </a:rPr>
              <a:t>tension et l’intensité des matériels électriques</a:t>
            </a:r>
          </a:p>
          <a:p>
            <a:pPr marL="342900" indent="-342900" algn="just">
              <a:lnSpc>
                <a:spcPct val="150000"/>
              </a:lnSpc>
              <a:buFont typeface="Arial" pitchFamily="34" charset="0"/>
              <a:buChar char="•"/>
            </a:pPr>
            <a:r>
              <a:rPr lang="fr-FR" sz="2200" spc="-5" dirty="0" smtClean="0">
                <a:solidFill>
                  <a:prstClr val="black"/>
                </a:solidFill>
                <a:ea typeface="Times New Roman"/>
              </a:rPr>
              <a:t>Les </a:t>
            </a:r>
            <a:r>
              <a:rPr lang="fr-FR" sz="2200" spc="-5" dirty="0">
                <a:solidFill>
                  <a:prstClr val="black"/>
                </a:solidFill>
                <a:ea typeface="Times New Roman"/>
              </a:rPr>
              <a:t>vibrations et les jeux mécaniques</a:t>
            </a:r>
          </a:p>
          <a:p>
            <a:pPr marL="342900" indent="-342900" algn="just">
              <a:lnSpc>
                <a:spcPct val="150000"/>
              </a:lnSpc>
              <a:buFont typeface="Arial" pitchFamily="34" charset="0"/>
              <a:buChar char="•"/>
            </a:pPr>
            <a:r>
              <a:rPr lang="fr-FR" sz="2200" spc="-5" dirty="0" smtClean="0">
                <a:solidFill>
                  <a:prstClr val="black"/>
                </a:solidFill>
                <a:ea typeface="Times New Roman"/>
              </a:rPr>
              <a:t>Etc</a:t>
            </a:r>
            <a:r>
              <a:rPr lang="fr-FR" sz="2200" spc="-5" dirty="0">
                <a:solidFill>
                  <a:prstClr val="black"/>
                </a:solidFill>
                <a:ea typeface="Times New Roman"/>
              </a:rPr>
              <a:t>.</a:t>
            </a:r>
          </a:p>
          <a:p>
            <a:pPr algn="just">
              <a:lnSpc>
                <a:spcPct val="150000"/>
              </a:lnSpc>
            </a:pPr>
            <a:r>
              <a:rPr lang="fr-FR" sz="2200" b="1" spc="-5" dirty="0">
                <a:solidFill>
                  <a:prstClr val="black"/>
                </a:solidFill>
                <a:ea typeface="Times New Roman"/>
              </a:rPr>
              <a:t>La maintenance préventive prévisionnelle </a:t>
            </a:r>
            <a:r>
              <a:rPr lang="fr-FR" sz="2200" b="1" spc="-5" dirty="0" smtClean="0">
                <a:solidFill>
                  <a:prstClr val="black"/>
                </a:solidFill>
                <a:ea typeface="Times New Roman"/>
              </a:rPr>
              <a:t>: </a:t>
            </a:r>
            <a:r>
              <a:rPr lang="fr-FR" sz="2200" spc="-5" dirty="0" smtClean="0">
                <a:solidFill>
                  <a:prstClr val="black"/>
                </a:solidFill>
                <a:ea typeface="Times New Roman"/>
              </a:rPr>
              <a:t>Maintenance </a:t>
            </a:r>
            <a:r>
              <a:rPr lang="fr-FR" sz="2200" spc="-5" dirty="0">
                <a:solidFill>
                  <a:prstClr val="black"/>
                </a:solidFill>
                <a:ea typeface="Times New Roman"/>
              </a:rPr>
              <a:t>conditionnelle exécutée en suivant les prévisions extrapolées de l’analyse et de l’évaluation de paramètres significatifs de la dégradation du bien (EN 13306 : avril 2001).</a:t>
            </a:r>
          </a:p>
          <a:p>
            <a:pPr algn="just">
              <a:lnSpc>
                <a:spcPct val="150000"/>
              </a:lnSpc>
            </a:pPr>
            <a:endParaRPr lang="fr-FR" sz="22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17</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METHODES de LA MAINTENANCE :</a:t>
            </a:r>
          </a:p>
        </p:txBody>
      </p:sp>
    </p:spTree>
    <p:extLst>
      <p:ext uri="{BB962C8B-B14F-4D97-AF65-F5344CB8AC3E}">
        <p14:creationId xmlns="" xmlns:p14="http://schemas.microsoft.com/office/powerpoint/2010/main" val="10490800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83051"/>
            <a:ext cx="9144000" cy="6186309"/>
          </a:xfrm>
          <a:prstGeom prst="rect">
            <a:avLst/>
          </a:prstGeom>
        </p:spPr>
        <p:txBody>
          <a:bodyPr wrap="square">
            <a:spAutoFit/>
          </a:bodyPr>
          <a:lstStyle/>
          <a:p>
            <a:pPr algn="just">
              <a:lnSpc>
                <a:spcPct val="150000"/>
              </a:lnSpc>
            </a:pPr>
            <a:r>
              <a:rPr lang="fr-FR" sz="2200" b="1" spc="-5" dirty="0">
                <a:solidFill>
                  <a:prstClr val="black"/>
                </a:solidFill>
                <a:ea typeface="Times New Roman"/>
              </a:rPr>
              <a:t>LES OPERATIONS DE MAINTENANCE :</a:t>
            </a:r>
          </a:p>
          <a:p>
            <a:pPr algn="just">
              <a:lnSpc>
                <a:spcPct val="150000"/>
              </a:lnSpc>
            </a:pPr>
            <a:r>
              <a:rPr lang="fr-FR" sz="2200" spc="-5" dirty="0">
                <a:solidFill>
                  <a:prstClr val="black"/>
                </a:solidFill>
                <a:ea typeface="Times New Roman"/>
              </a:rPr>
              <a:t>Ne sont vues ici que les opérations essentielles. Pour le reste, se référer à la norme NF EN 13306 donnée en annexe.</a:t>
            </a:r>
          </a:p>
          <a:p>
            <a:pPr algn="just">
              <a:lnSpc>
                <a:spcPct val="150000"/>
              </a:lnSpc>
            </a:pPr>
            <a:r>
              <a:rPr lang="fr-FR" sz="2200" b="1" spc="-5" dirty="0" smtClean="0">
                <a:solidFill>
                  <a:prstClr val="black"/>
                </a:solidFill>
                <a:ea typeface="Times New Roman"/>
              </a:rPr>
              <a:t>Les </a:t>
            </a:r>
            <a:r>
              <a:rPr lang="fr-FR" sz="2200" b="1" spc="-5" dirty="0">
                <a:solidFill>
                  <a:prstClr val="black"/>
                </a:solidFill>
                <a:ea typeface="Times New Roman"/>
              </a:rPr>
              <a:t>opérations de maintenance corrective : </a:t>
            </a:r>
          </a:p>
          <a:p>
            <a:pPr algn="just">
              <a:lnSpc>
                <a:spcPct val="150000"/>
              </a:lnSpc>
            </a:pPr>
            <a:r>
              <a:rPr lang="fr-FR" sz="2200" b="1" spc="-5" dirty="0" smtClean="0">
                <a:solidFill>
                  <a:prstClr val="black"/>
                </a:solidFill>
                <a:ea typeface="Times New Roman"/>
              </a:rPr>
              <a:t>Le </a:t>
            </a:r>
            <a:r>
              <a:rPr lang="fr-FR" sz="2200" b="1" spc="-5" dirty="0">
                <a:solidFill>
                  <a:prstClr val="black"/>
                </a:solidFill>
                <a:ea typeface="Times New Roman"/>
              </a:rPr>
              <a:t>dépannage </a:t>
            </a:r>
            <a:r>
              <a:rPr lang="fr-FR" sz="2200" b="1" spc="-5" dirty="0" smtClean="0">
                <a:solidFill>
                  <a:prstClr val="black"/>
                </a:solidFill>
                <a:ea typeface="Times New Roman"/>
              </a:rPr>
              <a:t>: </a:t>
            </a:r>
            <a:r>
              <a:rPr lang="fr-FR" sz="2200" spc="-5" dirty="0" smtClean="0">
                <a:solidFill>
                  <a:prstClr val="black"/>
                </a:solidFill>
                <a:ea typeface="Times New Roman"/>
              </a:rPr>
              <a:t>Actions </a:t>
            </a:r>
            <a:r>
              <a:rPr lang="fr-FR" sz="2200" spc="-5" dirty="0">
                <a:solidFill>
                  <a:prstClr val="black"/>
                </a:solidFill>
                <a:ea typeface="Times New Roman"/>
              </a:rPr>
              <a:t>physiques exécutées pour permettre à un bien en panne d’accomplir sa fonction requise pendant une durée limitée jusqu’à ce que la réparation soit exécutée (EN 13306 : avril 2001</a:t>
            </a:r>
            <a:r>
              <a:rPr lang="fr-FR" sz="2200" spc="-5" dirty="0" smtClean="0">
                <a:solidFill>
                  <a:prstClr val="black"/>
                </a:solidFill>
                <a:ea typeface="Times New Roman"/>
              </a:rPr>
              <a:t>).</a:t>
            </a:r>
          </a:p>
          <a:p>
            <a:pPr algn="just">
              <a:lnSpc>
                <a:spcPct val="150000"/>
              </a:lnSpc>
            </a:pPr>
            <a:r>
              <a:rPr lang="fr-FR" sz="2200" spc="-5" dirty="0">
                <a:solidFill>
                  <a:prstClr val="black"/>
                </a:solidFill>
                <a:ea typeface="Times New Roman"/>
              </a:rPr>
              <a:t>Le dépannage n’a pas de conditions d’applications particulières. La connaissance du comportement du matériel et des modes de dégradation n’est pas indispensable même si cette connaissance permet souvent de gagner du </a:t>
            </a:r>
            <a:r>
              <a:rPr lang="fr-FR" sz="2200" spc="-5" dirty="0" smtClean="0">
                <a:solidFill>
                  <a:prstClr val="black"/>
                </a:solidFill>
                <a:ea typeface="Times New Roman"/>
              </a:rPr>
              <a:t>temps. Souvent</a:t>
            </a:r>
            <a:r>
              <a:rPr lang="fr-FR" sz="2200" spc="-5" dirty="0">
                <a:solidFill>
                  <a:prstClr val="black"/>
                </a:solidFill>
                <a:ea typeface="Times New Roman"/>
              </a:rPr>
              <a:t>, les opérations de dépannage sont de courtes durées mais peuvent être nombreuses</a:t>
            </a:r>
            <a:r>
              <a:rPr lang="fr-FR" sz="2200" spc="-5" dirty="0" smtClean="0">
                <a:solidFill>
                  <a:prstClr val="black"/>
                </a:solidFill>
                <a:ea typeface="Times New Roman"/>
              </a:rPr>
              <a:t>.</a:t>
            </a:r>
            <a:endParaRPr lang="fr-FR" sz="22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18</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OPERATIONS de LA MAINTENANCE :</a:t>
            </a:r>
          </a:p>
        </p:txBody>
      </p:sp>
    </p:spTree>
    <p:extLst>
      <p:ext uri="{BB962C8B-B14F-4D97-AF65-F5344CB8AC3E}">
        <p14:creationId xmlns="" xmlns:p14="http://schemas.microsoft.com/office/powerpoint/2010/main" val="10490800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391485"/>
            <a:ext cx="9108504" cy="4610365"/>
          </a:xfrm>
          <a:prstGeom prst="rect">
            <a:avLst/>
          </a:prstGeom>
        </p:spPr>
        <p:txBody>
          <a:bodyPr wrap="square">
            <a:spAutoFit/>
          </a:bodyPr>
          <a:lstStyle/>
          <a:p>
            <a:pPr algn="just">
              <a:lnSpc>
                <a:spcPct val="150000"/>
              </a:lnSpc>
            </a:pPr>
            <a:r>
              <a:rPr lang="fr-FR" sz="2200" b="1" spc="-5" dirty="0">
                <a:solidFill>
                  <a:prstClr val="black"/>
                </a:solidFill>
                <a:ea typeface="Times New Roman"/>
              </a:rPr>
              <a:t>La réparation : </a:t>
            </a:r>
          </a:p>
          <a:p>
            <a:pPr algn="just">
              <a:lnSpc>
                <a:spcPct val="150000"/>
              </a:lnSpc>
            </a:pPr>
            <a:r>
              <a:rPr lang="fr-FR" sz="2200" spc="-5" dirty="0">
                <a:solidFill>
                  <a:prstClr val="black"/>
                </a:solidFill>
                <a:ea typeface="Times New Roman"/>
              </a:rPr>
              <a:t>Actions physiques exécutées pour rétablir la fonction requise d’un bien en panne (EN 13306 : avril 2001).</a:t>
            </a:r>
          </a:p>
          <a:p>
            <a:pPr algn="just">
              <a:lnSpc>
                <a:spcPct val="150000"/>
              </a:lnSpc>
            </a:pPr>
            <a:r>
              <a:rPr lang="fr-FR" sz="2200" spc="-5" dirty="0">
                <a:solidFill>
                  <a:prstClr val="black"/>
                </a:solidFill>
                <a:ea typeface="Times New Roman"/>
              </a:rPr>
              <a:t>L’application de la réparation peut être décidée soit immédiatement à la suite d’un incident ou d’une défaillance, soit après un dépannage, soit après une visite de maintenance préventive conditionnelle ou systématique.</a:t>
            </a:r>
          </a:p>
          <a:p>
            <a:pPr algn="just">
              <a:lnSpc>
                <a:spcPct val="150000"/>
              </a:lnSpc>
            </a:pPr>
            <a:r>
              <a:rPr lang="fr-FR" sz="2200" spc="-5" dirty="0">
                <a:solidFill>
                  <a:prstClr val="black"/>
                </a:solidFill>
                <a:ea typeface="Times New Roman"/>
              </a:rPr>
              <a:t>Remarque : la réparation correspond à une action définitive. L’équipement réparé doit assurer les performances pour lesquelles il a été conçu.</a:t>
            </a:r>
          </a:p>
          <a:p>
            <a:pPr algn="just">
              <a:lnSpc>
                <a:spcPct val="150000"/>
              </a:lnSpc>
            </a:pPr>
            <a:endParaRPr lang="fr-FR" sz="22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19</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OPERATIONS de LA MAINTENANCE :</a:t>
            </a:r>
          </a:p>
        </p:txBody>
      </p:sp>
    </p:spTree>
    <p:extLst>
      <p:ext uri="{BB962C8B-B14F-4D97-AF65-F5344CB8AC3E}">
        <p14:creationId xmlns="" xmlns:p14="http://schemas.microsoft.com/office/powerpoint/2010/main" val="10490800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3277820"/>
          </a:xfrm>
          <a:prstGeom prst="rect">
            <a:avLst/>
          </a:prstGeom>
        </p:spPr>
        <p:txBody>
          <a:bodyPr wrap="square">
            <a:spAutoFit/>
          </a:bodyPr>
          <a:lstStyle/>
          <a:p>
            <a:pPr lvl="0" algn="just">
              <a:lnSpc>
                <a:spcPct val="150000"/>
              </a:lnSpc>
            </a:pPr>
            <a:r>
              <a:rPr lang="fr-FR" sz="2300" b="1" spc="-5" dirty="0" smtClean="0">
                <a:ea typeface="Times New Roman"/>
              </a:rPr>
              <a:t>FONCTIONS </a:t>
            </a:r>
            <a:r>
              <a:rPr lang="fr-FR" sz="2300" b="1" spc="-5" dirty="0">
                <a:ea typeface="Times New Roman"/>
              </a:rPr>
              <a:t>ET TACHES ASSOCIEES A LA MAINTENANCE :</a:t>
            </a:r>
          </a:p>
          <a:p>
            <a:pPr marL="342900" lvl="0" indent="-342900" algn="just">
              <a:lnSpc>
                <a:spcPct val="150000"/>
              </a:lnSpc>
              <a:buFont typeface="Wingdings" pitchFamily="2" charset="2"/>
              <a:buChar char="Ø"/>
            </a:pPr>
            <a:r>
              <a:rPr lang="fr-FR" sz="2300" b="1" spc="-5" dirty="0" smtClean="0">
                <a:ea typeface="Times New Roman"/>
              </a:rPr>
              <a:t>Etudes </a:t>
            </a:r>
            <a:r>
              <a:rPr lang="fr-FR" sz="2300" b="1" spc="-5" dirty="0">
                <a:ea typeface="Times New Roman"/>
              </a:rPr>
              <a:t>et méthodes :</a:t>
            </a:r>
          </a:p>
          <a:p>
            <a:pPr lvl="0" algn="just">
              <a:lnSpc>
                <a:spcPct val="150000"/>
              </a:lnSpc>
            </a:pPr>
            <a:r>
              <a:rPr lang="fr-FR" sz="2300" spc="-5" dirty="0">
                <a:ea typeface="Times New Roman"/>
              </a:rPr>
              <a:t>Fonctions études et méthodes : optimisation des tâches en fonction des critères retenus dans le cadre de la politique de maintenance définie par l’entreprise.</a:t>
            </a:r>
          </a:p>
          <a:p>
            <a:pPr lvl="0" algn="just">
              <a:lnSpc>
                <a:spcPct val="150000"/>
              </a:lnSpc>
            </a:pPr>
            <a:endParaRPr lang="fr-FR" sz="2300" spc="-5" dirty="0">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2</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 FONCTIONS  de LA MAINTENANCE :</a:t>
            </a:r>
          </a:p>
        </p:txBody>
      </p:sp>
    </p:spTree>
    <p:extLst>
      <p:ext uri="{BB962C8B-B14F-4D97-AF65-F5344CB8AC3E}">
        <p14:creationId xmlns="" xmlns:p14="http://schemas.microsoft.com/office/powerpoint/2010/main" val="39304845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391485"/>
            <a:ext cx="9108504" cy="6186309"/>
          </a:xfrm>
          <a:prstGeom prst="rect">
            <a:avLst/>
          </a:prstGeom>
        </p:spPr>
        <p:txBody>
          <a:bodyPr wrap="square">
            <a:spAutoFit/>
          </a:bodyPr>
          <a:lstStyle/>
          <a:p>
            <a:pPr algn="just">
              <a:lnSpc>
                <a:spcPct val="150000"/>
              </a:lnSpc>
            </a:pPr>
            <a:r>
              <a:rPr lang="fr-FR" sz="2200" b="1" spc="-5" dirty="0">
                <a:solidFill>
                  <a:prstClr val="black"/>
                </a:solidFill>
                <a:ea typeface="Times New Roman"/>
              </a:rPr>
              <a:t>Les opérations de maintenance préventive :</a:t>
            </a:r>
          </a:p>
          <a:p>
            <a:pPr algn="just">
              <a:lnSpc>
                <a:spcPct val="150000"/>
              </a:lnSpc>
            </a:pPr>
            <a:r>
              <a:rPr lang="fr-FR" sz="2200" b="1" spc="-5" dirty="0" smtClean="0">
                <a:solidFill>
                  <a:prstClr val="black"/>
                </a:solidFill>
                <a:ea typeface="Times New Roman"/>
              </a:rPr>
              <a:t>Les </a:t>
            </a:r>
            <a:r>
              <a:rPr lang="fr-FR" sz="2200" b="1" spc="-5" dirty="0">
                <a:solidFill>
                  <a:prstClr val="black"/>
                </a:solidFill>
                <a:ea typeface="Times New Roman"/>
              </a:rPr>
              <a:t>inspections : </a:t>
            </a:r>
            <a:r>
              <a:rPr lang="fr-FR" sz="2200" spc="-5" dirty="0">
                <a:solidFill>
                  <a:prstClr val="black"/>
                </a:solidFill>
                <a:ea typeface="Times New Roman"/>
              </a:rPr>
              <a:t>contrôles de conformité réalisés en mesurant, observant, testant ou calibrant les caractéristiques significatives d’un bien. En général, l’inspection peut être réalisée avant, pendant ou après d’autres activités de maintenance (EN 13306 : avril 2001).</a:t>
            </a:r>
          </a:p>
          <a:p>
            <a:pPr algn="just">
              <a:lnSpc>
                <a:spcPct val="150000"/>
              </a:lnSpc>
            </a:pPr>
            <a:r>
              <a:rPr lang="fr-FR" sz="2200" b="1" spc="-5" dirty="0" smtClean="0">
                <a:solidFill>
                  <a:prstClr val="black"/>
                </a:solidFill>
                <a:ea typeface="Times New Roman"/>
              </a:rPr>
              <a:t>Visites </a:t>
            </a:r>
            <a:r>
              <a:rPr lang="fr-FR" sz="2200" b="1" spc="-5" dirty="0">
                <a:solidFill>
                  <a:prstClr val="black"/>
                </a:solidFill>
                <a:ea typeface="Times New Roman"/>
              </a:rPr>
              <a:t>: </a:t>
            </a:r>
            <a:r>
              <a:rPr lang="fr-FR" sz="2200" spc="-5" dirty="0">
                <a:solidFill>
                  <a:prstClr val="black"/>
                </a:solidFill>
                <a:ea typeface="Times New Roman"/>
              </a:rPr>
              <a:t>opérations de surveillance qui, dans le cadre de la maintenance préventive systématique, s’opèrent selon une périodicité déterminée. Ces interventions correspondent à une liste d’opérations définies préalablement qui peuvent entraîner des démontages d’organes et une immobilisation du matériel. Une visite peut entraîner une action de maintenance corrective.</a:t>
            </a:r>
          </a:p>
          <a:p>
            <a:pPr algn="just">
              <a:lnSpc>
                <a:spcPct val="150000"/>
              </a:lnSpc>
            </a:pPr>
            <a:r>
              <a:rPr lang="fr-FR" sz="2200" b="1" spc="-5" dirty="0" smtClean="0">
                <a:solidFill>
                  <a:prstClr val="black"/>
                </a:solidFill>
                <a:ea typeface="Times New Roman"/>
              </a:rPr>
              <a:t>Contrôles </a:t>
            </a:r>
            <a:r>
              <a:rPr lang="fr-FR" sz="2200" b="1" spc="-5" dirty="0">
                <a:solidFill>
                  <a:prstClr val="black"/>
                </a:solidFill>
                <a:ea typeface="Times New Roman"/>
              </a:rPr>
              <a:t>: </a:t>
            </a:r>
            <a:r>
              <a:rPr lang="fr-FR" sz="2200" spc="-5" dirty="0">
                <a:solidFill>
                  <a:prstClr val="black"/>
                </a:solidFill>
                <a:ea typeface="Times New Roman"/>
              </a:rPr>
              <a:t>vérifications de conformité par rapport à des données préétablies suivies d’un jugement. Le contrôle peut </a:t>
            </a:r>
            <a:r>
              <a:rPr lang="fr-FR" sz="2200" spc="-5" dirty="0" smtClean="0">
                <a:solidFill>
                  <a:prstClr val="black"/>
                </a:solidFill>
                <a:ea typeface="Times New Roman"/>
              </a:rPr>
              <a:t>:</a:t>
            </a:r>
            <a:endParaRPr lang="fr-FR" sz="22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20</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OPERATIONS de LA MAINTENANCE :</a:t>
            </a:r>
          </a:p>
        </p:txBody>
      </p:sp>
    </p:spTree>
    <p:extLst>
      <p:ext uri="{BB962C8B-B14F-4D97-AF65-F5344CB8AC3E}">
        <p14:creationId xmlns="" xmlns:p14="http://schemas.microsoft.com/office/powerpoint/2010/main" val="5479275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391485"/>
            <a:ext cx="9108504" cy="6186309"/>
          </a:xfrm>
          <a:prstGeom prst="rect">
            <a:avLst/>
          </a:prstGeom>
        </p:spPr>
        <p:txBody>
          <a:bodyPr wrap="square">
            <a:spAutoFit/>
          </a:bodyPr>
          <a:lstStyle/>
          <a:p>
            <a:pPr marL="342900" indent="-342900" algn="just">
              <a:lnSpc>
                <a:spcPct val="150000"/>
              </a:lnSpc>
              <a:buFont typeface="Arial" pitchFamily="34" charset="0"/>
              <a:buChar char="•"/>
            </a:pPr>
            <a:r>
              <a:rPr lang="fr-FR" sz="2200" spc="-5" dirty="0" smtClean="0">
                <a:solidFill>
                  <a:prstClr val="black"/>
                </a:solidFill>
                <a:ea typeface="Times New Roman"/>
              </a:rPr>
              <a:t>Comporter </a:t>
            </a:r>
            <a:r>
              <a:rPr lang="fr-FR" sz="2200" spc="-5" dirty="0">
                <a:solidFill>
                  <a:prstClr val="black"/>
                </a:solidFill>
                <a:ea typeface="Times New Roman"/>
              </a:rPr>
              <a:t>une activité </a:t>
            </a:r>
            <a:r>
              <a:rPr lang="fr-FR" sz="2200" spc="-5" dirty="0" smtClean="0">
                <a:solidFill>
                  <a:prstClr val="black"/>
                </a:solidFill>
                <a:ea typeface="Times New Roman"/>
              </a:rPr>
              <a:t>d’information</a:t>
            </a:r>
          </a:p>
          <a:p>
            <a:pPr marL="342900" indent="-342900" algn="just">
              <a:lnSpc>
                <a:spcPct val="150000"/>
              </a:lnSpc>
              <a:buFont typeface="Arial" pitchFamily="34" charset="0"/>
              <a:buChar char="•"/>
            </a:pPr>
            <a:r>
              <a:rPr lang="fr-FR" sz="2200" spc="-5" dirty="0" smtClean="0">
                <a:solidFill>
                  <a:prstClr val="black"/>
                </a:solidFill>
                <a:ea typeface="Times New Roman"/>
              </a:rPr>
              <a:t>Inclure </a:t>
            </a:r>
            <a:r>
              <a:rPr lang="fr-FR" sz="2200" spc="-5" dirty="0">
                <a:solidFill>
                  <a:prstClr val="black"/>
                </a:solidFill>
                <a:ea typeface="Times New Roman"/>
              </a:rPr>
              <a:t>une décision : acceptation, rejet, </a:t>
            </a:r>
            <a:r>
              <a:rPr lang="fr-FR" sz="2200" spc="-5" dirty="0" smtClean="0">
                <a:solidFill>
                  <a:prstClr val="black"/>
                </a:solidFill>
                <a:ea typeface="Times New Roman"/>
              </a:rPr>
              <a:t>ajournement</a:t>
            </a:r>
          </a:p>
          <a:p>
            <a:pPr marL="342900" indent="-342900" algn="just">
              <a:lnSpc>
                <a:spcPct val="150000"/>
              </a:lnSpc>
              <a:buFont typeface="Arial" pitchFamily="34" charset="0"/>
              <a:buChar char="•"/>
            </a:pPr>
            <a:r>
              <a:rPr lang="fr-FR" sz="2200" spc="-5" dirty="0" smtClean="0">
                <a:solidFill>
                  <a:prstClr val="black"/>
                </a:solidFill>
                <a:ea typeface="Times New Roman"/>
              </a:rPr>
              <a:t>Déboucher </a:t>
            </a:r>
            <a:r>
              <a:rPr lang="fr-FR" sz="2200" spc="-5" dirty="0">
                <a:solidFill>
                  <a:prstClr val="black"/>
                </a:solidFill>
                <a:ea typeface="Times New Roman"/>
              </a:rPr>
              <a:t>comme les visites sur des opérations de maintenance corrective</a:t>
            </a:r>
          </a:p>
          <a:p>
            <a:pPr algn="just">
              <a:lnSpc>
                <a:spcPct val="150000"/>
              </a:lnSpc>
            </a:pPr>
            <a:r>
              <a:rPr lang="fr-FR" sz="2200" spc="-5" dirty="0">
                <a:solidFill>
                  <a:prstClr val="black"/>
                </a:solidFill>
                <a:ea typeface="Times New Roman"/>
              </a:rPr>
              <a:t>Les opérations de surveillance (contrôles, visites, inspections) sont nécessaires pour maîtriser l’évolution de l’état réel du bien. Elles sont effectuées de manière continue ou à des intervalles prédéterminés ou non, calculés sur le temps ou le nombre d’unités d’usage.</a:t>
            </a:r>
          </a:p>
          <a:p>
            <a:pPr algn="just">
              <a:lnSpc>
                <a:spcPct val="150000"/>
              </a:lnSpc>
            </a:pPr>
            <a:r>
              <a:rPr lang="fr-FR" sz="2200" b="1" spc="-5" dirty="0">
                <a:solidFill>
                  <a:prstClr val="black"/>
                </a:solidFill>
                <a:ea typeface="Times New Roman"/>
              </a:rPr>
              <a:t>Autres opérations :</a:t>
            </a:r>
          </a:p>
          <a:p>
            <a:pPr algn="just">
              <a:lnSpc>
                <a:spcPct val="150000"/>
              </a:lnSpc>
            </a:pPr>
            <a:r>
              <a:rPr lang="fr-FR" sz="2200" b="1" spc="-5" dirty="0" smtClean="0">
                <a:solidFill>
                  <a:prstClr val="black"/>
                </a:solidFill>
                <a:ea typeface="Times New Roman"/>
              </a:rPr>
              <a:t>Révision </a:t>
            </a:r>
            <a:r>
              <a:rPr lang="fr-FR" sz="2200" b="1" spc="-5" dirty="0">
                <a:solidFill>
                  <a:prstClr val="black"/>
                </a:solidFill>
                <a:ea typeface="Times New Roman"/>
              </a:rPr>
              <a:t>: </a:t>
            </a:r>
          </a:p>
          <a:p>
            <a:pPr algn="just">
              <a:lnSpc>
                <a:spcPct val="150000"/>
              </a:lnSpc>
            </a:pPr>
            <a:r>
              <a:rPr lang="fr-FR" sz="2200" spc="-5" dirty="0">
                <a:solidFill>
                  <a:prstClr val="black"/>
                </a:solidFill>
                <a:ea typeface="Times New Roman"/>
              </a:rPr>
              <a:t>Ensemble des actions d’examens, de contrôles et des interventions effectuées en vue d’assurer le bien contre toute défaillance majeure ou critique, pendant un temps ou pour un nombre d’unités d’usage donné</a:t>
            </a:r>
            <a:r>
              <a:rPr lang="fr-FR" sz="2200" spc="-5" dirty="0" smtClean="0">
                <a:solidFill>
                  <a:prstClr val="black"/>
                </a:solidFill>
                <a:ea typeface="Times New Roman"/>
              </a:rPr>
              <a:t>.</a:t>
            </a:r>
            <a:endParaRPr lang="fr-FR" sz="22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70000" lnSpcReduction="20000"/>
          </a:bodyPr>
          <a:lstStyle/>
          <a:p>
            <a:pPr marL="342900" indent="-342900">
              <a:spcBef>
                <a:spcPct val="20000"/>
              </a:spcBef>
              <a:buFont typeface="Arial" pitchFamily="34" charset="0"/>
              <a:buNone/>
              <a:defRPr/>
            </a:pPr>
            <a:fld id="{FA7FC17C-4B15-491C-B30B-C6D95B44EE6A}" type="slidenum">
              <a:rPr lang="fr-FR" sz="3200" b="1" smtClean="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rPr>
              <a:pPr marL="342900" indent="-342900">
                <a:spcBef>
                  <a:spcPct val="20000"/>
                </a:spcBef>
                <a:buFont typeface="Arial" pitchFamily="34" charset="0"/>
                <a:buNone/>
                <a:defRPr/>
              </a:pPr>
              <a:t>21</a:t>
            </a:fld>
            <a:endParaRPr lang="fr-FR" sz="3200" b="1" dirty="0">
              <a:ln w="10541" cmpd="sng">
                <a:solidFill>
                  <a:srgbClr val="4F81BD">
                    <a:shade val="88000"/>
                    <a:satMod val="110000"/>
                  </a:srgbClr>
                </a:solidFill>
                <a:prstDash val="solid"/>
              </a:ln>
              <a:gradFill>
                <a:gsLst>
                  <a:gs pos="0">
                    <a:srgbClr val="4F81BD">
                      <a:tint val="40000"/>
                      <a:satMod val="250000"/>
                    </a:srgbClr>
                  </a:gs>
                  <a:gs pos="9000">
                    <a:srgbClr val="4F81BD">
                      <a:tint val="52000"/>
                      <a:satMod val="300000"/>
                    </a:srgbClr>
                  </a:gs>
                  <a:gs pos="50000">
                    <a:srgbClr val="4F81BD">
                      <a:shade val="20000"/>
                      <a:satMod val="300000"/>
                    </a:srgbClr>
                  </a:gs>
                  <a:gs pos="79000">
                    <a:srgbClr val="4F81BD">
                      <a:tint val="52000"/>
                      <a:satMod val="300000"/>
                    </a:srgbClr>
                  </a:gs>
                  <a:gs pos="100000">
                    <a:srgbClr val="4F81BD">
                      <a:tint val="40000"/>
                      <a:satMod val="250000"/>
                    </a:srgbClr>
                  </a:gs>
                </a:gsLst>
                <a:lin ang="5400000"/>
              </a:gradFill>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OPERATIONS de LA MAINTENANCE :</a:t>
            </a:r>
          </a:p>
        </p:txBody>
      </p:sp>
    </p:spTree>
    <p:extLst>
      <p:ext uri="{BB962C8B-B14F-4D97-AF65-F5344CB8AC3E}">
        <p14:creationId xmlns="" xmlns:p14="http://schemas.microsoft.com/office/powerpoint/2010/main" val="5479275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5401479"/>
          </a:xfrm>
          <a:prstGeom prst="rect">
            <a:avLst/>
          </a:prstGeom>
        </p:spPr>
        <p:txBody>
          <a:bodyPr wrap="square">
            <a:spAutoFit/>
          </a:bodyPr>
          <a:lstStyle/>
          <a:p>
            <a:pPr marL="342900" lvl="0" indent="-342900" algn="just">
              <a:lnSpc>
                <a:spcPct val="150000"/>
              </a:lnSpc>
              <a:buFont typeface="Arial" pitchFamily="34" charset="0"/>
              <a:buChar char="•"/>
            </a:pPr>
            <a:r>
              <a:rPr lang="fr-FR" sz="2300" b="1" spc="-5" dirty="0">
                <a:ea typeface="Times New Roman"/>
              </a:rPr>
              <a:t>Etudes techniques : </a:t>
            </a:r>
          </a:p>
          <a:p>
            <a:pPr lvl="0" algn="just">
              <a:lnSpc>
                <a:spcPct val="150000"/>
              </a:lnSpc>
            </a:pPr>
            <a:r>
              <a:rPr lang="fr-FR" sz="2300" spc="-5" dirty="0">
                <a:ea typeface="Times New Roman"/>
              </a:rPr>
              <a:t>Etudes d’améliorations, études de conception et de </a:t>
            </a:r>
            <a:r>
              <a:rPr lang="fr-FR" sz="2300" spc="-5" dirty="0" err="1">
                <a:ea typeface="Times New Roman"/>
              </a:rPr>
              <a:t>reconception</a:t>
            </a:r>
            <a:r>
              <a:rPr lang="fr-FR" sz="2300" spc="-5" dirty="0">
                <a:ea typeface="Times New Roman"/>
              </a:rPr>
              <a:t> des équipements ou des travaux neufs, analyse des conditions de </a:t>
            </a:r>
            <a:r>
              <a:rPr lang="fr-FR" sz="2300" spc="-5" dirty="0" smtClean="0">
                <a:ea typeface="Times New Roman"/>
              </a:rPr>
              <a:t>travail</a:t>
            </a:r>
          </a:p>
          <a:p>
            <a:pPr marL="342900" lvl="0" indent="-342900" algn="just">
              <a:lnSpc>
                <a:spcPct val="150000"/>
              </a:lnSpc>
              <a:buFont typeface="Arial" pitchFamily="34" charset="0"/>
              <a:buChar char="•"/>
            </a:pPr>
            <a:r>
              <a:rPr lang="fr-FR" sz="2300" b="1" spc="-5" dirty="0" smtClean="0">
                <a:ea typeface="Times New Roman"/>
              </a:rPr>
              <a:t>Préparation </a:t>
            </a:r>
            <a:r>
              <a:rPr lang="fr-FR" sz="2300" b="1" spc="-5" dirty="0">
                <a:ea typeface="Times New Roman"/>
              </a:rPr>
              <a:t>et ordonnancement : </a:t>
            </a:r>
          </a:p>
          <a:p>
            <a:pPr lvl="0" algn="just">
              <a:lnSpc>
                <a:spcPct val="150000"/>
              </a:lnSpc>
            </a:pPr>
            <a:r>
              <a:rPr lang="fr-FR" sz="2300" spc="-5" dirty="0">
                <a:ea typeface="Times New Roman"/>
              </a:rPr>
              <a:t>Etablissement des fiches et gammes d’instructions pour le personnel, constitution de la documentation pour les interventions, établissement des plannings d’interventions et d’approvisionnements en pièces de rechange, réception et classement des documents relatifs à l’intervention et remise à jour des dossiers techniques.</a:t>
            </a:r>
          </a:p>
          <a:p>
            <a:pPr lvl="0" algn="just">
              <a:lnSpc>
                <a:spcPct val="150000"/>
              </a:lnSpc>
            </a:pPr>
            <a:endParaRPr lang="fr-FR" sz="2300" spc="-5" dirty="0">
              <a:ea typeface="Times New Roman"/>
            </a:endParaRPr>
          </a:p>
        </p:txBody>
      </p:sp>
      <p:sp>
        <p:nvSpPr>
          <p:cNvPr id="5"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 FONCTIONS  de LA MAINTENANCE :</a:t>
            </a: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3</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Tree>
    <p:extLst>
      <p:ext uri="{BB962C8B-B14F-4D97-AF65-F5344CB8AC3E}">
        <p14:creationId xmlns="" xmlns:p14="http://schemas.microsoft.com/office/powerpoint/2010/main" val="39304845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5932393"/>
          </a:xfrm>
          <a:prstGeom prst="rect">
            <a:avLst/>
          </a:prstGeom>
        </p:spPr>
        <p:txBody>
          <a:bodyPr wrap="square">
            <a:spAutoFit/>
          </a:bodyPr>
          <a:lstStyle/>
          <a:p>
            <a:pPr marL="342900" lvl="0" indent="-342900" algn="just">
              <a:lnSpc>
                <a:spcPct val="150000"/>
              </a:lnSpc>
              <a:buFont typeface="Arial" pitchFamily="34" charset="0"/>
              <a:buChar char="•"/>
            </a:pPr>
            <a:r>
              <a:rPr lang="fr-FR" sz="2300" b="1" spc="-5" dirty="0">
                <a:solidFill>
                  <a:prstClr val="black"/>
                </a:solidFill>
                <a:ea typeface="Times New Roman"/>
              </a:rPr>
              <a:t>Etudes économiques et financières : </a:t>
            </a:r>
          </a:p>
          <a:p>
            <a:pPr lvl="0" algn="just">
              <a:lnSpc>
                <a:spcPct val="150000"/>
              </a:lnSpc>
            </a:pPr>
            <a:r>
              <a:rPr lang="fr-FR" sz="2300" spc="-5" dirty="0">
                <a:solidFill>
                  <a:prstClr val="black"/>
                </a:solidFill>
                <a:ea typeface="Times New Roman"/>
              </a:rPr>
              <a:t>Gestion des approvisionnements, analyse des coûts (maintenance, défaillance, fonctionnement), rédaction du cahier des charges et participation à la rédaction des marchés (travaux neufs, investissements, sous-traitance), gestion du suivi et de la réception de ces marchés</a:t>
            </a:r>
            <a:r>
              <a:rPr lang="fr-FR" sz="2300" spc="-5" dirty="0" smtClean="0">
                <a:solidFill>
                  <a:prstClr val="black"/>
                </a:solidFill>
                <a:ea typeface="Times New Roman"/>
              </a:rPr>
              <a:t>.</a:t>
            </a:r>
          </a:p>
          <a:p>
            <a:pPr marL="342900" lvl="0" indent="-342900" algn="just">
              <a:lnSpc>
                <a:spcPct val="150000"/>
              </a:lnSpc>
              <a:buFont typeface="Arial" pitchFamily="34" charset="0"/>
              <a:buChar char="•"/>
            </a:pPr>
            <a:r>
              <a:rPr lang="fr-FR" sz="2300" b="1" spc="-5" dirty="0" smtClean="0">
                <a:solidFill>
                  <a:prstClr val="black"/>
                </a:solidFill>
                <a:ea typeface="Times New Roman"/>
              </a:rPr>
              <a:t>Stratégie </a:t>
            </a:r>
            <a:r>
              <a:rPr lang="fr-FR" sz="2300" b="1" spc="-5" dirty="0">
                <a:solidFill>
                  <a:prstClr val="black"/>
                </a:solidFill>
                <a:ea typeface="Times New Roman"/>
              </a:rPr>
              <a:t>et politiques de la maintenance : </a:t>
            </a:r>
          </a:p>
          <a:p>
            <a:pPr lvl="0" algn="just">
              <a:lnSpc>
                <a:spcPct val="150000"/>
              </a:lnSpc>
            </a:pPr>
            <a:r>
              <a:rPr lang="fr-FR" sz="2300" spc="-5" dirty="0">
                <a:solidFill>
                  <a:prstClr val="black"/>
                </a:solidFill>
                <a:ea typeface="Times New Roman"/>
              </a:rPr>
              <a:t>Définition, choix et élaboration des procédures de maintenance (corrective, préventive), des procédures de contrôle, des procédures d’essais et de réception, détermination des domaines d’actions préventives prioritaires, étude des procédures de déclenchement des interventions, gestion de la sécurité dans l’organisation de l’environnement industriel</a:t>
            </a:r>
            <a:r>
              <a:rPr lang="fr-FR" sz="2300" spc="-5" dirty="0" smtClean="0">
                <a:solidFill>
                  <a:prstClr val="black"/>
                </a:solidFill>
                <a:ea typeface="Times New Roman"/>
              </a:rPr>
              <a:t>.</a:t>
            </a:r>
            <a:endParaRPr lang="fr-FR" sz="23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4</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 FONCTIONS  de LA MAINTENANCE :</a:t>
            </a:r>
          </a:p>
        </p:txBody>
      </p:sp>
    </p:spTree>
    <p:extLst>
      <p:ext uri="{BB962C8B-B14F-4D97-AF65-F5344CB8AC3E}">
        <p14:creationId xmlns="" xmlns:p14="http://schemas.microsoft.com/office/powerpoint/2010/main" val="39304845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5932393"/>
          </a:xfrm>
          <a:prstGeom prst="rect">
            <a:avLst/>
          </a:prstGeom>
        </p:spPr>
        <p:txBody>
          <a:bodyPr wrap="square">
            <a:spAutoFit/>
          </a:bodyPr>
          <a:lstStyle/>
          <a:p>
            <a:pPr lvl="0" algn="just">
              <a:lnSpc>
                <a:spcPct val="150000"/>
              </a:lnSpc>
            </a:pPr>
            <a:r>
              <a:rPr lang="fr-FR" sz="2300" spc="-5" dirty="0">
                <a:solidFill>
                  <a:prstClr val="black"/>
                </a:solidFill>
                <a:ea typeface="Times New Roman"/>
              </a:rPr>
              <a:t>Pour remplir cette fonction, les techniciens des études et des méthodes disposent : de dossiers techniques fournissant toutes les caractéristiques des matériels, des fiches d’historiques résumant les opérations déjà effectuées, de la documentation constructeurs et fournisseurs, des banques de données informatiques</a:t>
            </a:r>
            <a:r>
              <a:rPr lang="fr-FR" sz="2300" spc="-5" dirty="0" smtClean="0">
                <a:solidFill>
                  <a:prstClr val="black"/>
                </a:solidFill>
                <a:ea typeface="Times New Roman"/>
              </a:rPr>
              <a:t>.</a:t>
            </a:r>
          </a:p>
          <a:p>
            <a:pPr marL="342900" lvl="0" indent="-342900" algn="just">
              <a:lnSpc>
                <a:spcPct val="150000"/>
              </a:lnSpc>
              <a:buFont typeface="Wingdings" pitchFamily="2" charset="2"/>
              <a:buChar char="Ø"/>
            </a:pPr>
            <a:r>
              <a:rPr lang="fr-FR" sz="2300" b="1" spc="-5" dirty="0">
                <a:solidFill>
                  <a:prstClr val="black"/>
                </a:solidFill>
                <a:ea typeface="Times New Roman"/>
              </a:rPr>
              <a:t>Exécution / Mise en œuvre :</a:t>
            </a:r>
          </a:p>
          <a:p>
            <a:pPr lvl="0" algn="just">
              <a:lnSpc>
                <a:spcPct val="150000"/>
              </a:lnSpc>
            </a:pPr>
            <a:r>
              <a:rPr lang="fr-FR" sz="2300" spc="-5" dirty="0">
                <a:solidFill>
                  <a:prstClr val="black"/>
                </a:solidFill>
                <a:ea typeface="Times New Roman"/>
              </a:rPr>
              <a:t>L’aspect pluri techniques de cette fonction nécessite une grande expérience sur les matériels et une connaissance approfondie des différentes technologies. </a:t>
            </a:r>
            <a:r>
              <a:rPr lang="fr-FR" sz="2300" spc="-5" dirty="0">
                <a:solidFill>
                  <a:srgbClr val="FF0000"/>
                </a:solidFill>
                <a:ea typeface="Times New Roman"/>
              </a:rPr>
              <a:t>Le technicien devra agir avec beaucoup de rigueur </a:t>
            </a:r>
            <a:r>
              <a:rPr lang="fr-FR" sz="2300" spc="-5" dirty="0">
                <a:solidFill>
                  <a:prstClr val="black"/>
                </a:solidFill>
                <a:ea typeface="Times New Roman"/>
              </a:rPr>
              <a:t>pour rendre son action efficace. Il sera aidé par les documents et procédures établis par la fonction « études et préparation ». </a:t>
            </a: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5</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 FONCTIONS  de LA MAINTENANCE :</a:t>
            </a:r>
          </a:p>
        </p:txBody>
      </p:sp>
    </p:spTree>
    <p:extLst>
      <p:ext uri="{BB962C8B-B14F-4D97-AF65-F5344CB8AC3E}">
        <p14:creationId xmlns="" xmlns:p14="http://schemas.microsoft.com/office/powerpoint/2010/main" val="18550507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5877506"/>
          </a:xfrm>
          <a:prstGeom prst="rect">
            <a:avLst/>
          </a:prstGeom>
        </p:spPr>
        <p:txBody>
          <a:bodyPr wrap="square">
            <a:spAutoFit/>
          </a:bodyPr>
          <a:lstStyle/>
          <a:p>
            <a:pPr lvl="0" algn="just">
              <a:lnSpc>
                <a:spcPct val="150000"/>
              </a:lnSpc>
            </a:pPr>
            <a:r>
              <a:rPr lang="fr-FR" sz="2300" spc="-5" dirty="0" smtClean="0">
                <a:solidFill>
                  <a:prstClr val="black"/>
                </a:solidFill>
                <a:ea typeface="Times New Roman"/>
              </a:rPr>
              <a:t>Les </a:t>
            </a:r>
            <a:r>
              <a:rPr lang="fr-FR" sz="2300" spc="-5" dirty="0">
                <a:solidFill>
                  <a:prstClr val="black"/>
                </a:solidFill>
                <a:ea typeface="Times New Roman"/>
              </a:rPr>
              <a:t>principales tâches sont : gestion de l’intervention de maintenance, connaissance comportementale du matériel, pilotage des interventions, application des consignes et règles d’hygiène, sécurité et conditions de travail, installation  des machines et  des matériels (réception, contrôle, mise en fonctionnement), information du personnel sur les équipements, remise en main du matériel après intervention, gestion de l’ordonnancement, établissement de diagnostics de défaillance de matériels, établissement de consignes d’utilisation intégrant les consignes d’hygiène et de sécurité, gestion des stocks (des pièces de rechange, outillages, appareils de contrôle)</a:t>
            </a:r>
          </a:p>
          <a:p>
            <a:pPr lvl="0" algn="just">
              <a:lnSpc>
                <a:spcPct val="150000"/>
              </a:lnSpc>
            </a:pPr>
            <a:endParaRPr lang="fr-FR" sz="23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6</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 FONCTIONS  de LA MAINTENANCE :</a:t>
            </a:r>
          </a:p>
        </p:txBody>
      </p:sp>
    </p:spTree>
    <p:extLst>
      <p:ext uri="{BB962C8B-B14F-4D97-AF65-F5344CB8AC3E}">
        <p14:creationId xmlns="" xmlns:p14="http://schemas.microsoft.com/office/powerpoint/2010/main" val="18209494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512" y="458672"/>
            <a:ext cx="9108504" cy="4870564"/>
          </a:xfrm>
          <a:prstGeom prst="rect">
            <a:avLst/>
          </a:prstGeom>
        </p:spPr>
        <p:txBody>
          <a:bodyPr wrap="square">
            <a:spAutoFit/>
          </a:bodyPr>
          <a:lstStyle/>
          <a:p>
            <a:pPr marL="342900" lvl="0" indent="-342900" algn="just">
              <a:lnSpc>
                <a:spcPct val="150000"/>
              </a:lnSpc>
              <a:buFont typeface="Wingdings" pitchFamily="2" charset="2"/>
              <a:buChar char="Ø"/>
            </a:pPr>
            <a:r>
              <a:rPr lang="fr-FR" sz="2300" b="1" spc="-5" dirty="0">
                <a:solidFill>
                  <a:prstClr val="black"/>
                </a:solidFill>
                <a:ea typeface="Times New Roman"/>
              </a:rPr>
              <a:t>La fonction documentation et ressources :</a:t>
            </a:r>
          </a:p>
          <a:p>
            <a:pPr lvl="0" algn="just">
              <a:lnSpc>
                <a:spcPct val="150000"/>
              </a:lnSpc>
            </a:pPr>
            <a:r>
              <a:rPr lang="fr-FR" sz="2300" spc="-5" dirty="0">
                <a:solidFill>
                  <a:prstClr val="black"/>
                </a:solidFill>
                <a:ea typeface="Times New Roman"/>
              </a:rPr>
              <a:t>Indispensable à tout le service, cette fonction est la mémoire de l’activité sur laquelle s’appuieront les études ultérieures en vue de définir une politique de maintenance. Elle est aussi une source inestimable de renseignements pour la fonction « études et méthodes ».</a:t>
            </a:r>
          </a:p>
          <a:p>
            <a:pPr lvl="0" algn="just">
              <a:lnSpc>
                <a:spcPct val="150000"/>
              </a:lnSpc>
            </a:pPr>
            <a:r>
              <a:rPr lang="fr-FR" sz="2300" spc="-5" dirty="0">
                <a:solidFill>
                  <a:prstClr val="black"/>
                </a:solidFill>
                <a:ea typeface="Times New Roman"/>
              </a:rPr>
              <a:t>Les principales tâches sont : élaboration et tenue des inventaires, constitution </a:t>
            </a:r>
            <a:r>
              <a:rPr lang="fr-FR" sz="2300" spc="-5" dirty="0" smtClean="0">
                <a:solidFill>
                  <a:prstClr val="black"/>
                </a:solidFill>
                <a:ea typeface="Times New Roman"/>
              </a:rPr>
              <a:t>des </a:t>
            </a:r>
            <a:r>
              <a:rPr lang="fr-FR" sz="2300" spc="-5" dirty="0">
                <a:solidFill>
                  <a:prstClr val="black"/>
                </a:solidFill>
                <a:ea typeface="Times New Roman"/>
              </a:rPr>
              <a:t>dossiers techniques, des historiques, des dossiers économiques, constitution d’une documentation générale, technique et réglementaire, constitution d’une documentation fournisseurs</a:t>
            </a:r>
            <a:r>
              <a:rPr lang="fr-FR" sz="2300" spc="-5" dirty="0" smtClean="0">
                <a:solidFill>
                  <a:prstClr val="black"/>
                </a:solidFill>
                <a:ea typeface="Times New Roman"/>
              </a:rPr>
              <a:t>.</a:t>
            </a:r>
            <a:endParaRPr lang="fr-FR" sz="23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7</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 FONCTIONS  de LA MAINTENANCE :</a:t>
            </a:r>
          </a:p>
        </p:txBody>
      </p:sp>
    </p:spTree>
    <p:extLst>
      <p:ext uri="{BB962C8B-B14F-4D97-AF65-F5344CB8AC3E}">
        <p14:creationId xmlns="" xmlns:p14="http://schemas.microsoft.com/office/powerpoint/2010/main" val="18209494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391485"/>
            <a:ext cx="9108504" cy="6133859"/>
          </a:xfrm>
          <a:prstGeom prst="rect">
            <a:avLst/>
          </a:prstGeom>
        </p:spPr>
        <p:txBody>
          <a:bodyPr wrap="square">
            <a:spAutoFit/>
          </a:bodyPr>
          <a:lstStyle/>
          <a:p>
            <a:pPr lvl="0" algn="just">
              <a:lnSpc>
                <a:spcPct val="150000"/>
              </a:lnSpc>
            </a:pPr>
            <a:r>
              <a:rPr lang="fr-FR" sz="2200" b="1" spc="-5" dirty="0">
                <a:solidFill>
                  <a:prstClr val="black"/>
                </a:solidFill>
                <a:ea typeface="Times New Roman"/>
              </a:rPr>
              <a:t>LES CONCEPTS </a:t>
            </a:r>
            <a:r>
              <a:rPr lang="fr-FR" sz="2200" b="1" spc="-5" dirty="0" smtClean="0">
                <a:solidFill>
                  <a:prstClr val="black"/>
                </a:solidFill>
                <a:ea typeface="Times New Roman"/>
              </a:rPr>
              <a:t>:</a:t>
            </a:r>
          </a:p>
          <a:p>
            <a:pPr lvl="0" algn="just">
              <a:lnSpc>
                <a:spcPct val="150000"/>
              </a:lnSpc>
            </a:pPr>
            <a:r>
              <a:rPr lang="fr-FR" sz="2200" spc="-5" dirty="0" smtClean="0">
                <a:solidFill>
                  <a:prstClr val="black"/>
                </a:solidFill>
                <a:ea typeface="Times New Roman"/>
              </a:rPr>
              <a:t>L’analyse </a:t>
            </a:r>
            <a:r>
              <a:rPr lang="fr-FR" sz="2200" spc="-5" dirty="0">
                <a:solidFill>
                  <a:prstClr val="black"/>
                </a:solidFill>
                <a:ea typeface="Times New Roman"/>
              </a:rPr>
              <a:t>des différentes formes de maintenance repose sur 4 </a:t>
            </a:r>
            <a:r>
              <a:rPr lang="fr-FR" sz="2200" spc="-5" dirty="0" smtClean="0">
                <a:solidFill>
                  <a:prstClr val="black"/>
                </a:solidFill>
                <a:ea typeface="Times New Roman"/>
              </a:rPr>
              <a:t>concepts :</a:t>
            </a:r>
            <a:endParaRPr lang="fr-FR" sz="2200" spc="-5" dirty="0">
              <a:solidFill>
                <a:prstClr val="black"/>
              </a:solidFill>
              <a:ea typeface="Times New Roman"/>
            </a:endParaRPr>
          </a:p>
          <a:p>
            <a:pPr marL="342900" lvl="0" indent="-342900" algn="just">
              <a:lnSpc>
                <a:spcPct val="150000"/>
              </a:lnSpc>
              <a:buFont typeface="Arial" pitchFamily="34" charset="0"/>
              <a:buChar char="•"/>
            </a:pPr>
            <a:r>
              <a:rPr lang="fr-FR" sz="2200" b="1" spc="-5" dirty="0" smtClean="0">
                <a:solidFill>
                  <a:prstClr val="black"/>
                </a:solidFill>
                <a:ea typeface="Times New Roman"/>
              </a:rPr>
              <a:t>Les </a:t>
            </a:r>
            <a:r>
              <a:rPr lang="fr-FR" sz="2200" b="1" spc="-5" dirty="0">
                <a:solidFill>
                  <a:prstClr val="black"/>
                </a:solidFill>
                <a:ea typeface="Times New Roman"/>
              </a:rPr>
              <a:t>évènements qui sont à l’origine de l’action : </a:t>
            </a:r>
            <a:r>
              <a:rPr lang="fr-FR" sz="2200" spc="-5" dirty="0">
                <a:solidFill>
                  <a:prstClr val="black"/>
                </a:solidFill>
                <a:ea typeface="Times New Roman"/>
              </a:rPr>
              <a:t>référence à un échéancier, la subordination à un type d’événement (auto diagnostic, information d’un capteur, mesure d’une usure, etc.), l’apparition d’une </a:t>
            </a:r>
            <a:r>
              <a:rPr lang="fr-FR" sz="2200" spc="-5" dirty="0" smtClean="0">
                <a:solidFill>
                  <a:prstClr val="black"/>
                </a:solidFill>
                <a:ea typeface="Times New Roman"/>
              </a:rPr>
              <a:t>défaillance</a:t>
            </a:r>
          </a:p>
          <a:p>
            <a:pPr marL="342900" lvl="0" indent="-342900" algn="just">
              <a:lnSpc>
                <a:spcPct val="150000"/>
              </a:lnSpc>
              <a:buFont typeface="Arial" pitchFamily="34" charset="0"/>
              <a:buChar char="•"/>
            </a:pPr>
            <a:r>
              <a:rPr lang="fr-FR" sz="2200" b="1" spc="-5" dirty="0" smtClean="0">
                <a:solidFill>
                  <a:prstClr val="black"/>
                </a:solidFill>
                <a:ea typeface="Times New Roman"/>
              </a:rPr>
              <a:t>Les </a:t>
            </a:r>
            <a:r>
              <a:rPr lang="fr-FR" sz="2200" b="1" spc="-5" dirty="0">
                <a:solidFill>
                  <a:prstClr val="black"/>
                </a:solidFill>
                <a:ea typeface="Times New Roman"/>
              </a:rPr>
              <a:t>méthodes de maintenance qui leur seront respectivement associées :</a:t>
            </a:r>
            <a:r>
              <a:rPr lang="fr-FR" sz="2200" spc="-5" dirty="0">
                <a:solidFill>
                  <a:prstClr val="black"/>
                </a:solidFill>
                <a:ea typeface="Times New Roman"/>
              </a:rPr>
              <a:t> maintenance préventive systématique, maintenance préventive conditionnelle, maintenance corrective</a:t>
            </a:r>
            <a:r>
              <a:rPr lang="fr-FR" sz="2200" spc="-5" dirty="0" smtClean="0">
                <a:solidFill>
                  <a:prstClr val="black"/>
                </a:solidFill>
                <a:ea typeface="Times New Roman"/>
              </a:rPr>
              <a:t>.</a:t>
            </a:r>
          </a:p>
          <a:p>
            <a:pPr marL="342900" lvl="0" indent="-342900" algn="just">
              <a:lnSpc>
                <a:spcPct val="150000"/>
              </a:lnSpc>
              <a:buFont typeface="Arial" pitchFamily="34" charset="0"/>
              <a:buChar char="•"/>
            </a:pPr>
            <a:r>
              <a:rPr lang="fr-FR" sz="2200" b="1" spc="-5" dirty="0" smtClean="0">
                <a:solidFill>
                  <a:prstClr val="black"/>
                </a:solidFill>
                <a:ea typeface="Times New Roman"/>
              </a:rPr>
              <a:t>Les </a:t>
            </a:r>
            <a:r>
              <a:rPr lang="fr-FR" sz="2200" b="1" spc="-5" dirty="0">
                <a:solidFill>
                  <a:prstClr val="black"/>
                </a:solidFill>
                <a:ea typeface="Times New Roman"/>
              </a:rPr>
              <a:t>opérations de maintenance proprement dites : </a:t>
            </a:r>
            <a:r>
              <a:rPr lang="fr-FR" sz="2200" spc="-5" dirty="0">
                <a:solidFill>
                  <a:prstClr val="black"/>
                </a:solidFill>
                <a:ea typeface="Times New Roman"/>
              </a:rPr>
              <a:t>inspection, contrôle, dépannage, réparation, etc.</a:t>
            </a:r>
          </a:p>
          <a:p>
            <a:pPr marL="342900" lvl="0" indent="-342900" algn="just">
              <a:lnSpc>
                <a:spcPct val="150000"/>
              </a:lnSpc>
              <a:buFont typeface="Arial" pitchFamily="34" charset="0"/>
              <a:buChar char="•"/>
            </a:pPr>
            <a:r>
              <a:rPr lang="fr-FR" sz="2200" b="1" spc="-5" dirty="0" smtClean="0">
                <a:solidFill>
                  <a:prstClr val="black"/>
                </a:solidFill>
                <a:ea typeface="Times New Roman"/>
              </a:rPr>
              <a:t>Les </a:t>
            </a:r>
            <a:r>
              <a:rPr lang="fr-FR" sz="2200" b="1" spc="-5" dirty="0">
                <a:solidFill>
                  <a:prstClr val="black"/>
                </a:solidFill>
                <a:ea typeface="Times New Roman"/>
              </a:rPr>
              <a:t>activités connexes : </a:t>
            </a:r>
            <a:r>
              <a:rPr lang="fr-FR" sz="2200" spc="-5" dirty="0">
                <a:solidFill>
                  <a:prstClr val="black"/>
                </a:solidFill>
                <a:ea typeface="Times New Roman"/>
              </a:rPr>
              <a:t>maintenance d’amélioration, rénovation, reconstruction, modernisation, travaux neufs, sécurité, etc</a:t>
            </a:r>
            <a:r>
              <a:rPr lang="fr-FR" sz="2200" spc="-5" dirty="0" smtClean="0">
                <a:solidFill>
                  <a:prstClr val="black"/>
                </a:solidFill>
                <a:ea typeface="Times New Roman"/>
              </a:rPr>
              <a:t>.</a:t>
            </a:r>
            <a:endParaRPr lang="fr-FR" sz="2200" spc="-5" dirty="0">
              <a:solidFill>
                <a:prstClr val="black"/>
              </a:solidFill>
              <a:ea typeface="Times New Roman"/>
            </a:endParaRP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8</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 CONCEPTS  de LA MAINTENANCE :</a:t>
            </a:r>
          </a:p>
        </p:txBody>
      </p:sp>
    </p:spTree>
    <p:extLst>
      <p:ext uri="{BB962C8B-B14F-4D97-AF65-F5344CB8AC3E}">
        <p14:creationId xmlns="" xmlns:p14="http://schemas.microsoft.com/office/powerpoint/2010/main" val="36822474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496" y="391485"/>
            <a:ext cx="9108504" cy="5877506"/>
          </a:xfrm>
          <a:prstGeom prst="rect">
            <a:avLst/>
          </a:prstGeom>
        </p:spPr>
        <p:txBody>
          <a:bodyPr wrap="square">
            <a:spAutoFit/>
          </a:bodyPr>
          <a:lstStyle/>
          <a:p>
            <a:pPr algn="just">
              <a:lnSpc>
                <a:spcPct val="150000"/>
              </a:lnSpc>
            </a:pPr>
            <a:r>
              <a:rPr lang="fr-FR" sz="2300" b="1" spc="-5" dirty="0" smtClean="0">
                <a:solidFill>
                  <a:prstClr val="black"/>
                </a:solidFill>
                <a:ea typeface="Times New Roman"/>
              </a:rPr>
              <a:t>LES </a:t>
            </a:r>
            <a:r>
              <a:rPr lang="fr-FR" sz="2300" b="1" spc="-5" dirty="0">
                <a:solidFill>
                  <a:prstClr val="black"/>
                </a:solidFill>
                <a:ea typeface="Times New Roman"/>
              </a:rPr>
              <a:t>METHODES :</a:t>
            </a:r>
          </a:p>
          <a:p>
            <a:pPr lvl="0" algn="just">
              <a:lnSpc>
                <a:spcPct val="150000"/>
              </a:lnSpc>
            </a:pPr>
            <a:r>
              <a:rPr lang="fr-FR" sz="2300" spc="-5" dirty="0">
                <a:solidFill>
                  <a:prstClr val="black"/>
                </a:solidFill>
                <a:ea typeface="Times New Roman"/>
              </a:rPr>
              <a:t>Le choix entre les méthodes de maintenance s’effectue dans le cadre de la politique de la maintenance et doit s’opérer en accord avec la direction de l’entreprise.</a:t>
            </a:r>
          </a:p>
          <a:p>
            <a:pPr lvl="0" algn="just">
              <a:lnSpc>
                <a:spcPct val="150000"/>
              </a:lnSpc>
            </a:pPr>
            <a:r>
              <a:rPr lang="fr-FR" sz="2300" spc="-5" dirty="0">
                <a:solidFill>
                  <a:prstClr val="black"/>
                </a:solidFill>
                <a:ea typeface="Times New Roman"/>
              </a:rPr>
              <a:t>Pour choisir, il faut donc être informé des objectifs de la direction, des directions politiques de maintenance, mais il faut connaître le fonctionnement et les caractéristiques des matériels, le comportement du matériel en exploitation, les conditions d’application de chaque méthode, les coûts de maintenance et les coûts de perte de production.</a:t>
            </a:r>
          </a:p>
          <a:p>
            <a:pPr lvl="0" algn="just">
              <a:lnSpc>
                <a:spcPct val="150000"/>
              </a:lnSpc>
            </a:pPr>
            <a:r>
              <a:rPr lang="fr-FR" sz="2300" spc="-5" dirty="0">
                <a:solidFill>
                  <a:prstClr val="black"/>
                </a:solidFill>
                <a:ea typeface="Times New Roman"/>
              </a:rPr>
              <a:t>Le diagramme suivant synthétise selon la norme NF EN 13306 les méthodes de maintenance.</a:t>
            </a:r>
          </a:p>
        </p:txBody>
      </p:sp>
      <p:sp>
        <p:nvSpPr>
          <p:cNvPr id="7" name="Espace réservé du contenu 2"/>
          <p:cNvSpPr txBox="1">
            <a:spLocks/>
          </p:cNvSpPr>
          <p:nvPr/>
        </p:nvSpPr>
        <p:spPr>
          <a:xfrm>
            <a:off x="8643966" y="6143644"/>
            <a:ext cx="500034" cy="500066"/>
          </a:xfrm>
          <a:prstGeom prst="rect">
            <a:avLst/>
          </a:prstGeom>
        </p:spPr>
        <p:txBody>
          <a:bodyPr vert="horz" lIns="91440" tIns="45720" rIns="91440" bIns="45720" rtlCol="0">
            <a:normAutofit fontScale="925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fld id="{FA7FC17C-4B15-491C-B30B-C6D95B44EE6A}" type="slidenum">
              <a:rPr kumimoji="0" lang="fr-FR" sz="3200" b="1" i="0" u="none" strike="noStrike" kern="1200" cap="none" spc="0" normalizeH="0" baseline="0" noProof="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rPr>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t>9</a:t>
            </a:fld>
            <a:endParaRPr kumimoji="0" lang="fr-FR" sz="32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mn-lt"/>
              <a:ea typeface="+mn-ea"/>
              <a:cs typeface="+mn-cs"/>
            </a:endParaRPr>
          </a:p>
        </p:txBody>
      </p:sp>
      <p:sp>
        <p:nvSpPr>
          <p:cNvPr id="8" name="Espace réservé du contenu 2"/>
          <p:cNvSpPr txBox="1">
            <a:spLocks/>
          </p:cNvSpPr>
          <p:nvPr/>
        </p:nvSpPr>
        <p:spPr>
          <a:xfrm>
            <a:off x="1394958" y="-27384"/>
            <a:ext cx="6463190" cy="571480"/>
          </a:xfrm>
          <a:prstGeom prst="rect">
            <a:avLst/>
          </a:prstGeom>
          <a:solidFill>
            <a:schemeClr val="bg1"/>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ormAutofit/>
          </a:bodyPr>
          <a:lstStyle/>
          <a:p>
            <a:pPr marL="342900" indent="-342900" algn="ctr">
              <a:spcBef>
                <a:spcPct val="20000"/>
              </a:spcBef>
              <a:defRPr/>
            </a:pPr>
            <a:r>
              <a:rPr lang="fr-FR" sz="2200" dirty="0" smtClean="0">
                <a:ln w="10541" cmpd="sng">
                  <a:solidFill>
                    <a:schemeClr val="accent1">
                      <a:shade val="88000"/>
                      <a:satMod val="110000"/>
                    </a:schemeClr>
                  </a:solidFill>
                  <a:prstDash val="solid"/>
                </a:ln>
                <a:solidFill>
                  <a:schemeClr val="tx1"/>
                </a:solidFill>
              </a:rPr>
              <a:t>METHODES de LA MAINTENANCE :</a:t>
            </a:r>
          </a:p>
        </p:txBody>
      </p:sp>
    </p:spTree>
    <p:extLst>
      <p:ext uri="{BB962C8B-B14F-4D97-AF65-F5344CB8AC3E}">
        <p14:creationId xmlns="" xmlns:p14="http://schemas.microsoft.com/office/powerpoint/2010/main" val="233616357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24441</TotalTime>
  <Words>2059</Words>
  <Application>Microsoft Office PowerPoint</Application>
  <PresentationFormat>Affichage à l'écran (4:3)</PresentationFormat>
  <Paragraphs>133</Paragraphs>
  <Slides>21</Slides>
  <Notes>1</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oussama</dc:creator>
  <cp:lastModifiedBy>PC-SOFT</cp:lastModifiedBy>
  <cp:revision>576</cp:revision>
  <dcterms:created xsi:type="dcterms:W3CDTF">2016-10-09T11:05:45Z</dcterms:created>
  <dcterms:modified xsi:type="dcterms:W3CDTF">2020-09-06T00:48:36Z</dcterms:modified>
</cp:coreProperties>
</file>