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840" r:id="rId1"/>
  </p:sldMasterIdLst>
  <p:sldIdLst>
    <p:sldId id="256" r:id="rId2"/>
    <p:sldId id="257" r:id="rId3"/>
    <p:sldId id="284" r:id="rId4"/>
    <p:sldId id="293" r:id="rId5"/>
    <p:sldId id="299" r:id="rId6"/>
    <p:sldId id="300" r:id="rId7"/>
    <p:sldId id="306" r:id="rId8"/>
    <p:sldId id="294" r:id="rId9"/>
    <p:sldId id="301" r:id="rId10"/>
    <p:sldId id="302" r:id="rId11"/>
    <p:sldId id="303" r:id="rId12"/>
    <p:sldId id="304" r:id="rId13"/>
    <p:sldId id="305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91488A6-4999-4EC2-BF99-9B561A61566A}" type="datetimeFigureOut">
              <a:rPr lang="fr-FR" smtClean="0"/>
              <a:pPr/>
              <a:t>18/11/2019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18/11/2019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18/11/2019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91488A6-4999-4EC2-BF99-9B561A61566A}" type="datetimeFigureOut">
              <a:rPr lang="fr-FR" smtClean="0"/>
              <a:pPr/>
              <a:t>18/11/2019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91488A6-4999-4EC2-BF99-9B561A61566A}" type="datetimeFigureOut">
              <a:rPr lang="fr-FR" smtClean="0"/>
              <a:pPr/>
              <a:t>18/11/2019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18/11/2019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18/11/2019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91488A6-4999-4EC2-BF99-9B561A61566A}" type="datetimeFigureOut">
              <a:rPr lang="fr-FR" smtClean="0"/>
              <a:pPr/>
              <a:t>18/11/2019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18/11/2019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91488A6-4999-4EC2-BF99-9B561A61566A}" type="datetimeFigureOut">
              <a:rPr lang="fr-FR" smtClean="0"/>
              <a:pPr/>
              <a:t>18/11/2019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91488A6-4999-4EC2-BF99-9B561A61566A}" type="datetimeFigureOut">
              <a:rPr lang="fr-FR" smtClean="0"/>
              <a:pPr/>
              <a:t>18/11/2019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91488A6-4999-4EC2-BF99-9B561A61566A}" type="datetimeFigureOut">
              <a:rPr lang="fr-FR" smtClean="0"/>
              <a:pPr/>
              <a:t>18/11/2019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à coins arrondis 8"/>
          <p:cNvSpPr/>
          <p:nvPr/>
        </p:nvSpPr>
        <p:spPr>
          <a:xfrm>
            <a:off x="2500298" y="2214554"/>
            <a:ext cx="6215074" cy="121444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/>
              <a:t>الثورة الصناعية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2643174" y="3571876"/>
            <a:ext cx="2500330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b="1" smtClean="0">
                <a:ea typeface="Simplified Arabic"/>
                <a:cs typeface="Traditional Arabic"/>
              </a:rPr>
              <a:t>أ. </a:t>
            </a:r>
            <a:r>
              <a:rPr lang="ar-SA" b="1" smtClean="0">
                <a:ea typeface="Simplified Arabic"/>
                <a:cs typeface="Traditional Arabic"/>
              </a:rPr>
              <a:t>رولامي</a:t>
            </a:r>
            <a:r>
              <a:rPr lang="ar-SA" b="1" dirty="0" smtClean="0">
                <a:ea typeface="Simplified Arabic"/>
                <a:cs typeface="Traditional Arabic"/>
              </a:rPr>
              <a:t> عبد الحميد</a:t>
            </a:r>
            <a:endParaRPr lang="ar-DZ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à coins arrondis 10"/>
          <p:cNvSpPr/>
          <p:nvPr/>
        </p:nvSpPr>
        <p:spPr>
          <a:xfrm>
            <a:off x="2428860" y="2500306"/>
            <a:ext cx="6286544" cy="29289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الثورة الصناعية كانت نقطة تحول عظيمة في تاريخ العالم الغربي بنقله من مجتمع ريفي زراعي إلى مجتمع حضري صناعي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500298" y="571480"/>
            <a:ext cx="5929354" cy="642942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solidFill>
                  <a:schemeClr val="tx1"/>
                </a:solidFill>
              </a:rPr>
              <a:t>النتائج الاقتصادية للثورة الصناعية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1857356" y="2000240"/>
            <a:ext cx="7143800" cy="571504"/>
          </a:xfrm>
          <a:prstGeom prst="roundRect">
            <a:avLst>
              <a:gd name="adj" fmla="val 21818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قيام نظام اقتصادي رأسمالي يرتكز على الحرية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1857356" y="2714620"/>
            <a:ext cx="7143800" cy="571504"/>
          </a:xfrm>
          <a:prstGeom prst="roundRect">
            <a:avLst>
              <a:gd name="adj" fmla="val 21818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بروز المؤسسات الإنتاجية الكبرى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1857356" y="3429000"/>
            <a:ext cx="7143800" cy="57150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زيادة غير مسبوقة في الإنتاج الصناعي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1857356" y="4143380"/>
            <a:ext cx="7143800" cy="571504"/>
          </a:xfrm>
          <a:prstGeom prst="roundRect">
            <a:avLst>
              <a:gd name="adj" fmla="val 19091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زيادة الإنتاج الزراعي واتساع الاستثمار في الزراعة 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1857356" y="5572140"/>
            <a:ext cx="7143800" cy="100013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حركة كبيرة في نشاط البنوك والوكالات التجارية ومراكز التوزيع والتسويق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1857356" y="4857760"/>
            <a:ext cx="7143800" cy="57150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الحق في تكوين النقابات العمالية، وإقرار قوانين العمل 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4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500"/>
                            </p:stCondLst>
                            <p:childTnLst>
                              <p:par>
                                <p:cTn id="4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1" grpId="0" animBg="1"/>
      <p:bldP spid="10" grpId="0" animBg="1"/>
      <p:bldP spid="16" grpId="0" animBg="1"/>
      <p:bldP spid="18" grpId="0" animBg="1"/>
      <p:bldP spid="13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500298" y="571480"/>
            <a:ext cx="5929354" cy="642942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solidFill>
                  <a:schemeClr val="tx1"/>
                </a:solidFill>
              </a:rPr>
              <a:t>النتائج الاقتصادية للثورة الصناعية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1857356" y="2428868"/>
            <a:ext cx="7143800" cy="571504"/>
          </a:xfrm>
          <a:prstGeom prst="roundRect">
            <a:avLst>
              <a:gd name="adj" fmla="val 21818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بروز إنجلترا كأغنى وأقوى دول العالم بإيرادات هائلة 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1857356" y="3143248"/>
            <a:ext cx="7143800" cy="571504"/>
          </a:xfrm>
          <a:prstGeom prst="roundRect">
            <a:avLst>
              <a:gd name="adj" fmla="val 21818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ازدهار الحركة العمرانية في الدول الصناعية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1857356" y="3857628"/>
            <a:ext cx="7143800" cy="57150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انتشار التقدم العلمي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1857356" y="4572008"/>
            <a:ext cx="7143800" cy="571504"/>
          </a:xfrm>
          <a:prstGeom prst="roundRect">
            <a:avLst>
              <a:gd name="adj" fmla="val 19091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تطوير وسائل المواصلات والنقل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4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1" grpId="0" animBg="1"/>
      <p:bldP spid="10" grpId="0" animBg="1"/>
      <p:bldP spid="16" grpId="0" animBg="1"/>
      <p:bldP spid="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500298" y="571480"/>
            <a:ext cx="5929354" cy="642942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solidFill>
                  <a:schemeClr val="tx1"/>
                </a:solidFill>
              </a:rPr>
              <a:t>سلبيات الثورة الصناعية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1857356" y="2500306"/>
            <a:ext cx="7143800" cy="928694"/>
          </a:xfrm>
          <a:prstGeom prst="roundRect">
            <a:avLst>
              <a:gd name="adj" fmla="val 21818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ظهور الطبقية وزيادة الفجوة في المستوى المعيشي بين الطبقة الرأسمالية وطبقة العمال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1857356" y="3571876"/>
            <a:ext cx="7143800" cy="571504"/>
          </a:xfrm>
          <a:prstGeom prst="roundRect">
            <a:avLst>
              <a:gd name="adj" fmla="val 21818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زيادة المد الاستعماري الغربي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1857356" y="4286256"/>
            <a:ext cx="7143800" cy="57150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ظهور التلوث الصناعي في البلدان الأوروبية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1857356" y="5000636"/>
            <a:ext cx="7143800" cy="571504"/>
          </a:xfrm>
          <a:prstGeom prst="roundRect">
            <a:avLst>
              <a:gd name="adj" fmla="val 19091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انتشار الأوبئة والأمراض في أوساط العمال والسكان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4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1" grpId="0" animBg="1"/>
      <p:bldP spid="10" grpId="0" animBg="1"/>
      <p:bldP spid="16" grpId="0" animBg="1"/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571736" y="1571612"/>
            <a:ext cx="5929354" cy="714380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400" b="1" dirty="0" err="1" smtClean="0">
                <a:solidFill>
                  <a:schemeClr val="bg1"/>
                </a:solidFill>
              </a:rPr>
              <a:t>ماهي</a:t>
            </a:r>
            <a:r>
              <a:rPr lang="ar-DZ" sz="2400" b="1" dirty="0" smtClean="0">
                <a:solidFill>
                  <a:schemeClr val="bg1"/>
                </a:solidFill>
              </a:rPr>
              <a:t> </a:t>
            </a:r>
            <a:r>
              <a:rPr lang="ar-SA" sz="2400" b="1" dirty="0" smtClean="0"/>
              <a:t>الثورة الصناعية</a:t>
            </a:r>
            <a:r>
              <a:rPr lang="ar-DZ" sz="2400" b="1" dirty="0" smtClean="0">
                <a:solidFill>
                  <a:schemeClr val="bg1"/>
                </a:solidFill>
              </a:rPr>
              <a:t>؟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2428860" y="2500306"/>
            <a:ext cx="6286544" cy="12858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مصطلح يشير إلى التغيُّر الكبير الذي مس قطاع الصناعة في أوروبا بين القرن 18م والقرن 19م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428860" y="3929066"/>
            <a:ext cx="6286544" cy="12858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/>
              <a:t>بدأت في بريطانيا، ثم في أغلب أوروبا وفي </a:t>
            </a:r>
            <a:r>
              <a:rPr lang="ar-DZ" sz="3200" b="1" dirty="0" err="1" smtClean="0"/>
              <a:t>و</a:t>
            </a:r>
            <a:r>
              <a:rPr lang="ar-DZ" sz="3200" b="1" dirty="0" smtClean="0"/>
              <a:t>.م.أ واليابان في النصف الأول من القرن 19م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643174" y="357166"/>
            <a:ext cx="5929354" cy="642942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solidFill>
                  <a:schemeClr val="tx1"/>
                </a:solidFill>
              </a:rPr>
              <a:t>قبل الثورة الصناعية 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4643438" y="1571612"/>
            <a:ext cx="3857652" cy="128588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أقل من 10% من سكان أوروبا يعيشون في المدن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3357554" y="3357562"/>
            <a:ext cx="3857652" cy="128588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النشاط الزراعي هو الغالب في الاقتصاد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071670" y="5072074"/>
            <a:ext cx="3857652" cy="142876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الحرف قليلة (ملابس أدوات معدنية وحليّ ومنتجات جلدية وأسلحة)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8215338" y="1142984"/>
            <a:ext cx="500066" cy="64294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sz="2800" b="1" dirty="0" smtClean="0">
                <a:latin typeface="Arial" pitchFamily="34" charset="0"/>
                <a:cs typeface="Arial" pitchFamily="34" charset="0"/>
              </a:rPr>
              <a:t>1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6929454" y="2928934"/>
            <a:ext cx="500066" cy="64294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sz="2800" b="1" dirty="0" smtClean="0">
                <a:latin typeface="Arial" pitchFamily="34" charset="0"/>
                <a:cs typeface="Arial" pitchFamily="34" charset="0"/>
              </a:rPr>
              <a:t>2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Ellipse 13"/>
          <p:cNvSpPr/>
          <p:nvPr/>
        </p:nvSpPr>
        <p:spPr>
          <a:xfrm>
            <a:off x="5643570" y="4714884"/>
            <a:ext cx="500066" cy="64294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sz="2800" b="1" dirty="0" smtClean="0">
                <a:latin typeface="Arial" pitchFamily="34" charset="0"/>
                <a:cs typeface="Arial" pitchFamily="34" charset="0"/>
              </a:rPr>
              <a:t>3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1" animBg="1"/>
      <p:bldP spid="11" grpId="0" animBg="1"/>
      <p:bldP spid="10" grpId="0" animBg="1"/>
      <p:bldP spid="12" grpId="0" animBg="1"/>
      <p:bldP spid="7" grpId="0" animBg="1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643174" y="357166"/>
            <a:ext cx="5929354" cy="642942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solidFill>
                  <a:schemeClr val="tx1"/>
                </a:solidFill>
              </a:rPr>
              <a:t>أدت الثورة الصناعية إلى 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4643438" y="1571612"/>
            <a:ext cx="3857652" cy="128588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زيادة كبيرة في الإنتاج الصناعي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3357554" y="3357562"/>
            <a:ext cx="3857652" cy="128588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نقلت التصنيع من العمل اليدوي البسيط في المنازل إلى العمل في مصانع كبيرة 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071670" y="5072074"/>
            <a:ext cx="3857652" cy="142876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فصل العمل عن رأس المال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8215338" y="1142984"/>
            <a:ext cx="500066" cy="64294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sz="2800" b="1" dirty="0" smtClean="0">
                <a:latin typeface="Arial" pitchFamily="34" charset="0"/>
                <a:cs typeface="Arial" pitchFamily="34" charset="0"/>
              </a:rPr>
              <a:t>1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6929454" y="2928934"/>
            <a:ext cx="500066" cy="64294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sz="2800" b="1" dirty="0" smtClean="0">
                <a:latin typeface="Arial" pitchFamily="34" charset="0"/>
                <a:cs typeface="Arial" pitchFamily="34" charset="0"/>
              </a:rPr>
              <a:t>2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Ellipse 13"/>
          <p:cNvSpPr/>
          <p:nvPr/>
        </p:nvSpPr>
        <p:spPr>
          <a:xfrm>
            <a:off x="5643570" y="4714884"/>
            <a:ext cx="500066" cy="64294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sz="2800" b="1" dirty="0" smtClean="0">
                <a:latin typeface="Arial" pitchFamily="34" charset="0"/>
                <a:cs typeface="Arial" pitchFamily="34" charset="0"/>
              </a:rPr>
              <a:t>3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0" grpId="0" animBg="1"/>
      <p:bldP spid="12" grpId="0" animBg="1"/>
      <p:bldP spid="7" grpId="0" animBg="1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500298" y="571480"/>
            <a:ext cx="5929354" cy="642942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solidFill>
                  <a:schemeClr val="tx1"/>
                </a:solidFill>
              </a:rPr>
              <a:t>كانت انجلترا السباقة في ذلك لعدة أسباب أهمها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1857356" y="2000240"/>
            <a:ext cx="7143800" cy="571504"/>
          </a:xfrm>
          <a:prstGeom prst="roundRect">
            <a:avLst>
              <a:gd name="adj" fmla="val 21818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الثورة المجيدة </a:t>
            </a:r>
            <a:r>
              <a:rPr lang="fr-FR" sz="3000" b="1" dirty="0" smtClean="0">
                <a:latin typeface="Arial" pitchFamily="34" charset="0"/>
                <a:cs typeface="Arial" pitchFamily="34" charset="0"/>
              </a:rPr>
              <a:t>(1688-1689)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1857356" y="2714620"/>
            <a:ext cx="7143800" cy="571504"/>
          </a:xfrm>
          <a:prstGeom prst="roundRect">
            <a:avLst>
              <a:gd name="adj" fmla="val 21818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انتشار الحركة الفكرية في انجلترا بعد الثورة المجيدة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1857356" y="3429000"/>
            <a:ext cx="7143800" cy="57150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توفر الموارد الطبيعية اللازمة لقيام الصناعات (الحديد)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1857356" y="4143380"/>
            <a:ext cx="7143800" cy="571504"/>
          </a:xfrm>
          <a:prstGeom prst="roundRect">
            <a:avLst>
              <a:gd name="adj" fmla="val 19091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وفرة مصادر الطاقة المستخدمة في الصناعة (الفحم)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1857356" y="5572140"/>
            <a:ext cx="7143800" cy="5715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توسع الإنتاج الزراعي في انجلترا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1857356" y="4857760"/>
            <a:ext cx="7143800" cy="57150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رخص </a:t>
            </a:r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الأجور رأس </a:t>
            </a:r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المال والطاقة في انجلترا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4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500"/>
                            </p:stCondLst>
                            <p:childTnLst>
                              <p:par>
                                <p:cTn id="4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1" grpId="0" animBg="1"/>
      <p:bldP spid="10" grpId="0" animBg="1"/>
      <p:bldP spid="16" grpId="0" animBg="1"/>
      <p:bldP spid="18" grpId="0" animBg="1"/>
      <p:bldP spid="13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à coins arrondis 10"/>
          <p:cNvSpPr/>
          <p:nvPr/>
        </p:nvSpPr>
        <p:spPr>
          <a:xfrm>
            <a:off x="2428860" y="2500306"/>
            <a:ext cx="6286544" cy="29289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مع حلول منتصف القرن 19 شكلت بريطانيا 23 % من الإنتاج الصناعي العالمي، وكان العامل البريطاني هو الأكثر دخلا في أوروبا والعالم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500298" y="571480"/>
            <a:ext cx="5929354" cy="642942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solidFill>
                  <a:schemeClr val="tx1"/>
                </a:solidFill>
              </a:rPr>
              <a:t>أهم الاختراعات</a:t>
            </a:r>
          </a:p>
        </p:txBody>
      </p:sp>
      <p:pic>
        <p:nvPicPr>
          <p:cNvPr id="1026" name="Picture 2" descr="C:\Users\pc\Desktop\220px-Shuttle_with_bobi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14744" y="1428736"/>
            <a:ext cx="1702889" cy="5214950"/>
          </a:xfrm>
          <a:prstGeom prst="rect">
            <a:avLst/>
          </a:prstGeom>
          <a:noFill/>
        </p:spPr>
      </p:pic>
      <p:sp>
        <p:nvSpPr>
          <p:cNvPr id="12" name="Rectangle à coins arrondis 11"/>
          <p:cNvSpPr/>
          <p:nvPr/>
        </p:nvSpPr>
        <p:spPr>
          <a:xfrm>
            <a:off x="5786446" y="3071810"/>
            <a:ext cx="1428760" cy="134779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solidFill>
                  <a:schemeClr val="tx1"/>
                </a:solidFill>
              </a:rPr>
              <a:t>المكوك</a:t>
            </a:r>
          </a:p>
          <a:p>
            <a:pPr algn="ctr" rtl="1"/>
            <a:r>
              <a:rPr lang="ar-DZ" sz="3000" b="1" dirty="0" smtClean="0">
                <a:solidFill>
                  <a:schemeClr val="tx1"/>
                </a:solidFill>
              </a:rPr>
              <a:t>الطائر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4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4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2" grpId="0" animBg="1"/>
      <p:bldP spid="12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643174" y="357166"/>
            <a:ext cx="5929354" cy="642942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مست الثورة الصناعية عدة صناعات منها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4714876" y="1428736"/>
            <a:ext cx="3857652" cy="92869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صناعة القطن والنسيج والغزل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3857620" y="2857496"/>
            <a:ext cx="3857652" cy="92869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صناعة التعدين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928926" y="4214818"/>
            <a:ext cx="3857652" cy="10001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صناعة وسائل النقل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8286776" y="1000108"/>
            <a:ext cx="500066" cy="64294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sz="2800" b="1" dirty="0" smtClean="0">
                <a:latin typeface="Arial" pitchFamily="34" charset="0"/>
                <a:cs typeface="Arial" pitchFamily="34" charset="0"/>
              </a:rPr>
              <a:t>1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7429520" y="2428868"/>
            <a:ext cx="500066" cy="64294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sz="2800" b="1" dirty="0" smtClean="0">
                <a:latin typeface="Arial" pitchFamily="34" charset="0"/>
                <a:cs typeface="Arial" pitchFamily="34" charset="0"/>
              </a:rPr>
              <a:t>2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Ellipse 13"/>
          <p:cNvSpPr/>
          <p:nvPr/>
        </p:nvSpPr>
        <p:spPr>
          <a:xfrm>
            <a:off x="6500826" y="3857628"/>
            <a:ext cx="500066" cy="64294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sz="2800" b="1" dirty="0" smtClean="0">
                <a:latin typeface="Arial" pitchFamily="34" charset="0"/>
                <a:cs typeface="Arial" pitchFamily="34" charset="0"/>
              </a:rPr>
              <a:t>3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000232" y="5643578"/>
            <a:ext cx="3857652" cy="10001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صناعات آلات وأسمدة الزراعة والطباعة والورق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Ellipse 14"/>
          <p:cNvSpPr/>
          <p:nvPr/>
        </p:nvSpPr>
        <p:spPr>
          <a:xfrm>
            <a:off x="5572132" y="5286388"/>
            <a:ext cx="500066" cy="64294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>
                <a:latin typeface="Arial" pitchFamily="34" charset="0"/>
                <a:cs typeface="Arial" pitchFamily="34" charset="0"/>
              </a:rPr>
              <a:t>4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500"/>
                            </p:stCondLst>
                            <p:childTnLst>
                              <p:par>
                                <p:cTn id="51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000"/>
                            </p:stCondLst>
                            <p:childTnLst>
                              <p:par>
                                <p:cTn id="58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0" grpId="0" animBg="1"/>
      <p:bldP spid="12" grpId="0" animBg="1"/>
      <p:bldP spid="7" grpId="0" animBg="1"/>
      <p:bldP spid="13" grpId="0" animBg="1"/>
      <p:bldP spid="14" grpId="0" animBg="1"/>
      <p:bldP spid="9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643174" y="357166"/>
            <a:ext cx="5929354" cy="642942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solidFill>
                  <a:schemeClr val="tx1"/>
                </a:solidFill>
              </a:rPr>
              <a:t>أفرزت الثورة الصناعية في المجتمع طبقتين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4071934" y="2285992"/>
            <a:ext cx="3857652" cy="128588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طبقة أرباب العمل المنتسبين إلى البرجوازية 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2786050" y="4071942"/>
            <a:ext cx="3857652" cy="128588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طبقة العمال التي تكونت من سكان المدن والنازحين من الريف 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7643834" y="1857364"/>
            <a:ext cx="500066" cy="64294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sz="2800" b="1" dirty="0" smtClean="0">
                <a:latin typeface="Arial" pitchFamily="34" charset="0"/>
                <a:cs typeface="Arial" pitchFamily="34" charset="0"/>
              </a:rPr>
              <a:t>1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6357950" y="3643314"/>
            <a:ext cx="500066" cy="64294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sz="2800" b="1" dirty="0" smtClean="0">
                <a:latin typeface="Arial" pitchFamily="34" charset="0"/>
                <a:cs typeface="Arial" pitchFamily="34" charset="0"/>
              </a:rPr>
              <a:t>2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0" grpId="0" animBg="1"/>
      <p:bldP spid="7" grpId="0" animBg="1"/>
      <p:bldP spid="1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481</TotalTime>
  <Words>357</Words>
  <Application>Microsoft Office PowerPoint</Application>
  <PresentationFormat>Affichage à l'écran (4:3)</PresentationFormat>
  <Paragraphs>62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Oriel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</dc:creator>
  <cp:lastModifiedBy>pc</cp:lastModifiedBy>
  <cp:revision>59</cp:revision>
  <dcterms:created xsi:type="dcterms:W3CDTF">2014-12-07T19:11:11Z</dcterms:created>
  <dcterms:modified xsi:type="dcterms:W3CDTF">2019-11-18T08:18:51Z</dcterms:modified>
</cp:coreProperties>
</file>