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924" r:id="rId1"/>
  </p:sldMasterIdLst>
  <p:handoutMasterIdLst>
    <p:handoutMasterId r:id="rId12"/>
  </p:handoutMasterIdLst>
  <p:sldIdLst>
    <p:sldId id="256" r:id="rId2"/>
    <p:sldId id="257" r:id="rId3"/>
    <p:sldId id="378" r:id="rId4"/>
    <p:sldId id="373" r:id="rId5"/>
    <p:sldId id="382" r:id="rId6"/>
    <p:sldId id="383" r:id="rId7"/>
    <p:sldId id="369" r:id="rId8"/>
    <p:sldId id="384" r:id="rId9"/>
    <p:sldId id="385" r:id="rId10"/>
    <p:sldId id="386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EEA9"/>
    <a:srgbClr val="DA570E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04/12/2022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04/12/2022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04/12/2022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04/12/2022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04/12/2022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04/12/2022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04/12/2022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91488A6-4999-4EC2-BF99-9B561A61566A}" type="datetimeFigureOut">
              <a:rPr lang="fr-FR" smtClean="0"/>
              <a:pPr/>
              <a:t>04/12/2022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04/12/2022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إدارة المسارات المهنية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solidFill>
                  <a:schemeClr val="tx1"/>
                </a:solidFill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solidFill>
                  <a:schemeClr val="tx1"/>
                </a:solidFill>
                <a:ea typeface="Simplified Arabic"/>
                <a:cs typeface="Traditional Arabic"/>
              </a:rPr>
              <a:t> عبد الحميد</a:t>
            </a:r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928662" y="2928934"/>
            <a:ext cx="7358114" cy="490542"/>
          </a:xfrm>
          <a:prstGeom prst="roundRect">
            <a:avLst>
              <a:gd name="adj" fmla="val 3057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المحاضرة الثامنة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solidFill>
                  <a:schemeClr val="tx1"/>
                </a:solidFill>
                <a:ea typeface="Simplified Arabic"/>
                <a:cs typeface="Traditional Arabic"/>
              </a:rPr>
              <a:t>a.rolami@univ-dbkm.dz</a:t>
            </a:r>
            <a:endParaRPr lang="ar-DZ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à coins arrondis 19"/>
          <p:cNvSpPr/>
          <p:nvPr/>
        </p:nvSpPr>
        <p:spPr>
          <a:xfrm>
            <a:off x="8501090" y="2000240"/>
            <a:ext cx="428628" cy="500066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1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2000240"/>
            <a:ext cx="8072494" cy="500066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دراسة هيكل المناصب الموجودة وتقسيمها إلى مسارات متجانسة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8501090" y="2571744"/>
            <a:ext cx="428628" cy="500066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2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85720" y="2571744"/>
            <a:ext cx="8072494" cy="500066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توصيف وتحديد أهداف ووسائل كل مسار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8501090" y="3143248"/>
            <a:ext cx="428628" cy="500066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3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285720" y="3143248"/>
            <a:ext cx="8072494" cy="500066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تقييم معارف ومهارات الموارد الموجودة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357686" y="1428736"/>
            <a:ext cx="4500594" cy="50006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مراحل </a:t>
            </a:r>
            <a:r>
              <a:rPr lang="ar-DZ" sz="3200" b="1" dirty="0" smtClean="0">
                <a:solidFill>
                  <a:schemeClr val="tx1"/>
                </a:solidFill>
              </a:rPr>
              <a:t>تخطيط المسار المهني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تخطيط المسار المهني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8501090" y="3714752"/>
            <a:ext cx="428628" cy="500066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4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285720" y="3714752"/>
            <a:ext cx="8072494" cy="500066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تحديد الفرص الوظيفية الشاغرة في كل مسار وظيفي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01090" y="4286256"/>
            <a:ext cx="428628" cy="500066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5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4286256"/>
            <a:ext cx="8072494" cy="500066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تحديد تطابق بين المهارات الموجودة والفرص الوظيفية الشاغرة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8501090" y="4857760"/>
            <a:ext cx="428628" cy="500066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6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285720" y="4857760"/>
            <a:ext cx="8072494" cy="500066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تنفيذ خطط التطابق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8501090" y="5429264"/>
            <a:ext cx="428628" cy="500066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7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285720" y="5429264"/>
            <a:ext cx="8072494" cy="500066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التقييم الدوري لخطط المسار الوظيفي للتحسين المستمر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000"/>
                            </p:stCondLst>
                            <p:childTnLst>
                              <p:par>
                                <p:cTn id="8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0"/>
                            </p:stCondLst>
                            <p:childTnLst>
                              <p:par>
                                <p:cTn id="9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3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80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6" grpId="0" animBg="1"/>
      <p:bldP spid="16" grpId="0" animBg="1"/>
      <p:bldP spid="17" grpId="0" animBg="1"/>
      <p:bldP spid="18" grpId="0" animBg="1"/>
      <p:bldP spid="19" grpId="0" animBg="1"/>
      <p:bldP spid="11" grpId="0" animBg="1"/>
      <p:bldP spid="14" grpId="0" animBg="1"/>
      <p:bldP spid="22" grpId="0" animBg="1"/>
      <p:bldP spid="23" grpId="0" animBg="1"/>
      <p:bldP spid="12" grpId="0" animBg="1"/>
      <p:bldP spid="13" grpId="0" animBg="1"/>
      <p:bldP spid="15" grpId="0" animBg="1"/>
      <p:bldP spid="21" grpId="0" animBg="1"/>
      <p:bldP spid="24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سؤال تمهيدي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286124"/>
            <a:ext cx="8572560" cy="121444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ماذا تعرف عن مصطلحات: المهارة والمعرفة والخبرة والجدارة؟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4572000" y="2571744"/>
            <a:ext cx="4286280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تعريف </a:t>
            </a:r>
            <a:r>
              <a:rPr lang="ar-DZ" sz="3200" b="1" dirty="0" smtClean="0">
                <a:solidFill>
                  <a:schemeClr val="tx1"/>
                </a:solidFill>
              </a:rPr>
              <a:t>المسار المهني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المسار المهني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214686"/>
            <a:ext cx="8572560" cy="2000264"/>
          </a:xfrm>
          <a:prstGeom prst="roundRect">
            <a:avLst>
              <a:gd name="adj" fmla="val 0"/>
            </a:avLst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هو التغيرات الوظيفية المتعاقبة التي تطرأ على الحياة المهنية للمورد البشري، ويتأثر هذا المسار بمخططات المنظمة واتجاهات الفرد وطموحاته.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786182" y="2357430"/>
            <a:ext cx="5000660" cy="500066"/>
          </a:xfrm>
          <a:prstGeom prst="roundRect">
            <a:avLst>
              <a:gd name="adj" fmla="val 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خصائص المسار المهني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3000372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يرتبط المسار بالمعارف والمهارات الفردية للعامل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3571876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يرتبط المسار بالتحسين للمستمر للقدرات والسمات الشخصية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4143380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يقوم على أساس الشخص المناسب في المكان المناسب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4714884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وضوح وشفافية نظام الحركة الوظيفية للعاملين في المنظمة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5286388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وجود المنفعة المتبادلة بين المنظمة ومواردها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المسار المهني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3" grpId="0" animBg="1"/>
      <p:bldP spid="14" grpId="0" animBg="1"/>
      <p:bldP spid="11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786182" y="2357430"/>
            <a:ext cx="5000660" cy="500066"/>
          </a:xfrm>
          <a:prstGeom prst="roundRect">
            <a:avLst>
              <a:gd name="adj" fmla="val 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أهمية المسار المهني للمنظمة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3000372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تعزيز دافعية الأفراد داخل المنظمة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3571876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err="1" smtClean="0">
                <a:solidFill>
                  <a:schemeClr val="tx1"/>
                </a:solidFill>
              </a:rPr>
              <a:t>إختيار</a:t>
            </a:r>
            <a:r>
              <a:rPr lang="ar-DZ" sz="3200" b="1" dirty="0" smtClean="0">
                <a:solidFill>
                  <a:schemeClr val="tx1"/>
                </a:solidFill>
              </a:rPr>
              <a:t> المورد البشري المناسب في المكان والوقت المناسبين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4143380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التحسين المستمر لنوعية المورد البشري داخل المنظمة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4714884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يعتبر المسار المهني وسيلة استقطاب ناجعة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5286388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يساهم في تقييم الأداء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المسار المهني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3" grpId="0" animBg="1"/>
      <p:bldP spid="14" grpId="0" animBg="1"/>
      <p:bldP spid="11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786182" y="2357430"/>
            <a:ext cx="5000660" cy="500066"/>
          </a:xfrm>
          <a:prstGeom prst="roundRect">
            <a:avLst>
              <a:gd name="adj" fmla="val 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أهمية المسار المهني للعاملين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3000372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التحسين المستمر للمهارات والمعارف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3571876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تحقيق الرضا الوظيفي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4143380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تحقيق التوازن بين المهارات والمعارف مع توقعات الترقية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المسار المهني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3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6858016" y="2143116"/>
            <a:ext cx="2143140" cy="1071570"/>
          </a:xfrm>
          <a:prstGeom prst="roundRect">
            <a:avLst>
              <a:gd name="adj" fmla="val 0"/>
            </a:avLst>
          </a:prstGeom>
          <a:solidFill>
            <a:srgbClr val="8AEEA9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المسار المهني التقليدي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4929190" y="1571612"/>
            <a:ext cx="3929090" cy="500066"/>
          </a:xfrm>
          <a:prstGeom prst="roundRect">
            <a:avLst>
              <a:gd name="adj" fmla="val 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أنواع المسار المهني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14282" y="2143116"/>
            <a:ext cx="6572296" cy="1071570"/>
          </a:xfrm>
          <a:prstGeom prst="roundRect">
            <a:avLst>
              <a:gd name="adj" fmla="val 0"/>
            </a:avLst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الإنتقال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 العمودي (الترقية) للموظف من وظيفة إلى وظيفة أعلى مرتبطة بطبيعة الوظيفة السابقة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المسار المهني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6858016" y="3286124"/>
            <a:ext cx="2143140" cy="1071570"/>
          </a:xfrm>
          <a:prstGeom prst="roundRect">
            <a:avLst>
              <a:gd name="adj" fmla="val 0"/>
            </a:avLst>
          </a:prstGeom>
          <a:solidFill>
            <a:srgbClr val="8AEEA9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المسار المهني الشبكي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14282" y="3286124"/>
            <a:ext cx="6572296" cy="1071570"/>
          </a:xfrm>
          <a:prstGeom prst="roundRect">
            <a:avLst>
              <a:gd name="adj" fmla="val 0"/>
            </a:avLst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الإنتقال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 العمودي والأفقي للموظف أي من وظيفة إلى وظائف تكون أعلى أو من نفس المستوى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6858016" y="4429132"/>
            <a:ext cx="2143140" cy="1071570"/>
          </a:xfrm>
          <a:prstGeom prst="roundRect">
            <a:avLst>
              <a:gd name="adj" fmla="val 0"/>
            </a:avLst>
          </a:prstGeom>
          <a:solidFill>
            <a:srgbClr val="8AEEA9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مسار الجدارة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214282" y="4429132"/>
            <a:ext cx="6572296" cy="1071570"/>
          </a:xfrm>
          <a:prstGeom prst="roundRect">
            <a:avLst>
              <a:gd name="adj" fmla="val 0"/>
            </a:avLst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انتقال الموظف متوقف على جدارته وإنجازاته وليس عدد سنوات خبرته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 animBg="1"/>
      <p:bldP spid="9" grpId="0" animBg="1"/>
      <p:bldP spid="11" grpId="0" animBg="1"/>
      <p:bldP spid="15" grpId="0" animBg="1"/>
      <p:bldP spid="17" grpId="0" animBg="1"/>
      <p:bldP spid="18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6858016" y="1928802"/>
            <a:ext cx="2143140" cy="928694"/>
          </a:xfrm>
          <a:prstGeom prst="roundRect">
            <a:avLst>
              <a:gd name="adj" fmla="val 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مرحلة الاستكشاف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4929190" y="1357298"/>
            <a:ext cx="3929090" cy="500066"/>
          </a:xfrm>
          <a:prstGeom prst="roundRect">
            <a:avLst>
              <a:gd name="adj" fmla="val 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مراحل المسار المهني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14282" y="1928802"/>
            <a:ext cx="6572296" cy="928694"/>
          </a:xfrm>
          <a:prstGeom prst="roundRect">
            <a:avLst>
              <a:gd name="adj" fmla="val 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تبدأ بعد التعيين وتستمر خلال مرحلة التجربة والتأهيل، يتم فيها تحديد مهاراته </a:t>
            </a:r>
            <a:r>
              <a:rPr lang="ar-DZ" sz="32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وميولاته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.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المسار المهني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6858016" y="2928934"/>
            <a:ext cx="2143140" cy="928694"/>
          </a:xfrm>
          <a:prstGeom prst="roundRect">
            <a:avLst>
              <a:gd name="adj" fmla="val 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مرحلة بداية المسار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14282" y="2928934"/>
            <a:ext cx="6572296" cy="928694"/>
          </a:xfrm>
          <a:prstGeom prst="roundRect">
            <a:avLst>
              <a:gd name="adj" fmla="val 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يتم اختيار الوظيفة ومجالات التدريب التي تنمي مهارات العامل وتستجيب </a:t>
            </a:r>
            <a:r>
              <a:rPr lang="ar-DZ" sz="32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لميولاته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6858016" y="3929066"/>
            <a:ext cx="2143140" cy="928694"/>
          </a:xfrm>
          <a:prstGeom prst="roundRect">
            <a:avLst>
              <a:gd name="adj" fmla="val 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مرحلة منتصف المسار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214282" y="3929066"/>
            <a:ext cx="6572296" cy="928694"/>
          </a:xfrm>
          <a:prstGeom prst="roundRect">
            <a:avLst>
              <a:gd name="adj" fmla="val 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ينظر من الموظف هنا أن يصبح </a:t>
            </a:r>
            <a:r>
              <a:rPr lang="ar-DZ" sz="32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مسؤولا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 ملتزما، وينخرط عادة في عملية تدريب وإدارة الموارد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6858016" y="4929198"/>
            <a:ext cx="2143140" cy="928694"/>
          </a:xfrm>
          <a:prstGeom prst="roundRect">
            <a:avLst>
              <a:gd name="adj" fmla="val 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مرحلة نهاية المسار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214282" y="4929198"/>
            <a:ext cx="6572296" cy="928694"/>
          </a:xfrm>
          <a:prstGeom prst="roundRect">
            <a:avLst>
              <a:gd name="adj" fmla="val 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تسمى مرحلة الاستعداد للتقاعد، يتم الاحتفاظ بالناجحين والاستغناء على </a:t>
            </a:r>
            <a:r>
              <a:rPr lang="ar-DZ" sz="32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متواضعي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 الأداء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000"/>
                            </p:stCondLst>
                            <p:childTnLst>
                              <p:par>
                                <p:cTn id="8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 animBg="1"/>
      <p:bldP spid="9" grpId="0" animBg="1"/>
      <p:bldP spid="11" grpId="0" animBg="1"/>
      <p:bldP spid="15" grpId="0" animBg="1"/>
      <p:bldP spid="17" grpId="0" animBg="1"/>
      <p:bldP spid="18" grpId="0" animBg="1"/>
      <p:bldP spid="20" grpId="0" animBg="1"/>
      <p:bldP spid="10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4357686" y="2571744"/>
            <a:ext cx="4500594" cy="571504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تعريف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تخطيط </a:t>
            </a:r>
            <a:r>
              <a:rPr lang="ar-DZ" sz="3200" b="1" dirty="0" smtClean="0">
                <a:solidFill>
                  <a:schemeClr val="tx1"/>
                </a:solidFill>
              </a:rPr>
              <a:t>المسار </a:t>
            </a:r>
            <a:r>
              <a:rPr lang="ar-DZ" sz="3200" b="1" dirty="0" smtClean="0">
                <a:solidFill>
                  <a:schemeClr val="tx1"/>
                </a:solidFill>
              </a:rPr>
              <a:t>المهني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</a:t>
            </a:r>
            <a:r>
              <a:rPr lang="ar-DZ" sz="3200" b="1" dirty="0" smtClean="0">
                <a:solidFill>
                  <a:schemeClr val="tx1"/>
                </a:solidFill>
              </a:rPr>
              <a:t>تخطيط المسار </a:t>
            </a:r>
            <a:r>
              <a:rPr lang="ar-DZ" sz="3200" b="1" dirty="0" smtClean="0">
                <a:solidFill>
                  <a:schemeClr val="tx1"/>
                </a:solidFill>
              </a:rPr>
              <a:t>المهني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214686"/>
            <a:ext cx="8572560" cy="1571636"/>
          </a:xfrm>
          <a:prstGeom prst="roundRect">
            <a:avLst>
              <a:gd name="adj" fmla="val 0"/>
            </a:avLst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هي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إدارة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التغيرات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المتعاقبة على وظيفة داخل المنظمة بشكل يضمن التطابق بين مهارات شاغل الوظيفة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ومسلتزمات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القيام بتلك الوظيفة على أحسن وجه.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Personnalisé 3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C00000"/>
      </a:accent1>
      <a:accent2>
        <a:srgbClr val="FF0000"/>
      </a:accent2>
      <a:accent3>
        <a:srgbClr val="C32D2E"/>
      </a:accent3>
      <a:accent4>
        <a:srgbClr val="FFC000"/>
      </a:accent4>
      <a:accent5>
        <a:srgbClr val="964305"/>
      </a:accent5>
      <a:accent6>
        <a:srgbClr val="FF0000"/>
      </a:accent6>
      <a:hlink>
        <a:srgbClr val="C00000"/>
      </a:hlink>
      <a:folHlink>
        <a:srgbClr val="AA8A1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1316</TotalTime>
  <Words>375</Words>
  <Application>Microsoft Office PowerPoint</Application>
  <PresentationFormat>Affichage à l'écran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Médian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242</cp:revision>
  <dcterms:created xsi:type="dcterms:W3CDTF">2014-12-07T19:11:11Z</dcterms:created>
  <dcterms:modified xsi:type="dcterms:W3CDTF">2022-12-04T08:00:56Z</dcterms:modified>
</cp:coreProperties>
</file>