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373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DB93-2ED4-45CF-B0A4-C94BBCA47529}" type="datetimeFigureOut">
              <a:rPr lang="fr-FR" smtClean="0"/>
              <a:pPr/>
              <a:t>14/01/2021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DB93-2ED4-45CF-B0A4-C94BBCA47529}" type="datetimeFigureOut">
              <a:rPr lang="fr-FR" smtClean="0"/>
              <a:pPr/>
              <a:t>14/01/2021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DB93-2ED4-45CF-B0A4-C94BBCA47529}" type="datetimeFigureOut">
              <a:rPr lang="fr-FR" smtClean="0"/>
              <a:pPr/>
              <a:t>14/01/2021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DB93-2ED4-45CF-B0A4-C94BBCA47529}" type="datetimeFigureOut">
              <a:rPr lang="fr-FR" smtClean="0"/>
              <a:pPr/>
              <a:t>14/01/2021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DB93-2ED4-45CF-B0A4-C94BBCA47529}" type="datetimeFigureOut">
              <a:rPr lang="fr-FR" smtClean="0"/>
              <a:pPr/>
              <a:t>14/01/2021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DB93-2ED4-45CF-B0A4-C94BBCA47529}" type="datetimeFigureOut">
              <a:rPr lang="fr-FR" smtClean="0"/>
              <a:pPr/>
              <a:t>14/01/2021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DB93-2ED4-45CF-B0A4-C94BBCA47529}" type="datetimeFigureOut">
              <a:rPr lang="fr-FR" smtClean="0"/>
              <a:pPr/>
              <a:t>14/01/2021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DB93-2ED4-45CF-B0A4-C94BBCA47529}" type="datetimeFigureOut">
              <a:rPr lang="fr-FR" smtClean="0"/>
              <a:pPr/>
              <a:t>14/01/2021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DB93-2ED4-45CF-B0A4-C94BBCA47529}" type="datetimeFigureOut">
              <a:rPr lang="fr-FR" smtClean="0"/>
              <a:pPr/>
              <a:t>14/01/2021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DB93-2ED4-45CF-B0A4-C94BBCA47529}" type="datetimeFigureOut">
              <a:rPr lang="fr-FR" smtClean="0"/>
              <a:pPr/>
              <a:t>14/01/2021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DB93-2ED4-45CF-B0A4-C94BBCA47529}" type="datetimeFigureOut">
              <a:rPr lang="fr-FR" smtClean="0"/>
              <a:pPr/>
              <a:t>14/01/2021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ADB93-2ED4-45CF-B0A4-C94BBCA47529}" type="datetimeFigureOut">
              <a:rPr lang="fr-FR" smtClean="0"/>
              <a:pPr/>
              <a:t>14/01/2021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99A2-8746-4FBE-BCD1-67136E6138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Chapitre </a:t>
            </a:r>
            <a:r>
              <a:rPr lang="fr-FR" b="1" dirty="0" smtClean="0"/>
              <a:t>III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Cotation de fabrication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88640"/>
            <a:ext cx="65527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/>
              <a:t>Exemple de calcul de transfert de cote dimensionnelle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980728"/>
            <a:ext cx="410527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827584" y="3356992"/>
            <a:ext cx="5328592" cy="1421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ITX = ITB – ITA = 0,6 – 0,4 = 0,2</a:t>
            </a:r>
          </a:p>
          <a:p>
            <a:pPr>
              <a:lnSpc>
                <a:spcPct val="150000"/>
              </a:lnSpc>
            </a:pP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XMax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BMax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+ Amin = 15.3 + 19.8 = 35,1</a:t>
            </a:r>
          </a:p>
          <a:p>
            <a:pPr>
              <a:lnSpc>
                <a:spcPct val="150000"/>
              </a:lnSpc>
            </a:pP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Xmin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XMax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- ITX = 34.9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5157192"/>
            <a:ext cx="16287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764704"/>
            <a:ext cx="8840561" cy="5050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44624"/>
            <a:ext cx="50250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4.3. Conséquence du transfert de cote</a:t>
            </a:r>
          </a:p>
        </p:txBody>
      </p:sp>
      <p:sp>
        <p:nvSpPr>
          <p:cNvPr id="3" name="Rectangle 2"/>
          <p:cNvSpPr/>
          <p:nvPr/>
        </p:nvSpPr>
        <p:spPr>
          <a:xfrm>
            <a:off x="179512" y="476672"/>
            <a:ext cx="871296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dirty="0" smtClean="0"/>
              <a:t> </a:t>
            </a:r>
            <a:r>
              <a:rPr lang="fr-FR" sz="2000" dirty="0" smtClean="0"/>
              <a:t>réduction de l’intervalle de tolérance de la cote de fabrication par rapport à celui de la cote de définition transférée (dans l’exemple précédent: de 0,6 à 0,2) Donc:</a:t>
            </a:r>
          </a:p>
          <a:p>
            <a:pPr>
              <a:buFont typeface="Arial" pitchFamily="34" charset="0"/>
              <a:buChar char="•"/>
            </a:pPr>
            <a:r>
              <a:rPr lang="fr-FR" sz="2000" dirty="0" smtClean="0"/>
              <a:t> gain dû à la réduction des montages d’usinage ;</a:t>
            </a:r>
          </a:p>
          <a:p>
            <a:pPr>
              <a:buFont typeface="Arial" pitchFamily="34" charset="0"/>
              <a:buChar char="•"/>
            </a:pPr>
            <a:r>
              <a:rPr lang="fr-FR" sz="2000" dirty="0" smtClean="0"/>
              <a:t> perte due à l’augmentation de la précision de l’usinage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7172" y="2132856"/>
            <a:ext cx="8675308" cy="4492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79512" y="260648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1. Généralités :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583" y="836712"/>
            <a:ext cx="8824913" cy="1597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251520" y="2708920"/>
            <a:ext cx="20302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2. Définition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520" y="3356992"/>
            <a:ext cx="85689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/>
              <a:t>Les cotes et tolérances géométriques liant les surfaces usinées de la pièce sont obtenues par enlèvement de matière à l'aide des moyens d'usinage (machine, outils, appareillages, porte -pièces).</a:t>
            </a:r>
          </a:p>
          <a:p>
            <a:r>
              <a:rPr lang="fr-FR" sz="2400" dirty="0" smtClean="0"/>
              <a:t>On appelle cote fabriquée les cotes qui sont réalisées pendant un usinage sans démontage de la pièce. Elles relient :</a:t>
            </a:r>
          </a:p>
          <a:p>
            <a:pPr marL="355600">
              <a:buFont typeface="Wingdings" pitchFamily="2" charset="2"/>
              <a:buChar char="Ø"/>
            </a:pPr>
            <a:r>
              <a:rPr lang="fr-FR" sz="2400" dirty="0" smtClean="0"/>
              <a:t> soit une surface de mise en position avec une surface usinée ;</a:t>
            </a:r>
          </a:p>
          <a:p>
            <a:pPr marL="622300" indent="-266700">
              <a:buFont typeface="Wingdings" pitchFamily="2" charset="2"/>
              <a:buChar char="Ø"/>
            </a:pPr>
            <a:r>
              <a:rPr lang="fr-FR" sz="2400" dirty="0" smtClean="0"/>
              <a:t> soit deux surfaces usinées dans la même phase.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188640"/>
            <a:ext cx="66650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3. LES DIFFERENTES COTES DE FABRICATION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251520" y="1268760"/>
            <a:ext cx="8280920" cy="3359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/>
              <a:t>Selon les éléments référentiels utilisés pour effectuer les réglages des outils coupants, les cotes de fabrication (</a:t>
            </a:r>
            <a:r>
              <a:rPr lang="fr-FR" sz="2400" dirty="0" err="1" smtClean="0"/>
              <a:t>Cf</a:t>
            </a:r>
            <a:r>
              <a:rPr lang="fr-FR" sz="2400" dirty="0" smtClean="0"/>
              <a:t>) sont classées en trois catégories :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400" dirty="0" smtClean="0"/>
              <a:t> les cotes machines (Cm) 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400" dirty="0" smtClean="0"/>
              <a:t> les cotes outils (Co) 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400" dirty="0" smtClean="0"/>
              <a:t> les cotes appareillage (Ca).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97468"/>
            <a:ext cx="31506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3.1. Cotes machines</a:t>
            </a:r>
          </a:p>
        </p:txBody>
      </p:sp>
      <p:sp>
        <p:nvSpPr>
          <p:cNvPr id="3" name="Rectangle 2"/>
          <p:cNvSpPr/>
          <p:nvPr/>
        </p:nvSpPr>
        <p:spPr>
          <a:xfrm>
            <a:off x="179512" y="620688"/>
            <a:ext cx="87849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 smtClean="0"/>
              <a:t>Cotes réalisées en contrôlant les déplacements entre l’outil et la pièce produit par la machine. Contrôlé manuellement, par des butées ou numériquement . Ces cotes séparent une surface de mise en position (ou l’axe de la pièce en tournage) et la surface usinée.</a:t>
            </a:r>
          </a:p>
          <a:p>
            <a:r>
              <a:rPr lang="fr-FR" sz="2000" dirty="0" smtClean="0"/>
              <a:t>La cote machine est obtenue par réglage, de l’outil par rapport au référentiel de mise en position de la pièce.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212976"/>
            <a:ext cx="4610100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3140968"/>
            <a:ext cx="4103331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88640"/>
            <a:ext cx="30784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3.2. Les cotes outils</a:t>
            </a:r>
          </a:p>
        </p:txBody>
      </p:sp>
      <p:sp>
        <p:nvSpPr>
          <p:cNvPr id="3" name="Rectangle 2"/>
          <p:cNvSpPr/>
          <p:nvPr/>
        </p:nvSpPr>
        <p:spPr>
          <a:xfrm>
            <a:off x="323528" y="764704"/>
            <a:ext cx="85689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 smtClean="0"/>
              <a:t>Cotes sur la pièce qui reproduisent les dimensions des outils ou sur des réglages d’outils exemple le diamètre d’un trou percé avec un foret.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1" y="1628800"/>
            <a:ext cx="3127205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5" y="1484784"/>
            <a:ext cx="2448659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611560" y="4149080"/>
            <a:ext cx="2376264" cy="2520280"/>
            <a:chOff x="2520" y="8690"/>
            <a:chExt cx="3060" cy="3960"/>
          </a:xfrm>
        </p:grpSpPr>
        <p:grpSp>
          <p:nvGrpSpPr>
            <p:cNvPr id="2053" name="Group 5"/>
            <p:cNvGrpSpPr>
              <a:grpSpLocks/>
            </p:cNvGrpSpPr>
            <p:nvPr/>
          </p:nvGrpSpPr>
          <p:grpSpPr bwMode="auto">
            <a:xfrm>
              <a:off x="3960" y="8690"/>
              <a:ext cx="720" cy="1440"/>
              <a:chOff x="7920" y="5400"/>
              <a:chExt cx="1440" cy="2880"/>
            </a:xfrm>
          </p:grpSpPr>
          <p:sp>
            <p:nvSpPr>
              <p:cNvPr id="2054" name="Rectangle 6"/>
              <p:cNvSpPr>
                <a:spLocks noChangeArrowheads="1"/>
              </p:cNvSpPr>
              <p:nvPr/>
            </p:nvSpPr>
            <p:spPr bwMode="auto">
              <a:xfrm>
                <a:off x="7920" y="5760"/>
                <a:ext cx="1440" cy="16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5" name="Line 7"/>
              <p:cNvSpPr>
                <a:spLocks noChangeShapeType="1"/>
              </p:cNvSpPr>
              <p:nvPr/>
            </p:nvSpPr>
            <p:spPr bwMode="auto">
              <a:xfrm>
                <a:off x="8640" y="5400"/>
                <a:ext cx="0" cy="28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6" name="Rectangle 8"/>
              <p:cNvSpPr>
                <a:spLocks noChangeArrowheads="1"/>
              </p:cNvSpPr>
              <p:nvPr/>
            </p:nvSpPr>
            <p:spPr bwMode="auto">
              <a:xfrm>
                <a:off x="8100" y="7380"/>
                <a:ext cx="1080" cy="36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7" name="Line 9"/>
              <p:cNvSpPr>
                <a:spLocks noChangeShapeType="1"/>
              </p:cNvSpPr>
              <p:nvPr/>
            </p:nvSpPr>
            <p:spPr bwMode="auto">
              <a:xfrm>
                <a:off x="8100" y="7740"/>
                <a:ext cx="18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8" name="Line 10"/>
              <p:cNvSpPr>
                <a:spLocks noChangeShapeType="1"/>
              </p:cNvSpPr>
              <p:nvPr/>
            </p:nvSpPr>
            <p:spPr bwMode="auto">
              <a:xfrm flipH="1">
                <a:off x="9000" y="7740"/>
                <a:ext cx="18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9" name="Line 11"/>
              <p:cNvSpPr>
                <a:spLocks noChangeShapeType="1"/>
              </p:cNvSpPr>
              <p:nvPr/>
            </p:nvSpPr>
            <p:spPr bwMode="auto">
              <a:xfrm>
                <a:off x="8280" y="7920"/>
                <a:ext cx="7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60" name="Line 12"/>
              <p:cNvSpPr>
                <a:spLocks noChangeShapeType="1"/>
              </p:cNvSpPr>
              <p:nvPr/>
            </p:nvSpPr>
            <p:spPr bwMode="auto">
              <a:xfrm flipV="1">
                <a:off x="7920" y="5740"/>
                <a:ext cx="1080" cy="16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61" name="Line 13"/>
              <p:cNvSpPr>
                <a:spLocks noChangeShapeType="1"/>
              </p:cNvSpPr>
              <p:nvPr/>
            </p:nvSpPr>
            <p:spPr bwMode="auto">
              <a:xfrm flipH="1">
                <a:off x="7920" y="5760"/>
                <a:ext cx="720" cy="10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62" name="Line 14"/>
              <p:cNvSpPr>
                <a:spLocks noChangeShapeType="1"/>
              </p:cNvSpPr>
              <p:nvPr/>
            </p:nvSpPr>
            <p:spPr bwMode="auto">
              <a:xfrm flipH="1">
                <a:off x="7920" y="5760"/>
                <a:ext cx="36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63" name="Line 15"/>
              <p:cNvSpPr>
                <a:spLocks noChangeShapeType="1"/>
              </p:cNvSpPr>
              <p:nvPr/>
            </p:nvSpPr>
            <p:spPr bwMode="auto">
              <a:xfrm flipH="1">
                <a:off x="8240" y="5760"/>
                <a:ext cx="1080" cy="16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64" name="Line 16"/>
              <p:cNvSpPr>
                <a:spLocks noChangeShapeType="1"/>
              </p:cNvSpPr>
              <p:nvPr/>
            </p:nvSpPr>
            <p:spPr bwMode="auto">
              <a:xfrm flipH="1">
                <a:off x="8600" y="6300"/>
                <a:ext cx="760" cy="10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65" name="Line 17"/>
              <p:cNvSpPr>
                <a:spLocks noChangeShapeType="1"/>
              </p:cNvSpPr>
              <p:nvPr/>
            </p:nvSpPr>
            <p:spPr bwMode="auto">
              <a:xfrm flipH="1">
                <a:off x="8960" y="6840"/>
                <a:ext cx="40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66" name="Line 18"/>
              <p:cNvSpPr>
                <a:spLocks noChangeShapeType="1"/>
              </p:cNvSpPr>
              <p:nvPr/>
            </p:nvSpPr>
            <p:spPr bwMode="auto">
              <a:xfrm flipV="1">
                <a:off x="7920" y="7020"/>
                <a:ext cx="54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67" name="Line 19"/>
              <p:cNvSpPr>
                <a:spLocks noChangeShapeType="1"/>
              </p:cNvSpPr>
              <p:nvPr/>
            </p:nvSpPr>
            <p:spPr bwMode="auto">
              <a:xfrm flipV="1">
                <a:off x="8280" y="7020"/>
                <a:ext cx="54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68" name="Line 20"/>
              <p:cNvSpPr>
                <a:spLocks noChangeShapeType="1"/>
              </p:cNvSpPr>
              <p:nvPr/>
            </p:nvSpPr>
            <p:spPr bwMode="auto">
              <a:xfrm flipV="1">
                <a:off x="8640" y="7020"/>
                <a:ext cx="54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69" name="Line 21"/>
              <p:cNvSpPr>
                <a:spLocks noChangeShapeType="1"/>
              </p:cNvSpPr>
              <p:nvPr/>
            </p:nvSpPr>
            <p:spPr bwMode="auto">
              <a:xfrm flipV="1">
                <a:off x="9000" y="7200"/>
                <a:ext cx="36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sp>
          <p:nvSpPr>
            <p:cNvPr id="2070" name="Line 22"/>
            <p:cNvSpPr>
              <a:spLocks noChangeShapeType="1"/>
            </p:cNvSpPr>
            <p:nvPr/>
          </p:nvSpPr>
          <p:spPr bwMode="auto">
            <a:xfrm flipV="1">
              <a:off x="5220" y="11210"/>
              <a:ext cx="0" cy="36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71" name="Line 23"/>
            <p:cNvSpPr>
              <a:spLocks noChangeShapeType="1"/>
            </p:cNvSpPr>
            <p:nvPr/>
          </p:nvSpPr>
          <p:spPr bwMode="auto">
            <a:xfrm>
              <a:off x="2520" y="10470"/>
              <a:ext cx="5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grpSp>
          <p:nvGrpSpPr>
            <p:cNvPr id="2072" name="Group 24"/>
            <p:cNvGrpSpPr>
              <a:grpSpLocks/>
            </p:cNvGrpSpPr>
            <p:nvPr/>
          </p:nvGrpSpPr>
          <p:grpSpPr bwMode="auto">
            <a:xfrm>
              <a:off x="4140" y="10550"/>
              <a:ext cx="360" cy="360"/>
              <a:chOff x="1800" y="4680"/>
              <a:chExt cx="900" cy="900"/>
            </a:xfrm>
          </p:grpSpPr>
          <p:sp>
            <p:nvSpPr>
              <p:cNvPr id="2073" name="Oval 25"/>
              <p:cNvSpPr>
                <a:spLocks noChangeArrowheads="1"/>
              </p:cNvSpPr>
              <p:nvPr/>
            </p:nvSpPr>
            <p:spPr bwMode="auto">
              <a:xfrm>
                <a:off x="1800" y="4680"/>
                <a:ext cx="900" cy="900"/>
              </a:xfrm>
              <a:prstGeom prst="ellipse">
                <a:avLst/>
              </a:prstGeom>
              <a:solidFill>
                <a:srgbClr val="00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74" name="Line 26"/>
              <p:cNvSpPr>
                <a:spLocks noChangeShapeType="1"/>
              </p:cNvSpPr>
              <p:nvPr/>
            </p:nvSpPr>
            <p:spPr bwMode="auto">
              <a:xfrm>
                <a:off x="1880" y="4860"/>
                <a:ext cx="72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75" name="Line 27"/>
              <p:cNvSpPr>
                <a:spLocks noChangeShapeType="1"/>
              </p:cNvSpPr>
              <p:nvPr/>
            </p:nvSpPr>
            <p:spPr bwMode="auto">
              <a:xfrm flipH="1">
                <a:off x="1860" y="4860"/>
                <a:ext cx="72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sp>
          <p:nvSpPr>
            <p:cNvPr id="2076" name="Line 28"/>
            <p:cNvSpPr>
              <a:spLocks noChangeShapeType="1"/>
            </p:cNvSpPr>
            <p:nvPr/>
          </p:nvSpPr>
          <p:spPr bwMode="auto">
            <a:xfrm>
              <a:off x="4680" y="10130"/>
              <a:ext cx="0" cy="36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77" name="Line 29"/>
            <p:cNvSpPr>
              <a:spLocks noChangeShapeType="1"/>
            </p:cNvSpPr>
            <p:nvPr/>
          </p:nvSpPr>
          <p:spPr bwMode="auto">
            <a:xfrm flipH="1">
              <a:off x="3960" y="10490"/>
              <a:ext cx="72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78" name="Line 30"/>
            <p:cNvSpPr>
              <a:spLocks noChangeShapeType="1"/>
            </p:cNvSpPr>
            <p:nvPr/>
          </p:nvSpPr>
          <p:spPr bwMode="auto">
            <a:xfrm>
              <a:off x="3960" y="10130"/>
              <a:ext cx="0" cy="36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79" name="Line 31"/>
            <p:cNvSpPr>
              <a:spLocks noChangeShapeType="1"/>
            </p:cNvSpPr>
            <p:nvPr/>
          </p:nvSpPr>
          <p:spPr bwMode="auto">
            <a:xfrm>
              <a:off x="4320" y="10130"/>
              <a:ext cx="0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80" name="Rectangle 32"/>
            <p:cNvSpPr>
              <a:spLocks noChangeArrowheads="1"/>
            </p:cNvSpPr>
            <p:nvPr/>
          </p:nvSpPr>
          <p:spPr bwMode="auto">
            <a:xfrm>
              <a:off x="3060" y="10130"/>
              <a:ext cx="2520" cy="10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81" name="Line 33"/>
            <p:cNvSpPr>
              <a:spLocks noChangeShapeType="1"/>
            </p:cNvSpPr>
            <p:nvPr/>
          </p:nvSpPr>
          <p:spPr bwMode="auto">
            <a:xfrm flipH="1">
              <a:off x="3060" y="10130"/>
              <a:ext cx="36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82" name="Line 34"/>
            <p:cNvSpPr>
              <a:spLocks noChangeShapeType="1"/>
            </p:cNvSpPr>
            <p:nvPr/>
          </p:nvSpPr>
          <p:spPr bwMode="auto">
            <a:xfrm flipH="1">
              <a:off x="3060" y="10130"/>
              <a:ext cx="72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83" name="Line 35"/>
            <p:cNvSpPr>
              <a:spLocks noChangeShapeType="1"/>
            </p:cNvSpPr>
            <p:nvPr/>
          </p:nvSpPr>
          <p:spPr bwMode="auto">
            <a:xfrm flipH="1">
              <a:off x="3060" y="10290"/>
              <a:ext cx="90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84" name="Line 36"/>
            <p:cNvSpPr>
              <a:spLocks noChangeShapeType="1"/>
            </p:cNvSpPr>
            <p:nvPr/>
          </p:nvSpPr>
          <p:spPr bwMode="auto">
            <a:xfrm flipH="1">
              <a:off x="3380" y="10510"/>
              <a:ext cx="72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85" name="Line 37"/>
            <p:cNvSpPr>
              <a:spLocks noChangeShapeType="1"/>
            </p:cNvSpPr>
            <p:nvPr/>
          </p:nvSpPr>
          <p:spPr bwMode="auto">
            <a:xfrm flipH="1">
              <a:off x="4680" y="10130"/>
              <a:ext cx="180" cy="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86" name="Line 38"/>
            <p:cNvSpPr>
              <a:spLocks noChangeShapeType="1"/>
            </p:cNvSpPr>
            <p:nvPr/>
          </p:nvSpPr>
          <p:spPr bwMode="auto">
            <a:xfrm flipH="1">
              <a:off x="4580" y="10130"/>
              <a:ext cx="54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87" name="Line 39"/>
            <p:cNvSpPr>
              <a:spLocks noChangeShapeType="1"/>
            </p:cNvSpPr>
            <p:nvPr/>
          </p:nvSpPr>
          <p:spPr bwMode="auto">
            <a:xfrm>
              <a:off x="4080" y="10490"/>
              <a:ext cx="0" cy="72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88" name="Line 40"/>
            <p:cNvSpPr>
              <a:spLocks noChangeShapeType="1"/>
            </p:cNvSpPr>
            <p:nvPr/>
          </p:nvSpPr>
          <p:spPr bwMode="auto">
            <a:xfrm>
              <a:off x="4560" y="10490"/>
              <a:ext cx="0" cy="72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89" name="Line 41"/>
            <p:cNvSpPr>
              <a:spLocks noChangeShapeType="1"/>
            </p:cNvSpPr>
            <p:nvPr/>
          </p:nvSpPr>
          <p:spPr bwMode="auto">
            <a:xfrm flipH="1">
              <a:off x="3720" y="10850"/>
              <a:ext cx="36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90" name="Line 42"/>
            <p:cNvSpPr>
              <a:spLocks noChangeShapeType="1"/>
            </p:cNvSpPr>
            <p:nvPr/>
          </p:nvSpPr>
          <p:spPr bwMode="auto">
            <a:xfrm flipH="1">
              <a:off x="4560" y="10110"/>
              <a:ext cx="90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91" name="Line 43"/>
            <p:cNvSpPr>
              <a:spLocks noChangeShapeType="1"/>
            </p:cNvSpPr>
            <p:nvPr/>
          </p:nvSpPr>
          <p:spPr bwMode="auto">
            <a:xfrm flipH="1">
              <a:off x="4680" y="10310"/>
              <a:ext cx="90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92" name="Line 44"/>
            <p:cNvSpPr>
              <a:spLocks noChangeShapeType="1"/>
            </p:cNvSpPr>
            <p:nvPr/>
          </p:nvSpPr>
          <p:spPr bwMode="auto">
            <a:xfrm flipH="1">
              <a:off x="5040" y="10670"/>
              <a:ext cx="54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93" name="Line 45"/>
            <p:cNvSpPr>
              <a:spLocks noChangeShapeType="1"/>
            </p:cNvSpPr>
            <p:nvPr/>
          </p:nvSpPr>
          <p:spPr bwMode="auto">
            <a:xfrm flipH="1">
              <a:off x="5400" y="11030"/>
              <a:ext cx="18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94" name="Line 46"/>
            <p:cNvSpPr>
              <a:spLocks noChangeShapeType="1"/>
            </p:cNvSpPr>
            <p:nvPr/>
          </p:nvSpPr>
          <p:spPr bwMode="auto">
            <a:xfrm>
              <a:off x="3960" y="12508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95" name="Line 47"/>
            <p:cNvSpPr>
              <a:spLocks noChangeShapeType="1"/>
            </p:cNvSpPr>
            <p:nvPr/>
          </p:nvSpPr>
          <p:spPr bwMode="auto">
            <a:xfrm>
              <a:off x="3960" y="10490"/>
              <a:ext cx="0" cy="2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96" name="Line 48"/>
            <p:cNvSpPr>
              <a:spLocks noChangeShapeType="1"/>
            </p:cNvSpPr>
            <p:nvPr/>
          </p:nvSpPr>
          <p:spPr bwMode="auto">
            <a:xfrm>
              <a:off x="4680" y="10490"/>
              <a:ext cx="0" cy="2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97" name="Line 49"/>
            <p:cNvSpPr>
              <a:spLocks noChangeShapeType="1"/>
            </p:cNvSpPr>
            <p:nvPr/>
          </p:nvSpPr>
          <p:spPr bwMode="auto">
            <a:xfrm>
              <a:off x="4080" y="11210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98" name="Line 50"/>
            <p:cNvSpPr>
              <a:spLocks noChangeShapeType="1"/>
            </p:cNvSpPr>
            <p:nvPr/>
          </p:nvSpPr>
          <p:spPr bwMode="auto">
            <a:xfrm>
              <a:off x="4540" y="11210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99" name="Line 51"/>
            <p:cNvSpPr>
              <a:spLocks noChangeShapeType="1"/>
            </p:cNvSpPr>
            <p:nvPr/>
          </p:nvSpPr>
          <p:spPr bwMode="auto">
            <a:xfrm>
              <a:off x="4085" y="11850"/>
              <a:ext cx="4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00" name="Line 52"/>
            <p:cNvSpPr>
              <a:spLocks noChangeShapeType="1"/>
            </p:cNvSpPr>
            <p:nvPr/>
          </p:nvSpPr>
          <p:spPr bwMode="auto">
            <a:xfrm flipV="1">
              <a:off x="4320" y="11210"/>
              <a:ext cx="0" cy="36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01" name="Line 53"/>
            <p:cNvSpPr>
              <a:spLocks noChangeShapeType="1"/>
            </p:cNvSpPr>
            <p:nvPr/>
          </p:nvSpPr>
          <p:spPr bwMode="auto">
            <a:xfrm flipV="1">
              <a:off x="3420" y="11210"/>
              <a:ext cx="0" cy="36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02" name="Line 54"/>
            <p:cNvSpPr>
              <a:spLocks noChangeShapeType="1"/>
            </p:cNvSpPr>
            <p:nvPr/>
          </p:nvSpPr>
          <p:spPr bwMode="auto">
            <a:xfrm>
              <a:off x="2520" y="10890"/>
              <a:ext cx="5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grpSp>
        <p:nvGrpSpPr>
          <p:cNvPr id="2159" name="Group 111"/>
          <p:cNvGrpSpPr>
            <a:grpSpLocks/>
          </p:cNvGrpSpPr>
          <p:nvPr/>
        </p:nvGrpSpPr>
        <p:grpSpPr bwMode="auto">
          <a:xfrm>
            <a:off x="6372200" y="1556792"/>
            <a:ext cx="2146548" cy="2592288"/>
            <a:chOff x="7200" y="8690"/>
            <a:chExt cx="2700" cy="3240"/>
          </a:xfrm>
        </p:grpSpPr>
        <p:grpSp>
          <p:nvGrpSpPr>
            <p:cNvPr id="2160" name="Group 112"/>
            <p:cNvGrpSpPr>
              <a:grpSpLocks/>
            </p:cNvGrpSpPr>
            <p:nvPr/>
          </p:nvGrpSpPr>
          <p:grpSpPr bwMode="auto">
            <a:xfrm>
              <a:off x="8460" y="8690"/>
              <a:ext cx="720" cy="1260"/>
              <a:chOff x="4860" y="3600"/>
              <a:chExt cx="1280" cy="2340"/>
            </a:xfrm>
          </p:grpSpPr>
          <p:sp>
            <p:nvSpPr>
              <p:cNvPr id="2161" name="Rectangle 113"/>
              <p:cNvSpPr>
                <a:spLocks noChangeArrowheads="1"/>
              </p:cNvSpPr>
              <p:nvPr/>
            </p:nvSpPr>
            <p:spPr bwMode="auto">
              <a:xfrm>
                <a:off x="4860" y="3960"/>
                <a:ext cx="1260" cy="16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62" name="Line 114"/>
              <p:cNvSpPr>
                <a:spLocks noChangeShapeType="1"/>
              </p:cNvSpPr>
              <p:nvPr/>
            </p:nvSpPr>
            <p:spPr bwMode="auto">
              <a:xfrm>
                <a:off x="5500" y="3600"/>
                <a:ext cx="0" cy="23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63" name="Line 115"/>
              <p:cNvSpPr>
                <a:spLocks noChangeShapeType="1"/>
              </p:cNvSpPr>
              <p:nvPr/>
            </p:nvSpPr>
            <p:spPr bwMode="auto">
              <a:xfrm>
                <a:off x="4860" y="5580"/>
                <a:ext cx="18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64" name="Line 116"/>
              <p:cNvSpPr>
                <a:spLocks noChangeShapeType="1"/>
              </p:cNvSpPr>
              <p:nvPr/>
            </p:nvSpPr>
            <p:spPr bwMode="auto">
              <a:xfrm flipH="1">
                <a:off x="5940" y="5580"/>
                <a:ext cx="18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65" name="Line 117"/>
              <p:cNvSpPr>
                <a:spLocks noChangeShapeType="1"/>
              </p:cNvSpPr>
              <p:nvPr/>
            </p:nvSpPr>
            <p:spPr bwMode="auto">
              <a:xfrm>
                <a:off x="5040" y="5760"/>
                <a:ext cx="9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66" name="Line 118"/>
              <p:cNvSpPr>
                <a:spLocks noChangeShapeType="1"/>
              </p:cNvSpPr>
              <p:nvPr/>
            </p:nvSpPr>
            <p:spPr bwMode="auto">
              <a:xfrm flipH="1">
                <a:off x="4860" y="3960"/>
                <a:ext cx="36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67" name="Line 119"/>
              <p:cNvSpPr>
                <a:spLocks noChangeShapeType="1"/>
              </p:cNvSpPr>
              <p:nvPr/>
            </p:nvSpPr>
            <p:spPr bwMode="auto">
              <a:xfrm flipH="1">
                <a:off x="4860" y="3960"/>
                <a:ext cx="540" cy="9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68" name="Line 120"/>
              <p:cNvSpPr>
                <a:spLocks noChangeShapeType="1"/>
              </p:cNvSpPr>
              <p:nvPr/>
            </p:nvSpPr>
            <p:spPr bwMode="auto">
              <a:xfrm flipH="1">
                <a:off x="4860" y="3960"/>
                <a:ext cx="720" cy="12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69" name="Line 121"/>
              <p:cNvSpPr>
                <a:spLocks noChangeShapeType="1"/>
              </p:cNvSpPr>
              <p:nvPr/>
            </p:nvSpPr>
            <p:spPr bwMode="auto">
              <a:xfrm flipH="1">
                <a:off x="4860" y="3960"/>
                <a:ext cx="900" cy="16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70" name="Line 122"/>
              <p:cNvSpPr>
                <a:spLocks noChangeShapeType="1"/>
              </p:cNvSpPr>
              <p:nvPr/>
            </p:nvSpPr>
            <p:spPr bwMode="auto">
              <a:xfrm flipH="1">
                <a:off x="5040" y="3960"/>
                <a:ext cx="900" cy="16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71" name="Line 123"/>
              <p:cNvSpPr>
                <a:spLocks noChangeShapeType="1"/>
              </p:cNvSpPr>
              <p:nvPr/>
            </p:nvSpPr>
            <p:spPr bwMode="auto">
              <a:xfrm flipH="1">
                <a:off x="5220" y="3960"/>
                <a:ext cx="900" cy="16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72" name="Line 124"/>
              <p:cNvSpPr>
                <a:spLocks noChangeShapeType="1"/>
              </p:cNvSpPr>
              <p:nvPr/>
            </p:nvSpPr>
            <p:spPr bwMode="auto">
              <a:xfrm flipH="1">
                <a:off x="5400" y="4320"/>
                <a:ext cx="720" cy="12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73" name="Line 125"/>
              <p:cNvSpPr>
                <a:spLocks noChangeShapeType="1"/>
              </p:cNvSpPr>
              <p:nvPr/>
            </p:nvSpPr>
            <p:spPr bwMode="auto">
              <a:xfrm flipH="1">
                <a:off x="5580" y="4680"/>
                <a:ext cx="540" cy="9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74" name="Line 126"/>
              <p:cNvSpPr>
                <a:spLocks noChangeShapeType="1"/>
              </p:cNvSpPr>
              <p:nvPr/>
            </p:nvSpPr>
            <p:spPr bwMode="auto">
              <a:xfrm flipH="1">
                <a:off x="5760" y="5040"/>
                <a:ext cx="36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75" name="Line 127"/>
              <p:cNvSpPr>
                <a:spLocks noChangeShapeType="1"/>
              </p:cNvSpPr>
              <p:nvPr/>
            </p:nvSpPr>
            <p:spPr bwMode="auto">
              <a:xfrm flipH="1">
                <a:off x="5960" y="5220"/>
                <a:ext cx="18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sp>
          <p:nvSpPr>
            <p:cNvPr id="2176" name="Rectangle 128"/>
            <p:cNvSpPr>
              <a:spLocks noChangeArrowheads="1"/>
            </p:cNvSpPr>
            <p:nvPr/>
          </p:nvSpPr>
          <p:spPr bwMode="auto">
            <a:xfrm>
              <a:off x="7740" y="10130"/>
              <a:ext cx="2160" cy="10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77" name="Line 129"/>
            <p:cNvSpPr>
              <a:spLocks noChangeShapeType="1"/>
            </p:cNvSpPr>
            <p:nvPr/>
          </p:nvSpPr>
          <p:spPr bwMode="auto">
            <a:xfrm>
              <a:off x="9180" y="10130"/>
              <a:ext cx="0" cy="10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78" name="Line 130"/>
            <p:cNvSpPr>
              <a:spLocks noChangeShapeType="1"/>
            </p:cNvSpPr>
            <p:nvPr/>
          </p:nvSpPr>
          <p:spPr bwMode="auto">
            <a:xfrm>
              <a:off x="8460" y="10130"/>
              <a:ext cx="0" cy="10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79" name="Line 131"/>
            <p:cNvSpPr>
              <a:spLocks noChangeShapeType="1"/>
            </p:cNvSpPr>
            <p:nvPr/>
          </p:nvSpPr>
          <p:spPr bwMode="auto">
            <a:xfrm>
              <a:off x="8820" y="9950"/>
              <a:ext cx="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80" name="Line 132"/>
            <p:cNvSpPr>
              <a:spLocks noChangeShapeType="1"/>
            </p:cNvSpPr>
            <p:nvPr/>
          </p:nvSpPr>
          <p:spPr bwMode="auto">
            <a:xfrm flipH="1">
              <a:off x="7740" y="10130"/>
              <a:ext cx="54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81" name="Line 133"/>
            <p:cNvSpPr>
              <a:spLocks noChangeShapeType="1"/>
            </p:cNvSpPr>
            <p:nvPr/>
          </p:nvSpPr>
          <p:spPr bwMode="auto">
            <a:xfrm flipV="1">
              <a:off x="7740" y="10310"/>
              <a:ext cx="72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82" name="Line 134"/>
            <p:cNvSpPr>
              <a:spLocks noChangeShapeType="1"/>
            </p:cNvSpPr>
            <p:nvPr/>
          </p:nvSpPr>
          <p:spPr bwMode="auto">
            <a:xfrm flipH="1">
              <a:off x="7740" y="10670"/>
              <a:ext cx="72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83" name="Line 135"/>
            <p:cNvSpPr>
              <a:spLocks noChangeShapeType="1"/>
            </p:cNvSpPr>
            <p:nvPr/>
          </p:nvSpPr>
          <p:spPr bwMode="auto">
            <a:xfrm flipH="1">
              <a:off x="8280" y="11030"/>
              <a:ext cx="18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84" name="Line 136"/>
            <p:cNvSpPr>
              <a:spLocks noChangeShapeType="1"/>
            </p:cNvSpPr>
            <p:nvPr/>
          </p:nvSpPr>
          <p:spPr bwMode="auto">
            <a:xfrm flipH="1">
              <a:off x="9180" y="10130"/>
              <a:ext cx="18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85" name="Line 137"/>
            <p:cNvSpPr>
              <a:spLocks noChangeShapeType="1"/>
            </p:cNvSpPr>
            <p:nvPr/>
          </p:nvSpPr>
          <p:spPr bwMode="auto">
            <a:xfrm flipH="1">
              <a:off x="9180" y="10130"/>
              <a:ext cx="54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86" name="Line 138"/>
            <p:cNvSpPr>
              <a:spLocks noChangeShapeType="1"/>
            </p:cNvSpPr>
            <p:nvPr/>
          </p:nvSpPr>
          <p:spPr bwMode="auto">
            <a:xfrm flipH="1">
              <a:off x="9180" y="10310"/>
              <a:ext cx="72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87" name="Line 139"/>
            <p:cNvSpPr>
              <a:spLocks noChangeShapeType="1"/>
            </p:cNvSpPr>
            <p:nvPr/>
          </p:nvSpPr>
          <p:spPr bwMode="auto">
            <a:xfrm flipH="1">
              <a:off x="9360" y="10670"/>
              <a:ext cx="54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88" name="Line 140"/>
            <p:cNvSpPr>
              <a:spLocks noChangeShapeType="1"/>
            </p:cNvSpPr>
            <p:nvPr/>
          </p:nvSpPr>
          <p:spPr bwMode="auto">
            <a:xfrm flipH="1">
              <a:off x="9720" y="11030"/>
              <a:ext cx="18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89" name="Line 141"/>
            <p:cNvSpPr>
              <a:spLocks noChangeShapeType="1"/>
            </p:cNvSpPr>
            <p:nvPr/>
          </p:nvSpPr>
          <p:spPr bwMode="auto">
            <a:xfrm>
              <a:off x="8460" y="11210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90" name="Line 142"/>
            <p:cNvSpPr>
              <a:spLocks noChangeShapeType="1"/>
            </p:cNvSpPr>
            <p:nvPr/>
          </p:nvSpPr>
          <p:spPr bwMode="auto">
            <a:xfrm>
              <a:off x="9180" y="11210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91" name="Line 143"/>
            <p:cNvSpPr>
              <a:spLocks noChangeShapeType="1"/>
            </p:cNvSpPr>
            <p:nvPr/>
          </p:nvSpPr>
          <p:spPr bwMode="auto">
            <a:xfrm>
              <a:off x="8460" y="11850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92" name="Line 144"/>
            <p:cNvSpPr>
              <a:spLocks noChangeShapeType="1"/>
            </p:cNvSpPr>
            <p:nvPr/>
          </p:nvSpPr>
          <p:spPr bwMode="auto">
            <a:xfrm flipV="1">
              <a:off x="8820" y="11210"/>
              <a:ext cx="0" cy="36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93" name="Line 145"/>
            <p:cNvSpPr>
              <a:spLocks noChangeShapeType="1"/>
            </p:cNvSpPr>
            <p:nvPr/>
          </p:nvSpPr>
          <p:spPr bwMode="auto">
            <a:xfrm flipV="1">
              <a:off x="9540" y="11210"/>
              <a:ext cx="0" cy="36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94" name="Line 146"/>
            <p:cNvSpPr>
              <a:spLocks noChangeShapeType="1"/>
            </p:cNvSpPr>
            <p:nvPr/>
          </p:nvSpPr>
          <p:spPr bwMode="auto">
            <a:xfrm flipV="1">
              <a:off x="7920" y="11210"/>
              <a:ext cx="0" cy="36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95" name="Line 147"/>
            <p:cNvSpPr>
              <a:spLocks noChangeShapeType="1"/>
            </p:cNvSpPr>
            <p:nvPr/>
          </p:nvSpPr>
          <p:spPr bwMode="auto">
            <a:xfrm>
              <a:off x="7200" y="10930"/>
              <a:ext cx="5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96" name="Line 148"/>
            <p:cNvSpPr>
              <a:spLocks noChangeShapeType="1"/>
            </p:cNvSpPr>
            <p:nvPr/>
          </p:nvSpPr>
          <p:spPr bwMode="auto">
            <a:xfrm>
              <a:off x="7200" y="10450"/>
              <a:ext cx="5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grpSp>
          <p:nvGrpSpPr>
            <p:cNvPr id="2197" name="Group 149"/>
            <p:cNvGrpSpPr>
              <a:grpSpLocks/>
            </p:cNvGrpSpPr>
            <p:nvPr/>
          </p:nvGrpSpPr>
          <p:grpSpPr bwMode="auto">
            <a:xfrm>
              <a:off x="8640" y="10490"/>
              <a:ext cx="360" cy="360"/>
              <a:chOff x="1800" y="4680"/>
              <a:chExt cx="900" cy="900"/>
            </a:xfrm>
          </p:grpSpPr>
          <p:sp>
            <p:nvSpPr>
              <p:cNvPr id="2198" name="Oval 150"/>
              <p:cNvSpPr>
                <a:spLocks noChangeArrowheads="1"/>
              </p:cNvSpPr>
              <p:nvPr/>
            </p:nvSpPr>
            <p:spPr bwMode="auto">
              <a:xfrm>
                <a:off x="1800" y="4680"/>
                <a:ext cx="900" cy="900"/>
              </a:xfrm>
              <a:prstGeom prst="ellipse">
                <a:avLst/>
              </a:prstGeom>
              <a:solidFill>
                <a:srgbClr val="00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99" name="Line 151"/>
              <p:cNvSpPr>
                <a:spLocks noChangeShapeType="1"/>
              </p:cNvSpPr>
              <p:nvPr/>
            </p:nvSpPr>
            <p:spPr bwMode="auto">
              <a:xfrm>
                <a:off x="1880" y="4860"/>
                <a:ext cx="72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00" name="Line 152"/>
              <p:cNvSpPr>
                <a:spLocks noChangeShapeType="1"/>
              </p:cNvSpPr>
              <p:nvPr/>
            </p:nvSpPr>
            <p:spPr bwMode="auto">
              <a:xfrm flipH="1">
                <a:off x="1860" y="4860"/>
                <a:ext cx="72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sp>
        <p:nvSpPr>
          <p:cNvPr id="155" name="ZoneTexte 154"/>
          <p:cNvSpPr txBox="1"/>
          <p:nvPr/>
        </p:nvSpPr>
        <p:spPr>
          <a:xfrm>
            <a:off x="1763688" y="5877272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Co1</a:t>
            </a:r>
            <a:endParaRPr lang="fr-FR" sz="1600" dirty="0"/>
          </a:p>
        </p:txBody>
      </p:sp>
      <p:sp>
        <p:nvSpPr>
          <p:cNvPr id="156" name="ZoneTexte 155"/>
          <p:cNvSpPr txBox="1"/>
          <p:nvPr/>
        </p:nvSpPr>
        <p:spPr>
          <a:xfrm>
            <a:off x="1763688" y="6309320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Co2</a:t>
            </a:r>
            <a:endParaRPr lang="fr-FR" sz="1600" dirty="0"/>
          </a:p>
        </p:txBody>
      </p:sp>
      <p:sp>
        <p:nvSpPr>
          <p:cNvPr id="157" name="ZoneTexte 156"/>
          <p:cNvSpPr txBox="1"/>
          <p:nvPr/>
        </p:nvSpPr>
        <p:spPr>
          <a:xfrm>
            <a:off x="7452320" y="3789040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Co1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188640"/>
            <a:ext cx="40852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3.3. Les cotes appareillage</a:t>
            </a:r>
          </a:p>
        </p:txBody>
      </p:sp>
      <p:sp>
        <p:nvSpPr>
          <p:cNvPr id="3" name="Rectangle 2"/>
          <p:cNvSpPr/>
          <p:nvPr/>
        </p:nvSpPr>
        <p:spPr>
          <a:xfrm>
            <a:off x="251520" y="764704"/>
            <a:ext cx="84249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 smtClean="0"/>
              <a:t>Cotes sur les pièces résultant des dimensions d’appareillages, de montages, etc.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1916832"/>
            <a:ext cx="47434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88929" y="1412776"/>
            <a:ext cx="4219575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88640"/>
            <a:ext cx="37722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4. TRANSFERT DE COTES</a:t>
            </a:r>
          </a:p>
        </p:txBody>
      </p:sp>
      <p:sp>
        <p:nvSpPr>
          <p:cNvPr id="3" name="Rectangle 2"/>
          <p:cNvSpPr/>
          <p:nvPr/>
        </p:nvSpPr>
        <p:spPr>
          <a:xfrm>
            <a:off x="251520" y="836712"/>
            <a:ext cx="86409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 smtClean="0"/>
              <a:t>Pour faciliter la réalisation des pièces, les techniciens du BDM transforment les cotes fonctionnelles du dessin de définition  en cotes de fabrication sur le dessin de fabrication.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51520" y="2204864"/>
            <a:ext cx="54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000" b="1" dirty="0" smtClean="0"/>
              <a:t> Le transfert peut être direct ou indirect</a:t>
            </a:r>
            <a:endParaRPr lang="fr-FR" sz="20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0" y="2924944"/>
            <a:ext cx="8676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C00000"/>
                </a:solidFill>
              </a:rPr>
              <a:t>Transfert direct </a:t>
            </a:r>
            <a:r>
              <a:rPr lang="fr-FR" sz="2000" dirty="0" smtClean="0"/>
              <a:t>: Transfert direct des cotes fonctionnelles en cotes de fabrication sans calcul </a:t>
            </a:r>
            <a:endParaRPr lang="fr-FR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082" y="3861048"/>
            <a:ext cx="8667398" cy="1154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88640"/>
            <a:ext cx="87129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solidFill>
                  <a:srgbClr val="C00000"/>
                </a:solidFill>
              </a:rPr>
              <a:t>Transfert indirect </a:t>
            </a:r>
            <a:r>
              <a:rPr lang="fr-FR" sz="2000" dirty="0" smtClean="0"/>
              <a:t>: Le transfert des cotes est indirect lorsque la cote de fabrication n’apparait pas sur le dessin de définition. </a:t>
            </a:r>
          </a:p>
        </p:txBody>
      </p:sp>
      <p:sp>
        <p:nvSpPr>
          <p:cNvPr id="3" name="Rectangle 2"/>
          <p:cNvSpPr/>
          <p:nvPr/>
        </p:nvSpPr>
        <p:spPr>
          <a:xfrm>
            <a:off x="179512" y="1052736"/>
            <a:ext cx="43549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4.1. Principe du transfert de cote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276872"/>
            <a:ext cx="6724650" cy="42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51520" y="1628800"/>
            <a:ext cx="23298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i="1" u="sng" dirty="0" smtClean="0"/>
              <a:t>Exemple de transfert</a:t>
            </a:r>
            <a:endParaRPr lang="fr-FR" sz="20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88640"/>
            <a:ext cx="4077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4.2. Calcul du transfert de cote</a:t>
            </a:r>
          </a:p>
        </p:txBody>
      </p:sp>
      <p:sp>
        <p:nvSpPr>
          <p:cNvPr id="3" name="Rectangle 2"/>
          <p:cNvSpPr/>
          <p:nvPr/>
        </p:nvSpPr>
        <p:spPr>
          <a:xfrm>
            <a:off x="395536" y="764704"/>
            <a:ext cx="8352928" cy="1429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dirty="0" smtClean="0"/>
              <a:t> </a:t>
            </a:r>
            <a:r>
              <a:rPr lang="fr-FR" sz="2000" dirty="0" smtClean="0"/>
              <a:t>la cote de définition est représentée comme un jeu 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000" dirty="0" smtClean="0"/>
              <a:t> une chaine de cotes est établie, incluant la cote de fabrication à calculer 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000" dirty="0" smtClean="0"/>
              <a:t> les règles de calcul sont les mêmes que pour la cotation fonctionnelle.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2276872"/>
            <a:ext cx="408622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2354</TotalTime>
  <Words>502</Words>
  <Application>Microsoft Office PowerPoint</Application>
  <PresentationFormat>Affichage à l'écran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Chapitre III Cotation de fabrication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I- Introduction </dc:title>
  <dc:creator>mazouzi</dc:creator>
  <cp:lastModifiedBy>mazouzi</cp:lastModifiedBy>
  <cp:revision>9</cp:revision>
  <dcterms:created xsi:type="dcterms:W3CDTF">2020-12-24T17:48:49Z</dcterms:created>
  <dcterms:modified xsi:type="dcterms:W3CDTF">2021-01-14T08:46:26Z</dcterms:modified>
</cp:coreProperties>
</file>