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sldIdLst>
    <p:sldId id="256" r:id="rId2"/>
    <p:sldId id="257" r:id="rId3"/>
    <p:sldId id="284" r:id="rId4"/>
    <p:sldId id="285" r:id="rId5"/>
    <p:sldId id="286" r:id="rId6"/>
    <p:sldId id="287" r:id="rId7"/>
    <p:sldId id="288" r:id="rId8"/>
    <p:sldId id="290" r:id="rId9"/>
    <p:sldId id="292" r:id="rId10"/>
    <p:sldId id="289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2500298" y="2214554"/>
            <a:ext cx="6215074" cy="121444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/>
              <a:t>الوقائع </a:t>
            </a:r>
            <a:r>
              <a:rPr lang="ar-DZ" sz="3000" b="1" dirty="0" err="1" smtClean="0"/>
              <a:t>الإقتصادية</a:t>
            </a:r>
            <a:r>
              <a:rPr lang="ar-DZ" sz="3000" b="1" dirty="0" smtClean="0"/>
              <a:t> عند الغرب </a:t>
            </a:r>
            <a:endParaRPr lang="fr-FR" sz="3000" b="1" dirty="0" smtClean="0"/>
          </a:p>
          <a:p>
            <a:pPr algn="ctr" rtl="1"/>
            <a:r>
              <a:rPr lang="ar-DZ" sz="3000" b="1" dirty="0" smtClean="0"/>
              <a:t>في العصور الوسطى </a:t>
            </a:r>
            <a:r>
              <a:rPr lang="ar-DZ" sz="3000" b="1" dirty="0" smtClean="0">
                <a:solidFill>
                  <a:schemeClr val="bg1"/>
                </a:solidFill>
              </a:rPr>
              <a:t>النظام الإقطاعي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2643174" y="3571876"/>
            <a:ext cx="3214710" cy="857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ea typeface="Simplified Arabic"/>
                <a:cs typeface="Traditional Arabic"/>
              </a:rPr>
              <a:t>د</a:t>
            </a:r>
            <a:r>
              <a:rPr lang="ar-DZ" b="1" smtClean="0">
                <a:ea typeface="Simplified Arabic"/>
                <a:cs typeface="Traditional Arabic"/>
              </a:rPr>
              <a:t>. </a:t>
            </a:r>
            <a:r>
              <a:rPr lang="ar-SA" b="1" dirty="0" err="1" smtClean="0">
                <a:ea typeface="Simplified Arabic"/>
                <a:cs typeface="Traditional Arabic"/>
              </a:rPr>
              <a:t>رولامي</a:t>
            </a:r>
            <a:r>
              <a:rPr lang="ar-SA" b="1" dirty="0" smtClean="0">
                <a:ea typeface="Simplified Arabic"/>
                <a:cs typeface="Traditional Arabic"/>
              </a:rPr>
              <a:t> عبد </a:t>
            </a:r>
            <a:r>
              <a:rPr lang="ar-SA" b="1" dirty="0" smtClean="0">
                <a:ea typeface="Simplified Arabic"/>
                <a:cs typeface="Traditional Arabic"/>
              </a:rPr>
              <a:t>الحميد</a:t>
            </a:r>
            <a:endParaRPr lang="fr-FR" b="1" dirty="0" smtClean="0">
              <a:ea typeface="Simplified Arabic"/>
              <a:cs typeface="Traditional Arabic"/>
            </a:endParaRPr>
          </a:p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214546" y="428604"/>
            <a:ext cx="6215106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انهيار النظام الإقطاعي وجاء ذلك نتيجة أسباب أهمها: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143372" y="1571612"/>
            <a:ext cx="3857652" cy="128588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بروز ما يعرف بعصر التنوير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286116" y="3429000"/>
            <a:ext cx="3857652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ظهور طبقة البرجوازية في أوروبا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357422" y="5214950"/>
            <a:ext cx="3857652" cy="14287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هروب المزارعين من الأرياف وتحالفهم مع البرجوازية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7715272" y="1142984"/>
            <a:ext cx="500066" cy="64294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858016" y="3000372"/>
            <a:ext cx="500066" cy="642942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929322" y="4857760"/>
            <a:ext cx="500066" cy="642942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  <p:bldP spid="10" grpId="0" animBg="1"/>
      <p:bldP spid="12" grpId="0" animBg="1"/>
      <p:bldP spid="7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71736" y="1571612"/>
            <a:ext cx="5929354" cy="71438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err="1" smtClean="0">
                <a:solidFill>
                  <a:schemeClr val="bg1"/>
                </a:solidFill>
              </a:rPr>
              <a:t>ماهو</a:t>
            </a:r>
            <a:r>
              <a:rPr lang="ar-DZ" sz="2400" b="1" dirty="0" smtClean="0">
                <a:solidFill>
                  <a:schemeClr val="bg1"/>
                </a:solidFill>
              </a:rPr>
              <a:t> </a:t>
            </a:r>
            <a:r>
              <a:rPr lang="ar-DZ" sz="2400" b="1" dirty="0" smtClean="0"/>
              <a:t>النظام الإقطاعي </a:t>
            </a:r>
            <a:r>
              <a:rPr lang="ar-DZ" sz="2400" b="1" dirty="0" smtClean="0">
                <a:solidFill>
                  <a:schemeClr val="bg1"/>
                </a:solidFill>
              </a:rPr>
              <a:t>؟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5715008" y="2500306"/>
            <a:ext cx="3000396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نظام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إقتصادي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واجتماعي وسياسي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428860" y="2500306"/>
            <a:ext cx="3000396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ساد في أوروبا في العصور الوسطى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5715008" y="3929066"/>
            <a:ext cx="3000396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نشأ على أنقاض النظام </a:t>
            </a:r>
            <a:r>
              <a:rPr lang="ar-DZ" sz="3200" b="1" dirty="0" err="1" smtClean="0"/>
              <a:t>العبودي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428860" y="3929066"/>
            <a:ext cx="3000396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الزراعة أهم قطاع اقتصادي فيه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643174" y="357166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كيف ظهر النظام الإقطاعي؟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643438" y="1571612"/>
            <a:ext cx="3857652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قيام القبائل الجرمانية بإسقاط الإمبراطورية الرومانية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357554" y="3357562"/>
            <a:ext cx="3857652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إنهيار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الإمبراطورية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إستغلال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الجنرالات لنفوذهم الرومانية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71670" y="5072074"/>
            <a:ext cx="3857652" cy="128588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توزيع أراضي الدولة إلى  على الجند من شارل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مارتل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15338" y="1142984"/>
            <a:ext cx="500066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929454" y="2928934"/>
            <a:ext cx="500066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643570" y="4714884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  <p:bldP spid="11" grpId="0" animBg="1"/>
      <p:bldP spid="10" grpId="0" animBg="1"/>
      <p:bldP spid="12" grpId="0" animBg="1"/>
      <p:bldP spid="7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285984" y="928670"/>
            <a:ext cx="6357982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كيفية نشأة النظام الإقطاعي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5500694" y="2071678"/>
            <a:ext cx="3429024" cy="571504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انهيار السلطة المركزية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2786050" y="3071810"/>
            <a:ext cx="521497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كل ملك وقائد عسكري ملك إقطاعية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5572132" y="4714884"/>
            <a:ext cx="3286148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حكم وراثي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071670" y="4714884"/>
            <a:ext cx="3286148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جيوش خاصة بهم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5572132" y="5357826"/>
            <a:ext cx="3286148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محاكم تحكم بأسمائهم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2071670" y="5357826"/>
            <a:ext cx="3286148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ضرائب لحسابهم الخاص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3857620" y="6000768"/>
            <a:ext cx="3429024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سك النقود باسمهم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hevron 9"/>
          <p:cNvSpPr/>
          <p:nvPr/>
        </p:nvSpPr>
        <p:spPr>
          <a:xfrm rot="5400000">
            <a:off x="4679157" y="2250273"/>
            <a:ext cx="857256" cy="642942"/>
          </a:xfrm>
          <a:prstGeom prst="chevr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3" name="Flèche vers le bas 12"/>
          <p:cNvSpPr/>
          <p:nvPr/>
        </p:nvSpPr>
        <p:spPr>
          <a:xfrm>
            <a:off x="4429124" y="3786190"/>
            <a:ext cx="2071702" cy="785818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10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428860" y="571480"/>
            <a:ext cx="6000792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يتكون النظام الإقطاعي من ثلاثة عناصر أساسية هي: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143372" y="1928802"/>
            <a:ext cx="2786082" cy="128588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السيد الإقطاعي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6000760" y="4214818"/>
            <a:ext cx="2786082" cy="128588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التابع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285984" y="4214818"/>
            <a:ext cx="2786082" cy="128588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الأرض المقتطعة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lèche à angle droit 6"/>
          <p:cNvSpPr/>
          <p:nvPr/>
        </p:nvSpPr>
        <p:spPr>
          <a:xfrm rot="16200000" flipV="1">
            <a:off x="2643174" y="2786058"/>
            <a:ext cx="1714511" cy="857256"/>
          </a:xfrm>
          <a:prstGeom prst="bentUpArrow">
            <a:avLst>
              <a:gd name="adj1" fmla="val 25000"/>
              <a:gd name="adj2" fmla="val 25000"/>
              <a:gd name="adj3" fmla="val 417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à angle droit 8"/>
          <p:cNvSpPr/>
          <p:nvPr/>
        </p:nvSpPr>
        <p:spPr>
          <a:xfrm rot="10800000" flipH="1">
            <a:off x="7072330" y="2428868"/>
            <a:ext cx="857256" cy="1643074"/>
          </a:xfrm>
          <a:prstGeom prst="bentUpArrow">
            <a:avLst>
              <a:gd name="adj1" fmla="val 25000"/>
              <a:gd name="adj2" fmla="val 25000"/>
              <a:gd name="adj3" fmla="val 40084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gauche 11"/>
          <p:cNvSpPr/>
          <p:nvPr/>
        </p:nvSpPr>
        <p:spPr>
          <a:xfrm>
            <a:off x="5214942" y="4500570"/>
            <a:ext cx="571504" cy="714380"/>
          </a:xfrm>
          <a:prstGeom prst="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  <p:bldP spid="15" grpId="0" animBg="1"/>
      <p:bldP spid="7" grpId="0" animBg="1"/>
      <p:bldP spid="9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357422" y="642918"/>
            <a:ext cx="6143668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تكون المجتمع في هذا النظام من ثلاث طبقات هي: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5572132" y="1857364"/>
            <a:ext cx="3000396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الطبقة الإقطاعية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143108" y="1857364"/>
            <a:ext cx="3000396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طبقة رجال الدين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3929058" y="3500438"/>
            <a:ext cx="3000396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طبقة العبيد (</a:t>
            </a:r>
            <a:r>
              <a:rPr lang="ar-DZ" sz="3200" b="1" dirty="0" err="1" smtClean="0"/>
              <a:t>الأقنان</a:t>
            </a:r>
            <a:r>
              <a:rPr lang="ar-DZ" sz="3200" b="1" dirty="0" smtClean="0"/>
              <a:t>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929058" y="5286388"/>
            <a:ext cx="3000396" cy="128588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صغار ملاك الأرض والتجار والحرفيين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15338" y="1500174"/>
            <a:ext cx="500066" cy="64294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786314" y="1571612"/>
            <a:ext cx="500066" cy="64294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6572264" y="3214686"/>
            <a:ext cx="500066" cy="64294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4" presetClass="entr" presetSubtype="0" ac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54" presetClass="entr" presetSubtype="0" accel="10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3" grpId="0" animBg="1"/>
      <p:bldP spid="14" grpId="0" animBg="1"/>
      <p:bldP spid="15" grpId="0" animBg="1"/>
      <p:bldP spid="7" grpId="0" animBg="1"/>
      <p:bldP spid="9" grpId="1" animBg="1"/>
      <p:bldP spid="10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71736" y="642918"/>
            <a:ext cx="5857916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قسم الإقطاعي الإنتاج إلى قسمين؟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000496" y="2214554"/>
            <a:ext cx="3857652" cy="128588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قسم يوزعه على المزارعين</a:t>
            </a:r>
          </a:p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(ضرائب نقدية أو عينية)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786050" y="4214818"/>
            <a:ext cx="3857652" cy="128588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قسم يحتفظ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به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الإقطاعي</a:t>
            </a:r>
          </a:p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(نظام السخرة)</a:t>
            </a:r>
          </a:p>
        </p:txBody>
      </p:sp>
      <p:sp>
        <p:nvSpPr>
          <p:cNvPr id="7" name="Ellipse 6"/>
          <p:cNvSpPr/>
          <p:nvPr/>
        </p:nvSpPr>
        <p:spPr>
          <a:xfrm>
            <a:off x="7572396" y="1785926"/>
            <a:ext cx="500066" cy="64294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357950" y="3786190"/>
            <a:ext cx="500066" cy="64294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  <p:bldP spid="7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00298" y="571480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خصائص النظام الإقطاعي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857356" y="1643050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اقتصاد مغلق يهدف أساسا إلى تحقيق الاكتفاء الذاتي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857356" y="2357430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انخفاض التبادل التجاري بين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الاقطاعيات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ومع الخارج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857356" y="3071810"/>
            <a:ext cx="7143800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النشاط الزراعي هو النشاط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الإقتصادي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الرئيسي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1857356" y="3786190"/>
            <a:ext cx="7143800" cy="571504"/>
          </a:xfrm>
          <a:prstGeom prst="roundRect">
            <a:avLst>
              <a:gd name="adj" fmla="val 1909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من حق المزارعين توريث زراعة الأرض لأسرهم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1857356" y="5929330"/>
            <a:ext cx="7143800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لم تشهد وسائل الإنتاج تطورا وظلت بسيطة ومحدودة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857356" y="5214950"/>
            <a:ext cx="7143800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الصناعات الحرفية قليلة (النقابات الطائفية)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857356" y="4500570"/>
            <a:ext cx="7143800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واقع اقتصادي متردي جدا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للمزارعون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وأسرهم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  <p:bldP spid="10" grpId="0" animBg="1"/>
      <p:bldP spid="16" grpId="0" animBg="1"/>
      <p:bldP spid="18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071670" y="1071546"/>
            <a:ext cx="6786610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لم تشهد وسائل الإنتاج تطورا وظلت بسيطة ومحدودة لسببين: 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357686" y="2571744"/>
            <a:ext cx="3857652" cy="128588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غياب الرغبة في زيادة الطلب على المنتجات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3000364" y="4572008"/>
            <a:ext cx="3857652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غياب المحيط الفكري المناسب لإبداع وابتكار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7929586" y="2143116"/>
            <a:ext cx="500066" cy="642942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6572264" y="4143380"/>
            <a:ext cx="500066" cy="64294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  <p:bldP spid="15" grpId="0" animBg="1"/>
      <p:bldP spid="1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393</TotalTime>
  <Words>269</Words>
  <Application>Microsoft Office PowerPoint</Application>
  <PresentationFormat>Affichage à l'écran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51</cp:revision>
  <dcterms:created xsi:type="dcterms:W3CDTF">2014-12-07T19:11:11Z</dcterms:created>
  <dcterms:modified xsi:type="dcterms:W3CDTF">2021-01-18T16:49:32Z</dcterms:modified>
</cp:coreProperties>
</file>