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sldIdLst>
    <p:sldId id="309" r:id="rId2"/>
    <p:sldId id="308" r:id="rId3"/>
    <p:sldId id="256" r:id="rId4"/>
    <p:sldId id="257" r:id="rId5"/>
    <p:sldId id="258" r:id="rId6"/>
    <p:sldId id="259" r:id="rId7"/>
    <p:sldId id="265" r:id="rId8"/>
    <p:sldId id="264" r:id="rId9"/>
    <p:sldId id="263" r:id="rId10"/>
    <p:sldId id="262" r:id="rId11"/>
    <p:sldId id="311"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5" d="100"/>
          <a:sy n="95" d="100"/>
        </p:scale>
        <p:origin x="-666" y="2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t>11/12/2022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t>11/12/2022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fr-FR" smtClean="0"/>
              <a:t>Modifiez le style du titre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t>11/12/2022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A309A6D-C09C-4548-B29A-6CF363A7E532}" type="datetimeFigureOut">
              <a:rPr lang="fr-FR" smtClean="0"/>
              <a:t>11/12/2022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
        <p:nvSpPr>
          <p:cNvPr id="8" name="Title 7"/>
          <p:cNvSpPr>
            <a:spLocks noGrp="1"/>
          </p:cNvSpPr>
          <p:nvPr>
            <p:ph type="title"/>
          </p:nvPr>
        </p:nvSpPr>
        <p:spPr/>
        <p:txBody>
          <a:bodyPr/>
          <a:lstStyle/>
          <a:p>
            <a:r>
              <a:rPr lang="fr-FR" smtClean="0"/>
              <a:t>Modifiez le style du titre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A309A6D-C09C-4548-B29A-6CF363A7E532}" type="datetimeFigureOut">
              <a:rPr lang="fr-FR" smtClean="0"/>
              <a:t>11/12/2022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A309A6D-C09C-4548-B29A-6CF363A7E532}" type="datetimeFigureOut">
              <a:rPr lang="fr-FR" smtClean="0"/>
              <a:t>11/12/2022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t>‹N°›</a:t>
            </a:fld>
            <a:endParaRPr lang="fr-BE"/>
          </a:p>
        </p:txBody>
      </p:sp>
      <p:sp>
        <p:nvSpPr>
          <p:cNvPr id="8" name="Title 7"/>
          <p:cNvSpPr>
            <a:spLocks noGrp="1"/>
          </p:cNvSpPr>
          <p:nvPr>
            <p:ph type="title"/>
          </p:nvPr>
        </p:nvSpPr>
        <p:spPr/>
        <p:txBody>
          <a:bodyPr/>
          <a:lstStyle/>
          <a:p>
            <a:r>
              <a:rPr lang="fr-FR" smtClean="0"/>
              <a:t>Modifiez le style du titre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fr-FR" smtClean="0"/>
              <a:t>Modifiez les styles du texte du masque</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A309A6D-C09C-4548-B29A-6CF363A7E532}" type="datetimeFigureOut">
              <a:rPr lang="fr-FR" smtClean="0"/>
              <a:t>11/12/2022</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CF4668DC-857F-487D-BFFA-8C0CA5037977}" type="slidenum">
              <a:rPr lang="fr-BE" smtClean="0"/>
              <a:t>‹N°›</a:t>
            </a:fld>
            <a:endParaRPr lang="fr-BE"/>
          </a:p>
        </p:txBody>
      </p:sp>
      <p:sp>
        <p:nvSpPr>
          <p:cNvPr id="10" name="Title 9"/>
          <p:cNvSpPr>
            <a:spLocks noGrp="1"/>
          </p:cNvSpPr>
          <p:nvPr>
            <p:ph type="title"/>
          </p:nvPr>
        </p:nvSpPr>
        <p:spPr/>
        <p:txBody>
          <a:body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AA309A6D-C09C-4548-B29A-6CF363A7E532}" type="datetimeFigureOut">
              <a:rPr lang="fr-FR" smtClean="0"/>
              <a:t>11/12/2022</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09A6D-C09C-4548-B29A-6CF363A7E532}" type="datetimeFigureOut">
              <a:rPr lang="fr-FR" smtClean="0"/>
              <a:t>11/12/2022</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fr-FR" smtClean="0"/>
              <a:t>Modifiez le style du titre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t>11/12/2022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t>11/12/2022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t>‹N°›</a:t>
            </a:fld>
            <a:endParaRPr lang="fr-BE"/>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fr-FR" smtClean="0"/>
              <a:t>Modifiez le style du titre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AA309A6D-C09C-4548-B29A-6CF363A7E532}" type="datetimeFigureOut">
              <a:rPr lang="fr-FR" smtClean="0"/>
              <a:t>11/12/2022</a:t>
            </a:fld>
            <a:endParaRPr lang="fr-BE"/>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fr-BE"/>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sismatix.com/"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3343" y="1735025"/>
            <a:ext cx="3636169" cy="1750219"/>
          </a:xfrm>
          <a:prstGeom prst="rect">
            <a:avLst/>
          </a:prstGeom>
        </p:spPr>
      </p:pic>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3066" y="2177671"/>
            <a:ext cx="4554941" cy="2204060"/>
          </a:xfrm>
          <a:prstGeom prst="rect">
            <a:avLst/>
          </a:prstGeom>
        </p:spPr>
      </p:pic>
    </p:spTree>
    <p:extLst>
      <p:ext uri="{BB962C8B-B14F-4D97-AF65-F5344CB8AC3E}">
        <p14:creationId xmlns:p14="http://schemas.microsoft.com/office/powerpoint/2010/main" val="4125055442"/>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dissolv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548680"/>
            <a:ext cx="7704856" cy="5760640"/>
          </a:xfrm>
        </p:spPr>
        <p:txBody>
          <a:bodyPr>
            <a:normAutofit/>
          </a:bodyPr>
          <a:lstStyle/>
          <a:p>
            <a:pPr algn="just" rtl="1" fontAlgn="base">
              <a:lnSpc>
                <a:spcPct val="107000"/>
              </a:lnSpc>
              <a:spcAft>
                <a:spcPts val="600"/>
              </a:spcAft>
            </a:pPr>
            <a:r>
              <a:rPr lang="ar-SA" sz="1600" b="1" dirty="0">
                <a:solidFill>
                  <a:srgbClr val="000000"/>
                </a:solidFill>
                <a:latin typeface="Calibri"/>
                <a:ea typeface="Times New Roman"/>
                <a:cs typeface="Simplified Arabic"/>
              </a:rPr>
              <a:t>المطلب الثالث: فوائد وتحديات استخدام نظام </a:t>
            </a:r>
            <a:r>
              <a:rPr lang="ar-DZ" sz="1600" b="1" dirty="0">
                <a:solidFill>
                  <a:srgbClr val="000000"/>
                </a:solidFill>
                <a:latin typeface="Calibri"/>
                <a:ea typeface="Times New Roman"/>
                <a:cs typeface="Simplified Arabic"/>
              </a:rPr>
              <a:t>.</a:t>
            </a:r>
            <a:endParaRPr lang="fr-FR" sz="1100" b="1" dirty="0">
              <a:latin typeface="Calibri"/>
              <a:ea typeface="Calibri"/>
              <a:cs typeface="Arial"/>
            </a:endParaRPr>
          </a:p>
          <a:p>
            <a:pPr algn="just" rtl="1" fontAlgn="base">
              <a:lnSpc>
                <a:spcPct val="107000"/>
              </a:lnSpc>
              <a:spcAft>
                <a:spcPts val="600"/>
              </a:spcAft>
            </a:pPr>
            <a:r>
              <a:rPr lang="ar-SA" sz="1400" dirty="0">
                <a:solidFill>
                  <a:srgbClr val="000000"/>
                </a:solidFill>
                <a:latin typeface="Calibri"/>
                <a:ea typeface="Calibri"/>
                <a:cs typeface="Simplified Arabic"/>
              </a:rPr>
              <a:t>عندما يبدأ العديد من رواد الأعمال في البداية، يكونون قادرين على التعامل مع جميع طلباتهم وأموالهم وبياناتهم بأنفسهم، من خلال بعض جداول البيانات، ومراقبة البريد الإلكتروني بدقة وتصفح موقع الويب، ولكن مع نمو الشركات الناشئة، يزداد عدد الأشياء التي يحتاجها المالك لتتبعها يوميًا، لذلك بعد معرفة ما هو نظام، لا بُد من التوجه لأجل استخدامه، حيث تسمح </a:t>
            </a:r>
            <a:r>
              <a:rPr lang="ar-SA" sz="1400" dirty="0" smtClean="0">
                <a:solidFill>
                  <a:srgbClr val="000000"/>
                </a:solidFill>
                <a:latin typeface="Calibri"/>
                <a:ea typeface="Calibri"/>
                <a:cs typeface="Simplified Arabic"/>
              </a:rPr>
              <a:t>حلول</a:t>
            </a:r>
            <a:r>
              <a:rPr lang="ar-DZ" sz="1400" dirty="0" smtClean="0">
                <a:solidFill>
                  <a:srgbClr val="000000"/>
                </a:solidFill>
                <a:latin typeface="Calibri"/>
                <a:ea typeface="Calibri"/>
                <a:cs typeface="Simplified Arabic"/>
              </a:rPr>
              <a:t> </a:t>
            </a:r>
            <a:r>
              <a:rPr lang="ar-SA" sz="1400" dirty="0" smtClean="0">
                <a:solidFill>
                  <a:srgbClr val="000000"/>
                </a:solidFill>
                <a:latin typeface="Calibri"/>
                <a:ea typeface="Calibri"/>
                <a:cs typeface="Simplified Arabic"/>
              </a:rPr>
              <a:t>لمالك </a:t>
            </a:r>
            <a:r>
              <a:rPr lang="ar-SA" sz="1400" dirty="0">
                <a:solidFill>
                  <a:srgbClr val="000000"/>
                </a:solidFill>
                <a:latin typeface="Calibri"/>
                <a:ea typeface="Calibri"/>
                <a:cs typeface="Simplified Arabic"/>
              </a:rPr>
              <a:t>الأعمال بتخزين المعلومات من جميع أجزاء الشركة في قاعدة بيانات واحدة، مع تخطيط لموارد المؤسسات، كما يتم وضع تخطيط المنتج والتصنيع والمخزون والمبيعات والتسويق والمحاسبة في نفس النظام، مما يُبسط العمل ويجعل التعامل معه أسهل بكثير، وعلى الرغم من أن </a:t>
            </a:r>
            <a:r>
              <a:rPr lang="ar-SA" sz="1400" dirty="0" smtClean="0">
                <a:solidFill>
                  <a:srgbClr val="000000"/>
                </a:solidFill>
                <a:latin typeface="Calibri"/>
                <a:ea typeface="Calibri"/>
                <a:cs typeface="Simplified Arabic"/>
              </a:rPr>
              <a:t>حل</a:t>
            </a:r>
            <a:r>
              <a:rPr lang="ar-DZ" sz="1400" dirty="0" smtClean="0">
                <a:solidFill>
                  <a:srgbClr val="000000"/>
                </a:solidFill>
                <a:latin typeface="Calibri"/>
                <a:ea typeface="Calibri"/>
                <a:cs typeface="Simplified Arabic"/>
              </a:rPr>
              <a:t> </a:t>
            </a:r>
            <a:r>
              <a:rPr lang="ar-SA" sz="1400" dirty="0" smtClean="0">
                <a:solidFill>
                  <a:srgbClr val="000000"/>
                </a:solidFill>
                <a:latin typeface="Calibri"/>
                <a:ea typeface="Calibri"/>
                <a:cs typeface="Simplified Arabic"/>
              </a:rPr>
              <a:t>ليس </a:t>
            </a:r>
            <a:r>
              <a:rPr lang="ar-SA" sz="1400" dirty="0">
                <a:solidFill>
                  <a:srgbClr val="000000"/>
                </a:solidFill>
                <a:latin typeface="Calibri"/>
                <a:ea typeface="Calibri"/>
                <a:cs typeface="Simplified Arabic"/>
              </a:rPr>
              <a:t>مناسبًا لكل شركة صغيرة، إلا أن هناك عدة مواقف تدل على الحاجة إلى نظام، وهي كما يأتي:</a:t>
            </a:r>
            <a:endParaRPr lang="fr-FR" sz="1050" dirty="0">
              <a:latin typeface="Calibri"/>
              <a:ea typeface="Calibri"/>
              <a:cs typeface="Arial"/>
            </a:endParaRPr>
          </a:p>
          <a:p>
            <a:pPr marL="342900" lvl="0" indent="-342900" algn="just" rtl="1" fontAlgn="base">
              <a:lnSpc>
                <a:spcPct val="107000"/>
              </a:lnSpc>
              <a:spcAft>
                <a:spcPts val="600"/>
              </a:spcAft>
              <a:buFont typeface="Wingdings"/>
              <a:buChar char=""/>
            </a:pPr>
            <a:r>
              <a:rPr lang="ar-SA" sz="1400" dirty="0">
                <a:solidFill>
                  <a:srgbClr val="000000"/>
                </a:solidFill>
                <a:latin typeface="Calibri"/>
                <a:ea typeface="Calibri"/>
                <a:cs typeface="Simplified Arabic"/>
              </a:rPr>
              <a:t>وجود أنظمة متعددة تُكرر البيانات. </a:t>
            </a:r>
            <a:endParaRPr lang="fr-FR" sz="1050" dirty="0">
              <a:latin typeface="Calibri"/>
              <a:ea typeface="Calibri"/>
              <a:cs typeface="Arial"/>
            </a:endParaRPr>
          </a:p>
          <a:p>
            <a:pPr marL="342900" lvl="0" indent="-342900" algn="just" rtl="1" fontAlgn="base">
              <a:lnSpc>
                <a:spcPct val="107000"/>
              </a:lnSpc>
              <a:spcAft>
                <a:spcPts val="600"/>
              </a:spcAft>
              <a:buFont typeface="Wingdings"/>
              <a:buChar char=""/>
            </a:pPr>
            <a:r>
              <a:rPr lang="ar-SA" sz="1400" dirty="0">
                <a:solidFill>
                  <a:srgbClr val="000000"/>
                </a:solidFill>
                <a:latin typeface="Calibri"/>
                <a:ea typeface="Calibri"/>
                <a:cs typeface="Simplified Arabic"/>
              </a:rPr>
              <a:t>وجود بيانات الأعمال الهامة في أماكن مُختلفة. </a:t>
            </a:r>
            <a:endParaRPr lang="fr-FR" sz="1050" dirty="0">
              <a:latin typeface="Calibri"/>
              <a:ea typeface="Calibri"/>
              <a:cs typeface="Arial"/>
            </a:endParaRPr>
          </a:p>
          <a:p>
            <a:pPr marL="342900" lvl="0" indent="-342900" algn="just" rtl="1" fontAlgn="base">
              <a:lnSpc>
                <a:spcPct val="107000"/>
              </a:lnSpc>
              <a:spcAft>
                <a:spcPts val="600"/>
              </a:spcAft>
              <a:buFont typeface="Wingdings"/>
              <a:buChar char=""/>
            </a:pPr>
            <a:r>
              <a:rPr lang="ar-SA" sz="1400" dirty="0">
                <a:solidFill>
                  <a:srgbClr val="000000"/>
                </a:solidFill>
                <a:latin typeface="Calibri"/>
                <a:ea typeface="Calibri"/>
                <a:cs typeface="Simplified Arabic"/>
              </a:rPr>
              <a:t>صعوبة الوصول للمعلومات.</a:t>
            </a:r>
            <a:endParaRPr lang="fr-FR" sz="1050" dirty="0">
              <a:latin typeface="Calibri"/>
              <a:ea typeface="Calibri"/>
              <a:cs typeface="Arial"/>
            </a:endParaRPr>
          </a:p>
          <a:p>
            <a:pPr marL="342900" lvl="0" indent="-342900" algn="just" rtl="1" fontAlgn="base">
              <a:lnSpc>
                <a:spcPct val="107000"/>
              </a:lnSpc>
              <a:spcAft>
                <a:spcPts val="600"/>
              </a:spcAft>
              <a:buFont typeface="Wingdings"/>
              <a:buChar char=""/>
            </a:pPr>
            <a:r>
              <a:rPr lang="ar-SA" sz="1400" dirty="0">
                <a:solidFill>
                  <a:srgbClr val="000000"/>
                </a:solidFill>
                <a:latin typeface="Calibri"/>
                <a:ea typeface="Calibri"/>
                <a:cs typeface="Simplified Arabic"/>
              </a:rPr>
              <a:t>الحاجة إلى الكثير من الوقت لإنجاز العمليات</a:t>
            </a:r>
            <a:r>
              <a:rPr lang="fr-FR" sz="1400" dirty="0">
                <a:solidFill>
                  <a:srgbClr val="000000"/>
                </a:solidFill>
                <a:latin typeface="Simplified Arabic"/>
                <a:ea typeface="Calibri"/>
                <a:cs typeface="Arial"/>
              </a:rPr>
              <a:t>.</a:t>
            </a:r>
            <a:endParaRPr lang="fr-FR" sz="1050" dirty="0">
              <a:latin typeface="Calibri"/>
              <a:ea typeface="Calibri"/>
              <a:cs typeface="Arial"/>
            </a:endParaRPr>
          </a:p>
          <a:p>
            <a:pPr algn="r" rtl="1"/>
            <a:r>
              <a:rPr lang="ar-DZ" sz="1100" dirty="0">
                <a:latin typeface="Sylfaen"/>
                <a:ea typeface="Calibri"/>
                <a:cs typeface="Simplified Arabic"/>
              </a:rPr>
              <a:t>جهاد عبد الله </a:t>
            </a:r>
            <a:r>
              <a:rPr lang="ar-DZ" sz="1100" dirty="0" err="1">
                <a:latin typeface="Sylfaen"/>
                <a:ea typeface="Calibri"/>
                <a:cs typeface="Simplified Arabic"/>
              </a:rPr>
              <a:t>عفافه</a:t>
            </a:r>
            <a:r>
              <a:rPr lang="ar-DZ" sz="1100" dirty="0">
                <a:latin typeface="Sylfaen"/>
                <a:ea typeface="Calibri"/>
                <a:cs typeface="Simplified Arabic"/>
              </a:rPr>
              <a:t>، قاسم موسى أبو عبد، إدارة المشاريع، دار </a:t>
            </a:r>
            <a:r>
              <a:rPr lang="ar-DZ" sz="1100" dirty="0" err="1">
                <a:latin typeface="Sylfaen"/>
                <a:ea typeface="Calibri"/>
                <a:cs typeface="Simplified Arabic"/>
              </a:rPr>
              <a:t>البازوري</a:t>
            </a:r>
            <a:r>
              <a:rPr lang="ar-DZ" sz="1100" dirty="0">
                <a:latin typeface="Sylfaen"/>
                <a:ea typeface="Calibri"/>
                <a:cs typeface="Simplified Arabic"/>
              </a:rPr>
              <a:t> العلمية للنشر والتوزيع، عمان، الأردن، 2004.ص99.</a:t>
            </a:r>
            <a:endParaRPr lang="fr-FR" sz="900" dirty="0">
              <a:latin typeface="Calibri"/>
              <a:ea typeface="Calibri"/>
              <a:cs typeface="Arial"/>
            </a:endParaRPr>
          </a:p>
          <a:p>
            <a:pPr algn="r" rtl="1"/>
            <a:endParaRPr lang="ar-DZ" sz="1400" b="1" dirty="0">
              <a:solidFill>
                <a:schemeClr val="tx1"/>
              </a:solidFill>
              <a:latin typeface="Simplified Arabic" pitchFamily="18" charset="-78"/>
              <a:cs typeface="Simplified Arabic" pitchFamily="18" charset="-78"/>
            </a:endParaRPr>
          </a:p>
          <a:p>
            <a:pPr algn="r" rtl="1"/>
            <a:r>
              <a:rPr lang="ar-DZ" sz="1400" b="1" dirty="0">
                <a:solidFill>
                  <a:schemeClr val="tx1"/>
                </a:solidFill>
                <a:latin typeface="Simplified Arabic" pitchFamily="18" charset="-78"/>
                <a:cs typeface="Simplified Arabic" pitchFamily="18" charset="-78"/>
              </a:rPr>
              <a:t> </a:t>
            </a:r>
            <a:endParaRPr lang="fr-FR" sz="1400" b="1" dirty="0">
              <a:solidFill>
                <a:schemeClr val="tx1"/>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08882270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7" y="332656"/>
            <a:ext cx="7490793" cy="5832648"/>
          </a:xfrm>
        </p:spPr>
        <p:txBody>
          <a:bodyPr>
            <a:normAutofit/>
          </a:bodyPr>
          <a:lstStyle/>
          <a:p>
            <a:pPr algn="just" rtl="1" fontAlgn="base">
              <a:lnSpc>
                <a:spcPct val="107000"/>
              </a:lnSpc>
              <a:spcAft>
                <a:spcPts val="600"/>
              </a:spcAft>
            </a:pPr>
            <a:r>
              <a:rPr lang="ar-DZ" sz="1600" b="1" dirty="0" smtClean="0">
                <a:solidFill>
                  <a:srgbClr val="000000"/>
                </a:solidFill>
                <a:latin typeface="Calibri"/>
                <a:ea typeface="Calibri"/>
                <a:cs typeface="Simplified Arabic"/>
              </a:rPr>
              <a:t/>
            </a:r>
            <a:br>
              <a:rPr lang="ar-DZ" sz="1600" b="1" dirty="0" smtClean="0">
                <a:solidFill>
                  <a:srgbClr val="000000"/>
                </a:solidFill>
                <a:latin typeface="Calibri"/>
                <a:ea typeface="Calibri"/>
                <a:cs typeface="Simplified Arabic"/>
              </a:rPr>
            </a:br>
            <a:r>
              <a:rPr lang="ar-DZ" sz="1600" b="1" dirty="0">
                <a:solidFill>
                  <a:srgbClr val="000000"/>
                </a:solidFill>
                <a:latin typeface="Calibri"/>
                <a:ea typeface="Calibri"/>
                <a:cs typeface="Simplified Arabic"/>
              </a:rPr>
              <a:t/>
            </a:r>
            <a:br>
              <a:rPr lang="ar-DZ" sz="1600" b="1" dirty="0">
                <a:solidFill>
                  <a:srgbClr val="000000"/>
                </a:solidFill>
                <a:latin typeface="Calibri"/>
                <a:ea typeface="Calibri"/>
                <a:cs typeface="Simplified Arabic"/>
              </a:rPr>
            </a:br>
            <a:r>
              <a:rPr lang="ar-DZ" sz="2000" b="1" dirty="0" smtClean="0">
                <a:solidFill>
                  <a:srgbClr val="000000"/>
                </a:solidFill>
                <a:latin typeface="Calibri"/>
                <a:ea typeface="Calibri"/>
                <a:cs typeface="Simplified Arabic"/>
              </a:rPr>
              <a:t/>
            </a:r>
            <a:br>
              <a:rPr lang="ar-DZ" sz="2000" b="1" dirty="0" smtClean="0">
                <a:solidFill>
                  <a:srgbClr val="000000"/>
                </a:solidFill>
                <a:latin typeface="Calibri"/>
                <a:ea typeface="Calibri"/>
                <a:cs typeface="Simplified Arabic"/>
              </a:rPr>
            </a:br>
            <a:r>
              <a:rPr lang="ar-DZ" sz="2000" b="1" dirty="0">
                <a:solidFill>
                  <a:srgbClr val="000000"/>
                </a:solidFill>
                <a:latin typeface="Calibri"/>
                <a:ea typeface="Calibri"/>
                <a:cs typeface="Simplified Arabic"/>
              </a:rPr>
              <a:t/>
            </a:r>
            <a:br>
              <a:rPr lang="ar-DZ" sz="2000" b="1" dirty="0">
                <a:solidFill>
                  <a:srgbClr val="000000"/>
                </a:solidFill>
                <a:latin typeface="Calibri"/>
                <a:ea typeface="Calibri"/>
                <a:cs typeface="Simplified Arabic"/>
              </a:rPr>
            </a:br>
            <a:r>
              <a:rPr lang="fr-FR" sz="1600" dirty="0">
                <a:latin typeface="Calibri"/>
                <a:ea typeface="Calibri"/>
                <a:cs typeface="Arial"/>
              </a:rPr>
              <a:t/>
            </a:r>
            <a:br>
              <a:rPr lang="fr-FR" sz="1600" dirty="0">
                <a:latin typeface="Calibri"/>
                <a:ea typeface="Calibri"/>
                <a:cs typeface="Arial"/>
              </a:rPr>
            </a:br>
            <a:r>
              <a:rPr lang="ar-DZ" sz="1600" b="0" dirty="0" smtClean="0">
                <a:solidFill>
                  <a:schemeClr val="tx1"/>
                </a:solidFill>
                <a:latin typeface="Calibri"/>
                <a:ea typeface="Calibri"/>
                <a:cs typeface="Simplified Arabic"/>
              </a:rPr>
              <a:t>نظام </a:t>
            </a:r>
            <a:r>
              <a:rPr lang="ar-SA" sz="1600" b="0" dirty="0" smtClean="0">
                <a:solidFill>
                  <a:schemeClr val="tx1"/>
                </a:solidFill>
                <a:latin typeface="Calibri"/>
                <a:ea typeface="Calibri"/>
                <a:cs typeface="Simplified Arabic"/>
              </a:rPr>
              <a:t>تخطيط </a:t>
            </a:r>
            <a:r>
              <a:rPr lang="ar-SA" sz="1600" b="0" dirty="0">
                <a:solidFill>
                  <a:schemeClr val="tx1"/>
                </a:solidFill>
                <a:latin typeface="Calibri"/>
                <a:ea typeface="Calibri"/>
                <a:cs typeface="Simplified Arabic"/>
              </a:rPr>
              <a:t>الموارد هو نظام تقني صمم لتنسيق ووضع حلول للمؤسسة، كما انه نظام متكامل يحتوي على عدد </a:t>
            </a:r>
            <a:r>
              <a:rPr lang="ar-SA" sz="1600" b="0" dirty="0" smtClean="0">
                <a:solidFill>
                  <a:schemeClr val="tx1"/>
                </a:solidFill>
                <a:latin typeface="Calibri"/>
                <a:ea typeface="Calibri"/>
                <a:cs typeface="Simplified Arabic"/>
              </a:rPr>
              <a:t>من</a:t>
            </a:r>
            <a:r>
              <a:rPr lang="ar-DZ" sz="1600" b="0" dirty="0" smtClean="0">
                <a:solidFill>
                  <a:schemeClr val="tx1"/>
                </a:solidFill>
                <a:latin typeface="Calibri"/>
                <a:ea typeface="Calibri"/>
                <a:cs typeface="Simplified Arabic"/>
              </a:rPr>
              <a:t> </a:t>
            </a:r>
            <a:r>
              <a:rPr lang="ar-SA" sz="1600" b="0" dirty="0" smtClean="0">
                <a:solidFill>
                  <a:schemeClr val="tx1"/>
                </a:solidFill>
                <a:latin typeface="Calibri"/>
                <a:ea typeface="Calibri"/>
                <a:cs typeface="Simplified Arabic"/>
              </a:rPr>
              <a:t>الأنظمة </a:t>
            </a:r>
            <a:r>
              <a:rPr lang="ar-SA" sz="1600" b="0" dirty="0">
                <a:solidFill>
                  <a:schemeClr val="tx1"/>
                </a:solidFill>
                <a:latin typeface="Calibri"/>
                <a:ea typeface="Calibri"/>
                <a:cs typeface="Simplified Arabic"/>
              </a:rPr>
              <a:t>الفرعية</a:t>
            </a:r>
            <a:r>
              <a:rPr lang="fr-FR" sz="1600" b="0" dirty="0">
                <a:solidFill>
                  <a:schemeClr val="tx1"/>
                </a:solidFill>
                <a:latin typeface="Simplified Arabic"/>
                <a:ea typeface="Calibri"/>
                <a:cs typeface="Arial"/>
              </a:rPr>
              <a:t> </a:t>
            </a:r>
            <a:r>
              <a:rPr lang="fr-FR" sz="1600" b="0" dirty="0" err="1" smtClean="0">
                <a:solidFill>
                  <a:schemeClr val="tx1"/>
                </a:solidFill>
                <a:latin typeface="Simplified Arabic"/>
                <a:ea typeface="Calibri"/>
                <a:cs typeface="Arial"/>
              </a:rPr>
              <a:t>Subsystem</a:t>
            </a:r>
            <a:r>
              <a:rPr lang="fr-FR" sz="1600" b="0" dirty="0" smtClean="0">
                <a:solidFill>
                  <a:schemeClr val="tx1"/>
                </a:solidFill>
                <a:latin typeface="Simplified Arabic"/>
                <a:ea typeface="Calibri"/>
                <a:cs typeface="Arial"/>
              </a:rPr>
              <a:t> )</a:t>
            </a:r>
            <a:r>
              <a:rPr lang="ar-SA" sz="1600" b="0" dirty="0" smtClean="0">
                <a:solidFill>
                  <a:schemeClr val="tx1"/>
                </a:solidFill>
                <a:latin typeface="Calibri"/>
                <a:ea typeface="Calibri"/>
                <a:cs typeface="Simplified Arabic"/>
              </a:rPr>
              <a:t> </a:t>
            </a:r>
            <a:r>
              <a:rPr lang="ar-SA" sz="1600" b="0" dirty="0">
                <a:solidFill>
                  <a:schemeClr val="tx1"/>
                </a:solidFill>
                <a:latin typeface="Calibri"/>
                <a:ea typeface="Calibri"/>
                <a:cs typeface="Simplified Arabic"/>
              </a:rPr>
              <a:t>) مثل: المالية، المشتريات، المبيعات، إدارة الموارد البشرية، المستودعات، التصنيع و سلسلة التوريد كما انه نظام قابل للتمدد و إضافة أنظمة تخدم الشركة مثل: أرشفة الوثائق، وأنظمة الاتصالات الإدارية</a:t>
            </a:r>
            <a:r>
              <a:rPr lang="fr-FR" sz="1600" b="0" dirty="0" err="1">
                <a:solidFill>
                  <a:schemeClr val="tx1"/>
                </a:solidFill>
                <a:latin typeface="Simplified Arabic"/>
                <a:ea typeface="Calibri"/>
                <a:cs typeface="Arial"/>
              </a:rPr>
              <a:t>corresponding</a:t>
            </a:r>
            <a:r>
              <a:rPr lang="fr-FR" sz="1600" b="0" dirty="0">
                <a:solidFill>
                  <a:schemeClr val="tx1"/>
                </a:solidFill>
                <a:latin typeface="Simplified Arabic"/>
                <a:ea typeface="Calibri"/>
                <a:cs typeface="Arial"/>
              </a:rPr>
              <a:t> system .</a:t>
            </a:r>
            <a:r>
              <a:rPr lang="ar-SA" sz="1600" b="0" dirty="0">
                <a:solidFill>
                  <a:schemeClr val="tx1"/>
                </a:solidFill>
                <a:latin typeface="Calibri"/>
                <a:ea typeface="Calibri"/>
                <a:cs typeface="Simplified Arabic"/>
              </a:rPr>
              <a:t>حيث إنه يجب أن تتكامل جميع أجزاء </a:t>
            </a:r>
            <a:r>
              <a:rPr lang="ar-SA" sz="1600" b="0" dirty="0" err="1">
                <a:solidFill>
                  <a:schemeClr val="tx1"/>
                </a:solidFill>
                <a:latin typeface="Calibri"/>
                <a:ea typeface="Calibri"/>
                <a:cs typeface="Simplified Arabic"/>
              </a:rPr>
              <a:t>نظام،ولا</a:t>
            </a:r>
            <a:r>
              <a:rPr lang="ar-SA" sz="1600" b="0" dirty="0">
                <a:solidFill>
                  <a:schemeClr val="tx1"/>
                </a:solidFill>
                <a:latin typeface="Calibri"/>
                <a:ea typeface="Calibri"/>
                <a:cs typeface="Simplified Arabic"/>
              </a:rPr>
              <a:t> يمكن أن تستفيد منه المنظمة </a:t>
            </a:r>
            <a:r>
              <a:rPr lang="fr-FR" sz="1600" b="0" dirty="0">
                <a:solidFill>
                  <a:schemeClr val="tx1"/>
                </a:solidFill>
                <a:latin typeface="Simplified Arabic"/>
                <a:ea typeface="Calibri"/>
                <a:cs typeface="Arial"/>
              </a:rPr>
              <a:t>)</a:t>
            </a:r>
            <a:r>
              <a:rPr lang="ar-SA" sz="1600" b="0" dirty="0">
                <a:solidFill>
                  <a:schemeClr val="tx1"/>
                </a:solidFill>
                <a:latin typeface="Calibri"/>
                <a:ea typeface="Calibri"/>
                <a:cs typeface="Simplified Arabic"/>
              </a:rPr>
              <a:t>المؤسسة) إلا بتطبيقه في جميع إداراتها </a:t>
            </a:r>
            <a:r>
              <a:rPr lang="ar-SA" sz="1600" b="0" dirty="0" smtClean="0">
                <a:solidFill>
                  <a:schemeClr val="tx1"/>
                </a:solidFill>
                <a:latin typeface="Calibri"/>
                <a:ea typeface="Calibri"/>
                <a:cs typeface="Simplified Arabic"/>
              </a:rPr>
              <a:t>وأفرعها</a:t>
            </a:r>
            <a:r>
              <a:rPr lang="ar-DZ" sz="1600" b="0" dirty="0" smtClean="0">
                <a:solidFill>
                  <a:schemeClr val="tx1"/>
                </a:solidFill>
                <a:latin typeface="Calibri"/>
                <a:ea typeface="Calibri"/>
                <a:cs typeface="Simplified Arabic"/>
              </a:rPr>
              <a:t>.</a:t>
            </a:r>
            <a:endParaRPr lang="fr-FR" b="0" dirty="0">
              <a:solidFill>
                <a:schemeClr val="tx1"/>
              </a:solidFill>
            </a:endParaRPr>
          </a:p>
        </p:txBody>
      </p:sp>
      <p:sp>
        <p:nvSpPr>
          <p:cNvPr id="4" name="Ellipse 3"/>
          <p:cNvSpPr/>
          <p:nvPr/>
        </p:nvSpPr>
        <p:spPr>
          <a:xfrm>
            <a:off x="3491880" y="1124744"/>
            <a:ext cx="2304256" cy="504056"/>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b="1" dirty="0" smtClean="0">
                <a:solidFill>
                  <a:prstClr val="black"/>
                </a:solidFill>
                <a:latin typeface="Simplified Arabic" pitchFamily="18" charset="-78"/>
                <a:cs typeface="Simplified Arabic" pitchFamily="18" charset="-78"/>
              </a:rPr>
              <a:t>خاتمة</a:t>
            </a:r>
            <a:endParaRPr lang="fr-FR" dirty="0"/>
          </a:p>
        </p:txBody>
      </p:sp>
    </p:spTree>
    <p:extLst>
      <p:ext uri="{BB962C8B-B14F-4D97-AF65-F5344CB8AC3E}">
        <p14:creationId xmlns:p14="http://schemas.microsoft.com/office/powerpoint/2010/main" val="2669674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ZoneTexte 2"/>
          <p:cNvSpPr txBox="1"/>
          <p:nvPr/>
        </p:nvSpPr>
        <p:spPr>
          <a:xfrm>
            <a:off x="1901539" y="548680"/>
            <a:ext cx="5757333" cy="2125967"/>
          </a:xfrm>
          <a:prstGeom prst="rect">
            <a:avLst/>
          </a:prstGeom>
          <a:noFill/>
        </p:spPr>
        <p:txBody>
          <a:bodyPr wrap="square" rtlCol="0">
            <a:spAutoFit/>
          </a:bodyPr>
          <a:lstStyle/>
          <a:p>
            <a:pPr algn="ctr" rtl="1"/>
            <a:r>
              <a:rPr lang="ar-DZ" b="1" dirty="0">
                <a:solidFill>
                  <a:prstClr val="black"/>
                </a:solidFill>
                <a:latin typeface="Simplified Arabic" pitchFamily="18" charset="-78"/>
                <a:ea typeface="Times New Roman"/>
                <a:cs typeface="Simplified Arabic" pitchFamily="18" charset="-78"/>
              </a:rPr>
              <a:t>الجمهورية الجزائرية الديمقراطية الشعبية</a:t>
            </a:r>
            <a:endParaRPr lang="fr-FR" dirty="0">
              <a:solidFill>
                <a:prstClr val="black"/>
              </a:solidFill>
              <a:latin typeface="Simplified Arabic" pitchFamily="18" charset="-78"/>
              <a:ea typeface="Times New Roman"/>
              <a:cs typeface="Simplified Arabic" pitchFamily="18" charset="-78"/>
            </a:endParaRPr>
          </a:p>
          <a:p>
            <a:pPr algn="ctr" rtl="1"/>
            <a:r>
              <a:rPr lang="ar-DZ" b="1" dirty="0">
                <a:solidFill>
                  <a:prstClr val="black"/>
                </a:solidFill>
                <a:latin typeface="Simplified Arabic" pitchFamily="18" charset="-78"/>
                <a:ea typeface="Times New Roman"/>
                <a:cs typeface="Simplified Arabic" pitchFamily="18" charset="-78"/>
              </a:rPr>
              <a:t>      وزارة التعليم العالي و البحث العلمي </a:t>
            </a:r>
          </a:p>
          <a:p>
            <a:pPr algn="ctr" rtl="1"/>
            <a:r>
              <a:rPr lang="ar-DZ" b="1" dirty="0">
                <a:solidFill>
                  <a:prstClr val="black"/>
                </a:solidFill>
                <a:latin typeface="Simplified Arabic" pitchFamily="18" charset="-78"/>
                <a:ea typeface="Times New Roman"/>
                <a:cs typeface="Simplified Arabic" pitchFamily="18" charset="-78"/>
              </a:rPr>
              <a:t>جامعة جيلالي بونعامة خميس </a:t>
            </a:r>
            <a:r>
              <a:rPr lang="ar-DZ" b="1" dirty="0" err="1">
                <a:solidFill>
                  <a:prstClr val="black"/>
                </a:solidFill>
                <a:latin typeface="Simplified Arabic" pitchFamily="18" charset="-78"/>
                <a:ea typeface="Times New Roman"/>
                <a:cs typeface="Simplified Arabic" pitchFamily="18" charset="-78"/>
              </a:rPr>
              <a:t>مليانة</a:t>
            </a:r>
            <a:endParaRPr lang="ar-DZ" b="1" dirty="0">
              <a:solidFill>
                <a:prstClr val="black"/>
              </a:solidFill>
              <a:latin typeface="Simplified Arabic" pitchFamily="18" charset="-78"/>
              <a:ea typeface="Times New Roman"/>
              <a:cs typeface="Simplified Arabic" pitchFamily="18" charset="-78"/>
            </a:endParaRPr>
          </a:p>
          <a:p>
            <a:pPr algn="ctr" rtl="1"/>
            <a:r>
              <a:rPr lang="ar-DZ" b="1" dirty="0">
                <a:solidFill>
                  <a:prstClr val="black"/>
                </a:solidFill>
                <a:latin typeface="Simplified Arabic" pitchFamily="18" charset="-78"/>
                <a:ea typeface="Times New Roman"/>
                <a:cs typeface="Simplified Arabic" pitchFamily="18" charset="-78"/>
              </a:rPr>
              <a:t>كلية العلوم الاقتصادية و التجارية و علوم التسيير </a:t>
            </a:r>
          </a:p>
          <a:p>
            <a:pPr algn="ctr" rtl="1"/>
            <a:r>
              <a:rPr lang="ar-DZ" b="1" dirty="0">
                <a:solidFill>
                  <a:prstClr val="black"/>
                </a:solidFill>
                <a:latin typeface="Simplified Arabic" pitchFamily="18" charset="-78"/>
                <a:ea typeface="Times New Roman"/>
                <a:cs typeface="Simplified Arabic" pitchFamily="18" charset="-78"/>
              </a:rPr>
              <a:t>شعبة علوم التسيير </a:t>
            </a:r>
          </a:p>
          <a:p>
            <a:pPr algn="ctr" rtl="1"/>
            <a:r>
              <a:rPr lang="ar-DZ" b="1" dirty="0">
                <a:solidFill>
                  <a:prstClr val="black"/>
                </a:solidFill>
                <a:latin typeface="Simplified Arabic" pitchFamily="18" charset="-78"/>
                <a:ea typeface="Times New Roman"/>
                <a:cs typeface="Simplified Arabic" pitchFamily="18" charset="-78"/>
              </a:rPr>
              <a:t>تخصص إدارة أعمال </a:t>
            </a:r>
          </a:p>
          <a:p>
            <a:pPr algn="ctr" rtl="1">
              <a:lnSpc>
                <a:spcPct val="115000"/>
              </a:lnSpc>
            </a:pPr>
            <a:endParaRPr lang="ar-DZ" sz="2100" b="1" dirty="0">
              <a:solidFill>
                <a:prstClr val="black"/>
              </a:solidFill>
              <a:latin typeface="Simplified Arabic" pitchFamily="18" charset="-78"/>
              <a:ea typeface="Times New Roman"/>
              <a:cs typeface="Simplified Arabic" pitchFamily="18" charset="-78"/>
            </a:endParaRPr>
          </a:p>
        </p:txBody>
      </p:sp>
      <p:sp>
        <p:nvSpPr>
          <p:cNvPr id="6" name="ZoneTexte 5"/>
          <p:cNvSpPr txBox="1"/>
          <p:nvPr/>
        </p:nvSpPr>
        <p:spPr>
          <a:xfrm>
            <a:off x="731520" y="4365104"/>
            <a:ext cx="8408488" cy="830997"/>
          </a:xfrm>
          <a:prstGeom prst="rect">
            <a:avLst/>
          </a:prstGeom>
          <a:noFill/>
        </p:spPr>
        <p:txBody>
          <a:bodyPr wrap="square" rtlCol="0">
            <a:spAutoFit/>
          </a:bodyPr>
          <a:lstStyle/>
          <a:p>
            <a:pPr algn="r" rtl="1"/>
            <a:r>
              <a:rPr lang="ar-DZ" sz="2400" b="1" dirty="0">
                <a:solidFill>
                  <a:srgbClr val="000000"/>
                </a:solidFill>
                <a:latin typeface="HQPB3" pitchFamily="2" charset="2"/>
                <a:cs typeface="DecoType Naskh Variants" pitchFamily="2" charset="-78"/>
              </a:rPr>
              <a:t>إعداد الطالب:                                  </a:t>
            </a:r>
            <a:r>
              <a:rPr lang="fr-FR" sz="2400" b="1" dirty="0" smtClean="0">
                <a:solidFill>
                  <a:srgbClr val="000000"/>
                </a:solidFill>
                <a:latin typeface="HQPB3" pitchFamily="2" charset="2"/>
                <a:cs typeface="DecoType Naskh Variants" pitchFamily="2" charset="-78"/>
              </a:rPr>
              <a:t>            </a:t>
            </a:r>
            <a:r>
              <a:rPr lang="ar-DZ" sz="2400" b="1" dirty="0" smtClean="0">
                <a:solidFill>
                  <a:srgbClr val="000000"/>
                </a:solidFill>
                <a:latin typeface="HQPB3" pitchFamily="2" charset="2"/>
                <a:cs typeface="DecoType Naskh Variants" pitchFamily="2" charset="-78"/>
              </a:rPr>
              <a:t>              </a:t>
            </a:r>
            <a:r>
              <a:rPr lang="ar-DZ" sz="2400" b="1" dirty="0">
                <a:solidFill>
                  <a:srgbClr val="000000"/>
                </a:solidFill>
                <a:latin typeface="HQPB3" pitchFamily="2" charset="2"/>
                <a:cs typeface="DecoType Naskh Variants" pitchFamily="2" charset="-78"/>
              </a:rPr>
              <a:t>إشراف الأستاذة:</a:t>
            </a:r>
            <a:endParaRPr lang="fr-FR" sz="2400" b="1" dirty="0">
              <a:solidFill>
                <a:srgbClr val="000000"/>
              </a:solidFill>
              <a:latin typeface="HQPB3" pitchFamily="2" charset="2"/>
              <a:cs typeface="DecoType Naskh Variants" pitchFamily="2" charset="-78"/>
            </a:endParaRPr>
          </a:p>
          <a:p>
            <a:pPr algn="r" rtl="1"/>
            <a:r>
              <a:rPr lang="ar-DZ" sz="2400" b="1" dirty="0" err="1" smtClean="0">
                <a:solidFill>
                  <a:srgbClr val="000000"/>
                </a:solidFill>
                <a:latin typeface="HQPB3" pitchFamily="2" charset="2"/>
                <a:cs typeface="DecoType Naskh Variants" pitchFamily="2" charset="-78"/>
              </a:rPr>
              <a:t>بوغرقة</a:t>
            </a:r>
            <a:r>
              <a:rPr lang="ar-DZ" sz="2400" b="1" dirty="0" smtClean="0">
                <a:solidFill>
                  <a:srgbClr val="000000"/>
                </a:solidFill>
                <a:latin typeface="HQPB3" pitchFamily="2" charset="2"/>
                <a:cs typeface="DecoType Naskh Variants" pitchFamily="2" charset="-78"/>
              </a:rPr>
              <a:t> محجوبة                                                                                                                                                       سلماني </a:t>
            </a:r>
            <a:r>
              <a:rPr lang="ar-DZ" sz="2400" b="1" dirty="0">
                <a:solidFill>
                  <a:srgbClr val="000000"/>
                </a:solidFill>
                <a:latin typeface="HQPB3" pitchFamily="2" charset="2"/>
                <a:cs typeface="DecoType Naskh Variants" pitchFamily="2" charset="-78"/>
              </a:rPr>
              <a:t>هناء</a:t>
            </a:r>
          </a:p>
        </p:txBody>
      </p:sp>
      <p:sp>
        <p:nvSpPr>
          <p:cNvPr id="10" name="Organigramme : Multidocument 9"/>
          <p:cNvSpPr/>
          <p:nvPr/>
        </p:nvSpPr>
        <p:spPr>
          <a:xfrm>
            <a:off x="3321011" y="5336084"/>
            <a:ext cx="2699058" cy="686246"/>
          </a:xfrm>
          <a:prstGeom prst="flowChartMultidocument">
            <a:avLst/>
          </a:prstGeom>
          <a:ln w="38100">
            <a:solidFill>
              <a:schemeClr val="bg1">
                <a:lumMod val="65000"/>
              </a:schemeClr>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dk1"/>
          </a:lnRef>
          <a:fillRef idx="1">
            <a:schemeClr val="lt1"/>
          </a:fillRef>
          <a:effectRef idx="0">
            <a:schemeClr val="dk1"/>
          </a:effectRef>
          <a:fontRef idx="minor">
            <a:schemeClr val="dk1"/>
          </a:fontRef>
        </p:style>
        <p:txBody>
          <a:bodyPr rtlCol="0" anchor="ctr"/>
          <a:lstStyle/>
          <a:p>
            <a:pPr algn="ctr"/>
            <a:r>
              <a:rPr lang="ar-DZ" sz="2250" b="1" dirty="0">
                <a:solidFill>
                  <a:srgbClr val="000000"/>
                </a:solidFill>
                <a:cs typeface="DecoType Naskh Variants" pitchFamily="2" charset="-78"/>
              </a:rPr>
              <a:t>السنة الجامعية </a:t>
            </a:r>
            <a:r>
              <a:rPr lang="ar-DZ" sz="2250" b="1" dirty="0" smtClean="0">
                <a:solidFill>
                  <a:srgbClr val="000000"/>
                </a:solidFill>
                <a:cs typeface="DecoType Naskh Variants" pitchFamily="2" charset="-78"/>
              </a:rPr>
              <a:t>2023/2022</a:t>
            </a:r>
            <a:endParaRPr lang="en-US" sz="2250" b="1" dirty="0">
              <a:solidFill>
                <a:srgbClr val="000000"/>
              </a:solidFill>
              <a:cs typeface="DecoType Naskh Variants" pitchFamily="2" charset="-78"/>
            </a:endParaRPr>
          </a:p>
        </p:txBody>
      </p:sp>
      <p:sp>
        <p:nvSpPr>
          <p:cNvPr id="7" name="Organigramme : Multidocument 6"/>
          <p:cNvSpPr/>
          <p:nvPr/>
        </p:nvSpPr>
        <p:spPr>
          <a:xfrm>
            <a:off x="1682208" y="2674647"/>
            <a:ext cx="5976664" cy="1028153"/>
          </a:xfrm>
          <a:prstGeom prst="flowChartMultidocument">
            <a:avLst/>
          </a:prstGeom>
          <a:ln w="38100">
            <a:solidFill>
              <a:schemeClr val="bg1">
                <a:lumMod val="65000"/>
              </a:schemeClr>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dk1"/>
          </a:lnRef>
          <a:fillRef idx="1">
            <a:schemeClr val="lt1"/>
          </a:fillRef>
          <a:effectRef idx="0">
            <a:schemeClr val="dk1"/>
          </a:effectRef>
          <a:fontRef idx="minor">
            <a:schemeClr val="dk1"/>
          </a:fontRef>
        </p:style>
        <p:txBody>
          <a:bodyPr rtlCol="0" anchor="ctr"/>
          <a:lstStyle/>
          <a:p>
            <a:pPr algn="ctr" rtl="1">
              <a:lnSpc>
                <a:spcPct val="107000"/>
              </a:lnSpc>
              <a:spcAft>
                <a:spcPts val="800"/>
              </a:spcAft>
            </a:pPr>
            <a:r>
              <a:rPr lang="ar-DZ" sz="2400" b="1" dirty="0">
                <a:latin typeface="Calibri"/>
                <a:ea typeface="Times New Roman"/>
                <a:cs typeface="Simplified Arabic"/>
              </a:rPr>
              <a:t>نظام تخطيط موارد المؤسسة </a:t>
            </a:r>
            <a:r>
              <a:rPr lang="fr-FR" sz="2400" b="1" dirty="0">
                <a:latin typeface="Simplified Arabic"/>
                <a:ea typeface="Times New Roman"/>
                <a:cs typeface="Arial"/>
              </a:rPr>
              <a:t>ERP</a:t>
            </a:r>
            <a:endParaRPr lang="fr-FR" sz="900" dirty="0">
              <a:effectLst/>
              <a:latin typeface="Calibri"/>
              <a:ea typeface="Calibri"/>
              <a:cs typeface="Arial"/>
            </a:endParaRPr>
          </a:p>
        </p:txBody>
      </p:sp>
    </p:spTree>
    <p:extLst>
      <p:ext uri="{BB962C8B-B14F-4D97-AF65-F5344CB8AC3E}">
        <p14:creationId xmlns:p14="http://schemas.microsoft.com/office/powerpoint/2010/main" val="124711280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260648"/>
            <a:ext cx="7704856" cy="6336704"/>
          </a:xfrm>
        </p:spPr>
        <p:txBody>
          <a:bodyPr>
            <a:normAutofit fontScale="92500" lnSpcReduction="10000"/>
          </a:bodyPr>
          <a:lstStyle/>
          <a:p>
            <a:pPr algn="r" rtl="1">
              <a:lnSpc>
                <a:spcPct val="200000"/>
              </a:lnSpc>
            </a:pPr>
            <a:endParaRPr lang="ar-DZ" sz="1400" b="1" dirty="0">
              <a:solidFill>
                <a:schemeClr val="tx1"/>
              </a:solidFill>
              <a:latin typeface="Simplified Arabic" pitchFamily="18" charset="-78"/>
              <a:cs typeface="Simplified Arabic" pitchFamily="18" charset="-78"/>
            </a:endParaRPr>
          </a:p>
          <a:p>
            <a:pPr marL="449580" algn="ctr" rtl="1">
              <a:lnSpc>
                <a:spcPct val="120000"/>
              </a:lnSpc>
              <a:spcBef>
                <a:spcPts val="0"/>
              </a:spcBef>
            </a:pPr>
            <a:r>
              <a:rPr lang="ar-SA" sz="4100" b="1" dirty="0" smtClean="0">
                <a:solidFill>
                  <a:schemeClr val="tx1"/>
                </a:solidFill>
                <a:effectLst/>
                <a:latin typeface="Andalus" panose="02020603050405020304" pitchFamily="18" charset="-78"/>
                <a:ea typeface="Times New Roman" panose="02020603050405020304" pitchFamily="18" charset="0"/>
                <a:cs typeface="Andalus" panose="02020603050405020304" pitchFamily="18" charset="-78"/>
              </a:rPr>
              <a:t>خطة البحث</a:t>
            </a:r>
            <a:endParaRPr lang="ar-DZ" sz="4100" dirty="0">
              <a:solidFill>
                <a:schemeClr val="tx1"/>
              </a:solidFill>
              <a:latin typeface="Andalus" panose="02020603050405020304" pitchFamily="18" charset="-78"/>
              <a:ea typeface="Times New Roman" panose="02020603050405020304" pitchFamily="18" charset="0"/>
              <a:cs typeface="Andalus" panose="02020603050405020304" pitchFamily="18" charset="-78"/>
            </a:endParaRPr>
          </a:p>
          <a:p>
            <a:pPr marL="449580" algn="r" rtl="1">
              <a:lnSpc>
                <a:spcPct val="120000"/>
              </a:lnSpc>
              <a:spcBef>
                <a:spcPts val="0"/>
              </a:spcBef>
            </a:pPr>
            <a:r>
              <a:rPr lang="ar-SA" sz="2600" b="1" dirty="0" smtClean="0">
                <a:solidFill>
                  <a:schemeClr val="tx1"/>
                </a:solidFill>
                <a:effectLst/>
                <a:latin typeface="Andalus" panose="02020603050405020304" pitchFamily="18" charset="-78"/>
                <a:ea typeface="Times New Roman" panose="02020603050405020304" pitchFamily="18" charset="0"/>
                <a:cs typeface="Andalus" panose="02020603050405020304" pitchFamily="18" charset="-78"/>
              </a:rPr>
              <a:t>مقدمة</a:t>
            </a:r>
            <a:endParaRPr lang="fr-FR" sz="2600" dirty="0">
              <a:solidFill>
                <a:schemeClr val="tx1"/>
              </a:solidFill>
              <a:effectLst/>
              <a:latin typeface="Andalus" panose="02020603050405020304" pitchFamily="18" charset="-78"/>
              <a:ea typeface="Times New Roman" panose="02020603050405020304" pitchFamily="18" charset="0"/>
              <a:cs typeface="Andalus" panose="02020603050405020304" pitchFamily="18" charset="-78"/>
            </a:endParaRPr>
          </a:p>
          <a:p>
            <a:pPr algn="r" rtl="1">
              <a:lnSpc>
                <a:spcPct val="107000"/>
              </a:lnSpc>
              <a:spcAft>
                <a:spcPts val="600"/>
              </a:spcAft>
            </a:pPr>
            <a:r>
              <a:rPr lang="ar-DZ" sz="2600" b="1"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المبحث </a:t>
            </a:r>
            <a:r>
              <a:rPr lang="ar-DZ" sz="2600" b="1" dirty="0" err="1">
                <a:solidFill>
                  <a:srgbClr val="000000"/>
                </a:solidFill>
                <a:effectLst/>
                <a:latin typeface="Andalus" panose="02020603050405020304" pitchFamily="18" charset="-78"/>
                <a:ea typeface="Calibri" panose="020F0502020204030204" pitchFamily="34" charset="0"/>
                <a:cs typeface="Andalus" panose="02020603050405020304" pitchFamily="18" charset="-78"/>
              </a:rPr>
              <a:t>الاول:ماهية</a:t>
            </a:r>
            <a:r>
              <a:rPr lang="ar-DZ" sz="2600" b="1"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 نظام تخطيط موارد المؤسسة </a:t>
            </a:r>
            <a:r>
              <a:rPr lang="ar-SA"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a:t>
            </a:r>
            <a:r>
              <a:rPr lang="fr-FR"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ERP</a:t>
            </a:r>
            <a:r>
              <a:rPr lang="ar-DZ"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a:t>
            </a:r>
            <a:endParaRPr lang="fr-FR" sz="2600" dirty="0">
              <a:effectLst/>
              <a:latin typeface="Andalus" panose="02020603050405020304" pitchFamily="18" charset="-78"/>
              <a:ea typeface="Calibri" panose="020F0502020204030204" pitchFamily="34" charset="0"/>
              <a:cs typeface="Andalus" panose="02020603050405020304" pitchFamily="18" charset="-78"/>
            </a:endParaRPr>
          </a:p>
          <a:p>
            <a:pPr algn="r" rtl="1">
              <a:lnSpc>
                <a:spcPct val="107000"/>
              </a:lnSpc>
              <a:spcAft>
                <a:spcPts val="600"/>
              </a:spcAft>
            </a:pPr>
            <a:r>
              <a:rPr lang="ar-DZ"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المطلب الأول: </a:t>
            </a:r>
            <a:r>
              <a:rPr lang="ar-SA"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مفهوم نظام تخطيط موارد المؤسسة (</a:t>
            </a:r>
            <a:r>
              <a:rPr lang="fr-FR"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ERP</a:t>
            </a:r>
            <a:r>
              <a:rPr lang="ar-DZ"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a:t>
            </a:r>
            <a:endParaRPr lang="fr-FR" sz="2600" dirty="0">
              <a:effectLst/>
              <a:latin typeface="Andalus" panose="02020603050405020304" pitchFamily="18" charset="-78"/>
              <a:ea typeface="Calibri" panose="020F0502020204030204" pitchFamily="34" charset="0"/>
              <a:cs typeface="Andalus" panose="02020603050405020304" pitchFamily="18" charset="-78"/>
            </a:endParaRPr>
          </a:p>
          <a:p>
            <a:pPr algn="r" rtl="1">
              <a:lnSpc>
                <a:spcPct val="107000"/>
              </a:lnSpc>
              <a:spcAft>
                <a:spcPts val="800"/>
              </a:spcAft>
            </a:pPr>
            <a:r>
              <a:rPr lang="ar-SA"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المطلب الثاني: خصائص نظام تخطيط موارد المؤسسة (</a:t>
            </a:r>
            <a:r>
              <a:rPr lang="fr-FR"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ERP</a:t>
            </a:r>
            <a:r>
              <a:rPr lang="ar-DZ"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a:t>
            </a:r>
            <a:endParaRPr lang="fr-FR" sz="2600" dirty="0">
              <a:effectLst/>
              <a:latin typeface="Andalus" panose="02020603050405020304" pitchFamily="18" charset="-78"/>
              <a:ea typeface="Calibri" panose="020F0502020204030204" pitchFamily="34" charset="0"/>
              <a:cs typeface="Andalus" panose="02020603050405020304" pitchFamily="18" charset="-78"/>
            </a:endParaRPr>
          </a:p>
          <a:p>
            <a:pPr algn="r" rtl="1">
              <a:lnSpc>
                <a:spcPct val="107000"/>
              </a:lnSpc>
              <a:spcAft>
                <a:spcPts val="600"/>
              </a:spcAft>
            </a:pPr>
            <a:r>
              <a:rPr lang="ar-DZ" sz="2600" b="1"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المبحث </a:t>
            </a:r>
            <a:r>
              <a:rPr lang="ar-DZ" sz="2600" b="1" dirty="0" err="1">
                <a:solidFill>
                  <a:srgbClr val="000000"/>
                </a:solidFill>
                <a:effectLst/>
                <a:latin typeface="Andalus" panose="02020603050405020304" pitchFamily="18" charset="-78"/>
                <a:ea typeface="Calibri" panose="020F0502020204030204" pitchFamily="34" charset="0"/>
                <a:cs typeface="Andalus" panose="02020603050405020304" pitchFamily="18" charset="-78"/>
              </a:rPr>
              <a:t>الثاني:الهدف</a:t>
            </a:r>
            <a:r>
              <a:rPr lang="ar-DZ" sz="2600" b="1"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 من نظام تخطيط الموارد و العوامل المؤثرة فيه.</a:t>
            </a:r>
            <a:endParaRPr lang="fr-FR" sz="2600" dirty="0">
              <a:effectLst/>
              <a:latin typeface="Andalus" panose="02020603050405020304" pitchFamily="18" charset="-78"/>
              <a:ea typeface="Calibri" panose="020F0502020204030204" pitchFamily="34" charset="0"/>
              <a:cs typeface="Andalus" panose="02020603050405020304" pitchFamily="18" charset="-78"/>
            </a:endParaRPr>
          </a:p>
          <a:p>
            <a:pPr algn="r" rtl="1">
              <a:lnSpc>
                <a:spcPct val="107000"/>
              </a:lnSpc>
              <a:spcAft>
                <a:spcPts val="600"/>
              </a:spcAft>
            </a:pPr>
            <a:r>
              <a:rPr lang="ar-DZ"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المطلب الأول: الهدف من استخدام </a:t>
            </a:r>
            <a:r>
              <a:rPr lang="ar-SA"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نظام تخطيط موارد المؤسسة (</a:t>
            </a:r>
            <a:r>
              <a:rPr lang="fr-FR"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ERP</a:t>
            </a:r>
            <a:r>
              <a:rPr lang="ar-DZ"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a:t>
            </a:r>
            <a:endParaRPr lang="fr-FR" sz="2600" dirty="0">
              <a:effectLst/>
              <a:latin typeface="Andalus" panose="02020603050405020304" pitchFamily="18" charset="-78"/>
              <a:ea typeface="Calibri" panose="020F0502020204030204" pitchFamily="34" charset="0"/>
              <a:cs typeface="Andalus" panose="02020603050405020304" pitchFamily="18" charset="-78"/>
            </a:endParaRPr>
          </a:p>
          <a:p>
            <a:pPr algn="r" rtl="1">
              <a:lnSpc>
                <a:spcPct val="107000"/>
              </a:lnSpc>
              <a:spcAft>
                <a:spcPts val="800"/>
              </a:spcAft>
            </a:pPr>
            <a:r>
              <a:rPr lang="ar-SA"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المطلب الثاني: العوامل المؤثرة في نجاح نظم تخطيط موارد المؤسسة(</a:t>
            </a:r>
            <a:r>
              <a:rPr lang="fr-FR"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ERP</a:t>
            </a:r>
            <a:r>
              <a:rPr lang="ar-DZ"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a:t>
            </a:r>
            <a:endParaRPr lang="fr-FR" sz="2600" dirty="0">
              <a:effectLst/>
              <a:latin typeface="Andalus" panose="02020603050405020304" pitchFamily="18" charset="-78"/>
              <a:ea typeface="Calibri" panose="020F0502020204030204" pitchFamily="34" charset="0"/>
              <a:cs typeface="Andalus" panose="02020603050405020304" pitchFamily="18" charset="-78"/>
            </a:endParaRPr>
          </a:p>
          <a:p>
            <a:pPr algn="r" rtl="1">
              <a:lnSpc>
                <a:spcPct val="107000"/>
              </a:lnSpc>
              <a:spcAft>
                <a:spcPts val="800"/>
              </a:spcAft>
            </a:pPr>
            <a:r>
              <a:rPr lang="ar-SA" sz="2600" dirty="0">
                <a:solidFill>
                  <a:srgbClr val="000000"/>
                </a:solidFill>
                <a:effectLst/>
                <a:latin typeface="Andalus" panose="02020603050405020304" pitchFamily="18" charset="-78"/>
                <a:ea typeface="Times New Roman" panose="02020603050405020304" pitchFamily="18" charset="0"/>
                <a:cs typeface="Andalus" panose="02020603050405020304" pitchFamily="18" charset="-78"/>
              </a:rPr>
              <a:t> المطلب الثالث: فوائد وتحديات استخدام نظام</a:t>
            </a:r>
            <a:r>
              <a:rPr lang="ar-SA"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a:t>
            </a:r>
            <a:r>
              <a:rPr lang="fr-FR"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ERP</a:t>
            </a:r>
            <a:r>
              <a:rPr lang="ar-DZ" sz="2600" dirty="0">
                <a:solidFill>
                  <a:srgbClr val="000000"/>
                </a:solidFill>
                <a:effectLst/>
                <a:latin typeface="Andalus" panose="02020603050405020304" pitchFamily="18" charset="-78"/>
                <a:ea typeface="Calibri" panose="020F0502020204030204" pitchFamily="34" charset="0"/>
                <a:cs typeface="Andalus" panose="02020603050405020304" pitchFamily="18" charset="-78"/>
              </a:rPr>
              <a:t>)</a:t>
            </a:r>
          </a:p>
          <a:p>
            <a:pPr algn="r" rtl="1">
              <a:lnSpc>
                <a:spcPct val="107000"/>
              </a:lnSpc>
              <a:spcAft>
                <a:spcPts val="800"/>
              </a:spcAft>
            </a:pPr>
            <a:r>
              <a:rPr lang="ar-DZ" sz="2600" dirty="0" smtClean="0">
                <a:solidFill>
                  <a:schemeClr val="tx1"/>
                </a:solidFill>
                <a:effectLst/>
                <a:latin typeface="Andalus" panose="02020603050405020304" pitchFamily="18" charset="-78"/>
                <a:ea typeface="Calibri" panose="020F0502020204030204" pitchFamily="34" charset="0"/>
                <a:cs typeface="Andalus" panose="02020603050405020304" pitchFamily="18" charset="-78"/>
              </a:rPr>
              <a:t>خاتمة</a:t>
            </a:r>
            <a:endParaRPr lang="ar-DZ" sz="2300" dirty="0">
              <a:solidFill>
                <a:schemeClr val="tx1"/>
              </a:solidFill>
              <a:latin typeface="Andalus" panose="02020603050405020304" pitchFamily="18" charset="-78"/>
              <a:ea typeface="Calibri" panose="020F0502020204030204" pitchFamily="34" charset="0"/>
              <a:cs typeface="Andalus" panose="02020603050405020304" pitchFamily="18" charset="-78"/>
            </a:endParaRPr>
          </a:p>
          <a:p>
            <a:pPr algn="r" rtl="1">
              <a:lnSpc>
                <a:spcPct val="107000"/>
              </a:lnSpc>
              <a:spcAft>
                <a:spcPts val="800"/>
              </a:spcAft>
            </a:pPr>
            <a:r>
              <a:rPr lang="ar-SA" sz="2300" b="1" dirty="0" smtClean="0">
                <a:solidFill>
                  <a:schemeClr val="tx1"/>
                </a:solidFill>
                <a:effectLst/>
                <a:latin typeface="Andalus" panose="02020603050405020304" pitchFamily="18" charset="-78"/>
                <a:ea typeface="Times New Roman" panose="02020603050405020304" pitchFamily="18" charset="0"/>
                <a:cs typeface="Andalus" panose="02020603050405020304" pitchFamily="18" charset="-78"/>
              </a:rPr>
              <a:t>قائمة </a:t>
            </a:r>
            <a:r>
              <a:rPr lang="ar-SA" sz="2300" b="1" dirty="0">
                <a:solidFill>
                  <a:schemeClr val="tx1"/>
                </a:solidFill>
                <a:effectLst/>
                <a:latin typeface="Andalus" panose="02020603050405020304" pitchFamily="18" charset="-78"/>
                <a:ea typeface="Times New Roman" panose="02020603050405020304" pitchFamily="18" charset="0"/>
                <a:cs typeface="Andalus" panose="02020603050405020304" pitchFamily="18" charset="-78"/>
              </a:rPr>
              <a:t>المراجع</a:t>
            </a:r>
            <a:endParaRPr lang="fr-FR" sz="2300" dirty="0">
              <a:solidFill>
                <a:schemeClr val="tx1"/>
              </a:solidFill>
              <a:effectLst/>
              <a:latin typeface="Andalus" panose="02020603050405020304" pitchFamily="18" charset="-78"/>
              <a:ea typeface="Times New Roman" panose="02020603050405020304" pitchFamily="18" charset="0"/>
              <a:cs typeface="Andalus" panose="02020603050405020304" pitchFamily="18" charset="-78"/>
            </a:endParaRPr>
          </a:p>
          <a:p>
            <a:pPr algn="r" rtl="1">
              <a:lnSpc>
                <a:spcPct val="150000"/>
              </a:lnSpc>
            </a:pPr>
            <a:endParaRPr lang="fr-FR" sz="1400" b="1" dirty="0">
              <a:solidFill>
                <a:schemeClr val="tx1"/>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04083654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764704"/>
            <a:ext cx="7704856" cy="5760640"/>
          </a:xfrm>
        </p:spPr>
        <p:txBody>
          <a:bodyPr>
            <a:normAutofit/>
          </a:bodyPr>
          <a:lstStyle/>
          <a:p>
            <a:pPr lvl="0" algn="r" rtl="1">
              <a:lnSpc>
                <a:spcPct val="150000"/>
              </a:lnSpc>
              <a:buClr>
                <a:srgbClr val="F14124">
                  <a:lumMod val="75000"/>
                </a:srgbClr>
              </a:buClr>
            </a:pPr>
            <a:r>
              <a:rPr lang="ar-DZ" sz="1600" b="1" dirty="0">
                <a:solidFill>
                  <a:prstClr val="black"/>
                </a:solidFill>
                <a:latin typeface="Simplified Arabic" pitchFamily="18" charset="-78"/>
                <a:cs typeface="Simplified Arabic" pitchFamily="18" charset="-78"/>
              </a:rPr>
              <a:t> </a:t>
            </a:r>
          </a:p>
          <a:p>
            <a:pPr algn="just" rtl="1">
              <a:lnSpc>
                <a:spcPct val="107000"/>
              </a:lnSpc>
              <a:spcAft>
                <a:spcPts val="800"/>
              </a:spcAft>
            </a:pPr>
            <a:endParaRPr lang="ar-DZ" sz="1800" dirty="0">
              <a:effectLst/>
              <a:latin typeface="Calibri" panose="020F0502020204030204" pitchFamily="34" charset="0"/>
              <a:ea typeface="Calibri" panose="020F0502020204030204" pitchFamily="34" charset="0"/>
              <a:cs typeface="Simplified Arabic" panose="02020603050405020304" pitchFamily="18" charset="-78"/>
            </a:endParaRPr>
          </a:p>
          <a:p>
            <a:pPr algn="just" rtl="1">
              <a:lnSpc>
                <a:spcPct val="107000"/>
              </a:lnSpc>
              <a:spcAft>
                <a:spcPts val="800"/>
              </a:spcAft>
            </a:pPr>
            <a:r>
              <a:rPr lang="ar-SA"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يشهد العالم تطورات سريعة ومتلاحقة ومنافسة شديدة بين مختلف المؤسسات، </a:t>
            </a:r>
            <a:r>
              <a:rPr lang="ar-SA" sz="1800" dirty="0" err="1">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تسعی</a:t>
            </a:r>
            <a:r>
              <a:rPr lang="ar-SA"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 هذه</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pPr>
            <a:r>
              <a:rPr lang="ar-SA"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الأخيرة إلى تطبيق مختلف التقنيات الحديثة التي تمكنها من استخدام نظام تخطيط موارد المؤسسة (</a:t>
            </a:r>
            <a:r>
              <a:rPr lang="fr-FR" sz="1800" dirty="0">
                <a:solidFill>
                  <a:schemeClr val="tx1"/>
                </a:solidFill>
                <a:effectLst/>
                <a:latin typeface="Simplified Arabic" panose="02020603050405020304" pitchFamily="18" charset="-78"/>
                <a:ea typeface="Calibri" panose="020F0502020204030204" pitchFamily="34" charset="0"/>
                <a:cs typeface="Arial" panose="020B0604020202020204" pitchFamily="34" charset="0"/>
              </a:rPr>
              <a:t>ERP</a:t>
            </a:r>
            <a:r>
              <a:rPr lang="ar-SA"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a:t>
            </a:r>
            <a:r>
              <a:rPr lang="ar-DZ"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 </a:t>
            </a:r>
            <a:r>
              <a:rPr lang="ar-SA"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ولعل أهم الطرق المتبعة في ذلك هو سعيها لامتلاك أنظمة معلومات متطورة ،لا يقتصر عملها على تسيير وظائفها بصورة مستقلة عن بعضها لبعض كما كان في الماضي، ولكن البحث عن أنظمة معلومات قادرة على ربط مختلف وظائف ووحدات وفروع المؤسسة ببعضها البعض، وجعلها تعمل بشكل متناسق ومتكامل، ويعد نظام تخطيط موارد المؤسسة من البرمجيات أكثر استخداما في السنوات الأخيرة ، فلقد أصبح </a:t>
            </a:r>
            <a:r>
              <a:rPr lang="ar-SA" sz="1800" dirty="0" err="1">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هذاالنظام</a:t>
            </a:r>
            <a:r>
              <a:rPr lang="ar-SA"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 اليوم عاملا حاسما وأداة مهمة لتحقيق المؤسسة لتفوقها على مؤسسات</a:t>
            </a:r>
            <a:r>
              <a:rPr lang="fr-FR" sz="1800" dirty="0">
                <a:solidFill>
                  <a:schemeClr val="tx1"/>
                </a:solidFill>
                <a:effectLst/>
                <a:latin typeface="Simplified Arabic" panose="02020603050405020304" pitchFamily="18" charset="-78"/>
                <a:ea typeface="Calibri" panose="020F0502020204030204" pitchFamily="34" charset="0"/>
                <a:cs typeface="Arial" panose="020B0604020202020204" pitchFamily="34" charset="0"/>
              </a:rPr>
              <a:t>  </a:t>
            </a:r>
            <a:r>
              <a:rPr lang="ar-SA"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أخرى</a:t>
            </a:r>
            <a:r>
              <a:rPr lang="fr-FR" sz="1800" dirty="0">
                <a:solidFill>
                  <a:schemeClr val="tx1"/>
                </a:solidFill>
                <a:effectLst/>
                <a:latin typeface="Simplified Arabic" panose="02020603050405020304" pitchFamily="18" charset="-78"/>
                <a:ea typeface="Calibri" panose="020F0502020204030204" pitchFamily="34" charset="0"/>
                <a:cs typeface="Arial" panose="020B0604020202020204" pitchFamily="34" charset="0"/>
              </a:rPr>
              <a:t>. </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600"/>
              </a:spcAft>
            </a:pPr>
            <a:r>
              <a:rPr lang="ar-SA"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من هنا يمكن طرح الإشكالية التالية:</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600"/>
              </a:spcAft>
            </a:pPr>
            <a:r>
              <a:rPr lang="ar-SA"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ما مفهوم نظام تخطيط موارد المؤسسة(</a:t>
            </a:r>
            <a:r>
              <a:rPr lang="fr-FR" sz="1800" dirty="0">
                <a:solidFill>
                  <a:schemeClr val="tx1"/>
                </a:solidFill>
                <a:effectLst/>
                <a:latin typeface="Simplified Arabic" panose="02020603050405020304" pitchFamily="18" charset="-78"/>
                <a:ea typeface="Calibri" panose="020F0502020204030204" pitchFamily="34" charset="0"/>
                <a:cs typeface="Arial" panose="020B0604020202020204" pitchFamily="34" charset="0"/>
              </a:rPr>
              <a:t>ERP</a:t>
            </a:r>
            <a:r>
              <a:rPr lang="ar-SA"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 وما الهدف من استخدام هذا النظام (</a:t>
            </a:r>
            <a:r>
              <a:rPr lang="fr-FR" sz="1800" dirty="0">
                <a:solidFill>
                  <a:schemeClr val="tx1"/>
                </a:solidFill>
                <a:effectLst/>
                <a:latin typeface="Simplified Arabic" panose="02020603050405020304" pitchFamily="18" charset="-78"/>
                <a:ea typeface="Calibri" panose="020F0502020204030204" pitchFamily="34" charset="0"/>
                <a:cs typeface="Arial" panose="020B0604020202020204" pitchFamily="34" charset="0"/>
              </a:rPr>
              <a:t>ERP</a:t>
            </a:r>
            <a:r>
              <a:rPr lang="ar-SA" sz="1800" dirty="0">
                <a:solidFill>
                  <a:schemeClr val="tx1"/>
                </a:solidFill>
                <a:effectLst/>
                <a:latin typeface="Calibri" panose="020F0502020204030204" pitchFamily="34" charset="0"/>
                <a:ea typeface="Calibri" panose="020F0502020204030204" pitchFamily="34" charset="0"/>
                <a:cs typeface="Simplified Arabic" panose="02020603050405020304" pitchFamily="18" charset="-78"/>
              </a:rPr>
              <a:t>)؟</a:t>
            </a:r>
            <a:endParaRPr lang="fr-FR"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lvl="0" algn="r" rtl="1">
              <a:lnSpc>
                <a:spcPct val="150000"/>
              </a:lnSpc>
              <a:buClr>
                <a:srgbClr val="F14124">
                  <a:lumMod val="75000"/>
                </a:srgbClr>
              </a:buClr>
            </a:pPr>
            <a:endParaRPr lang="ar-DZ" sz="1600" b="1" dirty="0">
              <a:solidFill>
                <a:prstClr val="black"/>
              </a:solidFill>
              <a:latin typeface="Simplified Arabic" pitchFamily="18" charset="-78"/>
              <a:cs typeface="Simplified Arabic" pitchFamily="18" charset="-78"/>
            </a:endParaRPr>
          </a:p>
        </p:txBody>
      </p:sp>
      <p:sp>
        <p:nvSpPr>
          <p:cNvPr id="2" name="Ellipse 1"/>
          <p:cNvSpPr/>
          <p:nvPr/>
        </p:nvSpPr>
        <p:spPr>
          <a:xfrm>
            <a:off x="3408092" y="980728"/>
            <a:ext cx="2304256" cy="504056"/>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b="1" dirty="0">
                <a:solidFill>
                  <a:prstClr val="black"/>
                </a:solidFill>
                <a:latin typeface="Simplified Arabic" pitchFamily="18" charset="-78"/>
                <a:cs typeface="Simplified Arabic" pitchFamily="18" charset="-78"/>
              </a:rPr>
              <a:t>مقدمة</a:t>
            </a:r>
            <a:endParaRPr lang="fr-FR" dirty="0"/>
          </a:p>
        </p:txBody>
      </p:sp>
    </p:spTree>
    <p:extLst>
      <p:ext uri="{BB962C8B-B14F-4D97-AF65-F5344CB8AC3E}">
        <p14:creationId xmlns:p14="http://schemas.microsoft.com/office/powerpoint/2010/main" val="1939221016"/>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548680"/>
            <a:ext cx="7920880" cy="5760640"/>
          </a:xfrm>
        </p:spPr>
        <p:txBody>
          <a:bodyPr>
            <a:normAutofit/>
          </a:bodyPr>
          <a:lstStyle/>
          <a:p>
            <a:pPr marL="449580" algn="r" rtl="1">
              <a:lnSpc>
                <a:spcPct val="107000"/>
              </a:lnSpc>
              <a:spcAft>
                <a:spcPts val="800"/>
              </a:spcAft>
            </a:pPr>
            <a:r>
              <a:rPr lang="ar-SA" sz="16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المبحث الأول: </a:t>
            </a:r>
            <a:r>
              <a:rPr lang="ar-DZ" sz="1600" b="1" dirty="0">
                <a:solidFill>
                  <a:srgbClr val="000000"/>
                </a:solidFill>
                <a:ea typeface="Calibri"/>
                <a:cs typeface="Simplified Arabic"/>
              </a:rPr>
              <a:t>ماهية نظام تخطيط موارد المؤسسة </a:t>
            </a:r>
            <a:r>
              <a:rPr lang="ar-SA" sz="1600" dirty="0">
                <a:solidFill>
                  <a:srgbClr val="000000"/>
                </a:solidFill>
                <a:ea typeface="Calibri"/>
                <a:cs typeface="Simplified Arabic"/>
              </a:rPr>
              <a:t>(</a:t>
            </a:r>
            <a:r>
              <a:rPr lang="fr-FR" sz="1600" dirty="0">
                <a:solidFill>
                  <a:srgbClr val="000000"/>
                </a:solidFill>
                <a:latin typeface="Simplified Arabic"/>
                <a:ea typeface="Calibri"/>
              </a:rPr>
              <a:t>ERP</a:t>
            </a:r>
            <a:r>
              <a:rPr lang="ar-DZ" sz="1600" dirty="0">
                <a:solidFill>
                  <a:srgbClr val="000000"/>
                </a:solidFill>
                <a:ea typeface="Calibri"/>
                <a:cs typeface="Simplified Arabic"/>
              </a:rPr>
              <a:t>).</a:t>
            </a:r>
            <a:endParaRPr lang="ar-DZ" sz="1600" b="1" dirty="0" smtClean="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algn="just" rtl="1">
              <a:lnSpc>
                <a:spcPct val="107000"/>
              </a:lnSpc>
              <a:spcAft>
                <a:spcPts val="600"/>
              </a:spcAft>
            </a:pPr>
            <a:r>
              <a:rPr lang="ar-DZ" sz="1600" b="1" dirty="0" smtClean="0">
                <a:solidFill>
                  <a:srgbClr val="000000"/>
                </a:solidFill>
                <a:latin typeface="Calibri"/>
                <a:ea typeface="Calibri"/>
                <a:cs typeface="Simplified Arabic"/>
              </a:rPr>
              <a:t>المطلب </a:t>
            </a:r>
            <a:r>
              <a:rPr lang="ar-DZ" sz="1600" b="1" dirty="0">
                <a:solidFill>
                  <a:srgbClr val="000000"/>
                </a:solidFill>
                <a:latin typeface="Calibri"/>
                <a:ea typeface="Calibri"/>
                <a:cs typeface="Simplified Arabic"/>
              </a:rPr>
              <a:t>الأول: </a:t>
            </a:r>
            <a:r>
              <a:rPr lang="ar-SA" sz="1600" b="1" dirty="0">
                <a:solidFill>
                  <a:srgbClr val="000000"/>
                </a:solidFill>
                <a:latin typeface="Calibri"/>
                <a:ea typeface="Calibri"/>
                <a:cs typeface="Simplified Arabic"/>
              </a:rPr>
              <a:t>مفهوم نظام تخطيط موارد </a:t>
            </a:r>
            <a:r>
              <a:rPr lang="ar-DZ" sz="1600" b="1" dirty="0">
                <a:solidFill>
                  <a:srgbClr val="000000"/>
                </a:solidFill>
                <a:latin typeface="Calibri"/>
                <a:ea typeface="Calibri"/>
                <a:cs typeface="Simplified Arabic"/>
              </a:rPr>
              <a:t>المؤسسة</a:t>
            </a:r>
            <a:r>
              <a:rPr lang="ar-SA" sz="1600" b="1" dirty="0">
                <a:solidFill>
                  <a:srgbClr val="000000"/>
                </a:solidFill>
                <a:latin typeface="Calibri"/>
                <a:ea typeface="Calibri"/>
                <a:cs typeface="Simplified Arabic"/>
              </a:rPr>
              <a:t> (</a:t>
            </a:r>
            <a:r>
              <a:rPr lang="fr-FR" sz="1600" b="1" dirty="0">
                <a:solidFill>
                  <a:srgbClr val="000000"/>
                </a:solidFill>
                <a:latin typeface="Simplified Arabic"/>
                <a:ea typeface="Calibri"/>
                <a:cs typeface="Arial"/>
              </a:rPr>
              <a:t>ERP</a:t>
            </a:r>
            <a:r>
              <a:rPr lang="ar-DZ" sz="1600" b="1" dirty="0">
                <a:solidFill>
                  <a:srgbClr val="000000"/>
                </a:solidFill>
                <a:latin typeface="Calibri"/>
                <a:ea typeface="Calibri"/>
                <a:cs typeface="Simplified Arabic"/>
              </a:rPr>
              <a:t>):</a:t>
            </a:r>
            <a:endParaRPr lang="fr-FR" sz="1600" b="1" dirty="0">
              <a:latin typeface="Calibri"/>
              <a:ea typeface="Calibri"/>
              <a:cs typeface="Arial"/>
            </a:endParaRPr>
          </a:p>
          <a:p>
            <a:pPr algn="just" rtl="1">
              <a:lnSpc>
                <a:spcPct val="107000"/>
              </a:lnSpc>
              <a:spcAft>
                <a:spcPts val="600"/>
              </a:spcAft>
            </a:pPr>
            <a:r>
              <a:rPr lang="ar-SA" sz="1400" dirty="0">
                <a:solidFill>
                  <a:srgbClr val="000000"/>
                </a:solidFill>
                <a:latin typeface="Calibri"/>
                <a:ea typeface="Calibri"/>
                <a:cs typeface="Simplified Arabic"/>
              </a:rPr>
              <a:t>يُعرف نظام </a:t>
            </a:r>
            <a:r>
              <a:rPr lang="fr-FR" sz="1400" dirty="0">
                <a:latin typeface="Simplified Arabic"/>
                <a:ea typeface="Calibri"/>
                <a:cs typeface="Arial"/>
              </a:rPr>
              <a:t>(ERP)  </a:t>
            </a:r>
            <a:r>
              <a:rPr lang="ar-SA" sz="1400" dirty="0">
                <a:solidFill>
                  <a:srgbClr val="000000"/>
                </a:solidFill>
                <a:latin typeface="Calibri"/>
                <a:ea typeface="Calibri"/>
                <a:cs typeface="Simplified Arabic"/>
              </a:rPr>
              <a:t>على أنه نظام يساعد على تخطيط موارد المؤسسات، ويُعد الإدارة المتكاملة لعمليات الأعمال الرئيسة، والتي غالبًا ما تكون في الوقت الفعلي ويتوسط فيها البرامج والتكنولوجيا، ويشار عادةً إلى كفئة من أنظمة إدارة الأعمال، لذا لا بُد من معرفة ما هو نظام، فهو يعرف عادةً على أنه مجموعة من التطبيقات المتكاملة والتي يُمكن أن تستخدمها المؤسسة لجمع وتخزين وإدارة وتفسير البيانات من هذه الأنشطة التجارية العديدة، وتعمل أنظمة على مجموعة متنوعة من أجهزة الكمبيوتر وتكوينات الشبكات، وعادة ما تستخدم قواعد البيانات كمُستودع للمعلومات.</a:t>
            </a:r>
            <a:endParaRPr lang="fr-FR" sz="1400" dirty="0">
              <a:latin typeface="Calibri"/>
              <a:ea typeface="Calibri"/>
              <a:cs typeface="Arial"/>
            </a:endParaRPr>
          </a:p>
          <a:p>
            <a:pPr algn="just" rtl="1">
              <a:lnSpc>
                <a:spcPct val="107000"/>
              </a:lnSpc>
            </a:pPr>
            <a:r>
              <a:rPr lang="ar-SA" sz="1400" dirty="0">
                <a:solidFill>
                  <a:srgbClr val="000000"/>
                </a:solidFill>
                <a:latin typeface="Calibri"/>
                <a:ea typeface="Calibri"/>
                <a:cs typeface="Simplified Arabic"/>
              </a:rPr>
              <a:t>إن نظام تخطيط موارد المؤسسة </a:t>
            </a:r>
            <a:r>
              <a:rPr lang="fr-FR" sz="1400" dirty="0">
                <a:solidFill>
                  <a:srgbClr val="000000"/>
                </a:solidFill>
                <a:latin typeface="Simplified Arabic"/>
                <a:ea typeface="Calibri"/>
                <a:cs typeface="Arial"/>
              </a:rPr>
              <a:t>(ERP)" </a:t>
            </a:r>
            <a:r>
              <a:rPr lang="ar-SA" sz="1400" dirty="0">
                <a:solidFill>
                  <a:srgbClr val="000000"/>
                </a:solidFill>
                <a:latin typeface="Simplified Arabic"/>
                <a:ea typeface="Calibri"/>
                <a:cs typeface="Arial"/>
              </a:rPr>
              <a:t>هو</a:t>
            </a:r>
            <a:r>
              <a:rPr lang="ar-SA" sz="1400" dirty="0">
                <a:solidFill>
                  <a:srgbClr val="000000"/>
                </a:solidFill>
                <a:latin typeface="Calibri"/>
                <a:ea typeface="Calibri"/>
                <a:cs typeface="Simplified Arabic"/>
              </a:rPr>
              <a:t> ترجمة لما هو معروف</a:t>
            </a:r>
            <a:endParaRPr lang="fr-FR" sz="1400" dirty="0">
              <a:latin typeface="Calibri"/>
              <a:ea typeface="Calibri"/>
              <a:cs typeface="Arial"/>
            </a:endParaRPr>
          </a:p>
          <a:p>
            <a:pPr algn="just" rtl="1">
              <a:lnSpc>
                <a:spcPct val="107000"/>
              </a:lnSpc>
            </a:pPr>
            <a:r>
              <a:rPr lang="fr-FR" sz="1400" dirty="0">
                <a:solidFill>
                  <a:srgbClr val="000000"/>
                </a:solidFill>
                <a:latin typeface="Simplified Arabic"/>
                <a:ea typeface="Calibri"/>
                <a:cs typeface="Arial"/>
              </a:rPr>
              <a:t> </a:t>
            </a:r>
            <a:r>
              <a:rPr lang="ar-SA" sz="1400" dirty="0">
                <a:solidFill>
                  <a:srgbClr val="000000"/>
                </a:solidFill>
                <a:latin typeface="Simplified Arabic"/>
                <a:ea typeface="Calibri"/>
                <a:cs typeface="Arial"/>
              </a:rPr>
              <a:t>،</a:t>
            </a:r>
            <a:r>
              <a:rPr lang="fr-FR" sz="1400" dirty="0">
                <a:solidFill>
                  <a:srgbClr val="000000"/>
                </a:solidFill>
                <a:latin typeface="Simplified Arabic"/>
                <a:ea typeface="Calibri"/>
                <a:cs typeface="Arial"/>
              </a:rPr>
              <a:t>ressources planning systèmes) (Entreprise</a:t>
            </a:r>
            <a:r>
              <a:rPr lang="ar-SA" sz="1400" dirty="0">
                <a:solidFill>
                  <a:srgbClr val="000000"/>
                </a:solidFill>
                <a:latin typeface="Calibri"/>
                <a:ea typeface="Calibri"/>
                <a:cs typeface="Simplified Arabic"/>
              </a:rPr>
              <a:t> والفكرة الأساسية من </a:t>
            </a:r>
            <a:r>
              <a:rPr lang="fr-FR" sz="1400" dirty="0">
                <a:solidFill>
                  <a:srgbClr val="000000"/>
                </a:solidFill>
                <a:latin typeface="Simplified Arabic"/>
                <a:ea typeface="Calibri"/>
                <a:cs typeface="Arial"/>
              </a:rPr>
              <a:t>(ERP)  </a:t>
            </a:r>
            <a:r>
              <a:rPr lang="ar-SA" sz="1400" dirty="0">
                <a:solidFill>
                  <a:srgbClr val="000000"/>
                </a:solidFill>
                <a:latin typeface="Simplified Arabic"/>
                <a:ea typeface="Calibri"/>
                <a:cs typeface="Arial"/>
              </a:rPr>
              <a:t>هو</a:t>
            </a:r>
            <a:r>
              <a:rPr lang="ar-SA" sz="1400" dirty="0">
                <a:solidFill>
                  <a:srgbClr val="000000"/>
                </a:solidFill>
                <a:latin typeface="Calibri"/>
                <a:ea typeface="Calibri"/>
                <a:cs typeface="Simplified Arabic"/>
              </a:rPr>
              <a:t> التحول من استخدام منظومة متفرقة تعمل كل منها على حده إلى منظومة واحدة بقاعدة بيانا ت واحد ة ومنظومات فرعية تكون المنظومة الفرعية  للمالية هي المنظومة الرئيسية ، إن العديد من المنظمات قد عمدت إلى تنفيذ أنظمة معلوما ت </a:t>
            </a:r>
            <a:r>
              <a:rPr lang="fr-FR" sz="1400" dirty="0">
                <a:solidFill>
                  <a:srgbClr val="000000"/>
                </a:solidFill>
                <a:latin typeface="Simplified Arabic"/>
                <a:ea typeface="Calibri"/>
                <a:cs typeface="Arial"/>
              </a:rPr>
              <a:t>(ERP)  </a:t>
            </a:r>
            <a:r>
              <a:rPr lang="ar-SA" sz="1400" dirty="0">
                <a:solidFill>
                  <a:srgbClr val="000000"/>
                </a:solidFill>
                <a:latin typeface="Simplified Arabic"/>
                <a:ea typeface="Calibri"/>
                <a:cs typeface="Arial"/>
              </a:rPr>
              <a:t>كاستجابة</a:t>
            </a:r>
            <a:r>
              <a:rPr lang="ar-SA" sz="1400" dirty="0">
                <a:solidFill>
                  <a:srgbClr val="000000"/>
                </a:solidFill>
                <a:latin typeface="Calibri"/>
                <a:ea typeface="Calibri"/>
                <a:cs typeface="Simplified Arabic"/>
              </a:rPr>
              <a:t> للتغيرات العالمية وأهمها ازدياد نسبة المنافسة العالمية ، تحت اسم </a:t>
            </a:r>
            <a:r>
              <a:rPr lang="fr-FR" sz="1400" dirty="0">
                <a:solidFill>
                  <a:srgbClr val="000000"/>
                </a:solidFill>
                <a:latin typeface="Simplified Arabic"/>
                <a:ea typeface="Calibri"/>
                <a:cs typeface="Arial"/>
              </a:rPr>
              <a:t>(ERP)  </a:t>
            </a:r>
            <a:endParaRPr lang="fr-FR" sz="1400" dirty="0">
              <a:latin typeface="Calibri"/>
              <a:ea typeface="Calibri"/>
              <a:cs typeface="Arial"/>
            </a:endParaRPr>
          </a:p>
          <a:p>
            <a:pPr lvl="0" algn="just" rtl="1">
              <a:lnSpc>
                <a:spcPct val="107000"/>
              </a:lnSpc>
              <a:buClr>
                <a:srgbClr val="A5B592"/>
              </a:buClr>
            </a:pPr>
            <a:r>
              <a:rPr lang="ar-SA" sz="1400" dirty="0">
                <a:solidFill>
                  <a:srgbClr val="333333"/>
                </a:solidFill>
                <a:latin typeface="Calibri"/>
                <a:ea typeface="Calibri"/>
                <a:cs typeface="Times New Roman"/>
              </a:rPr>
              <a:t> </a:t>
            </a:r>
            <a:r>
              <a:rPr lang="ar-SA" sz="1400" dirty="0">
                <a:solidFill>
                  <a:srgbClr val="000000"/>
                </a:solidFill>
                <a:latin typeface="Calibri"/>
                <a:ea typeface="Calibri"/>
                <a:cs typeface="Simplified Arabic"/>
              </a:rPr>
              <a:t>يمكن أن يحقق لها العديد من المزايا كتقليص فتر ة دورة العمليات، ورفع كفاءة المنظمة، وتوليد المعلومات بسرعة إضافة إلى ذلك فإن أنظمة </a:t>
            </a:r>
            <a:r>
              <a:rPr lang="fr-FR" sz="1400" dirty="0">
                <a:solidFill>
                  <a:srgbClr val="000000"/>
                </a:solidFill>
                <a:latin typeface="Simplified Arabic"/>
                <a:ea typeface="Calibri"/>
                <a:cs typeface="Arial"/>
              </a:rPr>
              <a:t>(ERP) </a:t>
            </a:r>
            <a:r>
              <a:rPr lang="ar-SA" sz="1400" dirty="0">
                <a:solidFill>
                  <a:srgbClr val="000000"/>
                </a:solidFill>
                <a:latin typeface="Simplified Arabic"/>
                <a:ea typeface="Calibri"/>
                <a:cs typeface="Arial"/>
              </a:rPr>
              <a:t>تمنح</a:t>
            </a:r>
            <a:r>
              <a:rPr lang="ar-SA" sz="1400" dirty="0">
                <a:solidFill>
                  <a:srgbClr val="000000"/>
                </a:solidFill>
                <a:latin typeface="Calibri"/>
                <a:ea typeface="Calibri"/>
                <a:cs typeface="Simplified Arabic"/>
              </a:rPr>
              <a:t> المديرين القدرة على ضبط الأعمال كافة ،</a:t>
            </a:r>
            <a:r>
              <a:rPr lang="fr-FR" sz="1400" dirty="0">
                <a:solidFill>
                  <a:srgbClr val="000000"/>
                </a:solidFill>
                <a:latin typeface="Simplified Arabic"/>
                <a:ea typeface="Calibri"/>
                <a:cs typeface="Arial"/>
              </a:rPr>
              <a:t>  </a:t>
            </a:r>
            <a:r>
              <a:rPr lang="ar-SA" sz="1400" dirty="0">
                <a:solidFill>
                  <a:srgbClr val="000000"/>
                </a:solidFill>
                <a:latin typeface="Calibri"/>
                <a:ea typeface="Calibri"/>
                <a:cs typeface="Simplified Arabic"/>
              </a:rPr>
              <a:t>والسيطرة عليها ومراقبتها. </a:t>
            </a:r>
            <a:endParaRPr lang="fr-FR" sz="1400" dirty="0">
              <a:solidFill>
                <a:prstClr val="black">
                  <a:lumMod val="65000"/>
                  <a:lumOff val="35000"/>
                </a:prstClr>
              </a:solidFill>
              <a:latin typeface="Calibri"/>
              <a:ea typeface="Calibri"/>
              <a:cs typeface="Arial"/>
            </a:endParaRPr>
          </a:p>
          <a:p>
            <a:pPr lvl="0" algn="just" rtl="1">
              <a:lnSpc>
                <a:spcPct val="107000"/>
              </a:lnSpc>
              <a:spcAft>
                <a:spcPts val="600"/>
              </a:spcAft>
              <a:buClr>
                <a:srgbClr val="A5B592"/>
              </a:buClr>
            </a:pPr>
            <a:r>
              <a:rPr lang="ar-SA" sz="1400" dirty="0">
                <a:solidFill>
                  <a:srgbClr val="000000"/>
                </a:solidFill>
                <a:latin typeface="Calibri"/>
                <a:ea typeface="Calibri"/>
                <a:cs typeface="Simplified Arabic"/>
              </a:rPr>
              <a:t>إن معرفة ما هو نظام والذي يُشير إلى البرامج والأدوات التي يمكن أن تستخدمها الشركات لمعالجة المعلومات وإدارتها من جميع أنحاء الشركة، فإنه نظام يُقدم حلول من خلال تخزين هذه المعلومات في قاعدة بيانات واحدة، مما يُعطي الشركات نظرة مبسطة على كيفية تشغيل جميع أنظمتها، ومن بين الأقسام التي يمكن ربطها باستخدام برنامج </a:t>
            </a:r>
            <a:endParaRPr lang="ar-DZ" sz="1400" dirty="0">
              <a:solidFill>
                <a:srgbClr val="000000"/>
              </a:solidFill>
              <a:latin typeface="Calibri"/>
              <a:ea typeface="Calibri"/>
              <a:cs typeface="Simplified Arabic"/>
            </a:endParaRPr>
          </a:p>
          <a:p>
            <a:pPr lvl="0" algn="just" rtl="1">
              <a:lnSpc>
                <a:spcPct val="107000"/>
              </a:lnSpc>
              <a:spcAft>
                <a:spcPts val="600"/>
              </a:spcAft>
              <a:buClr>
                <a:srgbClr val="A5B592"/>
              </a:buClr>
            </a:pPr>
            <a:r>
              <a:rPr lang="ar-SA" sz="1400" dirty="0">
                <a:solidFill>
                  <a:srgbClr val="000000"/>
                </a:solidFill>
                <a:latin typeface="Calibri"/>
                <a:ea typeface="Calibri"/>
                <a:cs typeface="Simplified Arabic"/>
              </a:rPr>
              <a:t>هي تخطيط المنتجات والتصنيع والمخزون والمبيعات والتسويق والموارد البشرية والمحاسبة، حيث يأخذ</a:t>
            </a:r>
            <a:r>
              <a:rPr lang="ar-DZ" sz="1400" dirty="0">
                <a:solidFill>
                  <a:srgbClr val="000000"/>
                </a:solidFill>
                <a:latin typeface="Calibri"/>
                <a:ea typeface="Calibri"/>
                <a:cs typeface="Simplified Arabic"/>
              </a:rPr>
              <a:t> </a:t>
            </a:r>
            <a:r>
              <a:rPr lang="ar-SA" sz="1400" dirty="0">
                <a:solidFill>
                  <a:srgbClr val="000000"/>
                </a:solidFill>
                <a:latin typeface="Calibri"/>
                <a:ea typeface="Calibri"/>
                <a:cs typeface="Simplified Arabic"/>
              </a:rPr>
              <a:t>جميع البرامج والتطبيقات المستخدمة لتشغيل كل من هذه الأقسام ويحولها إلى برنامج واحد </a:t>
            </a:r>
            <a:r>
              <a:rPr lang="ar-SA" sz="1400" dirty="0" err="1">
                <a:solidFill>
                  <a:srgbClr val="000000"/>
                </a:solidFill>
                <a:latin typeface="Calibri"/>
                <a:ea typeface="Calibri"/>
                <a:cs typeface="Simplified Arabic"/>
              </a:rPr>
              <a:t>قياسيفي</a:t>
            </a:r>
            <a:r>
              <a:rPr lang="ar-SA" sz="1400" dirty="0">
                <a:solidFill>
                  <a:srgbClr val="000000"/>
                </a:solidFill>
                <a:latin typeface="Calibri"/>
                <a:ea typeface="Calibri"/>
                <a:cs typeface="Simplified Arabic"/>
              </a:rPr>
              <a:t> كل قسم من الأقسام، فالهدف هو التأكد من أن الأمور تعمل بكفاءة مثالية ومتزامنة مع بعضها البعض.</a:t>
            </a:r>
            <a:endParaRPr lang="fr-FR" sz="1400" dirty="0">
              <a:solidFill>
                <a:prstClr val="black">
                  <a:lumMod val="65000"/>
                  <a:lumOff val="35000"/>
                </a:prstClr>
              </a:solidFill>
              <a:latin typeface="Calibri"/>
              <a:ea typeface="Calibri"/>
              <a:cs typeface="Arial"/>
            </a:endParaRPr>
          </a:p>
          <a:p>
            <a:pPr lvl="0" algn="just" rtl="1">
              <a:lnSpc>
                <a:spcPct val="107000"/>
              </a:lnSpc>
              <a:spcAft>
                <a:spcPts val="600"/>
              </a:spcAft>
              <a:buClr>
                <a:srgbClr val="A5B592"/>
              </a:buClr>
            </a:pPr>
            <a:endParaRPr lang="fr-FR" sz="1300" dirty="0">
              <a:solidFill>
                <a:prstClr val="black">
                  <a:lumMod val="65000"/>
                  <a:lumOff val="35000"/>
                </a:prstClr>
              </a:solidFill>
              <a:latin typeface="Calibri"/>
              <a:ea typeface="Calibri"/>
              <a:cs typeface="Arial"/>
            </a:endParaRPr>
          </a:p>
          <a:p>
            <a:pPr algn="r" rtl="1" fontAlgn="base">
              <a:lnSpc>
                <a:spcPct val="115000"/>
              </a:lnSpc>
              <a:spcAft>
                <a:spcPts val="800"/>
              </a:spcAft>
            </a:pPr>
            <a:endParaRPr lang="fr-FR" sz="1050" dirty="0">
              <a:latin typeface="Calibri"/>
              <a:ea typeface="Calibri"/>
              <a:cs typeface="Arial"/>
            </a:endParaRPr>
          </a:p>
          <a:p>
            <a:pPr lvl="0" algn="r" rtl="1">
              <a:lnSpc>
                <a:spcPct val="150000"/>
              </a:lnSpc>
              <a:buClr>
                <a:srgbClr val="F14124">
                  <a:lumMod val="75000"/>
                </a:srgbClr>
              </a:buClr>
            </a:pPr>
            <a:endParaRPr lang="ar-DZ" sz="1400" b="1" dirty="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b="1" dirty="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b="1" dirty="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b="1" dirty="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b="1" dirty="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b="1" dirty="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b="1" dirty="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b="1" dirty="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b="1"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buClr>
                <a:srgbClr val="F14124">
                  <a:lumMod val="75000"/>
                </a:srgbClr>
              </a:buClr>
              <a:buAutoNum type="arabic1Minus"/>
            </a:pPr>
            <a:endParaRPr lang="ar-DZ" sz="1400" dirty="0">
              <a:solidFill>
                <a:prstClr val="black"/>
              </a:solidFill>
              <a:latin typeface="Simplified Arabic" pitchFamily="18" charset="-78"/>
              <a:cs typeface="Simplified Arabic" pitchFamily="18" charset="-78"/>
            </a:endParaRPr>
          </a:p>
          <a:p>
            <a:pPr lvl="0" algn="r" rtl="1">
              <a:lnSpc>
                <a:spcPct val="150000"/>
              </a:lnSpc>
              <a:buClr>
                <a:srgbClr val="F14124">
                  <a:lumMod val="75000"/>
                </a:srgbClr>
              </a:buClr>
            </a:pPr>
            <a:endParaRPr lang="ar-DZ" sz="1400" dirty="0">
              <a:solidFill>
                <a:prstClr val="black"/>
              </a:solidFill>
              <a:latin typeface="Simplified Arabic" pitchFamily="18" charset="-78"/>
              <a:cs typeface="Simplified Arabic" pitchFamily="18" charset="-78"/>
            </a:endParaRPr>
          </a:p>
          <a:p>
            <a:pPr algn="r" rtl="1"/>
            <a:endParaRPr lang="fr-FR" sz="1400" b="1" dirty="0">
              <a:solidFill>
                <a:schemeClr val="tx1"/>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08882270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548680"/>
            <a:ext cx="7704856" cy="5760640"/>
          </a:xfrm>
        </p:spPr>
        <p:txBody>
          <a:bodyPr>
            <a:normAutofit lnSpcReduction="10000"/>
          </a:bodyPr>
          <a:lstStyle/>
          <a:p>
            <a:pPr algn="just" rtl="1">
              <a:lnSpc>
                <a:spcPct val="107000"/>
              </a:lnSpc>
              <a:spcAft>
                <a:spcPts val="600"/>
              </a:spcAft>
            </a:pPr>
            <a:r>
              <a:rPr lang="ar-SA" sz="1600" b="1" dirty="0">
                <a:solidFill>
                  <a:srgbClr val="000000"/>
                </a:solidFill>
                <a:latin typeface="Calibri"/>
                <a:ea typeface="Calibri"/>
                <a:cs typeface="Simplified Arabic"/>
              </a:rPr>
              <a:t>المطلب الثاني: خصائص </a:t>
            </a:r>
            <a:r>
              <a:rPr lang="ar-DZ" sz="1600" b="1" dirty="0">
                <a:solidFill>
                  <a:srgbClr val="000000"/>
                </a:solidFill>
                <a:latin typeface="Calibri"/>
                <a:ea typeface="Calibri"/>
                <a:cs typeface="Simplified Arabic"/>
              </a:rPr>
              <a:t>نظام تخطيط موارد المؤسسة </a:t>
            </a:r>
            <a:r>
              <a:rPr lang="ar-SA" sz="1600" dirty="0">
                <a:solidFill>
                  <a:srgbClr val="000000"/>
                </a:solidFill>
                <a:latin typeface="Calibri"/>
                <a:ea typeface="Calibri"/>
                <a:cs typeface="Simplified Arabic"/>
              </a:rPr>
              <a:t>(</a:t>
            </a:r>
            <a:r>
              <a:rPr lang="fr-FR" sz="1600" dirty="0">
                <a:solidFill>
                  <a:srgbClr val="000000"/>
                </a:solidFill>
                <a:latin typeface="Simplified Arabic"/>
                <a:ea typeface="Calibri"/>
                <a:cs typeface="Arial"/>
              </a:rPr>
              <a:t>ERP</a:t>
            </a:r>
            <a:r>
              <a:rPr lang="ar-DZ" sz="1600" dirty="0">
                <a:solidFill>
                  <a:srgbClr val="000000"/>
                </a:solidFill>
                <a:latin typeface="Calibri"/>
                <a:ea typeface="Calibri"/>
                <a:cs typeface="Simplified Arabic"/>
              </a:rPr>
              <a:t>).</a:t>
            </a:r>
            <a:endParaRPr lang="fr-FR" sz="1100" dirty="0">
              <a:latin typeface="Calibri"/>
              <a:ea typeface="Calibri"/>
              <a:cs typeface="Arial"/>
            </a:endParaRPr>
          </a:p>
          <a:p>
            <a:pPr algn="just" rtl="1">
              <a:lnSpc>
                <a:spcPct val="107000"/>
              </a:lnSpc>
              <a:spcAft>
                <a:spcPts val="600"/>
              </a:spcAft>
            </a:pPr>
            <a:r>
              <a:rPr lang="ar-SA" sz="1400" dirty="0">
                <a:solidFill>
                  <a:srgbClr val="000000"/>
                </a:solidFill>
                <a:latin typeface="Calibri"/>
                <a:ea typeface="Calibri"/>
                <a:cs typeface="Simplified Arabic"/>
              </a:rPr>
              <a:t>يُعد تخطيط موارد المؤسسات طريقة لاستخدام الأشخاص والأجهزة والبرامج بكفاءة لزيادة الإنتاجية والربح، وبالتالي تبسيط العمليات التجارية للشركة، وقد يتضمن تخطيط موارد المؤسسات العديد من تطبيقات البرامج أو حزمة برامج واحدة، ولكن أكثر تعقيدًا تنشر بسلاسة البيانات المطلوبة من قبل قسمين أو أكثر من أقسام الأعمال الفريدة، فإن معرفة ما هو نظام يسمح لكل إدارة أو مجال عمل بإدارة مركزية أثناء العمل بشكل مستقل، وتتضمن أنظمة تخطيط موارد المؤسسات الخصائص الآتية</a:t>
            </a:r>
            <a:r>
              <a:rPr lang="ar-SA" sz="1400" baseline="30000" dirty="0">
                <a:solidFill>
                  <a:srgbClr val="000000"/>
                </a:solidFill>
                <a:latin typeface="Calibri"/>
                <a:ea typeface="Calibri"/>
                <a:cs typeface="Simplified Arabic"/>
              </a:rPr>
              <a:t>:</a:t>
            </a:r>
            <a:endParaRPr lang="fr-FR" sz="1050" dirty="0">
              <a:latin typeface="Calibri"/>
              <a:ea typeface="Calibri"/>
              <a:cs typeface="Arial"/>
            </a:endParaRPr>
          </a:p>
          <a:p>
            <a:pPr algn="just" rtl="1">
              <a:lnSpc>
                <a:spcPct val="107000"/>
              </a:lnSpc>
              <a:spcAft>
                <a:spcPts val="600"/>
              </a:spcAft>
            </a:pPr>
            <a:r>
              <a:rPr lang="fr-FR" sz="1400" dirty="0">
                <a:solidFill>
                  <a:srgbClr val="000000"/>
                </a:solidFill>
                <a:latin typeface="Simplified Arabic"/>
                <a:ea typeface="Calibri"/>
                <a:cs typeface="Arial"/>
              </a:rPr>
              <a:t>-</a:t>
            </a:r>
            <a:r>
              <a:rPr lang="ar-SA" sz="1400" dirty="0">
                <a:solidFill>
                  <a:srgbClr val="000000"/>
                </a:solidFill>
                <a:latin typeface="Calibri"/>
                <a:ea typeface="Calibri"/>
                <a:cs typeface="Simplified Arabic"/>
              </a:rPr>
              <a:t>يُساعد في تبسيط العديد من العمليات، مما يزيد من الإنتاجية الإجمالية للمؤسسة.</a:t>
            </a:r>
            <a:endParaRPr lang="fr-FR" sz="1050" dirty="0">
              <a:latin typeface="Calibri"/>
              <a:ea typeface="Calibri"/>
              <a:cs typeface="Arial"/>
            </a:endParaRPr>
          </a:p>
          <a:p>
            <a:pPr algn="just" rtl="1">
              <a:lnSpc>
                <a:spcPct val="107000"/>
              </a:lnSpc>
              <a:spcAft>
                <a:spcPts val="600"/>
              </a:spcAft>
            </a:pPr>
            <a:r>
              <a:rPr lang="fr-FR" sz="1400" dirty="0">
                <a:solidFill>
                  <a:srgbClr val="000000"/>
                </a:solidFill>
                <a:latin typeface="Simplified Arabic"/>
                <a:ea typeface="Calibri"/>
                <a:cs typeface="Arial"/>
              </a:rPr>
              <a:t>-</a:t>
            </a:r>
            <a:r>
              <a:rPr lang="ar-SA" sz="1400" dirty="0">
                <a:solidFill>
                  <a:srgbClr val="000000"/>
                </a:solidFill>
                <a:latin typeface="Calibri"/>
                <a:ea typeface="Calibri"/>
                <a:cs typeface="Simplified Arabic"/>
              </a:rPr>
              <a:t>يساعد في إدارة الشؤون المالية وإدارة جميع جوانب سلسلة التوريد.</a:t>
            </a:r>
            <a:endParaRPr lang="fr-FR" sz="1050" dirty="0">
              <a:latin typeface="Calibri"/>
              <a:ea typeface="Calibri"/>
              <a:cs typeface="Arial"/>
            </a:endParaRPr>
          </a:p>
          <a:p>
            <a:pPr algn="just" rtl="1">
              <a:lnSpc>
                <a:spcPct val="107000"/>
              </a:lnSpc>
              <a:spcAft>
                <a:spcPts val="600"/>
              </a:spcAft>
            </a:pPr>
            <a:r>
              <a:rPr lang="fr-FR" sz="1400" dirty="0">
                <a:solidFill>
                  <a:srgbClr val="000000"/>
                </a:solidFill>
                <a:latin typeface="Simplified Arabic"/>
                <a:ea typeface="Calibri"/>
                <a:cs typeface="Arial"/>
              </a:rPr>
              <a:t>-</a:t>
            </a:r>
            <a:r>
              <a:rPr lang="ar-SA" sz="1400" dirty="0">
                <a:solidFill>
                  <a:srgbClr val="000000"/>
                </a:solidFill>
                <a:latin typeface="Calibri"/>
                <a:ea typeface="Calibri"/>
                <a:cs typeface="Simplified Arabic"/>
              </a:rPr>
              <a:t>يُحسن التعاون بين جميع الإدارات والموظفين. يسمح للشركة بالبقاء أكثر توافقًا.</a:t>
            </a:r>
            <a:endParaRPr lang="fr-FR" sz="1050" dirty="0">
              <a:latin typeface="Calibri"/>
              <a:ea typeface="Calibri"/>
              <a:cs typeface="Arial"/>
            </a:endParaRPr>
          </a:p>
          <a:p>
            <a:pPr algn="just" rtl="1">
              <a:lnSpc>
                <a:spcPct val="107000"/>
              </a:lnSpc>
              <a:spcAft>
                <a:spcPts val="600"/>
              </a:spcAft>
            </a:pPr>
            <a:r>
              <a:rPr lang="fr-FR" sz="1400" dirty="0">
                <a:solidFill>
                  <a:srgbClr val="000000"/>
                </a:solidFill>
                <a:latin typeface="Simplified Arabic"/>
                <a:ea typeface="Calibri"/>
                <a:cs typeface="Arial"/>
              </a:rPr>
              <a:t>-</a:t>
            </a:r>
            <a:r>
              <a:rPr lang="ar-SA" sz="1400" dirty="0">
                <a:solidFill>
                  <a:srgbClr val="000000"/>
                </a:solidFill>
                <a:latin typeface="Calibri"/>
                <a:ea typeface="Calibri"/>
                <a:cs typeface="Simplified Arabic"/>
              </a:rPr>
              <a:t>يقدم تحليلات محسّنة يمكن أن توفر ذكاء أفضل للأعمال في جميع جوانب الشركة في مكان واحد.</a:t>
            </a:r>
            <a:endParaRPr lang="fr-FR" sz="1050" dirty="0">
              <a:latin typeface="Calibri"/>
              <a:ea typeface="Calibri"/>
              <a:cs typeface="Arial"/>
            </a:endParaRPr>
          </a:p>
          <a:p>
            <a:pPr algn="just" rtl="1">
              <a:lnSpc>
                <a:spcPct val="107000"/>
              </a:lnSpc>
              <a:spcAft>
                <a:spcPts val="600"/>
              </a:spcAft>
            </a:pPr>
            <a:r>
              <a:rPr lang="fr-FR" sz="1400" dirty="0">
                <a:solidFill>
                  <a:srgbClr val="000000"/>
                </a:solidFill>
                <a:latin typeface="Simplified Arabic"/>
                <a:ea typeface="Calibri"/>
                <a:cs typeface="Arial"/>
              </a:rPr>
              <a:t>-</a:t>
            </a:r>
            <a:r>
              <a:rPr lang="fr-FR" sz="1400" dirty="0">
                <a:solidFill>
                  <a:srgbClr val="000000"/>
                </a:solidFill>
                <a:latin typeface="Simplified Arabic"/>
                <a:ea typeface="Times New Roman"/>
                <a:cs typeface="Arial"/>
              </a:rPr>
              <a:t> </a:t>
            </a:r>
            <a:r>
              <a:rPr lang="ar-SA" sz="1400" dirty="0">
                <a:solidFill>
                  <a:srgbClr val="000000"/>
                </a:solidFill>
                <a:latin typeface="Simplified Arabic"/>
                <a:ea typeface="Times New Roman"/>
                <a:cs typeface="Arial"/>
              </a:rPr>
              <a:t>الدقة بالتفاصيل والحرص على فرز المشكلات والتخلص منها باستمرار</a:t>
            </a:r>
            <a:r>
              <a:rPr lang="fr-FR" sz="1400" dirty="0">
                <a:solidFill>
                  <a:srgbClr val="000000"/>
                </a:solidFill>
                <a:latin typeface="Simplified Arabic"/>
                <a:ea typeface="Times New Roman"/>
                <a:cs typeface="Arial"/>
              </a:rPr>
              <a:t>.</a:t>
            </a:r>
            <a:endParaRPr lang="fr-FR" sz="1050" dirty="0">
              <a:latin typeface="Calibri"/>
              <a:ea typeface="Calibri"/>
              <a:cs typeface="Arial"/>
            </a:endParaRPr>
          </a:p>
          <a:p>
            <a:pPr marR="190500" algn="just" rtl="1">
              <a:lnSpc>
                <a:spcPct val="107000"/>
              </a:lnSpc>
              <a:spcAft>
                <a:spcPts val="600"/>
              </a:spcAft>
            </a:pPr>
            <a:r>
              <a:rPr lang="ar-SA" sz="1400" dirty="0">
                <a:solidFill>
                  <a:srgbClr val="000000"/>
                </a:solidFill>
                <a:latin typeface="Calibri"/>
                <a:ea typeface="Times New Roman"/>
                <a:cs typeface="Simplified Arabic"/>
              </a:rPr>
              <a:t>- المتابعة الدائمة للموظف والمداومة على تقديم التقارير حول عمله للمدراء</a:t>
            </a:r>
            <a:r>
              <a:rPr lang="fr-FR" sz="1400" dirty="0">
                <a:solidFill>
                  <a:srgbClr val="000000"/>
                </a:solidFill>
                <a:latin typeface="Simplified Arabic"/>
                <a:ea typeface="Times New Roman"/>
                <a:cs typeface="Arial"/>
              </a:rPr>
              <a:t>.</a:t>
            </a:r>
            <a:endParaRPr lang="fr-FR" sz="1050" dirty="0">
              <a:latin typeface="Calibri"/>
              <a:ea typeface="Calibri"/>
              <a:cs typeface="Arial"/>
            </a:endParaRPr>
          </a:p>
          <a:p>
            <a:pPr marR="190500" algn="just" rtl="1">
              <a:lnSpc>
                <a:spcPct val="107000"/>
              </a:lnSpc>
              <a:spcAft>
                <a:spcPts val="600"/>
              </a:spcAft>
            </a:pPr>
            <a:r>
              <a:rPr lang="ar-SA" sz="1400" dirty="0">
                <a:solidFill>
                  <a:srgbClr val="000000"/>
                </a:solidFill>
                <a:latin typeface="Calibri"/>
                <a:ea typeface="Times New Roman"/>
                <a:cs typeface="Simplified Arabic"/>
              </a:rPr>
              <a:t>- إجراء الأعمال بالتزام في توقيتها المحدد</a:t>
            </a:r>
            <a:r>
              <a:rPr lang="fr-FR" sz="1400" dirty="0">
                <a:solidFill>
                  <a:srgbClr val="000000"/>
                </a:solidFill>
                <a:latin typeface="Simplified Arabic"/>
                <a:ea typeface="Times New Roman"/>
                <a:cs typeface="Arial"/>
              </a:rPr>
              <a:t>.</a:t>
            </a:r>
            <a:endParaRPr lang="fr-FR" sz="1050" dirty="0">
              <a:latin typeface="Calibri"/>
              <a:ea typeface="Calibri"/>
              <a:cs typeface="Arial"/>
            </a:endParaRPr>
          </a:p>
          <a:p>
            <a:pPr marR="190500" algn="just" rtl="1">
              <a:lnSpc>
                <a:spcPct val="107000"/>
              </a:lnSpc>
              <a:spcAft>
                <a:spcPts val="600"/>
              </a:spcAft>
            </a:pPr>
            <a:r>
              <a:rPr lang="ar-SA" sz="1400" dirty="0">
                <a:solidFill>
                  <a:srgbClr val="000000"/>
                </a:solidFill>
                <a:latin typeface="Calibri"/>
                <a:ea typeface="Times New Roman"/>
                <a:cs typeface="Simplified Arabic"/>
              </a:rPr>
              <a:t>- العمل على إعداد وتجهيز فرق عمل مجهزة ومدربة</a:t>
            </a:r>
            <a:r>
              <a:rPr lang="fr-FR" sz="1400" dirty="0">
                <a:solidFill>
                  <a:srgbClr val="000000"/>
                </a:solidFill>
                <a:latin typeface="Simplified Arabic"/>
                <a:ea typeface="Times New Roman"/>
                <a:cs typeface="Arial"/>
              </a:rPr>
              <a:t>.</a:t>
            </a:r>
            <a:endParaRPr lang="fr-FR" sz="1050" dirty="0">
              <a:latin typeface="Calibri"/>
              <a:ea typeface="Calibri"/>
              <a:cs typeface="Arial"/>
            </a:endParaRPr>
          </a:p>
          <a:p>
            <a:pPr marR="190500" algn="just" rtl="1">
              <a:lnSpc>
                <a:spcPct val="107000"/>
              </a:lnSpc>
              <a:spcAft>
                <a:spcPts val="600"/>
              </a:spcAft>
            </a:pPr>
            <a:r>
              <a:rPr lang="ar-SA" sz="1400" dirty="0">
                <a:solidFill>
                  <a:srgbClr val="000000"/>
                </a:solidFill>
                <a:latin typeface="Calibri"/>
                <a:ea typeface="Times New Roman"/>
                <a:cs typeface="Simplified Arabic"/>
              </a:rPr>
              <a:t>- وضع رؤية مستقبلية على المدى البعيد</a:t>
            </a:r>
            <a:r>
              <a:rPr lang="fr-FR" sz="1400" dirty="0">
                <a:solidFill>
                  <a:srgbClr val="000000"/>
                </a:solidFill>
                <a:latin typeface="Simplified Arabic"/>
                <a:ea typeface="Times New Roman"/>
                <a:cs typeface="Arial"/>
              </a:rPr>
              <a:t>.</a:t>
            </a:r>
            <a:endParaRPr lang="fr-FR" sz="1050" dirty="0">
              <a:latin typeface="Calibri"/>
              <a:ea typeface="Calibri"/>
              <a:cs typeface="Arial"/>
            </a:endParaRPr>
          </a:p>
          <a:p>
            <a:pPr marR="190500" algn="just" rtl="1">
              <a:lnSpc>
                <a:spcPct val="107000"/>
              </a:lnSpc>
              <a:spcAft>
                <a:spcPts val="600"/>
              </a:spcAft>
            </a:pPr>
            <a:r>
              <a:rPr lang="ar-SA" sz="1400" dirty="0">
                <a:solidFill>
                  <a:srgbClr val="000000"/>
                </a:solidFill>
                <a:latin typeface="Calibri"/>
                <a:ea typeface="Times New Roman"/>
                <a:cs typeface="Simplified Arabic"/>
              </a:rPr>
              <a:t>- تقديم الاستشارات والملاحظات الخاصة بالعمل والموظفين بالمؤسسة</a:t>
            </a:r>
            <a:r>
              <a:rPr lang="fr-FR" sz="1400" dirty="0">
                <a:solidFill>
                  <a:srgbClr val="000000"/>
                </a:solidFill>
                <a:latin typeface="Simplified Arabic"/>
                <a:ea typeface="Times New Roman"/>
                <a:cs typeface="Arial"/>
              </a:rPr>
              <a:t>.</a:t>
            </a:r>
            <a:endParaRPr lang="fr-FR" sz="1050" dirty="0">
              <a:latin typeface="Calibri"/>
              <a:ea typeface="Calibri"/>
              <a:cs typeface="Arial"/>
            </a:endParaRPr>
          </a:p>
          <a:p>
            <a:pPr algn="r" rtl="1">
              <a:lnSpc>
                <a:spcPct val="107000"/>
              </a:lnSpc>
              <a:spcAft>
                <a:spcPts val="800"/>
              </a:spcAft>
            </a:pPr>
            <a:r>
              <a:rPr lang="en-US" sz="1200" dirty="0" smtClean="0">
                <a:solidFill>
                  <a:srgbClr val="333333"/>
                </a:solidFill>
                <a:latin typeface="Times New Roman"/>
                <a:ea typeface="Calibri"/>
                <a:cs typeface="Arial"/>
              </a:rPr>
              <a:t>.</a:t>
            </a:r>
            <a:r>
              <a:rPr lang="ar-SA" sz="1050" dirty="0" smtClean="0">
                <a:latin typeface="Calibri"/>
                <a:ea typeface="Calibri"/>
                <a:cs typeface="Simplified Arabic"/>
              </a:rPr>
              <a:t>الجليلي، </a:t>
            </a:r>
            <a:r>
              <a:rPr lang="ar-SA" sz="1050" dirty="0" err="1" smtClean="0">
                <a:latin typeface="Calibri"/>
                <a:ea typeface="Calibri"/>
                <a:cs typeface="Simplified Arabic"/>
              </a:rPr>
              <a:t>آلء</a:t>
            </a:r>
            <a:r>
              <a:rPr lang="ar-SA" sz="1050" dirty="0" smtClean="0">
                <a:latin typeface="Calibri"/>
                <a:ea typeface="Calibri"/>
                <a:cs typeface="Simplified Arabic"/>
              </a:rPr>
              <a:t> حسيب دور متطلبات تخطيط موارد المنظمة في تعزيز </a:t>
            </a:r>
            <a:r>
              <a:rPr lang="ar-SA" sz="1050" dirty="0" err="1" smtClean="0">
                <a:latin typeface="Calibri"/>
                <a:ea typeface="Calibri"/>
                <a:cs typeface="Simplified Arabic"/>
              </a:rPr>
              <a:t>النتاجية</a:t>
            </a:r>
            <a:r>
              <a:rPr lang="ar-SA" sz="1050" dirty="0" smtClean="0">
                <a:latin typeface="Calibri"/>
                <a:ea typeface="Calibri"/>
                <a:cs typeface="Simplified Arabic"/>
              </a:rPr>
              <a:t>: دراسة </a:t>
            </a:r>
            <a:r>
              <a:rPr lang="ar-SA" sz="1050" dirty="0" err="1" smtClean="0">
                <a:latin typeface="Calibri"/>
                <a:ea typeface="Calibri"/>
                <a:cs typeface="Simplified Arabic"/>
              </a:rPr>
              <a:t>استطالعية</a:t>
            </a:r>
            <a:r>
              <a:rPr lang="ar-SA" sz="1050" dirty="0" smtClean="0">
                <a:latin typeface="Calibri"/>
                <a:ea typeface="Calibri"/>
                <a:cs typeface="Simplified Arabic"/>
              </a:rPr>
              <a:t> </a:t>
            </a:r>
            <a:r>
              <a:rPr lang="ar-SA" sz="1050" dirty="0" err="1" smtClean="0">
                <a:latin typeface="Calibri"/>
                <a:ea typeface="Calibri"/>
                <a:cs typeface="Simplified Arabic"/>
              </a:rPr>
              <a:t>آلراء</a:t>
            </a:r>
            <a:r>
              <a:rPr lang="ar-SA" sz="1050" dirty="0" smtClean="0">
                <a:latin typeface="Calibri"/>
                <a:ea typeface="Calibri"/>
                <a:cs typeface="Simplified Arabic"/>
              </a:rPr>
              <a:t> المدراء في الشركات العامة لصناعة </a:t>
            </a:r>
            <a:r>
              <a:rPr lang="ar-SA" sz="1050" dirty="0" err="1" smtClean="0">
                <a:latin typeface="Calibri"/>
                <a:ea typeface="Calibri"/>
                <a:cs typeface="Simplified Arabic"/>
              </a:rPr>
              <a:t>األدوية</a:t>
            </a:r>
            <a:r>
              <a:rPr lang="ar-SA" sz="1050" dirty="0" smtClean="0">
                <a:latin typeface="Calibri"/>
                <a:ea typeface="Calibri"/>
                <a:cs typeface="Simplified Arabic"/>
              </a:rPr>
              <a:t> والمستلزمات الطبية -نينو، تنمية الرافدين،2013، ص 19.</a:t>
            </a:r>
            <a:endParaRPr lang="fr-FR" sz="1050" dirty="0" smtClean="0">
              <a:latin typeface="Calibri"/>
              <a:ea typeface="Calibri"/>
              <a:cs typeface="Arial"/>
            </a:endParaRPr>
          </a:p>
          <a:p>
            <a:pPr algn="r" rtl="1" fontAlgn="base">
              <a:lnSpc>
                <a:spcPct val="107000"/>
              </a:lnSpc>
              <a:spcAft>
                <a:spcPts val="800"/>
              </a:spcAft>
            </a:pPr>
            <a:r>
              <a:rPr lang="ar-SA" sz="1200" dirty="0">
                <a:solidFill>
                  <a:srgbClr val="333333"/>
                </a:solidFill>
                <a:latin typeface="Calibri"/>
                <a:ea typeface="Calibri"/>
                <a:cs typeface="Times New Roman"/>
              </a:rPr>
              <a:t> </a:t>
            </a:r>
            <a:endParaRPr lang="fr-FR" sz="1050" dirty="0">
              <a:latin typeface="Calibri"/>
              <a:ea typeface="Calibri"/>
              <a:cs typeface="Arial"/>
            </a:endParaRPr>
          </a:p>
          <a:p>
            <a:pPr algn="r" rtl="1"/>
            <a:endParaRPr lang="fr-FR" sz="1400" b="1" dirty="0">
              <a:solidFill>
                <a:schemeClr val="tx1"/>
              </a:solidFill>
              <a:latin typeface="Simplified Arabic" pitchFamily="18" charset="-78"/>
              <a:cs typeface="Simplified Arabic" pitchFamily="18" charset="-78"/>
            </a:endParaRPr>
          </a:p>
        </p:txBody>
      </p:sp>
      <p:sp>
        <p:nvSpPr>
          <p:cNvPr id="4" name="Rectangle 3"/>
          <p:cNvSpPr/>
          <p:nvPr/>
        </p:nvSpPr>
        <p:spPr>
          <a:xfrm>
            <a:off x="539552" y="404664"/>
            <a:ext cx="8064896" cy="4031104"/>
          </a:xfrm>
          <a:prstGeom prst="rect">
            <a:avLst/>
          </a:prstGeom>
        </p:spPr>
        <p:txBody>
          <a:bodyPr wrap="square">
            <a:spAutoFit/>
          </a:bodyPr>
          <a:lstStyle/>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a:solidFill>
                <a:prstClr val="black"/>
              </a:solidFill>
              <a:latin typeface="Simplified Arabic" pitchFamily="18" charset="-78"/>
              <a:cs typeface="Simplified Arabic" pitchFamily="18" charset="-78"/>
            </a:endParaRPr>
          </a:p>
          <a:p>
            <a:pPr marL="342900" lvl="0" indent="-342900" algn="r" rtl="1">
              <a:lnSpc>
                <a:spcPct val="150000"/>
              </a:lnSpc>
              <a:spcBef>
                <a:spcPct val="20000"/>
              </a:spcBef>
              <a:spcAft>
                <a:spcPts val="300"/>
              </a:spcAft>
              <a:buClr>
                <a:srgbClr val="F14124">
                  <a:lumMod val="75000"/>
                </a:srgbClr>
              </a:buClr>
              <a:buSzPct val="130000"/>
              <a:buFont typeface="Georgia" pitchFamily="18" charset="0"/>
              <a:buAutoNum type="arabic1Minus"/>
            </a:pPr>
            <a:endParaRPr lang="ar-DZ" sz="1400" dirty="0">
              <a:solidFill>
                <a:prstClr val="black"/>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08882270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83568" y="476672"/>
            <a:ext cx="7704856" cy="6192688"/>
          </a:xfrm>
        </p:spPr>
        <p:txBody>
          <a:bodyPr>
            <a:noAutofit/>
          </a:bodyPr>
          <a:lstStyle/>
          <a:p>
            <a:pPr algn="just" rtl="1">
              <a:lnSpc>
                <a:spcPct val="107000"/>
              </a:lnSpc>
              <a:spcAft>
                <a:spcPts val="600"/>
              </a:spcAft>
            </a:pPr>
            <a:r>
              <a:rPr lang="ar-DZ" sz="1600" b="1" dirty="0">
                <a:solidFill>
                  <a:srgbClr val="000000"/>
                </a:solidFill>
                <a:latin typeface="Calibri"/>
                <a:ea typeface="Calibri"/>
                <a:cs typeface="Simplified Arabic"/>
              </a:rPr>
              <a:t>المبحث الثاني</a:t>
            </a:r>
            <a:r>
              <a:rPr lang="ar-DZ" sz="1600" b="1" dirty="0" smtClean="0">
                <a:solidFill>
                  <a:srgbClr val="000000"/>
                </a:solidFill>
                <a:latin typeface="Calibri"/>
                <a:ea typeface="Calibri"/>
                <a:cs typeface="Simplified Arabic"/>
              </a:rPr>
              <a:t>: الهدف </a:t>
            </a:r>
            <a:r>
              <a:rPr lang="ar-DZ" sz="1600" b="1" dirty="0">
                <a:solidFill>
                  <a:srgbClr val="000000"/>
                </a:solidFill>
                <a:latin typeface="Calibri"/>
                <a:ea typeface="Calibri"/>
                <a:cs typeface="Simplified Arabic"/>
              </a:rPr>
              <a:t>من نظام تخطيط موارد المؤسسة والعوامل المؤثرة فيه.</a:t>
            </a:r>
            <a:endParaRPr lang="fr-FR" sz="1600" dirty="0">
              <a:latin typeface="Calibri"/>
              <a:ea typeface="Calibri"/>
              <a:cs typeface="Arial"/>
            </a:endParaRPr>
          </a:p>
          <a:p>
            <a:pPr algn="just" rtl="1">
              <a:lnSpc>
                <a:spcPct val="107000"/>
              </a:lnSpc>
              <a:spcAft>
                <a:spcPts val="600"/>
              </a:spcAft>
            </a:pPr>
            <a:r>
              <a:rPr lang="ar-DZ" sz="1600" b="1" dirty="0">
                <a:solidFill>
                  <a:srgbClr val="000000"/>
                </a:solidFill>
                <a:latin typeface="Calibri"/>
                <a:ea typeface="Calibri"/>
                <a:cs typeface="Simplified Arabic"/>
              </a:rPr>
              <a:t>المطلب الأول: الهدف من استخدام نظام تخطيط موارد المؤسسة</a:t>
            </a:r>
            <a:endParaRPr lang="fr-FR" sz="1600" dirty="0">
              <a:latin typeface="Calibri"/>
              <a:ea typeface="Calibri"/>
              <a:cs typeface="Arial"/>
            </a:endParaRPr>
          </a:p>
          <a:p>
            <a:pPr algn="just" rtl="1">
              <a:lnSpc>
                <a:spcPct val="107000"/>
              </a:lnSpc>
              <a:spcAft>
                <a:spcPts val="600"/>
              </a:spcAft>
            </a:pPr>
            <a:r>
              <a:rPr lang="ar-SA" sz="1400" dirty="0">
                <a:solidFill>
                  <a:srgbClr val="000000"/>
                </a:solidFill>
                <a:latin typeface="Calibri"/>
                <a:ea typeface="Times New Roman"/>
                <a:cs typeface="Simplified Arabic"/>
              </a:rPr>
              <a:t>- يعمل نظام  على تحسين أداء المؤسسة بشكل عام </a:t>
            </a:r>
            <a:endParaRPr lang="fr-FR" sz="1400" dirty="0">
              <a:latin typeface="Calibri"/>
              <a:ea typeface="Calibri"/>
              <a:cs typeface="Arial"/>
            </a:endParaRPr>
          </a:p>
          <a:p>
            <a:pPr algn="just" rtl="1">
              <a:lnSpc>
                <a:spcPct val="107000"/>
              </a:lnSpc>
              <a:spcAft>
                <a:spcPts val="600"/>
              </a:spcAft>
            </a:pPr>
            <a:r>
              <a:rPr lang="ar-SA" sz="1400" dirty="0">
                <a:solidFill>
                  <a:srgbClr val="000000"/>
                </a:solidFill>
                <a:latin typeface="Calibri"/>
                <a:ea typeface="Times New Roman"/>
                <a:cs typeface="Simplified Arabic"/>
              </a:rPr>
              <a:t>- يوفر نظام  في تكاليف تكنولوجيا المعلومات .</a:t>
            </a:r>
            <a:endParaRPr lang="fr-FR" sz="1400" dirty="0">
              <a:latin typeface="Calibri"/>
              <a:ea typeface="Calibri"/>
              <a:cs typeface="Arial"/>
            </a:endParaRPr>
          </a:p>
          <a:p>
            <a:pPr algn="just" rtl="1">
              <a:lnSpc>
                <a:spcPct val="107000"/>
              </a:lnSpc>
              <a:spcAft>
                <a:spcPts val="600"/>
              </a:spcAft>
            </a:pPr>
            <a:r>
              <a:rPr lang="ar-SA" sz="1400" dirty="0">
                <a:solidFill>
                  <a:srgbClr val="000000"/>
                </a:solidFill>
                <a:latin typeface="Calibri"/>
                <a:ea typeface="Times New Roman"/>
                <a:cs typeface="Simplified Arabic"/>
              </a:rPr>
              <a:t>- التوفير من الوقت اللازم لإتمام إجراءات وخطوات العمل .</a:t>
            </a:r>
            <a:endParaRPr lang="fr-FR" sz="1400" dirty="0">
              <a:latin typeface="Calibri"/>
              <a:ea typeface="Calibri"/>
              <a:cs typeface="Arial"/>
            </a:endParaRPr>
          </a:p>
          <a:p>
            <a:pPr algn="just" rtl="1">
              <a:lnSpc>
                <a:spcPct val="107000"/>
              </a:lnSpc>
              <a:spcAft>
                <a:spcPts val="600"/>
              </a:spcAft>
            </a:pPr>
            <a:r>
              <a:rPr lang="ar-SA" sz="1400" dirty="0">
                <a:solidFill>
                  <a:srgbClr val="000000"/>
                </a:solidFill>
                <a:latin typeface="Calibri"/>
                <a:ea typeface="Times New Roman"/>
                <a:cs typeface="Simplified Arabic"/>
              </a:rPr>
              <a:t>- منصة تجارية لتوحيد العمليات .</a:t>
            </a:r>
            <a:endParaRPr lang="fr-FR" sz="1400" dirty="0">
              <a:latin typeface="Calibri"/>
              <a:ea typeface="Calibri"/>
              <a:cs typeface="Arial"/>
            </a:endParaRPr>
          </a:p>
          <a:p>
            <a:pPr algn="just" rtl="1">
              <a:lnSpc>
                <a:spcPct val="107000"/>
              </a:lnSpc>
              <a:spcAft>
                <a:spcPts val="600"/>
              </a:spcAft>
            </a:pPr>
            <a:r>
              <a:rPr lang="ar-SA" sz="1400" dirty="0">
                <a:solidFill>
                  <a:srgbClr val="000000"/>
                </a:solidFill>
                <a:latin typeface="Calibri"/>
                <a:ea typeface="Times New Roman"/>
                <a:cs typeface="Simplified Arabic"/>
              </a:rPr>
              <a:t>- حافز لابتكار الأعمال حيث إن توحيد وتبسيط خطوات العمل يجعل المؤسسة أكثر مرونة وتكيف بسرعة مع المتغيرات </a:t>
            </a:r>
            <a:r>
              <a:rPr lang="ar-SA" sz="1400" dirty="0" err="1">
                <a:solidFill>
                  <a:srgbClr val="000000"/>
                </a:solidFill>
                <a:latin typeface="Calibri"/>
                <a:ea typeface="Times New Roman"/>
                <a:cs typeface="Simplified Arabic"/>
              </a:rPr>
              <a:t>فى</a:t>
            </a:r>
            <a:r>
              <a:rPr lang="ar-SA" sz="1400" dirty="0">
                <a:solidFill>
                  <a:srgbClr val="000000"/>
                </a:solidFill>
                <a:latin typeface="Calibri"/>
                <a:ea typeface="Times New Roman"/>
                <a:cs typeface="Simplified Arabic"/>
              </a:rPr>
              <a:t> سوق </a:t>
            </a:r>
            <a:r>
              <a:rPr lang="ar-SA" sz="1400" dirty="0" smtClean="0">
                <a:solidFill>
                  <a:srgbClr val="000000"/>
                </a:solidFill>
                <a:latin typeface="Calibri"/>
                <a:ea typeface="Times New Roman"/>
                <a:cs typeface="Simplified Arabic"/>
              </a:rPr>
              <a:t>العمل</a:t>
            </a:r>
            <a:endParaRPr lang="fr-FR" sz="1400" dirty="0">
              <a:latin typeface="Calibri"/>
              <a:ea typeface="Calibri"/>
              <a:cs typeface="Arial"/>
            </a:endParaRPr>
          </a:p>
          <a:p>
            <a:pPr algn="just" rtl="1">
              <a:lnSpc>
                <a:spcPct val="107000"/>
              </a:lnSpc>
              <a:spcAft>
                <a:spcPts val="600"/>
              </a:spcAft>
            </a:pPr>
            <a:r>
              <a:rPr lang="ar-SA" sz="1400" dirty="0">
                <a:solidFill>
                  <a:srgbClr val="000000"/>
                </a:solidFill>
                <a:latin typeface="Calibri"/>
                <a:ea typeface="Times New Roman"/>
                <a:cs typeface="Simplified Arabic"/>
              </a:rPr>
              <a:t>- يساعد في اتخاذ القرارات السليمة في الوقت المناسب من خلال تسهيل عملية تحليل البيانات، واستخلاص النتائج، واتخاذ قرارات أفضل.</a:t>
            </a:r>
            <a:endParaRPr lang="fr-FR" sz="1400" dirty="0">
              <a:latin typeface="Calibri"/>
              <a:ea typeface="Calibri"/>
              <a:cs typeface="Arial"/>
            </a:endParaRPr>
          </a:p>
          <a:p>
            <a:pPr algn="just" rtl="1">
              <a:lnSpc>
                <a:spcPct val="107000"/>
              </a:lnSpc>
              <a:spcAft>
                <a:spcPts val="600"/>
              </a:spcAft>
            </a:pPr>
            <a:r>
              <a:rPr lang="ar-SA" sz="1400" dirty="0">
                <a:solidFill>
                  <a:srgbClr val="000000"/>
                </a:solidFill>
                <a:latin typeface="Calibri"/>
                <a:ea typeface="Times New Roman"/>
                <a:cs typeface="Simplified Arabic"/>
              </a:rPr>
              <a:t>- يوضح</a:t>
            </a:r>
            <a:r>
              <a:rPr lang="ar-SA" sz="1400" dirty="0">
                <a:solidFill>
                  <a:srgbClr val="000000"/>
                </a:solidFill>
                <a:latin typeface="Calibri"/>
                <a:ea typeface="Times New Roman"/>
                <a:cs typeface="Simplified Arabic"/>
                <a:hlinkClick r:id="rId2"/>
              </a:rPr>
              <a:t> </a:t>
            </a:r>
            <a:r>
              <a:rPr lang="ar-SA" sz="1400" dirty="0" smtClean="0">
                <a:solidFill>
                  <a:srgbClr val="000000"/>
                </a:solidFill>
                <a:latin typeface="Calibri"/>
                <a:ea typeface="Times New Roman"/>
                <a:cs typeface="Simplified Arabic"/>
              </a:rPr>
              <a:t>تقارير </a:t>
            </a:r>
            <a:r>
              <a:rPr lang="ar-SA" sz="1400" dirty="0">
                <a:solidFill>
                  <a:srgbClr val="000000"/>
                </a:solidFill>
                <a:latin typeface="Calibri"/>
                <a:ea typeface="Times New Roman"/>
                <a:cs typeface="Simplified Arabic"/>
              </a:rPr>
              <a:t>مفصلة في الوقت الفعلي لجميع أنحاء المؤسسة مما يمكنها من التكيف بسرعة والاستجابة للتغيرات.</a:t>
            </a:r>
            <a:endParaRPr lang="fr-FR" sz="1400" dirty="0">
              <a:latin typeface="Calibri"/>
              <a:ea typeface="Calibri"/>
              <a:cs typeface="Arial"/>
            </a:endParaRPr>
          </a:p>
          <a:p>
            <a:pPr algn="just" rtl="1">
              <a:lnSpc>
                <a:spcPct val="107000"/>
              </a:lnSpc>
              <a:spcAft>
                <a:spcPts val="600"/>
              </a:spcAft>
            </a:pPr>
            <a:r>
              <a:rPr lang="ar-SA" sz="1400" dirty="0">
                <a:solidFill>
                  <a:srgbClr val="000000"/>
                </a:solidFill>
                <a:latin typeface="Calibri"/>
                <a:ea typeface="Times New Roman"/>
                <a:cs typeface="Simplified Arabic"/>
              </a:rPr>
              <a:t>- يوفر نظام  الأمان التام لشركتك وذلك لأنه من السهل تأمين قاعدة بيانات واحدة على عكس إن كانت مجموعة من قواعد البيانات.</a:t>
            </a:r>
            <a:endParaRPr lang="fr-FR" sz="1400" dirty="0">
              <a:latin typeface="Calibri"/>
              <a:ea typeface="Calibri"/>
              <a:cs typeface="Arial"/>
            </a:endParaRPr>
          </a:p>
          <a:p>
            <a:pPr algn="just" rtl="1">
              <a:lnSpc>
                <a:spcPct val="107000"/>
              </a:lnSpc>
              <a:spcAft>
                <a:spcPts val="600"/>
              </a:spcAft>
            </a:pPr>
            <a:r>
              <a:rPr lang="ar-SA" sz="1400" dirty="0">
                <a:solidFill>
                  <a:srgbClr val="000000"/>
                </a:solidFill>
                <a:latin typeface="Calibri"/>
                <a:ea typeface="Calibri"/>
                <a:cs typeface="Simplified Arabic"/>
              </a:rPr>
              <a:t>نظام تخطيط موارد المؤسسات الناجحة والتشغيل الفعال للمؤسسة، ونظام تخطيط موارد المؤسسات سيساعد الشركات أفضل تعزيز القدرة التنافسية، خفض تكاليف التشغيل في الأعمال التجارية، وتحسين مستوى إدارة المؤسسة، تمكين المؤسسات من الحصول على ميزة تنافسية أكبر</a:t>
            </a:r>
            <a:r>
              <a:rPr lang="fr-FR" sz="1400" dirty="0">
                <a:solidFill>
                  <a:srgbClr val="000000"/>
                </a:solidFill>
                <a:latin typeface="Simplified Arabic"/>
                <a:ea typeface="Calibri"/>
                <a:cs typeface="Arial"/>
              </a:rPr>
              <a:t>.</a:t>
            </a:r>
            <a:endParaRPr lang="fr-FR" sz="1400" dirty="0">
              <a:latin typeface="Calibri"/>
              <a:ea typeface="Calibri"/>
              <a:cs typeface="Arial"/>
            </a:endParaRPr>
          </a:p>
          <a:p>
            <a:pPr algn="r" rtl="1"/>
            <a:r>
              <a:rPr lang="ar-DZ" sz="1400" dirty="0">
                <a:latin typeface="Sylfaen"/>
                <a:ea typeface="Calibri"/>
                <a:cs typeface="Simplified Arabic"/>
              </a:rPr>
              <a:t>حسين إبراهيم بلوط، إدارة المشاريع ودراسة جدولتها </a:t>
            </a:r>
            <a:r>
              <a:rPr lang="ar-DZ" sz="1400" dirty="0" err="1">
                <a:latin typeface="Sylfaen"/>
                <a:ea typeface="Calibri"/>
                <a:cs typeface="Simplified Arabic"/>
              </a:rPr>
              <a:t>الإقتصادية</a:t>
            </a:r>
            <a:r>
              <a:rPr lang="ar-DZ" sz="1400" dirty="0">
                <a:latin typeface="Sylfaen"/>
                <a:ea typeface="Calibri"/>
                <a:cs typeface="Simplified Arabic"/>
              </a:rPr>
              <a:t>، ط1، دار النهضة العربية، بيروت، لبنان.</a:t>
            </a:r>
            <a:r>
              <a:rPr lang="ar-SA" sz="1400" dirty="0">
                <a:latin typeface="Calibri"/>
                <a:ea typeface="Calibri"/>
                <a:cs typeface="Arial"/>
              </a:rPr>
              <a:t>ص101-102.</a:t>
            </a:r>
            <a:endParaRPr lang="fr-FR" sz="1400" dirty="0">
              <a:latin typeface="Calibri"/>
              <a:ea typeface="Calibri"/>
              <a:cs typeface="Arial"/>
            </a:endParaRPr>
          </a:p>
          <a:p>
            <a:pPr algn="r" rtl="1" fontAlgn="base">
              <a:spcBef>
                <a:spcPts val="0"/>
              </a:spcBef>
            </a:pPr>
            <a:endParaRPr lang="fr-FR" sz="1600" dirty="0">
              <a:solidFill>
                <a:schemeClr val="tx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8882270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755576" y="548680"/>
            <a:ext cx="7704856" cy="5760640"/>
          </a:xfrm>
        </p:spPr>
        <p:txBody>
          <a:bodyPr>
            <a:normAutofit/>
          </a:bodyPr>
          <a:lstStyle/>
          <a:p>
            <a:pPr algn="just" rtl="1">
              <a:lnSpc>
                <a:spcPct val="107000"/>
              </a:lnSpc>
              <a:spcAft>
                <a:spcPts val="600"/>
              </a:spcAft>
            </a:pPr>
            <a:r>
              <a:rPr lang="ar-SA" sz="1600" b="1" dirty="0">
                <a:solidFill>
                  <a:srgbClr val="000000"/>
                </a:solidFill>
                <a:latin typeface="Calibri"/>
                <a:ea typeface="Calibri"/>
                <a:cs typeface="Simplified Arabic"/>
              </a:rPr>
              <a:t>المطلب الثاني: العوامل المؤثرة في نجاح نظام تخطيط موارد المؤسسة.</a:t>
            </a:r>
            <a:endParaRPr lang="fr-FR" sz="1100" dirty="0">
              <a:latin typeface="Calibri"/>
              <a:ea typeface="Calibri"/>
              <a:cs typeface="Arial"/>
            </a:endParaRPr>
          </a:p>
          <a:p>
            <a:pPr algn="just" rtl="1">
              <a:lnSpc>
                <a:spcPct val="107000"/>
              </a:lnSpc>
              <a:spcAft>
                <a:spcPts val="600"/>
              </a:spcAft>
            </a:pPr>
            <a:r>
              <a:rPr lang="ar-SA" sz="1400" dirty="0">
                <a:solidFill>
                  <a:srgbClr val="000000"/>
                </a:solidFill>
                <a:latin typeface="Calibri"/>
                <a:ea typeface="Times New Roman"/>
                <a:cs typeface="Simplified Arabic"/>
              </a:rPr>
              <a:t>قبل البدء والوصول لتخطيط وتنفيذ مشروع تخطيط أنظمة الموارد المؤسسية ، يجب أن تكون هناك رؤية واضحة للمنظمة أدت إلى ظهور فكرة تنفيذ المشروع</a:t>
            </a:r>
            <a:r>
              <a:rPr lang="fr-FR" sz="1400" dirty="0">
                <a:solidFill>
                  <a:srgbClr val="000000"/>
                </a:solidFill>
                <a:latin typeface="Simplified Arabic"/>
                <a:ea typeface="Times New Roman"/>
                <a:cs typeface="Arial"/>
              </a:rPr>
              <a:t> .</a:t>
            </a:r>
            <a:endParaRPr lang="fr-FR" sz="1050" dirty="0">
              <a:latin typeface="Calibri"/>
              <a:ea typeface="Calibri"/>
              <a:cs typeface="Arial"/>
            </a:endParaRPr>
          </a:p>
          <a:p>
            <a:pPr algn="just" rtl="1" fontAlgn="base">
              <a:lnSpc>
                <a:spcPct val="107000"/>
              </a:lnSpc>
              <a:spcAft>
                <a:spcPts val="600"/>
              </a:spcAft>
            </a:pPr>
            <a:r>
              <a:rPr lang="ar-DZ" sz="1400" b="1" dirty="0">
                <a:solidFill>
                  <a:srgbClr val="000000"/>
                </a:solidFill>
                <a:latin typeface="Calibri"/>
                <a:ea typeface="Times New Roman"/>
                <a:cs typeface="Simplified Arabic"/>
              </a:rPr>
              <a:t>1.</a:t>
            </a:r>
            <a:r>
              <a:rPr lang="ar-SA" sz="1400" b="1" dirty="0">
                <a:solidFill>
                  <a:srgbClr val="000000"/>
                </a:solidFill>
                <a:latin typeface="Calibri"/>
                <a:ea typeface="Times New Roman"/>
                <a:cs typeface="Simplified Arabic"/>
              </a:rPr>
              <a:t>التخطيط </a:t>
            </a:r>
            <a:r>
              <a:rPr lang="ar-SA" sz="1400" b="1" dirty="0" err="1">
                <a:solidFill>
                  <a:srgbClr val="000000"/>
                </a:solidFill>
                <a:latin typeface="Calibri"/>
                <a:ea typeface="Times New Roman"/>
                <a:cs typeface="Simplified Arabic"/>
              </a:rPr>
              <a:t>الإستراتيجي</a:t>
            </a:r>
            <a:r>
              <a:rPr lang="ar-SA" sz="1400" b="1" dirty="0">
                <a:solidFill>
                  <a:srgbClr val="000000"/>
                </a:solidFill>
                <a:latin typeface="Calibri"/>
                <a:ea typeface="Times New Roman"/>
                <a:cs typeface="Simplified Arabic"/>
              </a:rPr>
              <a:t>:</a:t>
            </a:r>
            <a:endParaRPr lang="fr-FR" sz="1050" dirty="0">
              <a:latin typeface="Calibri"/>
              <a:ea typeface="Calibri"/>
              <a:cs typeface="Arial"/>
            </a:endParaRPr>
          </a:p>
          <a:p>
            <a:pPr algn="just" rtl="1" fontAlgn="base">
              <a:lnSpc>
                <a:spcPct val="107000"/>
              </a:lnSpc>
              <a:spcAft>
                <a:spcPts val="600"/>
              </a:spcAft>
            </a:pPr>
            <a:r>
              <a:rPr lang="ar-SA" sz="1400" dirty="0">
                <a:solidFill>
                  <a:srgbClr val="000000"/>
                </a:solidFill>
                <a:latin typeface="Calibri"/>
                <a:ea typeface="Times New Roman"/>
                <a:cs typeface="Simplified Arabic"/>
              </a:rPr>
              <a:t>قبل البدء بالتخطيط للمشروع يجب التأكد من الجاهزية من خلال</a:t>
            </a:r>
            <a:r>
              <a:rPr lang="fr-FR" sz="1400" dirty="0">
                <a:solidFill>
                  <a:srgbClr val="000000"/>
                </a:solidFill>
                <a:latin typeface="Simplified Arabic"/>
                <a:ea typeface="Times New Roman"/>
                <a:cs typeface="Arial"/>
              </a:rPr>
              <a:t>:</a:t>
            </a:r>
            <a:endParaRPr lang="fr-FR" sz="1050" dirty="0">
              <a:latin typeface="Calibri"/>
              <a:ea typeface="Calibri"/>
              <a:cs typeface="Arial"/>
            </a:endParaRPr>
          </a:p>
          <a:p>
            <a:pPr marL="342900" lvl="0" indent="-342900" algn="just" rtl="1" fontAlgn="base">
              <a:lnSpc>
                <a:spcPct val="107000"/>
              </a:lnSpc>
              <a:spcAft>
                <a:spcPts val="600"/>
              </a:spcAft>
              <a:buSzPts val="1000"/>
              <a:buFont typeface="Symbol"/>
              <a:buChar char=""/>
              <a:tabLst>
                <a:tab pos="457200" algn="l"/>
              </a:tabLst>
            </a:pPr>
            <a:r>
              <a:rPr lang="ar-SA" sz="1400" dirty="0">
                <a:solidFill>
                  <a:srgbClr val="000000"/>
                </a:solidFill>
                <a:latin typeface="Calibri"/>
                <a:ea typeface="Times New Roman"/>
                <a:cs typeface="Simplified Arabic"/>
              </a:rPr>
              <a:t>أ‌-تحديد فريق المشروع</a:t>
            </a:r>
            <a:endParaRPr lang="fr-FR" sz="1050" dirty="0">
              <a:solidFill>
                <a:srgbClr val="000000"/>
              </a:solidFill>
              <a:latin typeface="Calibri"/>
              <a:ea typeface="Calibri"/>
              <a:cs typeface="Arial"/>
            </a:endParaRPr>
          </a:p>
          <a:p>
            <a:pPr marL="342900" lvl="0" indent="-342900" algn="just" rtl="1" fontAlgn="base">
              <a:lnSpc>
                <a:spcPct val="107000"/>
              </a:lnSpc>
              <a:spcAft>
                <a:spcPts val="600"/>
              </a:spcAft>
              <a:buSzPts val="1000"/>
              <a:buFont typeface="Symbol"/>
              <a:buChar char=""/>
              <a:tabLst>
                <a:tab pos="457200" algn="l"/>
              </a:tabLst>
            </a:pPr>
            <a:r>
              <a:rPr lang="ar-SA" sz="1400" dirty="0">
                <a:solidFill>
                  <a:srgbClr val="000000"/>
                </a:solidFill>
                <a:latin typeface="Calibri"/>
                <a:ea typeface="Times New Roman"/>
                <a:cs typeface="Simplified Arabic"/>
              </a:rPr>
              <a:t>ب‌-تقييم الوضع الراهن وتحديد الوضع المستقبلي وتحليل الفجوة ليتم تحديد مرحلة الانتقال بوضوح عن طريق خطة طريق المنتج</a:t>
            </a:r>
            <a:r>
              <a:rPr lang="fr-FR" sz="1400" dirty="0">
                <a:solidFill>
                  <a:srgbClr val="000000"/>
                </a:solidFill>
                <a:latin typeface="Simplified Arabic"/>
                <a:ea typeface="Times New Roman"/>
                <a:cs typeface="Arial"/>
              </a:rPr>
              <a:t> Product </a:t>
            </a:r>
            <a:r>
              <a:rPr lang="fr-FR" sz="1400" dirty="0" err="1">
                <a:solidFill>
                  <a:srgbClr val="000000"/>
                </a:solidFill>
                <a:latin typeface="Simplified Arabic"/>
                <a:ea typeface="Times New Roman"/>
                <a:cs typeface="Arial"/>
              </a:rPr>
              <a:t>Roadmap</a:t>
            </a:r>
            <a:endParaRPr lang="fr-FR" sz="1050" dirty="0">
              <a:solidFill>
                <a:srgbClr val="000000"/>
              </a:solidFill>
              <a:latin typeface="Calibri"/>
              <a:ea typeface="Calibri"/>
              <a:cs typeface="Arial"/>
            </a:endParaRPr>
          </a:p>
          <a:p>
            <a:pPr marL="342900" lvl="0" indent="-342900" algn="just" rtl="1" fontAlgn="base">
              <a:lnSpc>
                <a:spcPct val="107000"/>
              </a:lnSpc>
              <a:spcAft>
                <a:spcPts val="600"/>
              </a:spcAft>
              <a:buSzPts val="1000"/>
              <a:buFont typeface="Symbol"/>
              <a:buChar char=""/>
              <a:tabLst>
                <a:tab pos="457200" algn="l"/>
              </a:tabLst>
            </a:pPr>
            <a:r>
              <a:rPr lang="ar-SA" sz="1400" dirty="0">
                <a:solidFill>
                  <a:srgbClr val="000000"/>
                </a:solidFill>
                <a:latin typeface="Calibri"/>
                <a:ea typeface="Times New Roman"/>
                <a:cs typeface="Simplified Arabic"/>
              </a:rPr>
              <a:t>ت‌-وضع أهداف قصيرة قابلة للقياس</a:t>
            </a:r>
            <a:r>
              <a:rPr lang="fr-FR" sz="1400" dirty="0">
                <a:solidFill>
                  <a:srgbClr val="000000"/>
                </a:solidFill>
                <a:latin typeface="Simplified Arabic"/>
                <a:ea typeface="Times New Roman"/>
                <a:cs typeface="Arial"/>
              </a:rPr>
              <a:t> S.M.A.R.T </a:t>
            </a:r>
            <a:r>
              <a:rPr lang="ar-SA" sz="1400" dirty="0">
                <a:solidFill>
                  <a:srgbClr val="000000"/>
                </a:solidFill>
                <a:latin typeface="Calibri"/>
                <a:ea typeface="Times New Roman"/>
                <a:cs typeface="Simplified Arabic"/>
              </a:rPr>
              <a:t>تتماشى مع الهدف وراء تنفيذ المشروع</a:t>
            </a:r>
            <a:endParaRPr lang="fr-FR" sz="1050" dirty="0">
              <a:solidFill>
                <a:srgbClr val="000000"/>
              </a:solidFill>
              <a:latin typeface="Calibri"/>
              <a:ea typeface="Calibri"/>
              <a:cs typeface="Arial"/>
            </a:endParaRPr>
          </a:p>
          <a:p>
            <a:pPr marL="342900" lvl="0" indent="-342900" algn="just" rtl="1" fontAlgn="base">
              <a:lnSpc>
                <a:spcPct val="107000"/>
              </a:lnSpc>
              <a:spcAft>
                <a:spcPts val="600"/>
              </a:spcAft>
              <a:buSzPts val="1000"/>
              <a:buFont typeface="Symbol"/>
              <a:buChar char=""/>
              <a:tabLst>
                <a:tab pos="457200" algn="l"/>
              </a:tabLst>
            </a:pPr>
            <a:r>
              <a:rPr lang="ar-SA" sz="1400" dirty="0">
                <a:solidFill>
                  <a:srgbClr val="000000"/>
                </a:solidFill>
                <a:latin typeface="Calibri"/>
                <a:ea typeface="Times New Roman"/>
                <a:cs typeface="Simplified Arabic"/>
              </a:rPr>
              <a:t>ث‌-البدء بكتابة خطة المشروع.</a:t>
            </a:r>
            <a:endParaRPr lang="fr-FR" sz="1050" dirty="0">
              <a:solidFill>
                <a:srgbClr val="000000"/>
              </a:solidFill>
              <a:latin typeface="Calibri"/>
              <a:ea typeface="Calibri"/>
              <a:cs typeface="Arial"/>
            </a:endParaRPr>
          </a:p>
          <a:p>
            <a:pPr marL="228600" algn="just" rtl="1" fontAlgn="base">
              <a:lnSpc>
                <a:spcPct val="107000"/>
              </a:lnSpc>
              <a:spcAft>
                <a:spcPts val="600"/>
              </a:spcAft>
            </a:pPr>
            <a:r>
              <a:rPr lang="ar-SA" sz="1400" b="1" dirty="0">
                <a:solidFill>
                  <a:srgbClr val="000000"/>
                </a:solidFill>
                <a:latin typeface="Calibri"/>
                <a:ea typeface="Times New Roman"/>
                <a:cs typeface="Simplified Arabic"/>
              </a:rPr>
              <a:t>2.إدارة التغيير:</a:t>
            </a:r>
            <a:endParaRPr lang="fr-FR" sz="1050" dirty="0">
              <a:latin typeface="Calibri"/>
              <a:ea typeface="Calibri"/>
              <a:cs typeface="Arial"/>
            </a:endParaRPr>
          </a:p>
          <a:p>
            <a:pPr algn="just" rtl="1" fontAlgn="base">
              <a:lnSpc>
                <a:spcPct val="107000"/>
              </a:lnSpc>
              <a:spcAft>
                <a:spcPts val="600"/>
              </a:spcAft>
            </a:pPr>
            <a:r>
              <a:rPr lang="ar-SA" sz="1400" dirty="0">
                <a:solidFill>
                  <a:srgbClr val="000000"/>
                </a:solidFill>
                <a:latin typeface="Calibri"/>
                <a:ea typeface="Times New Roman"/>
                <a:cs typeface="Simplified Arabic"/>
              </a:rPr>
              <a:t>أ- إنشاء خطة شاملة لإدارة التغيير باختيار نموذج إدارة التغيير الأنسب: نموذج لوين، نموذج </a:t>
            </a:r>
            <a:r>
              <a:rPr lang="ar-SA" sz="1400" dirty="0" err="1">
                <a:solidFill>
                  <a:srgbClr val="000000"/>
                </a:solidFill>
                <a:latin typeface="Calibri"/>
                <a:ea typeface="Times New Roman"/>
                <a:cs typeface="Simplified Arabic"/>
              </a:rPr>
              <a:t>افانوفيتش</a:t>
            </a:r>
            <a:r>
              <a:rPr lang="ar-SA" sz="1400" dirty="0">
                <a:solidFill>
                  <a:srgbClr val="000000"/>
                </a:solidFill>
                <a:latin typeface="Calibri"/>
                <a:ea typeface="Times New Roman"/>
                <a:cs typeface="Simplified Arabic"/>
              </a:rPr>
              <a:t> - نموذج كوتر</a:t>
            </a:r>
            <a:endParaRPr lang="fr-FR" sz="1050" dirty="0">
              <a:latin typeface="Calibri"/>
              <a:ea typeface="Calibri"/>
              <a:cs typeface="Arial"/>
            </a:endParaRPr>
          </a:p>
          <a:p>
            <a:pPr algn="just" rtl="1" fontAlgn="base">
              <a:lnSpc>
                <a:spcPct val="107000"/>
              </a:lnSpc>
              <a:spcAft>
                <a:spcPts val="600"/>
              </a:spcAft>
            </a:pPr>
            <a:r>
              <a:rPr lang="ar-SA" sz="1400" b="1" dirty="0">
                <a:solidFill>
                  <a:srgbClr val="000000"/>
                </a:solidFill>
                <a:latin typeface="Calibri"/>
                <a:ea typeface="Times New Roman"/>
                <a:cs typeface="Simplified Arabic"/>
              </a:rPr>
              <a:t>3.مراجعة الإجراءات</a:t>
            </a:r>
            <a:r>
              <a:rPr lang="fr-FR" sz="1400" b="1" dirty="0">
                <a:solidFill>
                  <a:srgbClr val="000000"/>
                </a:solidFill>
                <a:latin typeface="Simplified Arabic"/>
                <a:ea typeface="Times New Roman"/>
                <a:cs typeface="Arial"/>
              </a:rPr>
              <a:t> :</a:t>
            </a:r>
            <a:endParaRPr lang="fr-FR" sz="1050" dirty="0">
              <a:latin typeface="Calibri"/>
              <a:ea typeface="Calibri"/>
              <a:cs typeface="Arial"/>
            </a:endParaRPr>
          </a:p>
          <a:p>
            <a:pPr marL="342900" lvl="0" indent="-342900" algn="just" rtl="1" fontAlgn="base">
              <a:lnSpc>
                <a:spcPct val="107000"/>
              </a:lnSpc>
              <a:spcAft>
                <a:spcPts val="600"/>
              </a:spcAft>
              <a:buSzPts val="1000"/>
              <a:buFont typeface="Symbol"/>
              <a:buChar char=""/>
              <a:tabLst>
                <a:tab pos="457200" algn="l"/>
              </a:tabLst>
            </a:pPr>
            <a:r>
              <a:rPr lang="ar-SA" sz="1400" dirty="0">
                <a:solidFill>
                  <a:srgbClr val="000000"/>
                </a:solidFill>
                <a:latin typeface="Calibri"/>
                <a:ea typeface="Times New Roman"/>
                <a:cs typeface="Simplified Arabic"/>
              </a:rPr>
              <a:t>أ‌-تقييم القدرات الفنية للفريق</a:t>
            </a:r>
            <a:endParaRPr lang="fr-FR" sz="1050" dirty="0">
              <a:solidFill>
                <a:srgbClr val="000000"/>
              </a:solidFill>
              <a:latin typeface="Calibri"/>
              <a:ea typeface="Calibri"/>
              <a:cs typeface="Arial"/>
            </a:endParaRPr>
          </a:p>
          <a:p>
            <a:pPr marL="342900" lvl="0" indent="-342900" algn="just" rtl="1" fontAlgn="base">
              <a:lnSpc>
                <a:spcPct val="107000"/>
              </a:lnSpc>
              <a:spcAft>
                <a:spcPts val="600"/>
              </a:spcAft>
              <a:buSzPts val="1000"/>
              <a:buFont typeface="Symbol"/>
              <a:buChar char=""/>
              <a:tabLst>
                <a:tab pos="457200" algn="l"/>
              </a:tabLst>
            </a:pPr>
            <a:r>
              <a:rPr lang="ar-SA" sz="1400" dirty="0">
                <a:solidFill>
                  <a:srgbClr val="000000"/>
                </a:solidFill>
                <a:latin typeface="Calibri"/>
                <a:ea typeface="Times New Roman"/>
                <a:cs typeface="Simplified Arabic"/>
              </a:rPr>
              <a:t>ب‌-مراجعة الاجراءات الورقية وتقييم هل يجب </a:t>
            </a:r>
            <a:r>
              <a:rPr lang="ar-SA" sz="1400" dirty="0" err="1">
                <a:solidFill>
                  <a:srgbClr val="000000"/>
                </a:solidFill>
                <a:latin typeface="Calibri"/>
                <a:ea typeface="Times New Roman"/>
                <a:cs typeface="Simplified Arabic"/>
              </a:rPr>
              <a:t>أتمتتها</a:t>
            </a:r>
            <a:r>
              <a:rPr lang="ar-SA" sz="1400" dirty="0">
                <a:solidFill>
                  <a:srgbClr val="000000"/>
                </a:solidFill>
                <a:latin typeface="Calibri"/>
                <a:ea typeface="Times New Roman"/>
                <a:cs typeface="Simplified Arabic"/>
              </a:rPr>
              <a:t> أم إبقاؤها لمرحلة </a:t>
            </a:r>
            <a:r>
              <a:rPr lang="ar-SA" sz="1400" dirty="0" err="1" smtClean="0">
                <a:solidFill>
                  <a:srgbClr val="000000"/>
                </a:solidFill>
                <a:latin typeface="Calibri"/>
                <a:ea typeface="Times New Roman"/>
                <a:cs typeface="Simplified Arabic"/>
              </a:rPr>
              <a:t>آخرى</a:t>
            </a:r>
            <a:endParaRPr lang="ar-DZ" sz="1400" b="1" dirty="0">
              <a:solidFill>
                <a:schemeClr val="tx1"/>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08882270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827584" y="404664"/>
            <a:ext cx="7704856" cy="6048672"/>
          </a:xfrm>
        </p:spPr>
        <p:txBody>
          <a:bodyPr>
            <a:normAutofit/>
          </a:bodyPr>
          <a:lstStyle/>
          <a:p>
            <a:pPr marL="342900" lvl="0" indent="-342900" algn="just" rtl="1" fontAlgn="base">
              <a:lnSpc>
                <a:spcPct val="107000"/>
              </a:lnSpc>
              <a:spcAft>
                <a:spcPts val="600"/>
              </a:spcAft>
              <a:buClr>
                <a:srgbClr val="A5B592"/>
              </a:buClr>
              <a:buSzPts val="1000"/>
              <a:buFont typeface="Symbol"/>
              <a:buChar char=""/>
              <a:tabLst>
                <a:tab pos="457200" algn="l"/>
              </a:tabLst>
            </a:pPr>
            <a:endParaRPr lang="fr-FR" sz="700" dirty="0">
              <a:solidFill>
                <a:srgbClr val="000000"/>
              </a:solidFill>
              <a:latin typeface="Calibri"/>
              <a:ea typeface="Calibri"/>
              <a:cs typeface="Arial"/>
            </a:endParaRPr>
          </a:p>
          <a:p>
            <a:pPr lvl="0" algn="just" rtl="1" fontAlgn="base">
              <a:lnSpc>
                <a:spcPct val="107000"/>
              </a:lnSpc>
              <a:spcAft>
                <a:spcPts val="600"/>
              </a:spcAft>
              <a:buClr>
                <a:srgbClr val="A5B592"/>
              </a:buClr>
            </a:pPr>
            <a:r>
              <a:rPr lang="ar-SA" sz="1400" b="1" dirty="0">
                <a:solidFill>
                  <a:srgbClr val="000000"/>
                </a:solidFill>
                <a:latin typeface="Calibri"/>
                <a:ea typeface="Times New Roman"/>
                <a:cs typeface="Simplified Arabic"/>
              </a:rPr>
              <a:t>4.تجميع البيانات و تجهيز المعلومات:</a:t>
            </a:r>
            <a:endParaRPr lang="fr-FR" sz="1400" dirty="0">
              <a:solidFill>
                <a:prstClr val="black">
                  <a:lumMod val="65000"/>
                  <a:lumOff val="35000"/>
                </a:prstClr>
              </a:solidFill>
              <a:latin typeface="Calibri"/>
              <a:ea typeface="Calibri"/>
              <a:cs typeface="Arial"/>
            </a:endParaRPr>
          </a:p>
          <a:p>
            <a:pPr marL="342900" lvl="0" indent="-342900" algn="just" rtl="1" fontAlgn="base">
              <a:lnSpc>
                <a:spcPct val="107000"/>
              </a:lnSpc>
              <a:spcAft>
                <a:spcPts val="600"/>
              </a:spcAft>
              <a:buClr>
                <a:srgbClr val="A5B592"/>
              </a:buClr>
              <a:buSzPts val="1000"/>
              <a:buFont typeface="Symbol"/>
              <a:buChar char=""/>
              <a:tabLst>
                <a:tab pos="457200" algn="l"/>
              </a:tabLst>
            </a:pPr>
            <a:r>
              <a:rPr lang="ar-SA" sz="1400" dirty="0">
                <a:solidFill>
                  <a:srgbClr val="000000"/>
                </a:solidFill>
                <a:latin typeface="Calibri"/>
                <a:ea typeface="Times New Roman"/>
                <a:cs typeface="Simplified Arabic"/>
              </a:rPr>
              <a:t>أ‌-جمع البيانات من الانظمة القديمة</a:t>
            </a:r>
            <a:endParaRPr lang="fr-FR" sz="1400" dirty="0">
              <a:solidFill>
                <a:srgbClr val="000000"/>
              </a:solidFill>
              <a:latin typeface="Calibri"/>
              <a:ea typeface="Calibri"/>
              <a:cs typeface="Arial"/>
            </a:endParaRPr>
          </a:p>
          <a:p>
            <a:pPr marL="342900" lvl="0" indent="-342900" algn="just" rtl="1" fontAlgn="base">
              <a:lnSpc>
                <a:spcPct val="107000"/>
              </a:lnSpc>
              <a:spcAft>
                <a:spcPts val="600"/>
              </a:spcAft>
              <a:buClr>
                <a:srgbClr val="A5B592"/>
              </a:buClr>
              <a:buSzPts val="1000"/>
              <a:buFont typeface="Symbol"/>
              <a:buChar char=""/>
              <a:tabLst>
                <a:tab pos="457200" algn="l"/>
              </a:tabLst>
            </a:pPr>
            <a:r>
              <a:rPr lang="ar-SA" sz="1400" dirty="0">
                <a:solidFill>
                  <a:srgbClr val="000000"/>
                </a:solidFill>
                <a:latin typeface="Calibri"/>
                <a:ea typeface="Times New Roman"/>
                <a:cs typeface="Simplified Arabic"/>
              </a:rPr>
              <a:t>ت‌-تحديد آلية نقل البيانات الى قاعدة بيانات نظام تخطيط الموارد</a:t>
            </a:r>
            <a:endParaRPr lang="fr-FR" sz="1400" dirty="0">
              <a:solidFill>
                <a:srgbClr val="000000"/>
              </a:solidFill>
              <a:latin typeface="Calibri"/>
              <a:ea typeface="Calibri"/>
              <a:cs typeface="Arial"/>
            </a:endParaRPr>
          </a:p>
          <a:p>
            <a:pPr lvl="0" algn="r" rtl="1">
              <a:buClr>
                <a:srgbClr val="A5B592"/>
              </a:buClr>
            </a:pPr>
            <a:r>
              <a:rPr lang="ar-DZ" sz="1400" dirty="0">
                <a:solidFill>
                  <a:prstClr val="black">
                    <a:lumMod val="65000"/>
                    <a:lumOff val="35000"/>
                  </a:prstClr>
                </a:solidFill>
                <a:latin typeface="Sylfaen"/>
                <a:ea typeface="Calibri"/>
                <a:cs typeface="Simplified Arabic"/>
              </a:rPr>
              <a:t>عبد الرحمان الجبوري، إدارة المشاريع، جامعة الزيتونة، الأردن، ط1، دار المناهج للنشر والتوزيع، 2008.، </a:t>
            </a:r>
            <a:r>
              <a:rPr lang="ar-DZ" sz="1400" dirty="0" err="1">
                <a:solidFill>
                  <a:prstClr val="black">
                    <a:lumMod val="65000"/>
                    <a:lumOff val="35000"/>
                  </a:prstClr>
                </a:solidFill>
                <a:latin typeface="Sylfaen"/>
                <a:ea typeface="Calibri"/>
                <a:cs typeface="Simplified Arabic"/>
              </a:rPr>
              <a:t>ةص</a:t>
            </a:r>
            <a:r>
              <a:rPr lang="ar-DZ" sz="1400" dirty="0">
                <a:solidFill>
                  <a:prstClr val="black">
                    <a:lumMod val="65000"/>
                    <a:lumOff val="35000"/>
                  </a:prstClr>
                </a:solidFill>
                <a:latin typeface="Sylfaen"/>
                <a:ea typeface="Calibri"/>
                <a:cs typeface="Simplified Arabic"/>
              </a:rPr>
              <a:t> 69-70</a:t>
            </a:r>
            <a:r>
              <a:rPr lang="ar-DZ" sz="1400" dirty="0" smtClean="0">
                <a:solidFill>
                  <a:prstClr val="black">
                    <a:lumMod val="65000"/>
                    <a:lumOff val="35000"/>
                  </a:prstClr>
                </a:solidFill>
                <a:latin typeface="Sylfaen"/>
                <a:ea typeface="Calibri"/>
                <a:cs typeface="Simplified Arabic"/>
              </a:rPr>
              <a:t>.</a:t>
            </a:r>
            <a:endParaRPr lang="fr-FR" sz="1050" dirty="0">
              <a:solidFill>
                <a:srgbClr val="000000"/>
              </a:solidFill>
              <a:latin typeface="Calibri"/>
              <a:ea typeface="Calibri"/>
              <a:cs typeface="Arial"/>
            </a:endParaRPr>
          </a:p>
          <a:p>
            <a:pPr algn="just" rtl="1" fontAlgn="base">
              <a:lnSpc>
                <a:spcPct val="107000"/>
              </a:lnSpc>
              <a:spcAft>
                <a:spcPts val="600"/>
              </a:spcAft>
            </a:pPr>
            <a:r>
              <a:rPr lang="ar-SA" sz="1400" b="1" dirty="0">
                <a:solidFill>
                  <a:srgbClr val="000000"/>
                </a:solidFill>
                <a:latin typeface="Calibri"/>
                <a:ea typeface="Times New Roman"/>
                <a:cs typeface="Simplified Arabic"/>
              </a:rPr>
              <a:t>5.تصميم الحلول</a:t>
            </a:r>
            <a:r>
              <a:rPr lang="fr-FR" sz="1400" dirty="0">
                <a:solidFill>
                  <a:srgbClr val="000000"/>
                </a:solidFill>
                <a:latin typeface="Simplified Arabic"/>
                <a:ea typeface="Times New Roman"/>
                <a:cs typeface="Arial"/>
              </a:rPr>
              <a:t> </a:t>
            </a:r>
            <a:r>
              <a:rPr lang="ar-SA" sz="1400" dirty="0">
                <a:solidFill>
                  <a:srgbClr val="000000"/>
                </a:solidFill>
                <a:latin typeface="Calibri"/>
                <a:ea typeface="Times New Roman"/>
                <a:cs typeface="Simplified Arabic"/>
              </a:rPr>
              <a:t>:</a:t>
            </a:r>
            <a:endParaRPr lang="fr-FR" sz="1050" dirty="0">
              <a:latin typeface="Calibri"/>
              <a:ea typeface="Calibri"/>
              <a:cs typeface="Arial"/>
            </a:endParaRPr>
          </a:p>
          <a:p>
            <a:pPr marL="342900" lvl="0" indent="-342900" algn="just" rtl="1" fontAlgn="base">
              <a:lnSpc>
                <a:spcPct val="107000"/>
              </a:lnSpc>
              <a:spcAft>
                <a:spcPts val="600"/>
              </a:spcAft>
              <a:buSzPts val="1000"/>
              <a:buFont typeface="Symbol"/>
              <a:buChar char=""/>
              <a:tabLst>
                <a:tab pos="457200" algn="l"/>
              </a:tabLst>
            </a:pPr>
            <a:r>
              <a:rPr lang="ar-SA" sz="1400" dirty="0">
                <a:solidFill>
                  <a:srgbClr val="000000"/>
                </a:solidFill>
                <a:latin typeface="Calibri"/>
                <a:ea typeface="Times New Roman"/>
                <a:cs typeface="Simplified Arabic"/>
              </a:rPr>
              <a:t>أ‌-تصميم هيكل الإجراءات وسلاسل الاعتمادات</a:t>
            </a:r>
            <a:endParaRPr lang="fr-FR" sz="1050" dirty="0">
              <a:solidFill>
                <a:srgbClr val="000000"/>
              </a:solidFill>
              <a:latin typeface="Calibri"/>
              <a:ea typeface="Calibri"/>
              <a:cs typeface="Arial"/>
            </a:endParaRPr>
          </a:p>
          <a:p>
            <a:pPr marL="342900" lvl="0" indent="-342900" algn="just" rtl="1" fontAlgn="base">
              <a:lnSpc>
                <a:spcPct val="107000"/>
              </a:lnSpc>
              <a:spcAft>
                <a:spcPts val="600"/>
              </a:spcAft>
              <a:buSzPts val="1000"/>
              <a:buFont typeface="Symbol"/>
              <a:buChar char=""/>
              <a:tabLst>
                <a:tab pos="457200" algn="l"/>
              </a:tabLst>
            </a:pPr>
            <a:r>
              <a:rPr lang="ar-SA" sz="1400" dirty="0">
                <a:solidFill>
                  <a:srgbClr val="000000"/>
                </a:solidFill>
                <a:latin typeface="Calibri"/>
                <a:ea typeface="Times New Roman"/>
                <a:cs typeface="Simplified Arabic"/>
              </a:rPr>
              <a:t>ب‌-بناء الضوابط والقيود</a:t>
            </a:r>
            <a:endParaRPr lang="fr-FR" sz="1050" dirty="0">
              <a:solidFill>
                <a:srgbClr val="000000"/>
              </a:solidFill>
              <a:latin typeface="Calibri"/>
              <a:ea typeface="Calibri"/>
              <a:cs typeface="Arial"/>
            </a:endParaRPr>
          </a:p>
          <a:p>
            <a:pPr algn="just" rtl="1" fontAlgn="base">
              <a:lnSpc>
                <a:spcPct val="107000"/>
              </a:lnSpc>
              <a:spcAft>
                <a:spcPts val="600"/>
              </a:spcAft>
            </a:pPr>
            <a:r>
              <a:rPr lang="fr-FR" sz="1400" b="1" dirty="0">
                <a:solidFill>
                  <a:srgbClr val="000000"/>
                </a:solidFill>
                <a:latin typeface="Simplified Arabic"/>
                <a:ea typeface="Times New Roman"/>
                <a:cs typeface="Arial"/>
              </a:rPr>
              <a:t> </a:t>
            </a:r>
            <a:r>
              <a:rPr lang="ar-SA" sz="1400" b="1" dirty="0">
                <a:solidFill>
                  <a:srgbClr val="000000"/>
                </a:solidFill>
                <a:latin typeface="Calibri"/>
                <a:ea typeface="Times New Roman"/>
                <a:cs typeface="Simplified Arabic"/>
              </a:rPr>
              <a:t>6.اختبار النظام و تدريب </a:t>
            </a:r>
            <a:r>
              <a:rPr lang="ar-SA" sz="1400" b="1" dirty="0" err="1">
                <a:solidFill>
                  <a:srgbClr val="000000"/>
                </a:solidFill>
                <a:latin typeface="Calibri"/>
                <a:ea typeface="Times New Roman"/>
                <a:cs typeface="Simplified Arabic"/>
              </a:rPr>
              <a:t>المستخدين</a:t>
            </a:r>
            <a:r>
              <a:rPr lang="ar-SA" sz="1400" b="1" dirty="0">
                <a:solidFill>
                  <a:srgbClr val="000000"/>
                </a:solidFill>
                <a:latin typeface="Calibri"/>
                <a:ea typeface="Times New Roman"/>
                <a:cs typeface="Simplified Arabic"/>
              </a:rPr>
              <a:t>:</a:t>
            </a:r>
            <a:endParaRPr lang="fr-FR" sz="1050" dirty="0">
              <a:latin typeface="Calibri"/>
              <a:ea typeface="Calibri"/>
              <a:cs typeface="Arial"/>
            </a:endParaRPr>
          </a:p>
          <a:p>
            <a:pPr marL="342900" lvl="0" indent="-342900" algn="just" rtl="1" fontAlgn="base">
              <a:lnSpc>
                <a:spcPct val="107000"/>
              </a:lnSpc>
              <a:spcAft>
                <a:spcPts val="600"/>
              </a:spcAft>
              <a:buSzPts val="1000"/>
              <a:buFont typeface="Symbol"/>
              <a:buChar char=""/>
              <a:tabLst>
                <a:tab pos="457200" algn="l"/>
              </a:tabLst>
            </a:pPr>
            <a:r>
              <a:rPr lang="ar-SA" sz="1400" dirty="0">
                <a:solidFill>
                  <a:srgbClr val="000000"/>
                </a:solidFill>
                <a:latin typeface="Calibri"/>
                <a:ea typeface="Times New Roman"/>
                <a:cs typeface="Simplified Arabic"/>
              </a:rPr>
              <a:t>أ‌-اختبار قواعد البيانات من خلال الاستعلام و </a:t>
            </a:r>
            <a:r>
              <a:rPr lang="ar-SA" sz="1400" dirty="0" err="1">
                <a:solidFill>
                  <a:srgbClr val="000000"/>
                </a:solidFill>
                <a:latin typeface="Calibri"/>
                <a:ea typeface="Times New Roman"/>
                <a:cs typeface="Simplified Arabic"/>
              </a:rPr>
              <a:t>التاكد</a:t>
            </a:r>
            <a:r>
              <a:rPr lang="ar-SA" sz="1400" dirty="0">
                <a:solidFill>
                  <a:srgbClr val="000000"/>
                </a:solidFill>
                <a:latin typeface="Calibri"/>
                <a:ea typeface="Times New Roman"/>
                <a:cs typeface="Simplified Arabic"/>
              </a:rPr>
              <a:t> من الجداول ودقة المعلومات </a:t>
            </a:r>
            <a:r>
              <a:rPr lang="ar-SA" sz="1400" dirty="0" err="1">
                <a:solidFill>
                  <a:srgbClr val="000000"/>
                </a:solidFill>
                <a:latin typeface="Calibri"/>
                <a:ea typeface="Times New Roman"/>
                <a:cs typeface="Simplified Arabic"/>
              </a:rPr>
              <a:t>والتاكد</a:t>
            </a:r>
            <a:r>
              <a:rPr lang="ar-SA" sz="1400" dirty="0">
                <a:solidFill>
                  <a:srgbClr val="000000"/>
                </a:solidFill>
                <a:latin typeface="Calibri"/>
                <a:ea typeface="Times New Roman"/>
                <a:cs typeface="Simplified Arabic"/>
              </a:rPr>
              <a:t> من التكامل مع الانظمة الاخرى ان وجدت</a:t>
            </a:r>
            <a:endParaRPr lang="fr-FR" sz="1050" dirty="0">
              <a:solidFill>
                <a:srgbClr val="000000"/>
              </a:solidFill>
              <a:latin typeface="Calibri"/>
              <a:ea typeface="Calibri"/>
              <a:cs typeface="Arial"/>
            </a:endParaRPr>
          </a:p>
          <a:p>
            <a:pPr marL="342900" lvl="0" indent="-342900" algn="just" rtl="1" fontAlgn="base">
              <a:lnSpc>
                <a:spcPct val="107000"/>
              </a:lnSpc>
              <a:spcAft>
                <a:spcPts val="600"/>
              </a:spcAft>
              <a:buSzPts val="1000"/>
              <a:buFont typeface="Symbol"/>
              <a:buChar char=""/>
              <a:tabLst>
                <a:tab pos="457200" algn="l"/>
              </a:tabLst>
            </a:pPr>
            <a:r>
              <a:rPr lang="ar-SA" sz="1400" dirty="0">
                <a:solidFill>
                  <a:srgbClr val="000000"/>
                </a:solidFill>
                <a:latin typeface="Calibri"/>
                <a:ea typeface="Times New Roman"/>
                <a:cs typeface="Simplified Arabic"/>
              </a:rPr>
              <a:t>ب‌-اختبار قيود وضوابط الاجراءات من خلال تطبيق اجراءات كاملة على النظام</a:t>
            </a:r>
            <a:endParaRPr lang="fr-FR" sz="1050" dirty="0">
              <a:solidFill>
                <a:srgbClr val="000000"/>
              </a:solidFill>
              <a:latin typeface="Calibri"/>
              <a:ea typeface="Calibri"/>
              <a:cs typeface="Arial"/>
            </a:endParaRPr>
          </a:p>
          <a:p>
            <a:pPr marL="342900" lvl="0" indent="-342900" algn="just" rtl="1" fontAlgn="base">
              <a:lnSpc>
                <a:spcPct val="107000"/>
              </a:lnSpc>
              <a:spcAft>
                <a:spcPts val="600"/>
              </a:spcAft>
              <a:buSzPts val="1000"/>
              <a:buFont typeface="Symbol"/>
              <a:buChar char=""/>
              <a:tabLst>
                <a:tab pos="457200" algn="l"/>
              </a:tabLst>
            </a:pPr>
            <a:r>
              <a:rPr lang="ar-SA" sz="1400" dirty="0">
                <a:solidFill>
                  <a:srgbClr val="000000"/>
                </a:solidFill>
                <a:latin typeface="Calibri"/>
                <a:ea typeface="Times New Roman"/>
                <a:cs typeface="Simplified Arabic"/>
              </a:rPr>
              <a:t>ت‌-تدريب المستخدمين على النظام</a:t>
            </a:r>
            <a:endParaRPr lang="fr-FR" sz="1050" dirty="0">
              <a:solidFill>
                <a:srgbClr val="000000"/>
              </a:solidFill>
              <a:latin typeface="Calibri"/>
              <a:ea typeface="Calibri"/>
              <a:cs typeface="Arial"/>
            </a:endParaRPr>
          </a:p>
          <a:p>
            <a:pPr marL="342900" lvl="0" indent="-342900" algn="just" rtl="1" fontAlgn="base">
              <a:lnSpc>
                <a:spcPct val="107000"/>
              </a:lnSpc>
              <a:spcAft>
                <a:spcPts val="600"/>
              </a:spcAft>
              <a:buSzPts val="1000"/>
              <a:buFont typeface="Symbol"/>
              <a:buChar char=""/>
              <a:tabLst>
                <a:tab pos="457200" algn="l"/>
              </a:tabLst>
            </a:pPr>
            <a:r>
              <a:rPr lang="ar-SA" sz="1400" dirty="0">
                <a:solidFill>
                  <a:srgbClr val="000000"/>
                </a:solidFill>
                <a:latin typeface="Calibri"/>
                <a:ea typeface="Times New Roman"/>
                <a:cs typeface="Simplified Arabic"/>
              </a:rPr>
              <a:t>ث‌-</a:t>
            </a:r>
            <a:r>
              <a:rPr lang="ar-SA" sz="1400" dirty="0" err="1">
                <a:solidFill>
                  <a:srgbClr val="000000"/>
                </a:solidFill>
                <a:latin typeface="Calibri"/>
                <a:ea typeface="Times New Roman"/>
                <a:cs typeface="Simplified Arabic"/>
              </a:rPr>
              <a:t>الإختبار</a:t>
            </a:r>
            <a:r>
              <a:rPr lang="ar-SA" sz="1400" dirty="0">
                <a:solidFill>
                  <a:srgbClr val="000000"/>
                </a:solidFill>
                <a:latin typeface="Calibri"/>
                <a:ea typeface="Times New Roman"/>
                <a:cs typeface="Simplified Arabic"/>
              </a:rPr>
              <a:t> النهائي من قبل المستخدمين واخذ الملاحظات من خلال بيئة تجريبية</a:t>
            </a:r>
            <a:r>
              <a:rPr lang="fr-FR" sz="1400" dirty="0">
                <a:solidFill>
                  <a:srgbClr val="000000"/>
                </a:solidFill>
                <a:latin typeface="Simplified Arabic"/>
                <a:ea typeface="Times New Roman"/>
                <a:cs typeface="Arial"/>
              </a:rPr>
              <a:t> UAT</a:t>
            </a:r>
            <a:endParaRPr lang="fr-FR" sz="1050" dirty="0">
              <a:solidFill>
                <a:srgbClr val="000000"/>
              </a:solidFill>
              <a:latin typeface="Calibri"/>
              <a:ea typeface="Calibri"/>
              <a:cs typeface="Arial"/>
            </a:endParaRPr>
          </a:p>
          <a:p>
            <a:pPr algn="just" rtl="1" fontAlgn="base">
              <a:lnSpc>
                <a:spcPct val="107000"/>
              </a:lnSpc>
              <a:spcAft>
                <a:spcPts val="600"/>
              </a:spcAft>
            </a:pPr>
            <a:r>
              <a:rPr lang="ar-SA" sz="1400" b="1" dirty="0">
                <a:solidFill>
                  <a:srgbClr val="000000"/>
                </a:solidFill>
                <a:latin typeface="Calibri"/>
                <a:ea typeface="Times New Roman"/>
                <a:cs typeface="Simplified Arabic"/>
              </a:rPr>
              <a:t>7.إطلاق النظام و تقييم الاداء المستمر:</a:t>
            </a:r>
            <a:endParaRPr lang="fr-FR" sz="1050" dirty="0">
              <a:latin typeface="Calibri"/>
              <a:ea typeface="Calibri"/>
              <a:cs typeface="Arial"/>
            </a:endParaRPr>
          </a:p>
          <a:p>
            <a:pPr marL="342900" lvl="0" indent="-342900" algn="just" rtl="1" fontAlgn="base">
              <a:lnSpc>
                <a:spcPct val="107000"/>
              </a:lnSpc>
              <a:spcAft>
                <a:spcPts val="600"/>
              </a:spcAft>
              <a:buSzPts val="1000"/>
              <a:buFont typeface="Symbol"/>
              <a:buChar char=""/>
              <a:tabLst>
                <a:tab pos="457200" algn="l"/>
              </a:tabLst>
            </a:pPr>
            <a:r>
              <a:rPr lang="ar-SA" sz="1400" dirty="0">
                <a:solidFill>
                  <a:srgbClr val="000000"/>
                </a:solidFill>
                <a:latin typeface="Calibri"/>
                <a:ea typeface="Times New Roman"/>
                <a:cs typeface="Simplified Arabic"/>
              </a:rPr>
              <a:t>أ‌- انشاء قائمة بمتطلبات الاطلاق</a:t>
            </a:r>
            <a:r>
              <a:rPr lang="fr-FR" sz="1400" dirty="0">
                <a:solidFill>
                  <a:srgbClr val="000000"/>
                </a:solidFill>
                <a:latin typeface="Simplified Arabic"/>
                <a:ea typeface="Times New Roman"/>
                <a:cs typeface="Arial"/>
              </a:rPr>
              <a:t> </a:t>
            </a:r>
            <a:r>
              <a:rPr lang="fr-FR" sz="1400" dirty="0" err="1">
                <a:solidFill>
                  <a:srgbClr val="000000"/>
                </a:solidFill>
                <a:latin typeface="Simplified Arabic"/>
                <a:ea typeface="Times New Roman"/>
                <a:cs typeface="Arial"/>
              </a:rPr>
              <a:t>Checklist</a:t>
            </a:r>
            <a:r>
              <a:rPr lang="fr-FR" sz="1400" dirty="0">
                <a:solidFill>
                  <a:srgbClr val="000000"/>
                </a:solidFill>
                <a:latin typeface="Simplified Arabic"/>
                <a:ea typeface="Times New Roman"/>
                <a:cs typeface="Arial"/>
              </a:rPr>
              <a:t> GO-Live</a:t>
            </a:r>
            <a:endParaRPr lang="fr-FR" sz="1050" dirty="0">
              <a:solidFill>
                <a:srgbClr val="000000"/>
              </a:solidFill>
              <a:latin typeface="Calibri"/>
              <a:ea typeface="Calibri"/>
              <a:cs typeface="Arial"/>
            </a:endParaRPr>
          </a:p>
          <a:p>
            <a:pPr marL="342900" lvl="0" indent="-342900" algn="just" rtl="1" fontAlgn="base">
              <a:lnSpc>
                <a:spcPct val="107000"/>
              </a:lnSpc>
              <a:spcAft>
                <a:spcPts val="600"/>
              </a:spcAft>
              <a:buSzPts val="1000"/>
              <a:buFont typeface="Symbol"/>
              <a:buChar char=""/>
              <a:tabLst>
                <a:tab pos="457200" algn="l"/>
              </a:tabLst>
            </a:pPr>
            <a:r>
              <a:rPr lang="ar-SA" sz="1400" dirty="0">
                <a:solidFill>
                  <a:srgbClr val="000000"/>
                </a:solidFill>
                <a:latin typeface="Calibri"/>
                <a:ea typeface="Times New Roman"/>
                <a:cs typeface="Simplified Arabic"/>
              </a:rPr>
              <a:t>ب‌- تقييم اداء النظام </a:t>
            </a:r>
            <a:r>
              <a:rPr lang="ar-SA" sz="1400" dirty="0" err="1">
                <a:solidFill>
                  <a:srgbClr val="000000"/>
                </a:solidFill>
                <a:latin typeface="Calibri"/>
                <a:ea typeface="Times New Roman"/>
                <a:cs typeface="Simplified Arabic"/>
              </a:rPr>
              <a:t>والتاكد</a:t>
            </a:r>
            <a:r>
              <a:rPr lang="ar-SA" sz="1400" dirty="0">
                <a:solidFill>
                  <a:srgbClr val="000000"/>
                </a:solidFill>
                <a:latin typeface="Calibri"/>
                <a:ea typeface="Times New Roman"/>
                <a:cs typeface="Simplified Arabic"/>
              </a:rPr>
              <a:t> من تحقيق الأهداف المرجوة.</a:t>
            </a:r>
            <a:endParaRPr lang="fr-FR" sz="1050" dirty="0">
              <a:solidFill>
                <a:srgbClr val="000000"/>
              </a:solidFill>
              <a:latin typeface="Calibri"/>
              <a:ea typeface="Calibri"/>
              <a:cs typeface="Arial"/>
            </a:endParaRPr>
          </a:p>
          <a:p>
            <a:pPr algn="r" rtl="1"/>
            <a:r>
              <a:rPr lang="ar-DZ" sz="1100" dirty="0">
                <a:latin typeface="Sylfaen"/>
                <a:ea typeface="Calibri"/>
                <a:cs typeface="Simplified Arabic"/>
              </a:rPr>
              <a:t>محمد محمود العجلوني، سعيد سامي الحلاق، دراسة الجدوى </a:t>
            </a:r>
            <a:r>
              <a:rPr lang="ar-DZ" sz="1100" dirty="0" err="1">
                <a:latin typeface="Sylfaen"/>
                <a:ea typeface="Calibri"/>
                <a:cs typeface="Simplified Arabic"/>
              </a:rPr>
              <a:t>الإقتصادية</a:t>
            </a:r>
            <a:r>
              <a:rPr lang="ar-DZ" sz="1100" dirty="0">
                <a:latin typeface="Sylfaen"/>
                <a:ea typeface="Calibri"/>
                <a:cs typeface="Simplified Arabic"/>
              </a:rPr>
              <a:t> وتقييم المشاريع، دار </a:t>
            </a:r>
            <a:r>
              <a:rPr lang="ar-DZ" sz="1100" dirty="0" err="1">
                <a:latin typeface="Sylfaen"/>
                <a:ea typeface="Calibri"/>
                <a:cs typeface="Simplified Arabic"/>
              </a:rPr>
              <a:t>البازوري</a:t>
            </a:r>
            <a:r>
              <a:rPr lang="ar-DZ" sz="1100" dirty="0">
                <a:latin typeface="Sylfaen"/>
                <a:ea typeface="Calibri"/>
                <a:cs typeface="Simplified Arabic"/>
              </a:rPr>
              <a:t> العلمية للنشر والتوزيع، عمان، الأردن، 2010.، ص 109.</a:t>
            </a:r>
            <a:endParaRPr lang="fr-FR" sz="900" dirty="0">
              <a:latin typeface="Calibri"/>
              <a:ea typeface="Calibri"/>
              <a:cs typeface="Arial"/>
            </a:endParaRPr>
          </a:p>
          <a:p>
            <a:pPr lvl="0" algn="r" rtl="1">
              <a:lnSpc>
                <a:spcPct val="150000"/>
              </a:lnSpc>
              <a:buClr>
                <a:srgbClr val="F14124">
                  <a:lumMod val="75000"/>
                </a:srgbClr>
              </a:buClr>
            </a:pPr>
            <a:endParaRPr lang="ar-DZ" sz="1400" b="1" dirty="0">
              <a:solidFill>
                <a:schemeClr val="tx1"/>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408882270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theme/theme1.xml><?xml version="1.0" encoding="utf-8"?>
<a:theme xmlns:a="http://schemas.openxmlformats.org/drawingml/2006/main" name="Sillage">
  <a:themeElements>
    <a:clrScheme name="Sillage">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illage">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illage">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414</TotalTime>
  <Words>1201</Words>
  <Application>Microsoft Office PowerPoint</Application>
  <PresentationFormat>Affichage à l'écran (4:3)</PresentationFormat>
  <Paragraphs>137</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Sillage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     نظام تخطيط الموارد هو نظام تقني صمم لتنسيق ووضع حلول للمؤسسة، كما انه نظام متكامل يحتوي على عدد من الأنظمة الفرعية Subsystem ) ) مثل: المالية، المشتريات، المبيعات، إدارة الموارد البشرية، المستودعات، التصنيع و سلسلة التوريد كما انه نظام قابل للتمدد و إضافة أنظمة تخدم الشركة مثل: أرشفة الوثائق، وأنظمة الاتصالات الإداريةcorresponding system .حيث إنه يجب أن تتكامل جميع أجزاء نظام،ولا يمكن أن تستفيد منه المنظمة )المؤسسة) إلا بتطبيقه في جميع إداراتها وأفرعها.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KARIM</dc:creator>
  <cp:lastModifiedBy>KARIM</cp:lastModifiedBy>
  <cp:revision>45</cp:revision>
  <dcterms:created xsi:type="dcterms:W3CDTF">2022-11-06T10:09:10Z</dcterms:created>
  <dcterms:modified xsi:type="dcterms:W3CDTF">2022-12-11T13:21:31Z</dcterms:modified>
</cp:coreProperties>
</file>