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80" r:id="rId24"/>
    <p:sldId id="281"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CA0A7E4-9042-4D2B-B30D-9585DABDE181}" type="datetimeFigureOut">
              <a:rPr lang="fr-FR" smtClean="0"/>
              <a:t>05/02/2021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9536A3-2488-4B0F-8DD1-FB1A7C3939D0}"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CA0A7E4-9042-4D2B-B30D-9585DABDE181}" type="datetimeFigureOut">
              <a:rPr lang="fr-FR" smtClean="0"/>
              <a:t>05/02/2021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9536A3-2488-4B0F-8DD1-FB1A7C3939D0}"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CA0A7E4-9042-4D2B-B30D-9585DABDE181}" type="datetimeFigureOut">
              <a:rPr lang="fr-FR" smtClean="0"/>
              <a:t>05/02/2021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9536A3-2488-4B0F-8DD1-FB1A7C3939D0}"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CA0A7E4-9042-4D2B-B30D-9585DABDE181}" type="datetimeFigureOut">
              <a:rPr lang="fr-FR" smtClean="0"/>
              <a:t>05/02/2021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9536A3-2488-4B0F-8DD1-FB1A7C3939D0}"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CA0A7E4-9042-4D2B-B30D-9585DABDE181}" type="datetimeFigureOut">
              <a:rPr lang="fr-FR" smtClean="0"/>
              <a:t>05/02/2021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9536A3-2488-4B0F-8DD1-FB1A7C3939D0}"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CA0A7E4-9042-4D2B-B30D-9585DABDE181}" type="datetimeFigureOut">
              <a:rPr lang="fr-FR" smtClean="0"/>
              <a:t>05/02/2021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C9536A3-2488-4B0F-8DD1-FB1A7C3939D0}"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CA0A7E4-9042-4D2B-B30D-9585DABDE181}" type="datetimeFigureOut">
              <a:rPr lang="fr-FR" smtClean="0"/>
              <a:t>05/02/2021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C9536A3-2488-4B0F-8DD1-FB1A7C3939D0}"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CA0A7E4-9042-4D2B-B30D-9585DABDE181}" type="datetimeFigureOut">
              <a:rPr lang="fr-FR" smtClean="0"/>
              <a:t>05/02/2021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C9536A3-2488-4B0F-8DD1-FB1A7C3939D0}"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CA0A7E4-9042-4D2B-B30D-9585DABDE181}" type="datetimeFigureOut">
              <a:rPr lang="fr-FR" smtClean="0"/>
              <a:t>05/02/2021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9536A3-2488-4B0F-8DD1-FB1A7C3939D0}"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CA0A7E4-9042-4D2B-B30D-9585DABDE181}" type="datetimeFigureOut">
              <a:rPr lang="fr-FR" smtClean="0"/>
              <a:t>05/02/2021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C9536A3-2488-4B0F-8DD1-FB1A7C3939D0}"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CA0A7E4-9042-4D2B-B30D-9585DABDE181}" type="datetimeFigureOut">
              <a:rPr lang="fr-FR" smtClean="0"/>
              <a:t>05/02/2021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C9536A3-2488-4B0F-8DD1-FB1A7C3939D0}"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A0A7E4-9042-4D2B-B30D-9585DABDE181}" type="datetimeFigureOut">
              <a:rPr lang="fr-FR" smtClean="0"/>
              <a:t>05/02/2021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9536A3-2488-4B0F-8DD1-FB1A7C3939D0}"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lalanguefrancaise.com/general/les-regles-de-la-ponctuation-en-francai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francaisfacile.com/exercices/exercice-francais-2/exercice-francais-22261.ph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857365"/>
            <a:ext cx="7772400" cy="1743086"/>
          </a:xfrm>
        </p:spPr>
        <p:txBody>
          <a:bodyPr>
            <a:normAutofit fontScale="90000"/>
          </a:bodyPr>
          <a:lstStyle/>
          <a:p>
            <a:r>
              <a:rPr lang="fr-FR" b="1" i="1" dirty="0">
                <a:solidFill>
                  <a:srgbClr val="FF0000"/>
                </a:solidFill>
                <a:latin typeface="Times New Roman" pitchFamily="18" charset="0"/>
                <a:cs typeface="Times New Roman" pitchFamily="18" charset="0"/>
              </a:rPr>
              <a:t>Les règles de la ponctuation en français</a:t>
            </a:r>
            <a:br>
              <a:rPr lang="fr-FR" b="1" i="1" dirty="0">
                <a:solidFill>
                  <a:srgbClr val="FF0000"/>
                </a:solidFill>
                <a:latin typeface="Times New Roman" pitchFamily="18" charset="0"/>
                <a:cs typeface="Times New Roman" pitchFamily="18" charset="0"/>
              </a:rPr>
            </a:br>
            <a:endParaRPr lang="fr-FR" b="1" i="1" dirty="0">
              <a:solidFill>
                <a:srgbClr val="FF0000"/>
              </a:solidFill>
              <a:latin typeface="Times New Roman" pitchFamily="18" charset="0"/>
              <a:cs typeface="Times New Roman" pitchFamily="18" charset="0"/>
            </a:endParaRPr>
          </a:p>
        </p:txBody>
      </p:sp>
      <p:sp>
        <p:nvSpPr>
          <p:cNvPr id="3" name="Sous-titre 2"/>
          <p:cNvSpPr>
            <a:spLocks noGrp="1"/>
          </p:cNvSpPr>
          <p:nvPr>
            <p:ph type="subTitle" idx="1"/>
          </p:nvPr>
        </p:nvSpPr>
        <p:spPr>
          <a:xfrm>
            <a:off x="1371600" y="4714884"/>
            <a:ext cx="6400800" cy="923916"/>
          </a:xfrm>
        </p:spPr>
        <p:txBody>
          <a:bodyPr/>
          <a:lstStyle/>
          <a:p>
            <a:r>
              <a:rPr lang="fr-FR" dirty="0" smtClean="0"/>
              <a:t>Par Mr : GHENNAM . A</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Le point</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70000" lnSpcReduction="20000"/>
          </a:bodyPr>
          <a:lstStyle/>
          <a:p>
            <a:pPr algn="just">
              <a:buNone/>
            </a:pPr>
            <a:r>
              <a:rPr lang="fr-FR" dirty="0" smtClean="0"/>
              <a:t>Le </a:t>
            </a:r>
            <a:r>
              <a:rPr lang="fr-FR" dirty="0"/>
              <a:t>point indique la fin d’une phrase.</a:t>
            </a:r>
          </a:p>
          <a:p>
            <a:pPr algn="just">
              <a:buNone/>
            </a:pPr>
            <a:r>
              <a:rPr lang="fr-FR" u="sng" dirty="0"/>
              <a:t>Remarque :</a:t>
            </a:r>
            <a:endParaRPr lang="fr-FR" dirty="0"/>
          </a:p>
          <a:p>
            <a:pPr algn="just">
              <a:buNone/>
            </a:pPr>
            <a:r>
              <a:rPr lang="fr-FR" b="1" dirty="0"/>
              <a:t>Excepté les titres d’œuvres</a:t>
            </a:r>
            <a:r>
              <a:rPr lang="fr-FR" dirty="0"/>
              <a:t> (livre, film…), une phrase nominale, ou sans verbe, se termine par un point.</a:t>
            </a:r>
          </a:p>
          <a:p>
            <a:pPr algn="just">
              <a:buNone/>
            </a:pPr>
            <a:r>
              <a:rPr lang="fr-FR" u="sng" dirty="0"/>
              <a:t>Exemples :</a:t>
            </a:r>
            <a:endParaRPr lang="fr-FR" dirty="0"/>
          </a:p>
          <a:p>
            <a:pPr algn="just">
              <a:buNone/>
            </a:pPr>
            <a:r>
              <a:rPr lang="fr-FR" dirty="0"/>
              <a:t>Voici une très belle histoire.</a:t>
            </a:r>
          </a:p>
          <a:p>
            <a:pPr algn="just">
              <a:buNone/>
            </a:pPr>
            <a:r>
              <a:rPr lang="fr-FR" dirty="0"/>
              <a:t>Le portrait de Dorian Gray (roman de Oscar Wilde)</a:t>
            </a:r>
          </a:p>
          <a:p>
            <a:pPr algn="just">
              <a:buNone/>
            </a:pPr>
            <a:r>
              <a:rPr lang="fr-FR" u="sng" dirty="0"/>
              <a:t>Règles d’écriture :</a:t>
            </a:r>
            <a:endParaRPr lang="fr-FR" dirty="0"/>
          </a:p>
          <a:p>
            <a:pPr algn="just">
              <a:buNone/>
            </a:pPr>
            <a:r>
              <a:rPr lang="fr-FR" dirty="0"/>
              <a:t>En français le point suit directement le dernier mot et est suivi d’une espace : texte.[espace]texte</a:t>
            </a:r>
          </a:p>
          <a:p>
            <a:pPr algn="just">
              <a:buNone/>
            </a:pPr>
            <a:r>
              <a:rPr lang="fr-FR" dirty="0"/>
              <a:t>En anglais : même chose.</a:t>
            </a:r>
          </a:p>
          <a:p>
            <a:pPr algn="just">
              <a:buNone/>
            </a:pPr>
            <a:r>
              <a:rPr lang="fr-FR" dirty="0"/>
              <a:t>Dans les deux cas, le mot suivant le point débute par une majuscule.</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Les points de suspension</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85000" lnSpcReduction="20000"/>
          </a:bodyPr>
          <a:lstStyle/>
          <a:p>
            <a:pPr algn="just">
              <a:buNone/>
            </a:pPr>
            <a:r>
              <a:rPr lang="fr-FR" dirty="0" smtClean="0"/>
              <a:t>Les </a:t>
            </a:r>
            <a:r>
              <a:rPr lang="fr-FR" dirty="0"/>
              <a:t>trois points de suspension peuvent être utilisés dans différents cas. Ils expriment souvent un doute, ou un silence.</a:t>
            </a:r>
          </a:p>
          <a:p>
            <a:pPr algn="just">
              <a:buNone/>
            </a:pPr>
            <a:r>
              <a:rPr lang="fr-FR" u="sng" dirty="0"/>
              <a:t>On les utilise pour :</a:t>
            </a:r>
            <a:endParaRPr lang="fr-FR" dirty="0"/>
          </a:p>
          <a:p>
            <a:pPr algn="just">
              <a:buNone/>
            </a:pPr>
            <a:r>
              <a:rPr lang="fr-FR" dirty="0"/>
              <a:t>-indiquer que la phrase </a:t>
            </a:r>
            <a:r>
              <a:rPr lang="fr-FR" b="1" dirty="0"/>
              <a:t>est interrompue</a:t>
            </a:r>
            <a:r>
              <a:rPr lang="fr-FR" dirty="0"/>
              <a:t>. Plusieurs cas :</a:t>
            </a:r>
          </a:p>
          <a:p>
            <a:pPr algn="just">
              <a:buNone/>
            </a:pPr>
            <a:r>
              <a:rPr lang="fr-FR" dirty="0"/>
              <a:t>1) La phrase commencée est abandonnée</a:t>
            </a:r>
          </a:p>
          <a:p>
            <a:pPr algn="just">
              <a:buNone/>
            </a:pPr>
            <a:r>
              <a:rPr lang="fr-FR" dirty="0"/>
              <a:t>Attends que je… Il va me rendre fou !</a:t>
            </a:r>
          </a:p>
          <a:p>
            <a:pPr algn="just">
              <a:buNone/>
            </a:pPr>
            <a:r>
              <a:rPr lang="fr-FR" dirty="0"/>
              <a:t>2) Ils indiquent une hésitation en cours de phrase</a:t>
            </a:r>
          </a:p>
          <a:p>
            <a:pPr algn="just">
              <a:buNone/>
            </a:pPr>
            <a:r>
              <a:rPr lang="fr-FR" dirty="0"/>
              <a:t>Elle est… partie hier matin.</a:t>
            </a:r>
          </a:p>
          <a:p>
            <a:pPr algn="just">
              <a:buNone/>
            </a:pPr>
            <a:r>
              <a:rPr lang="fr-FR" dirty="0"/>
              <a:t>3) Ils expriment la suite d’une énumération sans la citer (remplace « etc. »)</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642918"/>
            <a:ext cx="8229600" cy="5411807"/>
          </a:xfrm>
        </p:spPr>
        <p:txBody>
          <a:bodyPr>
            <a:normAutofit fontScale="62500" lnSpcReduction="20000"/>
          </a:bodyPr>
          <a:lstStyle/>
          <a:p>
            <a:pPr algn="just">
              <a:buNone/>
            </a:pPr>
            <a:r>
              <a:rPr lang="fr-FR" dirty="0" smtClean="0"/>
              <a:t>J’aime de nombreux peintres : Cézanne, Corot, Klimt, Delacroix, </a:t>
            </a:r>
            <a:r>
              <a:rPr lang="fr-FR" dirty="0" err="1" smtClean="0"/>
              <a:t>Pissaro</a:t>
            </a:r>
            <a:r>
              <a:rPr lang="fr-FR" dirty="0" smtClean="0"/>
              <a:t>, </a:t>
            </a:r>
            <a:r>
              <a:rPr lang="fr-FR" dirty="0" err="1" smtClean="0"/>
              <a:t>Toulouse-lautrec</a:t>
            </a:r>
            <a:r>
              <a:rPr lang="fr-FR" dirty="0" smtClean="0"/>
              <a:t>…</a:t>
            </a:r>
          </a:p>
          <a:p>
            <a:pPr algn="just">
              <a:buNone/>
            </a:pPr>
            <a:r>
              <a:rPr lang="fr-FR" dirty="0" smtClean="0"/>
              <a:t>–</a:t>
            </a:r>
            <a:r>
              <a:rPr lang="fr-FR" b="1" dirty="0" smtClean="0"/>
              <a:t>sous-entendre une suite, une référence, une complicité</a:t>
            </a:r>
            <a:r>
              <a:rPr lang="fr-FR" dirty="0" smtClean="0"/>
              <a:t> avec celui à qui on s’adresse, un effet d’attente.</a:t>
            </a:r>
          </a:p>
          <a:p>
            <a:pPr algn="just">
              <a:buNone/>
            </a:pPr>
            <a:r>
              <a:rPr lang="fr-FR" dirty="0" smtClean="0"/>
              <a:t>Vous me comprenez…</a:t>
            </a:r>
          </a:p>
          <a:p>
            <a:pPr algn="just">
              <a:buNone/>
            </a:pPr>
            <a:r>
              <a:rPr lang="fr-FR" dirty="0" smtClean="0"/>
              <a:t>Un jour, je ferai le tour du monde…</a:t>
            </a:r>
          </a:p>
          <a:p>
            <a:pPr algn="just">
              <a:buNone/>
            </a:pPr>
            <a:r>
              <a:rPr lang="fr-FR" dirty="0" smtClean="0"/>
              <a:t>-être employés </a:t>
            </a:r>
            <a:r>
              <a:rPr lang="fr-FR" b="1" dirty="0" smtClean="0"/>
              <a:t>après l’initiale d’un nom ou d’un mot</a:t>
            </a:r>
            <a:r>
              <a:rPr lang="fr-FR" dirty="0" smtClean="0"/>
              <a:t> (généralement grossier) que l’on ne souhaite pas citer.</a:t>
            </a:r>
          </a:p>
          <a:p>
            <a:pPr algn="just">
              <a:buNone/>
            </a:pPr>
            <a:r>
              <a:rPr lang="fr-FR" dirty="0" smtClean="0"/>
              <a:t>Monsieur K… m’a raconté cette étrange histoire.</a:t>
            </a:r>
          </a:p>
          <a:p>
            <a:pPr algn="just">
              <a:buNone/>
            </a:pPr>
            <a:r>
              <a:rPr lang="fr-FR" dirty="0" smtClean="0"/>
              <a:t>Marre de cette p… de vie !</a:t>
            </a:r>
          </a:p>
          <a:p>
            <a:pPr algn="just">
              <a:buNone/>
            </a:pPr>
            <a:r>
              <a:rPr lang="fr-FR" u="sng" dirty="0" smtClean="0"/>
              <a:t>Remarques :</a:t>
            </a:r>
            <a:endParaRPr lang="fr-FR" dirty="0" smtClean="0"/>
          </a:p>
          <a:p>
            <a:pPr algn="just">
              <a:buNone/>
            </a:pPr>
            <a:r>
              <a:rPr lang="fr-FR" dirty="0" smtClean="0"/>
              <a:t>Les points de suspension ne sont jamais précédés d’une virgule ou d’un point-virgule.</a:t>
            </a:r>
          </a:p>
          <a:p>
            <a:pPr algn="just">
              <a:buNone/>
            </a:pPr>
            <a:r>
              <a:rPr lang="fr-FR" dirty="0" smtClean="0"/>
              <a:t>Entre crochets, les points de suspension indiquent une coupure dans une citation.</a:t>
            </a:r>
          </a:p>
          <a:p>
            <a:pPr algn="just">
              <a:buNone/>
            </a:pPr>
            <a:r>
              <a:rPr lang="fr-FR" u="sng" dirty="0" smtClean="0"/>
              <a:t>Règles d’écriture :</a:t>
            </a:r>
            <a:endParaRPr lang="fr-FR" dirty="0" smtClean="0"/>
          </a:p>
          <a:p>
            <a:pPr algn="just">
              <a:buNone/>
            </a:pPr>
            <a:r>
              <a:rPr lang="fr-FR" dirty="0" smtClean="0"/>
              <a:t>En français : texte…[espace]texte.</a:t>
            </a:r>
          </a:p>
          <a:p>
            <a:pPr algn="just">
              <a:buNone/>
            </a:pPr>
            <a:r>
              <a:rPr lang="fr-FR" dirty="0" smtClean="0"/>
              <a:t>En anglais : même chose.</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Le point d’interrogation</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70000" lnSpcReduction="20000"/>
          </a:bodyPr>
          <a:lstStyle/>
          <a:p>
            <a:pPr algn="just">
              <a:buNone/>
            </a:pPr>
            <a:r>
              <a:rPr lang="fr-FR" dirty="0" smtClean="0"/>
              <a:t>Le </a:t>
            </a:r>
            <a:r>
              <a:rPr lang="fr-FR" dirty="0"/>
              <a:t>point d’interrogation se place à la fin d’une phrase qui pose une question.</a:t>
            </a:r>
          </a:p>
          <a:p>
            <a:pPr algn="just">
              <a:buNone/>
            </a:pPr>
            <a:r>
              <a:rPr lang="fr-FR" u="sng" dirty="0"/>
              <a:t>Remarques :</a:t>
            </a:r>
            <a:endParaRPr lang="fr-FR" dirty="0"/>
          </a:p>
          <a:p>
            <a:pPr algn="just">
              <a:buNone/>
            </a:pPr>
            <a:r>
              <a:rPr lang="fr-FR" dirty="0"/>
              <a:t>-Dans l’interrogation </a:t>
            </a:r>
            <a:r>
              <a:rPr lang="fr-FR" b="1" dirty="0"/>
              <a:t>indirecte</a:t>
            </a:r>
            <a:r>
              <a:rPr lang="fr-FR" dirty="0"/>
              <a:t>, on utilise le point et non pas le point d’interrogation.</a:t>
            </a:r>
          </a:p>
          <a:p>
            <a:pPr algn="just">
              <a:buNone/>
            </a:pPr>
            <a:r>
              <a:rPr lang="fr-FR" dirty="0"/>
              <a:t>Exemple : Je me demande s’il a réussi son examen.</a:t>
            </a:r>
          </a:p>
          <a:p>
            <a:pPr algn="just">
              <a:buNone/>
            </a:pPr>
            <a:r>
              <a:rPr lang="fr-FR" dirty="0"/>
              <a:t>-Placé entre parenthèse (?), le point d’interrogation marque </a:t>
            </a:r>
            <a:r>
              <a:rPr lang="fr-FR" b="1" dirty="0"/>
              <a:t>l’incertitude</a:t>
            </a:r>
            <a:r>
              <a:rPr lang="fr-FR" dirty="0"/>
              <a:t>.</a:t>
            </a:r>
          </a:p>
          <a:p>
            <a:pPr algn="just">
              <a:buNone/>
            </a:pPr>
            <a:r>
              <a:rPr lang="fr-FR" dirty="0"/>
              <a:t>Exemple : William Shakespeare est né le 23 ( ?) avril 1564 à Stratford sur Avon.</a:t>
            </a:r>
          </a:p>
          <a:p>
            <a:pPr algn="just">
              <a:buNone/>
            </a:pPr>
            <a:r>
              <a:rPr lang="fr-FR" u="sng" dirty="0"/>
              <a:t>Règles d’écriture :</a:t>
            </a:r>
            <a:endParaRPr lang="fr-FR" dirty="0"/>
          </a:p>
          <a:p>
            <a:pPr algn="just">
              <a:buNone/>
            </a:pPr>
            <a:r>
              <a:rPr lang="fr-FR" dirty="0"/>
              <a:t>En français le point d’interrogation est entouré d’une espace : texte[espace]?[espace]texte</a:t>
            </a:r>
          </a:p>
          <a:p>
            <a:pPr algn="just">
              <a:buNone/>
            </a:pPr>
            <a:r>
              <a:rPr lang="fr-FR" dirty="0"/>
              <a:t>En anglais : texte?[espace]texte</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Le point d’exclamation</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70000" lnSpcReduction="20000"/>
          </a:bodyPr>
          <a:lstStyle/>
          <a:p>
            <a:pPr algn="just">
              <a:buNone/>
            </a:pPr>
            <a:r>
              <a:rPr lang="fr-FR" dirty="0" smtClean="0"/>
              <a:t>Le </a:t>
            </a:r>
            <a:r>
              <a:rPr lang="fr-FR" dirty="0"/>
              <a:t>point d’exclamation permet d’exprimer la surprise, l’exaspération, l’admiration, un ordre…</a:t>
            </a:r>
          </a:p>
          <a:p>
            <a:pPr algn="just">
              <a:buNone/>
            </a:pPr>
            <a:r>
              <a:rPr lang="fr-FR" dirty="0"/>
              <a:t>-Il s’emploie également </a:t>
            </a:r>
            <a:r>
              <a:rPr lang="fr-FR" b="1" dirty="0"/>
              <a:t>après l’interjection ou le mot qui marque l’exclamation.</a:t>
            </a:r>
            <a:r>
              <a:rPr lang="fr-FR" dirty="0"/>
              <a:t> On peut aussi le mettre à la </a:t>
            </a:r>
            <a:r>
              <a:rPr lang="fr-FR" b="1" dirty="0"/>
              <a:t>fin d’une phrase</a:t>
            </a:r>
            <a:r>
              <a:rPr lang="fr-FR" dirty="0"/>
              <a:t> pour signifier son intonation exclamative</a:t>
            </a:r>
          </a:p>
          <a:p>
            <a:pPr algn="just">
              <a:buNone/>
            </a:pPr>
            <a:r>
              <a:rPr lang="fr-FR" dirty="0"/>
              <a:t>Hélas ! vous ne le reverrez pas avant longtemps.</a:t>
            </a:r>
          </a:p>
          <a:p>
            <a:pPr algn="just">
              <a:buNone/>
            </a:pPr>
            <a:r>
              <a:rPr lang="fr-FR" dirty="0"/>
              <a:t>Il aurait pu venir avant !</a:t>
            </a:r>
          </a:p>
          <a:p>
            <a:pPr algn="just">
              <a:buNone/>
            </a:pPr>
            <a:r>
              <a:rPr lang="fr-FR" u="sng" dirty="0"/>
              <a:t>Remarque :</a:t>
            </a:r>
            <a:endParaRPr lang="fr-FR" dirty="0"/>
          </a:p>
          <a:p>
            <a:pPr algn="just">
              <a:buNone/>
            </a:pPr>
            <a:r>
              <a:rPr lang="fr-FR" dirty="0"/>
              <a:t>Lorsque le point d’exclamation marque une interjection (« Hélas » par exemple) il n’est pas suivi d’une majuscule.</a:t>
            </a:r>
          </a:p>
          <a:p>
            <a:pPr algn="just">
              <a:buNone/>
            </a:pPr>
            <a:r>
              <a:rPr lang="fr-FR" u="sng" dirty="0"/>
              <a:t>Règles d’écriture :</a:t>
            </a:r>
            <a:endParaRPr lang="fr-FR" dirty="0"/>
          </a:p>
          <a:p>
            <a:pPr algn="just">
              <a:buNone/>
            </a:pPr>
            <a:r>
              <a:rPr lang="fr-FR" dirty="0"/>
              <a:t>En français une espace entoure le point d’exclamation : texte[espace]![espace]texte.</a:t>
            </a:r>
          </a:p>
          <a:p>
            <a:pPr algn="just">
              <a:buNone/>
            </a:pPr>
            <a:r>
              <a:rPr lang="fr-FR" dirty="0"/>
              <a:t>En anglais : texte![espace]texte.</a:t>
            </a:r>
          </a:p>
          <a:p>
            <a:pPr algn="just">
              <a:buNone/>
            </a:pP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Les guillemets</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70000" lnSpcReduction="20000"/>
          </a:bodyPr>
          <a:lstStyle/>
          <a:p>
            <a:pPr algn="just">
              <a:buNone/>
            </a:pPr>
            <a:r>
              <a:rPr lang="fr-FR" dirty="0" smtClean="0"/>
              <a:t>Les </a:t>
            </a:r>
            <a:r>
              <a:rPr lang="fr-FR" dirty="0"/>
              <a:t>guillemets sont une invention de Guillaume, dit Guillemet, en 1525.</a:t>
            </a:r>
          </a:p>
          <a:p>
            <a:pPr algn="just">
              <a:buNone/>
            </a:pPr>
            <a:r>
              <a:rPr lang="fr-FR" dirty="0"/>
              <a:t>-Ils permettent </a:t>
            </a:r>
            <a:r>
              <a:rPr lang="fr-FR" b="1" dirty="0"/>
              <a:t>d’encadrer les paroles</a:t>
            </a:r>
            <a:r>
              <a:rPr lang="fr-FR" dirty="0"/>
              <a:t> ou écrits de quelqu’un ou de faire une citation.</a:t>
            </a:r>
          </a:p>
          <a:p>
            <a:pPr algn="just">
              <a:buNone/>
            </a:pPr>
            <a:r>
              <a:rPr lang="fr-FR" dirty="0"/>
              <a:t>-Les guillemets sont également utilisés pour un mot, une expression, utilisés </a:t>
            </a:r>
            <a:r>
              <a:rPr lang="fr-FR" b="1" dirty="0"/>
              <a:t>dans un contexte inhabituel, que l’on désire souligner ou nuancer</a:t>
            </a:r>
            <a:r>
              <a:rPr lang="fr-FR" dirty="0"/>
              <a:t>. De même que pour des mots étrangers ou argotiques</a:t>
            </a:r>
          </a:p>
          <a:p>
            <a:pPr algn="just">
              <a:buNone/>
            </a:pPr>
            <a:r>
              <a:rPr lang="fr-FR" dirty="0"/>
              <a:t>Après une séance de yoga, je me sens tellement « cool »</a:t>
            </a:r>
          </a:p>
          <a:p>
            <a:pPr algn="just">
              <a:buNone/>
            </a:pPr>
            <a:r>
              <a:rPr lang="fr-FR" u="sng" dirty="0"/>
              <a:t>Remarque :</a:t>
            </a:r>
            <a:endParaRPr lang="fr-FR" dirty="0"/>
          </a:p>
          <a:p>
            <a:pPr algn="just">
              <a:buNone/>
            </a:pPr>
            <a:r>
              <a:rPr lang="fr-FR" dirty="0"/>
              <a:t>-Lorsque nous citons un texte, il faut le respecter. Dans le cas où l’on souhaite l’écourter, il faut ajouter des points de suspension entre crochets (voir la section crochets).</a:t>
            </a:r>
          </a:p>
          <a:p>
            <a:pPr algn="just">
              <a:buNone/>
            </a:pPr>
            <a:r>
              <a:rPr lang="fr-FR" dirty="0"/>
              <a:t>-Dans un dialogue, on place un tiret à chaque prise de parole sauf pour la première.</a:t>
            </a:r>
          </a:p>
          <a:p>
            <a:pPr algn="just"/>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928670"/>
            <a:ext cx="8258204" cy="5197493"/>
          </a:xfrm>
        </p:spPr>
        <p:txBody>
          <a:bodyPr>
            <a:normAutofit fontScale="70000" lnSpcReduction="20000"/>
          </a:bodyPr>
          <a:lstStyle/>
          <a:p>
            <a:pPr algn="just">
              <a:buNone/>
            </a:pPr>
            <a:r>
              <a:rPr lang="fr-FR" dirty="0" smtClean="0"/>
              <a:t>A son arrivée à la clinique, une secrétaire lui demanda :</a:t>
            </a:r>
          </a:p>
          <a:p>
            <a:pPr algn="just">
              <a:buNone/>
            </a:pPr>
            <a:r>
              <a:rPr lang="fr-FR" dirty="0" smtClean="0"/>
              <a:t>« Avez-vous un rendez-vous ?</a:t>
            </a:r>
          </a:p>
          <a:p>
            <a:pPr algn="just">
              <a:buNone/>
            </a:pPr>
            <a:r>
              <a:rPr lang="fr-FR" dirty="0" smtClean="0"/>
              <a:t>– Oui, à 10h30.</a:t>
            </a:r>
          </a:p>
          <a:p>
            <a:pPr algn="just">
              <a:buNone/>
            </a:pPr>
            <a:r>
              <a:rPr lang="fr-FR" dirty="0" smtClean="0"/>
              <a:t>Parfait, asseyez-vous, je vous prie. »</a:t>
            </a:r>
          </a:p>
          <a:p>
            <a:pPr algn="just">
              <a:buNone/>
            </a:pPr>
            <a:r>
              <a:rPr lang="fr-FR" dirty="0" smtClean="0"/>
              <a:t>-On place le point à l’intérieur des guillemets lorsqu’on cite une phrase entière, sinon on le place à la suite des guillemets.</a:t>
            </a:r>
          </a:p>
          <a:p>
            <a:pPr algn="just">
              <a:buNone/>
            </a:pPr>
            <a:r>
              <a:rPr lang="fr-FR" dirty="0" smtClean="0"/>
              <a:t>« L’homme est venu hier. » Elle a précisé qu’il était arrivé « hier ».</a:t>
            </a:r>
          </a:p>
          <a:p>
            <a:pPr algn="just">
              <a:buNone/>
            </a:pPr>
            <a:r>
              <a:rPr lang="fr-FR" dirty="0" smtClean="0"/>
              <a:t>Règles d’écriture :</a:t>
            </a:r>
          </a:p>
          <a:p>
            <a:pPr algn="just">
              <a:buNone/>
            </a:pPr>
            <a:r>
              <a:rPr lang="fr-FR" dirty="0" smtClean="0"/>
              <a:t>On distingue les guillemets à la française « … » et les guillemets droits (utilisés dans les pays </a:t>
            </a:r>
            <a:r>
              <a:rPr lang="fr-FR" dirty="0" err="1" smtClean="0"/>
              <a:t>anglosaxons</a:t>
            </a:r>
            <a:r>
              <a:rPr lang="fr-FR" dirty="0" smtClean="0"/>
              <a:t>) ‘…’. (l’encodage du site ne permet pas de les afficher correctement, ce sont les doubles guillemets verticaux).</a:t>
            </a:r>
          </a:p>
          <a:p>
            <a:pPr algn="just">
              <a:buNone/>
            </a:pPr>
            <a:r>
              <a:rPr lang="fr-FR" dirty="0" smtClean="0"/>
              <a:t>En français : texte[espace]«[espace]texte[espace]»[espace]texte</a:t>
            </a:r>
          </a:p>
          <a:p>
            <a:pPr algn="just">
              <a:buNone/>
            </a:pPr>
            <a:r>
              <a:rPr lang="fr-FR" dirty="0" smtClean="0"/>
              <a:t>En anglais : texte[espace]’texte'[espace] texte</a:t>
            </a:r>
          </a:p>
          <a:p>
            <a:pPr algn="just"/>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Les parenthèses</a:t>
            </a:r>
            <a:endParaRPr lang="fr-FR" dirty="0"/>
          </a:p>
        </p:txBody>
      </p:sp>
      <p:sp>
        <p:nvSpPr>
          <p:cNvPr id="3" name="Espace réservé du contenu 2"/>
          <p:cNvSpPr>
            <a:spLocks noGrp="1"/>
          </p:cNvSpPr>
          <p:nvPr>
            <p:ph idx="1"/>
          </p:nvPr>
        </p:nvSpPr>
        <p:spPr/>
        <p:txBody>
          <a:bodyPr>
            <a:normAutofit fontScale="85000" lnSpcReduction="10000"/>
          </a:bodyPr>
          <a:lstStyle/>
          <a:p>
            <a:pPr algn="just">
              <a:buNone/>
            </a:pPr>
            <a:r>
              <a:rPr lang="fr-FR" b="1" dirty="0"/>
              <a:t/>
            </a:r>
            <a:br>
              <a:rPr lang="fr-FR" b="1" dirty="0"/>
            </a:br>
            <a:r>
              <a:rPr lang="fr-FR" dirty="0" smtClean="0"/>
              <a:t>Les </a:t>
            </a:r>
            <a:r>
              <a:rPr lang="fr-FR" dirty="0"/>
              <a:t>parenthèses permettent d’</a:t>
            </a:r>
            <a:r>
              <a:rPr lang="fr-FR" b="1" dirty="0"/>
              <a:t>isoler un mot ou un groupe de mots</a:t>
            </a:r>
            <a:r>
              <a:rPr lang="fr-FR" dirty="0"/>
              <a:t> à l’intérieur d’une phrase, pour ajouter un commentaire, une précision etc.</a:t>
            </a:r>
          </a:p>
          <a:p>
            <a:pPr algn="just">
              <a:buNone/>
            </a:pPr>
            <a:r>
              <a:rPr lang="fr-FR" dirty="0"/>
              <a:t>Concernant la ponctuation finale, on suit la même règle que pour les guillemets en mettant le point à l’extérieur des parenthèses si elles ne contiennent qu’un segment de phrase.</a:t>
            </a:r>
          </a:p>
          <a:p>
            <a:pPr algn="just">
              <a:buNone/>
            </a:pPr>
            <a:r>
              <a:rPr lang="fr-FR" b="1" dirty="0"/>
              <a:t>Exemples :</a:t>
            </a:r>
            <a:endParaRPr lang="fr-FR" dirty="0"/>
          </a:p>
          <a:p>
            <a:pPr algn="just">
              <a:buNone/>
            </a:pPr>
            <a:r>
              <a:rPr lang="fr-FR" dirty="0"/>
              <a:t>Cette mesure est révisée. (Ainsi en a décidé le Conseil.)</a:t>
            </a:r>
          </a:p>
          <a:p>
            <a:pPr algn="just">
              <a:buNone/>
            </a:pPr>
            <a:r>
              <a:rPr lang="fr-FR" dirty="0"/>
              <a:t>Cette mesure est révisée (sur décision du Conseil).</a:t>
            </a:r>
          </a:p>
          <a:p>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txBody>
          <a:bodyPr>
            <a:normAutofit fontScale="92500" lnSpcReduction="20000"/>
          </a:bodyPr>
          <a:lstStyle/>
          <a:p>
            <a:pPr algn="just">
              <a:buNone/>
            </a:pPr>
            <a:r>
              <a:rPr lang="fr-FR" dirty="0" smtClean="0"/>
              <a:t>-Elles permettent également de </a:t>
            </a:r>
            <a:r>
              <a:rPr lang="fr-FR" b="1" dirty="0" smtClean="0"/>
              <a:t>signaler des variantes de genre et de nombre</a:t>
            </a:r>
            <a:r>
              <a:rPr lang="fr-FR" dirty="0" smtClean="0"/>
              <a:t>.</a:t>
            </a:r>
          </a:p>
          <a:p>
            <a:pPr algn="just">
              <a:buNone/>
            </a:pPr>
            <a:r>
              <a:rPr lang="fr-FR" dirty="0" smtClean="0"/>
              <a:t>Passionné(e)s de littérature, cet ouvrage saura vous séduire.</a:t>
            </a:r>
          </a:p>
          <a:p>
            <a:pPr algn="just">
              <a:buNone/>
            </a:pPr>
            <a:r>
              <a:rPr lang="fr-FR" dirty="0" smtClean="0"/>
              <a:t>Le ou les responsable(s) sont attendus dans le bureau du proviseur.</a:t>
            </a:r>
          </a:p>
          <a:p>
            <a:pPr algn="just">
              <a:buNone/>
            </a:pPr>
            <a:r>
              <a:rPr lang="fr-FR" dirty="0" smtClean="0"/>
              <a:t>-Encadrant un chiffre arabe, elles deviennent </a:t>
            </a:r>
            <a:r>
              <a:rPr lang="fr-FR" b="1" dirty="0" smtClean="0"/>
              <a:t>un appel de note</a:t>
            </a:r>
            <a:r>
              <a:rPr lang="fr-FR" dirty="0" smtClean="0"/>
              <a:t>.</a:t>
            </a:r>
          </a:p>
          <a:p>
            <a:pPr algn="just">
              <a:buNone/>
            </a:pPr>
            <a:r>
              <a:rPr lang="fr-FR" dirty="0" smtClean="0"/>
              <a:t>(1), (2), (3)…</a:t>
            </a:r>
          </a:p>
          <a:p>
            <a:pPr algn="just">
              <a:buNone/>
            </a:pPr>
            <a:r>
              <a:rPr lang="fr-FR" u="sng" dirty="0" smtClean="0"/>
              <a:t>Règles d’écriture :</a:t>
            </a:r>
            <a:endParaRPr lang="fr-FR" dirty="0" smtClean="0"/>
          </a:p>
          <a:p>
            <a:pPr algn="just">
              <a:buNone/>
            </a:pPr>
            <a:r>
              <a:rPr lang="fr-FR" dirty="0" smtClean="0"/>
              <a:t>En français : texte[espace](texte)[espace]texte.</a:t>
            </a:r>
          </a:p>
          <a:p>
            <a:pPr algn="just">
              <a:buNone/>
            </a:pPr>
            <a:r>
              <a:rPr lang="fr-FR" dirty="0" smtClean="0"/>
              <a:t>En anglais : même chose.</a:t>
            </a:r>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Les tirets</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77500" lnSpcReduction="20000"/>
          </a:bodyPr>
          <a:lstStyle/>
          <a:p>
            <a:pPr algn="just">
              <a:buNone/>
            </a:pPr>
            <a:r>
              <a:rPr lang="fr-FR" dirty="0" smtClean="0"/>
              <a:t>Les </a:t>
            </a:r>
            <a:r>
              <a:rPr lang="fr-FR" dirty="0"/>
              <a:t>tirets sont un élément de ponctuation qui permet de clarifier des éléments listés ou de segmenter une phrase.</a:t>
            </a:r>
          </a:p>
          <a:p>
            <a:pPr algn="just">
              <a:buNone/>
            </a:pPr>
            <a:r>
              <a:rPr lang="fr-FR" u="sng" dirty="0"/>
              <a:t>On les utilise :</a:t>
            </a:r>
            <a:endParaRPr lang="fr-FR" dirty="0"/>
          </a:p>
          <a:p>
            <a:pPr algn="just">
              <a:buNone/>
            </a:pPr>
            <a:r>
              <a:rPr lang="fr-FR" dirty="0"/>
              <a:t>-Dans un dialogue, pour </a:t>
            </a:r>
            <a:r>
              <a:rPr lang="fr-FR" b="1" dirty="0"/>
              <a:t>indiquer le changement d’interlocuteur</a:t>
            </a:r>
            <a:r>
              <a:rPr lang="fr-FR" dirty="0"/>
              <a:t>.</a:t>
            </a:r>
          </a:p>
          <a:p>
            <a:pPr algn="just">
              <a:buNone/>
            </a:pPr>
            <a:r>
              <a:rPr lang="fr-FR" dirty="0"/>
              <a:t>–          Bonjour ! Comment allez-vous ce matin ?</a:t>
            </a:r>
          </a:p>
          <a:p>
            <a:pPr algn="just">
              <a:buNone/>
            </a:pPr>
            <a:r>
              <a:rPr lang="fr-FR" dirty="0"/>
              <a:t>–         Très bien, merci. Et vous ?</a:t>
            </a:r>
          </a:p>
          <a:p>
            <a:pPr algn="just">
              <a:buNone/>
            </a:pPr>
            <a:r>
              <a:rPr lang="fr-FR" dirty="0"/>
              <a:t>–         Un peu fatigué aujourd’hui.</a:t>
            </a:r>
          </a:p>
          <a:p>
            <a:pPr algn="just">
              <a:buNone/>
            </a:pPr>
            <a:r>
              <a:rPr lang="fr-FR" dirty="0"/>
              <a:t>-Pour</a:t>
            </a:r>
            <a:r>
              <a:rPr lang="fr-FR" b="1" dirty="0"/>
              <a:t> encadrer une phrase ou un segment de phrase</a:t>
            </a:r>
            <a:r>
              <a:rPr lang="fr-FR" dirty="0"/>
              <a:t> (même rôle que les parenthèses)</a:t>
            </a:r>
          </a:p>
          <a:p>
            <a:pPr algn="just">
              <a:buNone/>
            </a:pPr>
            <a:r>
              <a:rPr lang="fr-FR" dirty="0"/>
              <a:t>Les Français – peuple à l’âme révolutionnaire – ont fait une révolution en 1789.</a:t>
            </a:r>
          </a:p>
          <a:p>
            <a:pPr>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a:t>Sommaire </a:t>
            </a:r>
            <a:r>
              <a:rPr lang="fr-FR" dirty="0"/>
              <a:t/>
            </a:r>
            <a:br>
              <a:rPr lang="fr-FR" dirty="0"/>
            </a:br>
            <a:endParaRPr lang="fr-FR" dirty="0"/>
          </a:p>
        </p:txBody>
      </p:sp>
      <p:sp>
        <p:nvSpPr>
          <p:cNvPr id="3" name="Espace réservé du contenu 2"/>
          <p:cNvSpPr>
            <a:spLocks noGrp="1"/>
          </p:cNvSpPr>
          <p:nvPr>
            <p:ph idx="1"/>
          </p:nvPr>
        </p:nvSpPr>
        <p:spPr>
          <a:xfrm>
            <a:off x="457200" y="1600200"/>
            <a:ext cx="8229600" cy="4757758"/>
          </a:xfrm>
        </p:spPr>
        <p:txBody>
          <a:bodyPr>
            <a:normAutofit fontScale="62500" lnSpcReduction="20000"/>
          </a:bodyPr>
          <a:lstStyle/>
          <a:p>
            <a:pPr lvl="0"/>
            <a:r>
              <a:rPr lang="fr-FR" dirty="0" smtClean="0">
                <a:hlinkClick r:id="rId2"/>
              </a:rPr>
              <a:t>Introduction</a:t>
            </a:r>
          </a:p>
          <a:p>
            <a:pPr lvl="0"/>
            <a:r>
              <a:rPr lang="fr-FR" dirty="0" smtClean="0">
                <a:hlinkClick r:id="rId2"/>
              </a:rPr>
              <a:t>La </a:t>
            </a:r>
            <a:r>
              <a:rPr lang="fr-FR" dirty="0">
                <a:hlinkClick r:id="rId2"/>
              </a:rPr>
              <a:t>virgule</a:t>
            </a:r>
            <a:endParaRPr lang="fr-FR" dirty="0"/>
          </a:p>
          <a:p>
            <a:pPr lvl="0"/>
            <a:r>
              <a:rPr lang="fr-FR" dirty="0">
                <a:hlinkClick r:id="rId2"/>
              </a:rPr>
              <a:t>Le point-virgule</a:t>
            </a:r>
            <a:endParaRPr lang="fr-FR" dirty="0"/>
          </a:p>
          <a:p>
            <a:pPr lvl="0"/>
            <a:r>
              <a:rPr lang="fr-FR" dirty="0">
                <a:hlinkClick r:id="rId2"/>
              </a:rPr>
              <a:t>Les deux-points</a:t>
            </a:r>
            <a:endParaRPr lang="fr-FR" dirty="0"/>
          </a:p>
          <a:p>
            <a:pPr lvl="0"/>
            <a:r>
              <a:rPr lang="fr-FR" dirty="0">
                <a:hlinkClick r:id="rId2"/>
              </a:rPr>
              <a:t>Le point</a:t>
            </a:r>
            <a:endParaRPr lang="fr-FR" dirty="0"/>
          </a:p>
          <a:p>
            <a:pPr lvl="0"/>
            <a:r>
              <a:rPr lang="fr-FR" dirty="0">
                <a:hlinkClick r:id="rId2"/>
              </a:rPr>
              <a:t>Les points de suspension</a:t>
            </a:r>
            <a:endParaRPr lang="fr-FR" dirty="0"/>
          </a:p>
          <a:p>
            <a:pPr lvl="0"/>
            <a:r>
              <a:rPr lang="fr-FR" dirty="0">
                <a:hlinkClick r:id="rId2"/>
              </a:rPr>
              <a:t>Le point d’interrogation</a:t>
            </a:r>
            <a:endParaRPr lang="fr-FR" dirty="0"/>
          </a:p>
          <a:p>
            <a:pPr lvl="0"/>
            <a:r>
              <a:rPr lang="fr-FR" dirty="0">
                <a:hlinkClick r:id="rId2"/>
              </a:rPr>
              <a:t>Le point d’exclamation</a:t>
            </a:r>
            <a:endParaRPr lang="fr-FR" dirty="0"/>
          </a:p>
          <a:p>
            <a:pPr lvl="0"/>
            <a:r>
              <a:rPr lang="fr-FR" dirty="0">
                <a:hlinkClick r:id="rId2"/>
              </a:rPr>
              <a:t>Les guillemets</a:t>
            </a:r>
            <a:endParaRPr lang="fr-FR" dirty="0"/>
          </a:p>
          <a:p>
            <a:pPr lvl="0"/>
            <a:r>
              <a:rPr lang="fr-FR" dirty="0">
                <a:hlinkClick r:id="rId2"/>
              </a:rPr>
              <a:t>Les parenthèses</a:t>
            </a:r>
            <a:endParaRPr lang="fr-FR" dirty="0"/>
          </a:p>
          <a:p>
            <a:pPr lvl="0"/>
            <a:r>
              <a:rPr lang="fr-FR" dirty="0">
                <a:hlinkClick r:id="rId2"/>
              </a:rPr>
              <a:t>Les tirets</a:t>
            </a:r>
            <a:endParaRPr lang="fr-FR" dirty="0"/>
          </a:p>
          <a:p>
            <a:pPr lvl="0"/>
            <a:r>
              <a:rPr lang="fr-FR" dirty="0">
                <a:hlinkClick r:id="rId2"/>
              </a:rPr>
              <a:t>Les crochets [ ]</a:t>
            </a:r>
            <a:endParaRPr lang="fr-FR" dirty="0"/>
          </a:p>
          <a:p>
            <a:pPr lvl="0"/>
            <a:r>
              <a:rPr lang="fr-FR" dirty="0">
                <a:hlinkClick r:id="rId2"/>
              </a:rPr>
              <a:t>L’astérisque </a:t>
            </a:r>
            <a:r>
              <a:rPr lang="fr-FR" dirty="0" smtClean="0">
                <a:hlinkClick r:id="rId2"/>
              </a:rPr>
              <a:t>*</a:t>
            </a:r>
            <a:endParaRPr lang="fr-FR" dirty="0" smtClean="0"/>
          </a:p>
          <a:p>
            <a:pPr lvl="0"/>
            <a:r>
              <a:rPr lang="fr-FR" dirty="0" smtClean="0">
                <a:hlinkClick r:id="rId2"/>
              </a:rPr>
              <a:t>La </a:t>
            </a:r>
            <a:r>
              <a:rPr lang="fr-FR" dirty="0">
                <a:hlinkClick r:id="rId2"/>
              </a:rPr>
              <a:t>barre oblique /</a:t>
            </a:r>
            <a:endParaRPr lang="fr-FR" dirty="0"/>
          </a:p>
          <a:p>
            <a:pPr lvl="0"/>
            <a:r>
              <a:rPr lang="fr-FR" dirty="0">
                <a:hlinkClick r:id="rId2"/>
              </a:rPr>
              <a:t>Conclusion</a:t>
            </a:r>
            <a:endParaRPr lang="fr-FR" dirty="0"/>
          </a:p>
          <a:p>
            <a:pPr lvl="0"/>
            <a:endParaRPr lang="fr-FR" dirty="0" smtClean="0"/>
          </a:p>
          <a:p>
            <a:pPr lvl="0"/>
            <a:endParaRPr lang="fr-FR" dirty="0" smtClean="0"/>
          </a:p>
          <a:p>
            <a:pPr lvl="0"/>
            <a:endParaRPr lang="fr-FR" dirty="0" smtClean="0"/>
          </a:p>
          <a:p>
            <a:pPr lvl="0"/>
            <a:endParaRPr lang="fr-FR" dirty="0"/>
          </a:p>
          <a:p>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lnSpcReduction="10000"/>
          </a:bodyPr>
          <a:lstStyle/>
          <a:p>
            <a:pPr algn="just">
              <a:buNone/>
            </a:pPr>
            <a:r>
              <a:rPr lang="fr-FR" dirty="0" smtClean="0"/>
              <a:t>-Pour </a:t>
            </a:r>
            <a:r>
              <a:rPr lang="fr-FR" b="1" dirty="0" smtClean="0"/>
              <a:t>énumérer des termes dans une liste</a:t>
            </a:r>
            <a:endParaRPr lang="fr-FR" dirty="0" smtClean="0"/>
          </a:p>
          <a:p>
            <a:pPr algn="just">
              <a:buNone/>
            </a:pPr>
            <a:r>
              <a:rPr lang="fr-FR" dirty="0" smtClean="0"/>
              <a:t>Pour la rentrée scolaire, acheter :</a:t>
            </a:r>
          </a:p>
          <a:p>
            <a:pPr algn="just">
              <a:buNone/>
            </a:pPr>
            <a:r>
              <a:rPr lang="fr-FR" dirty="0" smtClean="0"/>
              <a:t>   -     deux cahiers à spirales, gros carreaux ;</a:t>
            </a:r>
          </a:p>
          <a:p>
            <a:pPr algn="just">
              <a:buNone/>
            </a:pPr>
            <a:r>
              <a:rPr lang="fr-FR" dirty="0"/>
              <a:t> </a:t>
            </a:r>
            <a:r>
              <a:rPr lang="fr-FR" dirty="0" smtClean="0"/>
              <a:t>  -     des crayons à mine ;</a:t>
            </a:r>
          </a:p>
          <a:p>
            <a:pPr algn="just">
              <a:buNone/>
            </a:pPr>
            <a:r>
              <a:rPr lang="fr-FR" dirty="0"/>
              <a:t> </a:t>
            </a:r>
            <a:r>
              <a:rPr lang="fr-FR" dirty="0" smtClean="0"/>
              <a:t>  -     des stylos de couleurs ;</a:t>
            </a:r>
          </a:p>
          <a:p>
            <a:pPr algn="just">
              <a:buNone/>
            </a:pPr>
            <a:r>
              <a:rPr lang="fr-FR" dirty="0"/>
              <a:t> </a:t>
            </a:r>
            <a:r>
              <a:rPr lang="fr-FR" dirty="0" smtClean="0"/>
              <a:t>  -     une gomme ;</a:t>
            </a:r>
          </a:p>
          <a:p>
            <a:pPr algn="just">
              <a:buNone/>
            </a:pPr>
            <a:r>
              <a:rPr lang="fr-FR" dirty="0"/>
              <a:t> </a:t>
            </a:r>
            <a:r>
              <a:rPr lang="fr-FR" dirty="0" smtClean="0"/>
              <a:t>  -     une règle.</a:t>
            </a:r>
          </a:p>
          <a:p>
            <a:pPr algn="just">
              <a:buNone/>
            </a:pPr>
            <a:r>
              <a:rPr lang="fr-FR" u="sng" dirty="0" smtClean="0"/>
              <a:t>Règles d’écriture :</a:t>
            </a:r>
            <a:endParaRPr lang="fr-FR" dirty="0" smtClean="0"/>
          </a:p>
          <a:p>
            <a:pPr algn="just">
              <a:buNone/>
            </a:pPr>
            <a:r>
              <a:rPr lang="fr-FR" dirty="0" smtClean="0"/>
              <a:t>En français : texte[espace]–[espace]texte.</a:t>
            </a:r>
          </a:p>
          <a:p>
            <a:pPr algn="just">
              <a:buNone/>
            </a:pPr>
            <a:r>
              <a:rPr lang="fr-FR" dirty="0" smtClean="0"/>
              <a:t>En anglais : </a:t>
            </a:r>
            <a:r>
              <a:rPr lang="fr-FR" dirty="0" err="1" smtClean="0"/>
              <a:t>texte–texte</a:t>
            </a:r>
            <a:r>
              <a:rPr lang="fr-FR" dirty="0" smtClean="0"/>
              <a:t>.</a:t>
            </a:r>
          </a:p>
          <a:p>
            <a:pPr>
              <a:buNone/>
            </a:pP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Les crochets [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85000" lnSpcReduction="20000"/>
          </a:bodyPr>
          <a:lstStyle/>
          <a:p>
            <a:pPr algn="just">
              <a:buNone/>
            </a:pPr>
            <a:r>
              <a:rPr lang="fr-FR" u="sng" dirty="0" smtClean="0"/>
              <a:t>On </a:t>
            </a:r>
            <a:r>
              <a:rPr lang="fr-FR" u="sng" dirty="0"/>
              <a:t>utilise les crochets pour :</a:t>
            </a:r>
            <a:endParaRPr lang="fr-FR" dirty="0"/>
          </a:p>
          <a:p>
            <a:pPr algn="just">
              <a:buNone/>
            </a:pPr>
            <a:r>
              <a:rPr lang="fr-FR" dirty="0"/>
              <a:t>-ouvrir à l’intérieur d’une parenthèse </a:t>
            </a:r>
            <a:r>
              <a:rPr lang="fr-FR" b="1" dirty="0"/>
              <a:t>une autre parenthèse</a:t>
            </a:r>
            <a:endParaRPr lang="fr-FR" dirty="0"/>
          </a:p>
          <a:p>
            <a:pPr algn="just">
              <a:buNone/>
            </a:pPr>
            <a:r>
              <a:rPr lang="fr-FR" dirty="0"/>
              <a:t>(Albert Camus [1913 – 1960] a obtenu le prix Nobel de littérature en 1957.)</a:t>
            </a:r>
          </a:p>
          <a:p>
            <a:pPr algn="just">
              <a:buNone/>
            </a:pPr>
            <a:r>
              <a:rPr lang="fr-FR" dirty="0"/>
              <a:t>–</a:t>
            </a:r>
            <a:r>
              <a:rPr lang="fr-FR" b="1" dirty="0"/>
              <a:t>indiquer une coupure</a:t>
            </a:r>
            <a:r>
              <a:rPr lang="fr-FR" dirty="0"/>
              <a:t> </a:t>
            </a:r>
            <a:r>
              <a:rPr lang="fr-FR" b="1" dirty="0"/>
              <a:t>ou une modification</a:t>
            </a:r>
            <a:r>
              <a:rPr lang="fr-FR" dirty="0"/>
              <a:t> dans un texte cité lors d’une citation</a:t>
            </a:r>
          </a:p>
          <a:p>
            <a:pPr algn="just">
              <a:buNone/>
            </a:pPr>
            <a:r>
              <a:rPr lang="fr-FR" dirty="0"/>
              <a:t>« Les enfants, […] mangeaient gaiement ».</a:t>
            </a:r>
          </a:p>
          <a:p>
            <a:pPr algn="just">
              <a:buNone/>
            </a:pPr>
            <a:r>
              <a:rPr lang="fr-FR" u="sng" dirty="0"/>
              <a:t>Règles d’écriture :</a:t>
            </a:r>
            <a:endParaRPr lang="fr-FR" dirty="0"/>
          </a:p>
          <a:p>
            <a:pPr algn="just">
              <a:buNone/>
            </a:pPr>
            <a:r>
              <a:rPr lang="fr-FR" dirty="0"/>
              <a:t>En français : texte[espace][texte][espace]texte</a:t>
            </a:r>
          </a:p>
          <a:p>
            <a:pPr algn="just">
              <a:buNone/>
            </a:pPr>
            <a:r>
              <a:rPr lang="fr-FR" dirty="0"/>
              <a:t>En anglais : même chose.</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L’astérisque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algn="just">
              <a:buNone/>
            </a:pPr>
            <a:r>
              <a:rPr lang="fr-FR" dirty="0" smtClean="0"/>
              <a:t>L’astérisque </a:t>
            </a:r>
            <a:r>
              <a:rPr lang="fr-FR" dirty="0"/>
              <a:t>s’emploie dans deux cas :</a:t>
            </a:r>
          </a:p>
          <a:p>
            <a:pPr algn="just">
              <a:buNone/>
            </a:pPr>
            <a:r>
              <a:rPr lang="fr-FR" dirty="0"/>
              <a:t>–</a:t>
            </a:r>
            <a:r>
              <a:rPr lang="fr-FR" b="1" dirty="0"/>
              <a:t>En appel de note</a:t>
            </a:r>
            <a:r>
              <a:rPr lang="fr-FR" dirty="0"/>
              <a:t> (*) (**) (***). On se limitera en général à trois renvois par page.</a:t>
            </a:r>
          </a:p>
          <a:p>
            <a:pPr algn="just">
              <a:buNone/>
            </a:pPr>
            <a:r>
              <a:rPr lang="fr-FR" dirty="0"/>
              <a:t>-De la même manière que les points de suspension </a:t>
            </a:r>
            <a:r>
              <a:rPr lang="fr-FR" b="1" dirty="0"/>
              <a:t>dans un nom réduit à la simple initiale.</a:t>
            </a:r>
            <a:endParaRPr lang="fr-FR" dirty="0"/>
          </a:p>
          <a:p>
            <a:pPr algn="just">
              <a:buNone/>
            </a:pPr>
            <a:r>
              <a:rPr lang="fr-FR" dirty="0"/>
              <a:t>J’ai aperçu monsieur V*** hier à la sortie du restaurant.</a:t>
            </a:r>
          </a:p>
          <a:p>
            <a:pPr algn="just"/>
            <a:endParaRPr lang="fr-FR" dirty="0" smtClean="0"/>
          </a:p>
          <a:p>
            <a:pPr algn="just"/>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La barre oblique /</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lgn="just">
              <a:buNone/>
            </a:pPr>
            <a:r>
              <a:rPr lang="fr-FR" dirty="0" smtClean="0"/>
              <a:t>La </a:t>
            </a:r>
            <a:r>
              <a:rPr lang="fr-FR" dirty="0"/>
              <a:t>barre oblique ou barre transversale est employée :</a:t>
            </a:r>
          </a:p>
          <a:p>
            <a:pPr algn="just">
              <a:buNone/>
            </a:pPr>
            <a:r>
              <a:rPr lang="fr-FR" dirty="0"/>
              <a:t>-dans l</a:t>
            </a:r>
            <a:r>
              <a:rPr lang="fr-FR" b="1" dirty="0"/>
              <a:t>‘écriture des unités de mesure</a:t>
            </a:r>
            <a:r>
              <a:rPr lang="fr-FR" dirty="0"/>
              <a:t> : 120 km/h (sous-entendu kilomètres par heure)</a:t>
            </a:r>
          </a:p>
          <a:p>
            <a:pPr algn="just">
              <a:buNone/>
            </a:pPr>
            <a:r>
              <a:rPr lang="fr-FR" dirty="0"/>
              <a:t>-en </a:t>
            </a:r>
            <a:r>
              <a:rPr lang="fr-FR" b="1" dirty="0"/>
              <a:t>remplacement du trait d’union</a:t>
            </a:r>
            <a:r>
              <a:rPr lang="fr-FR" dirty="0"/>
              <a:t>.</a:t>
            </a:r>
          </a:p>
          <a:p>
            <a:pPr algn="just"/>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Conclusion</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pPr algn="just">
              <a:buNone/>
            </a:pPr>
            <a:r>
              <a:rPr lang="fr-FR" dirty="0" smtClean="0"/>
              <a:t>Pour </a:t>
            </a:r>
            <a:r>
              <a:rPr lang="fr-FR" dirty="0"/>
              <a:t>conclure, j’espère que ces règles de la ponctuation française vous seront utiles. Maîtriser la ponctuation est selon moi indispensable pour écrire correctement en français. Cela permet aussi plus de clarté dans vos structures de phrase et donc de faciliter la vie à vos lecteurs !</a:t>
            </a:r>
          </a:p>
          <a:p>
            <a:pPr algn="just">
              <a:buNone/>
            </a:pPr>
            <a:r>
              <a:rPr lang="fr-FR" dirty="0"/>
              <a:t>Pour ceux qui sont désemparés face à ces règles de ponctuation, ne perdez pas espoir </a:t>
            </a:r>
            <a:r>
              <a:rPr lang="fr-FR"/>
              <a:t>!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sz="4000" b="1" dirty="0" smtClean="0"/>
              <a:t>Introduction</a:t>
            </a:r>
            <a:endParaRPr lang="fr-FR" sz="4000" b="1" dirty="0"/>
          </a:p>
        </p:txBody>
      </p:sp>
      <p:sp>
        <p:nvSpPr>
          <p:cNvPr id="3" name="Espace réservé du contenu 2"/>
          <p:cNvSpPr>
            <a:spLocks noGrp="1"/>
          </p:cNvSpPr>
          <p:nvPr>
            <p:ph idx="1"/>
          </p:nvPr>
        </p:nvSpPr>
        <p:spPr/>
        <p:txBody>
          <a:bodyPr>
            <a:normAutofit/>
          </a:bodyPr>
          <a:lstStyle/>
          <a:p>
            <a:pPr algn="just">
              <a:buNone/>
            </a:pPr>
            <a:r>
              <a:rPr lang="fr-FR" sz="2200" dirty="0" smtClean="0"/>
              <a:t>        </a:t>
            </a:r>
          </a:p>
          <a:p>
            <a:pPr algn="just">
              <a:buNone/>
            </a:pPr>
            <a:endParaRPr lang="fr-FR" sz="2200" dirty="0"/>
          </a:p>
          <a:p>
            <a:pPr algn="just">
              <a:buNone/>
            </a:pPr>
            <a:r>
              <a:rPr lang="fr-FR" sz="2200" dirty="0" smtClean="0"/>
              <a:t>           La </a:t>
            </a:r>
            <a:r>
              <a:rPr lang="fr-FR" sz="2200" dirty="0"/>
              <a:t>ponctuation en français est essentielle pour structurer la phrase et la rendre intelligible. Il est aussi primordial de maîtriser les quelques normes d’écriture de la ponctuation afin de respecter les standards établis et de pouvoir bien écrire.</a:t>
            </a:r>
          </a:p>
          <a:p>
            <a:pPr algn="just">
              <a:buNone/>
            </a:pPr>
            <a:r>
              <a:rPr lang="fr-FR" sz="2200" dirty="0" smtClean="0"/>
              <a:t>         La </a:t>
            </a:r>
            <a:r>
              <a:rPr lang="fr-FR" sz="2200" dirty="0"/>
              <a:t>ponctuation c’est donc plus de clarté, de confort pour le lecteur, et de qualité d’écriture. Ce n’est pas pour rien qu’elle serait apparue avec les grammairiens de la Grèce antique. Si vous voulez en savoir plus sur l’histoire de la ponctuation, </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La virgule</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25000" lnSpcReduction="20000"/>
          </a:bodyPr>
          <a:lstStyle/>
          <a:p>
            <a:pPr algn="just">
              <a:buNone/>
            </a:pPr>
            <a:r>
              <a:rPr lang="fr-FR" sz="7600" dirty="0" smtClean="0"/>
              <a:t>          La </a:t>
            </a:r>
            <a:r>
              <a:rPr lang="fr-FR" sz="7600" dirty="0"/>
              <a:t>virgule permet de marquer une courte pause dans la phrase. C’est un </a:t>
            </a:r>
            <a:r>
              <a:rPr lang="fr-FR" sz="7600" dirty="0" smtClean="0"/>
              <a:t>séparateur qu’on </a:t>
            </a:r>
            <a:r>
              <a:rPr lang="fr-FR" sz="7600" dirty="0"/>
              <a:t>utilise fréquemment pour laisser le lecteur respirer et donner du rythme dans la phrase.</a:t>
            </a:r>
          </a:p>
          <a:p>
            <a:pPr algn="just">
              <a:buNone/>
            </a:pPr>
            <a:r>
              <a:rPr lang="fr-FR" sz="7600" b="1" u="sng" dirty="0"/>
              <a:t>La virgule s’emploie :</a:t>
            </a:r>
            <a:endParaRPr lang="fr-FR" sz="7600" b="1" dirty="0"/>
          </a:p>
          <a:p>
            <a:pPr algn="just">
              <a:buNone/>
            </a:pPr>
            <a:r>
              <a:rPr lang="fr-FR" sz="7600" dirty="0"/>
              <a:t>-Lorsque nous faisons </a:t>
            </a:r>
            <a:r>
              <a:rPr lang="fr-FR" sz="7600" b="1" dirty="0"/>
              <a:t>une énumération</a:t>
            </a:r>
            <a:r>
              <a:rPr lang="fr-FR" sz="7600" dirty="0"/>
              <a:t> ou une liste de choses.</a:t>
            </a:r>
          </a:p>
          <a:p>
            <a:pPr algn="just">
              <a:buNone/>
            </a:pPr>
            <a:r>
              <a:rPr lang="fr-FR" sz="7600" dirty="0"/>
              <a:t>Je dois acheter du pain, de la confiture, du miel, un fruit et du sel.</a:t>
            </a:r>
          </a:p>
          <a:p>
            <a:pPr algn="just">
              <a:buNone/>
            </a:pPr>
            <a:r>
              <a:rPr lang="fr-FR" sz="7600" dirty="0"/>
              <a:t>-Pour séparer des mots, des groupes de mots ou dans le cas où elles sont articulées avec « et », « ou », « ni » (lorsqu’on les répète plus de deux fois).</a:t>
            </a:r>
          </a:p>
          <a:p>
            <a:pPr algn="just">
              <a:buNone/>
            </a:pPr>
            <a:r>
              <a:rPr lang="fr-FR" sz="7600" dirty="0"/>
              <a:t>Il ne craint ni le vent, ni le froid, ni la neige.</a:t>
            </a:r>
          </a:p>
          <a:p>
            <a:pPr algn="just">
              <a:buNone/>
            </a:pPr>
            <a:r>
              <a:rPr lang="fr-FR" sz="7600" dirty="0"/>
              <a:t>–</a:t>
            </a:r>
            <a:r>
              <a:rPr lang="fr-FR" sz="7600" b="1" dirty="0"/>
              <a:t>Pour remplacer les conjonctions</a:t>
            </a:r>
            <a:r>
              <a:rPr lang="fr-FR" sz="7600" dirty="0"/>
              <a:t> « et », « ou », « ni » (la conjonction n’apparait qu’avant le dernier mot)</a:t>
            </a:r>
          </a:p>
          <a:p>
            <a:pPr algn="just">
              <a:buNone/>
            </a:pPr>
            <a:r>
              <a:rPr lang="fr-FR" sz="7600" dirty="0"/>
              <a:t>Vous avez la possibilité de prendre du chocolat, du pain, du beurre et de la confiture.</a:t>
            </a:r>
          </a:p>
          <a:p>
            <a:pPr algn="just">
              <a:buNone/>
            </a:pPr>
            <a:r>
              <a:rPr lang="fr-FR" sz="7600" dirty="0"/>
              <a:t>-Devant des mots, groupes de mots ou des prépositions </a:t>
            </a:r>
            <a:r>
              <a:rPr lang="fr-FR" sz="7600" b="1" dirty="0"/>
              <a:t>pour changer le rythme de la phrase</a:t>
            </a:r>
            <a:r>
              <a:rPr lang="fr-FR" sz="7600" dirty="0"/>
              <a:t> ou accentuer un sens que l’on souhaite donner</a:t>
            </a:r>
          </a:p>
          <a:p>
            <a:pPr algn="just">
              <a:buNone/>
            </a:pPr>
            <a:r>
              <a:rPr lang="fr-FR" sz="7600" dirty="0"/>
              <a:t>Je mangerai, mais un peu plus tard</a:t>
            </a:r>
          </a:p>
          <a:p>
            <a:pPr>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55000" lnSpcReduction="20000"/>
          </a:bodyPr>
          <a:lstStyle/>
          <a:p>
            <a:pPr algn="just">
              <a:buNone/>
            </a:pPr>
            <a:r>
              <a:rPr lang="fr-FR" sz="3500" dirty="0" smtClean="0"/>
              <a:t>Nous irons au cinéma, car je sais que tu as besoin de te changer les idées.</a:t>
            </a:r>
          </a:p>
          <a:p>
            <a:pPr algn="just">
              <a:buNone/>
            </a:pPr>
            <a:r>
              <a:rPr lang="fr-FR" sz="3500" dirty="0" smtClean="0"/>
              <a:t>-Pour </a:t>
            </a:r>
            <a:r>
              <a:rPr lang="fr-FR" sz="3500" b="1" dirty="0" smtClean="0"/>
              <a:t>mettre en relief</a:t>
            </a:r>
            <a:r>
              <a:rPr lang="fr-FR" sz="3500" dirty="0" smtClean="0"/>
              <a:t> un élément placé en tête de phrase</a:t>
            </a:r>
          </a:p>
          <a:p>
            <a:pPr algn="just">
              <a:buNone/>
            </a:pPr>
            <a:r>
              <a:rPr lang="fr-FR" sz="3500" dirty="0" smtClean="0"/>
              <a:t>En haut de la Tour Eiffel, nous pouvons voir tout Paris.</a:t>
            </a:r>
          </a:p>
          <a:p>
            <a:pPr algn="just">
              <a:buNone/>
            </a:pPr>
            <a:r>
              <a:rPr lang="fr-FR" sz="3500" dirty="0" smtClean="0"/>
              <a:t>Moi, je ne croirais jamais une telle chose.</a:t>
            </a:r>
          </a:p>
          <a:p>
            <a:pPr algn="just">
              <a:buNone/>
            </a:pPr>
            <a:r>
              <a:rPr lang="fr-FR" sz="3500" u="sng" dirty="0" smtClean="0"/>
              <a:t>Exception :</a:t>
            </a:r>
            <a:r>
              <a:rPr lang="fr-FR" sz="3500" dirty="0" smtClean="0"/>
              <a:t> lorsqu’on inverse les sujets, les éléments placés en tête de phrase ne sont pas séparés par une virgule. Exemple : dans le salon attendent les invités.</a:t>
            </a:r>
          </a:p>
          <a:p>
            <a:pPr algn="just">
              <a:buNone/>
            </a:pPr>
            <a:r>
              <a:rPr lang="fr-FR" sz="3500" dirty="0" smtClean="0"/>
              <a:t>-Pour </a:t>
            </a:r>
            <a:r>
              <a:rPr lang="fr-FR" sz="3500" b="1" dirty="0" smtClean="0"/>
              <a:t>isoler ou encadrer des mots</a:t>
            </a:r>
            <a:r>
              <a:rPr lang="fr-FR" sz="3500" dirty="0" smtClean="0"/>
              <a:t>, groupes de mots ou propositions qui donnent des informations complémentaires :</a:t>
            </a:r>
          </a:p>
          <a:p>
            <a:pPr algn="just">
              <a:buNone/>
            </a:pPr>
            <a:r>
              <a:rPr lang="fr-FR" sz="3500" dirty="0" smtClean="0"/>
              <a:t>L’enfant, épuisé par cette première journée d’école, s’est rapidement endormi.</a:t>
            </a:r>
          </a:p>
          <a:p>
            <a:pPr algn="just">
              <a:buNone/>
            </a:pPr>
            <a:r>
              <a:rPr lang="fr-FR" sz="3500" dirty="0" smtClean="0"/>
              <a:t>Je vais vous expliquer la formation des nuages, dit le professeur.</a:t>
            </a:r>
          </a:p>
          <a:p>
            <a:pPr algn="just">
              <a:buNone/>
            </a:pPr>
            <a:r>
              <a:rPr lang="fr-FR" sz="3500" dirty="0" smtClean="0"/>
              <a:t>-Pour </a:t>
            </a:r>
            <a:r>
              <a:rPr lang="fr-FR" sz="3500" b="1" dirty="0" smtClean="0"/>
              <a:t>signifier un déroulement dans le temps</a:t>
            </a:r>
            <a:endParaRPr lang="fr-FR" sz="3500" dirty="0" smtClean="0"/>
          </a:p>
          <a:p>
            <a:pPr algn="just">
              <a:buNone/>
            </a:pPr>
            <a:r>
              <a:rPr lang="fr-FR" sz="3500" dirty="0" smtClean="0"/>
              <a:t>Je la vois, je lui demande son prénom, elle me le dit.</a:t>
            </a:r>
          </a:p>
          <a:p>
            <a:pPr algn="just">
              <a:buNone/>
            </a:pPr>
            <a:r>
              <a:rPr lang="fr-FR" sz="3500" dirty="0" smtClean="0"/>
              <a:t>–</a:t>
            </a:r>
            <a:r>
              <a:rPr lang="fr-FR" sz="3500" b="1" dirty="0" smtClean="0"/>
              <a:t>Après le nom de lieu</a:t>
            </a:r>
            <a:r>
              <a:rPr lang="fr-FR" sz="3500" dirty="0" smtClean="0"/>
              <a:t> dans l’indication des dates</a:t>
            </a:r>
          </a:p>
          <a:p>
            <a:pPr algn="just">
              <a:buNone/>
            </a:pPr>
            <a:r>
              <a:rPr lang="fr-FR" sz="3500" dirty="0" smtClean="0"/>
              <a:t>Grenoble, le 17 octobre 1973.</a:t>
            </a:r>
          </a:p>
          <a:p>
            <a:pPr algn="just">
              <a:buNone/>
            </a:pPr>
            <a:r>
              <a:rPr lang="fr-FR" sz="3500" u="sng" dirty="0" smtClean="0"/>
              <a:t>Règles d’écriture :</a:t>
            </a:r>
            <a:endParaRPr lang="fr-FR" sz="3500" dirty="0" smtClean="0"/>
          </a:p>
          <a:p>
            <a:pPr algn="just">
              <a:buNone/>
            </a:pPr>
            <a:r>
              <a:rPr lang="fr-FR" sz="3500" dirty="0" smtClean="0"/>
              <a:t>En français la virgule suit directement le mot et est suivie d’une espace : texte,[espace] texte.</a:t>
            </a:r>
          </a:p>
          <a:p>
            <a:pPr algn="just">
              <a:buNone/>
            </a:pPr>
            <a:r>
              <a:rPr lang="fr-FR" sz="3500" dirty="0" smtClean="0"/>
              <a:t>En anglais : même chose.</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Le point-virgule</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70000" lnSpcReduction="20000"/>
          </a:bodyPr>
          <a:lstStyle/>
          <a:p>
            <a:pPr algn="just">
              <a:buNone/>
            </a:pPr>
            <a:r>
              <a:rPr lang="fr-FR" dirty="0" smtClean="0"/>
              <a:t>     Le </a:t>
            </a:r>
            <a:r>
              <a:rPr lang="fr-FR" dirty="0"/>
              <a:t>point-virgule permet de marquer une pause plus importante que celle de la virgule. Il est souvent utilisé pour marquer une séparation nette dans la phrase sans avoir recours au point.</a:t>
            </a:r>
          </a:p>
          <a:p>
            <a:pPr algn="just">
              <a:buNone/>
            </a:pPr>
            <a:r>
              <a:rPr lang="fr-FR" u="sng" dirty="0"/>
              <a:t>On l’utilise :</a:t>
            </a:r>
            <a:endParaRPr lang="fr-FR" dirty="0"/>
          </a:p>
          <a:p>
            <a:pPr algn="just">
              <a:buNone/>
            </a:pPr>
            <a:r>
              <a:rPr lang="fr-FR" dirty="0"/>
              <a:t>-Pour </a:t>
            </a:r>
            <a:r>
              <a:rPr lang="fr-FR" b="1" dirty="0"/>
              <a:t>séparer des propositions ou expressions qui ont peu de relation entre-</a:t>
            </a:r>
            <a:r>
              <a:rPr lang="fr-FR" b="1" dirty="0" err="1"/>
              <a:t>elles</a:t>
            </a:r>
            <a:r>
              <a:rPr lang="fr-FR" dirty="0" err="1"/>
              <a:t>mais</a:t>
            </a:r>
            <a:r>
              <a:rPr lang="fr-FR" dirty="0"/>
              <a:t> un lien logique</a:t>
            </a:r>
          </a:p>
          <a:p>
            <a:pPr algn="just">
              <a:buNone/>
            </a:pPr>
            <a:r>
              <a:rPr lang="fr-FR" dirty="0"/>
              <a:t>La planète se réchauffe ; les glaciers reculent d’année en année.</a:t>
            </a:r>
          </a:p>
          <a:p>
            <a:pPr algn="just">
              <a:buNone/>
            </a:pPr>
            <a:r>
              <a:rPr lang="fr-FR" dirty="0"/>
              <a:t>-Lorsque la deuxième proposition </a:t>
            </a:r>
            <a:r>
              <a:rPr lang="fr-FR" b="1" dirty="0"/>
              <a:t>débute par </a:t>
            </a:r>
            <a:r>
              <a:rPr lang="fr-FR" b="1" dirty="0">
                <a:hlinkClick r:id="rId2"/>
              </a:rPr>
              <a:t>un adverbe</a:t>
            </a:r>
            <a:r>
              <a:rPr lang="fr-FR" b="1" dirty="0"/>
              <a:t>.</a:t>
            </a:r>
            <a:endParaRPr lang="fr-FR" dirty="0"/>
          </a:p>
          <a:p>
            <a:pPr algn="just">
              <a:buNone/>
            </a:pPr>
            <a:r>
              <a:rPr lang="fr-FR" dirty="0"/>
              <a:t>Sa voiture est tombée en panne au milieu de la campagne ; heureusement un fermier passait par là.</a:t>
            </a:r>
          </a:p>
          <a:p>
            <a:pPr algn="just">
              <a:buNone/>
            </a:pPr>
            <a:r>
              <a:rPr lang="fr-FR" dirty="0"/>
              <a:t>-Pour </a:t>
            </a:r>
            <a:r>
              <a:rPr lang="fr-FR" b="1" dirty="0"/>
              <a:t>mettre en parallèle deux propositions</a:t>
            </a:r>
            <a:endParaRPr lang="fr-FR" dirty="0"/>
          </a:p>
          <a:p>
            <a:pPr algn="just">
              <a:buNone/>
            </a:pPr>
            <a:r>
              <a:rPr lang="fr-FR" dirty="0"/>
              <a:t>Isabelle jouait au tennis ; son frère préférait le football.</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txBody>
          <a:bodyPr>
            <a:normAutofit/>
          </a:bodyPr>
          <a:lstStyle/>
          <a:p>
            <a:pPr algn="just">
              <a:buNone/>
            </a:pPr>
            <a:r>
              <a:rPr lang="fr-FR" sz="2400" u="sng" dirty="0" smtClean="0"/>
              <a:t>Remarques :</a:t>
            </a:r>
            <a:r>
              <a:rPr lang="fr-FR" sz="2400" dirty="0" smtClean="0"/>
              <a:t> Le point-virgule s’utilise toujours en milieu de phrase et n’est jamais suivi d’une majuscule.</a:t>
            </a:r>
          </a:p>
          <a:p>
            <a:pPr algn="just">
              <a:buNone/>
            </a:pPr>
            <a:r>
              <a:rPr lang="fr-FR" sz="2400" dirty="0" smtClean="0"/>
              <a:t>-Pour </a:t>
            </a:r>
            <a:r>
              <a:rPr lang="fr-FR" sz="2400" b="1" dirty="0" smtClean="0"/>
              <a:t>séparer les termes d’une liste</a:t>
            </a:r>
            <a:r>
              <a:rPr lang="fr-FR" sz="2400" dirty="0" smtClean="0"/>
              <a:t> introduite par un deux-points</a:t>
            </a:r>
          </a:p>
          <a:p>
            <a:pPr algn="just">
              <a:buNone/>
            </a:pPr>
            <a:r>
              <a:rPr lang="fr-FR" sz="2400" dirty="0" smtClean="0"/>
              <a:t>Acheter à l’épicerie :</a:t>
            </a:r>
          </a:p>
          <a:p>
            <a:pPr algn="just">
              <a:buNone/>
            </a:pPr>
            <a:r>
              <a:rPr lang="fr-FR" sz="2400" dirty="0" smtClean="0"/>
              <a:t>–         3 oranges ;</a:t>
            </a:r>
          </a:p>
          <a:p>
            <a:pPr algn="just">
              <a:buNone/>
            </a:pPr>
            <a:r>
              <a:rPr lang="fr-FR" sz="2400" dirty="0" smtClean="0"/>
              <a:t>–         2 pamplemousses ;</a:t>
            </a:r>
          </a:p>
          <a:p>
            <a:pPr algn="just">
              <a:buNone/>
            </a:pPr>
            <a:r>
              <a:rPr lang="fr-FR" sz="2400" dirty="0" smtClean="0"/>
              <a:t>–         4 citrons.</a:t>
            </a:r>
          </a:p>
          <a:p>
            <a:pPr algn="just">
              <a:buNone/>
            </a:pPr>
            <a:r>
              <a:rPr lang="fr-FR" sz="2400" u="sng" dirty="0" smtClean="0"/>
              <a:t>Règles d’écriture :</a:t>
            </a:r>
            <a:endParaRPr lang="fr-FR" sz="2400" dirty="0" smtClean="0"/>
          </a:p>
          <a:p>
            <a:pPr algn="just">
              <a:buNone/>
            </a:pPr>
            <a:r>
              <a:rPr lang="fr-FR" sz="2400" dirty="0" smtClean="0"/>
              <a:t>En français le point-virgule est entouré d’une espace : texte[espace];[espace]texte.</a:t>
            </a:r>
          </a:p>
          <a:p>
            <a:pPr algn="just">
              <a:buNone/>
            </a:pPr>
            <a:r>
              <a:rPr lang="fr-FR" sz="2400" dirty="0" smtClean="0"/>
              <a:t>En anglais : texte; [espace]texte</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Les deux-points</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10000"/>
          </a:bodyPr>
          <a:lstStyle/>
          <a:p>
            <a:pPr algn="just">
              <a:buNone/>
            </a:pPr>
            <a:r>
              <a:rPr lang="fr-FR" dirty="0" smtClean="0"/>
              <a:t>  </a:t>
            </a:r>
            <a:r>
              <a:rPr lang="fr-FR" sz="2800" dirty="0" smtClean="0"/>
              <a:t>Les </a:t>
            </a:r>
            <a:r>
              <a:rPr lang="fr-FR" sz="2800" dirty="0"/>
              <a:t>deux-points sont généralement utilisés pour désigner ou annoncer quelque chose dans la phrase.</a:t>
            </a:r>
          </a:p>
          <a:p>
            <a:pPr algn="just">
              <a:buNone/>
            </a:pPr>
            <a:r>
              <a:rPr lang="fr-FR" sz="2800" u="sng" dirty="0"/>
              <a:t>Ils peuvent annoncer :</a:t>
            </a:r>
            <a:endParaRPr lang="fr-FR" sz="2800" dirty="0"/>
          </a:p>
          <a:p>
            <a:pPr algn="just">
              <a:buNone/>
            </a:pPr>
            <a:r>
              <a:rPr lang="fr-FR" sz="2800" dirty="0"/>
              <a:t>-une </a:t>
            </a:r>
            <a:r>
              <a:rPr lang="fr-FR" sz="2800" b="1" dirty="0"/>
              <a:t>énumération</a:t>
            </a:r>
            <a:endParaRPr lang="fr-FR" sz="2800" dirty="0"/>
          </a:p>
          <a:p>
            <a:pPr algn="just">
              <a:buNone/>
            </a:pPr>
            <a:r>
              <a:rPr lang="fr-FR" sz="2800" dirty="0"/>
              <a:t>Les trois meilleurs coureurs de la course sont : Thomas, Stéphanie, Nicolas.</a:t>
            </a:r>
          </a:p>
          <a:p>
            <a:pPr algn="just">
              <a:buNone/>
            </a:pPr>
            <a:r>
              <a:rPr lang="fr-FR" sz="2800" dirty="0"/>
              <a:t>–</a:t>
            </a:r>
            <a:r>
              <a:rPr lang="fr-FR" sz="2800" b="1" dirty="0"/>
              <a:t>une citation</a:t>
            </a:r>
            <a:r>
              <a:rPr lang="fr-FR" sz="2800" dirty="0"/>
              <a:t> ou des paroles rapportées.</a:t>
            </a:r>
          </a:p>
          <a:p>
            <a:pPr algn="just">
              <a:buNone/>
            </a:pPr>
            <a:r>
              <a:rPr lang="fr-FR" sz="2800" dirty="0"/>
              <a:t>Paul Valéry a dit : « L’art est fait de beaux détails. »</a:t>
            </a:r>
          </a:p>
          <a:p>
            <a:pPr algn="just">
              <a:buNone/>
            </a:pPr>
            <a:r>
              <a:rPr lang="fr-FR" sz="2800" dirty="0"/>
              <a:t>Arrivé au bord de la falaise, il s’écria : « Ciel, je suis perdu ! »</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txBody>
          <a:bodyPr>
            <a:normAutofit fontScale="85000" lnSpcReduction="10000"/>
          </a:bodyPr>
          <a:lstStyle/>
          <a:p>
            <a:pPr algn="just">
              <a:buNone/>
            </a:pPr>
            <a:r>
              <a:rPr lang="fr-FR" dirty="0" smtClean="0"/>
              <a:t>-une</a:t>
            </a:r>
            <a:r>
              <a:rPr lang="fr-FR" b="1" dirty="0" smtClean="0"/>
              <a:t> explication ou précision</a:t>
            </a:r>
            <a:r>
              <a:rPr lang="fr-FR" dirty="0" smtClean="0"/>
              <a:t> (relation de cause ou de conséquence)</a:t>
            </a:r>
          </a:p>
          <a:p>
            <a:pPr algn="just">
              <a:buNone/>
            </a:pPr>
            <a:r>
              <a:rPr lang="fr-FR" dirty="0" smtClean="0"/>
              <a:t>Je n’ai nullement aimé ce film : il était tellement vulgaire.</a:t>
            </a:r>
          </a:p>
          <a:p>
            <a:pPr algn="just">
              <a:buNone/>
            </a:pPr>
            <a:r>
              <a:rPr lang="fr-FR" dirty="0" smtClean="0"/>
              <a:t>Il n’a pas fini ses devoirs : il n’ira pas jouer avec son frère.</a:t>
            </a:r>
          </a:p>
          <a:p>
            <a:pPr algn="just">
              <a:buNone/>
            </a:pPr>
            <a:r>
              <a:rPr lang="fr-FR" u="sng" dirty="0" smtClean="0"/>
              <a:t>Règles d’écriture :</a:t>
            </a:r>
            <a:endParaRPr lang="fr-FR" dirty="0" smtClean="0"/>
          </a:p>
          <a:p>
            <a:pPr algn="just">
              <a:buNone/>
            </a:pPr>
            <a:r>
              <a:rPr lang="fr-FR" dirty="0" smtClean="0"/>
              <a:t>En français les deux-points sont entourés d’une espace : texte[espace]:[espace]texte</a:t>
            </a:r>
          </a:p>
          <a:p>
            <a:pPr algn="just">
              <a:buNone/>
            </a:pPr>
            <a:r>
              <a:rPr lang="fr-FR" dirty="0" smtClean="0"/>
              <a:t>En anglais : texte:[espace]texte</a:t>
            </a:r>
          </a:p>
          <a:p>
            <a:pPr algn="just">
              <a:buNone/>
            </a:pPr>
            <a:r>
              <a:rPr lang="fr-FR" dirty="0" smtClean="0"/>
              <a:t>Il vaut mieux éviter la répétition des deux-points dans une même phrase (on peut les remplacer par « car » ou « parce que » ou reformuler la phrase).</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504</Words>
  <Application>Microsoft Office PowerPoint</Application>
  <PresentationFormat>Affichage à l'écran (4:3)</PresentationFormat>
  <Paragraphs>210</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Thème Office</vt:lpstr>
      <vt:lpstr>Les règles de la ponctuation en français </vt:lpstr>
      <vt:lpstr>Sommaire  </vt:lpstr>
      <vt:lpstr>Introduction</vt:lpstr>
      <vt:lpstr>La virgule </vt:lpstr>
      <vt:lpstr>Présentation PowerPoint</vt:lpstr>
      <vt:lpstr>Le point-virgule </vt:lpstr>
      <vt:lpstr>Présentation PowerPoint</vt:lpstr>
      <vt:lpstr>Les deux-points </vt:lpstr>
      <vt:lpstr>Présentation PowerPoint</vt:lpstr>
      <vt:lpstr>Le point </vt:lpstr>
      <vt:lpstr>Les points de suspension </vt:lpstr>
      <vt:lpstr>Présentation PowerPoint</vt:lpstr>
      <vt:lpstr>Le point d’interrogation </vt:lpstr>
      <vt:lpstr>Le point d’exclamation </vt:lpstr>
      <vt:lpstr>Les guillemets </vt:lpstr>
      <vt:lpstr>Présentation PowerPoint</vt:lpstr>
      <vt:lpstr>Les parenthèses</vt:lpstr>
      <vt:lpstr>Présentation PowerPoint</vt:lpstr>
      <vt:lpstr>Les tirets </vt:lpstr>
      <vt:lpstr>Présentation PowerPoint</vt:lpstr>
      <vt:lpstr>Les crochets [ ] </vt:lpstr>
      <vt:lpstr>L’astérisque * </vt:lpstr>
      <vt:lpstr>La barre oblique / </vt:lpstr>
      <vt:lpstr>Conclusion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règles de la ponctuation en français </dc:title>
  <dc:creator>PC</dc:creator>
  <cp:lastModifiedBy>GHANNEM</cp:lastModifiedBy>
  <cp:revision>11</cp:revision>
  <dcterms:created xsi:type="dcterms:W3CDTF">2018-11-16T17:10:56Z</dcterms:created>
  <dcterms:modified xsi:type="dcterms:W3CDTF">2021-02-05T15:33:31Z</dcterms:modified>
</cp:coreProperties>
</file>