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7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754EA-3C14-483E-AF5F-73DD1D4A07A3}" type="datetimeFigureOut">
              <a:rPr lang="fr-FR" smtClean="0"/>
              <a:t>19/04/2017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5817A-FE6F-4F17-985A-6E3E639B962D}"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3B123D-923F-45BA-9CB2-90C9A6FBA05F}"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8</a:t>
            </a:fld>
            <a:endParaRPr lang="fr-FR" dirty="0"/>
          </a:p>
        </p:txBody>
      </p:sp>
    </p:spTree>
    <p:extLst>
      <p:ext uri="{BB962C8B-B14F-4D97-AF65-F5344CB8AC3E}">
        <p14:creationId xmlns:p14="http://schemas.microsoft.com/office/powerpoint/2010/main" xmlns="" val="400245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11</a:t>
            </a:fld>
            <a:endParaRPr lang="fr-FR" dirty="0"/>
          </a:p>
        </p:txBody>
      </p:sp>
    </p:spTree>
    <p:extLst>
      <p:ext uri="{BB962C8B-B14F-4D97-AF65-F5344CB8AC3E}">
        <p14:creationId xmlns:p14="http://schemas.microsoft.com/office/powerpoint/2010/main" xmlns="" val="48292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14</a:t>
            </a:fld>
            <a:endParaRPr lang="fr-FR" dirty="0"/>
          </a:p>
        </p:txBody>
      </p:sp>
    </p:spTree>
    <p:extLst>
      <p:ext uri="{BB962C8B-B14F-4D97-AF65-F5344CB8AC3E}">
        <p14:creationId xmlns:p14="http://schemas.microsoft.com/office/powerpoint/2010/main" xmlns="" val="30571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FFFBD-B99C-41FA-90B5-AAF3B145C043}" type="slidenum">
              <a:rPr lang="fr-FR" smtClean="0"/>
              <a:pPr/>
              <a:t>19</a:t>
            </a:fld>
            <a:endParaRPr lang="fr-FR" dirty="0"/>
          </a:p>
        </p:txBody>
      </p:sp>
    </p:spTree>
    <p:extLst>
      <p:ext uri="{BB962C8B-B14F-4D97-AF65-F5344CB8AC3E}">
        <p14:creationId xmlns:p14="http://schemas.microsoft.com/office/powerpoint/2010/main" xmlns="" val="311579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E25E2ED-9531-41E4-8093-604B7E86B20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25E2ED-9531-41E4-8093-604B7E86B205}" type="datetimeFigureOut">
              <a:rPr lang="fr-FR" smtClean="0"/>
              <a:t>19/04/2017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E25E2ED-9531-41E4-8093-604B7E86B205}" type="datetimeFigureOut">
              <a:rPr lang="fr-FR" smtClean="0"/>
              <a:t>19/04/2017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25E2ED-9531-41E4-8093-604B7E86B205}" type="datetimeFigureOut">
              <a:rPr lang="fr-FR" smtClean="0"/>
              <a:t>19/04/2017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E25E2ED-9531-41E4-8093-604B7E86B20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E25E2ED-9531-41E4-8093-604B7E86B205}" type="datetimeFigureOut">
              <a:rPr lang="fr-FR" smtClean="0"/>
              <a:t>19/04/2017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B6F01D-EEE8-482F-B9DF-86B00ACFFDB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5E2ED-9531-41E4-8093-604B7E86B205}" type="datetimeFigureOut">
              <a:rPr lang="fr-FR" smtClean="0"/>
              <a:t>19/04/2017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F01D-EEE8-482F-B9DF-86B00ACFFDB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user\Downloads\English%20Class\English%20Videos\Presentation%20GoodBad%20Examples.av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logo univ khmiss meliana.jpg"/>
          <p:cNvPicPr>
            <a:picLocks noChangeAspect="1"/>
          </p:cNvPicPr>
          <p:nvPr/>
        </p:nvPicPr>
        <p:blipFill>
          <a:blip r:embed="rId3" cstate="print"/>
          <a:stretch>
            <a:fillRect/>
          </a:stretch>
        </p:blipFill>
        <p:spPr>
          <a:xfrm>
            <a:off x="0" y="95344"/>
            <a:ext cx="1619671" cy="1334463"/>
          </a:xfrm>
          <a:prstGeom prst="rect">
            <a:avLst/>
          </a:prstGeom>
        </p:spPr>
      </p:pic>
      <p:sp>
        <p:nvSpPr>
          <p:cNvPr id="2" name="Titre 1"/>
          <p:cNvSpPr>
            <a:spLocks noGrp="1"/>
          </p:cNvSpPr>
          <p:nvPr>
            <p:ph type="ctrTitle"/>
          </p:nvPr>
        </p:nvSpPr>
        <p:spPr>
          <a:xfrm>
            <a:off x="714348" y="0"/>
            <a:ext cx="7772400" cy="4786322"/>
          </a:xfrm>
        </p:spPr>
        <p:txBody>
          <a:bodyPr>
            <a:noAutofit/>
          </a:bodyPr>
          <a:lstStyle/>
          <a:p>
            <a:r>
              <a:rPr lang="fr-FR" sz="3600" b="1" dirty="0" smtClean="0"/>
              <a:t/>
            </a:r>
            <a:br>
              <a:rPr lang="fr-FR" sz="3600" b="1" dirty="0" smtClean="0"/>
            </a:br>
            <a:r>
              <a:rPr lang="fr-FR" sz="3600" b="1" dirty="0"/>
              <a:t/>
            </a:r>
            <a:br>
              <a:rPr lang="fr-FR" sz="3600" b="1" dirty="0"/>
            </a:br>
            <a:r>
              <a:rPr lang="fr-FR" sz="3600" b="1" dirty="0" smtClean="0"/>
              <a:t/>
            </a:r>
            <a:br>
              <a:rPr lang="fr-FR" sz="3600" b="1" dirty="0" smtClean="0"/>
            </a:br>
            <a:r>
              <a:rPr lang="fr-FR" sz="3600" b="1" dirty="0" err="1" smtClean="0"/>
              <a:t>University</a:t>
            </a:r>
            <a:r>
              <a:rPr lang="fr-FR" sz="3600" b="1" dirty="0" smtClean="0"/>
              <a:t> of </a:t>
            </a:r>
            <a:r>
              <a:rPr lang="fr-FR" sz="3600" b="1" dirty="0" err="1" smtClean="0"/>
              <a:t>Khemis</a:t>
            </a:r>
            <a:r>
              <a:rPr lang="fr-FR" sz="3600" b="1" dirty="0" smtClean="0"/>
              <a:t> Miliana </a:t>
            </a:r>
            <a:br>
              <a:rPr lang="fr-FR" sz="3600" b="1" dirty="0" smtClean="0"/>
            </a:br>
            <a:r>
              <a:rPr lang="fr-FR" sz="3600" b="1" dirty="0" smtClean="0"/>
              <a:t> </a:t>
            </a:r>
            <a:r>
              <a:rPr lang="fr-FR" sz="3600" b="1" dirty="0" err="1" smtClean="0"/>
              <a:t>Faculty</a:t>
            </a:r>
            <a:r>
              <a:rPr lang="fr-FR" sz="3600" b="1" dirty="0"/>
              <a:t> </a:t>
            </a:r>
            <a:r>
              <a:rPr lang="fr-FR" sz="3600" b="1" dirty="0" smtClean="0"/>
              <a:t>of Law &amp; </a:t>
            </a:r>
            <a:r>
              <a:rPr lang="fr-FR" sz="3600" b="1" dirty="0" err="1" smtClean="0"/>
              <a:t>Political</a:t>
            </a:r>
            <a:r>
              <a:rPr lang="fr-FR" sz="3600" b="1" dirty="0" smtClean="0"/>
              <a:t> Science</a:t>
            </a:r>
            <a:br>
              <a:rPr lang="fr-FR" sz="3600" b="1" dirty="0" smtClean="0"/>
            </a:br>
            <a:r>
              <a:rPr lang="fr-FR" sz="3600" b="1" dirty="0" smtClean="0"/>
              <a:t> </a:t>
            </a:r>
            <a:r>
              <a:rPr lang="fr-FR" sz="3600" b="1" dirty="0" err="1" smtClean="0"/>
              <a:t>Department</a:t>
            </a:r>
            <a:r>
              <a:rPr lang="fr-FR" sz="3600" b="1" dirty="0" smtClean="0"/>
              <a:t> of </a:t>
            </a:r>
            <a:r>
              <a:rPr lang="fr-FR" sz="3600" b="1" dirty="0" err="1" smtClean="0"/>
              <a:t>Political</a:t>
            </a:r>
            <a:r>
              <a:rPr lang="fr-FR" sz="3600" b="1" dirty="0" smtClean="0"/>
              <a:t> Science </a:t>
            </a:r>
            <a:r>
              <a:rPr lang="fr-FR" sz="3600" b="1" dirty="0"/>
              <a:t/>
            </a:r>
            <a:br>
              <a:rPr lang="fr-FR" sz="3600" b="1" dirty="0"/>
            </a:br>
            <a:r>
              <a:rPr lang="fr-FR" sz="3600" b="1" dirty="0" smtClean="0"/>
              <a:t/>
            </a:r>
            <a:br>
              <a:rPr lang="fr-FR" sz="3600" b="1" dirty="0" smtClean="0"/>
            </a:br>
            <a:r>
              <a:rPr lang="fr-FR" sz="3600" b="1" dirty="0" smtClean="0"/>
              <a:t>PUBLIC SPEAKING TRAINING</a:t>
            </a:r>
            <a:r>
              <a:rPr lang="fr-FR" sz="3600" b="1" dirty="0" smtClean="0"/>
              <a:t/>
            </a:r>
            <a:br>
              <a:rPr lang="fr-FR" sz="3600" b="1" dirty="0" smtClean="0"/>
            </a:br>
            <a:r>
              <a:rPr lang="fr-FR" sz="3600" b="1" dirty="0" smtClean="0"/>
              <a:t>BY</a:t>
            </a:r>
            <a:r>
              <a:rPr lang="fr-FR" sz="3600" b="1" dirty="0"/>
              <a:t/>
            </a:r>
            <a:br>
              <a:rPr lang="fr-FR" sz="3600" b="1" dirty="0"/>
            </a:br>
            <a:r>
              <a:rPr lang="fr-FR" sz="2800" b="1" dirty="0" smtClean="0"/>
              <a:t>MESTEK YAHIA MOHAMED LAMINE</a:t>
            </a:r>
            <a:br>
              <a:rPr lang="fr-FR" sz="2800" b="1" dirty="0" smtClean="0"/>
            </a:br>
            <a:r>
              <a:rPr lang="fr-FR" sz="3600" b="1" dirty="0"/>
              <a:t/>
            </a:r>
            <a:br>
              <a:rPr lang="fr-FR" sz="3600" b="1" dirty="0"/>
            </a:br>
            <a:r>
              <a:rPr lang="fr-FR" sz="3600" b="1" dirty="0" smtClean="0"/>
              <a:t/>
            </a:r>
            <a:br>
              <a:rPr lang="fr-FR" sz="3600" b="1" dirty="0" smtClean="0"/>
            </a:br>
            <a:endParaRPr lang="fr-FR" sz="3600" b="1" dirty="0"/>
          </a:p>
        </p:txBody>
      </p:sp>
      <p:sp>
        <p:nvSpPr>
          <p:cNvPr id="3" name="Sous-titre 2"/>
          <p:cNvSpPr>
            <a:spLocks noGrp="1"/>
          </p:cNvSpPr>
          <p:nvPr>
            <p:ph type="subTitle" idx="1"/>
          </p:nvPr>
        </p:nvSpPr>
        <p:spPr>
          <a:xfrm>
            <a:off x="357158" y="4357694"/>
            <a:ext cx="8786842" cy="2500306"/>
          </a:xfrm>
        </p:spPr>
        <p:txBody>
          <a:bodyPr>
            <a:noAutofit/>
          </a:bodyPr>
          <a:lstStyle/>
          <a:p>
            <a:pPr algn="l"/>
            <a:r>
              <a:rPr lang="fr-FR" dirty="0" smtClean="0"/>
              <a:t>                                   m.mestek-yahia@univ-dbkm.dz</a:t>
            </a:r>
          </a:p>
          <a:p>
            <a:r>
              <a:rPr lang="fr-FR" dirty="0"/>
              <a:t> </a:t>
            </a:r>
            <a:r>
              <a:rPr lang="fr-FR" dirty="0" smtClean="0"/>
              <a:t>     @</a:t>
            </a:r>
            <a:r>
              <a:rPr lang="fr-FR" dirty="0" err="1" smtClean="0"/>
              <a:t>laminemestek</a:t>
            </a:r>
            <a:endParaRPr lang="fr-FR" dirty="0" smtClean="0"/>
          </a:p>
          <a:p>
            <a:r>
              <a:rPr lang="fr-FR" dirty="0" smtClean="0"/>
              <a:t>       </a:t>
            </a:r>
            <a:r>
              <a:rPr lang="fr-FR" dirty="0" err="1" smtClean="0"/>
              <a:t>lamine.mestek</a:t>
            </a:r>
            <a:endParaRPr lang="fr-FR" dirty="0" smtClean="0"/>
          </a:p>
          <a:p>
            <a:r>
              <a:rPr lang="fr-FR" dirty="0" smtClean="0"/>
              <a:t>        </a:t>
            </a:r>
            <a:r>
              <a:rPr lang="fr-FR" dirty="0" err="1" smtClean="0"/>
              <a:t>Lamine.mestek</a:t>
            </a:r>
            <a:endParaRPr lang="fr-FR" dirty="0" smtClean="0"/>
          </a:p>
          <a:p>
            <a:endParaRPr lang="fr-FR" dirty="0" smtClean="0"/>
          </a:p>
          <a:p>
            <a:pPr rtl="1"/>
            <a:endParaRPr lang="ar-DZ" dirty="0" smtClean="0"/>
          </a:p>
          <a:p>
            <a:endParaRPr lang="fr-FR" dirty="0"/>
          </a:p>
        </p:txBody>
      </p:sp>
      <p:pic>
        <p:nvPicPr>
          <p:cNvPr id="9" name="Image 8" descr="logo_twitter_withbird_1000_allblue.png"/>
          <p:cNvPicPr>
            <a:picLocks noChangeAspect="1"/>
          </p:cNvPicPr>
          <p:nvPr/>
        </p:nvPicPr>
        <p:blipFill>
          <a:blip r:embed="rId4" cstate="print"/>
          <a:stretch>
            <a:fillRect/>
          </a:stretch>
        </p:blipFill>
        <p:spPr>
          <a:xfrm>
            <a:off x="1857356" y="5000636"/>
            <a:ext cx="1804386" cy="335616"/>
          </a:xfrm>
          <a:prstGeom prst="rect">
            <a:avLst/>
          </a:prstGeom>
        </p:spPr>
      </p:pic>
      <p:pic>
        <p:nvPicPr>
          <p:cNvPr id="10" name="Image 9" descr="images (1).jpg"/>
          <p:cNvPicPr>
            <a:picLocks noChangeAspect="1"/>
          </p:cNvPicPr>
          <p:nvPr/>
        </p:nvPicPr>
        <p:blipFill>
          <a:blip r:embed="rId5" cstate="print"/>
          <a:stretch>
            <a:fillRect/>
          </a:stretch>
        </p:blipFill>
        <p:spPr>
          <a:xfrm>
            <a:off x="1714480" y="5429264"/>
            <a:ext cx="1976437" cy="576262"/>
          </a:xfrm>
          <a:prstGeom prst="rect">
            <a:avLst/>
          </a:prstGeom>
        </p:spPr>
      </p:pic>
      <p:pic>
        <p:nvPicPr>
          <p:cNvPr id="11" name="Image 10" descr="logo-linkedin.png"/>
          <p:cNvPicPr>
            <a:picLocks noChangeAspect="1"/>
          </p:cNvPicPr>
          <p:nvPr/>
        </p:nvPicPr>
        <p:blipFill>
          <a:blip r:embed="rId6" cstate="print"/>
          <a:stretch>
            <a:fillRect/>
          </a:stretch>
        </p:blipFill>
        <p:spPr>
          <a:xfrm>
            <a:off x="1714480" y="6000768"/>
            <a:ext cx="2008543" cy="567385"/>
          </a:xfrm>
          <a:prstGeom prst="rect">
            <a:avLst/>
          </a:prstGeom>
        </p:spPr>
      </p:pic>
      <p:pic>
        <p:nvPicPr>
          <p:cNvPr id="12" name="Image 11" descr="gmail-icon-100633817-large.png"/>
          <p:cNvPicPr>
            <a:picLocks noChangeAspect="1"/>
          </p:cNvPicPr>
          <p:nvPr/>
        </p:nvPicPr>
        <p:blipFill>
          <a:blip r:embed="rId7" cstate="print"/>
          <a:stretch>
            <a:fillRect/>
          </a:stretch>
        </p:blipFill>
        <p:spPr>
          <a:xfrm>
            <a:off x="2051720" y="4437112"/>
            <a:ext cx="1080120" cy="62371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lstStyle/>
          <a:p>
            <a:pPr>
              <a:defRPr/>
            </a:pPr>
            <a:r>
              <a:rPr lang="en-US" dirty="0" smtClean="0">
                <a:solidFill>
                  <a:schemeClr val="accent4">
                    <a:lumMod val="10000"/>
                  </a:schemeClr>
                </a:solidFill>
                <a:latin typeface="Baskerville Old Face"/>
              </a:rPr>
              <a:t>Common qualities in speakers:</a:t>
            </a:r>
          </a:p>
          <a:p>
            <a:pPr marL="109728" indent="0">
              <a:buNone/>
              <a:defRPr/>
            </a:pPr>
            <a:r>
              <a:rPr lang="en-US" dirty="0" smtClean="0">
                <a:solidFill>
                  <a:schemeClr val="accent4">
                    <a:lumMod val="10000"/>
                  </a:schemeClr>
                </a:solidFill>
                <a:latin typeface="Baskerville Old Face"/>
              </a:rPr>
              <a:t>   - Nervousness (shaking, turning red)</a:t>
            </a:r>
          </a:p>
          <a:p>
            <a:pPr marL="109728" indent="0">
              <a:buNone/>
              <a:defRPr/>
            </a:pPr>
            <a:r>
              <a:rPr lang="en-US" dirty="0" smtClean="0">
                <a:solidFill>
                  <a:schemeClr val="accent4">
                    <a:lumMod val="10000"/>
                  </a:schemeClr>
                </a:solidFill>
                <a:latin typeface="Baskerville Old Face"/>
              </a:rPr>
              <a:t>   - Anxiety (healthy amount is OK)</a:t>
            </a:r>
          </a:p>
          <a:p>
            <a:pPr marL="109728" indent="0">
              <a:buNone/>
              <a:defRPr/>
            </a:pPr>
            <a:r>
              <a:rPr lang="en-US" dirty="0" smtClean="0">
                <a:solidFill>
                  <a:schemeClr val="accent4">
                    <a:lumMod val="10000"/>
                  </a:schemeClr>
                </a:solidFill>
                <a:latin typeface="Baskerville Old Face"/>
              </a:rPr>
              <a:t>   - Looking down/back of room</a:t>
            </a:r>
          </a:p>
          <a:p>
            <a:pPr marL="109728" indent="0">
              <a:buNone/>
              <a:defRPr/>
            </a:pPr>
            <a:r>
              <a:rPr lang="en-US" dirty="0" smtClean="0">
                <a:solidFill>
                  <a:schemeClr val="accent4">
                    <a:lumMod val="10000"/>
                  </a:schemeClr>
                </a:solidFill>
                <a:latin typeface="Baskerville Old Face"/>
              </a:rPr>
              <a:t>   - Staying stationary/moving too much</a:t>
            </a:r>
          </a:p>
          <a:p>
            <a:pPr marL="109728" indent="0">
              <a:buNone/>
              <a:defRPr/>
            </a:pPr>
            <a:r>
              <a:rPr lang="en-US" dirty="0" smtClean="0">
                <a:solidFill>
                  <a:schemeClr val="accent4">
                    <a:lumMod val="10000"/>
                  </a:schemeClr>
                </a:solidFill>
                <a:latin typeface="Baskerville Old Face"/>
              </a:rPr>
              <a:t>   - Speaking at varying volumes</a:t>
            </a:r>
          </a:p>
          <a:p>
            <a:pPr>
              <a:buNone/>
            </a:pPr>
            <a:endParaRPr lang="fr-FR" dirty="0"/>
          </a:p>
        </p:txBody>
      </p:sp>
      <p:pic>
        <p:nvPicPr>
          <p:cNvPr id="4" name="Image 3" descr="logo univ khmiss meliana.jpg"/>
          <p:cNvPicPr>
            <a:picLocks noChangeAspect="1"/>
          </p:cNvPicPr>
          <p:nvPr/>
        </p:nvPicPr>
        <p:blipFill>
          <a:blip r:embed="rId2"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3"/>
          <p:cNvSpPr>
            <a:spLocks noGrp="1"/>
          </p:cNvSpPr>
          <p:nvPr>
            <p:ph type="subTitle" idx="1"/>
          </p:nvPr>
        </p:nvSpPr>
        <p:spPr bwMode="auto">
          <a:xfrm>
            <a:off x="-533400" y="4167187"/>
            <a:ext cx="7543799" cy="2690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it-IT" sz="3600" dirty="0">
              <a:solidFill>
                <a:schemeClr val="tx1"/>
              </a:solidFill>
              <a:latin typeface="Berlin Sans FB" pitchFamily="34" charset="0"/>
            </a:endParaRPr>
          </a:p>
          <a:p>
            <a:pPr>
              <a:spcBef>
                <a:spcPts val="0"/>
              </a:spcBef>
            </a:pPr>
            <a:r>
              <a:rPr lang="it-IT" sz="3600" b="1" dirty="0" smtClean="0">
                <a:solidFill>
                  <a:schemeClr val="tx1"/>
                </a:solidFill>
                <a:latin typeface="Berlin Sans FB" pitchFamily="34" charset="0"/>
              </a:rPr>
              <a:t>     </a:t>
            </a:r>
            <a:r>
              <a:rPr lang="cs-CZ" sz="3600" b="1" dirty="0" smtClean="0">
                <a:solidFill>
                  <a:schemeClr val="tx1"/>
                </a:solidFill>
                <a:latin typeface="LilyUPC" pitchFamily="34" charset="-34"/>
                <a:cs typeface="LilyUPC" pitchFamily="34" charset="-34"/>
              </a:rPr>
              <a:t>7%</a:t>
            </a:r>
            <a:r>
              <a:rPr lang="cs-CZ" sz="3600" dirty="0" smtClean="0">
                <a:solidFill>
                  <a:schemeClr val="tx1"/>
                </a:solidFill>
                <a:latin typeface="LilyUPC" pitchFamily="34" charset="-34"/>
                <a:cs typeface="LilyUPC" pitchFamily="34" charset="-34"/>
              </a:rPr>
              <a:t> </a:t>
            </a:r>
            <a:r>
              <a:rPr lang="cs-CZ" sz="3600" dirty="0" smtClean="0">
                <a:solidFill>
                  <a:schemeClr val="tx1"/>
                </a:solidFill>
                <a:latin typeface="+mj-lt"/>
              </a:rPr>
              <a:t>verbal communication</a:t>
            </a:r>
          </a:p>
          <a:p>
            <a:pPr>
              <a:spcBef>
                <a:spcPts val="0"/>
              </a:spcBef>
            </a:pPr>
            <a:r>
              <a:rPr lang="it-IT" sz="3600" b="1" dirty="0" smtClean="0">
                <a:solidFill>
                  <a:schemeClr val="tx1"/>
                </a:solidFill>
                <a:latin typeface="+mj-lt"/>
              </a:rPr>
              <a:t>         </a:t>
            </a:r>
            <a:r>
              <a:rPr lang="cs-CZ" sz="3600" b="1" dirty="0" smtClean="0">
                <a:solidFill>
                  <a:schemeClr val="tx1"/>
                </a:solidFill>
                <a:latin typeface="LilyUPC" pitchFamily="34" charset="-34"/>
                <a:cs typeface="LilyUPC" pitchFamily="34" charset="-34"/>
              </a:rPr>
              <a:t>38%</a:t>
            </a:r>
            <a:r>
              <a:rPr lang="cs-CZ" sz="3600" dirty="0" smtClean="0">
                <a:solidFill>
                  <a:schemeClr val="tx1"/>
                </a:solidFill>
                <a:latin typeface="LilyUPC" pitchFamily="34" charset="-34"/>
                <a:cs typeface="LilyUPC" pitchFamily="34" charset="-34"/>
              </a:rPr>
              <a:t> </a:t>
            </a:r>
            <a:r>
              <a:rPr lang="cs-CZ" sz="3600" dirty="0" smtClean="0">
                <a:solidFill>
                  <a:schemeClr val="tx1"/>
                </a:solidFill>
                <a:latin typeface="+mj-lt"/>
              </a:rPr>
              <a:t>paralinguistic communication</a:t>
            </a:r>
          </a:p>
          <a:p>
            <a:pPr>
              <a:spcBef>
                <a:spcPts val="0"/>
              </a:spcBef>
            </a:pPr>
            <a:r>
              <a:rPr lang="it-IT" sz="3600" b="1" dirty="0" smtClean="0">
                <a:solidFill>
                  <a:schemeClr val="tx1"/>
                </a:solidFill>
                <a:latin typeface="+mj-lt"/>
              </a:rPr>
              <a:t>         </a:t>
            </a:r>
            <a:r>
              <a:rPr lang="it-IT" sz="3600" b="1" dirty="0" smtClean="0">
                <a:solidFill>
                  <a:schemeClr val="tx1"/>
                </a:solidFill>
                <a:latin typeface="LilyUPC" pitchFamily="34" charset="-34"/>
                <a:cs typeface="LilyUPC" pitchFamily="34" charset="-34"/>
              </a:rPr>
              <a:t> </a:t>
            </a:r>
            <a:r>
              <a:rPr lang="cs-CZ" sz="3600" b="1" dirty="0" smtClean="0">
                <a:solidFill>
                  <a:srgbClr val="0000CC"/>
                </a:solidFill>
                <a:latin typeface="LilyUPC" pitchFamily="34" charset="-34"/>
                <a:cs typeface="LilyUPC" pitchFamily="34" charset="-34"/>
              </a:rPr>
              <a:t>55%</a:t>
            </a:r>
            <a:r>
              <a:rPr lang="cs-CZ" sz="3600" dirty="0" smtClean="0">
                <a:solidFill>
                  <a:srgbClr val="0000CC"/>
                </a:solidFill>
                <a:latin typeface="LilyUPC" pitchFamily="34" charset="-34"/>
                <a:cs typeface="LilyUPC" pitchFamily="34" charset="-34"/>
              </a:rPr>
              <a:t> </a:t>
            </a:r>
            <a:r>
              <a:rPr lang="cs-CZ" sz="3600" b="1" dirty="0" smtClean="0">
                <a:solidFill>
                  <a:schemeClr val="tx1"/>
                </a:solidFill>
                <a:latin typeface="+mj-lt"/>
              </a:rPr>
              <a:t>non</a:t>
            </a:r>
            <a:r>
              <a:rPr lang="it-IT" sz="3600" b="1" dirty="0" smtClean="0">
                <a:solidFill>
                  <a:schemeClr val="tx1"/>
                </a:solidFill>
                <a:latin typeface="+mj-lt"/>
              </a:rPr>
              <a:t> </a:t>
            </a:r>
            <a:r>
              <a:rPr lang="cs-CZ" sz="3600" b="1" dirty="0" smtClean="0">
                <a:solidFill>
                  <a:schemeClr val="tx1"/>
                </a:solidFill>
                <a:latin typeface="+mj-lt"/>
              </a:rPr>
              <a:t>verbal </a:t>
            </a:r>
            <a:r>
              <a:rPr lang="cs-CZ" sz="3600" dirty="0" smtClean="0">
                <a:solidFill>
                  <a:schemeClr val="tx1"/>
                </a:solidFill>
                <a:latin typeface="+mj-lt"/>
              </a:rPr>
              <a:t>communication</a:t>
            </a:r>
          </a:p>
        </p:txBody>
      </p:sp>
      <p:sp>
        <p:nvSpPr>
          <p:cNvPr id="7" name="Podnadpis 3"/>
          <p:cNvSpPr txBox="1">
            <a:spLocks/>
          </p:cNvSpPr>
          <p:nvPr/>
        </p:nvSpPr>
        <p:spPr bwMode="auto">
          <a:xfrm>
            <a:off x="2133600" y="3048000"/>
            <a:ext cx="48768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600" b="1" i="0" u="none" strike="noStrike" kern="1200" cap="none" spc="0" normalizeH="0" baseline="0" noProof="0" dirty="0" smtClean="0">
                <a:ln>
                  <a:noFill/>
                </a:ln>
                <a:solidFill>
                  <a:schemeClr val="tx1"/>
                </a:solidFill>
                <a:effectLst/>
                <a:uLnTx/>
                <a:uFillTx/>
                <a:latin typeface="+mj-lt"/>
                <a:ea typeface="+mn-ea"/>
                <a:cs typeface="+mn-cs"/>
              </a:rPr>
              <a:t>HOW</a:t>
            </a:r>
            <a:r>
              <a:rPr kumimoji="0" lang="cs-CZ" sz="3600" b="0" i="0" u="none" strike="noStrike" kern="1200" cap="none" spc="0" normalizeH="0" baseline="0" noProof="0" dirty="0" smtClean="0">
                <a:ln>
                  <a:noFill/>
                </a:ln>
                <a:solidFill>
                  <a:schemeClr val="tx1"/>
                </a:solidFill>
                <a:effectLst/>
                <a:uLnTx/>
                <a:uFillTx/>
                <a:latin typeface="+mj-lt"/>
                <a:ea typeface="+mn-ea"/>
                <a:cs typeface="+mn-cs"/>
              </a:rPr>
              <a:t> you say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8" name="Podnadpis 3"/>
          <p:cNvSpPr txBox="1">
            <a:spLocks/>
          </p:cNvSpPr>
          <p:nvPr/>
        </p:nvSpPr>
        <p:spPr bwMode="auto">
          <a:xfrm>
            <a:off x="838200" y="1981200"/>
            <a:ext cx="1371600" cy="1295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8000" b="1" i="0" u="none" strike="noStrike" kern="1200" cap="none" spc="0" normalizeH="0" baseline="0" noProof="0" dirty="0" smtClean="0">
                <a:ln>
                  <a:noFill/>
                </a:ln>
                <a:solidFill>
                  <a:schemeClr val="tx1"/>
                </a:solidFill>
                <a:effectLst/>
                <a:uLnTx/>
                <a:uFillTx/>
                <a:latin typeface="LilyUPC" pitchFamily="34" charset="-34"/>
                <a:cs typeface="LilyUPC" pitchFamily="34" charset="-34"/>
              </a:rPr>
              <a:t>7%</a:t>
            </a:r>
            <a:endParaRPr kumimoji="0" lang="it-IT" sz="8000" b="0" i="0" u="none" strike="noStrike" kern="1200" cap="none" spc="0" normalizeH="0" baseline="0" noProof="0" dirty="0" smtClean="0">
              <a:ln>
                <a:noFill/>
              </a:ln>
              <a:solidFill>
                <a:schemeClr val="tx1"/>
              </a:solidFill>
              <a:effectLst/>
              <a:uLnTx/>
              <a:uFillTx/>
              <a:latin typeface="LilyUPC" pitchFamily="34" charset="-34"/>
              <a:cs typeface="LilyUPC" pitchFamily="34" charset="-34"/>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9" name="Podnadpis 3"/>
          <p:cNvSpPr txBox="1">
            <a:spLocks/>
          </p:cNvSpPr>
          <p:nvPr/>
        </p:nvSpPr>
        <p:spPr bwMode="auto">
          <a:xfrm>
            <a:off x="381000" y="2819400"/>
            <a:ext cx="20574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8000" b="1" dirty="0" smtClean="0">
                <a:solidFill>
                  <a:srgbClr val="0000CC"/>
                </a:solidFill>
                <a:latin typeface="LilyUPC" pitchFamily="34" charset="-34"/>
                <a:cs typeface="LilyUPC" pitchFamily="34" charset="-34"/>
              </a:rPr>
              <a:t>93</a:t>
            </a:r>
            <a:r>
              <a:rPr kumimoji="0" lang="cs-CZ" sz="8000" b="1" i="0" u="none" strike="noStrike" kern="1200" cap="none" spc="0" normalizeH="0" baseline="0" noProof="0" dirty="0" smtClean="0">
                <a:ln>
                  <a:noFill/>
                </a:ln>
                <a:solidFill>
                  <a:srgbClr val="0000CC"/>
                </a:solidFill>
                <a:effectLst/>
                <a:uLnTx/>
                <a:uFillTx/>
                <a:latin typeface="LilyUPC" pitchFamily="34" charset="-34"/>
                <a:cs typeface="LilyUPC" pitchFamily="34" charset="-34"/>
              </a:rPr>
              <a:t>%</a:t>
            </a:r>
            <a:endParaRPr kumimoji="0" lang="it-IT" sz="8000" b="0" i="0" u="none" strike="noStrike" kern="1200" cap="none" spc="0" normalizeH="0" baseline="0" noProof="0" dirty="0" smtClean="0">
              <a:ln>
                <a:noFill/>
              </a:ln>
              <a:solidFill>
                <a:srgbClr val="0000CC"/>
              </a:solidFill>
              <a:effectLst/>
              <a:uLnTx/>
              <a:uFillTx/>
              <a:latin typeface="LilyUPC" pitchFamily="34" charset="-34"/>
              <a:cs typeface="LilyUPC" pitchFamily="34" charset="-34"/>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10" name="Podnadpis 3"/>
          <p:cNvSpPr txBox="1">
            <a:spLocks/>
          </p:cNvSpPr>
          <p:nvPr/>
        </p:nvSpPr>
        <p:spPr bwMode="auto">
          <a:xfrm>
            <a:off x="0" y="0"/>
            <a:ext cx="8892480" cy="10527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5400" b="1" i="0" u="none" strike="noStrike" kern="1200" cap="none" spc="0" normalizeH="0" baseline="0" noProof="0" dirty="0" smtClean="0">
                <a:ln>
                  <a:noFill/>
                </a:ln>
                <a:solidFill>
                  <a:schemeClr val="tx1"/>
                </a:solidFill>
                <a:effectLst/>
                <a:uLnTx/>
                <a:uFillTx/>
                <a:latin typeface="+mj-lt"/>
                <a:cs typeface="LilyUPC" pitchFamily="34" charset="-34"/>
              </a:rPr>
              <a:t>People remember: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sp>
        <p:nvSpPr>
          <p:cNvPr id="11" name="Podnadpis 3"/>
          <p:cNvSpPr txBox="1">
            <a:spLocks/>
          </p:cNvSpPr>
          <p:nvPr/>
        </p:nvSpPr>
        <p:spPr bwMode="auto">
          <a:xfrm>
            <a:off x="2133600" y="2438400"/>
            <a:ext cx="32766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3600" b="0" i="0" u="none" strike="noStrike" kern="1200" cap="none" spc="0" normalizeH="0" baseline="0" noProof="0" dirty="0" smtClean="0">
                <a:ln>
                  <a:noFill/>
                </a:ln>
                <a:solidFill>
                  <a:schemeClr val="tx1"/>
                </a:solidFill>
                <a:effectLst/>
                <a:uLnTx/>
                <a:uFillTx/>
                <a:latin typeface="+mj-lt"/>
                <a:ea typeface="+mn-ea"/>
                <a:cs typeface="+mn-cs"/>
              </a:rPr>
              <a:t>WHAT you say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smtClean="0">
                <a:ln>
                  <a:noFill/>
                </a:ln>
                <a:solidFill>
                  <a:schemeClr val="tx1"/>
                </a:solidFill>
                <a:effectLst/>
                <a:uLnTx/>
                <a:uFillTx/>
                <a:latin typeface="Berlin Sans FB" pitchFamily="34" charset="0"/>
                <a:ea typeface="+mn-ea"/>
                <a:cs typeface="+mn-cs"/>
              </a:rPr>
              <a:t>     </a:t>
            </a:r>
            <a:endParaRPr kumimoji="0" lang="cs-CZ" sz="3600" b="0" i="0" u="none" strike="noStrike" kern="1200" cap="none" spc="0" normalizeH="0" baseline="0" noProof="0" dirty="0" smtClean="0">
              <a:ln>
                <a:noFill/>
              </a:ln>
              <a:solidFill>
                <a:schemeClr val="tx1"/>
              </a:solidFill>
              <a:effectLst/>
              <a:uLnTx/>
              <a:uFillTx/>
              <a:latin typeface="Berlin Sans FB" pitchFamily="34" charset="0"/>
              <a:ea typeface="+mn-ea"/>
              <a:cs typeface="+mn-cs"/>
            </a:endParaRPr>
          </a:p>
        </p:txBody>
      </p:sp>
      <p:pic>
        <p:nvPicPr>
          <p:cNvPr id="12" name="Image 11"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extLst>
      <p:ext uri="{BB962C8B-B14F-4D97-AF65-F5344CB8AC3E}">
        <p14:creationId xmlns:p14="http://schemas.microsoft.com/office/powerpoint/2010/main" xmlns="" val="18209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mph" presetSubtype="2" fill="hold" grpId="1" nodeType="clickEffect">
                                  <p:stCondLst>
                                    <p:cond delay="0"/>
                                  </p:stCondLst>
                                  <p:childTnLst>
                                    <p:anim to="1.5" calcmode="lin" valueType="num">
                                      <p:cBhvr override="childStyle">
                                        <p:cTn id="27" dur="2000" fill="hold"/>
                                        <p:tgtEl>
                                          <p:spTgt spid="7"/>
                                        </p:tgtEl>
                                        <p:attrNameLst>
                                          <p:attrName>style.fontSize</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7" grpId="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normAutofit fontScale="92500" lnSpcReduction="10000"/>
          </a:bodyPr>
          <a:lstStyle/>
          <a:p>
            <a:pPr>
              <a:defRPr/>
            </a:pPr>
            <a:r>
              <a:rPr lang="en-US" dirty="0" smtClean="0">
                <a:solidFill>
                  <a:schemeClr val="accent4">
                    <a:lumMod val="10000"/>
                  </a:schemeClr>
                </a:solidFill>
                <a:latin typeface="Baskerville Old Face"/>
              </a:rPr>
              <a:t>The Visual Channel – competence, trustworthiness, and character.</a:t>
            </a:r>
          </a:p>
          <a:p>
            <a:pPr>
              <a:defRPr/>
            </a:pPr>
            <a:r>
              <a:rPr lang="en-US" dirty="0" smtClean="0">
                <a:solidFill>
                  <a:schemeClr val="accent4">
                    <a:lumMod val="10000"/>
                  </a:schemeClr>
                </a:solidFill>
                <a:latin typeface="Baskerville Old Face"/>
              </a:rPr>
              <a:t>7% words, 38% voice, 55% nonverbal communication</a:t>
            </a:r>
          </a:p>
          <a:p>
            <a:pPr>
              <a:defRPr/>
            </a:pPr>
            <a:r>
              <a:rPr lang="en-US" dirty="0" smtClean="0">
                <a:solidFill>
                  <a:schemeClr val="accent4">
                    <a:lumMod val="10000"/>
                  </a:schemeClr>
                </a:solidFill>
                <a:latin typeface="Baskerville Old Face"/>
              </a:rPr>
              <a:t>What can you control?</a:t>
            </a:r>
          </a:p>
          <a:p>
            <a:pPr marL="109728" indent="0">
              <a:buNone/>
              <a:defRPr/>
            </a:pPr>
            <a:r>
              <a:rPr lang="en-US" dirty="0" smtClean="0">
                <a:solidFill>
                  <a:schemeClr val="accent4">
                    <a:lumMod val="10000"/>
                  </a:schemeClr>
                </a:solidFill>
                <a:latin typeface="Baskerville Old Face"/>
              </a:rPr>
              <a:t>	- Dress</a:t>
            </a:r>
          </a:p>
          <a:p>
            <a:pPr marL="109728" indent="0">
              <a:buNone/>
              <a:defRPr/>
            </a:pPr>
            <a:r>
              <a:rPr lang="en-US" dirty="0" smtClean="0">
                <a:solidFill>
                  <a:schemeClr val="accent4">
                    <a:lumMod val="10000"/>
                  </a:schemeClr>
                </a:solidFill>
                <a:latin typeface="Baskerville Old Face"/>
              </a:rPr>
              <a:t>	- Eye Contact</a:t>
            </a:r>
          </a:p>
          <a:p>
            <a:pPr marL="109728" indent="0">
              <a:buNone/>
              <a:defRPr/>
            </a:pPr>
            <a:r>
              <a:rPr lang="en-US" dirty="0" smtClean="0">
                <a:solidFill>
                  <a:schemeClr val="accent4">
                    <a:lumMod val="10000"/>
                  </a:schemeClr>
                </a:solidFill>
                <a:latin typeface="Baskerville Old Face"/>
              </a:rPr>
              <a:t>         - Body language</a:t>
            </a:r>
          </a:p>
          <a:p>
            <a:pPr marL="109728" indent="0">
              <a:buNone/>
              <a:defRPr/>
            </a:pPr>
            <a:r>
              <a:rPr lang="en-US" dirty="0" smtClean="0">
                <a:solidFill>
                  <a:schemeClr val="accent4">
                    <a:lumMod val="10000"/>
                  </a:schemeClr>
                </a:solidFill>
                <a:latin typeface="Baskerville Old Face"/>
              </a:rPr>
              <a:t>         - Vocal Variety</a:t>
            </a:r>
          </a:p>
          <a:p>
            <a:pPr>
              <a:buNone/>
            </a:pPr>
            <a:endParaRPr lang="fr-FR" dirty="0"/>
          </a:p>
        </p:txBody>
      </p:sp>
      <p:pic>
        <p:nvPicPr>
          <p:cNvPr id="4" name="Image 3" descr="logo univ khmiss meliana.jpg"/>
          <p:cNvPicPr>
            <a:picLocks noChangeAspect="1"/>
          </p:cNvPicPr>
          <p:nvPr/>
        </p:nvPicPr>
        <p:blipFill>
          <a:blip r:embed="rId2"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latin typeface="Baskerville SemiBold"/>
              </a:rPr>
              <a:t>Pre-Performance Tips</a:t>
            </a:r>
            <a:endParaRPr lang="fr-FR" b="1" dirty="0"/>
          </a:p>
        </p:txBody>
      </p:sp>
      <p:sp>
        <p:nvSpPr>
          <p:cNvPr id="3" name="Espace réservé du contenu 2"/>
          <p:cNvSpPr>
            <a:spLocks noGrp="1"/>
          </p:cNvSpPr>
          <p:nvPr>
            <p:ph idx="1"/>
          </p:nvPr>
        </p:nvSpPr>
        <p:spPr/>
        <p:txBody>
          <a:bodyPr>
            <a:normAutofit/>
          </a:bodyPr>
          <a:lstStyle/>
          <a:p>
            <a:pPr>
              <a:defRPr/>
            </a:pPr>
            <a:r>
              <a:rPr lang="en-US" dirty="0" smtClean="0">
                <a:solidFill>
                  <a:schemeClr val="accent4">
                    <a:lumMod val="10000"/>
                  </a:schemeClr>
                </a:solidFill>
                <a:latin typeface="Baskerville Old Face"/>
              </a:rPr>
              <a:t>Dress code</a:t>
            </a:r>
          </a:p>
          <a:p>
            <a:pPr marL="109728" indent="0">
              <a:buNone/>
              <a:defRPr/>
            </a:pPr>
            <a:r>
              <a:rPr lang="en-US" dirty="0" smtClean="0">
                <a:solidFill>
                  <a:schemeClr val="accent4">
                    <a:lumMod val="10000"/>
                  </a:schemeClr>
                </a:solidFill>
                <a:latin typeface="Baskerville Old Face"/>
              </a:rPr>
              <a:t>   - First impressions matter – you are judged positively or negatively by your audience immediately.</a:t>
            </a:r>
          </a:p>
          <a:p>
            <a:pPr marL="109728" indent="0">
              <a:buNone/>
              <a:defRPr/>
            </a:pPr>
            <a:r>
              <a:rPr lang="en-US" dirty="0" smtClean="0">
                <a:solidFill>
                  <a:schemeClr val="accent4">
                    <a:lumMod val="10000"/>
                  </a:schemeClr>
                </a:solidFill>
                <a:latin typeface="Baskerville Old Face"/>
              </a:rPr>
              <a:t>- Dress in clothes that make you feel comfortable and confident.</a:t>
            </a:r>
          </a:p>
          <a:p>
            <a:pPr marL="109728" indent="0">
              <a:buNone/>
              <a:defRPr/>
            </a:pPr>
            <a:endParaRPr lang="en-US" dirty="0" smtClean="0">
              <a:solidFill>
                <a:schemeClr val="accent4">
                  <a:lumMod val="10000"/>
                </a:schemeClr>
              </a:solidFill>
              <a:latin typeface="Baskerville Old Face"/>
            </a:endParaRPr>
          </a:p>
          <a:p>
            <a:pPr>
              <a:buNone/>
            </a:pPr>
            <a:endParaRPr lang="fr-FR" dirty="0"/>
          </a:p>
        </p:txBody>
      </p:sp>
      <p:pic>
        <p:nvPicPr>
          <p:cNvPr id="4" name="Picture 2" descr="C:\Documents and Settings\andy\My Documents\My Pictures\powerpoint images\homer5.gif"/>
          <p:cNvPicPr>
            <a:picLocks noChangeAspect="1" noChangeArrowheads="1"/>
          </p:cNvPicPr>
          <p:nvPr/>
        </p:nvPicPr>
        <p:blipFill>
          <a:blip r:embed="rId2" cstate="print"/>
          <a:srcRect/>
          <a:stretch>
            <a:fillRect/>
          </a:stretch>
        </p:blipFill>
        <p:spPr bwMode="auto">
          <a:xfrm>
            <a:off x="4067944" y="4365104"/>
            <a:ext cx="1368152" cy="2492896"/>
          </a:xfrm>
          <a:prstGeom prst="rect">
            <a:avLst/>
          </a:prstGeom>
          <a:noFill/>
        </p:spPr>
      </p:pic>
      <p:pic>
        <p:nvPicPr>
          <p:cNvPr id="5" name="Image 4"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57200" y="1630740"/>
            <a:ext cx="5124451" cy="2062103"/>
          </a:xfrm>
          <a:prstGeom prst="rect">
            <a:avLst/>
          </a:prstGeom>
          <a:noFill/>
          <a:ln w="9525">
            <a:solidFill>
              <a:schemeClr val="bg1"/>
            </a:solidFill>
            <a:miter lim="800000"/>
            <a:headEnd/>
            <a:tailEnd/>
          </a:ln>
        </p:spPr>
        <p:txBody>
          <a:bodyPr wrap="square">
            <a:spAutoFit/>
          </a:bodyPr>
          <a:lstStyle/>
          <a:p>
            <a:pPr algn="ctr"/>
            <a:r>
              <a:rPr lang="pt-BR" altLang="zh-TW" sz="3200" dirty="0" smtClean="0">
                <a:latin typeface="+mj-lt"/>
              </a:rPr>
              <a:t>If </a:t>
            </a:r>
            <a:r>
              <a:rPr lang="pt-BR" altLang="zh-TW" sz="3200" dirty="0">
                <a:latin typeface="+mj-lt"/>
              </a:rPr>
              <a:t>you </a:t>
            </a:r>
            <a:r>
              <a:rPr lang="pt-BR" altLang="zh-TW" sz="3200" b="1" dirty="0">
                <a:latin typeface="+mj-lt"/>
              </a:rPr>
              <a:t>make mistakes</a:t>
            </a:r>
            <a:r>
              <a:rPr lang="pt-BR" altLang="zh-TW" sz="3200" dirty="0">
                <a:latin typeface="+mj-lt"/>
              </a:rPr>
              <a:t>, take it </a:t>
            </a:r>
            <a:r>
              <a:rPr lang="pt-BR" altLang="zh-TW" sz="3200" dirty="0" smtClean="0">
                <a:latin typeface="+mj-lt"/>
              </a:rPr>
              <a:t>easy: you </a:t>
            </a:r>
            <a:r>
              <a:rPr lang="pt-BR" altLang="zh-TW" sz="3200" dirty="0">
                <a:latin typeface="+mj-lt"/>
              </a:rPr>
              <a:t>have more </a:t>
            </a:r>
            <a:r>
              <a:rPr lang="pt-BR" altLang="zh-TW" sz="3200" b="1" dirty="0">
                <a:latin typeface="+mj-lt"/>
              </a:rPr>
              <a:t>knowledge</a:t>
            </a:r>
            <a:r>
              <a:rPr lang="pt-BR" altLang="zh-TW" sz="3200" dirty="0">
                <a:latin typeface="+mj-lt"/>
              </a:rPr>
              <a:t> than </a:t>
            </a:r>
            <a:r>
              <a:rPr lang="pt-BR" altLang="zh-TW" sz="3200" dirty="0" smtClean="0">
                <a:latin typeface="+mj-lt"/>
              </a:rPr>
              <a:t> they do</a:t>
            </a:r>
          </a:p>
          <a:p>
            <a:pPr algn="ctr"/>
            <a:endParaRPr lang="pt-BR" altLang="zh-TW" sz="3200" dirty="0">
              <a:latin typeface="+mj-lt"/>
            </a:endParaRPr>
          </a:p>
        </p:txBody>
      </p:sp>
      <p:sp>
        <p:nvSpPr>
          <p:cNvPr id="6" name="TextBox 2"/>
          <p:cNvSpPr txBox="1">
            <a:spLocks noChangeArrowheads="1"/>
          </p:cNvSpPr>
          <p:nvPr/>
        </p:nvSpPr>
        <p:spPr bwMode="auto">
          <a:xfrm>
            <a:off x="6444208" y="1700808"/>
            <a:ext cx="2286000" cy="569387"/>
          </a:xfrm>
          <a:prstGeom prst="rect">
            <a:avLst/>
          </a:prstGeom>
          <a:noFill/>
          <a:ln w="9525">
            <a:solidFill>
              <a:schemeClr val="bg1"/>
            </a:solidFill>
            <a:miter lim="800000"/>
            <a:headEnd/>
            <a:tailEnd/>
          </a:ln>
        </p:spPr>
        <p:txBody>
          <a:bodyPr wrap="square">
            <a:spAutoFit/>
          </a:bodyPr>
          <a:lstStyle/>
          <a:p>
            <a:r>
              <a:rPr lang="pt-BR" altLang="zh-TW" sz="3100" b="1" dirty="0" smtClean="0">
                <a:latin typeface="+mj-lt"/>
              </a:rPr>
              <a:t>NEVER </a:t>
            </a:r>
            <a:r>
              <a:rPr lang="pt-BR" altLang="zh-TW" sz="3100" dirty="0">
                <a:latin typeface="+mj-lt"/>
              </a:rPr>
              <a:t>lie.</a:t>
            </a:r>
          </a:p>
        </p:txBody>
      </p:sp>
      <p:sp>
        <p:nvSpPr>
          <p:cNvPr id="8" name="TextBox 2"/>
          <p:cNvSpPr txBox="1">
            <a:spLocks noChangeArrowheads="1"/>
          </p:cNvSpPr>
          <p:nvPr/>
        </p:nvSpPr>
        <p:spPr bwMode="auto">
          <a:xfrm>
            <a:off x="1043608" y="3356992"/>
            <a:ext cx="2590800" cy="1569660"/>
          </a:xfrm>
          <a:prstGeom prst="rect">
            <a:avLst/>
          </a:prstGeom>
          <a:noFill/>
          <a:ln w="9525">
            <a:solidFill>
              <a:schemeClr val="bg1"/>
            </a:solidFill>
            <a:miter lim="800000"/>
            <a:headEnd/>
            <a:tailEnd/>
          </a:ln>
        </p:spPr>
        <p:txBody>
          <a:bodyPr wrap="square">
            <a:spAutoFit/>
          </a:bodyPr>
          <a:lstStyle/>
          <a:p>
            <a:pPr algn="ctr"/>
            <a:r>
              <a:rPr lang="pt-BR" sz="3200" b="1" dirty="0" smtClean="0"/>
              <a:t>Avoid</a:t>
            </a:r>
            <a:r>
              <a:rPr lang="pt-BR" sz="3200" dirty="0" smtClean="0"/>
              <a:t> </a:t>
            </a:r>
            <a:r>
              <a:rPr lang="fr-FR" sz="3200" dirty="0" smtClean="0"/>
              <a:t>unfriendly</a:t>
            </a:r>
          </a:p>
          <a:p>
            <a:pPr algn="ctr"/>
            <a:r>
              <a:rPr lang="fr-FR" sz="3200" dirty="0"/>
              <a:t>  </a:t>
            </a:r>
            <a:r>
              <a:rPr lang="pt-BR" sz="3200" dirty="0" smtClean="0"/>
              <a:t>faces</a:t>
            </a:r>
          </a:p>
        </p:txBody>
      </p:sp>
      <p:sp>
        <p:nvSpPr>
          <p:cNvPr id="9" name="TextBox 2"/>
          <p:cNvSpPr txBox="1">
            <a:spLocks noChangeArrowheads="1"/>
          </p:cNvSpPr>
          <p:nvPr/>
        </p:nvSpPr>
        <p:spPr bwMode="auto">
          <a:xfrm>
            <a:off x="6948264" y="3068960"/>
            <a:ext cx="1828800" cy="1066800"/>
          </a:xfrm>
          <a:prstGeom prst="rect">
            <a:avLst/>
          </a:prstGeom>
          <a:noFill/>
          <a:ln w="9525">
            <a:solidFill>
              <a:schemeClr val="bg1"/>
            </a:solidFill>
            <a:miter lim="800000"/>
            <a:headEnd/>
            <a:tailEnd/>
          </a:ln>
        </p:spPr>
        <p:txBody>
          <a:bodyPr wrap="square">
            <a:spAutoFit/>
          </a:bodyPr>
          <a:lstStyle/>
          <a:p>
            <a:pPr algn="ctr"/>
            <a:r>
              <a:rPr lang="pt-BR" sz="3200" dirty="0" smtClean="0"/>
              <a:t>ALWAYS </a:t>
            </a:r>
          </a:p>
          <a:p>
            <a:pPr algn="ctr"/>
            <a:r>
              <a:rPr lang="pt-BR" sz="3200" b="1" dirty="0" smtClean="0"/>
              <a:t>Smile</a:t>
            </a:r>
            <a:r>
              <a:rPr lang="pt-BR" sz="3200" dirty="0" smtClean="0">
                <a:solidFill>
                  <a:srgbClr val="FF0000"/>
                </a:solidFill>
              </a:rPr>
              <a:t> </a:t>
            </a:r>
            <a:r>
              <a:rPr lang="pt-BR" sz="3200" dirty="0" smtClean="0"/>
              <a:t>=)</a:t>
            </a:r>
          </a:p>
        </p:txBody>
      </p:sp>
      <p:sp>
        <p:nvSpPr>
          <p:cNvPr id="10" name="TextBox 2"/>
          <p:cNvSpPr txBox="1">
            <a:spLocks noChangeArrowheads="1"/>
          </p:cNvSpPr>
          <p:nvPr/>
        </p:nvSpPr>
        <p:spPr bwMode="auto">
          <a:xfrm>
            <a:off x="381000" y="5059740"/>
            <a:ext cx="4267200" cy="1569660"/>
          </a:xfrm>
          <a:prstGeom prst="rect">
            <a:avLst/>
          </a:prstGeom>
          <a:noFill/>
          <a:ln w="9525">
            <a:solidFill>
              <a:schemeClr val="bg1"/>
            </a:solidFill>
            <a:miter lim="800000"/>
            <a:headEnd/>
            <a:tailEnd/>
          </a:ln>
        </p:spPr>
        <p:txBody>
          <a:bodyPr wrap="square">
            <a:spAutoFit/>
          </a:bodyPr>
          <a:lstStyle/>
          <a:p>
            <a:r>
              <a:rPr lang="en-US" sz="3200" b="1" dirty="0" smtClean="0"/>
              <a:t>Laugh</a:t>
            </a:r>
            <a:r>
              <a:rPr lang="en-US" sz="3200" dirty="0" smtClean="0">
                <a:solidFill>
                  <a:srgbClr val="FF0000"/>
                </a:solidFill>
              </a:rPr>
              <a:t> </a:t>
            </a:r>
            <a:r>
              <a:rPr lang="en-US" sz="3200" dirty="0" smtClean="0"/>
              <a:t>and make jokes. </a:t>
            </a:r>
            <a:r>
              <a:rPr lang="en-US" sz="3200" b="1" dirty="0" smtClean="0"/>
              <a:t>Humor</a:t>
            </a:r>
            <a:r>
              <a:rPr lang="en-US" sz="3200" dirty="0" smtClean="0"/>
              <a:t> is a very  </a:t>
            </a:r>
          </a:p>
          <a:p>
            <a:r>
              <a:rPr lang="pt-BR" sz="3200" dirty="0" smtClean="0"/>
              <a:t>   powerful weapon</a:t>
            </a:r>
          </a:p>
        </p:txBody>
      </p:sp>
      <p:sp>
        <p:nvSpPr>
          <p:cNvPr id="11" name="Rectangle 10"/>
          <p:cNvSpPr/>
          <p:nvPr/>
        </p:nvSpPr>
        <p:spPr>
          <a:xfrm>
            <a:off x="0" y="0"/>
            <a:ext cx="9144000" cy="1107996"/>
          </a:xfrm>
          <a:prstGeom prst="rect">
            <a:avLst/>
          </a:prstGeom>
        </p:spPr>
        <p:txBody>
          <a:bodyPr wrap="square">
            <a:spAutoFit/>
          </a:bodyPr>
          <a:lstStyle/>
          <a:p>
            <a:pPr algn="ctr"/>
            <a:r>
              <a:rPr lang="pt-BR" altLang="zh-TW" sz="6600" b="1" dirty="0" smtClean="0">
                <a:latin typeface="+mj-lt"/>
                <a:cs typeface="LilyUPC" pitchFamily="34" charset="-34"/>
              </a:rPr>
              <a:t> Tips and Hints</a:t>
            </a:r>
            <a:endParaRPr lang="pt-BR" altLang="zh-TW" sz="6600" b="1" dirty="0">
              <a:latin typeface="+mj-lt"/>
              <a:cs typeface="LilyUPC" pitchFamily="34" charset="-34"/>
            </a:endParaRPr>
          </a:p>
        </p:txBody>
      </p:sp>
      <p:pic>
        <p:nvPicPr>
          <p:cNvPr id="49154" name="Picture 2" descr="Image result for unfriend face"/>
          <p:cNvPicPr>
            <a:picLocks noChangeAspect="1" noChangeArrowheads="1"/>
          </p:cNvPicPr>
          <p:nvPr/>
        </p:nvPicPr>
        <p:blipFill>
          <a:blip r:embed="rId3" cstate="print"/>
          <a:srcRect/>
          <a:stretch>
            <a:fillRect/>
          </a:stretch>
        </p:blipFill>
        <p:spPr bwMode="auto">
          <a:xfrm>
            <a:off x="3491880" y="3284984"/>
            <a:ext cx="1857796" cy="1929011"/>
          </a:xfrm>
          <a:prstGeom prst="rect">
            <a:avLst/>
          </a:prstGeom>
          <a:noFill/>
        </p:spPr>
      </p:pic>
      <p:pic>
        <p:nvPicPr>
          <p:cNvPr id="49156" name="Picture 4" descr="Image result for smiley face"/>
          <p:cNvPicPr>
            <a:picLocks noChangeAspect="1" noChangeArrowheads="1"/>
          </p:cNvPicPr>
          <p:nvPr/>
        </p:nvPicPr>
        <p:blipFill>
          <a:blip r:embed="rId4" cstate="print"/>
          <a:srcRect/>
          <a:stretch>
            <a:fillRect/>
          </a:stretch>
        </p:blipFill>
        <p:spPr bwMode="auto">
          <a:xfrm>
            <a:off x="7020272" y="4293096"/>
            <a:ext cx="1772816" cy="1772816"/>
          </a:xfrm>
          <a:prstGeom prst="rect">
            <a:avLst/>
          </a:prstGeom>
          <a:noFill/>
        </p:spPr>
      </p:pic>
      <p:pic>
        <p:nvPicPr>
          <p:cNvPr id="12" name="Image 11" descr="logo univ khmiss meliana.jpg"/>
          <p:cNvPicPr>
            <a:picLocks noChangeAspect="1"/>
          </p:cNvPicPr>
          <p:nvPr/>
        </p:nvPicPr>
        <p:blipFill>
          <a:blip r:embed="rId5" cstate="print"/>
          <a:stretch>
            <a:fillRect/>
          </a:stretch>
        </p:blipFill>
        <p:spPr>
          <a:xfrm>
            <a:off x="0" y="6165304"/>
            <a:ext cx="692696" cy="692696"/>
          </a:xfrm>
          <a:prstGeom prst="rect">
            <a:avLst/>
          </a:prstGeom>
        </p:spPr>
      </p:pic>
    </p:spTree>
    <p:extLst>
      <p:ext uri="{BB962C8B-B14F-4D97-AF65-F5344CB8AC3E}">
        <p14:creationId xmlns:p14="http://schemas.microsoft.com/office/powerpoint/2010/main" xmlns="" val="42339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154"/>
                                        </p:tgtEl>
                                        <p:attrNameLst>
                                          <p:attrName>style.visibility</p:attrName>
                                        </p:attrNameLst>
                                      </p:cBhvr>
                                      <p:to>
                                        <p:strVal val="visible"/>
                                      </p:to>
                                    </p:set>
                                    <p:anim calcmode="lin" valueType="num">
                                      <p:cBhvr additive="base">
                                        <p:cTn id="37" dur="500" fill="hold"/>
                                        <p:tgtEl>
                                          <p:spTgt spid="49154"/>
                                        </p:tgtEl>
                                        <p:attrNameLst>
                                          <p:attrName>ppt_x</p:attrName>
                                        </p:attrNameLst>
                                      </p:cBhvr>
                                      <p:tavLst>
                                        <p:tav tm="0">
                                          <p:val>
                                            <p:strVal val="#ppt_x"/>
                                          </p:val>
                                        </p:tav>
                                        <p:tav tm="100000">
                                          <p:val>
                                            <p:strVal val="#ppt_x"/>
                                          </p:val>
                                        </p:tav>
                                      </p:tavLst>
                                    </p:anim>
                                    <p:anim calcmode="lin" valueType="num">
                                      <p:cBhvr additive="base">
                                        <p:cTn id="38" dur="500" fill="hold"/>
                                        <p:tgtEl>
                                          <p:spTgt spid="4915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156"/>
                                        </p:tgtEl>
                                        <p:attrNameLst>
                                          <p:attrName>style.visibility</p:attrName>
                                        </p:attrNameLst>
                                      </p:cBhvr>
                                      <p:to>
                                        <p:strVal val="visible"/>
                                      </p:to>
                                    </p:set>
                                    <p:anim calcmode="lin" valueType="num">
                                      <p:cBhvr additive="base">
                                        <p:cTn id="41" dur="500" fill="hold"/>
                                        <p:tgtEl>
                                          <p:spTgt spid="49156"/>
                                        </p:tgtEl>
                                        <p:attrNameLst>
                                          <p:attrName>ppt_x</p:attrName>
                                        </p:attrNameLst>
                                      </p:cBhvr>
                                      <p:tavLst>
                                        <p:tav tm="0">
                                          <p:val>
                                            <p:strVal val="#ppt_x"/>
                                          </p:val>
                                        </p:tav>
                                        <p:tav tm="100000">
                                          <p:val>
                                            <p:strVal val="#ppt_x"/>
                                          </p:val>
                                        </p:tav>
                                      </p:tavLst>
                                    </p:anim>
                                    <p:anim calcmode="lin" valueType="num">
                                      <p:cBhvr additive="base">
                                        <p:cTn id="42"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VIDEO ON HOW TO DO A GOOD PUBLIC SPEAKING</a:t>
            </a:r>
            <a:endParaRPr lang="fr-FR" b="1" dirty="0"/>
          </a:p>
        </p:txBody>
      </p:sp>
      <p:pic>
        <p:nvPicPr>
          <p:cNvPr id="4" name="Presentation GoodBad Examples.avi">
            <a:hlinkClick r:id="" action="ppaction://media"/>
          </p:cNvPr>
          <p:cNvPicPr>
            <a:picLocks noGrp="1" noRot="1" noChangeAspect="1"/>
          </p:cNvPicPr>
          <p:nvPr>
            <p:ph idx="1"/>
            <a:videoFile r:link="rId1"/>
          </p:nvPr>
        </p:nvPicPr>
        <p:blipFill>
          <a:blip r:embed="rId3" cstate="print"/>
          <a:stretch>
            <a:fillRect/>
          </a:stretch>
        </p:blipFill>
        <p:spPr>
          <a:xfrm>
            <a:off x="101291" y="1412776"/>
            <a:ext cx="9042709" cy="50865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t-BR" altLang="zh-TW" b="1" dirty="0" smtClean="0">
                <a:cs typeface="LilyUPC" pitchFamily="34" charset="-34"/>
              </a:rPr>
              <a:t> Tips and Hints</a:t>
            </a:r>
            <a:endParaRPr lang="fr-FR" dirty="0"/>
          </a:p>
        </p:txBody>
      </p:sp>
      <p:sp>
        <p:nvSpPr>
          <p:cNvPr id="3" name="Espace réservé du contenu 2"/>
          <p:cNvSpPr>
            <a:spLocks noGrp="1"/>
          </p:cNvSpPr>
          <p:nvPr>
            <p:ph idx="1"/>
          </p:nvPr>
        </p:nvSpPr>
        <p:spPr>
          <a:xfrm>
            <a:off x="0" y="1600200"/>
            <a:ext cx="9144000" cy="5257800"/>
          </a:xfrm>
        </p:spPr>
        <p:txBody>
          <a:bodyPr>
            <a:normAutofit fontScale="85000" lnSpcReduction="10000"/>
          </a:bodyPr>
          <a:lstStyle/>
          <a:p>
            <a:pPr marL="514350" indent="-514350">
              <a:buFont typeface="+mj-lt"/>
              <a:buAutoNum type="arabicPeriod"/>
            </a:pPr>
            <a:r>
              <a:rPr lang="en-US" b="1" dirty="0" smtClean="0"/>
              <a:t>Opening Speech:</a:t>
            </a:r>
          </a:p>
          <a:p>
            <a:pPr marL="514350" indent="-514350"/>
            <a:r>
              <a:rPr lang="en-US" b="1" dirty="0" smtClean="0"/>
              <a:t>Greetings : </a:t>
            </a:r>
            <a:r>
              <a:rPr lang="en-US" dirty="0" smtClean="0"/>
              <a:t>you need to greet your audience by wish them </a:t>
            </a:r>
            <a:r>
              <a:rPr lang="en-US" b="1" dirty="0" smtClean="0"/>
              <a:t>good morning/afternoon or evening </a:t>
            </a:r>
          </a:p>
          <a:p>
            <a:pPr marL="514350" indent="-514350"/>
            <a:r>
              <a:rPr lang="en-US" dirty="0" smtClean="0"/>
              <a:t>Give compliment and show gratitude towards your audience </a:t>
            </a:r>
            <a:r>
              <a:rPr lang="en-US" b="1" dirty="0" smtClean="0"/>
              <a:t>For example:  It’s great to see you all, Thank you for coming here today.</a:t>
            </a:r>
          </a:p>
          <a:p>
            <a:pPr marL="514350" indent="-514350"/>
            <a:r>
              <a:rPr lang="en-US" dirty="0" smtClean="0"/>
              <a:t>Start by Introducing yourself to the audience start from telling your name. Then introduce yourself professionally and give quite information about what you do and why are here today. </a:t>
            </a:r>
            <a:r>
              <a:rPr lang="en-US" b="1" dirty="0" smtClean="0"/>
              <a:t>For Example: I am a Master Student in Political Science at DBKM University. And today I am here to provide you some exciting information about ………….., which is going to be very beneficial for you in future.</a:t>
            </a:r>
            <a:endParaRPr lang="fr-FR" b="1" dirty="0"/>
          </a:p>
        </p:txBody>
      </p:sp>
      <p:pic>
        <p:nvPicPr>
          <p:cNvPr id="4" name="Image 3" descr="logo univ khmiss meliana.jpg"/>
          <p:cNvPicPr>
            <a:picLocks noChangeAspect="1"/>
          </p:cNvPicPr>
          <p:nvPr/>
        </p:nvPicPr>
        <p:blipFill>
          <a:blip r:embed="rId2" cstate="print"/>
          <a:stretch>
            <a:fillRect/>
          </a:stretch>
        </p:blipFill>
        <p:spPr>
          <a:xfrm>
            <a:off x="0" y="0"/>
            <a:ext cx="836712" cy="8367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t-BR" altLang="zh-TW" b="1" dirty="0" smtClean="0">
                <a:cs typeface="LilyUPC" pitchFamily="34" charset="-34"/>
              </a:rPr>
              <a:t> Tips and Hints</a:t>
            </a:r>
            <a:endParaRPr lang="fr-FR" dirty="0"/>
          </a:p>
        </p:txBody>
      </p:sp>
      <p:sp>
        <p:nvSpPr>
          <p:cNvPr id="3" name="Espace réservé du contenu 2"/>
          <p:cNvSpPr>
            <a:spLocks noGrp="1"/>
          </p:cNvSpPr>
          <p:nvPr>
            <p:ph idx="1"/>
          </p:nvPr>
        </p:nvSpPr>
        <p:spPr>
          <a:xfrm>
            <a:off x="0" y="1600200"/>
            <a:ext cx="9144000" cy="5257800"/>
          </a:xfrm>
        </p:spPr>
        <p:txBody>
          <a:bodyPr>
            <a:normAutofit/>
          </a:bodyPr>
          <a:lstStyle/>
          <a:p>
            <a:pPr marL="514350" indent="-514350">
              <a:buNone/>
            </a:pPr>
            <a:r>
              <a:rPr lang="en-US" smtClean="0"/>
              <a:t>	“</a:t>
            </a:r>
            <a:r>
              <a:rPr lang="en-US" dirty="0" smtClean="0"/>
              <a:t>Good afternoon every one, it’s great to see you all here, thank you for coming. My name is </a:t>
            </a:r>
            <a:r>
              <a:rPr lang="en-US" dirty="0" err="1" smtClean="0"/>
              <a:t>Hamza</a:t>
            </a:r>
            <a:r>
              <a:rPr lang="en-US" dirty="0" smtClean="0"/>
              <a:t> </a:t>
            </a:r>
            <a:r>
              <a:rPr lang="en-US" dirty="0" err="1" smtClean="0"/>
              <a:t>Slimani</a:t>
            </a:r>
            <a:r>
              <a:rPr lang="en-US" dirty="0" smtClean="0"/>
              <a:t>. I am a Master Student in Political Science at DBKM University. Today we are here to know about  Climate Change so that we can take most of it. Firstly, we will look at…………., next we will discuss ………………….., then we will learn ………………………..and finally we will discuss ………………………..”</a:t>
            </a:r>
            <a:endParaRPr lang="fr-FR" b="1" dirty="0"/>
          </a:p>
        </p:txBody>
      </p:sp>
      <p:pic>
        <p:nvPicPr>
          <p:cNvPr id="4" name="Image 3" descr="logo univ khmiss meliana.jpg"/>
          <p:cNvPicPr>
            <a:picLocks noChangeAspect="1"/>
          </p:cNvPicPr>
          <p:nvPr/>
        </p:nvPicPr>
        <p:blipFill>
          <a:blip r:embed="rId2" cstate="print"/>
          <a:stretch>
            <a:fillRect/>
          </a:stretch>
        </p:blipFill>
        <p:spPr>
          <a:xfrm>
            <a:off x="0" y="6165304"/>
            <a:ext cx="692696" cy="6926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t-BR" altLang="zh-TW" b="1" dirty="0" smtClean="0">
                <a:cs typeface="LilyUPC" pitchFamily="34" charset="-34"/>
              </a:rPr>
              <a:t> Tips and Hints</a:t>
            </a:r>
            <a:endParaRPr lang="fr-FR" dirty="0"/>
          </a:p>
        </p:txBody>
      </p:sp>
      <p:sp>
        <p:nvSpPr>
          <p:cNvPr id="3" name="Espace réservé du contenu 2"/>
          <p:cNvSpPr>
            <a:spLocks noGrp="1"/>
          </p:cNvSpPr>
          <p:nvPr>
            <p:ph idx="1"/>
          </p:nvPr>
        </p:nvSpPr>
        <p:spPr>
          <a:xfrm>
            <a:off x="0" y="1600200"/>
            <a:ext cx="9144000" cy="5257800"/>
          </a:xfrm>
        </p:spPr>
        <p:txBody>
          <a:bodyPr>
            <a:normAutofit fontScale="92500" lnSpcReduction="20000"/>
          </a:bodyPr>
          <a:lstStyle/>
          <a:p>
            <a:pPr marL="514350" indent="-514350">
              <a:buFont typeface="+mj-lt"/>
              <a:buAutoNum type="arabicPeriod" startAt="2"/>
            </a:pPr>
            <a:r>
              <a:rPr lang="fr-FR" b="1" dirty="0" err="1" smtClean="0"/>
              <a:t>Closing</a:t>
            </a:r>
            <a:r>
              <a:rPr lang="fr-FR" b="1" dirty="0" smtClean="0"/>
              <a:t> </a:t>
            </a:r>
            <a:r>
              <a:rPr lang="fr-FR" b="1" dirty="0" err="1" smtClean="0"/>
              <a:t>Remarks</a:t>
            </a:r>
            <a:r>
              <a:rPr lang="fr-FR" b="1" dirty="0" smtClean="0"/>
              <a:t> For </a:t>
            </a:r>
            <a:r>
              <a:rPr lang="fr-FR" b="1" dirty="0" err="1" smtClean="0"/>
              <a:t>Presentations</a:t>
            </a:r>
            <a:r>
              <a:rPr lang="fr-FR" b="1" dirty="0" smtClean="0"/>
              <a:t>:</a:t>
            </a:r>
          </a:p>
          <a:p>
            <a:pPr marL="514350" indent="-514350">
              <a:buNone/>
            </a:pPr>
            <a:r>
              <a:rPr lang="fr-FR" b="1" dirty="0" smtClean="0"/>
              <a:t>	</a:t>
            </a:r>
            <a:r>
              <a:rPr lang="fr-FR" b="1" dirty="0" err="1" smtClean="0"/>
              <a:t>Formal</a:t>
            </a:r>
            <a:r>
              <a:rPr lang="fr-FR" b="1" dirty="0" smtClean="0"/>
              <a:t> </a:t>
            </a:r>
            <a:r>
              <a:rPr lang="fr-FR" b="1" dirty="0" err="1" smtClean="0"/>
              <a:t>Closing</a:t>
            </a:r>
            <a:r>
              <a:rPr lang="fr-FR" b="1" dirty="0" smtClean="0"/>
              <a:t> </a:t>
            </a:r>
            <a:r>
              <a:rPr lang="fr-FR" b="1" dirty="0" err="1" smtClean="0"/>
              <a:t>Remarks</a:t>
            </a:r>
            <a:r>
              <a:rPr lang="fr-FR" b="1" dirty="0" smtClean="0"/>
              <a:t>:</a:t>
            </a:r>
          </a:p>
          <a:p>
            <a:r>
              <a:rPr lang="en-US" dirty="0" smtClean="0"/>
              <a:t>“It’s been a pleasure being with all of you today, thank you”</a:t>
            </a:r>
          </a:p>
          <a:p>
            <a:r>
              <a:rPr lang="en-US" dirty="0" smtClean="0"/>
              <a:t>“Thank you all for your patience, I wish you all a very good evening. Good Bye”</a:t>
            </a:r>
          </a:p>
          <a:p>
            <a:r>
              <a:rPr lang="en-US" dirty="0" smtClean="0"/>
              <a:t>“It’s been an honor to be among such accomplished individuals and to be able to present my perspective before you all, thank you and good evening/day”</a:t>
            </a:r>
          </a:p>
          <a:p>
            <a:r>
              <a:rPr lang="en-US" dirty="0" smtClean="0"/>
              <a:t>“Thank you all for being here today and taking the time to patiently listen to what I had to say, I wish you all a blessed day”</a:t>
            </a:r>
          </a:p>
          <a:p>
            <a:pPr marL="514350" indent="-514350">
              <a:buNone/>
            </a:pPr>
            <a:endParaRPr lang="fr-FR" b="1" dirty="0" smtClean="0"/>
          </a:p>
          <a:p>
            <a:pPr marL="514350" indent="-514350">
              <a:buNone/>
            </a:pPr>
            <a:endParaRPr lang="fr-FR" b="1" dirty="0" smtClean="0"/>
          </a:p>
          <a:p>
            <a:pPr marL="514350" indent="-514350">
              <a:buNone/>
            </a:pPr>
            <a:endParaRPr lang="fr-FR" b="1" dirty="0"/>
          </a:p>
        </p:txBody>
      </p:sp>
      <p:pic>
        <p:nvPicPr>
          <p:cNvPr id="4" name="Image 3" descr="logo univ khmiss meliana.jpg"/>
          <p:cNvPicPr>
            <a:picLocks noChangeAspect="1"/>
          </p:cNvPicPr>
          <p:nvPr/>
        </p:nvPicPr>
        <p:blipFill>
          <a:blip r:embed="rId2" cstate="print"/>
          <a:stretch>
            <a:fillRect/>
          </a:stretch>
        </p:blipFill>
        <p:spPr>
          <a:xfrm>
            <a:off x="0" y="0"/>
            <a:ext cx="899592" cy="8995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000" b="1" dirty="0" smtClean="0">
                <a:cs typeface="LilyUPC" pitchFamily="34" charset="-34"/>
              </a:rPr>
              <a:t>elevator speech/pitch</a:t>
            </a:r>
            <a:endParaRPr lang="it-IT" sz="6000" b="1" dirty="0">
              <a:cs typeface="LilyUPC" pitchFamily="34" charset="-34"/>
            </a:endParaRPr>
          </a:p>
        </p:txBody>
      </p:sp>
      <p:sp>
        <p:nvSpPr>
          <p:cNvPr id="3" name="Segnaposto contenuto 2"/>
          <p:cNvSpPr>
            <a:spLocks noGrp="1"/>
          </p:cNvSpPr>
          <p:nvPr>
            <p:ph idx="1"/>
          </p:nvPr>
        </p:nvSpPr>
        <p:spPr>
          <a:xfrm>
            <a:off x="0" y="2780928"/>
            <a:ext cx="9144000" cy="4077072"/>
          </a:xfrm>
        </p:spPr>
        <p:txBody>
          <a:bodyPr>
            <a:normAutofit/>
          </a:bodyPr>
          <a:lstStyle/>
          <a:p>
            <a:pPr>
              <a:buNone/>
            </a:pPr>
            <a:r>
              <a:rPr lang="en-US" sz="2400" dirty="0" smtClean="0"/>
              <a:t>Who am I? (introduce yourself) </a:t>
            </a:r>
          </a:p>
          <a:p>
            <a:pPr>
              <a:buNone/>
            </a:pPr>
            <a:r>
              <a:rPr lang="en-US" sz="2400" dirty="0" smtClean="0"/>
              <a:t>What business am I in? -- What field of study am I in? </a:t>
            </a:r>
          </a:p>
          <a:p>
            <a:pPr>
              <a:buNone/>
            </a:pPr>
            <a:r>
              <a:rPr lang="en-US" sz="2400" dirty="0" smtClean="0"/>
              <a:t>What position am I in? </a:t>
            </a:r>
          </a:p>
          <a:p>
            <a:pPr>
              <a:buNone/>
            </a:pPr>
            <a:r>
              <a:rPr lang="en-US" sz="2400" dirty="0" smtClean="0"/>
              <a:t>What is my good skill?</a:t>
            </a:r>
          </a:p>
          <a:p>
            <a:pPr>
              <a:buNone/>
            </a:pPr>
            <a:r>
              <a:rPr lang="en-US" sz="2400" dirty="0" smtClean="0"/>
              <a:t>What makes me different from the competition?</a:t>
            </a:r>
          </a:p>
          <a:p>
            <a:pPr>
              <a:buNone/>
            </a:pPr>
            <a:r>
              <a:rPr lang="en-US" sz="2400" dirty="0" smtClean="0"/>
              <a:t>Similarly, in a job-hunting situation, the listener's tacit question may be "Why should I (or any employer) hire you?“</a:t>
            </a:r>
          </a:p>
        </p:txBody>
      </p:sp>
      <p:sp>
        <p:nvSpPr>
          <p:cNvPr id="4" name="Segnaposto contenuto 2"/>
          <p:cNvSpPr txBox="1">
            <a:spLocks/>
          </p:cNvSpPr>
          <p:nvPr/>
        </p:nvSpPr>
        <p:spPr>
          <a:xfrm>
            <a:off x="381000" y="1524000"/>
            <a:ext cx="83058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egnaposto contenuto 2"/>
          <p:cNvSpPr txBox="1">
            <a:spLocks/>
          </p:cNvSpPr>
          <p:nvPr/>
        </p:nvSpPr>
        <p:spPr>
          <a:xfrm>
            <a:off x="228600" y="1524000"/>
            <a:ext cx="8610600" cy="1600200"/>
          </a:xfrm>
          <a:prstGeom prst="rect">
            <a:avLst/>
          </a:prstGeom>
        </p:spPr>
        <p:txBody>
          <a:bodyPr vert="horz" lIns="91440" tIns="45720" rIns="91440" bIns="45720" rtlCol="0">
            <a:noAutofit/>
          </a:bodyPr>
          <a:lstStyle/>
          <a:p>
            <a:pPr marL="342900" lvl="0" indent="-342900" algn="ctr">
              <a:spcBef>
                <a:spcPct val="20000"/>
              </a:spcBef>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prepare a little speech </a:t>
            </a:r>
            <a:r>
              <a:rPr lang="it-IT" sz="3200" b="1" dirty="0" smtClean="0"/>
              <a:t>30 seconds and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then</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talk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without</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3200" b="1" i="0" u="none" strike="noStrike" kern="1200" cap="none" spc="0" normalizeH="0" baseline="0" noProof="0" dirty="0" err="1" smtClean="0">
                <a:ln>
                  <a:noFill/>
                </a:ln>
                <a:solidFill>
                  <a:schemeClr val="tx1"/>
                </a:solidFill>
                <a:effectLst/>
                <a:uLnTx/>
                <a:uFillTx/>
                <a:latin typeface="+mn-lt"/>
                <a:ea typeface="+mn-ea"/>
                <a:cs typeface="+mn-cs"/>
              </a:rPr>
              <a:t>stopping</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it-IT"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descr="Related image"/>
          <p:cNvPicPr>
            <a:picLocks noChangeAspect="1" noChangeArrowheads="1"/>
          </p:cNvPicPr>
          <p:nvPr/>
        </p:nvPicPr>
        <p:blipFill>
          <a:blip r:embed="rId3" cstate="print"/>
          <a:srcRect/>
          <a:stretch>
            <a:fillRect/>
          </a:stretch>
        </p:blipFill>
        <p:spPr bwMode="auto">
          <a:xfrm>
            <a:off x="6856543" y="2276872"/>
            <a:ext cx="2179953" cy="2448272"/>
          </a:xfrm>
          <a:prstGeom prst="rect">
            <a:avLst/>
          </a:prstGeom>
          <a:noFill/>
        </p:spPr>
      </p:pic>
      <p:pic>
        <p:nvPicPr>
          <p:cNvPr id="7" name="Image 6" descr="logo univ khmiss meliana.jpg"/>
          <p:cNvPicPr>
            <a:picLocks noChangeAspect="1"/>
          </p:cNvPicPr>
          <p:nvPr/>
        </p:nvPicPr>
        <p:blipFill>
          <a:blip r:embed="rId4"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youtube.png"/>
          <p:cNvPicPr>
            <a:picLocks noGrp="1" noChangeAspect="1"/>
          </p:cNvPicPr>
          <p:nvPr>
            <p:ph idx="1"/>
          </p:nvPr>
        </p:nvPicPr>
        <p:blipFill>
          <a:blip r:embed="rId2" cstate="print"/>
          <a:stretch>
            <a:fillRect/>
          </a:stretch>
        </p:blipFill>
        <p:spPr>
          <a:xfrm>
            <a:off x="467544" y="1484784"/>
            <a:ext cx="8229600" cy="4203402"/>
          </a:xfrm>
        </p:spPr>
      </p:pic>
      <p:sp>
        <p:nvSpPr>
          <p:cNvPr id="2" name="Titre 1"/>
          <p:cNvSpPr>
            <a:spLocks noGrp="1"/>
          </p:cNvSpPr>
          <p:nvPr>
            <p:ph type="title"/>
          </p:nvPr>
        </p:nvSpPr>
        <p:spPr/>
        <p:txBody>
          <a:bodyPr>
            <a:normAutofit/>
          </a:bodyPr>
          <a:lstStyle/>
          <a:p>
            <a:pPr rtl="1"/>
            <a:r>
              <a:rPr lang="fr-FR" b="1" dirty="0" err="1" smtClean="0">
                <a:latin typeface="Times New Roman" pitchFamily="18" charset="0"/>
                <a:cs typeface="Times New Roman" pitchFamily="18" charset="0"/>
              </a:rPr>
              <a:t>My</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Youtube</a:t>
            </a:r>
            <a:r>
              <a:rPr lang="fr-FR" b="1" dirty="0" smtClean="0">
                <a:latin typeface="Times New Roman" pitchFamily="18" charset="0"/>
                <a:cs typeface="Times New Roman" pitchFamily="18" charset="0"/>
              </a:rPr>
              <a:t> Channel</a:t>
            </a:r>
            <a:endParaRPr lang="fr-FR" b="1" dirty="0">
              <a:latin typeface="Times New Roman" pitchFamily="18" charset="0"/>
              <a:cs typeface="Times New Roman" pitchFamily="18" charset="0"/>
            </a:endParaRPr>
          </a:p>
        </p:txBody>
      </p:sp>
      <p:sp>
        <p:nvSpPr>
          <p:cNvPr id="6" name="Étoile à 5 branches 5"/>
          <p:cNvSpPr/>
          <p:nvPr/>
        </p:nvSpPr>
        <p:spPr>
          <a:xfrm>
            <a:off x="6660232" y="3789040"/>
            <a:ext cx="2232248" cy="1656184"/>
          </a:xfrm>
          <a:prstGeom prst="star5">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fr-F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Image 4" descr="logo univ khmiss meliana.jpg"/>
          <p:cNvPicPr>
            <a:picLocks noChangeAspect="1"/>
          </p:cNvPicPr>
          <p:nvPr/>
        </p:nvPicPr>
        <p:blipFill>
          <a:blip r:embed="rId3" cstate="print"/>
          <a:stretch>
            <a:fillRect/>
          </a:stretch>
        </p:blipFill>
        <p:spPr>
          <a:xfrm>
            <a:off x="0" y="6021288"/>
            <a:ext cx="836712"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b="1" dirty="0" smtClean="0">
                <a:cs typeface="LilyUPC" pitchFamily="34" charset="-34"/>
              </a:rPr>
              <a:t>elevator speech/pitch example</a:t>
            </a:r>
            <a:endParaRPr lang="fr-FR" dirty="0"/>
          </a:p>
        </p:txBody>
      </p:sp>
      <p:sp>
        <p:nvSpPr>
          <p:cNvPr id="3" name="Espace réservé du contenu 2"/>
          <p:cNvSpPr>
            <a:spLocks noGrp="1"/>
          </p:cNvSpPr>
          <p:nvPr>
            <p:ph idx="1"/>
          </p:nvPr>
        </p:nvSpPr>
        <p:spPr>
          <a:xfrm>
            <a:off x="0" y="1600200"/>
            <a:ext cx="9144000" cy="5257800"/>
          </a:xfrm>
        </p:spPr>
        <p:txBody>
          <a:bodyPr>
            <a:normAutofit fontScale="92500"/>
          </a:bodyPr>
          <a:lstStyle/>
          <a:p>
            <a:pPr algn="just">
              <a:buNone/>
            </a:pPr>
            <a:r>
              <a:rPr lang="en-US" dirty="0" smtClean="0"/>
              <a:t>	Hi, my name is </a:t>
            </a:r>
            <a:r>
              <a:rPr lang="en-US" dirty="0" err="1" smtClean="0"/>
              <a:t>Hamza</a:t>
            </a:r>
            <a:r>
              <a:rPr lang="en-US" dirty="0" smtClean="0"/>
              <a:t>. I am currently a Political Science student attending DBKM University in </a:t>
            </a:r>
            <a:r>
              <a:rPr lang="en-US" dirty="0" err="1" smtClean="0"/>
              <a:t>Ain</a:t>
            </a:r>
            <a:r>
              <a:rPr lang="en-US" dirty="0" smtClean="0"/>
              <a:t> </a:t>
            </a:r>
            <a:r>
              <a:rPr lang="en-US" dirty="0" err="1" smtClean="0"/>
              <a:t>Defla</a:t>
            </a:r>
            <a:r>
              <a:rPr lang="en-US" dirty="0" smtClean="0"/>
              <a:t>, Algeria. In college I plan on majoring in HR. This summer I did an internship with CPA Bank. I have always had an interest in numbers and I feel certain that this is something I want to do in my future career. Next summer I’m hoping to get another internship learning more about how the international </a:t>
            </a:r>
            <a:r>
              <a:rPr lang="en-US" dirty="0" err="1" smtClean="0"/>
              <a:t>finanicial</a:t>
            </a:r>
            <a:r>
              <a:rPr lang="en-US" dirty="0" smtClean="0"/>
              <a:t> market operates. I read that your organization looking for Finance manager. Can you tell me how someone with my experience may fit into your organization?</a:t>
            </a:r>
            <a:endParaRPr lang="fr-FR" dirty="0"/>
          </a:p>
        </p:txBody>
      </p:sp>
      <p:pic>
        <p:nvPicPr>
          <p:cNvPr id="5" name="Image 4" descr="logo univ khmiss meliana.jpg"/>
          <p:cNvPicPr>
            <a:picLocks noChangeAspect="1"/>
          </p:cNvPicPr>
          <p:nvPr/>
        </p:nvPicPr>
        <p:blipFill>
          <a:blip r:embed="rId2" cstate="print"/>
          <a:stretch>
            <a:fillRect/>
          </a:stretch>
        </p:blipFill>
        <p:spPr>
          <a:xfrm>
            <a:off x="0" y="0"/>
            <a:ext cx="827584" cy="8275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8914" name="Picture 2" descr="Image result for QUOTE ABOUT PUBLIC SPEAKING"/>
          <p:cNvPicPr>
            <a:picLocks noChangeAspect="1" noChangeArrowheads="1"/>
          </p:cNvPicPr>
          <p:nvPr/>
        </p:nvPicPr>
        <p:blipFill>
          <a:blip r:embed="rId2" cstate="print"/>
          <a:srcRect/>
          <a:stretch>
            <a:fillRect/>
          </a:stretch>
        </p:blipFill>
        <p:spPr bwMode="auto">
          <a:xfrm>
            <a:off x="467544" y="980728"/>
            <a:ext cx="8280920" cy="5200651"/>
          </a:xfrm>
          <a:prstGeom prst="rect">
            <a:avLst/>
          </a:prstGeom>
          <a:noFill/>
        </p:spPr>
      </p:pic>
      <p:pic>
        <p:nvPicPr>
          <p:cNvPr id="5" name="Image 4"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pPr rtl="1"/>
            <a:r>
              <a:rPr lang="fr-FR" b="1" dirty="0" err="1" smtClean="0">
                <a:latin typeface="Andalus" pitchFamily="18" charset="-78"/>
                <a:cs typeface="Andalus" pitchFamily="18" charset="-78"/>
              </a:rPr>
              <a:t>My</a:t>
            </a:r>
            <a:r>
              <a:rPr lang="fr-FR" b="1" dirty="0" smtClean="0">
                <a:latin typeface="Andalus" pitchFamily="18" charset="-78"/>
                <a:cs typeface="Andalus" pitchFamily="18" charset="-78"/>
              </a:rPr>
              <a:t> </a:t>
            </a:r>
            <a:r>
              <a:rPr lang="fr-FR" b="1" dirty="0" err="1" smtClean="0">
                <a:latin typeface="Andalus" pitchFamily="18" charset="-78"/>
                <a:cs typeface="Andalus" pitchFamily="18" charset="-78"/>
              </a:rPr>
              <a:t>Facebook</a:t>
            </a:r>
            <a:r>
              <a:rPr lang="fr-FR" b="1" dirty="0" smtClean="0">
                <a:latin typeface="Andalus" pitchFamily="18" charset="-78"/>
                <a:cs typeface="Andalus" pitchFamily="18" charset="-78"/>
              </a:rPr>
              <a:t> Page</a:t>
            </a:r>
            <a:endParaRPr lang="fr-FR" b="1" dirty="0">
              <a:latin typeface="Andalus" pitchFamily="18" charset="-78"/>
              <a:cs typeface="Andalus" pitchFamily="18" charset="-78"/>
            </a:endParaRPr>
          </a:p>
        </p:txBody>
      </p:sp>
      <p:pic>
        <p:nvPicPr>
          <p:cNvPr id="8" name="Image 7" descr="logo univ khmiss meliana.jpg"/>
          <p:cNvPicPr>
            <a:picLocks noChangeAspect="1"/>
          </p:cNvPicPr>
          <p:nvPr/>
        </p:nvPicPr>
        <p:blipFill>
          <a:blip r:embed="rId2" cstate="print"/>
          <a:stretch>
            <a:fillRect/>
          </a:stretch>
        </p:blipFill>
        <p:spPr>
          <a:xfrm>
            <a:off x="0" y="6165304"/>
            <a:ext cx="692696" cy="692696"/>
          </a:xfrm>
          <a:prstGeom prst="rect">
            <a:avLst/>
          </a:prstGeom>
        </p:spPr>
      </p:pic>
      <p:pic>
        <p:nvPicPr>
          <p:cNvPr id="10" name="Espace réservé du contenu 9" descr="fb profle.png"/>
          <p:cNvPicPr>
            <a:picLocks noGrp="1" noChangeAspect="1"/>
          </p:cNvPicPr>
          <p:nvPr>
            <p:ph idx="1"/>
          </p:nvPr>
        </p:nvPicPr>
        <p:blipFill>
          <a:blip r:embed="rId3" cstate="print"/>
          <a:stretch>
            <a:fillRect/>
          </a:stretch>
        </p:blipFill>
        <p:spPr>
          <a:xfrm>
            <a:off x="467544" y="1412776"/>
            <a:ext cx="8229600" cy="4245015"/>
          </a:xfrm>
        </p:spPr>
      </p:pic>
      <p:sp>
        <p:nvSpPr>
          <p:cNvPr id="6" name="Étoile à 5 branches 5"/>
          <p:cNvSpPr/>
          <p:nvPr/>
        </p:nvSpPr>
        <p:spPr>
          <a:xfrm>
            <a:off x="1331640" y="4221088"/>
            <a:ext cx="2232248" cy="1656184"/>
          </a:xfrm>
          <a:prstGeom prst="star5">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fr-F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latin typeface="Baskerville SemiBold"/>
              </a:rPr>
              <a:t>Public Speaking: </a:t>
            </a:r>
            <a:br>
              <a:rPr lang="en-US" b="1" dirty="0" smtClean="0">
                <a:latin typeface="Baskerville SemiBold"/>
              </a:rPr>
            </a:br>
            <a:r>
              <a:rPr lang="en-US" b="1" dirty="0" smtClean="0">
                <a:latin typeface="Baskerville SemiBold"/>
              </a:rPr>
              <a:t>Tips &amp; Techniques</a:t>
            </a:r>
            <a:endParaRPr lang="fr-FR" dirty="0"/>
          </a:p>
        </p:txBody>
      </p:sp>
      <p:sp>
        <p:nvSpPr>
          <p:cNvPr id="3" name="Espace réservé du contenu 2"/>
          <p:cNvSpPr>
            <a:spLocks noGrp="1"/>
          </p:cNvSpPr>
          <p:nvPr>
            <p:ph idx="1"/>
          </p:nvPr>
        </p:nvSpPr>
        <p:spPr/>
        <p:txBody>
          <a:bodyPr/>
          <a:lstStyle/>
          <a:p>
            <a:endParaRPr lang="fr-FR"/>
          </a:p>
        </p:txBody>
      </p:sp>
      <p:pic>
        <p:nvPicPr>
          <p:cNvPr id="2052" name="Picture 4" descr="Related image"/>
          <p:cNvPicPr>
            <a:picLocks noChangeAspect="1" noChangeArrowheads="1"/>
          </p:cNvPicPr>
          <p:nvPr/>
        </p:nvPicPr>
        <p:blipFill>
          <a:blip r:embed="rId2" cstate="print"/>
          <a:srcRect/>
          <a:stretch>
            <a:fillRect/>
          </a:stretch>
        </p:blipFill>
        <p:spPr bwMode="auto">
          <a:xfrm>
            <a:off x="395536" y="1628800"/>
            <a:ext cx="8424936" cy="4536504"/>
          </a:xfrm>
          <a:prstGeom prst="rect">
            <a:avLst/>
          </a:prstGeom>
          <a:noFill/>
        </p:spPr>
      </p:pic>
      <p:pic>
        <p:nvPicPr>
          <p:cNvPr id="6" name="Image 5"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9938" name="Picture 2" descr="Image result for QUOTE ABOUT PUBLIC SPEAKING"/>
          <p:cNvPicPr>
            <a:picLocks noChangeAspect="1" noChangeArrowheads="1"/>
          </p:cNvPicPr>
          <p:nvPr/>
        </p:nvPicPr>
        <p:blipFill>
          <a:blip r:embed="rId2" cstate="print"/>
          <a:srcRect/>
          <a:stretch>
            <a:fillRect/>
          </a:stretch>
        </p:blipFill>
        <p:spPr bwMode="auto">
          <a:xfrm>
            <a:off x="467544" y="1124744"/>
            <a:ext cx="8280920" cy="4680520"/>
          </a:xfrm>
          <a:prstGeom prst="rect">
            <a:avLst/>
          </a:prstGeom>
          <a:noFill/>
        </p:spPr>
      </p:pic>
      <p:pic>
        <p:nvPicPr>
          <p:cNvPr id="5" name="Image 4"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457200">
              <a:defRPr/>
            </a:pPr>
            <a:r>
              <a:rPr lang="en-US" b="1" dirty="0" smtClean="0">
                <a:latin typeface="Baskerville SemiBold"/>
              </a:rPr>
              <a:t/>
            </a:r>
            <a:br>
              <a:rPr lang="en-US" b="1" dirty="0" smtClean="0">
                <a:latin typeface="Baskerville SemiBold"/>
              </a:rPr>
            </a:br>
            <a:r>
              <a:rPr lang="en-US" b="1" dirty="0" smtClean="0">
                <a:latin typeface="Baskerville SemiBold"/>
              </a:rPr>
              <a:t>Public Speaking: </a:t>
            </a:r>
            <a:br>
              <a:rPr lang="en-US" b="1" dirty="0" smtClean="0">
                <a:latin typeface="Baskerville SemiBold"/>
              </a:rPr>
            </a:br>
            <a:r>
              <a:rPr lang="en-US" b="1" dirty="0" smtClean="0">
                <a:latin typeface="Baskerville SemiBold"/>
              </a:rPr>
              <a:t>Tips &amp; Techniques</a:t>
            </a:r>
            <a:br>
              <a:rPr lang="en-US" b="1" dirty="0" smtClean="0">
                <a:latin typeface="Baskerville SemiBold"/>
              </a:rPr>
            </a:br>
            <a:endParaRPr lang="fr-FR" dirty="0"/>
          </a:p>
        </p:txBody>
      </p:sp>
      <p:sp>
        <p:nvSpPr>
          <p:cNvPr id="3" name="Espace réservé du contenu 2"/>
          <p:cNvSpPr>
            <a:spLocks noGrp="1"/>
          </p:cNvSpPr>
          <p:nvPr>
            <p:ph idx="1"/>
          </p:nvPr>
        </p:nvSpPr>
        <p:spPr/>
        <p:txBody>
          <a:bodyPr/>
          <a:lstStyle/>
          <a:p>
            <a:pPr>
              <a:buNone/>
            </a:pPr>
            <a:r>
              <a:rPr lang="en-US" dirty="0" smtClean="0">
                <a:solidFill>
                  <a:srgbClr val="000000"/>
                </a:solidFill>
                <a:latin typeface="Baskerville Old Face"/>
              </a:rPr>
              <a:t>“According to most studies, people's number one fear is public speaking. Number two is death. Death is number two. Does that sound right?</a:t>
            </a:r>
            <a:endParaRPr lang="fr-FR" dirty="0"/>
          </a:p>
        </p:txBody>
      </p:sp>
      <p:pic>
        <p:nvPicPr>
          <p:cNvPr id="3074" name="Picture 2" descr="Image result for public speaking fear"/>
          <p:cNvPicPr>
            <a:picLocks noChangeAspect="1" noChangeArrowheads="1"/>
          </p:cNvPicPr>
          <p:nvPr/>
        </p:nvPicPr>
        <p:blipFill>
          <a:blip r:embed="rId2" cstate="print"/>
          <a:srcRect/>
          <a:stretch>
            <a:fillRect/>
          </a:stretch>
        </p:blipFill>
        <p:spPr bwMode="auto">
          <a:xfrm>
            <a:off x="1115616" y="3284984"/>
            <a:ext cx="2304256" cy="3206811"/>
          </a:xfrm>
          <a:prstGeom prst="rect">
            <a:avLst/>
          </a:prstGeom>
          <a:noFill/>
        </p:spPr>
      </p:pic>
      <p:pic>
        <p:nvPicPr>
          <p:cNvPr id="3076" name="Picture 4" descr="Image result for death"/>
          <p:cNvPicPr>
            <a:picLocks noChangeAspect="1" noChangeArrowheads="1"/>
          </p:cNvPicPr>
          <p:nvPr/>
        </p:nvPicPr>
        <p:blipFill>
          <a:blip r:embed="rId3" cstate="print"/>
          <a:srcRect/>
          <a:stretch>
            <a:fillRect/>
          </a:stretch>
        </p:blipFill>
        <p:spPr bwMode="auto">
          <a:xfrm>
            <a:off x="4499992" y="3068960"/>
            <a:ext cx="3690020" cy="35730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Baskerville SemiBold"/>
              </a:rPr>
              <a:t>Why Do We Hate Public Speaking</a:t>
            </a:r>
            <a:r>
              <a:rPr lang="en-US" sz="3600" dirty="0" smtClean="0">
                <a:latin typeface="Baskerville SemiBold"/>
              </a:rPr>
              <a:t>?</a:t>
            </a:r>
            <a:endParaRPr lang="fr-FR" dirty="0"/>
          </a:p>
        </p:txBody>
      </p:sp>
      <p:sp>
        <p:nvSpPr>
          <p:cNvPr id="3" name="Espace réservé du contenu 2"/>
          <p:cNvSpPr>
            <a:spLocks noGrp="1"/>
          </p:cNvSpPr>
          <p:nvPr>
            <p:ph idx="1"/>
          </p:nvPr>
        </p:nvSpPr>
        <p:spPr/>
        <p:txBody>
          <a:bodyPr>
            <a:normAutofit lnSpcReduction="10000"/>
          </a:bodyPr>
          <a:lstStyle/>
          <a:p>
            <a:pPr>
              <a:defRPr/>
            </a:pPr>
            <a:r>
              <a:rPr lang="en-US" dirty="0" smtClean="0">
                <a:solidFill>
                  <a:schemeClr val="accent4">
                    <a:lumMod val="10000"/>
                  </a:schemeClr>
                </a:solidFill>
                <a:latin typeface="Baskerville Old Face"/>
              </a:rPr>
              <a:t>Lack of Positive Experience </a:t>
            </a:r>
          </a:p>
          <a:p>
            <a:pPr>
              <a:defRPr/>
            </a:pPr>
            <a:r>
              <a:rPr lang="en-US" dirty="0" smtClean="0">
                <a:solidFill>
                  <a:schemeClr val="accent4">
                    <a:lumMod val="10000"/>
                  </a:schemeClr>
                </a:solidFill>
                <a:latin typeface="Baskerville Old Face"/>
              </a:rPr>
              <a:t>Being the Center of Attention</a:t>
            </a:r>
          </a:p>
          <a:p>
            <a:pPr>
              <a:defRPr/>
            </a:pPr>
            <a:r>
              <a:rPr lang="en-US" dirty="0" smtClean="0">
                <a:solidFill>
                  <a:schemeClr val="accent4">
                    <a:lumMod val="10000"/>
                  </a:schemeClr>
                </a:solidFill>
                <a:latin typeface="Baskerville Old Face"/>
              </a:rPr>
              <a:t>Feelings of Isolation</a:t>
            </a:r>
          </a:p>
          <a:p>
            <a:pPr>
              <a:defRPr/>
            </a:pPr>
            <a:r>
              <a:rPr lang="en-US" dirty="0" smtClean="0">
                <a:solidFill>
                  <a:schemeClr val="accent4">
                    <a:lumMod val="10000"/>
                  </a:schemeClr>
                </a:solidFill>
                <a:latin typeface="Baskerville Old Face"/>
              </a:rPr>
              <a:t>Being Judged by an Audience</a:t>
            </a:r>
          </a:p>
          <a:p>
            <a:pPr>
              <a:defRPr/>
            </a:pPr>
            <a:r>
              <a:rPr lang="en-US" dirty="0" smtClean="0">
                <a:solidFill>
                  <a:schemeClr val="accent4">
                    <a:lumMod val="10000"/>
                  </a:schemeClr>
                </a:solidFill>
                <a:latin typeface="Baskerville Old Face"/>
              </a:rPr>
              <a:t>Fear of Failure</a:t>
            </a:r>
          </a:p>
          <a:p>
            <a:pPr marL="109728" indent="0">
              <a:buNone/>
              <a:defRPr/>
            </a:pPr>
            <a:r>
              <a:rPr lang="en-US" dirty="0" smtClean="0">
                <a:solidFill>
                  <a:schemeClr val="accent4">
                    <a:lumMod val="10000"/>
                  </a:schemeClr>
                </a:solidFill>
                <a:latin typeface="Baskerville Old Face"/>
              </a:rPr>
              <a:t>All of which are part of:</a:t>
            </a:r>
          </a:p>
          <a:p>
            <a:pPr marL="109728" indent="0">
              <a:buNone/>
              <a:defRPr/>
            </a:pPr>
            <a:endParaRPr lang="en-US" dirty="0" smtClean="0">
              <a:solidFill>
                <a:schemeClr val="accent4">
                  <a:lumMod val="10000"/>
                </a:schemeClr>
              </a:solidFill>
              <a:latin typeface="Baskerville Old Face"/>
            </a:endParaRPr>
          </a:p>
          <a:p>
            <a:pPr marL="109728" indent="0">
              <a:buNone/>
              <a:defRPr/>
            </a:pPr>
            <a:r>
              <a:rPr lang="en-US" dirty="0" smtClean="0">
                <a:solidFill>
                  <a:schemeClr val="accent4">
                    <a:lumMod val="10000"/>
                  </a:schemeClr>
                </a:solidFill>
                <a:latin typeface="Baskerville Old Face"/>
              </a:rPr>
              <a:t>			Public Speaking Anxiety</a:t>
            </a:r>
          </a:p>
          <a:p>
            <a:pPr>
              <a:buNone/>
            </a:pPr>
            <a:endParaRPr lang="fr-FR" dirty="0"/>
          </a:p>
        </p:txBody>
      </p:sp>
      <p:pic>
        <p:nvPicPr>
          <p:cNvPr id="4" name="Picture 12"/>
          <p:cNvPicPr>
            <a:picLocks noChangeAspect="1" noChangeArrowheads="1"/>
          </p:cNvPicPr>
          <p:nvPr/>
        </p:nvPicPr>
        <p:blipFill>
          <a:blip r:embed="rId2" cstate="print"/>
          <a:srcRect/>
          <a:stretch>
            <a:fillRect/>
          </a:stretch>
        </p:blipFill>
        <p:spPr bwMode="auto">
          <a:xfrm>
            <a:off x="5940152" y="1412776"/>
            <a:ext cx="3000375" cy="3962400"/>
          </a:xfrm>
          <a:prstGeom prst="rect">
            <a:avLst/>
          </a:prstGeom>
          <a:noFill/>
          <a:ln w="9525">
            <a:noFill/>
            <a:miter lim="800000"/>
            <a:headEnd/>
            <a:tailEnd/>
          </a:ln>
        </p:spPr>
      </p:pic>
      <p:pic>
        <p:nvPicPr>
          <p:cNvPr id="5" name="Image 4"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19188" y="4626114"/>
            <a:ext cx="1395412"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Tone</a:t>
            </a:r>
            <a:endParaRPr lang="pt-BR" altLang="zh-TW" sz="4000" dirty="0">
              <a:latin typeface="+mj-lt"/>
              <a:cs typeface="LilyUPC" pitchFamily="34" charset="-34"/>
            </a:endParaRPr>
          </a:p>
        </p:txBody>
      </p:sp>
      <p:sp>
        <p:nvSpPr>
          <p:cNvPr id="5" name="TextBox 1"/>
          <p:cNvSpPr txBox="1">
            <a:spLocks noChangeArrowheads="1"/>
          </p:cNvSpPr>
          <p:nvPr/>
        </p:nvSpPr>
        <p:spPr bwMode="auto">
          <a:xfrm>
            <a:off x="1043608" y="2708920"/>
            <a:ext cx="7315200" cy="1446550"/>
          </a:xfrm>
          <a:prstGeom prst="rect">
            <a:avLst/>
          </a:prstGeom>
          <a:noFill/>
          <a:ln w="9525">
            <a:noFill/>
            <a:miter lim="800000"/>
            <a:headEnd/>
            <a:tailEnd/>
          </a:ln>
        </p:spPr>
        <p:txBody>
          <a:bodyPr wrap="square">
            <a:spAutoFit/>
          </a:bodyPr>
          <a:lstStyle/>
          <a:p>
            <a:r>
              <a:rPr lang="pt-BR" altLang="zh-TW" sz="8800" dirty="0">
                <a:solidFill>
                  <a:srgbClr val="0033AB"/>
                </a:solidFill>
                <a:latin typeface="LilyUPC" pitchFamily="34" charset="-34"/>
                <a:cs typeface="LilyUPC" pitchFamily="34" charset="-34"/>
              </a:rPr>
              <a:t>What really </a:t>
            </a:r>
            <a:r>
              <a:rPr lang="pt-BR" altLang="zh-TW" sz="8800" dirty="0" smtClean="0">
                <a:solidFill>
                  <a:srgbClr val="0033AB"/>
                </a:solidFill>
                <a:latin typeface="LilyUPC" pitchFamily="34" charset="-34"/>
                <a:cs typeface="LilyUPC" pitchFamily="34" charset="-34"/>
              </a:rPr>
              <a:t>matters?</a:t>
            </a:r>
            <a:endParaRPr lang="pt-BR" altLang="zh-TW" sz="8800" dirty="0">
              <a:solidFill>
                <a:srgbClr val="0033AB"/>
              </a:solidFill>
              <a:latin typeface="LilyUPC" pitchFamily="34" charset="-34"/>
              <a:cs typeface="LilyUPC" pitchFamily="34" charset="-34"/>
            </a:endParaRPr>
          </a:p>
        </p:txBody>
      </p:sp>
      <p:sp>
        <p:nvSpPr>
          <p:cNvPr id="6" name="TextBox 2"/>
          <p:cNvSpPr txBox="1">
            <a:spLocks noChangeArrowheads="1"/>
          </p:cNvSpPr>
          <p:nvPr/>
        </p:nvSpPr>
        <p:spPr bwMode="auto">
          <a:xfrm>
            <a:off x="755576" y="1124744"/>
            <a:ext cx="2286000" cy="1323439"/>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Content</a:t>
            </a:r>
          </a:p>
          <a:p>
            <a:endParaRPr lang="pt-BR" altLang="zh-TW" sz="4000" dirty="0">
              <a:latin typeface="+mj-lt"/>
              <a:cs typeface="LilyUPC" pitchFamily="34" charset="-34"/>
            </a:endParaRPr>
          </a:p>
        </p:txBody>
      </p:sp>
      <p:sp>
        <p:nvSpPr>
          <p:cNvPr id="7" name="TextBox 2"/>
          <p:cNvSpPr txBox="1">
            <a:spLocks noChangeArrowheads="1"/>
          </p:cNvSpPr>
          <p:nvPr/>
        </p:nvSpPr>
        <p:spPr bwMode="auto">
          <a:xfrm>
            <a:off x="4860032" y="620688"/>
            <a:ext cx="3352800" cy="1323439"/>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Body </a:t>
            </a:r>
            <a:r>
              <a:rPr lang="pt-BR" altLang="zh-TW" sz="4000" dirty="0">
                <a:latin typeface="+mj-lt"/>
                <a:cs typeface="LilyUPC" pitchFamily="34" charset="-34"/>
              </a:rPr>
              <a:t>Language</a:t>
            </a:r>
          </a:p>
          <a:p>
            <a:endParaRPr lang="pt-BR" altLang="zh-TW" sz="4000" dirty="0">
              <a:latin typeface="+mj-lt"/>
              <a:cs typeface="LilyUPC" pitchFamily="34" charset="-34"/>
            </a:endParaRPr>
          </a:p>
        </p:txBody>
      </p:sp>
      <p:sp>
        <p:nvSpPr>
          <p:cNvPr id="8" name="TextBox 2"/>
          <p:cNvSpPr txBox="1">
            <a:spLocks noChangeArrowheads="1"/>
          </p:cNvSpPr>
          <p:nvPr/>
        </p:nvSpPr>
        <p:spPr bwMode="auto">
          <a:xfrm>
            <a:off x="3657600" y="4419600"/>
            <a:ext cx="44196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AudioVisual Support</a:t>
            </a:r>
            <a:endParaRPr lang="pt-BR" altLang="zh-TW" sz="4000" dirty="0">
              <a:latin typeface="+mj-lt"/>
              <a:cs typeface="LilyUPC" pitchFamily="34" charset="-34"/>
            </a:endParaRPr>
          </a:p>
        </p:txBody>
      </p:sp>
      <p:sp>
        <p:nvSpPr>
          <p:cNvPr id="9" name="TextBox 2"/>
          <p:cNvSpPr txBox="1">
            <a:spLocks noChangeArrowheads="1"/>
          </p:cNvSpPr>
          <p:nvPr/>
        </p:nvSpPr>
        <p:spPr bwMode="auto">
          <a:xfrm>
            <a:off x="3635896" y="1988840"/>
            <a:ext cx="32766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 </a:t>
            </a:r>
            <a:r>
              <a:rPr lang="pt-BR" altLang="zh-TW" sz="4000" dirty="0">
                <a:latin typeface="+mj-lt"/>
                <a:cs typeface="LilyUPC" pitchFamily="34" charset="-34"/>
              </a:rPr>
              <a:t>Visual </a:t>
            </a:r>
            <a:r>
              <a:rPr lang="pt-BR" altLang="zh-TW" sz="4000" dirty="0" smtClean="0">
                <a:latin typeface="+mj-lt"/>
                <a:cs typeface="LilyUPC" pitchFamily="34" charset="-34"/>
              </a:rPr>
              <a:t>Contact</a:t>
            </a:r>
            <a:endParaRPr lang="pt-BR" altLang="zh-TW" sz="4000" dirty="0">
              <a:latin typeface="+mj-lt"/>
              <a:cs typeface="LilyUPC" pitchFamily="34" charset="-34"/>
            </a:endParaRPr>
          </a:p>
        </p:txBody>
      </p:sp>
      <p:sp>
        <p:nvSpPr>
          <p:cNvPr id="10" name="TextBox 2"/>
          <p:cNvSpPr txBox="1">
            <a:spLocks noChangeArrowheads="1"/>
          </p:cNvSpPr>
          <p:nvPr/>
        </p:nvSpPr>
        <p:spPr bwMode="auto">
          <a:xfrm>
            <a:off x="1600200" y="5715000"/>
            <a:ext cx="4343400" cy="707886"/>
          </a:xfrm>
          <a:prstGeom prst="rect">
            <a:avLst/>
          </a:prstGeom>
          <a:noFill/>
          <a:ln w="9525">
            <a:solidFill>
              <a:schemeClr val="bg1"/>
            </a:solidFill>
            <a:miter lim="800000"/>
            <a:headEnd/>
            <a:tailEnd/>
          </a:ln>
        </p:spPr>
        <p:txBody>
          <a:bodyPr wrap="square">
            <a:spAutoFit/>
          </a:bodyPr>
          <a:lstStyle/>
          <a:p>
            <a:r>
              <a:rPr lang="pt-BR" altLang="zh-TW" sz="4000" dirty="0" smtClean="0">
                <a:latin typeface="+mj-lt"/>
                <a:cs typeface="LilyUPC" pitchFamily="34" charset="-34"/>
              </a:rPr>
              <a:t>Stage </a:t>
            </a:r>
            <a:r>
              <a:rPr lang="pt-BR" altLang="zh-TW" sz="4000" dirty="0">
                <a:latin typeface="+mj-lt"/>
                <a:cs typeface="LilyUPC" pitchFamily="34" charset="-34"/>
              </a:rPr>
              <a:t>Fright Control</a:t>
            </a:r>
          </a:p>
        </p:txBody>
      </p:sp>
      <p:pic>
        <p:nvPicPr>
          <p:cNvPr id="11" name="Image 10"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extLst>
      <p:ext uri="{BB962C8B-B14F-4D97-AF65-F5344CB8AC3E}">
        <p14:creationId xmlns:p14="http://schemas.microsoft.com/office/powerpoint/2010/main" xmlns="" val="24953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284984"/>
            <a:ext cx="3829050" cy="3254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fontScale="90000"/>
          </a:bodyPr>
          <a:lstStyle/>
          <a:p>
            <a:r>
              <a:rPr lang="en-US" b="1" dirty="0" smtClean="0">
                <a:latin typeface="Baskerville SemiBold"/>
              </a:rPr>
              <a:t>How Can I Become a Better Speaker?</a:t>
            </a:r>
            <a:endParaRPr lang="fr-FR" b="1" dirty="0"/>
          </a:p>
        </p:txBody>
      </p:sp>
      <p:sp>
        <p:nvSpPr>
          <p:cNvPr id="3" name="Espace réservé du contenu 2"/>
          <p:cNvSpPr>
            <a:spLocks noGrp="1"/>
          </p:cNvSpPr>
          <p:nvPr>
            <p:ph idx="1"/>
          </p:nvPr>
        </p:nvSpPr>
        <p:spPr/>
        <p:txBody>
          <a:bodyPr/>
          <a:lstStyle/>
          <a:p>
            <a:pPr algn="ctr">
              <a:buNone/>
              <a:defRPr/>
            </a:pPr>
            <a:r>
              <a:rPr lang="en-US" dirty="0" smtClean="0">
                <a:solidFill>
                  <a:schemeClr val="accent4">
                    <a:lumMod val="10000"/>
                  </a:schemeClr>
                </a:solidFill>
                <a:latin typeface="Baskerville Old Face"/>
              </a:rPr>
              <a:t>	Prepare the right way.  Start by answering these questions:</a:t>
            </a:r>
          </a:p>
          <a:p>
            <a:pPr>
              <a:defRPr/>
            </a:pPr>
            <a:r>
              <a:rPr lang="en-US" dirty="0" smtClean="0">
                <a:solidFill>
                  <a:schemeClr val="accent4">
                    <a:lumMod val="10000"/>
                  </a:schemeClr>
                </a:solidFill>
                <a:latin typeface="Baskerville Old Face"/>
              </a:rPr>
              <a:t>What is the specific purpose of your speech?</a:t>
            </a:r>
          </a:p>
          <a:p>
            <a:pPr>
              <a:defRPr/>
            </a:pPr>
            <a:r>
              <a:rPr lang="en-US" dirty="0" smtClean="0">
                <a:solidFill>
                  <a:schemeClr val="accent4">
                    <a:lumMod val="10000"/>
                  </a:schemeClr>
                </a:solidFill>
                <a:latin typeface="Baskerville Old Face"/>
              </a:rPr>
              <a:t>What is your topic?</a:t>
            </a:r>
          </a:p>
          <a:p>
            <a:pPr>
              <a:defRPr/>
            </a:pPr>
            <a:r>
              <a:rPr lang="en-US" dirty="0" smtClean="0">
                <a:solidFill>
                  <a:schemeClr val="accent4">
                    <a:lumMod val="10000"/>
                  </a:schemeClr>
                </a:solidFill>
                <a:latin typeface="Baskerville Old Face"/>
              </a:rPr>
              <a:t>Who is your audience?  </a:t>
            </a:r>
          </a:p>
          <a:p>
            <a:pPr>
              <a:defRPr/>
            </a:pPr>
            <a:r>
              <a:rPr lang="en-US" dirty="0" smtClean="0">
                <a:solidFill>
                  <a:schemeClr val="accent4">
                    <a:lumMod val="10000"/>
                  </a:schemeClr>
                </a:solidFill>
                <a:latin typeface="Baskerville Old Face"/>
              </a:rPr>
              <a:t>What are your time constraints?</a:t>
            </a:r>
          </a:p>
          <a:p>
            <a:pPr>
              <a:defRPr/>
            </a:pPr>
            <a:r>
              <a:rPr lang="en-US" dirty="0" smtClean="0">
                <a:solidFill>
                  <a:schemeClr val="accent4">
                    <a:lumMod val="10000"/>
                  </a:schemeClr>
                </a:solidFill>
                <a:latin typeface="Baskerville Old Face"/>
              </a:rPr>
              <a:t>Will you be using visual aids?</a:t>
            </a:r>
          </a:p>
          <a:p>
            <a:endParaRPr lang="fr-FR" dirty="0"/>
          </a:p>
        </p:txBody>
      </p:sp>
      <p:pic>
        <p:nvPicPr>
          <p:cNvPr id="5" name="Image 4" descr="logo univ khmiss meliana.jpg"/>
          <p:cNvPicPr>
            <a:picLocks noChangeAspect="1"/>
          </p:cNvPicPr>
          <p:nvPr/>
        </p:nvPicPr>
        <p:blipFill>
          <a:blip r:embed="rId3" cstate="print"/>
          <a:stretch>
            <a:fillRect/>
          </a:stretch>
        </p:blipFill>
        <p:spPr>
          <a:xfrm>
            <a:off x="0" y="6165304"/>
            <a:ext cx="692696" cy="692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419</Words>
  <Application>Microsoft Office PowerPoint</Application>
  <PresentationFormat>Affichage à l'écran (4:3)</PresentationFormat>
  <Paragraphs>111</Paragraphs>
  <Slides>21</Slides>
  <Notes>5</Notes>
  <HiddenSlides>0</HiddenSlides>
  <MMClips>1</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   University of Khemis Miliana   Faculty of Law &amp; Political Science  Department of Political Science   PUBLIC SPEAKING TRAINING BY MESTEK YAHIA MOHAMED LAMINE   </vt:lpstr>
      <vt:lpstr>My Youtube Channel</vt:lpstr>
      <vt:lpstr>My Facebook Page</vt:lpstr>
      <vt:lpstr>Public Speaking:  Tips &amp; Techniques</vt:lpstr>
      <vt:lpstr>Diapositive 5</vt:lpstr>
      <vt:lpstr> Public Speaking:  Tips &amp; Techniques </vt:lpstr>
      <vt:lpstr>Why Do We Hate Public Speaking?</vt:lpstr>
      <vt:lpstr>Diapositive 8</vt:lpstr>
      <vt:lpstr>How Can I Become a Better Speaker?</vt:lpstr>
      <vt:lpstr>Pre-Performance Tips</vt:lpstr>
      <vt:lpstr>Diapositive 11</vt:lpstr>
      <vt:lpstr>Pre-Performance Tips</vt:lpstr>
      <vt:lpstr>Pre-Performance Tips</vt:lpstr>
      <vt:lpstr>Diapositive 14</vt:lpstr>
      <vt:lpstr>VIDEO ON HOW TO DO A GOOD PUBLIC SPEAKING</vt:lpstr>
      <vt:lpstr> Tips and Hints</vt:lpstr>
      <vt:lpstr> Tips and Hints</vt:lpstr>
      <vt:lpstr> Tips and Hints</vt:lpstr>
      <vt:lpstr>elevator speech/pitch</vt:lpstr>
      <vt:lpstr>elevator speech/pitch example</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University of Khemis Miliana   Faculty of Law &amp; Political Science  Department of Political Science   PUBLIC SPEAKING TRAINING BY MESTEK YAHIA MOHAMED LAMINE   </dc:title>
  <dc:creator>user</dc:creator>
  <cp:lastModifiedBy>user</cp:lastModifiedBy>
  <cp:revision>1</cp:revision>
  <dcterms:created xsi:type="dcterms:W3CDTF">2017-04-18T23:10:36Z</dcterms:created>
  <dcterms:modified xsi:type="dcterms:W3CDTF">2017-04-18T23:22:29Z</dcterms:modified>
</cp:coreProperties>
</file>