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71" r:id="rId14"/>
    <p:sldId id="272" r:id="rId15"/>
    <p:sldId id="273" r:id="rId16"/>
    <p:sldId id="274" r:id="rId17"/>
    <p:sldId id="275" r:id="rId18"/>
    <p:sldId id="276" r:id="rId19"/>
    <p:sldId id="286" r:id="rId20"/>
    <p:sldId id="277" r:id="rId21"/>
    <p:sldId id="278" r:id="rId22"/>
    <p:sldId id="279" r:id="rId23"/>
    <p:sldId id="281" r:id="rId24"/>
    <p:sldId id="282" r:id="rId25"/>
    <p:sldId id="283" r:id="rId26"/>
    <p:sldId id="287" r:id="rId27"/>
    <p:sldId id="288" r:id="rId28"/>
    <p:sldId id="296" r:id="rId29"/>
    <p:sldId id="289" r:id="rId30"/>
    <p:sldId id="294" r:id="rId31"/>
    <p:sldId id="290" r:id="rId32"/>
    <p:sldId id="295" r:id="rId33"/>
    <p:sldId id="291" r:id="rId34"/>
    <p:sldId id="298" r:id="rId35"/>
    <p:sldId id="297" r:id="rId36"/>
    <p:sldId id="299" r:id="rId37"/>
    <p:sldId id="300"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4"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DF1220-E0DE-4AB0-863A-20AD3873F65C}" type="datetimeFigureOut">
              <a:rPr lang="fr-FR" smtClean="0"/>
              <a:pPr/>
              <a:t>30/11/2022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525E2B-8AAC-40F0-8681-4889C3E8A6E9}"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A525E2B-8AAC-40F0-8681-4889C3E8A6E9}" type="slidenum">
              <a:rPr lang="fr-FR" smtClean="0"/>
              <a:pPr/>
              <a:t>33</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19" name="Espace réservé du pied de page 18"/>
          <p:cNvSpPr>
            <a:spLocks noGrp="1"/>
          </p:cNvSpPr>
          <p:nvPr>
            <p:ph type="ftr" sz="quarter" idx="11"/>
          </p:nvPr>
        </p:nvSpPr>
        <p:spPr/>
        <p:txBody>
          <a:bodyPr/>
          <a:lstStyle/>
          <a:p>
            <a:endParaRPr lang="fr-BE" dirty="0"/>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30/11/2022</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30/11/2022</a:t>
            </a:fld>
            <a:endParaRPr lang="fr-BE"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786058"/>
            <a:ext cx="8001056" cy="1643074"/>
          </a:xfrm>
        </p:spPr>
        <p:txBody>
          <a:bodyPr>
            <a:normAutofit fontScale="90000"/>
          </a:bodyPr>
          <a:lstStyle/>
          <a:p>
            <a:pPr algn="ctr"/>
            <a:r>
              <a:rPr lang="ar-DZ" dirty="0" smtClean="0"/>
              <a:t>	</a:t>
            </a:r>
            <a:r>
              <a:rPr lang="ar-DZ" b="1" dirty="0" smtClean="0">
                <a:solidFill>
                  <a:schemeClr val="bg1"/>
                </a:solidFill>
                <a:latin typeface="Sakkal Majalla" pitchFamily="2" charset="-78"/>
                <a:cs typeface="Sakkal Majalla" pitchFamily="2" charset="-78"/>
              </a:rPr>
              <a:t>محاضرات مقياس التدقيق الاجتماعي </a:t>
            </a:r>
            <a:br>
              <a:rPr lang="ar-DZ" b="1" dirty="0" smtClean="0">
                <a:solidFill>
                  <a:schemeClr val="bg1"/>
                </a:solidFill>
                <a:latin typeface="Sakkal Majalla" pitchFamily="2" charset="-78"/>
                <a:cs typeface="Sakkal Majalla" pitchFamily="2" charset="-78"/>
              </a:rPr>
            </a:br>
            <a:r>
              <a:rPr lang="ar-DZ" b="1" dirty="0" smtClean="0">
                <a:solidFill>
                  <a:schemeClr val="bg1"/>
                </a:solidFill>
                <a:latin typeface="Sakkal Majalla" pitchFamily="2" charset="-78"/>
                <a:cs typeface="Sakkal Majalla" pitchFamily="2" charset="-78"/>
              </a:rPr>
              <a:t>الأستاذة: سلماني هناء</a:t>
            </a:r>
            <a:endParaRPr lang="fr-FR" b="1" dirty="0">
              <a:solidFill>
                <a:schemeClr val="bg1"/>
              </a:solidFill>
              <a:latin typeface="Sakkal Majalla" pitchFamily="2" charset="-78"/>
              <a:cs typeface="Sakkal Majalla" pitchFamily="2" charset="-78"/>
            </a:endParaRPr>
          </a:p>
        </p:txBody>
      </p:sp>
      <p:pic>
        <p:nvPicPr>
          <p:cNvPr id="5" name="Image 4"/>
          <p:cNvPicPr/>
          <p:nvPr/>
        </p:nvPicPr>
        <p:blipFill>
          <a:blip r:embed="rId3">
            <a:extLst>
              <a:ext uri="{28A0092B-C50C-407E-A947-70E740481C1C}">
                <a14:useLocalDpi xmlns="" xmlns:a14="http://schemas.microsoft.com/office/drawing/2010/main" val="0"/>
              </a:ext>
            </a:extLst>
          </a:blip>
          <a:srcRect/>
          <a:stretch>
            <a:fillRect/>
          </a:stretch>
        </p:blipFill>
        <p:spPr bwMode="auto">
          <a:xfrm>
            <a:off x="7786710" y="285728"/>
            <a:ext cx="1066801" cy="10096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6" name="Image 5"/>
          <p:cNvPicPr/>
          <p:nvPr/>
        </p:nvPicPr>
        <p:blipFill>
          <a:blip r:embed="rId3">
            <a:extLst>
              <a:ext uri="{28A0092B-C50C-407E-A947-70E740481C1C}">
                <a14:useLocalDpi xmlns="" xmlns:a14="http://schemas.microsoft.com/office/drawing/2010/main" val="0"/>
              </a:ext>
            </a:extLst>
          </a:blip>
          <a:srcRect/>
          <a:stretch>
            <a:fillRect/>
          </a:stretch>
        </p:blipFill>
        <p:spPr bwMode="auto">
          <a:xfrm>
            <a:off x="500034" y="500042"/>
            <a:ext cx="923925" cy="10096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ectangle 6"/>
          <p:cNvSpPr/>
          <p:nvPr/>
        </p:nvSpPr>
        <p:spPr>
          <a:xfrm>
            <a:off x="1571604" y="857232"/>
            <a:ext cx="6096000" cy="1578894"/>
          </a:xfrm>
          <a:prstGeom prst="rect">
            <a:avLst/>
          </a:prstGeom>
        </p:spPr>
        <p:txBody>
          <a:bodyPr wrap="square">
            <a:spAutoFit/>
          </a:bodyPr>
          <a:lstStyle/>
          <a:p>
            <a:pPr algn="ctr" rtl="1">
              <a:lnSpc>
                <a:spcPct val="115000"/>
              </a:lnSpc>
            </a:pPr>
            <a:r>
              <a:rPr lang="ar-DZ" sz="2800" b="1" dirty="0" smtClean="0">
                <a:solidFill>
                  <a:srgbClr val="000000"/>
                </a:solidFill>
                <a:effectLst/>
                <a:latin typeface="Sakkal Majalla" pitchFamily="2" charset="-78"/>
                <a:ea typeface="Times New Roman" panose="02020603050405020304" pitchFamily="18" charset="0"/>
                <a:cs typeface="Sakkal Majalla" pitchFamily="2" charset="-78"/>
              </a:rPr>
              <a:t>وزارة التعليم العالي والبحث العلمي</a:t>
            </a:r>
            <a:endParaRPr lang="en-US" sz="2800" dirty="0" smtClean="0">
              <a:effectLst/>
              <a:latin typeface="Sakkal Majalla" pitchFamily="2" charset="-78"/>
              <a:ea typeface="Times New Roman" panose="02020603050405020304" pitchFamily="18" charset="0"/>
              <a:cs typeface="Sakkal Majalla" pitchFamily="2" charset="-78"/>
            </a:endParaRPr>
          </a:p>
          <a:p>
            <a:pPr algn="ctr" rtl="1">
              <a:lnSpc>
                <a:spcPct val="115000"/>
              </a:lnSpc>
            </a:pPr>
            <a:r>
              <a:rPr lang="ar-DZ" sz="2800" b="1" dirty="0" smtClean="0">
                <a:solidFill>
                  <a:srgbClr val="000000"/>
                </a:solidFill>
                <a:effectLst/>
                <a:latin typeface="Sakkal Majalla" pitchFamily="2" charset="-78"/>
                <a:ea typeface="Times New Roman" panose="02020603050405020304" pitchFamily="18" charset="0"/>
                <a:cs typeface="Sakkal Majalla" pitchFamily="2" charset="-78"/>
              </a:rPr>
              <a:t>جامعة  الجيلالي بونعامة خميس </a:t>
            </a:r>
            <a:r>
              <a:rPr lang="ar-DZ" sz="2800" b="1" dirty="0" err="1" smtClean="0">
                <a:solidFill>
                  <a:srgbClr val="000000"/>
                </a:solidFill>
                <a:effectLst/>
                <a:latin typeface="Sakkal Majalla" pitchFamily="2" charset="-78"/>
                <a:ea typeface="Times New Roman" panose="02020603050405020304" pitchFamily="18" charset="0"/>
                <a:cs typeface="Sakkal Majalla" pitchFamily="2" charset="-78"/>
              </a:rPr>
              <a:t>مليانة</a:t>
            </a:r>
            <a:endParaRPr lang="en-US" sz="2800" dirty="0" smtClean="0">
              <a:effectLst/>
              <a:latin typeface="Sakkal Majalla" pitchFamily="2" charset="-78"/>
              <a:ea typeface="Times New Roman" panose="02020603050405020304" pitchFamily="18" charset="0"/>
              <a:cs typeface="Sakkal Majalla" pitchFamily="2" charset="-78"/>
            </a:endParaRPr>
          </a:p>
          <a:p>
            <a:pPr algn="ctr" rtl="1">
              <a:lnSpc>
                <a:spcPct val="115000"/>
              </a:lnSpc>
            </a:pPr>
            <a:r>
              <a:rPr lang="ar-DZ" sz="2800" b="1" dirty="0" smtClean="0">
                <a:solidFill>
                  <a:srgbClr val="000000"/>
                </a:solidFill>
                <a:effectLst/>
                <a:latin typeface="Sakkal Majalla" pitchFamily="2" charset="-78"/>
                <a:ea typeface="Times New Roman" panose="02020603050405020304" pitchFamily="18" charset="0"/>
                <a:cs typeface="Sakkal Majalla" pitchFamily="2" charset="-78"/>
              </a:rPr>
              <a:t>كلية العلوم الاقتصادية والعلوم التجارية وعلوم التسيير</a:t>
            </a:r>
            <a:endParaRPr lang="en-US" sz="2800" dirty="0">
              <a:effectLst/>
              <a:latin typeface="Sakkal Majalla" pitchFamily="2" charset="-78"/>
              <a:ea typeface="Times New Roman" panose="02020603050405020304" pitchFamily="18" charset="0"/>
              <a:cs typeface="Sakkal Majalla" pitchFamily="2" charset="-78"/>
            </a:endParaRPr>
          </a:p>
        </p:txBody>
      </p:sp>
      <p:sp>
        <p:nvSpPr>
          <p:cNvPr id="9" name="Titre 1"/>
          <p:cNvSpPr txBox="1">
            <a:spLocks/>
          </p:cNvSpPr>
          <p:nvPr/>
        </p:nvSpPr>
        <p:spPr>
          <a:xfrm>
            <a:off x="1357290" y="4857760"/>
            <a:ext cx="7072362" cy="1500198"/>
          </a:xfrm>
          <a:prstGeom prst="rect">
            <a:avLst/>
          </a:prstGeom>
          <a:ln>
            <a:noFill/>
          </a:ln>
        </p:spPr>
        <p:txBody>
          <a:bodyPr vert="horz" lIns="0" tIns="0" rIns="18288" bIns="0" anchor="b">
            <a:normAutofit fontScale="67500" lnSpcReduction="2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t>
            </a:r>
            <a:r>
              <a:rPr kumimoji="0" lang="ar-DZ" sz="5600" b="1"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السنة الثانية </a:t>
            </a:r>
            <a:r>
              <a:rPr kumimoji="0" lang="ar-DZ" sz="5600" b="1" i="0" u="none" strike="noStrike" kern="1200" cap="none" spc="0" normalizeH="0" baseline="0" noProof="0" dirty="0" err="1" smtClean="0">
                <a:ln>
                  <a:noFill/>
                </a:ln>
                <a:solidFill>
                  <a:srgbClr val="FFFF00"/>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ماستر</a:t>
            </a:r>
            <a:r>
              <a:rPr kumimoji="0" lang="ar-DZ" sz="5600" b="1"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 إدارة موارد بشرية </a:t>
            </a:r>
            <a:r>
              <a:rPr kumimoji="0" lang="ar-DZ" sz="5600" b="1" i="0" u="none" strike="noStrike" kern="1200" cap="none" spc="0" normalizeH="0" baseline="0" noProof="0" dirty="0" err="1" smtClean="0">
                <a:ln>
                  <a:noFill/>
                </a:ln>
                <a:solidFill>
                  <a:srgbClr val="FFFF00"/>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السنةالجامعية</a:t>
            </a:r>
            <a:r>
              <a:rPr kumimoji="0" lang="ar-DZ" sz="5600" b="1"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:2022/2023</a:t>
            </a:r>
            <a:r>
              <a:rPr kumimoji="0" lang="ar-DZ" sz="5600" b="1" i="0" u="none" strike="noStrike" kern="1200" cap="none" spc="0" normalizeH="0" baseline="0" noProof="0" dirty="0" smtClean="0">
                <a:ln>
                  <a:noFill/>
                </a:ln>
                <a:solidFill>
                  <a:schemeClr val="bg1"/>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t/>
            </a:r>
            <a:br>
              <a:rPr kumimoji="0" lang="ar-DZ" sz="5600" b="1" i="0" u="none" strike="noStrike" kern="1200" cap="none" spc="0" normalizeH="0" baseline="0" noProof="0" dirty="0" smtClean="0">
                <a:ln>
                  <a:noFill/>
                </a:ln>
                <a:solidFill>
                  <a:schemeClr val="bg1"/>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rPr>
            </a:br>
            <a:endParaRPr kumimoji="0" lang="fr-FR" sz="5600" b="1" i="0" u="none" strike="noStrike" kern="1200" cap="none" spc="0" normalizeH="0" baseline="0" noProof="0" dirty="0">
              <a:ln>
                <a:noFill/>
              </a:ln>
              <a:solidFill>
                <a:schemeClr val="bg1"/>
              </a:solidFill>
              <a:effectLst>
                <a:outerShdw blurRad="38100" dist="25400" dir="5400000" algn="tl" rotWithShape="0">
                  <a:srgbClr val="000000">
                    <a:alpha val="43000"/>
                  </a:srgbClr>
                </a:outerShdw>
              </a:effectLst>
              <a:uLnTx/>
              <a:uFillTx/>
              <a:latin typeface="Sakkal Majalla" pitchFamily="2" charset="-78"/>
              <a:ea typeface="+mj-ea"/>
              <a:cs typeface="Sakkal Majalla" pitchFamily="2" charset="-78"/>
            </a:endParaRPr>
          </a:p>
        </p:txBody>
      </p:sp>
    </p:spTree>
  </p:cSld>
  <p:clrMapOvr>
    <a:masterClrMapping/>
  </p:clrMapOvr>
  <p:transition spd="med">
    <p:wedge/>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1000"/>
                                        <p:tgtEl>
                                          <p:spTgt spid="7"/>
                                        </p:tgtEl>
                                      </p:cBhvr>
                                    </p:animEffect>
                                  </p:childTnLst>
                                </p:cTn>
                              </p:par>
                            </p:childTnLst>
                          </p:cTn>
                        </p:par>
                        <p:par>
                          <p:cTn id="15" fill="hold">
                            <p:stCondLst>
                              <p:cond delay="3000"/>
                            </p:stCondLst>
                            <p:childTnLst>
                              <p:par>
                                <p:cTn id="16" presetID="4"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1000"/>
                                        <p:tgtEl>
                                          <p:spTgt spid="2"/>
                                        </p:tgtEl>
                                      </p:cBhvr>
                                    </p:animEffect>
                                  </p:childTnLst>
                                </p:cTn>
                              </p:par>
                            </p:childTnLst>
                          </p:cTn>
                        </p:par>
                        <p:par>
                          <p:cTn id="19" fill="hold">
                            <p:stCondLst>
                              <p:cond delay="4000"/>
                            </p:stCondLst>
                            <p:childTnLst>
                              <p:par>
                                <p:cTn id="20" presetID="8" presetClass="entr" presetSubtype="16"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Autofit/>
          </a:bodyPr>
          <a:lstStyle/>
          <a:p>
            <a:pPr algn="just" rtl="1">
              <a:buNone/>
            </a:pPr>
            <a:r>
              <a:rPr lang="ar-SA" sz="4400" b="1" u="sng" dirty="0" smtClean="0">
                <a:solidFill>
                  <a:srgbClr val="000099"/>
                </a:solidFill>
                <a:cs typeface="+mj-cs"/>
              </a:rPr>
              <a:t>ب- فحص وتدقيق الخطط والسياسات الاجتماعي</a:t>
            </a:r>
            <a:r>
              <a:rPr lang="ar-SA" sz="4400" b="1" u="sng" dirty="0" smtClean="0">
                <a:cs typeface="+mj-cs"/>
              </a:rPr>
              <a:t>ة</a:t>
            </a:r>
            <a:r>
              <a:rPr lang="fr-FR" sz="4400" dirty="0" smtClean="0">
                <a:cs typeface="+mj-cs"/>
              </a:rPr>
              <a:t/>
            </a:r>
            <a:br>
              <a:rPr lang="fr-FR" sz="4400" dirty="0" smtClean="0">
                <a:cs typeface="+mj-cs"/>
              </a:rPr>
            </a:br>
            <a:r>
              <a:rPr lang="ar-SA" sz="4400" dirty="0" smtClean="0">
                <a:cs typeface="+mj-cs"/>
              </a:rPr>
              <a:t>على المدقق أن يقوم بفحص وتدقيق الخطط والسياسات الموضوعة من قبل المؤسسة ومدى اتساقها مع الخطط والسياسات للمنظمة والخطط والسياسات العامة للدولة وحاجات المجتمع للأنشطة الاجتماعية</a:t>
            </a:r>
            <a:r>
              <a:rPr lang="fr-FR" sz="4400" dirty="0" smtClean="0">
                <a:cs typeface="+mj-cs"/>
              </a:rPr>
              <a:t/>
            </a:r>
            <a:br>
              <a:rPr lang="fr-FR" sz="4400" dirty="0" smtClean="0">
                <a:cs typeface="+mj-cs"/>
              </a:rPr>
            </a:br>
            <a:r>
              <a:rPr lang="ar-SA" sz="4400" dirty="0" smtClean="0">
                <a:cs typeface="+mj-cs"/>
              </a:rPr>
              <a:t>فحص وتدقيق أنشطة المسؤولية الاجتماعية اتجاه العاملين الخاصة بالخطط والسياسات من جانبها المالي تتمثل في:</a:t>
            </a:r>
            <a:endParaRPr lang="fr-FR" sz="4400" dirty="0">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181616"/>
          </a:xfrm>
        </p:spPr>
        <p:txBody>
          <a:bodyPr>
            <a:normAutofit lnSpcReduction="10000"/>
          </a:bodyPr>
          <a:lstStyle/>
          <a:p>
            <a:pPr lvl="0" algn="just" rtl="1">
              <a:buClrTx/>
            </a:pPr>
            <a:r>
              <a:rPr lang="ar-SA" sz="3200" dirty="0" smtClean="0">
                <a:cs typeface="+mj-cs"/>
              </a:rPr>
              <a:t>فحص وتدقيق الميزانيات والموازنات التخطيطية التي تضعها المؤسسة لمقابلة أداء أنشطة المسؤولية الاجتماعية؛</a:t>
            </a:r>
            <a:endParaRPr lang="fr-FR" sz="3200" dirty="0" smtClean="0">
              <a:cs typeface="+mj-cs"/>
            </a:endParaRPr>
          </a:p>
          <a:p>
            <a:pPr lvl="0" algn="just" rtl="1">
              <a:buClrTx/>
            </a:pPr>
            <a:r>
              <a:rPr lang="ar-SA" sz="3200" dirty="0" smtClean="0">
                <a:cs typeface="+mj-cs"/>
              </a:rPr>
              <a:t>فحص وتدقيق السياسات المالية التي وضعتها المؤسسة لمواجهة أدائها الاجتماعي في المجتمع</a:t>
            </a:r>
            <a:endParaRPr lang="fr-FR" sz="3200" dirty="0" smtClean="0">
              <a:cs typeface="+mj-cs"/>
            </a:endParaRPr>
          </a:p>
          <a:p>
            <a:pPr algn="just" rtl="1">
              <a:buClrTx/>
              <a:buNone/>
            </a:pPr>
            <a:r>
              <a:rPr lang="ar-SA" sz="3200" dirty="0" smtClean="0">
                <a:cs typeface="+mj-cs"/>
              </a:rPr>
              <a:t>أما فحص وتدقيق أنشطة المسؤولية اتجاه العاملين الخاصة بالخطط والسياسات من جانبها الاجتماعي تتمثل في:</a:t>
            </a:r>
            <a:endParaRPr lang="fr-FR" sz="3200" dirty="0" smtClean="0">
              <a:cs typeface="+mj-cs"/>
            </a:endParaRPr>
          </a:p>
          <a:p>
            <a:pPr lvl="0" algn="just" rtl="1">
              <a:buClrTx/>
            </a:pPr>
            <a:r>
              <a:rPr lang="ar-SA" sz="3200" dirty="0" smtClean="0">
                <a:cs typeface="+mj-cs"/>
              </a:rPr>
              <a:t>فحص وتدقيق ما وضعته المؤسسة من الخطط والسياسات لإسكان وتوفير المواصلات اتجاه العاملين؛</a:t>
            </a:r>
            <a:endParaRPr lang="fr-FR" sz="3200" dirty="0" smtClean="0">
              <a:cs typeface="+mj-cs"/>
            </a:endParaRPr>
          </a:p>
          <a:p>
            <a:pPr lvl="0" algn="just" rtl="1">
              <a:buClrTx/>
            </a:pPr>
            <a:r>
              <a:rPr lang="ar-SA" sz="3200" dirty="0" smtClean="0">
                <a:cs typeface="+mj-cs"/>
              </a:rPr>
              <a:t>فحص وتدقيق الخطط والسياسات المستقبلية التي تسعى المؤسسة العمل من خلالها على رفاهية العاملين.</a:t>
            </a:r>
            <a:endParaRPr lang="fr-FR" sz="3200" dirty="0" smtClean="0">
              <a:cs typeface="+mj-cs"/>
            </a:endParaRPr>
          </a:p>
          <a:p>
            <a:pPr algn="r" rtl="1">
              <a:buNone/>
            </a:pPr>
            <a:endParaRPr lang="fr-FR" dirty="0"/>
          </a:p>
        </p:txBody>
      </p:sp>
    </p:spTree>
  </p:cSld>
  <p:clrMapOvr>
    <a:masterClrMapping/>
  </p:clrMapOvr>
  <p:transition>
    <p:wedge/>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1" nodeType="clickEffect">
                                  <p:stCondLst>
                                    <p:cond delay="0"/>
                                  </p:stCondLst>
                                  <p:childTnLst>
                                    <p:animEffect transition="out" filter="box(in)">
                                      <p:cBhvr>
                                        <p:cTn id="36" dur="500"/>
                                        <p:tgtEl>
                                          <p:spTgt spid="3">
                                            <p:txEl>
                                              <p:pRg st="0" end="0"/>
                                            </p:txEl>
                                          </p:spTgt>
                                        </p:tgtEl>
                                      </p:cBhvr>
                                    </p:animEffect>
                                    <p:set>
                                      <p:cBhvr>
                                        <p:cTn id="3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1" nodeType="clickEffect">
                                  <p:stCondLst>
                                    <p:cond delay="0"/>
                                  </p:stCondLst>
                                  <p:childTnLst>
                                    <p:animEffect transition="out" filter="box(in)">
                                      <p:cBhvr>
                                        <p:cTn id="41" dur="500"/>
                                        <p:tgtEl>
                                          <p:spTgt spid="3">
                                            <p:txEl>
                                              <p:pRg st="1" end="1"/>
                                            </p:txEl>
                                          </p:spTgt>
                                        </p:tgtEl>
                                      </p:cBhvr>
                                    </p:animEffect>
                                    <p:set>
                                      <p:cBhvr>
                                        <p:cTn id="4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1" nodeType="clickEffect">
                                  <p:stCondLst>
                                    <p:cond delay="0"/>
                                  </p:stCondLst>
                                  <p:childTnLst>
                                    <p:animEffect transition="out" filter="box(in)">
                                      <p:cBhvr>
                                        <p:cTn id="46" dur="500"/>
                                        <p:tgtEl>
                                          <p:spTgt spid="3">
                                            <p:txEl>
                                              <p:pRg st="2" end="2"/>
                                            </p:txEl>
                                          </p:spTgt>
                                        </p:tgtEl>
                                      </p:cBhvr>
                                    </p:animEffect>
                                    <p:set>
                                      <p:cBhvr>
                                        <p:cTn id="4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1" nodeType="clickEffect">
                                  <p:stCondLst>
                                    <p:cond delay="0"/>
                                  </p:stCondLst>
                                  <p:childTnLst>
                                    <p:animEffect transition="out" filter="box(in)">
                                      <p:cBhvr>
                                        <p:cTn id="51" dur="500"/>
                                        <p:tgtEl>
                                          <p:spTgt spid="3">
                                            <p:txEl>
                                              <p:pRg st="3" end="3"/>
                                            </p:txEl>
                                          </p:spTgt>
                                        </p:tgtEl>
                                      </p:cBhvr>
                                    </p:animEffect>
                                    <p:set>
                                      <p:cBhvr>
                                        <p:cTn id="5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 presetClass="exit" presetSubtype="16" fill="hold" grpId="1" nodeType="clickEffect">
                                  <p:stCondLst>
                                    <p:cond delay="0"/>
                                  </p:stCondLst>
                                  <p:childTnLst>
                                    <p:animEffect transition="out" filter="box(in)">
                                      <p:cBhvr>
                                        <p:cTn id="56" dur="500"/>
                                        <p:tgtEl>
                                          <p:spTgt spid="3">
                                            <p:txEl>
                                              <p:pRg st="4" end="4"/>
                                            </p:txEl>
                                          </p:spTgt>
                                        </p:tgtEl>
                                      </p:cBhvr>
                                    </p:animEffect>
                                    <p:set>
                                      <p:cBhvr>
                                        <p:cTn id="5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rtl="1"/>
            <a:r>
              <a:rPr lang="ar-SA" sz="3100" b="1" u="sng" dirty="0" err="1" smtClean="0">
                <a:solidFill>
                  <a:srgbClr val="000099"/>
                </a:solidFill>
              </a:rPr>
              <a:t>جـــ</a:t>
            </a:r>
            <a:r>
              <a:rPr lang="ar-SA" sz="3100" b="1" u="sng" dirty="0" smtClean="0">
                <a:solidFill>
                  <a:srgbClr val="000099"/>
                </a:solidFill>
              </a:rPr>
              <a:t>- فحص وتدقيق وتقويم نظام الرقابة الداخلية على تنفيذ الواجبات الاجتماعية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إن فحص وتدقيق نظام الرقابة الداخلية يتيح للمدقق وضع برنامج تدقيق ذو كفاءة عالية كلما كان نظام الرقابة جيد والعكس صحيح.</a:t>
            </a:r>
            <a:endParaRPr lang="fr-FR" dirty="0"/>
          </a:p>
        </p:txBody>
      </p:sp>
      <p:sp>
        <p:nvSpPr>
          <p:cNvPr id="3" name="Espace réservé du contenu 2"/>
          <p:cNvSpPr>
            <a:spLocks noGrp="1"/>
          </p:cNvSpPr>
          <p:nvPr>
            <p:ph idx="1"/>
          </p:nvPr>
        </p:nvSpPr>
        <p:spPr/>
        <p:txBody>
          <a:bodyPr>
            <a:normAutofit/>
          </a:bodyPr>
          <a:lstStyle/>
          <a:p>
            <a:pPr algn="just" rtl="1">
              <a:buClrTx/>
            </a:pPr>
            <a:r>
              <a:rPr lang="ar-SA" sz="2800" dirty="0" smtClean="0">
                <a:cs typeface="+mj-cs"/>
              </a:rPr>
              <a:t>يعد نظام الرقابة الداخلية بمثابة المنظم الأساسي للأداء الاجتماعي للمؤسسة، فمن خلال نظام الرقابة الداخلية تقدم إدارة المؤسسة السياسات العامة والخطط والأنشطة التي تسعى إلى تحقيقها مستقبلا اتجاه العاملين والمستهلكين وفئات المجتمع الأخرى لذلك يتب</a:t>
            </a:r>
            <a:r>
              <a:rPr lang="ar-DZ" sz="2800" dirty="0" smtClean="0">
                <a:cs typeface="+mj-cs"/>
              </a:rPr>
              <a:t>ل</a:t>
            </a:r>
            <a:r>
              <a:rPr lang="ar-SA" sz="2800" dirty="0" smtClean="0">
                <a:cs typeface="+mj-cs"/>
              </a:rPr>
              <a:t>ور دور المدقق في فحص وتدقيق نظام الرقابة الاجتماعي في:</a:t>
            </a:r>
            <a:endParaRPr lang="fr-FR" sz="2800" dirty="0" smtClean="0">
              <a:cs typeface="+mj-cs"/>
            </a:endParaRPr>
          </a:p>
          <a:p>
            <a:pPr lvl="0" algn="just" rtl="1">
              <a:buClrTx/>
            </a:pPr>
            <a:r>
              <a:rPr lang="ar-SA" sz="2800" dirty="0" smtClean="0">
                <a:cs typeface="+mj-cs"/>
              </a:rPr>
              <a:t>التركيز على كيفية عمل النظام وفحص أي انحراف في تنفيذه عن الإجراءات الموضوعة؛</a:t>
            </a:r>
            <a:endParaRPr lang="fr-FR" sz="2800" dirty="0" smtClean="0">
              <a:cs typeface="+mj-cs"/>
            </a:endParaRPr>
          </a:p>
          <a:p>
            <a:pPr lvl="0" algn="just" rtl="1">
              <a:buClrTx/>
            </a:pPr>
            <a:r>
              <a:rPr lang="ar-SA" sz="2800" dirty="0" smtClean="0">
                <a:cs typeface="+mj-cs"/>
              </a:rPr>
              <a:t>التحقق من مدى كفاية النظام في تحقيق الرقابة على تنفيذ الواجبات الاجتماعية ودوره في تحقيق الأهداف الاجتماعية المرغوبة لفئات المجتمع؛</a:t>
            </a:r>
            <a:endParaRPr lang="fr-FR" sz="2800" dirty="0" smtClean="0">
              <a:cs typeface="+mj-cs"/>
            </a:endParaRPr>
          </a:p>
          <a:p>
            <a:pPr lvl="0" algn="just" rtl="1">
              <a:buClrTx/>
            </a:pPr>
            <a:r>
              <a:rPr lang="ar-SA" sz="2800" dirty="0" smtClean="0">
                <a:cs typeface="+mj-cs"/>
              </a:rPr>
              <a:t>مدى اقتناع الإدارة بمستوياتها المختلفة بالنظام ومدى مساعدتها لمراكز المسؤولية الاجتماعية داخل التنظيم لتحقيق أهدافها.</a:t>
            </a:r>
            <a:endParaRPr lang="fr-FR" sz="2800" dirty="0" smtClean="0">
              <a:cs typeface="+mj-cs"/>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grpId="1" nodeType="clickEffect">
                                  <p:stCondLst>
                                    <p:cond delay="0"/>
                                  </p:stCondLst>
                                  <p:childTnLst>
                                    <p:animEffect transition="out" filter="blinds(horizontal)">
                                      <p:cBhvr>
                                        <p:cTn id="35" dur="500"/>
                                        <p:tgtEl>
                                          <p:spTgt spid="2"/>
                                        </p:tgtEl>
                                      </p:cBhvr>
                                    </p:animEffect>
                                    <p:set>
                                      <p:cBhvr>
                                        <p:cTn id="36" dur="1" fill="hold">
                                          <p:stCondLst>
                                            <p:cond delay="499"/>
                                          </p:stCondLst>
                                        </p:cTn>
                                        <p:tgtEl>
                                          <p:spTgt spid="2"/>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 presetClass="exit" presetSubtype="4" fill="hold" grpId="1" nodeType="clickEffect">
                                  <p:stCondLst>
                                    <p:cond delay="0"/>
                                  </p:stCondLst>
                                  <p:childTnLst>
                                    <p:anim calcmode="lin" valueType="num">
                                      <p:cBhvr additive="base">
                                        <p:cTn id="40"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1" dur="500"/>
                                        <p:tgtEl>
                                          <p:spTgt spid="3">
                                            <p:txEl>
                                              <p:pRg st="0" end="0"/>
                                            </p:txEl>
                                          </p:spTgt>
                                        </p:tgtEl>
                                        <p:attrNameLst>
                                          <p:attrName>ppt_y</p:attrName>
                                        </p:attrNameLst>
                                      </p:cBhvr>
                                      <p:tavLst>
                                        <p:tav tm="0">
                                          <p:val>
                                            <p:strVal val="ppt_y"/>
                                          </p:val>
                                        </p:tav>
                                        <p:tav tm="100000">
                                          <p:val>
                                            <p:strVal val="1+ppt_h/2"/>
                                          </p:val>
                                        </p:tav>
                                      </p:tavLst>
                                    </p:anim>
                                    <p:set>
                                      <p:cBhvr>
                                        <p:cTn id="4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7" dur="500"/>
                                        <p:tgtEl>
                                          <p:spTgt spid="3">
                                            <p:txEl>
                                              <p:pRg st="1" end="1"/>
                                            </p:txEl>
                                          </p:spTgt>
                                        </p:tgtEl>
                                        <p:attrNameLst>
                                          <p:attrName>ppt_y</p:attrName>
                                        </p:attrNameLst>
                                      </p:cBhvr>
                                      <p:tavLst>
                                        <p:tav tm="0">
                                          <p:val>
                                            <p:strVal val="ppt_y"/>
                                          </p:val>
                                        </p:tav>
                                        <p:tav tm="100000">
                                          <p:val>
                                            <p:strVal val="1+ppt_h/2"/>
                                          </p:val>
                                        </p:tav>
                                      </p:tavLst>
                                    </p:anim>
                                    <p:set>
                                      <p:cBhvr>
                                        <p:cTn id="4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 presetClass="exit" presetSubtype="4" fill="hold" grpId="1" nodeType="clickEffect">
                                  <p:stCondLst>
                                    <p:cond delay="0"/>
                                  </p:stCondLst>
                                  <p:childTnLst>
                                    <p:anim calcmode="lin" valueType="num">
                                      <p:cBhvr additive="base">
                                        <p:cTn id="52"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3" dur="500"/>
                                        <p:tgtEl>
                                          <p:spTgt spid="3">
                                            <p:txEl>
                                              <p:pRg st="2" end="2"/>
                                            </p:txEl>
                                          </p:spTgt>
                                        </p:tgtEl>
                                        <p:attrNameLst>
                                          <p:attrName>ppt_y</p:attrName>
                                        </p:attrNameLst>
                                      </p:cBhvr>
                                      <p:tavLst>
                                        <p:tav tm="0">
                                          <p:val>
                                            <p:strVal val="ppt_y"/>
                                          </p:val>
                                        </p:tav>
                                        <p:tav tm="100000">
                                          <p:val>
                                            <p:strVal val="1+ppt_h/2"/>
                                          </p:val>
                                        </p:tav>
                                      </p:tavLst>
                                    </p:anim>
                                    <p:set>
                                      <p:cBhvr>
                                        <p:cTn id="5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 presetClass="exit" presetSubtype="4" fill="hold" grpId="1" nodeType="clickEffect">
                                  <p:stCondLst>
                                    <p:cond delay="0"/>
                                  </p:stCondLst>
                                  <p:childTnLst>
                                    <p:anim calcmode="lin" valueType="num">
                                      <p:cBhvr additive="base">
                                        <p:cTn id="58"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9" dur="500"/>
                                        <p:tgtEl>
                                          <p:spTgt spid="3">
                                            <p:txEl>
                                              <p:pRg st="3" end="3"/>
                                            </p:txEl>
                                          </p:spTgt>
                                        </p:tgtEl>
                                        <p:attrNameLst>
                                          <p:attrName>ppt_y</p:attrName>
                                        </p:attrNameLst>
                                      </p:cBhvr>
                                      <p:tavLst>
                                        <p:tav tm="0">
                                          <p:val>
                                            <p:strVal val="ppt_y"/>
                                          </p:val>
                                        </p:tav>
                                        <p:tav tm="100000">
                                          <p:val>
                                            <p:strVal val="1+ppt_h/2"/>
                                          </p:val>
                                        </p:tav>
                                      </p:tavLst>
                                    </p:anim>
                                    <p:set>
                                      <p:cBhvr>
                                        <p:cTn id="6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r" rtl="1"/>
            <a:r>
              <a:rPr lang="fr-FR" dirty="0" smtClean="0"/>
              <a:t> </a:t>
            </a:r>
            <a:br>
              <a:rPr lang="fr-FR" dirty="0" smtClean="0"/>
            </a:br>
            <a:r>
              <a:rPr lang="fr-FR" sz="3100" b="1" u="sng" dirty="0" smtClean="0">
                <a:solidFill>
                  <a:srgbClr val="FF0000"/>
                </a:solidFill>
              </a:rPr>
              <a:t>-2-II</a:t>
            </a:r>
            <a:r>
              <a:rPr lang="ar-DZ" sz="3100" b="1" u="sng" dirty="0" smtClean="0">
                <a:solidFill>
                  <a:srgbClr val="FF0000"/>
                </a:solidFill>
              </a:rPr>
              <a:t> فحص الأداء الاجتماعي اتجاه العملاء:</a:t>
            </a:r>
            <a:r>
              <a:rPr lang="fr-FR" sz="3100" dirty="0" smtClean="0">
                <a:solidFill>
                  <a:schemeClr val="tx1"/>
                </a:solidFill>
              </a:rPr>
              <a:t/>
            </a:r>
            <a:br>
              <a:rPr lang="fr-FR" sz="3100" dirty="0" smtClean="0">
                <a:solidFill>
                  <a:schemeClr val="tx1"/>
                </a:solidFill>
              </a:rPr>
            </a:br>
            <a:r>
              <a:rPr lang="ar-DZ" sz="3100" dirty="0" smtClean="0">
                <a:solidFill>
                  <a:schemeClr val="tx1"/>
                </a:solidFill>
              </a:rPr>
              <a:t>يتمثل في:</a:t>
            </a:r>
            <a:endParaRPr lang="fr-FR" sz="3100" dirty="0">
              <a:solidFill>
                <a:schemeClr val="tx1"/>
              </a:solidFill>
            </a:endParaRPr>
          </a:p>
        </p:txBody>
      </p:sp>
      <p:sp>
        <p:nvSpPr>
          <p:cNvPr id="3" name="Espace réservé du contenu 2"/>
          <p:cNvSpPr>
            <a:spLocks noGrp="1"/>
          </p:cNvSpPr>
          <p:nvPr>
            <p:ph idx="1"/>
          </p:nvPr>
        </p:nvSpPr>
        <p:spPr/>
        <p:txBody>
          <a:bodyPr>
            <a:normAutofit fontScale="85000" lnSpcReduction="20000"/>
          </a:bodyPr>
          <a:lstStyle/>
          <a:p>
            <a:pPr lvl="0" algn="just" rtl="1">
              <a:buClr>
                <a:srgbClr val="FF0000"/>
              </a:buClr>
            </a:pPr>
            <a:r>
              <a:rPr lang="ar-DZ" sz="3500" dirty="0" smtClean="0">
                <a:cs typeface="+mj-cs"/>
              </a:rPr>
              <a:t>فحص ودراسة نظم تكاليف الإنتاج ونظم التسعير المتبعة للتحقق من مناسبة هامش الربح وعدالة الأسعار؛</a:t>
            </a:r>
            <a:endParaRPr lang="fr-FR" sz="3500" dirty="0" smtClean="0">
              <a:cs typeface="+mj-cs"/>
            </a:endParaRPr>
          </a:p>
          <a:p>
            <a:pPr lvl="0" algn="just" rtl="1">
              <a:buClr>
                <a:srgbClr val="FF0000"/>
              </a:buClr>
            </a:pPr>
            <a:r>
              <a:rPr lang="ar-DZ" sz="3500" dirty="0" smtClean="0">
                <a:cs typeface="+mj-cs"/>
              </a:rPr>
              <a:t>فحص ودراسة نظم الضمانات والصيانة والخدمات المقدمة للسلع والخدمات للتحقق من التزام المؤسسة بتلك الضمانات وتقديمها للعملاء؛</a:t>
            </a:r>
            <a:endParaRPr lang="fr-FR" sz="3500" dirty="0" smtClean="0">
              <a:cs typeface="+mj-cs"/>
            </a:endParaRPr>
          </a:p>
          <a:p>
            <a:pPr lvl="0" algn="just" rtl="1">
              <a:buClr>
                <a:srgbClr val="FF0000"/>
              </a:buClr>
            </a:pPr>
            <a:r>
              <a:rPr lang="ar-DZ" sz="3500" dirty="0" smtClean="0">
                <a:cs typeface="+mj-cs"/>
              </a:rPr>
              <a:t>فحص شكاوي ومقترحات العملاء عن السلع أو الخدمات المقدمة؛</a:t>
            </a:r>
            <a:endParaRPr lang="fr-FR" sz="3500" dirty="0" smtClean="0">
              <a:cs typeface="+mj-cs"/>
            </a:endParaRPr>
          </a:p>
          <a:p>
            <a:pPr lvl="0" algn="just" rtl="1">
              <a:buClr>
                <a:srgbClr val="FF0000"/>
              </a:buClr>
            </a:pPr>
            <a:r>
              <a:rPr lang="ar-DZ" sz="3500" dirty="0" smtClean="0">
                <a:cs typeface="+mj-cs"/>
              </a:rPr>
              <a:t>فحص ودراسة نظم التعبئة والتغليف للتحقق من توافر كافة البيانات والمعلومات اللازمة على عبوات تلك السلع؛</a:t>
            </a:r>
            <a:endParaRPr lang="fr-FR" sz="3500" dirty="0" smtClean="0">
              <a:cs typeface="+mj-cs"/>
            </a:endParaRPr>
          </a:p>
          <a:p>
            <a:pPr lvl="0" algn="just" rtl="1">
              <a:buClr>
                <a:srgbClr val="FF0000"/>
              </a:buClr>
            </a:pPr>
            <a:r>
              <a:rPr lang="ar-DZ" sz="3500" dirty="0" smtClean="0">
                <a:cs typeface="+mj-cs"/>
              </a:rPr>
              <a:t>فحص المبالغ المنفقة على الأبحاث والدراسات المتعلقة بالسوق وبرامج الإنتاج للتحقق من بذل المؤسسة الجهود اللازمة للارتقاء بمستوى السلع والخدمات؛</a:t>
            </a:r>
            <a:endParaRPr lang="fr-FR" sz="3500" dirty="0" smtClean="0">
              <a:cs typeface="+mj-cs"/>
            </a:endParaRPr>
          </a:p>
          <a:p>
            <a:pPr lvl="0" algn="just" rtl="1">
              <a:buClr>
                <a:srgbClr val="FF0000"/>
              </a:buClr>
            </a:pPr>
            <a:r>
              <a:rPr lang="ar-DZ" sz="3500" dirty="0" smtClean="0">
                <a:cs typeface="+mj-cs"/>
              </a:rPr>
              <a:t>مراجعة مبالغ الإعلانات ومضمونها للتحقق من صدقها وموضوعيتها.</a:t>
            </a:r>
            <a:endParaRPr lang="fr-FR" sz="3500" dirty="0" smtClean="0">
              <a:cs typeface="+mj-cs"/>
            </a:endParaRPr>
          </a:p>
          <a:p>
            <a:pPr algn="r" rtl="1">
              <a:buNone/>
            </a:pPr>
            <a:endParaRPr lang="fr-FR"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xit" presetSubtype="16" fill="hold" grpId="1" nodeType="clickEffect">
                                  <p:stCondLst>
                                    <p:cond delay="0"/>
                                  </p:stCondLst>
                                  <p:childTnLst>
                                    <p:animEffect transition="out" filter="diamond(in)">
                                      <p:cBhvr>
                                        <p:cTn id="41" dur="2000"/>
                                        <p:tgtEl>
                                          <p:spTgt spid="2"/>
                                        </p:tgtEl>
                                      </p:cBhvr>
                                    </p:animEffect>
                                    <p:set>
                                      <p:cBhvr>
                                        <p:cTn id="42" dur="1" fill="hold">
                                          <p:stCondLst>
                                            <p:cond delay="1999"/>
                                          </p:stCondLst>
                                        </p:cTn>
                                        <p:tgtEl>
                                          <p:spTgt spid="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3">
                                            <p:txEl>
                                              <p:pRg st="0" end="0"/>
                                            </p:txEl>
                                          </p:spTgt>
                                        </p:tgtEl>
                                      </p:cBhvr>
                                    </p:animEffect>
                                    <p:set>
                                      <p:cBhvr>
                                        <p:cTn id="4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3">
                                            <p:txEl>
                                              <p:pRg st="1" end="1"/>
                                            </p:txEl>
                                          </p:spTgt>
                                        </p:tgtEl>
                                      </p:cBhvr>
                                    </p:animEffect>
                                    <p:set>
                                      <p:cBhvr>
                                        <p:cTn id="5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1" nodeType="clickEffect">
                                  <p:stCondLst>
                                    <p:cond delay="0"/>
                                  </p:stCondLst>
                                  <p:childTnLst>
                                    <p:animEffect transition="out" filter="blinds(horizontal)">
                                      <p:cBhvr>
                                        <p:cTn id="56" dur="500"/>
                                        <p:tgtEl>
                                          <p:spTgt spid="3">
                                            <p:txEl>
                                              <p:pRg st="2" end="2"/>
                                            </p:txEl>
                                          </p:spTgt>
                                        </p:tgtEl>
                                      </p:cBhvr>
                                    </p:animEffect>
                                    <p:set>
                                      <p:cBhvr>
                                        <p:cTn id="5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1" nodeType="clickEffect">
                                  <p:stCondLst>
                                    <p:cond delay="0"/>
                                  </p:stCondLst>
                                  <p:childTnLst>
                                    <p:animEffect transition="out" filter="blinds(horizontal)">
                                      <p:cBhvr>
                                        <p:cTn id="61" dur="500"/>
                                        <p:tgtEl>
                                          <p:spTgt spid="3">
                                            <p:txEl>
                                              <p:pRg st="3" end="3"/>
                                            </p:txEl>
                                          </p:spTgt>
                                        </p:tgtEl>
                                      </p:cBhvr>
                                    </p:animEffect>
                                    <p:set>
                                      <p:cBhvr>
                                        <p:cTn id="6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grpId="1" nodeType="clickEffect">
                                  <p:stCondLst>
                                    <p:cond delay="0"/>
                                  </p:stCondLst>
                                  <p:childTnLst>
                                    <p:animEffect transition="out" filter="blinds(horizontal)">
                                      <p:cBhvr>
                                        <p:cTn id="66" dur="500"/>
                                        <p:tgtEl>
                                          <p:spTgt spid="3">
                                            <p:txEl>
                                              <p:pRg st="4" end="4"/>
                                            </p:txEl>
                                          </p:spTgt>
                                        </p:tgtEl>
                                      </p:cBhvr>
                                    </p:animEffect>
                                    <p:set>
                                      <p:cBhvr>
                                        <p:cTn id="6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 presetClass="exit" presetSubtype="10" fill="hold" grpId="1" nodeType="clickEffect">
                                  <p:stCondLst>
                                    <p:cond delay="0"/>
                                  </p:stCondLst>
                                  <p:childTnLst>
                                    <p:animEffect transition="out" filter="blinds(horizontal)">
                                      <p:cBhvr>
                                        <p:cTn id="71" dur="500"/>
                                        <p:tgtEl>
                                          <p:spTgt spid="3">
                                            <p:txEl>
                                              <p:pRg st="5" end="5"/>
                                            </p:txEl>
                                          </p:spTgt>
                                        </p:tgtEl>
                                      </p:cBhvr>
                                    </p:animEffect>
                                    <p:set>
                                      <p:cBhvr>
                                        <p:cTn id="72"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704104"/>
          </a:xfrm>
        </p:spPr>
        <p:txBody>
          <a:bodyPr>
            <a:normAutofit/>
          </a:bodyPr>
          <a:lstStyle/>
          <a:p>
            <a:pPr algn="r" rtl="1"/>
            <a:r>
              <a:rPr lang="fr-FR" sz="4000" b="1" dirty="0" smtClean="0">
                <a:solidFill>
                  <a:srgbClr val="FF0000"/>
                </a:solidFill>
              </a:rPr>
              <a:t>-3-II</a:t>
            </a:r>
            <a:r>
              <a:rPr lang="ar-DZ" sz="4000" b="1" dirty="0" smtClean="0">
                <a:solidFill>
                  <a:srgbClr val="FF0000"/>
                </a:solidFill>
              </a:rPr>
              <a:t> فحص الأداء الاجتماعي اتجاه المجتمع:</a:t>
            </a:r>
            <a:endParaRPr lang="fr-FR" dirty="0"/>
          </a:p>
        </p:txBody>
      </p:sp>
      <p:sp>
        <p:nvSpPr>
          <p:cNvPr id="3" name="Espace réservé du contenu 2"/>
          <p:cNvSpPr>
            <a:spLocks noGrp="1"/>
          </p:cNvSpPr>
          <p:nvPr>
            <p:ph idx="1"/>
          </p:nvPr>
        </p:nvSpPr>
        <p:spPr>
          <a:xfrm>
            <a:off x="500034" y="1428736"/>
            <a:ext cx="8229600" cy="4467236"/>
          </a:xfrm>
        </p:spPr>
        <p:txBody>
          <a:bodyPr>
            <a:normAutofit lnSpcReduction="10000"/>
          </a:bodyPr>
          <a:lstStyle/>
          <a:p>
            <a:pPr algn="r" rtl="1">
              <a:buNone/>
            </a:pPr>
            <a:endParaRPr lang="fr-FR" dirty="0" smtClean="0"/>
          </a:p>
          <a:p>
            <a:pPr lvl="0" algn="just" rtl="1">
              <a:buClr>
                <a:srgbClr val="FF0000"/>
              </a:buClr>
            </a:pPr>
            <a:r>
              <a:rPr lang="ar-DZ" sz="2800" dirty="0" smtClean="0">
                <a:cs typeface="+mj-cs"/>
              </a:rPr>
              <a:t>فحص مبالغ الهبات والتبرعات التي قدمتها المنظمة للمؤسسات التعليمية والثقافية والرياضية والاجتماعية بالمجتمع للتحقق من دعم المنظمة لتلك الهيئات؛</a:t>
            </a:r>
            <a:endParaRPr lang="fr-FR" sz="2800" dirty="0" smtClean="0">
              <a:cs typeface="+mj-cs"/>
            </a:endParaRPr>
          </a:p>
          <a:p>
            <a:pPr lvl="0" algn="just" rtl="1">
              <a:buClr>
                <a:srgbClr val="FF0000"/>
              </a:buClr>
            </a:pPr>
            <a:r>
              <a:rPr lang="ar-DZ" sz="2800" dirty="0" smtClean="0">
                <a:cs typeface="+mj-cs"/>
              </a:rPr>
              <a:t>فحص ودراسة مبالغ ونوعيات الغرامات والمخالفات التي وقعت على المنظمة للتخلص من نفايات ومخلفات الإنتاج بطريقة غير سليمة أو تلويث الهواء أو الماء للتحقق من التزام المنظمة بقوانين المحافظة على البيئة وحمايتها من التلوث؛</a:t>
            </a:r>
            <a:endParaRPr lang="fr-FR" sz="2800" dirty="0" smtClean="0">
              <a:cs typeface="+mj-cs"/>
            </a:endParaRPr>
          </a:p>
          <a:p>
            <a:pPr lvl="0" algn="just" rtl="1">
              <a:buClr>
                <a:srgbClr val="FF0000"/>
              </a:buClr>
            </a:pPr>
            <a:r>
              <a:rPr lang="ar-DZ" sz="2800" dirty="0" smtClean="0">
                <a:cs typeface="+mj-cs"/>
              </a:rPr>
              <a:t>دراسة وفحص برامج المنظمة وجهودها في معالجة مشاكل السكن والانتقال للتحقق من كفاية ومناسبة الجهود المبذولة؛</a:t>
            </a:r>
            <a:endParaRPr lang="fr-FR" sz="2800" dirty="0" smtClean="0">
              <a:cs typeface="+mj-cs"/>
            </a:endParaRPr>
          </a:p>
          <a:p>
            <a:pPr lvl="0" algn="just" rtl="1">
              <a:buClr>
                <a:srgbClr val="FF0000"/>
              </a:buClr>
            </a:pPr>
            <a:r>
              <a:rPr lang="ar-DZ" sz="2800" dirty="0" smtClean="0">
                <a:cs typeface="+mj-cs"/>
              </a:rPr>
              <a:t>فحص برامج المنظمة وجهودها في بيان مظاهر ومسببات بعض المشاكل الاجتماعية وسبل الوقاية منها أو علاجها.</a:t>
            </a:r>
            <a:endParaRPr lang="fr-FR" sz="2800" dirty="0" smtClean="0">
              <a:cs typeface="+mj-cs"/>
            </a:endParaRPr>
          </a:p>
          <a:p>
            <a:pPr algn="r" rtl="1">
              <a:buNone/>
            </a:pP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1" nodeType="clickEffect">
                                  <p:stCondLst>
                                    <p:cond delay="0"/>
                                  </p:stCondLst>
                                  <p:childTnLst>
                                    <p:animEffect transition="out" filter="diamond(in)">
                                      <p:cBhvr>
                                        <p:cTn id="31" dur="2000"/>
                                        <p:tgtEl>
                                          <p:spTgt spid="2"/>
                                        </p:tgtEl>
                                      </p:cBhvr>
                                    </p:animEffect>
                                    <p:set>
                                      <p:cBhvr>
                                        <p:cTn id="32" dur="1" fill="hold">
                                          <p:stCondLst>
                                            <p:cond delay="1999"/>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3">
                                            <p:txEl>
                                              <p:pRg st="1" end="1"/>
                                            </p:txEl>
                                          </p:spTgt>
                                        </p:tgtEl>
                                      </p:cBhvr>
                                    </p:animEffect>
                                    <p:set>
                                      <p:cBhvr>
                                        <p:cTn id="3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500"/>
                                        <p:tgtEl>
                                          <p:spTgt spid="3">
                                            <p:txEl>
                                              <p:pRg st="2" end="2"/>
                                            </p:txEl>
                                          </p:spTgt>
                                        </p:tgtEl>
                                      </p:cBhvr>
                                    </p:animEffect>
                                    <p:set>
                                      <p:cBhvr>
                                        <p:cTn id="4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3">
                                            <p:txEl>
                                              <p:pRg st="3" end="3"/>
                                            </p:txEl>
                                          </p:spTgt>
                                        </p:tgtEl>
                                      </p:cBhvr>
                                    </p:animEffect>
                                    <p:set>
                                      <p:cBhvr>
                                        <p:cTn id="47"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3">
                                            <p:txEl>
                                              <p:pRg st="4" end="4"/>
                                            </p:txEl>
                                          </p:spTgt>
                                        </p:tgtEl>
                                      </p:cBhvr>
                                    </p:animEffect>
                                    <p:set>
                                      <p:cBhvr>
                                        <p:cTn id="5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561228"/>
          </a:xfrm>
        </p:spPr>
        <p:txBody>
          <a:bodyPr>
            <a:normAutofit/>
          </a:bodyPr>
          <a:lstStyle/>
          <a:p>
            <a:pPr algn="r" rtl="1"/>
            <a:r>
              <a:rPr lang="fr-FR" sz="2800" b="1" dirty="0" smtClean="0">
                <a:solidFill>
                  <a:srgbClr val="FF0000"/>
                </a:solidFill>
              </a:rPr>
              <a:t>-4-II</a:t>
            </a:r>
            <a:r>
              <a:rPr lang="ar-DZ" sz="2800" b="1" dirty="0" smtClean="0">
                <a:solidFill>
                  <a:srgbClr val="FF0000"/>
                </a:solidFill>
              </a:rPr>
              <a:t> فحص الأداء الاجتماعي اتجاه الملاك:</a:t>
            </a:r>
            <a:endParaRPr lang="fr-FR" sz="2800" dirty="0">
              <a:solidFill>
                <a:srgbClr val="FF0000"/>
              </a:solidFill>
            </a:endParaRPr>
          </a:p>
        </p:txBody>
      </p:sp>
      <p:sp>
        <p:nvSpPr>
          <p:cNvPr id="3" name="Espace réservé du contenu 2"/>
          <p:cNvSpPr>
            <a:spLocks noGrp="1"/>
          </p:cNvSpPr>
          <p:nvPr>
            <p:ph idx="1"/>
          </p:nvPr>
        </p:nvSpPr>
        <p:spPr>
          <a:xfrm>
            <a:off x="457200" y="1428736"/>
            <a:ext cx="8229600" cy="4895864"/>
          </a:xfrm>
        </p:spPr>
        <p:txBody>
          <a:bodyPr>
            <a:normAutofit lnSpcReduction="10000"/>
          </a:bodyPr>
          <a:lstStyle/>
          <a:p>
            <a:pPr lvl="0" algn="just" rtl="1">
              <a:buClr>
                <a:srgbClr val="FF0000"/>
              </a:buClr>
              <a:buFont typeface="Wingdings" pitchFamily="2" charset="2"/>
              <a:buChar char="ü"/>
            </a:pPr>
            <a:r>
              <a:rPr lang="ar-DZ" dirty="0" smtClean="0">
                <a:cs typeface="+mj-cs"/>
              </a:rPr>
              <a:t>إجراء كافة الاختبارات وأساليب التحليل المالي للتحقق من أن العائد المحقق للملاك على رأس المال المستثمر كان مناسبا في حدود العائد المناظر لأنشطة مماثلة؛</a:t>
            </a:r>
            <a:endParaRPr lang="fr-FR" dirty="0" smtClean="0">
              <a:cs typeface="+mj-cs"/>
            </a:endParaRPr>
          </a:p>
          <a:p>
            <a:pPr lvl="0" algn="just" rtl="1">
              <a:buClr>
                <a:srgbClr val="FF0000"/>
              </a:buClr>
              <a:buFont typeface="Wingdings" pitchFamily="2" charset="2"/>
              <a:buChar char="ü"/>
            </a:pPr>
            <a:r>
              <a:rPr lang="ar-DZ" dirty="0" smtClean="0">
                <a:cs typeface="+mj-cs"/>
              </a:rPr>
              <a:t>فحص سياسات البيع والتسويق والتخزين للتحقق من أن المنظمة لا تمارس أساليب ملتوية لخلق أزمات مصطنعة بالأسواق، أو تدخل في اتفاقيات سرية بهدف تضخيم معدلات العائد على الاستثمار تزيد عن المعدلات المتعارف عليها؛</a:t>
            </a:r>
            <a:endParaRPr lang="fr-FR" dirty="0" smtClean="0">
              <a:cs typeface="+mj-cs"/>
            </a:endParaRPr>
          </a:p>
          <a:p>
            <a:pPr lvl="0" algn="just" rtl="1">
              <a:buClr>
                <a:srgbClr val="FF0000"/>
              </a:buClr>
              <a:buFont typeface="Wingdings" pitchFamily="2" charset="2"/>
              <a:buChar char="ü"/>
            </a:pPr>
            <a:r>
              <a:rPr lang="ar-DZ" dirty="0" smtClean="0">
                <a:cs typeface="+mj-cs"/>
              </a:rPr>
              <a:t>في حالة الملكية العامة، فإن على المدقق التحقق من أن المنظمة بذلت كافة الجهود اللازمة لتحقيق الأهداف التي تسعى الدولة لتحقيقها من التدخل في ذلك النشاط، ومنها:</a:t>
            </a:r>
            <a:endParaRPr lang="fr-FR" dirty="0" smtClean="0">
              <a:cs typeface="+mj-cs"/>
            </a:endParaRPr>
          </a:p>
          <a:p>
            <a:pPr algn="just" rtl="1">
              <a:buNone/>
            </a:pPr>
            <a:r>
              <a:rPr lang="ar-DZ" dirty="0" smtClean="0">
                <a:cs typeface="+mj-cs"/>
              </a:rPr>
              <a:t>- فحص مدى استفادة الدولة من فائض إيرادات المنظمة وما توفر من عملات أجنبية لازمة لدفع خطط التنمية الاجتماعية والاقتصادية بالدولة؛</a:t>
            </a:r>
            <a:endParaRPr lang="fr-FR" dirty="0" smtClean="0">
              <a:cs typeface="+mj-cs"/>
            </a:endParaRPr>
          </a:p>
          <a:p>
            <a:pPr algn="just" rtl="1">
              <a:buNone/>
            </a:pPr>
            <a:r>
              <a:rPr lang="ar-DZ" dirty="0" smtClean="0">
                <a:cs typeface="+mj-cs"/>
              </a:rPr>
              <a:t>- فحص ما تضيفه المنظمة للدخل القومي في شكل ما تحصل عليه الدلو من عوائد موزعه وضرائب....</a:t>
            </a:r>
            <a:endParaRPr lang="fr-FR" dirty="0" smtClean="0">
              <a:cs typeface="+mj-cs"/>
            </a:endParaRPr>
          </a:p>
          <a:p>
            <a:pPr algn="just" rtl="1">
              <a:buNone/>
            </a:pPr>
            <a:r>
              <a:rPr lang="ar-DZ" dirty="0" smtClean="0">
                <a:cs typeface="+mj-cs"/>
              </a:rPr>
              <a:t>- فحص ما تضيفه المنظمة للناتج القومي من قيمة مضافة وما توفر من فرص عمل.</a:t>
            </a:r>
            <a:endParaRPr lang="fr-FR" dirty="0" smtClean="0">
              <a:cs typeface="+mj-cs"/>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2"/>
                                        </p:tgtEl>
                                        <p:attrNameLst>
                                          <p:attrName>ppt_x</p:attrName>
                                        </p:attrNameLst>
                                      </p:cBhvr>
                                      <p:tavLst>
                                        <p:tav tm="0">
                                          <p:val>
                                            <p:strVal val="ppt_x"/>
                                          </p:val>
                                        </p:tav>
                                        <p:tav tm="100000">
                                          <p:val>
                                            <p:strVal val="ppt_x"/>
                                          </p:val>
                                        </p:tav>
                                      </p:tavLst>
                                    </p:anim>
                                    <p:anim calcmode="lin" valueType="num">
                                      <p:cBhvr additive="base">
                                        <p:cTn id="48" dur="500"/>
                                        <p:tgtEl>
                                          <p:spTgt spid="2"/>
                                        </p:tgtEl>
                                        <p:attrNameLst>
                                          <p:attrName>ppt_y</p:attrName>
                                        </p:attrNameLst>
                                      </p:cBhvr>
                                      <p:tavLst>
                                        <p:tav tm="0">
                                          <p:val>
                                            <p:strVal val="ppt_y"/>
                                          </p:val>
                                        </p:tav>
                                        <p:tav tm="100000">
                                          <p:val>
                                            <p:strVal val="1+ppt_h/2"/>
                                          </p:val>
                                        </p:tav>
                                      </p:tavLst>
                                    </p:anim>
                                    <p:set>
                                      <p:cBhvr>
                                        <p:cTn id="49" dur="1" fill="hold">
                                          <p:stCondLst>
                                            <p:cond delay="499"/>
                                          </p:stCondLst>
                                        </p:cTn>
                                        <p:tgtEl>
                                          <p:spTgt spid="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12" fill="hold" grpId="1" nodeType="clickEffect">
                                  <p:stCondLst>
                                    <p:cond delay="0"/>
                                  </p:stCondLst>
                                  <p:childTnLst>
                                    <p:anim calcmode="lin" valueType="num">
                                      <p:cBhvr additive="base">
                                        <p:cTn id="53"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54" dur="2000"/>
                                        <p:tgtEl>
                                          <p:spTgt spid="3">
                                            <p:txEl>
                                              <p:pRg st="0" end="0"/>
                                            </p:txEl>
                                          </p:spTgt>
                                        </p:tgtEl>
                                        <p:attrNameLst>
                                          <p:attrName>ppt_y</p:attrName>
                                        </p:attrNameLst>
                                      </p:cBhvr>
                                      <p:tavLst>
                                        <p:tav tm="0">
                                          <p:val>
                                            <p:strVal val="ppt_y"/>
                                          </p:val>
                                        </p:tav>
                                        <p:tav tm="100000">
                                          <p:val>
                                            <p:strVal val="1+ppt_h/2"/>
                                          </p:val>
                                        </p:tav>
                                      </p:tavLst>
                                    </p:anim>
                                    <p:set>
                                      <p:cBhvr>
                                        <p:cTn id="5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 presetClass="exit" presetSubtype="12" fill="hold" grpId="1" nodeType="clickEffect">
                                  <p:stCondLst>
                                    <p:cond delay="0"/>
                                  </p:stCondLst>
                                  <p:childTnLst>
                                    <p:anim calcmode="lin" valueType="num">
                                      <p:cBhvr additive="base">
                                        <p:cTn id="59"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60" dur="2000"/>
                                        <p:tgtEl>
                                          <p:spTgt spid="3">
                                            <p:txEl>
                                              <p:pRg st="1" end="1"/>
                                            </p:txEl>
                                          </p:spTgt>
                                        </p:tgtEl>
                                        <p:attrNameLst>
                                          <p:attrName>ppt_y</p:attrName>
                                        </p:attrNameLst>
                                      </p:cBhvr>
                                      <p:tavLst>
                                        <p:tav tm="0">
                                          <p:val>
                                            <p:strVal val="ppt_y"/>
                                          </p:val>
                                        </p:tav>
                                        <p:tav tm="100000">
                                          <p:val>
                                            <p:strVal val="1+ppt_h/2"/>
                                          </p:val>
                                        </p:tav>
                                      </p:tavLst>
                                    </p:anim>
                                    <p:set>
                                      <p:cBhvr>
                                        <p:cTn id="61"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12" fill="hold" grpId="1" nodeType="clickEffect">
                                  <p:stCondLst>
                                    <p:cond delay="0"/>
                                  </p:stCondLst>
                                  <p:childTnLst>
                                    <p:anim calcmode="lin" valueType="num">
                                      <p:cBhvr additive="base">
                                        <p:cTn id="65" dur="2000"/>
                                        <p:tgtEl>
                                          <p:spTgt spid="3">
                                            <p:txEl>
                                              <p:pRg st="2" end="2"/>
                                            </p:txEl>
                                          </p:spTgt>
                                        </p:tgtEl>
                                        <p:attrNameLst>
                                          <p:attrName>ppt_x</p:attrName>
                                        </p:attrNameLst>
                                      </p:cBhvr>
                                      <p:tavLst>
                                        <p:tav tm="0">
                                          <p:val>
                                            <p:strVal val="ppt_x"/>
                                          </p:val>
                                        </p:tav>
                                        <p:tav tm="100000">
                                          <p:val>
                                            <p:strVal val="0-ppt_w/2"/>
                                          </p:val>
                                        </p:tav>
                                      </p:tavLst>
                                    </p:anim>
                                    <p:anim calcmode="lin" valueType="num">
                                      <p:cBhvr additive="base">
                                        <p:cTn id="66" dur="2000"/>
                                        <p:tgtEl>
                                          <p:spTgt spid="3">
                                            <p:txEl>
                                              <p:pRg st="2" end="2"/>
                                            </p:txEl>
                                          </p:spTgt>
                                        </p:tgtEl>
                                        <p:attrNameLst>
                                          <p:attrName>ppt_y</p:attrName>
                                        </p:attrNameLst>
                                      </p:cBhvr>
                                      <p:tavLst>
                                        <p:tav tm="0">
                                          <p:val>
                                            <p:strVal val="ppt_y"/>
                                          </p:val>
                                        </p:tav>
                                        <p:tav tm="100000">
                                          <p:val>
                                            <p:strVal val="1+ppt_h/2"/>
                                          </p:val>
                                        </p:tav>
                                      </p:tavLst>
                                    </p:anim>
                                    <p:set>
                                      <p:cBhvr>
                                        <p:cTn id="67"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 presetClass="exit" presetSubtype="12" fill="hold" grpId="1" nodeType="clickEffect">
                                  <p:stCondLst>
                                    <p:cond delay="0"/>
                                  </p:stCondLst>
                                  <p:childTnLst>
                                    <p:anim calcmode="lin" valueType="num">
                                      <p:cBhvr additive="base">
                                        <p:cTn id="71" dur="2000"/>
                                        <p:tgtEl>
                                          <p:spTgt spid="3">
                                            <p:txEl>
                                              <p:pRg st="3" end="3"/>
                                            </p:txEl>
                                          </p:spTgt>
                                        </p:tgtEl>
                                        <p:attrNameLst>
                                          <p:attrName>ppt_x</p:attrName>
                                        </p:attrNameLst>
                                      </p:cBhvr>
                                      <p:tavLst>
                                        <p:tav tm="0">
                                          <p:val>
                                            <p:strVal val="ppt_x"/>
                                          </p:val>
                                        </p:tav>
                                        <p:tav tm="100000">
                                          <p:val>
                                            <p:strVal val="0-ppt_w/2"/>
                                          </p:val>
                                        </p:tav>
                                      </p:tavLst>
                                    </p:anim>
                                    <p:anim calcmode="lin" valueType="num">
                                      <p:cBhvr additive="base">
                                        <p:cTn id="72" dur="2000"/>
                                        <p:tgtEl>
                                          <p:spTgt spid="3">
                                            <p:txEl>
                                              <p:pRg st="3" end="3"/>
                                            </p:txEl>
                                          </p:spTgt>
                                        </p:tgtEl>
                                        <p:attrNameLst>
                                          <p:attrName>ppt_y</p:attrName>
                                        </p:attrNameLst>
                                      </p:cBhvr>
                                      <p:tavLst>
                                        <p:tav tm="0">
                                          <p:val>
                                            <p:strVal val="ppt_y"/>
                                          </p:val>
                                        </p:tav>
                                        <p:tav tm="100000">
                                          <p:val>
                                            <p:strVal val="1+ppt_h/2"/>
                                          </p:val>
                                        </p:tav>
                                      </p:tavLst>
                                    </p:anim>
                                    <p:set>
                                      <p:cBhvr>
                                        <p:cTn id="73"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xit" presetSubtype="12" fill="hold" grpId="1" nodeType="clickEffect">
                                  <p:stCondLst>
                                    <p:cond delay="0"/>
                                  </p:stCondLst>
                                  <p:childTnLst>
                                    <p:anim calcmode="lin" valueType="num">
                                      <p:cBhvr additive="base">
                                        <p:cTn id="77" dur="2000"/>
                                        <p:tgtEl>
                                          <p:spTgt spid="3">
                                            <p:txEl>
                                              <p:pRg st="4" end="4"/>
                                            </p:txEl>
                                          </p:spTgt>
                                        </p:tgtEl>
                                        <p:attrNameLst>
                                          <p:attrName>ppt_x</p:attrName>
                                        </p:attrNameLst>
                                      </p:cBhvr>
                                      <p:tavLst>
                                        <p:tav tm="0">
                                          <p:val>
                                            <p:strVal val="ppt_x"/>
                                          </p:val>
                                        </p:tav>
                                        <p:tav tm="100000">
                                          <p:val>
                                            <p:strVal val="0-ppt_w/2"/>
                                          </p:val>
                                        </p:tav>
                                      </p:tavLst>
                                    </p:anim>
                                    <p:anim calcmode="lin" valueType="num">
                                      <p:cBhvr additive="base">
                                        <p:cTn id="78" dur="2000"/>
                                        <p:tgtEl>
                                          <p:spTgt spid="3">
                                            <p:txEl>
                                              <p:pRg st="4" end="4"/>
                                            </p:txEl>
                                          </p:spTgt>
                                        </p:tgtEl>
                                        <p:attrNameLst>
                                          <p:attrName>ppt_y</p:attrName>
                                        </p:attrNameLst>
                                      </p:cBhvr>
                                      <p:tavLst>
                                        <p:tav tm="0">
                                          <p:val>
                                            <p:strVal val="ppt_y"/>
                                          </p:val>
                                        </p:tav>
                                        <p:tav tm="100000">
                                          <p:val>
                                            <p:strVal val="1+ppt_h/2"/>
                                          </p:val>
                                        </p:tav>
                                      </p:tavLst>
                                    </p:anim>
                                    <p:set>
                                      <p:cBhvr>
                                        <p:cTn id="79"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 presetClass="exit" presetSubtype="12" fill="hold" grpId="1" nodeType="clickEffect">
                                  <p:stCondLst>
                                    <p:cond delay="0"/>
                                  </p:stCondLst>
                                  <p:childTnLst>
                                    <p:anim calcmode="lin" valueType="num">
                                      <p:cBhvr additive="base">
                                        <p:cTn id="83" dur="2000"/>
                                        <p:tgtEl>
                                          <p:spTgt spid="3">
                                            <p:txEl>
                                              <p:pRg st="5" end="5"/>
                                            </p:txEl>
                                          </p:spTgt>
                                        </p:tgtEl>
                                        <p:attrNameLst>
                                          <p:attrName>ppt_x</p:attrName>
                                        </p:attrNameLst>
                                      </p:cBhvr>
                                      <p:tavLst>
                                        <p:tav tm="0">
                                          <p:val>
                                            <p:strVal val="ppt_x"/>
                                          </p:val>
                                        </p:tav>
                                        <p:tav tm="100000">
                                          <p:val>
                                            <p:strVal val="0-ppt_w/2"/>
                                          </p:val>
                                        </p:tav>
                                      </p:tavLst>
                                    </p:anim>
                                    <p:anim calcmode="lin" valueType="num">
                                      <p:cBhvr additive="base">
                                        <p:cTn id="84" dur="2000"/>
                                        <p:tgtEl>
                                          <p:spTgt spid="3">
                                            <p:txEl>
                                              <p:pRg st="5" end="5"/>
                                            </p:txEl>
                                          </p:spTgt>
                                        </p:tgtEl>
                                        <p:attrNameLst>
                                          <p:attrName>ppt_y</p:attrName>
                                        </p:attrNameLst>
                                      </p:cBhvr>
                                      <p:tavLst>
                                        <p:tav tm="0">
                                          <p:val>
                                            <p:strVal val="ppt_y"/>
                                          </p:val>
                                        </p:tav>
                                        <p:tav tm="100000">
                                          <p:val>
                                            <p:strVal val="1+ppt_h/2"/>
                                          </p:val>
                                        </p:tav>
                                      </p:tavLst>
                                    </p:anim>
                                    <p:set>
                                      <p:cBhvr>
                                        <p:cTn id="85"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229600" cy="632666"/>
          </a:xfrm>
        </p:spPr>
        <p:txBody>
          <a:bodyPr>
            <a:normAutofit/>
          </a:bodyPr>
          <a:lstStyle/>
          <a:p>
            <a:pPr algn="r" rtl="1"/>
            <a:r>
              <a:rPr lang="fr-FR" sz="3600" b="1" dirty="0" smtClean="0">
                <a:solidFill>
                  <a:srgbClr val="FF0000"/>
                </a:solidFill>
              </a:rPr>
              <a:t>III</a:t>
            </a:r>
            <a:r>
              <a:rPr lang="ar-SA" sz="3600" b="1" dirty="0" smtClean="0">
                <a:solidFill>
                  <a:srgbClr val="FF0000"/>
                </a:solidFill>
              </a:rPr>
              <a:t>- جمع الأدلة والقرائن</a:t>
            </a:r>
            <a:endParaRPr lang="fr-FR" sz="3600" dirty="0">
              <a:solidFill>
                <a:srgbClr val="FF0000"/>
              </a:solidFill>
            </a:endParaRPr>
          </a:p>
        </p:txBody>
      </p:sp>
      <p:sp>
        <p:nvSpPr>
          <p:cNvPr id="3" name="Espace réservé du contenu 2"/>
          <p:cNvSpPr>
            <a:spLocks noGrp="1"/>
          </p:cNvSpPr>
          <p:nvPr>
            <p:ph idx="1"/>
          </p:nvPr>
        </p:nvSpPr>
        <p:spPr>
          <a:xfrm>
            <a:off x="457200" y="1285860"/>
            <a:ext cx="8229600" cy="5038740"/>
          </a:xfrm>
        </p:spPr>
        <p:txBody>
          <a:bodyPr>
            <a:normAutofit/>
          </a:bodyPr>
          <a:lstStyle/>
          <a:p>
            <a:pPr algn="just" rtl="1">
              <a:buNone/>
            </a:pPr>
            <a:r>
              <a:rPr lang="ar-DZ" sz="3600" dirty="0" smtClean="0">
                <a:cs typeface="+mj-cs"/>
              </a:rPr>
              <a:t>		</a:t>
            </a:r>
            <a:r>
              <a:rPr lang="ar-SA" sz="3600" dirty="0" err="1" smtClean="0">
                <a:cs typeface="+mj-cs"/>
              </a:rPr>
              <a:t>ينص</a:t>
            </a:r>
            <a:r>
              <a:rPr lang="ar-SA" sz="3600" dirty="0" smtClean="0">
                <a:cs typeface="+mj-cs"/>
              </a:rPr>
              <a:t> المعيار الثالث من معايير العمل الميداني على ما يلي: يجب الحصول على أدلة كافية ومقنعة عن طريق الفحص والملاحظة والاستفسارات والمصادقات بحيث تكون أساسا معقولا لرأي المدقق فيما يخص بالقوائم محل الفحص.</a:t>
            </a:r>
            <a:endParaRPr lang="fr-FR" sz="3600" dirty="0" smtClean="0">
              <a:cs typeface="+mj-cs"/>
            </a:endParaRPr>
          </a:p>
          <a:p>
            <a:pPr algn="just" rtl="1">
              <a:buNone/>
            </a:pPr>
            <a:r>
              <a:rPr lang="ar-DZ" sz="3600" dirty="0" smtClean="0">
                <a:cs typeface="+mj-cs"/>
              </a:rPr>
              <a:t>		</a:t>
            </a:r>
            <a:r>
              <a:rPr lang="ar-SA" sz="3600" dirty="0" smtClean="0">
                <a:cs typeface="+mj-cs"/>
              </a:rPr>
              <a:t>يشير ذلك إلى أن على المدقق القيام بجمع كافة الأدلة المتاحة التي تعينه في عملية التدقيق ويمكن له استخدام كافة الأدلة والوسائل المتعارف عليها مثل:</a:t>
            </a:r>
            <a:endParaRPr lang="fr-FR" sz="3600" dirty="0" smtClean="0">
              <a:cs typeface="+mj-cs"/>
            </a:endParaRPr>
          </a:p>
          <a:p>
            <a:pPr algn="r" rtl="1">
              <a:buNone/>
            </a:pPr>
            <a:endParaRPr lang="fr-FR" sz="3600" dirty="0">
              <a:cs typeface="+mj-cs"/>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6" fill="hold" grpId="1" nodeType="clickEffect">
                                  <p:stCondLst>
                                    <p:cond delay="0"/>
                                  </p:stCondLst>
                                  <p:childTnLst>
                                    <p:anim calcmode="lin" valueType="num">
                                      <p:cBhvr additive="base">
                                        <p:cTn id="24" dur="1000"/>
                                        <p:tgtEl>
                                          <p:spTgt spid="2"/>
                                        </p:tgtEl>
                                        <p:attrNameLst>
                                          <p:attrName>ppt_x</p:attrName>
                                        </p:attrNameLst>
                                      </p:cBhvr>
                                      <p:tavLst>
                                        <p:tav tm="0">
                                          <p:val>
                                            <p:strVal val="ppt_x"/>
                                          </p:val>
                                        </p:tav>
                                        <p:tav tm="100000">
                                          <p:val>
                                            <p:strVal val="1+ppt_w/2"/>
                                          </p:val>
                                        </p:tav>
                                      </p:tavLst>
                                    </p:anim>
                                    <p:anim calcmode="lin" valueType="num">
                                      <p:cBhvr additive="base">
                                        <p:cTn id="25" dur="1000"/>
                                        <p:tgtEl>
                                          <p:spTgt spid="2"/>
                                        </p:tgtEl>
                                        <p:attrNameLst>
                                          <p:attrName>ppt_y</p:attrName>
                                        </p:attrNameLst>
                                      </p:cBhvr>
                                      <p:tavLst>
                                        <p:tav tm="0">
                                          <p:val>
                                            <p:strVal val="ppt_y"/>
                                          </p:val>
                                        </p:tav>
                                        <p:tav tm="100000">
                                          <p:val>
                                            <p:strVal val="1+ppt_h/2"/>
                                          </p:val>
                                        </p:tav>
                                      </p:tavLst>
                                    </p:anim>
                                    <p:set>
                                      <p:cBhvr>
                                        <p:cTn id="26" dur="1" fill="hold">
                                          <p:stCondLst>
                                            <p:cond delay="9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6" fill="hold" grpId="1" nodeType="clickEffect">
                                  <p:stCondLst>
                                    <p:cond delay="0"/>
                                  </p:stCondLst>
                                  <p:childTnLst>
                                    <p:anim calcmode="lin" valueType="num">
                                      <p:cBhvr additive="base">
                                        <p:cTn id="30" dur="1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31" dur="1000"/>
                                        <p:tgtEl>
                                          <p:spTgt spid="3">
                                            <p:txEl>
                                              <p:pRg st="0" end="0"/>
                                            </p:txEl>
                                          </p:spTgt>
                                        </p:tgtEl>
                                        <p:attrNameLst>
                                          <p:attrName>ppt_y</p:attrName>
                                        </p:attrNameLst>
                                      </p:cBhvr>
                                      <p:tavLst>
                                        <p:tav tm="0">
                                          <p:val>
                                            <p:strVal val="ppt_y"/>
                                          </p:val>
                                        </p:tav>
                                        <p:tav tm="100000">
                                          <p:val>
                                            <p:strVal val="1+ppt_h/2"/>
                                          </p:val>
                                        </p:tav>
                                      </p:tavLst>
                                    </p:anim>
                                    <p:set>
                                      <p:cBhvr>
                                        <p:cTn id="32"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6" fill="hold" grpId="1" nodeType="clickEffect">
                                  <p:stCondLst>
                                    <p:cond delay="0"/>
                                  </p:stCondLst>
                                  <p:childTnLst>
                                    <p:anim calcmode="lin" valueType="num">
                                      <p:cBhvr additive="base">
                                        <p:cTn id="36" dur="1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37" dur="1000"/>
                                        <p:tgtEl>
                                          <p:spTgt spid="3">
                                            <p:txEl>
                                              <p:pRg st="1" end="1"/>
                                            </p:txEl>
                                          </p:spTgt>
                                        </p:tgtEl>
                                        <p:attrNameLst>
                                          <p:attrName>ppt_y</p:attrName>
                                        </p:attrNameLst>
                                      </p:cBhvr>
                                      <p:tavLst>
                                        <p:tav tm="0">
                                          <p:val>
                                            <p:strVal val="ppt_y"/>
                                          </p:val>
                                        </p:tav>
                                        <p:tav tm="100000">
                                          <p:val>
                                            <p:strVal val="1+ppt_h/2"/>
                                          </p:val>
                                        </p:tav>
                                      </p:tavLst>
                                    </p:anim>
                                    <p:set>
                                      <p:cBhvr>
                                        <p:cTn id="3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lnSpcReduction="10000"/>
          </a:bodyPr>
          <a:lstStyle/>
          <a:p>
            <a:pPr algn="just" rtl="1">
              <a:buNone/>
            </a:pPr>
            <a:r>
              <a:rPr lang="ar-DZ" sz="3200" b="1" dirty="0" smtClean="0">
                <a:cs typeface="+mj-cs"/>
              </a:rPr>
              <a:t>1</a:t>
            </a:r>
            <a:r>
              <a:rPr lang="ar-SA" sz="3200" b="1" dirty="0" smtClean="0">
                <a:cs typeface="+mj-cs"/>
              </a:rPr>
              <a:t>- الجرد العملي:</a:t>
            </a:r>
            <a:r>
              <a:rPr lang="ar-SA" sz="3200" dirty="0" smtClean="0">
                <a:cs typeface="+mj-cs"/>
              </a:rPr>
              <a:t> ويستخدم هذا الأسلوب للتأكيد من الوجود الفعلي للأصول المستخدمة أو المضافة تنفيذا للأنشطة الاجتماعية، مثل أجهزة تكييف وتنقية الهواء، أجهزة الأمن الصناعي، سيارات نقل العاملين، دار حضانة أطفال العاملين....</a:t>
            </a:r>
            <a:r>
              <a:rPr lang="ar-SA" sz="3200" dirty="0" err="1" smtClean="0">
                <a:cs typeface="+mj-cs"/>
              </a:rPr>
              <a:t>إلخ</a:t>
            </a:r>
            <a:r>
              <a:rPr lang="ar-SA" sz="3200" dirty="0" smtClean="0">
                <a:cs typeface="+mj-cs"/>
              </a:rPr>
              <a:t>.</a:t>
            </a:r>
            <a:endParaRPr lang="fr-FR" sz="3200" dirty="0" smtClean="0">
              <a:cs typeface="+mj-cs"/>
            </a:endParaRPr>
          </a:p>
          <a:p>
            <a:pPr algn="just" rtl="1">
              <a:buNone/>
            </a:pPr>
            <a:r>
              <a:rPr lang="ar-DZ" sz="3200" b="1" dirty="0" smtClean="0">
                <a:cs typeface="+mj-cs"/>
              </a:rPr>
              <a:t>2</a:t>
            </a:r>
            <a:r>
              <a:rPr lang="ar-SA" sz="3200" b="1" dirty="0" smtClean="0">
                <a:cs typeface="+mj-cs"/>
              </a:rPr>
              <a:t>- التدقيق </a:t>
            </a:r>
            <a:r>
              <a:rPr lang="ar-SA" sz="3200" b="1" dirty="0" err="1" smtClean="0">
                <a:cs typeface="+mj-cs"/>
              </a:rPr>
              <a:t>المستندي</a:t>
            </a:r>
            <a:r>
              <a:rPr lang="ar-SA" sz="3200" b="1" dirty="0" smtClean="0">
                <a:cs typeface="+mj-cs"/>
              </a:rPr>
              <a:t>:</a:t>
            </a:r>
            <a:r>
              <a:rPr lang="ar-SA" sz="3200" dirty="0" smtClean="0">
                <a:cs typeface="+mj-cs"/>
              </a:rPr>
              <a:t> وذلك للتأكد من وجود المستندات المؤيدة للعمليات المنفذة للأنشطة الاجتماعية.</a:t>
            </a:r>
            <a:endParaRPr lang="fr-FR" sz="3200" dirty="0" smtClean="0">
              <a:cs typeface="+mj-cs"/>
            </a:endParaRPr>
          </a:p>
          <a:p>
            <a:pPr algn="just" rtl="1">
              <a:buNone/>
            </a:pPr>
            <a:r>
              <a:rPr lang="ar-DZ" sz="3200" b="1" dirty="0" smtClean="0">
                <a:cs typeface="+mj-cs"/>
              </a:rPr>
              <a:t>3</a:t>
            </a:r>
            <a:r>
              <a:rPr lang="ar-SA" sz="3200" b="1" dirty="0" smtClean="0">
                <a:cs typeface="+mj-cs"/>
              </a:rPr>
              <a:t>- المصادقات والشهادات:</a:t>
            </a:r>
            <a:r>
              <a:rPr lang="ar-SA" sz="3200" dirty="0" smtClean="0">
                <a:cs typeface="+mj-cs"/>
              </a:rPr>
              <a:t> وذلك للحصول على بيانات من إدارة المؤسسة عن أي أمر يصادف المدقق أثناء عملية التدقيق.</a:t>
            </a:r>
            <a:endParaRPr lang="ar-DZ" sz="3200" dirty="0" smtClean="0">
              <a:cs typeface="+mj-cs"/>
            </a:endParaRPr>
          </a:p>
          <a:p>
            <a:pPr algn="just" rtl="1">
              <a:buNone/>
            </a:pPr>
            <a:r>
              <a:rPr lang="ar-DZ" sz="3200" b="1" dirty="0" smtClean="0">
                <a:cs typeface="+mj-cs"/>
              </a:rPr>
              <a:t>4</a:t>
            </a:r>
            <a:r>
              <a:rPr lang="ar-SA" sz="3200" b="1" dirty="0" smtClean="0">
                <a:cs typeface="+mj-cs"/>
              </a:rPr>
              <a:t>- التدقيق المحاسبي:</a:t>
            </a:r>
            <a:r>
              <a:rPr lang="ar-SA" sz="3200" dirty="0" smtClean="0">
                <a:cs typeface="+mj-cs"/>
              </a:rPr>
              <a:t> وذلك بقيام المدقق ببعض العمليات الحسابية لتدقيق التكاليف المحسوبة في القائمة الاجتماعية أو تجميع عناصر تكلفة نشاط معين أو لتدقيق قيم بعض الأضرار الاجتماعية.</a:t>
            </a:r>
            <a:endParaRPr lang="fr-FR" sz="3200" dirty="0" smtClean="0">
              <a:cs typeface="+mj-cs"/>
            </a:endParaRPr>
          </a:p>
          <a:p>
            <a:pPr algn="r" rtl="1">
              <a:buNone/>
            </a:pPr>
            <a:endParaRPr lang="fr-FR" sz="3200" dirty="0" smtClean="0">
              <a:cs typeface="+mj-cs"/>
            </a:endParaRPr>
          </a:p>
          <a:p>
            <a:pPr algn="r" rtl="1">
              <a:buNone/>
            </a:pPr>
            <a:endParaRPr lang="fr-FR"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2" fill="hold" grpId="1" nodeType="clickEffect">
                                  <p:stCondLst>
                                    <p:cond delay="0"/>
                                  </p:stCondLst>
                                  <p:childTnLst>
                                    <p:anim calcmode="lin" valueType="num">
                                      <p:cBhvr additive="base">
                                        <p:cTn id="30"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31" dur="2000"/>
                                        <p:tgtEl>
                                          <p:spTgt spid="3">
                                            <p:txEl>
                                              <p:pRg st="0" end="0"/>
                                            </p:txEl>
                                          </p:spTgt>
                                        </p:tgtEl>
                                        <p:attrNameLst>
                                          <p:attrName>ppt_y</p:attrName>
                                        </p:attrNameLst>
                                      </p:cBhvr>
                                      <p:tavLst>
                                        <p:tav tm="0">
                                          <p:val>
                                            <p:strVal val="ppt_y"/>
                                          </p:val>
                                        </p:tav>
                                        <p:tav tm="100000">
                                          <p:val>
                                            <p:strVal val="ppt_y"/>
                                          </p:val>
                                        </p:tav>
                                      </p:tavLst>
                                    </p:anim>
                                    <p:set>
                                      <p:cBhvr>
                                        <p:cTn id="3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2" fill="hold" grpId="1" nodeType="clickEffect">
                                  <p:stCondLst>
                                    <p:cond delay="0"/>
                                  </p:stCondLst>
                                  <p:childTnLst>
                                    <p:anim calcmode="lin" valueType="num">
                                      <p:cBhvr additive="base">
                                        <p:cTn id="36"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37" dur="2000"/>
                                        <p:tgtEl>
                                          <p:spTgt spid="3">
                                            <p:txEl>
                                              <p:pRg st="1" end="1"/>
                                            </p:txEl>
                                          </p:spTgt>
                                        </p:tgtEl>
                                        <p:attrNameLst>
                                          <p:attrName>ppt_y</p:attrName>
                                        </p:attrNameLst>
                                      </p:cBhvr>
                                      <p:tavLst>
                                        <p:tav tm="0">
                                          <p:val>
                                            <p:strVal val="ppt_y"/>
                                          </p:val>
                                        </p:tav>
                                        <p:tav tm="100000">
                                          <p:val>
                                            <p:strVal val="ppt_y"/>
                                          </p:val>
                                        </p:tav>
                                      </p:tavLst>
                                    </p:anim>
                                    <p:set>
                                      <p:cBhvr>
                                        <p:cTn id="38"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2" fill="hold" grpId="1" nodeType="clickEffect">
                                  <p:stCondLst>
                                    <p:cond delay="0"/>
                                  </p:stCondLst>
                                  <p:childTnLst>
                                    <p:anim calcmode="lin" valueType="num">
                                      <p:cBhvr additive="base">
                                        <p:cTn id="42"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43" dur="2000"/>
                                        <p:tgtEl>
                                          <p:spTgt spid="3">
                                            <p:txEl>
                                              <p:pRg st="2" end="2"/>
                                            </p:txEl>
                                          </p:spTgt>
                                        </p:tgtEl>
                                        <p:attrNameLst>
                                          <p:attrName>ppt_y</p:attrName>
                                        </p:attrNameLst>
                                      </p:cBhvr>
                                      <p:tavLst>
                                        <p:tav tm="0">
                                          <p:val>
                                            <p:strVal val="ppt_y"/>
                                          </p:val>
                                        </p:tav>
                                        <p:tav tm="100000">
                                          <p:val>
                                            <p:strVal val="ppt_y"/>
                                          </p:val>
                                        </p:tav>
                                      </p:tavLst>
                                    </p:anim>
                                    <p:set>
                                      <p:cBhvr>
                                        <p:cTn id="44"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1" nodeType="clickEffect">
                                  <p:stCondLst>
                                    <p:cond delay="0"/>
                                  </p:stCondLst>
                                  <p:childTnLst>
                                    <p:anim calcmode="lin" valueType="num">
                                      <p:cBhvr additive="base">
                                        <p:cTn id="48"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49" dur="2000"/>
                                        <p:tgtEl>
                                          <p:spTgt spid="3">
                                            <p:txEl>
                                              <p:pRg st="3" end="3"/>
                                            </p:txEl>
                                          </p:spTgt>
                                        </p:tgtEl>
                                        <p:attrNameLst>
                                          <p:attrName>ppt_y</p:attrName>
                                        </p:attrNameLst>
                                      </p:cBhvr>
                                      <p:tavLst>
                                        <p:tav tm="0">
                                          <p:val>
                                            <p:strVal val="ppt_y"/>
                                          </p:val>
                                        </p:tav>
                                        <p:tav tm="100000">
                                          <p:val>
                                            <p:strVal val="ppt_y"/>
                                          </p:val>
                                        </p:tav>
                                      </p:tavLst>
                                    </p:anim>
                                    <p:set>
                                      <p:cBhvr>
                                        <p:cTn id="50"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lnSpcReduction="10000"/>
          </a:bodyPr>
          <a:lstStyle/>
          <a:p>
            <a:pPr algn="r" rtl="1">
              <a:buNone/>
            </a:pPr>
            <a:r>
              <a:rPr lang="ar-SA" dirty="0" smtClean="0"/>
              <a:t> </a:t>
            </a:r>
            <a:endParaRPr lang="fr-FR" dirty="0" smtClean="0"/>
          </a:p>
          <a:p>
            <a:pPr algn="just" rtl="1">
              <a:buNone/>
            </a:pPr>
            <a:r>
              <a:rPr lang="ar-DZ" sz="2800" b="1" dirty="0" smtClean="0">
                <a:cs typeface="+mj-cs"/>
              </a:rPr>
              <a:t>5</a:t>
            </a:r>
            <a:r>
              <a:rPr lang="ar-SA" sz="2800" b="1" dirty="0" smtClean="0">
                <a:cs typeface="+mj-cs"/>
              </a:rPr>
              <a:t>- الفحص الميداني:</a:t>
            </a:r>
            <a:r>
              <a:rPr lang="ar-SA" sz="2800" dirty="0" smtClean="0">
                <a:cs typeface="+mj-cs"/>
              </a:rPr>
              <a:t> حيث توجد مجموعة من البيانات والمعلومات الكمية التي يريد المدقق الحصول عليها للتقرير عن الأنشطة الاجتماعية غير القابلة للقياس النقدي مثل عدد أجهزة رقابة التلوث ونوعها وعدد العاملين عليها ونسبة التلوث الفعلية التي أحدثتها المؤسسة ومدى مطابقتها للمعدل المفروض بحكم التشريعات وعدد الحوادث خلال الفترة، عدد الوظائف الجديدة...</a:t>
            </a:r>
            <a:r>
              <a:rPr lang="ar-SA" sz="2800" dirty="0" err="1" smtClean="0">
                <a:cs typeface="+mj-cs"/>
              </a:rPr>
              <a:t>إلخ</a:t>
            </a:r>
            <a:r>
              <a:rPr lang="ar-SA" sz="2800" dirty="0" smtClean="0">
                <a:cs typeface="+mj-cs"/>
              </a:rPr>
              <a:t> فعن طريق الفحص الميداني لمواقع العمل والسجلات والتقارير الداخلية والخارجية المرتبطة بذلك يمكن للمدقق الحصول على مثل تلك البيانات والمعلومات.</a:t>
            </a:r>
            <a:endParaRPr lang="fr-FR" sz="2800" dirty="0" smtClean="0">
              <a:cs typeface="+mj-cs"/>
            </a:endParaRPr>
          </a:p>
          <a:p>
            <a:pPr algn="just" rtl="1">
              <a:buNone/>
            </a:pPr>
            <a:r>
              <a:rPr lang="ar-SA" sz="2800" b="1" dirty="0" smtClean="0">
                <a:cs typeface="+mj-cs"/>
              </a:rPr>
              <a:t>6- الاستفسار:</a:t>
            </a:r>
            <a:r>
              <a:rPr lang="ar-SA" sz="2800" dirty="0" smtClean="0">
                <a:cs typeface="+mj-cs"/>
              </a:rPr>
              <a:t> حيث يستخدم المدقق أسلوب الاستفسار سواء شفويا أو تحريريا لتحديد أثار بعض الأنشطة على المستفيدين منها لتقييمها، مثل التعرف على مدى استفادة العاملين من النادي، المصايف، الرحلات،...</a:t>
            </a:r>
            <a:r>
              <a:rPr lang="ar-SA" sz="2800" dirty="0" err="1" smtClean="0">
                <a:cs typeface="+mj-cs"/>
              </a:rPr>
              <a:t>إلخ</a:t>
            </a:r>
            <a:endParaRPr lang="fr-FR" sz="2800" dirty="0" smtClean="0">
              <a:cs typeface="+mj-cs"/>
            </a:endParaRPr>
          </a:p>
          <a:p>
            <a:pPr algn="just" rtl="1">
              <a:buNone/>
            </a:pPr>
            <a:r>
              <a:rPr lang="ar-SA" sz="2800" b="1" dirty="0" smtClean="0">
                <a:cs typeface="+mj-cs"/>
              </a:rPr>
              <a:t>7- استخدام الأساليب الوصفية أو الإحصائية</a:t>
            </a:r>
            <a:r>
              <a:rPr lang="ar-SA" sz="2800" dirty="0" smtClean="0">
                <a:cs typeface="+mj-cs"/>
              </a:rPr>
              <a:t> التي تتفق وطبيعة النشاط المراد قياسه للتأكد من حدوثه والتقرير عنه لكونه غير قابل للإدراج بالقائمة الاجتماعية.</a:t>
            </a:r>
            <a:endParaRPr lang="fr-FR" sz="2800" dirty="0" smtClean="0">
              <a:cs typeface="+mj-cs"/>
            </a:endParaRPr>
          </a:p>
          <a:p>
            <a:pPr algn="r" rtl="1">
              <a:buNone/>
            </a:pPr>
            <a:endParaRPr lang="fr-FR"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1" fill="hold" grpId="1" nodeType="clickEffect">
                                  <p:stCondLst>
                                    <p:cond delay="0"/>
                                  </p:stCondLst>
                                  <p:childTnLst>
                                    <p:anim calcmode="lin" valueType="num">
                                      <p:cBhvr additive="base">
                                        <p:cTn id="26" dur="2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7" dur="2000"/>
                                        <p:tgtEl>
                                          <p:spTgt spid="3">
                                            <p:txEl>
                                              <p:pRg st="0" end="0"/>
                                            </p:txEl>
                                          </p:spTgt>
                                        </p:tgtEl>
                                        <p:attrNameLst>
                                          <p:attrName>ppt_y</p:attrName>
                                        </p:attrNameLst>
                                      </p:cBhvr>
                                      <p:tavLst>
                                        <p:tav tm="0">
                                          <p:val>
                                            <p:strVal val="ppt_y"/>
                                          </p:val>
                                        </p:tav>
                                        <p:tav tm="100000">
                                          <p:val>
                                            <p:strVal val="0-ppt_h/2"/>
                                          </p:val>
                                        </p:tav>
                                      </p:tavLst>
                                    </p:anim>
                                    <p:set>
                                      <p:cBhvr>
                                        <p:cTn id="28"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1" fill="hold" grpId="1" nodeType="clickEffect">
                                  <p:stCondLst>
                                    <p:cond delay="0"/>
                                  </p:stCondLst>
                                  <p:childTnLst>
                                    <p:anim calcmode="lin" valueType="num">
                                      <p:cBhvr additive="base">
                                        <p:cTn id="32" dur="20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3" dur="2000"/>
                                        <p:tgtEl>
                                          <p:spTgt spid="3">
                                            <p:txEl>
                                              <p:pRg st="1" end="1"/>
                                            </p:txEl>
                                          </p:spTgt>
                                        </p:tgtEl>
                                        <p:attrNameLst>
                                          <p:attrName>ppt_y</p:attrName>
                                        </p:attrNameLst>
                                      </p:cBhvr>
                                      <p:tavLst>
                                        <p:tav tm="0">
                                          <p:val>
                                            <p:strVal val="ppt_y"/>
                                          </p:val>
                                        </p:tav>
                                        <p:tav tm="100000">
                                          <p:val>
                                            <p:strVal val="0-ppt_h/2"/>
                                          </p:val>
                                        </p:tav>
                                      </p:tavLst>
                                    </p:anim>
                                    <p:set>
                                      <p:cBhvr>
                                        <p:cTn id="3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1" fill="hold" grpId="1" nodeType="clickEffect">
                                  <p:stCondLst>
                                    <p:cond delay="0"/>
                                  </p:stCondLst>
                                  <p:childTnLst>
                                    <p:anim calcmode="lin" valueType="num">
                                      <p:cBhvr additive="base">
                                        <p:cTn id="38" dur="20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9" dur="2000"/>
                                        <p:tgtEl>
                                          <p:spTgt spid="3">
                                            <p:txEl>
                                              <p:pRg st="2" end="2"/>
                                            </p:txEl>
                                          </p:spTgt>
                                        </p:tgtEl>
                                        <p:attrNameLst>
                                          <p:attrName>ppt_y</p:attrName>
                                        </p:attrNameLst>
                                      </p:cBhvr>
                                      <p:tavLst>
                                        <p:tav tm="0">
                                          <p:val>
                                            <p:strVal val="ppt_y"/>
                                          </p:val>
                                        </p:tav>
                                        <p:tav tm="100000">
                                          <p:val>
                                            <p:strVal val="0-ppt_h/2"/>
                                          </p:val>
                                        </p:tav>
                                      </p:tavLst>
                                    </p:anim>
                                    <p:set>
                                      <p:cBhvr>
                                        <p:cTn id="40"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xit" presetSubtype="1" fill="hold" grpId="1" nodeType="clickEffect">
                                  <p:stCondLst>
                                    <p:cond delay="0"/>
                                  </p:stCondLst>
                                  <p:childTnLst>
                                    <p:anim calcmode="lin" valueType="num">
                                      <p:cBhvr additive="base">
                                        <p:cTn id="44" dur="20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2000"/>
                                        <p:tgtEl>
                                          <p:spTgt spid="3">
                                            <p:txEl>
                                              <p:pRg st="3" end="3"/>
                                            </p:txEl>
                                          </p:spTgt>
                                        </p:tgtEl>
                                        <p:attrNameLst>
                                          <p:attrName>ppt_y</p:attrName>
                                        </p:attrNameLst>
                                      </p:cBhvr>
                                      <p:tavLst>
                                        <p:tav tm="0">
                                          <p:val>
                                            <p:strVal val="ppt_y"/>
                                          </p:val>
                                        </p:tav>
                                        <p:tav tm="100000">
                                          <p:val>
                                            <p:strVal val="0-ppt_h/2"/>
                                          </p:val>
                                        </p:tav>
                                      </p:tavLst>
                                    </p:anim>
                                    <p:set>
                                      <p:cBhvr>
                                        <p:cTn id="46"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تقرير المدقق.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0"/>
            <a:ext cx="8229600" cy="1143008"/>
          </a:xfrm>
        </p:spPr>
        <p:txBody>
          <a:bodyPr>
            <a:normAutofit fontScale="90000"/>
          </a:bodyPr>
          <a:lstStyle/>
          <a:p>
            <a:pPr algn="r" rtl="1"/>
            <a:r>
              <a:rPr lang="fr-FR" b="1" dirty="0" smtClean="0">
                <a:latin typeface="Sakkal Majalla" pitchFamily="2" charset="-78"/>
                <a:cs typeface="Sakkal Majalla" pitchFamily="2" charset="-78"/>
              </a:rPr>
              <a:t/>
            </a:r>
            <a:br>
              <a:rPr lang="fr-FR" b="1" dirty="0" smtClean="0">
                <a:latin typeface="Sakkal Majalla" pitchFamily="2" charset="-78"/>
                <a:cs typeface="Sakkal Majalla" pitchFamily="2" charset="-78"/>
              </a:rPr>
            </a:br>
            <a:r>
              <a:rPr lang="ar-DZ" b="1" dirty="0" smtClean="0">
                <a:solidFill>
                  <a:srgbClr val="FF0000"/>
                </a:solidFill>
                <a:latin typeface="Sakkal Majalla" pitchFamily="2" charset="-78"/>
                <a:cs typeface="Sakkal Majalla" pitchFamily="2" charset="-78"/>
              </a:rPr>
              <a:t>المحور الخامس: </a:t>
            </a:r>
            <a:r>
              <a:rPr lang="ar-SA" b="1" dirty="0" smtClean="0">
                <a:solidFill>
                  <a:srgbClr val="FF0000"/>
                </a:solidFill>
                <a:latin typeface="Sakkal Majalla" pitchFamily="2" charset="-78"/>
                <a:cs typeface="Sakkal Majalla" pitchFamily="2" charset="-78"/>
              </a:rPr>
              <a:t>إجراءات التدقيق الاجتماعي</a:t>
            </a:r>
            <a:endParaRPr lang="fr-FR" dirty="0">
              <a:solidFill>
                <a:srgbClr val="FF0000"/>
              </a:solidFill>
            </a:endParaRPr>
          </a:p>
        </p:txBody>
      </p:sp>
      <p:pic>
        <p:nvPicPr>
          <p:cNvPr id="5" name="Espace réservé du contenu 4" descr="images (5).jpeg"/>
          <p:cNvPicPr>
            <a:picLocks noGrp="1" noChangeAspect="1"/>
          </p:cNvPicPr>
          <p:nvPr>
            <p:ph idx="1"/>
          </p:nvPr>
        </p:nvPicPr>
        <p:blipFill>
          <a:blip r:embed="rId3"/>
          <a:stretch>
            <a:fillRect/>
          </a:stretch>
        </p:blipFill>
        <p:spPr>
          <a:xfrm>
            <a:off x="1757362" y="2034381"/>
            <a:ext cx="5629275" cy="4191000"/>
          </a:xfrm>
        </p:spPr>
      </p:pic>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3000" fill="hold"/>
                                        <p:tgtEl>
                                          <p:spTgt spid="5"/>
                                        </p:tgtEl>
                                      </p:cBhvr>
                                      <p:by x="150000" y="150000"/>
                                    </p:animScale>
                                  </p:childTnLst>
                                </p:cTn>
                              </p:par>
                              <p:par>
                                <p:cTn id="11" presetID="3" presetClass="entr" presetSubtype="10" fill="hold" grpId="1"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a:bodyPr>
          <a:lstStyle/>
          <a:p>
            <a:pPr algn="r" rtl="1">
              <a:buNone/>
            </a:pPr>
            <a:r>
              <a:rPr lang="fr-FR" sz="3000" b="1" dirty="0" smtClean="0">
                <a:solidFill>
                  <a:srgbClr val="FF0000"/>
                </a:solidFill>
                <a:cs typeface="+mj-cs"/>
              </a:rPr>
              <a:t>VI</a:t>
            </a:r>
            <a:r>
              <a:rPr lang="ar-DZ" sz="3000" b="1" dirty="0" smtClean="0">
                <a:solidFill>
                  <a:srgbClr val="FF0000"/>
                </a:solidFill>
                <a:cs typeface="+mj-cs"/>
              </a:rPr>
              <a:t>-</a:t>
            </a:r>
            <a:r>
              <a:rPr lang="ar-SA" sz="3000" b="1" dirty="0" smtClean="0">
                <a:solidFill>
                  <a:srgbClr val="FF0000"/>
                </a:solidFill>
                <a:cs typeface="+mj-cs"/>
              </a:rPr>
              <a:t> تقرير التدقيق الاجتماعي</a:t>
            </a:r>
            <a:r>
              <a:rPr lang="ar-DZ" sz="3000" b="1" dirty="0" smtClean="0">
                <a:solidFill>
                  <a:srgbClr val="FF0000"/>
                </a:solidFill>
                <a:cs typeface="+mj-cs"/>
              </a:rPr>
              <a:t>:</a:t>
            </a:r>
            <a:endParaRPr lang="fr-FR" sz="2800" dirty="0" smtClean="0">
              <a:solidFill>
                <a:srgbClr val="FF0000"/>
              </a:solidFill>
              <a:cs typeface="+mj-cs"/>
            </a:endParaRPr>
          </a:p>
          <a:p>
            <a:pPr algn="just" rtl="1">
              <a:buNone/>
            </a:pPr>
            <a:r>
              <a:rPr lang="ar-DZ" sz="2800" dirty="0" smtClean="0">
                <a:cs typeface="+mj-cs"/>
              </a:rPr>
              <a:t>		</a:t>
            </a:r>
            <a:r>
              <a:rPr lang="ar-SA" sz="2800" dirty="0" smtClean="0">
                <a:cs typeface="+mj-cs"/>
              </a:rPr>
              <a:t>بعد أن ينتهي المدقق الاجتماعي من عملية التدقيق، فإن وسيلته التي يتضمنها رأيه الفني</a:t>
            </a:r>
            <a:r>
              <a:rPr lang="ar-DZ" sz="2800" dirty="0" smtClean="0">
                <a:cs typeface="+mj-cs"/>
              </a:rPr>
              <a:t> </a:t>
            </a:r>
            <a:r>
              <a:rPr lang="ar-SA" sz="2800" dirty="0" smtClean="0">
                <a:cs typeface="+mj-cs"/>
              </a:rPr>
              <a:t>المحايد بخصوص الأداء الاجتماعي للمنشأة محل التدقيق هي التقرير، وهو وثيقة مكتوبة تصدر عنه ويحتوي رأيه مدعما بالنتائج التي توصل إليها، وما وجد من انحرافات في الأداء وما ينتهي إليه من توصيات لتحسين الأداء، ويلخص للقارئ ما</a:t>
            </a:r>
            <a:r>
              <a:rPr lang="ar-DZ" sz="2800" dirty="0" smtClean="0">
                <a:cs typeface="+mj-cs"/>
              </a:rPr>
              <a:t> </a:t>
            </a:r>
            <a:r>
              <a:rPr lang="ar-SA" sz="2800" dirty="0" smtClean="0">
                <a:cs typeface="+mj-cs"/>
              </a:rPr>
              <a:t>يلي:</a:t>
            </a:r>
            <a:endParaRPr lang="fr-FR" sz="2800" dirty="0" smtClean="0">
              <a:cs typeface="+mj-cs"/>
            </a:endParaRPr>
          </a:p>
          <a:p>
            <a:pPr lvl="0" algn="just" rtl="1">
              <a:buClrTx/>
              <a:buFont typeface="Wingdings" pitchFamily="2" charset="2"/>
              <a:buChar char="§"/>
            </a:pPr>
            <a:r>
              <a:rPr lang="ar-SA" sz="2800" dirty="0" smtClean="0">
                <a:cs typeface="+mj-cs"/>
              </a:rPr>
              <a:t>سبب القيام بالتدقيق والسلطة التي أوجدت ذلك.</a:t>
            </a:r>
            <a:endParaRPr lang="fr-FR" sz="2800" dirty="0" smtClean="0">
              <a:cs typeface="+mj-cs"/>
            </a:endParaRPr>
          </a:p>
          <a:p>
            <a:pPr lvl="0" algn="just" rtl="1">
              <a:buClrTx/>
              <a:buFont typeface="Wingdings" pitchFamily="2" charset="2"/>
              <a:buChar char="§"/>
            </a:pPr>
            <a:r>
              <a:rPr lang="ar-SA" sz="2800" dirty="0" smtClean="0">
                <a:cs typeface="+mj-cs"/>
              </a:rPr>
              <a:t>تقديم المؤسسة للقارئ من وجهة النظر الاجتماعية.</a:t>
            </a:r>
            <a:endParaRPr lang="fr-FR" sz="2800" dirty="0" smtClean="0">
              <a:cs typeface="+mj-cs"/>
            </a:endParaRPr>
          </a:p>
          <a:p>
            <a:pPr lvl="0" algn="just" rtl="1">
              <a:buClrTx/>
              <a:buFont typeface="Wingdings" pitchFamily="2" charset="2"/>
              <a:buChar char="§"/>
            </a:pPr>
            <a:r>
              <a:rPr lang="ar-SA" sz="2800" dirty="0" smtClean="0">
                <a:cs typeface="+mj-cs"/>
              </a:rPr>
              <a:t>ما</a:t>
            </a:r>
            <a:r>
              <a:rPr lang="ar-DZ" sz="2800" dirty="0" smtClean="0">
                <a:cs typeface="+mj-cs"/>
              </a:rPr>
              <a:t> </a:t>
            </a:r>
            <a:r>
              <a:rPr lang="ar-SA" sz="2800" dirty="0" smtClean="0">
                <a:cs typeface="+mj-cs"/>
              </a:rPr>
              <a:t>تم عمله خلال التدقيق.</a:t>
            </a:r>
            <a:endParaRPr lang="fr-FR" sz="2800" dirty="0" smtClean="0">
              <a:cs typeface="+mj-cs"/>
            </a:endParaRPr>
          </a:p>
          <a:p>
            <a:pPr lvl="0" algn="just" rtl="1">
              <a:buClrTx/>
              <a:buFont typeface="Wingdings" pitchFamily="2" charset="2"/>
              <a:buChar char="§"/>
            </a:pPr>
            <a:r>
              <a:rPr lang="ar-SA" sz="2800" dirty="0" smtClean="0">
                <a:cs typeface="+mj-cs"/>
              </a:rPr>
              <a:t>النتائج التي تم التوصل إليها من خلال تقييم الأداء الاجتماعي.</a:t>
            </a:r>
            <a:endParaRPr lang="fr-FR" sz="2800" dirty="0" smtClean="0">
              <a:cs typeface="+mj-cs"/>
            </a:endParaRPr>
          </a:p>
          <a:p>
            <a:pPr lvl="0" algn="just" rtl="1">
              <a:buClrTx/>
              <a:buFont typeface="Wingdings" pitchFamily="2" charset="2"/>
              <a:buChar char="§"/>
            </a:pPr>
            <a:r>
              <a:rPr lang="ar-SA" sz="2800" dirty="0" smtClean="0">
                <a:cs typeface="+mj-cs"/>
              </a:rPr>
              <a:t>الحكم على الأداء الاجتماعي والتوصيات والتوجيهات إن وجدت لتحسين هذا الأداء</a:t>
            </a:r>
            <a:r>
              <a:rPr lang="ar-SA" dirty="0" smtClean="0"/>
              <a:t>.</a:t>
            </a:r>
            <a:endParaRPr lang="fr-FR" dirty="0" smtClean="0"/>
          </a:p>
          <a:p>
            <a:pPr algn="r" rtl="1">
              <a:buNone/>
            </a:pPr>
            <a:endParaRPr lang="fr-FR"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xit" presetSubtype="3" fill="hold" grpId="1" nodeType="clickEffect">
                                  <p:stCondLst>
                                    <p:cond delay="0"/>
                                  </p:stCondLst>
                                  <p:childTnLst>
                                    <p:anim calcmode="lin" valueType="num">
                                      <p:cBhvr additive="base">
                                        <p:cTn id="41" dur="2000"/>
                                        <p:tgtEl>
                                          <p:spTgt spid="3">
                                            <p:txEl>
                                              <p:pRg st="0" end="0"/>
                                            </p:txEl>
                                          </p:spTgt>
                                        </p:tgtEl>
                                        <p:attrNameLst>
                                          <p:attrName>ppt_x</p:attrName>
                                        </p:attrNameLst>
                                      </p:cBhvr>
                                      <p:tavLst>
                                        <p:tav tm="0">
                                          <p:val>
                                            <p:strVal val="ppt_x"/>
                                          </p:val>
                                        </p:tav>
                                        <p:tav tm="100000">
                                          <p:val>
                                            <p:strVal val="1+ppt_w/2"/>
                                          </p:val>
                                        </p:tav>
                                      </p:tavLst>
                                    </p:anim>
                                    <p:anim calcmode="lin" valueType="num">
                                      <p:cBhvr additive="base">
                                        <p:cTn id="42" dur="2000"/>
                                        <p:tgtEl>
                                          <p:spTgt spid="3">
                                            <p:txEl>
                                              <p:pRg st="0" end="0"/>
                                            </p:txEl>
                                          </p:spTgt>
                                        </p:tgtEl>
                                        <p:attrNameLst>
                                          <p:attrName>ppt_y</p:attrName>
                                        </p:attrNameLst>
                                      </p:cBhvr>
                                      <p:tavLst>
                                        <p:tav tm="0">
                                          <p:val>
                                            <p:strVal val="ppt_y"/>
                                          </p:val>
                                        </p:tav>
                                        <p:tav tm="100000">
                                          <p:val>
                                            <p:strVal val="0-ppt_h/2"/>
                                          </p:val>
                                        </p:tav>
                                      </p:tavLst>
                                    </p:anim>
                                    <p:set>
                                      <p:cBhvr>
                                        <p:cTn id="4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xit" presetSubtype="3" fill="hold" grpId="1" nodeType="clickEffect">
                                  <p:stCondLst>
                                    <p:cond delay="0"/>
                                  </p:stCondLst>
                                  <p:childTnLst>
                                    <p:anim calcmode="lin" valueType="num">
                                      <p:cBhvr additive="base">
                                        <p:cTn id="47" dur="20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48" dur="2000"/>
                                        <p:tgtEl>
                                          <p:spTgt spid="3">
                                            <p:txEl>
                                              <p:pRg st="1" end="1"/>
                                            </p:txEl>
                                          </p:spTgt>
                                        </p:tgtEl>
                                        <p:attrNameLst>
                                          <p:attrName>ppt_y</p:attrName>
                                        </p:attrNameLst>
                                      </p:cBhvr>
                                      <p:tavLst>
                                        <p:tav tm="0">
                                          <p:val>
                                            <p:strVal val="ppt_y"/>
                                          </p:val>
                                        </p:tav>
                                        <p:tav tm="100000">
                                          <p:val>
                                            <p:strVal val="0-ppt_h/2"/>
                                          </p:val>
                                        </p:tav>
                                      </p:tavLst>
                                    </p:anim>
                                    <p:set>
                                      <p:cBhvr>
                                        <p:cTn id="4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3" fill="hold" grpId="1" nodeType="clickEffect">
                                  <p:stCondLst>
                                    <p:cond delay="0"/>
                                  </p:stCondLst>
                                  <p:childTnLst>
                                    <p:anim calcmode="lin" valueType="num">
                                      <p:cBhvr additive="base">
                                        <p:cTn id="53" dur="20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54" dur="2000"/>
                                        <p:tgtEl>
                                          <p:spTgt spid="3">
                                            <p:txEl>
                                              <p:pRg st="2" end="2"/>
                                            </p:txEl>
                                          </p:spTgt>
                                        </p:tgtEl>
                                        <p:attrNameLst>
                                          <p:attrName>ppt_y</p:attrName>
                                        </p:attrNameLst>
                                      </p:cBhvr>
                                      <p:tavLst>
                                        <p:tav tm="0">
                                          <p:val>
                                            <p:strVal val="ppt_y"/>
                                          </p:val>
                                        </p:tav>
                                        <p:tav tm="100000">
                                          <p:val>
                                            <p:strVal val="0-ppt_h/2"/>
                                          </p:val>
                                        </p:tav>
                                      </p:tavLst>
                                    </p:anim>
                                    <p:set>
                                      <p:cBhvr>
                                        <p:cTn id="55"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 presetClass="exit" presetSubtype="3" fill="hold" grpId="1" nodeType="clickEffect">
                                  <p:stCondLst>
                                    <p:cond delay="0"/>
                                  </p:stCondLst>
                                  <p:childTnLst>
                                    <p:anim calcmode="lin" valueType="num">
                                      <p:cBhvr additive="base">
                                        <p:cTn id="59" dur="20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60" dur="2000"/>
                                        <p:tgtEl>
                                          <p:spTgt spid="3">
                                            <p:txEl>
                                              <p:pRg st="3" end="3"/>
                                            </p:txEl>
                                          </p:spTgt>
                                        </p:tgtEl>
                                        <p:attrNameLst>
                                          <p:attrName>ppt_y</p:attrName>
                                        </p:attrNameLst>
                                      </p:cBhvr>
                                      <p:tavLst>
                                        <p:tav tm="0">
                                          <p:val>
                                            <p:strVal val="ppt_y"/>
                                          </p:val>
                                        </p:tav>
                                        <p:tav tm="100000">
                                          <p:val>
                                            <p:strVal val="0-ppt_h/2"/>
                                          </p:val>
                                        </p:tav>
                                      </p:tavLst>
                                    </p:anim>
                                    <p:set>
                                      <p:cBhvr>
                                        <p:cTn id="61"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3" fill="hold" grpId="1" nodeType="clickEffect">
                                  <p:stCondLst>
                                    <p:cond delay="0"/>
                                  </p:stCondLst>
                                  <p:childTnLst>
                                    <p:anim calcmode="lin" valueType="num">
                                      <p:cBhvr additive="base">
                                        <p:cTn id="65" dur="20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66" dur="2000"/>
                                        <p:tgtEl>
                                          <p:spTgt spid="3">
                                            <p:txEl>
                                              <p:pRg st="4" end="4"/>
                                            </p:txEl>
                                          </p:spTgt>
                                        </p:tgtEl>
                                        <p:attrNameLst>
                                          <p:attrName>ppt_y</p:attrName>
                                        </p:attrNameLst>
                                      </p:cBhvr>
                                      <p:tavLst>
                                        <p:tav tm="0">
                                          <p:val>
                                            <p:strVal val="ppt_y"/>
                                          </p:val>
                                        </p:tav>
                                        <p:tav tm="100000">
                                          <p:val>
                                            <p:strVal val="0-ppt_h/2"/>
                                          </p:val>
                                        </p:tav>
                                      </p:tavLst>
                                    </p:anim>
                                    <p:set>
                                      <p:cBhvr>
                                        <p:cTn id="6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 presetClass="exit" presetSubtype="3" fill="hold" grpId="1" nodeType="clickEffect">
                                  <p:stCondLst>
                                    <p:cond delay="0"/>
                                  </p:stCondLst>
                                  <p:childTnLst>
                                    <p:anim calcmode="lin" valueType="num">
                                      <p:cBhvr additive="base">
                                        <p:cTn id="71" dur="2000"/>
                                        <p:tgtEl>
                                          <p:spTgt spid="3">
                                            <p:txEl>
                                              <p:pRg st="5" end="5"/>
                                            </p:txEl>
                                          </p:spTgt>
                                        </p:tgtEl>
                                        <p:attrNameLst>
                                          <p:attrName>ppt_x</p:attrName>
                                        </p:attrNameLst>
                                      </p:cBhvr>
                                      <p:tavLst>
                                        <p:tav tm="0">
                                          <p:val>
                                            <p:strVal val="ppt_x"/>
                                          </p:val>
                                        </p:tav>
                                        <p:tav tm="100000">
                                          <p:val>
                                            <p:strVal val="1+ppt_w/2"/>
                                          </p:val>
                                        </p:tav>
                                      </p:tavLst>
                                    </p:anim>
                                    <p:anim calcmode="lin" valueType="num">
                                      <p:cBhvr additive="base">
                                        <p:cTn id="72" dur="2000"/>
                                        <p:tgtEl>
                                          <p:spTgt spid="3">
                                            <p:txEl>
                                              <p:pRg st="5" end="5"/>
                                            </p:txEl>
                                          </p:spTgt>
                                        </p:tgtEl>
                                        <p:attrNameLst>
                                          <p:attrName>ppt_y</p:attrName>
                                        </p:attrNameLst>
                                      </p:cBhvr>
                                      <p:tavLst>
                                        <p:tav tm="0">
                                          <p:val>
                                            <p:strVal val="ppt_y"/>
                                          </p:val>
                                        </p:tav>
                                        <p:tav tm="100000">
                                          <p:val>
                                            <p:strVal val="0-ppt_h/2"/>
                                          </p:val>
                                        </p:tav>
                                      </p:tavLst>
                                    </p:anim>
                                    <p:set>
                                      <p:cBhvr>
                                        <p:cTn id="73"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 presetClass="exit" presetSubtype="3" fill="hold" grpId="1" nodeType="clickEffect">
                                  <p:stCondLst>
                                    <p:cond delay="0"/>
                                  </p:stCondLst>
                                  <p:childTnLst>
                                    <p:anim calcmode="lin" valueType="num">
                                      <p:cBhvr additive="base">
                                        <p:cTn id="77" dur="2000"/>
                                        <p:tgtEl>
                                          <p:spTgt spid="3">
                                            <p:txEl>
                                              <p:pRg st="6" end="6"/>
                                            </p:txEl>
                                          </p:spTgt>
                                        </p:tgtEl>
                                        <p:attrNameLst>
                                          <p:attrName>ppt_x</p:attrName>
                                        </p:attrNameLst>
                                      </p:cBhvr>
                                      <p:tavLst>
                                        <p:tav tm="0">
                                          <p:val>
                                            <p:strVal val="ppt_x"/>
                                          </p:val>
                                        </p:tav>
                                        <p:tav tm="100000">
                                          <p:val>
                                            <p:strVal val="1+ppt_w/2"/>
                                          </p:val>
                                        </p:tav>
                                      </p:tavLst>
                                    </p:anim>
                                    <p:anim calcmode="lin" valueType="num">
                                      <p:cBhvr additive="base">
                                        <p:cTn id="78" dur="2000"/>
                                        <p:tgtEl>
                                          <p:spTgt spid="3">
                                            <p:txEl>
                                              <p:pRg st="6" end="6"/>
                                            </p:txEl>
                                          </p:spTgt>
                                        </p:tgtEl>
                                        <p:attrNameLst>
                                          <p:attrName>ppt_y</p:attrName>
                                        </p:attrNameLst>
                                      </p:cBhvr>
                                      <p:tavLst>
                                        <p:tav tm="0">
                                          <p:val>
                                            <p:strVal val="ppt_y"/>
                                          </p:val>
                                        </p:tav>
                                        <p:tav tm="100000">
                                          <p:val>
                                            <p:strVal val="0-ppt_h/2"/>
                                          </p:val>
                                        </p:tav>
                                      </p:tavLst>
                                    </p:anim>
                                    <p:set>
                                      <p:cBhvr>
                                        <p:cTn id="79"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43602"/>
          </a:xfrm>
        </p:spPr>
        <p:txBody>
          <a:bodyPr>
            <a:normAutofit fontScale="25000" lnSpcReduction="20000"/>
          </a:bodyPr>
          <a:lstStyle/>
          <a:p>
            <a:pPr algn="r" rtl="1">
              <a:buNone/>
            </a:pPr>
            <a:r>
              <a:rPr lang="fr-FR" sz="8000" b="1" dirty="0" smtClean="0">
                <a:cs typeface="+mj-cs"/>
              </a:rPr>
              <a:t>-VI-1</a:t>
            </a:r>
            <a:r>
              <a:rPr lang="ar-DZ" sz="12800" b="1" dirty="0" smtClean="0">
                <a:cs typeface="+mj-cs"/>
              </a:rPr>
              <a:t>لمن يوجه التقرير:</a:t>
            </a:r>
          </a:p>
          <a:p>
            <a:pPr algn="just" rtl="1">
              <a:buClrTx/>
              <a:buNone/>
            </a:pPr>
            <a:r>
              <a:rPr lang="ar-DZ" sz="12800" dirty="0" smtClean="0">
                <a:cs typeface="+mj-cs"/>
              </a:rPr>
              <a:t>		تتمثل المجموعات الرئيسية التي الحصول على المعلومات والبيانات الخاصة بالأداء الاجتماعي للمؤسسة والمصدق عليها من جهة خارجية محايدة في:</a:t>
            </a:r>
            <a:endParaRPr lang="fr-FR" sz="12800" dirty="0" smtClean="0">
              <a:cs typeface="+mj-cs"/>
            </a:endParaRPr>
          </a:p>
          <a:p>
            <a:pPr lvl="0" algn="just" rtl="1">
              <a:buClrTx/>
              <a:buFont typeface="Wingdings" pitchFamily="2" charset="2"/>
              <a:buChar char="q"/>
            </a:pPr>
            <a:r>
              <a:rPr lang="ar-DZ" sz="12800" dirty="0" smtClean="0">
                <a:cs typeface="+mj-cs"/>
              </a:rPr>
              <a:t>المستويات الإدارية المختلفة بالمنشأة، </a:t>
            </a:r>
            <a:r>
              <a:rPr lang="ar-DZ" sz="12800" dirty="0" err="1" smtClean="0">
                <a:cs typeface="+mj-cs"/>
              </a:rPr>
              <a:t>فيهمها</a:t>
            </a:r>
            <a:r>
              <a:rPr lang="ar-DZ" sz="12800" dirty="0" smtClean="0">
                <a:cs typeface="+mj-cs"/>
              </a:rPr>
              <a:t> التعرف على نتائج الأنشطة الاجتماعية التي أدتها المنشأة، ومدى تحقيقها للمسؤولية الاجتماعية وأثر ذلك على سير العمل بالمؤسسة.</a:t>
            </a:r>
            <a:endParaRPr lang="fr-FR" sz="12800" dirty="0" smtClean="0">
              <a:cs typeface="+mj-cs"/>
            </a:endParaRPr>
          </a:p>
          <a:p>
            <a:pPr lvl="0" algn="just" rtl="1">
              <a:buClrTx/>
              <a:buFont typeface="Wingdings" pitchFamily="2" charset="2"/>
              <a:buChar char="q"/>
            </a:pPr>
            <a:r>
              <a:rPr lang="ar-DZ" sz="12800" dirty="0" smtClean="0">
                <a:cs typeface="+mj-cs"/>
              </a:rPr>
              <a:t>أصحاب الحقوق لدى المؤسسة من مساهمين حاليين ومرتقبين وحاملي سندات وأصحاب قروض يهمهم التعرف على مدى تأثير قيام المؤسسة بأنشطتها الاجتماعية على تحقيق الربح وتطور ذلك من فترة لأخرى.</a:t>
            </a:r>
            <a:endParaRPr lang="fr-FR" sz="12800" dirty="0" smtClean="0">
              <a:cs typeface="+mj-cs"/>
            </a:endParaRPr>
          </a:p>
          <a:p>
            <a:pPr lvl="0" algn="just" rtl="1">
              <a:buClrTx/>
              <a:buFont typeface="Wingdings" pitchFamily="2" charset="2"/>
              <a:buChar char="q"/>
            </a:pPr>
            <a:r>
              <a:rPr lang="ar-DZ" sz="12800" dirty="0" smtClean="0">
                <a:cs typeface="+mj-cs"/>
              </a:rPr>
              <a:t>الجمهور بمعناه الواسع ويشمل جمهور المجتمع المحلي للمؤسسة، والمستهلكين لإنتاجها والموردين والعاملين </a:t>
            </a:r>
            <a:r>
              <a:rPr lang="ar-DZ" sz="12800" dirty="0" err="1" smtClean="0">
                <a:cs typeface="+mj-cs"/>
              </a:rPr>
              <a:t>بها</a:t>
            </a:r>
            <a:r>
              <a:rPr lang="ar-DZ" sz="12800" dirty="0" smtClean="0">
                <a:cs typeface="+mj-cs"/>
              </a:rPr>
              <a:t>، فكل طائفة تريد معرفة مدى الاهتمام الاجتماعي الموجه إليها من المؤسسة وقيمة هذا الاهتمام بلغة النقود.</a:t>
            </a:r>
            <a:endParaRPr lang="fr-FR" sz="12800" dirty="0" smtClean="0">
              <a:cs typeface="+mj-cs"/>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1" nodeType="clickEffect">
                                  <p:stCondLst>
                                    <p:cond delay="0"/>
                                  </p:stCondLst>
                                  <p:childTnLst>
                                    <p:anim calcmode="lin" valueType="num">
                                      <p:cBhvr additive="base">
                                        <p:cTn id="31" dur="20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2000"/>
                                        <p:tgtEl>
                                          <p:spTgt spid="3">
                                            <p:txEl>
                                              <p:pRg st="0" end="0"/>
                                            </p:txEl>
                                          </p:spTgt>
                                        </p:tgtEl>
                                        <p:attrNameLst>
                                          <p:attrName>ppt_y</p:attrName>
                                        </p:attrNameLst>
                                      </p:cBhvr>
                                      <p:tavLst>
                                        <p:tav tm="0">
                                          <p:val>
                                            <p:strVal val="ppt_y"/>
                                          </p:val>
                                        </p:tav>
                                        <p:tav tm="100000">
                                          <p:val>
                                            <p:strVal val="1+ppt_h/2"/>
                                          </p:val>
                                        </p:tav>
                                      </p:tavLst>
                                    </p:anim>
                                    <p:set>
                                      <p:cBhvr>
                                        <p:cTn id="33"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20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2000"/>
                                        <p:tgtEl>
                                          <p:spTgt spid="3">
                                            <p:txEl>
                                              <p:pRg st="1" end="1"/>
                                            </p:txEl>
                                          </p:spTgt>
                                        </p:tgtEl>
                                        <p:attrNameLst>
                                          <p:attrName>ppt_y</p:attrName>
                                        </p:attrNameLst>
                                      </p:cBhvr>
                                      <p:tavLst>
                                        <p:tav tm="0">
                                          <p:val>
                                            <p:strVal val="ppt_y"/>
                                          </p:val>
                                        </p:tav>
                                        <p:tav tm="100000">
                                          <p:val>
                                            <p:strVal val="1+ppt_h/2"/>
                                          </p:val>
                                        </p:tav>
                                      </p:tavLst>
                                    </p:anim>
                                    <p:set>
                                      <p:cBhvr>
                                        <p:cTn id="3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1" nodeType="clickEffect">
                                  <p:stCondLst>
                                    <p:cond delay="0"/>
                                  </p:stCondLst>
                                  <p:childTnLst>
                                    <p:anim calcmode="lin" valueType="num">
                                      <p:cBhvr additive="base">
                                        <p:cTn id="43" dur="20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2000"/>
                                        <p:tgtEl>
                                          <p:spTgt spid="3">
                                            <p:txEl>
                                              <p:pRg st="2" end="2"/>
                                            </p:txEl>
                                          </p:spTgt>
                                        </p:tgtEl>
                                        <p:attrNameLst>
                                          <p:attrName>ppt_y</p:attrName>
                                        </p:attrNameLst>
                                      </p:cBhvr>
                                      <p:tavLst>
                                        <p:tav tm="0">
                                          <p:val>
                                            <p:strVal val="ppt_y"/>
                                          </p:val>
                                        </p:tav>
                                        <p:tav tm="100000">
                                          <p:val>
                                            <p:strVal val="1+ppt_h/2"/>
                                          </p:val>
                                        </p:tav>
                                      </p:tavLst>
                                    </p:anim>
                                    <p:set>
                                      <p:cBhvr>
                                        <p:cTn id="45"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20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2000"/>
                                        <p:tgtEl>
                                          <p:spTgt spid="3">
                                            <p:txEl>
                                              <p:pRg st="3" end="3"/>
                                            </p:txEl>
                                          </p:spTgt>
                                        </p:tgtEl>
                                        <p:attrNameLst>
                                          <p:attrName>ppt_y</p:attrName>
                                        </p:attrNameLst>
                                      </p:cBhvr>
                                      <p:tavLst>
                                        <p:tav tm="0">
                                          <p:val>
                                            <p:strVal val="ppt_y"/>
                                          </p:val>
                                        </p:tav>
                                        <p:tav tm="100000">
                                          <p:val>
                                            <p:strVal val="1+ppt_h/2"/>
                                          </p:val>
                                        </p:tav>
                                      </p:tavLst>
                                    </p:anim>
                                    <p:set>
                                      <p:cBhvr>
                                        <p:cTn id="51"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grpId="1" nodeType="clickEffect">
                                  <p:stCondLst>
                                    <p:cond delay="0"/>
                                  </p:stCondLst>
                                  <p:childTnLst>
                                    <p:anim calcmode="lin" valueType="num">
                                      <p:cBhvr additive="base">
                                        <p:cTn id="55" dur="20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2000"/>
                                        <p:tgtEl>
                                          <p:spTgt spid="3">
                                            <p:txEl>
                                              <p:pRg st="4" end="4"/>
                                            </p:txEl>
                                          </p:spTgt>
                                        </p:tgtEl>
                                        <p:attrNameLst>
                                          <p:attrName>ppt_y</p:attrName>
                                        </p:attrNameLst>
                                      </p:cBhvr>
                                      <p:tavLst>
                                        <p:tav tm="0">
                                          <p:val>
                                            <p:strVal val="ppt_y"/>
                                          </p:val>
                                        </p:tav>
                                        <p:tav tm="100000">
                                          <p:val>
                                            <p:strVal val="1+ppt_h/2"/>
                                          </p:val>
                                        </p:tav>
                                      </p:tavLst>
                                    </p:anim>
                                    <p:set>
                                      <p:cBhvr>
                                        <p:cTn id="57"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lstStyle/>
          <a:p>
            <a:pPr lvl="0" algn="just" rtl="1">
              <a:buClrTx/>
              <a:buFont typeface="Wingdings" pitchFamily="2" charset="2"/>
              <a:buChar char="q"/>
            </a:pPr>
            <a:r>
              <a:rPr lang="ar-DZ" sz="4000" dirty="0" smtClean="0">
                <a:cs typeface="+mj-cs"/>
              </a:rPr>
              <a:t>الأجهزة الحكومية المركزية والمحلية وجماعات الرأي العام الضاغطة يهمهم التعرف على مدى التزام المؤسسة بالتشريعات في مجال الأنشطة الاجتماعية ومجالات الرقابة على البيئة والصحة المهنية والأمن الصناعي وغيره.</a:t>
            </a:r>
            <a:endParaRPr lang="fr-FR" sz="4000" dirty="0" smtClean="0">
              <a:cs typeface="+mj-cs"/>
            </a:endParaRPr>
          </a:p>
          <a:p>
            <a:pPr lvl="0" algn="just" rtl="1">
              <a:buClrTx/>
              <a:buFont typeface="Wingdings" pitchFamily="2" charset="2"/>
              <a:buChar char="q"/>
            </a:pPr>
            <a:r>
              <a:rPr lang="ar-DZ" sz="4000" dirty="0" smtClean="0">
                <a:cs typeface="+mj-cs"/>
              </a:rPr>
              <a:t>المنشآت المتماثلة والمتنافسة تريد الحصول على بيانات ونتائج الأداء الاجتماعي لمثيلاتها للتعرف على المدى الذي بلغته هي بالنسبة لغيرها مما يؤثر على صورتها في المجتمع إيجابا وسلبا.</a:t>
            </a:r>
            <a:endParaRPr lang="fr-FR" sz="4000" dirty="0" smtClean="0">
              <a:cs typeface="+mj-cs"/>
            </a:endParaRPr>
          </a:p>
          <a:p>
            <a:pPr algn="r" rtl="1">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lnSpcReduction="10000"/>
          </a:bodyPr>
          <a:lstStyle/>
          <a:p>
            <a:pPr algn="just" rtl="1">
              <a:buNone/>
            </a:pPr>
            <a:r>
              <a:rPr lang="ar-DZ" sz="2800" dirty="0" smtClean="0">
                <a:cs typeface="+mj-cs"/>
              </a:rPr>
              <a:t>ولذا فإن التقرير وإن كان يوجه إلى أصحاب المؤسسة والمستويات الإدارية بالمنشأة يمكنهم الحصول على نسخة منه فإن هناك ضرورة لنشره حتى تتمكن باقي المجموعات من الإطلاع عليه ليتحقق الهدف منه ومن عملية التدقيق الاجتماعي ذاتها.</a:t>
            </a:r>
            <a:endParaRPr lang="fr-FR" sz="2800" dirty="0" smtClean="0">
              <a:cs typeface="+mj-cs"/>
            </a:endParaRPr>
          </a:p>
          <a:p>
            <a:pPr algn="just" rtl="1">
              <a:buNone/>
            </a:pPr>
            <a:r>
              <a:rPr lang="fr-FR" sz="2800" b="1" dirty="0" smtClean="0">
                <a:cs typeface="+mj-cs"/>
              </a:rPr>
              <a:t>-VI -2</a:t>
            </a:r>
            <a:r>
              <a:rPr lang="ar-SA" sz="2800" b="1" dirty="0" smtClean="0">
                <a:cs typeface="+mj-cs"/>
              </a:rPr>
              <a:t>أهداف التقرير</a:t>
            </a:r>
            <a:endParaRPr lang="fr-FR" sz="2800" dirty="0" smtClean="0">
              <a:cs typeface="+mj-cs"/>
            </a:endParaRPr>
          </a:p>
          <a:p>
            <a:pPr algn="just" rtl="1">
              <a:buNone/>
            </a:pPr>
            <a:r>
              <a:rPr lang="ar-DZ" sz="2800" dirty="0" smtClean="0">
                <a:cs typeface="+mj-cs"/>
              </a:rPr>
              <a:t>يمكن إجمال أهداف التقرير بالنسبة لثلاثة أطراف، المؤسسة والمجتمع بمفهومه الواسع والمراجع الاجتماعي</a:t>
            </a:r>
            <a:endParaRPr lang="fr-FR" sz="2800" dirty="0" smtClean="0">
              <a:cs typeface="+mj-cs"/>
            </a:endParaRPr>
          </a:p>
          <a:p>
            <a:pPr algn="just" rtl="1">
              <a:buNone/>
            </a:pPr>
            <a:r>
              <a:rPr lang="ar-DZ" sz="2800" b="1" u="sng" dirty="0" smtClean="0">
                <a:cs typeface="+mj-cs"/>
              </a:rPr>
              <a:t>بالنسبة للمؤسسة:</a:t>
            </a:r>
            <a:endParaRPr lang="fr-FR" sz="2800" dirty="0" smtClean="0">
              <a:cs typeface="+mj-cs"/>
            </a:endParaRPr>
          </a:p>
          <a:p>
            <a:pPr algn="just" rtl="1">
              <a:buNone/>
            </a:pPr>
            <a:r>
              <a:rPr lang="ar-DZ" sz="2800" dirty="0" smtClean="0">
                <a:cs typeface="+mj-cs"/>
              </a:rPr>
              <a:t>يجب أن يساهم التقرير في تحقيق ثلاثة أهداف على الأقل للمؤسسة:</a:t>
            </a:r>
            <a:endParaRPr lang="fr-FR" sz="2800" dirty="0" smtClean="0">
              <a:cs typeface="+mj-cs"/>
            </a:endParaRPr>
          </a:p>
          <a:p>
            <a:pPr algn="just" rtl="1">
              <a:buNone/>
            </a:pPr>
            <a:r>
              <a:rPr lang="fr-FR" sz="2800" dirty="0" smtClean="0">
                <a:cs typeface="+mj-cs"/>
                <a:sym typeface="Wingdings"/>
              </a:rPr>
              <a:t></a:t>
            </a:r>
            <a:r>
              <a:rPr lang="ar-DZ" sz="2800" dirty="0" smtClean="0">
                <a:cs typeface="+mj-cs"/>
              </a:rPr>
              <a:t>تحسين الصورة العامة للمؤسسة لدى الجمهور؛</a:t>
            </a:r>
            <a:endParaRPr lang="fr-FR" sz="2800" dirty="0" smtClean="0">
              <a:cs typeface="+mj-cs"/>
            </a:endParaRPr>
          </a:p>
          <a:p>
            <a:pPr algn="just" rtl="1">
              <a:buNone/>
            </a:pPr>
            <a:r>
              <a:rPr lang="fr-FR" sz="2800" dirty="0" smtClean="0">
                <a:cs typeface="+mj-cs"/>
                <a:sym typeface="Wingdings"/>
              </a:rPr>
              <a:t></a:t>
            </a:r>
            <a:r>
              <a:rPr lang="ar-DZ" sz="2800" dirty="0" smtClean="0">
                <a:cs typeface="+mj-cs"/>
              </a:rPr>
              <a:t>إعلام إدارة المؤسسة في صورة محددة عن تأثيرها على المجتمع سلبا وإيجابا؛</a:t>
            </a:r>
            <a:endParaRPr lang="fr-FR" sz="2800" dirty="0" smtClean="0">
              <a:cs typeface="+mj-cs"/>
            </a:endParaRPr>
          </a:p>
          <a:p>
            <a:pPr algn="just" rtl="1">
              <a:buNone/>
            </a:pPr>
            <a:r>
              <a:rPr lang="fr-FR" sz="2800" dirty="0" smtClean="0">
                <a:cs typeface="+mj-cs"/>
                <a:sym typeface="Wingdings"/>
              </a:rPr>
              <a:t></a:t>
            </a:r>
            <a:r>
              <a:rPr lang="ar-DZ" sz="2800" dirty="0" smtClean="0">
                <a:cs typeface="+mj-cs"/>
              </a:rPr>
              <a:t>إعلام المجتمع باستشعار المؤسسة للمسؤولية الاجتماعية وإمداده بتصور عن سلوك المؤسسة وتأثيرها الاجتماعي؛</a:t>
            </a:r>
            <a:endParaRPr lang="fr-FR" sz="2800" dirty="0" smtClean="0">
              <a:cs typeface="+mj-cs"/>
            </a:endParaRPr>
          </a:p>
          <a:p>
            <a:pPr algn="r" rtl="1">
              <a:buNone/>
            </a:pPr>
            <a:endParaRPr lang="fr-FR"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8" fill="hold" grpId="1" nodeType="clickEffect">
                                  <p:stCondLst>
                                    <p:cond delay="0"/>
                                  </p:stCondLst>
                                  <p:childTnLst>
                                    <p:anim calcmode="lin" valueType="num">
                                      <p:cBhvr additive="base">
                                        <p:cTn id="54" dur="2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55" dur="2000"/>
                                        <p:tgtEl>
                                          <p:spTgt spid="3">
                                            <p:txEl>
                                              <p:pRg st="0" end="0"/>
                                            </p:txEl>
                                          </p:spTgt>
                                        </p:tgtEl>
                                        <p:attrNameLst>
                                          <p:attrName>ppt_y</p:attrName>
                                        </p:attrNameLst>
                                      </p:cBhvr>
                                      <p:tavLst>
                                        <p:tav tm="0">
                                          <p:val>
                                            <p:strVal val="ppt_y"/>
                                          </p:val>
                                        </p:tav>
                                        <p:tav tm="100000">
                                          <p:val>
                                            <p:strVal val="ppt_y"/>
                                          </p:val>
                                        </p:tav>
                                      </p:tavLst>
                                    </p:anim>
                                    <p:set>
                                      <p:cBhvr>
                                        <p:cTn id="56"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8" fill="hold" grpId="1" nodeType="clickEffect">
                                  <p:stCondLst>
                                    <p:cond delay="0"/>
                                  </p:stCondLst>
                                  <p:childTnLst>
                                    <p:anim calcmode="lin" valueType="num">
                                      <p:cBhvr additive="base">
                                        <p:cTn id="60" dur="2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61" dur="2000"/>
                                        <p:tgtEl>
                                          <p:spTgt spid="3">
                                            <p:txEl>
                                              <p:pRg st="1" end="1"/>
                                            </p:txEl>
                                          </p:spTgt>
                                        </p:tgtEl>
                                        <p:attrNameLst>
                                          <p:attrName>ppt_y</p:attrName>
                                        </p:attrNameLst>
                                      </p:cBhvr>
                                      <p:tavLst>
                                        <p:tav tm="0">
                                          <p:val>
                                            <p:strVal val="ppt_y"/>
                                          </p:val>
                                        </p:tav>
                                        <p:tav tm="100000">
                                          <p:val>
                                            <p:strVal val="ppt_y"/>
                                          </p:val>
                                        </p:tav>
                                      </p:tavLst>
                                    </p:anim>
                                    <p:set>
                                      <p:cBhvr>
                                        <p:cTn id="6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8" fill="hold" grpId="1" nodeType="clickEffect">
                                  <p:stCondLst>
                                    <p:cond delay="0"/>
                                  </p:stCondLst>
                                  <p:childTnLst>
                                    <p:anim calcmode="lin" valueType="num">
                                      <p:cBhvr additive="base">
                                        <p:cTn id="66" dur="2000"/>
                                        <p:tgtEl>
                                          <p:spTgt spid="3">
                                            <p:txEl>
                                              <p:pRg st="2" end="2"/>
                                            </p:txEl>
                                          </p:spTgt>
                                        </p:tgtEl>
                                        <p:attrNameLst>
                                          <p:attrName>ppt_x</p:attrName>
                                        </p:attrNameLst>
                                      </p:cBhvr>
                                      <p:tavLst>
                                        <p:tav tm="0">
                                          <p:val>
                                            <p:strVal val="ppt_x"/>
                                          </p:val>
                                        </p:tav>
                                        <p:tav tm="100000">
                                          <p:val>
                                            <p:strVal val="0-ppt_w/2"/>
                                          </p:val>
                                        </p:tav>
                                      </p:tavLst>
                                    </p:anim>
                                    <p:anim calcmode="lin" valueType="num">
                                      <p:cBhvr additive="base">
                                        <p:cTn id="67" dur="2000"/>
                                        <p:tgtEl>
                                          <p:spTgt spid="3">
                                            <p:txEl>
                                              <p:pRg st="2" end="2"/>
                                            </p:txEl>
                                          </p:spTgt>
                                        </p:tgtEl>
                                        <p:attrNameLst>
                                          <p:attrName>ppt_y</p:attrName>
                                        </p:attrNameLst>
                                      </p:cBhvr>
                                      <p:tavLst>
                                        <p:tav tm="0">
                                          <p:val>
                                            <p:strVal val="ppt_y"/>
                                          </p:val>
                                        </p:tav>
                                        <p:tav tm="100000">
                                          <p:val>
                                            <p:strVal val="ppt_y"/>
                                          </p:val>
                                        </p:tav>
                                      </p:tavLst>
                                    </p:anim>
                                    <p:set>
                                      <p:cBhvr>
                                        <p:cTn id="68"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8" fill="hold" grpId="1" nodeType="clickEffect">
                                  <p:stCondLst>
                                    <p:cond delay="0"/>
                                  </p:stCondLst>
                                  <p:childTnLst>
                                    <p:anim calcmode="lin" valueType="num">
                                      <p:cBhvr additive="base">
                                        <p:cTn id="72" dur="2000"/>
                                        <p:tgtEl>
                                          <p:spTgt spid="3">
                                            <p:txEl>
                                              <p:pRg st="3" end="3"/>
                                            </p:txEl>
                                          </p:spTgt>
                                        </p:tgtEl>
                                        <p:attrNameLst>
                                          <p:attrName>ppt_x</p:attrName>
                                        </p:attrNameLst>
                                      </p:cBhvr>
                                      <p:tavLst>
                                        <p:tav tm="0">
                                          <p:val>
                                            <p:strVal val="ppt_x"/>
                                          </p:val>
                                        </p:tav>
                                        <p:tav tm="100000">
                                          <p:val>
                                            <p:strVal val="0-ppt_w/2"/>
                                          </p:val>
                                        </p:tav>
                                      </p:tavLst>
                                    </p:anim>
                                    <p:anim calcmode="lin" valueType="num">
                                      <p:cBhvr additive="base">
                                        <p:cTn id="73" dur="2000"/>
                                        <p:tgtEl>
                                          <p:spTgt spid="3">
                                            <p:txEl>
                                              <p:pRg st="3" end="3"/>
                                            </p:txEl>
                                          </p:spTgt>
                                        </p:tgtEl>
                                        <p:attrNameLst>
                                          <p:attrName>ppt_y</p:attrName>
                                        </p:attrNameLst>
                                      </p:cBhvr>
                                      <p:tavLst>
                                        <p:tav tm="0">
                                          <p:val>
                                            <p:strVal val="ppt_y"/>
                                          </p:val>
                                        </p:tav>
                                        <p:tav tm="100000">
                                          <p:val>
                                            <p:strVal val="ppt_y"/>
                                          </p:val>
                                        </p:tav>
                                      </p:tavLst>
                                    </p:anim>
                                    <p:set>
                                      <p:cBhvr>
                                        <p:cTn id="74"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8" fill="hold" grpId="1" nodeType="clickEffect">
                                  <p:stCondLst>
                                    <p:cond delay="0"/>
                                  </p:stCondLst>
                                  <p:childTnLst>
                                    <p:anim calcmode="lin" valueType="num">
                                      <p:cBhvr additive="base">
                                        <p:cTn id="78" dur="2000"/>
                                        <p:tgtEl>
                                          <p:spTgt spid="3">
                                            <p:txEl>
                                              <p:pRg st="4" end="4"/>
                                            </p:txEl>
                                          </p:spTgt>
                                        </p:tgtEl>
                                        <p:attrNameLst>
                                          <p:attrName>ppt_x</p:attrName>
                                        </p:attrNameLst>
                                      </p:cBhvr>
                                      <p:tavLst>
                                        <p:tav tm="0">
                                          <p:val>
                                            <p:strVal val="ppt_x"/>
                                          </p:val>
                                        </p:tav>
                                        <p:tav tm="100000">
                                          <p:val>
                                            <p:strVal val="0-ppt_w/2"/>
                                          </p:val>
                                        </p:tav>
                                      </p:tavLst>
                                    </p:anim>
                                    <p:anim calcmode="lin" valueType="num">
                                      <p:cBhvr additive="base">
                                        <p:cTn id="79" dur="2000"/>
                                        <p:tgtEl>
                                          <p:spTgt spid="3">
                                            <p:txEl>
                                              <p:pRg st="4" end="4"/>
                                            </p:txEl>
                                          </p:spTgt>
                                        </p:tgtEl>
                                        <p:attrNameLst>
                                          <p:attrName>ppt_y</p:attrName>
                                        </p:attrNameLst>
                                      </p:cBhvr>
                                      <p:tavLst>
                                        <p:tav tm="0">
                                          <p:val>
                                            <p:strVal val="ppt_y"/>
                                          </p:val>
                                        </p:tav>
                                        <p:tav tm="100000">
                                          <p:val>
                                            <p:strVal val="ppt_y"/>
                                          </p:val>
                                        </p:tav>
                                      </p:tavLst>
                                    </p:anim>
                                    <p:set>
                                      <p:cBhvr>
                                        <p:cTn id="80"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xit" presetSubtype="8" fill="hold" grpId="1" nodeType="clickEffect">
                                  <p:stCondLst>
                                    <p:cond delay="0"/>
                                  </p:stCondLst>
                                  <p:childTnLst>
                                    <p:anim calcmode="lin" valueType="num">
                                      <p:cBhvr additive="base">
                                        <p:cTn id="84" dur="2000"/>
                                        <p:tgtEl>
                                          <p:spTgt spid="3">
                                            <p:txEl>
                                              <p:pRg st="5" end="5"/>
                                            </p:txEl>
                                          </p:spTgt>
                                        </p:tgtEl>
                                        <p:attrNameLst>
                                          <p:attrName>ppt_x</p:attrName>
                                        </p:attrNameLst>
                                      </p:cBhvr>
                                      <p:tavLst>
                                        <p:tav tm="0">
                                          <p:val>
                                            <p:strVal val="ppt_x"/>
                                          </p:val>
                                        </p:tav>
                                        <p:tav tm="100000">
                                          <p:val>
                                            <p:strVal val="0-ppt_w/2"/>
                                          </p:val>
                                        </p:tav>
                                      </p:tavLst>
                                    </p:anim>
                                    <p:anim calcmode="lin" valueType="num">
                                      <p:cBhvr additive="base">
                                        <p:cTn id="85" dur="2000"/>
                                        <p:tgtEl>
                                          <p:spTgt spid="3">
                                            <p:txEl>
                                              <p:pRg st="5" end="5"/>
                                            </p:txEl>
                                          </p:spTgt>
                                        </p:tgtEl>
                                        <p:attrNameLst>
                                          <p:attrName>ppt_y</p:attrName>
                                        </p:attrNameLst>
                                      </p:cBhvr>
                                      <p:tavLst>
                                        <p:tav tm="0">
                                          <p:val>
                                            <p:strVal val="ppt_y"/>
                                          </p:val>
                                        </p:tav>
                                        <p:tav tm="100000">
                                          <p:val>
                                            <p:strVal val="ppt_y"/>
                                          </p:val>
                                        </p:tav>
                                      </p:tavLst>
                                    </p:anim>
                                    <p:set>
                                      <p:cBhvr>
                                        <p:cTn id="86"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 presetClass="exit" presetSubtype="8" fill="hold" grpId="1" nodeType="clickEffect">
                                  <p:stCondLst>
                                    <p:cond delay="0"/>
                                  </p:stCondLst>
                                  <p:childTnLst>
                                    <p:anim calcmode="lin" valueType="num">
                                      <p:cBhvr additive="base">
                                        <p:cTn id="90" dur="2000"/>
                                        <p:tgtEl>
                                          <p:spTgt spid="3">
                                            <p:txEl>
                                              <p:pRg st="6" end="6"/>
                                            </p:txEl>
                                          </p:spTgt>
                                        </p:tgtEl>
                                        <p:attrNameLst>
                                          <p:attrName>ppt_x</p:attrName>
                                        </p:attrNameLst>
                                      </p:cBhvr>
                                      <p:tavLst>
                                        <p:tav tm="0">
                                          <p:val>
                                            <p:strVal val="ppt_x"/>
                                          </p:val>
                                        </p:tav>
                                        <p:tav tm="100000">
                                          <p:val>
                                            <p:strVal val="0-ppt_w/2"/>
                                          </p:val>
                                        </p:tav>
                                      </p:tavLst>
                                    </p:anim>
                                    <p:anim calcmode="lin" valueType="num">
                                      <p:cBhvr additive="base">
                                        <p:cTn id="91" dur="2000"/>
                                        <p:tgtEl>
                                          <p:spTgt spid="3">
                                            <p:txEl>
                                              <p:pRg st="6" end="6"/>
                                            </p:txEl>
                                          </p:spTgt>
                                        </p:tgtEl>
                                        <p:attrNameLst>
                                          <p:attrName>ppt_y</p:attrName>
                                        </p:attrNameLst>
                                      </p:cBhvr>
                                      <p:tavLst>
                                        <p:tav tm="0">
                                          <p:val>
                                            <p:strVal val="ppt_y"/>
                                          </p:val>
                                        </p:tav>
                                        <p:tav tm="100000">
                                          <p:val>
                                            <p:strVal val="ppt_y"/>
                                          </p:val>
                                        </p:tav>
                                      </p:tavLst>
                                    </p:anim>
                                    <p:set>
                                      <p:cBhvr>
                                        <p:cTn id="92" dur="1" fill="hold">
                                          <p:stCondLst>
                                            <p:cond delay="1999"/>
                                          </p:stCondLst>
                                        </p:cTn>
                                        <p:tgtEl>
                                          <p:spTgt spid="3">
                                            <p:txEl>
                                              <p:pRg st="6" end="6"/>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 presetClass="exit" presetSubtype="8" fill="hold" grpId="1" nodeType="clickEffect">
                                  <p:stCondLst>
                                    <p:cond delay="0"/>
                                  </p:stCondLst>
                                  <p:childTnLst>
                                    <p:anim calcmode="lin" valueType="num">
                                      <p:cBhvr additive="base">
                                        <p:cTn id="96" dur="2000"/>
                                        <p:tgtEl>
                                          <p:spTgt spid="3">
                                            <p:txEl>
                                              <p:pRg st="7" end="7"/>
                                            </p:txEl>
                                          </p:spTgt>
                                        </p:tgtEl>
                                        <p:attrNameLst>
                                          <p:attrName>ppt_x</p:attrName>
                                        </p:attrNameLst>
                                      </p:cBhvr>
                                      <p:tavLst>
                                        <p:tav tm="0">
                                          <p:val>
                                            <p:strVal val="ppt_x"/>
                                          </p:val>
                                        </p:tav>
                                        <p:tav tm="100000">
                                          <p:val>
                                            <p:strVal val="0-ppt_w/2"/>
                                          </p:val>
                                        </p:tav>
                                      </p:tavLst>
                                    </p:anim>
                                    <p:anim calcmode="lin" valueType="num">
                                      <p:cBhvr additive="base">
                                        <p:cTn id="97" dur="2000"/>
                                        <p:tgtEl>
                                          <p:spTgt spid="3">
                                            <p:txEl>
                                              <p:pRg st="7" end="7"/>
                                            </p:txEl>
                                          </p:spTgt>
                                        </p:tgtEl>
                                        <p:attrNameLst>
                                          <p:attrName>ppt_y</p:attrName>
                                        </p:attrNameLst>
                                      </p:cBhvr>
                                      <p:tavLst>
                                        <p:tav tm="0">
                                          <p:val>
                                            <p:strVal val="ppt_y"/>
                                          </p:val>
                                        </p:tav>
                                        <p:tav tm="100000">
                                          <p:val>
                                            <p:strVal val="ppt_y"/>
                                          </p:val>
                                        </p:tav>
                                      </p:tavLst>
                                    </p:anim>
                                    <p:set>
                                      <p:cBhvr>
                                        <p:cTn id="98" dur="1" fill="hold">
                                          <p:stCondLst>
                                            <p:cond delay="1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lnSpcReduction="10000"/>
          </a:bodyPr>
          <a:lstStyle/>
          <a:p>
            <a:pPr algn="just" rtl="1">
              <a:buNone/>
            </a:pPr>
            <a:r>
              <a:rPr lang="ar-DZ" sz="3600" b="1" u="sng" dirty="0" smtClean="0">
                <a:cs typeface="+mj-cs"/>
              </a:rPr>
              <a:t>بالنسبة للمجتمع:</a:t>
            </a:r>
            <a:endParaRPr lang="fr-FR" sz="3600" dirty="0" smtClean="0">
              <a:cs typeface="+mj-cs"/>
            </a:endParaRPr>
          </a:p>
          <a:p>
            <a:pPr algn="just" rtl="1">
              <a:buNone/>
            </a:pPr>
            <a:r>
              <a:rPr lang="fr-FR" sz="3600" dirty="0" smtClean="0">
                <a:cs typeface="+mj-cs"/>
                <a:sym typeface="Wingdings"/>
              </a:rPr>
              <a:t></a:t>
            </a:r>
            <a:r>
              <a:rPr lang="ar-DZ" sz="3600" dirty="0" smtClean="0">
                <a:cs typeface="+mj-cs"/>
              </a:rPr>
              <a:t>أن يصمم مبدئيا لتوفير معلومات مفيدة تمكن من تحسين تخصيص موارد المجتمع للمنشآت؛</a:t>
            </a:r>
            <a:endParaRPr lang="fr-FR" sz="3600" dirty="0" smtClean="0">
              <a:cs typeface="+mj-cs"/>
            </a:endParaRPr>
          </a:p>
          <a:p>
            <a:pPr algn="just" rtl="1">
              <a:buNone/>
            </a:pPr>
            <a:r>
              <a:rPr lang="fr-FR" sz="3600" dirty="0" smtClean="0">
                <a:cs typeface="+mj-cs"/>
                <a:sym typeface="Wingdings"/>
              </a:rPr>
              <a:t></a:t>
            </a:r>
            <a:r>
              <a:rPr lang="ar-DZ" sz="3600" dirty="0" smtClean="0">
                <a:cs typeface="+mj-cs"/>
              </a:rPr>
              <a:t>أن المنشأة ستقرر ما يتيح قياس مسؤوليتها كقائمة بإدارة الموارد نيابة عن المجتمع؛</a:t>
            </a:r>
            <a:endParaRPr lang="fr-FR" sz="3600" dirty="0" smtClean="0">
              <a:cs typeface="+mj-cs"/>
            </a:endParaRPr>
          </a:p>
          <a:p>
            <a:pPr algn="just" rtl="1">
              <a:buNone/>
            </a:pPr>
            <a:r>
              <a:rPr lang="ar-DZ" sz="3600" b="1" u="sng" dirty="0" smtClean="0">
                <a:cs typeface="+mj-cs"/>
              </a:rPr>
              <a:t>بالنسبة للمدقق:</a:t>
            </a:r>
            <a:endParaRPr lang="fr-FR" sz="3600" dirty="0" smtClean="0">
              <a:cs typeface="+mj-cs"/>
            </a:endParaRPr>
          </a:p>
          <a:p>
            <a:pPr algn="just" rtl="1">
              <a:buNone/>
            </a:pPr>
            <a:r>
              <a:rPr lang="fr-FR" sz="3600" dirty="0" smtClean="0">
                <a:cs typeface="+mj-cs"/>
                <a:sym typeface="Wingdings"/>
              </a:rPr>
              <a:t></a:t>
            </a:r>
            <a:r>
              <a:rPr lang="ar-DZ" sz="3600" dirty="0" smtClean="0">
                <a:cs typeface="+mj-cs"/>
              </a:rPr>
              <a:t>وسيلة الإفصاح عن رأيه الفني في الأداء الاجتماعي؛</a:t>
            </a:r>
            <a:endParaRPr lang="fr-FR" sz="3600" dirty="0" smtClean="0">
              <a:cs typeface="+mj-cs"/>
            </a:endParaRPr>
          </a:p>
          <a:p>
            <a:pPr algn="just" rtl="1">
              <a:buNone/>
            </a:pPr>
            <a:r>
              <a:rPr lang="fr-FR" sz="3600" dirty="0" smtClean="0">
                <a:cs typeface="+mj-cs"/>
                <a:sym typeface="Wingdings"/>
              </a:rPr>
              <a:t></a:t>
            </a:r>
            <a:r>
              <a:rPr lang="ar-DZ" sz="3600" dirty="0" smtClean="0">
                <a:cs typeface="+mj-cs"/>
              </a:rPr>
              <a:t>وثيقة لتحديد المسؤولية؛</a:t>
            </a:r>
            <a:endParaRPr lang="fr-FR" sz="3600" dirty="0" smtClean="0">
              <a:cs typeface="+mj-cs"/>
            </a:endParaRPr>
          </a:p>
          <a:p>
            <a:pPr algn="just" rtl="1">
              <a:buNone/>
            </a:pPr>
            <a:r>
              <a:rPr lang="fr-FR" sz="3600" dirty="0" smtClean="0">
                <a:cs typeface="+mj-cs"/>
                <a:sym typeface="Wingdings"/>
              </a:rPr>
              <a:t></a:t>
            </a:r>
            <a:r>
              <a:rPr lang="ar-DZ" sz="3600" dirty="0" smtClean="0">
                <a:cs typeface="+mj-cs"/>
              </a:rPr>
              <a:t>إبراز النشاط المهني مما يساعد على إثراء وتدعيم المهنة في المجتمع.</a:t>
            </a:r>
            <a:endParaRPr lang="fr-FR" sz="3600" dirty="0" smtClean="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324600"/>
          </a:xfrm>
        </p:spPr>
        <p:txBody>
          <a:bodyPr>
            <a:noAutofit/>
          </a:bodyPr>
          <a:lstStyle/>
          <a:p>
            <a:pPr algn="just" rtl="1">
              <a:buNone/>
            </a:pPr>
            <a:endParaRPr lang="fr-FR" sz="3200" dirty="0" smtClean="0">
              <a:cs typeface="+mj-cs"/>
            </a:endParaRPr>
          </a:p>
          <a:p>
            <a:pPr algn="just" rtl="1">
              <a:buNone/>
            </a:pPr>
            <a:r>
              <a:rPr lang="fr-FR" sz="3200" b="1" dirty="0" smtClean="0">
                <a:cs typeface="+mj-cs"/>
              </a:rPr>
              <a:t>-VI -3</a:t>
            </a:r>
            <a:r>
              <a:rPr lang="ar-SA" sz="3200" b="1" dirty="0" smtClean="0">
                <a:cs typeface="+mj-cs"/>
              </a:rPr>
              <a:t>نموذج مقترح لتقرير المدقق الاجتماعي:</a:t>
            </a:r>
            <a:endParaRPr lang="fr-FR" sz="3200" dirty="0" smtClean="0">
              <a:cs typeface="+mj-cs"/>
            </a:endParaRPr>
          </a:p>
          <a:p>
            <a:pPr algn="just" rtl="1">
              <a:buNone/>
            </a:pPr>
            <a:r>
              <a:rPr lang="ar-SA" sz="3200" dirty="0" smtClean="0">
                <a:cs typeface="+mj-cs"/>
              </a:rPr>
              <a:t>	التقرير هو ناتج عملية التدقيق، وهو يتضمن الرأي الفني المحايد للمدقق عن مدى صحة ودقة المعلومات الخاصة بالنشاط الاجتماعي، وعن مدى صدق ودلالة التقارير والقوائم سواء المالية أو الاجتماعية في التعبير عن الأداء الاجتماعي للمنظمة، وهناك بديلين أمام المدقق لتقديم تقريره هما: البديل الأول أن يقوم المدقق بتقديم تقريره عن نتائج التدقيق الاجتماعي منفصلا ومستقلا عن تقري التدقيق المالي التقليدي. أما البديل الثاني أن يقوم المدقق بالتعبير عن رأيه في الأداء الاجتماعي للمؤسسة في التقرير التقليدي الخاص بالتدقيق المالي. وتنقسم تقارير التدقيق الاجتماعي مثلها مثل تقارير التدقيق المالي إلى نوعين:</a:t>
            </a:r>
            <a:endParaRPr lang="fr-FR" sz="3200" dirty="0" smtClean="0">
              <a:cs typeface="+mj-cs"/>
            </a:endParaRPr>
          </a:p>
          <a:p>
            <a:pPr lvl="0" algn="just" rtl="1">
              <a:buNone/>
            </a:pPr>
            <a:r>
              <a:rPr lang="ar-SA" sz="3200" dirty="0" smtClean="0">
                <a:cs typeface="+mj-cs"/>
              </a:rPr>
              <a:t>تقرير نظيف/غير مقيد أو غير متحفظ؛</a:t>
            </a:r>
            <a:endParaRPr lang="fr-FR" sz="3200" dirty="0" smtClean="0">
              <a:cs typeface="+mj-cs"/>
            </a:endParaRPr>
          </a:p>
          <a:p>
            <a:pPr lvl="0" algn="just" rtl="1">
              <a:buNone/>
            </a:pPr>
            <a:r>
              <a:rPr lang="ar-SA" sz="3200" dirty="0" smtClean="0">
                <a:cs typeface="+mj-cs"/>
              </a:rPr>
              <a:t>تقرير مقيد/أو متحفظ.</a:t>
            </a:r>
            <a:endParaRPr lang="fr-FR" sz="3200" dirty="0" smtClean="0">
              <a:cs typeface="+mj-cs"/>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3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3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3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3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1" fill="hold" grpId="1" nodeType="clickEffect">
                                  <p:stCondLst>
                                    <p:cond delay="0"/>
                                  </p:stCondLst>
                                  <p:childTnLst>
                                    <p:anim calcmode="lin" valueType="num">
                                      <p:cBhvr additive="base">
                                        <p:cTn id="26" dur="20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2000"/>
                                        <p:tgtEl>
                                          <p:spTgt spid="3">
                                            <p:txEl>
                                              <p:pRg st="1" end="1"/>
                                            </p:txEl>
                                          </p:spTgt>
                                        </p:tgtEl>
                                        <p:attrNameLst>
                                          <p:attrName>ppt_y</p:attrName>
                                        </p:attrNameLst>
                                      </p:cBhvr>
                                      <p:tavLst>
                                        <p:tav tm="0">
                                          <p:val>
                                            <p:strVal val="ppt_y"/>
                                          </p:val>
                                        </p:tav>
                                        <p:tav tm="100000">
                                          <p:val>
                                            <p:strVal val="0-ppt_h/2"/>
                                          </p:val>
                                        </p:tav>
                                      </p:tavLst>
                                    </p:anim>
                                    <p:set>
                                      <p:cBhvr>
                                        <p:cTn id="28"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xit" presetSubtype="1" fill="hold" grpId="1" nodeType="clickEffect">
                                  <p:stCondLst>
                                    <p:cond delay="0"/>
                                  </p:stCondLst>
                                  <p:childTnLst>
                                    <p:anim calcmode="lin" valueType="num">
                                      <p:cBhvr additive="base">
                                        <p:cTn id="32" dur="20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2000"/>
                                        <p:tgtEl>
                                          <p:spTgt spid="3">
                                            <p:txEl>
                                              <p:pRg st="2" end="2"/>
                                            </p:txEl>
                                          </p:spTgt>
                                        </p:tgtEl>
                                        <p:attrNameLst>
                                          <p:attrName>ppt_y</p:attrName>
                                        </p:attrNameLst>
                                      </p:cBhvr>
                                      <p:tavLst>
                                        <p:tav tm="0">
                                          <p:val>
                                            <p:strVal val="ppt_y"/>
                                          </p:val>
                                        </p:tav>
                                        <p:tav tm="100000">
                                          <p:val>
                                            <p:strVal val="0-ppt_h/2"/>
                                          </p:val>
                                        </p:tav>
                                      </p:tavLst>
                                    </p:anim>
                                    <p:set>
                                      <p:cBhvr>
                                        <p:cTn id="34"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 presetClass="exit" presetSubtype="1" fill="hold" grpId="1" nodeType="clickEffect">
                                  <p:stCondLst>
                                    <p:cond delay="0"/>
                                  </p:stCondLst>
                                  <p:childTnLst>
                                    <p:anim calcmode="lin" valueType="num">
                                      <p:cBhvr additive="base">
                                        <p:cTn id="38" dur="20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2000"/>
                                        <p:tgtEl>
                                          <p:spTgt spid="3">
                                            <p:txEl>
                                              <p:pRg st="3" end="3"/>
                                            </p:txEl>
                                          </p:spTgt>
                                        </p:tgtEl>
                                        <p:attrNameLst>
                                          <p:attrName>ppt_y</p:attrName>
                                        </p:attrNameLst>
                                      </p:cBhvr>
                                      <p:tavLst>
                                        <p:tav tm="0">
                                          <p:val>
                                            <p:strVal val="ppt_y"/>
                                          </p:val>
                                        </p:tav>
                                        <p:tav tm="100000">
                                          <p:val>
                                            <p:strVal val="0-ppt_h/2"/>
                                          </p:val>
                                        </p:tav>
                                      </p:tavLst>
                                    </p:anim>
                                    <p:set>
                                      <p:cBhvr>
                                        <p:cTn id="40"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xit" presetSubtype="1" fill="hold" grpId="1" nodeType="clickEffect">
                                  <p:stCondLst>
                                    <p:cond delay="0"/>
                                  </p:stCondLst>
                                  <p:childTnLst>
                                    <p:anim calcmode="lin" valueType="num">
                                      <p:cBhvr additive="base">
                                        <p:cTn id="44" dur="20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2000"/>
                                        <p:tgtEl>
                                          <p:spTgt spid="3">
                                            <p:txEl>
                                              <p:pRg st="4" end="4"/>
                                            </p:txEl>
                                          </p:spTgt>
                                        </p:tgtEl>
                                        <p:attrNameLst>
                                          <p:attrName>ppt_y</p:attrName>
                                        </p:attrNameLst>
                                      </p:cBhvr>
                                      <p:tavLst>
                                        <p:tav tm="0">
                                          <p:val>
                                            <p:strVal val="ppt_y"/>
                                          </p:val>
                                        </p:tav>
                                        <p:tav tm="100000">
                                          <p:val>
                                            <p:strVal val="0-ppt_h/2"/>
                                          </p:val>
                                        </p:tav>
                                      </p:tavLst>
                                    </p:anim>
                                    <p:set>
                                      <p:cBhvr>
                                        <p:cTn id="46"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fr-FR" b="1" u="sng" dirty="0" smtClean="0">
                <a:solidFill>
                  <a:srgbClr val="FF0000"/>
                </a:solidFill>
              </a:rPr>
              <a:t>-V</a:t>
            </a:r>
            <a:r>
              <a:rPr lang="ar-DZ" b="1" u="sng" dirty="0" smtClean="0">
                <a:solidFill>
                  <a:srgbClr val="FF0000"/>
                </a:solidFill>
              </a:rPr>
              <a:t> أنواع المصادقة:</a:t>
            </a:r>
            <a:endParaRPr lang="fr-FR" b="1" u="sng"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rtl="1">
              <a:buClr>
                <a:srgbClr val="FF00FF"/>
              </a:buClr>
              <a:buFont typeface="Wingdings" pitchFamily="2" charset="2"/>
              <a:buChar char="v"/>
            </a:pPr>
            <a:r>
              <a:rPr lang="ar-DZ" sz="4000" b="1" u="sng" dirty="0" smtClean="0">
                <a:solidFill>
                  <a:srgbClr val="FF00FF"/>
                </a:solidFill>
                <a:cs typeface="+mj-cs"/>
              </a:rPr>
              <a:t>المصادقة بدون تحفظ: </a:t>
            </a:r>
            <a:r>
              <a:rPr lang="ar-DZ" sz="4000" dirty="0" smtClean="0">
                <a:cs typeface="+mj-cs"/>
              </a:rPr>
              <a:t>بمعنى أن القوائم التي تمت مراجعتها تتصف بمستوى عالي من الشرعية وأن القوائم تعطي الصورة الصادقة عن نشاط المؤسسة.</a:t>
            </a:r>
          </a:p>
          <a:p>
            <a:pPr algn="just" rtl="1">
              <a:buClr>
                <a:srgbClr val="FF00FF"/>
              </a:buClr>
              <a:buFont typeface="Wingdings" pitchFamily="2" charset="2"/>
              <a:buChar char="v"/>
            </a:pPr>
            <a:r>
              <a:rPr lang="ar-DZ" sz="4000" b="1" u="sng" dirty="0" smtClean="0">
                <a:solidFill>
                  <a:srgbClr val="FF00FF"/>
                </a:solidFill>
                <a:cs typeface="+mj-cs"/>
              </a:rPr>
              <a:t>المصادقة بتحفظ: </a:t>
            </a:r>
            <a:r>
              <a:rPr lang="ar-DZ" sz="4000" dirty="0" smtClean="0">
                <a:cs typeface="+mj-cs"/>
              </a:rPr>
              <a:t>بمعنى أن الأخطاء والنقائص التي تم الوقوف عليها من طرف المراجع لا تمس بالشرعية وصدق الحسابات على أن يذكر المراجع بوضوح كل التحفظات واقتراح الحلول.</a:t>
            </a:r>
            <a:endParaRPr lang="fr-FR" sz="4000" dirty="0">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610244"/>
          </a:xfrm>
        </p:spPr>
        <p:txBody>
          <a:bodyPr>
            <a:normAutofit lnSpcReduction="10000"/>
          </a:bodyPr>
          <a:lstStyle/>
          <a:p>
            <a:pPr algn="just" rtl="1">
              <a:buClr>
                <a:srgbClr val="FF00FF"/>
              </a:buClr>
              <a:buFont typeface="Wingdings" pitchFamily="2" charset="2"/>
              <a:buChar char="v"/>
            </a:pPr>
            <a:r>
              <a:rPr lang="ar-DZ" sz="4000" b="1" dirty="0" smtClean="0">
                <a:solidFill>
                  <a:srgbClr val="FF00FF"/>
                </a:solidFill>
                <a:latin typeface="Traditional Arabic" pitchFamily="18" charset="-78"/>
                <a:cs typeface="Traditional Arabic" pitchFamily="18" charset="-78"/>
              </a:rPr>
              <a:t>رفض المصادقة: </a:t>
            </a:r>
            <a:r>
              <a:rPr lang="ar-DZ" sz="4000" dirty="0" smtClean="0">
                <a:latin typeface="Traditional Arabic" pitchFamily="18" charset="-78"/>
                <a:cs typeface="Traditional Arabic" pitchFamily="18" charset="-78"/>
              </a:rPr>
              <a:t>بمعنى النقائص التي تم اكتشافها خطيرة مما يفقد الحسابات شرعيتها وصدقها، وإن رفض المصادقة من طرف المراجع يكون لسببين وهما:</a:t>
            </a:r>
          </a:p>
          <a:p>
            <a:pPr algn="just" rtl="1">
              <a:buClr>
                <a:srgbClr val="FF00FF"/>
              </a:buClr>
              <a:buFontTx/>
              <a:buChar char="-"/>
            </a:pPr>
            <a:r>
              <a:rPr lang="ar-DZ" sz="4000" dirty="0" smtClean="0">
                <a:latin typeface="Traditional Arabic" pitchFamily="18" charset="-78"/>
                <a:cs typeface="Traditional Arabic" pitchFamily="18" charset="-78"/>
              </a:rPr>
              <a:t>عدم الموافقة: درجة عدم الشرعية التي تم الوقوف عليها كبيرة، مما يجعل الحسابات غير الشرعية وغير صادقة؛</a:t>
            </a:r>
          </a:p>
          <a:p>
            <a:pPr algn="just" rtl="1">
              <a:buClr>
                <a:srgbClr val="FF00FF"/>
              </a:buClr>
              <a:buFontTx/>
              <a:buChar char="-"/>
            </a:pPr>
            <a:r>
              <a:rPr lang="ar-DZ" sz="4000" dirty="0" smtClean="0">
                <a:latin typeface="Traditional Arabic" pitchFamily="18" charset="-78"/>
                <a:cs typeface="Traditional Arabic" pitchFamily="18" charset="-78"/>
              </a:rPr>
              <a:t> عدم اليقين: في حالة امتناع مثلا المؤسسة في تزويد المراجع بتقديم المعلومات الكافية داخلياً، ورفض المؤسسة اللجوء إلى المصادقات الخارجية (المراجعة الخارجية) واكتفاءها بالمراجع الداخلي، إتلاف وثائق المؤسسة.....</a:t>
            </a:r>
            <a:r>
              <a:rPr lang="ar-DZ" sz="4000" dirty="0" err="1" smtClean="0">
                <a:latin typeface="Traditional Arabic" pitchFamily="18" charset="-78"/>
                <a:cs typeface="Traditional Arabic" pitchFamily="18" charset="-78"/>
              </a:rPr>
              <a:t>إلخ</a:t>
            </a:r>
            <a:r>
              <a:rPr lang="ar-DZ" sz="4000" dirty="0" smtClean="0">
                <a:latin typeface="Traditional Arabic" pitchFamily="18" charset="-78"/>
                <a:cs typeface="Traditional Arabic" pitchFamily="18" charset="-78"/>
              </a:rPr>
              <a:t>.</a:t>
            </a:r>
            <a:endParaRPr lang="fr-FR" sz="4000"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لعبة-سؤال-وجواب.jpg"/>
          <p:cNvPicPr>
            <a:picLocks noGrp="1" noChangeAspect="1"/>
          </p:cNvPicPr>
          <p:nvPr>
            <p:ph idx="1"/>
          </p:nvPr>
        </p:nvPicPr>
        <p:blipFill>
          <a:blip r:embed="rId2"/>
          <a:stretch>
            <a:fillRect/>
          </a:stretch>
        </p:blipFill>
        <p:spPr>
          <a:xfrm>
            <a:off x="0" y="0"/>
            <a:ext cx="9144000" cy="6858000"/>
          </a:xfrm>
        </p:spPr>
      </p:pic>
      <p:sp>
        <p:nvSpPr>
          <p:cNvPr id="2" name="Titre 1"/>
          <p:cNvSpPr>
            <a:spLocks noGrp="1"/>
          </p:cNvSpPr>
          <p:nvPr>
            <p:ph type="title"/>
          </p:nvPr>
        </p:nvSpPr>
        <p:spPr>
          <a:xfrm>
            <a:off x="457200" y="2428868"/>
            <a:ext cx="8229600" cy="1214446"/>
          </a:xfrm>
        </p:spPr>
        <p:txBody>
          <a:bodyPr>
            <a:normAutofit/>
          </a:bodyPr>
          <a:lstStyle/>
          <a:p>
            <a:pPr algn="ctr" rtl="1"/>
            <a:r>
              <a:rPr lang="ar-DZ" sz="7000" b="1" dirty="0" smtClean="0">
                <a:solidFill>
                  <a:schemeClr val="tx1"/>
                </a:solidFill>
              </a:rPr>
              <a:t>تمارين</a:t>
            </a:r>
            <a:endParaRPr lang="fr-FR" sz="7000" b="1"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1-12188_post-it-note-yellow-hd-png-download.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785794"/>
            <a:ext cx="8229600" cy="5538806"/>
          </a:xfrm>
        </p:spPr>
        <p:txBody>
          <a:bodyPr/>
          <a:lstStyle/>
          <a:p>
            <a:pPr algn="just" rtl="1">
              <a:buNone/>
            </a:pPr>
            <a:r>
              <a:rPr lang="ar-SA" sz="4000" b="1" u="sng" dirty="0" smtClean="0">
                <a:solidFill>
                  <a:srgbClr val="FF0000"/>
                </a:solidFill>
                <a:latin typeface="Sakkal Majalla" pitchFamily="2" charset="-78"/>
                <a:cs typeface="Sakkal Majalla" pitchFamily="2" charset="-78"/>
              </a:rPr>
              <a:t>تمرين 01: </a:t>
            </a:r>
            <a:r>
              <a:rPr lang="ar-SA" sz="4000" dirty="0" smtClean="0">
                <a:latin typeface="Sakkal Majalla" pitchFamily="2" charset="-78"/>
                <a:cs typeface="Sakkal Majalla" pitchFamily="2" charset="-78"/>
              </a:rPr>
              <a:t>اختر الإجابة الصحيحة</a:t>
            </a:r>
            <a:endParaRPr lang="fr-FR" sz="4000" dirty="0" smtClean="0">
              <a:latin typeface="Sakkal Majalla" pitchFamily="2" charset="-78"/>
              <a:cs typeface="Sakkal Majalla" pitchFamily="2" charset="-78"/>
            </a:endParaRPr>
          </a:p>
          <a:p>
            <a:pPr algn="just" rtl="1">
              <a:buNone/>
            </a:pPr>
            <a:r>
              <a:rPr lang="ar-SA" sz="4000" dirty="0" smtClean="0">
                <a:latin typeface="Sakkal Majalla" pitchFamily="2" charset="-78"/>
                <a:cs typeface="Sakkal Majalla" pitchFamily="2" charset="-78"/>
              </a:rPr>
              <a:t>فحص وتدقيق أنشطة المسؤولية الاجتماعية اتجاه العاملين في الأداء المالي</a:t>
            </a:r>
            <a:r>
              <a:rPr lang="fr-FR" sz="4000" dirty="0" smtClean="0">
                <a:latin typeface="Sakkal Majalla" pitchFamily="2" charset="-78"/>
                <a:cs typeface="Sakkal Majalla" pitchFamily="2" charset="-78"/>
              </a:rPr>
              <a:t>:</a:t>
            </a:r>
          </a:p>
          <a:p>
            <a:pPr lvl="0" algn="just" rtl="1">
              <a:buNone/>
            </a:pPr>
            <a:r>
              <a:rPr lang="ar-SA" sz="4000" b="1" dirty="0" smtClean="0">
                <a:latin typeface="Sakkal Majalla" pitchFamily="2" charset="-78"/>
                <a:cs typeface="Sakkal Majalla" pitchFamily="2" charset="-78"/>
                <a:sym typeface="Wingdings"/>
              </a:rPr>
              <a:t></a:t>
            </a:r>
            <a:r>
              <a:rPr lang="ar-SA" sz="4000" b="1" dirty="0" smtClean="0">
                <a:latin typeface="Sakkal Majalla" pitchFamily="2" charset="-78"/>
                <a:cs typeface="Sakkal Majalla" pitchFamily="2" charset="-78"/>
              </a:rPr>
              <a:t>فحص وتدقيق معدلات دوران العمل</a:t>
            </a:r>
            <a:endParaRPr lang="fr-FR" sz="4000" dirty="0" smtClean="0">
              <a:latin typeface="Sakkal Majalla" pitchFamily="2" charset="-78"/>
              <a:cs typeface="Sakkal Majalla" pitchFamily="2" charset="-78"/>
            </a:endParaRPr>
          </a:p>
          <a:p>
            <a:pPr lvl="0" algn="just" rtl="1">
              <a:buNone/>
            </a:pPr>
            <a:r>
              <a:rPr lang="ar-SA" sz="4000" b="1" dirty="0" smtClean="0">
                <a:latin typeface="Sakkal Majalla" pitchFamily="2" charset="-78"/>
                <a:cs typeface="Sakkal Majalla" pitchFamily="2" charset="-78"/>
                <a:sym typeface="Wingdings"/>
              </a:rPr>
              <a:t></a:t>
            </a:r>
            <a:r>
              <a:rPr lang="ar-SA" sz="4000" b="1" dirty="0" smtClean="0">
                <a:latin typeface="Sakkal Majalla" pitchFamily="2" charset="-78"/>
                <a:cs typeface="Sakkal Majalla" pitchFamily="2" charset="-78"/>
              </a:rPr>
              <a:t>فحص وتدقيق الأجور </a:t>
            </a:r>
            <a:r>
              <a:rPr lang="ar-SA" sz="4000" b="1" dirty="0" err="1" smtClean="0">
                <a:latin typeface="Sakkal Majalla" pitchFamily="2" charset="-78"/>
                <a:cs typeface="Sakkal Majalla" pitchFamily="2" charset="-78"/>
              </a:rPr>
              <a:t>و</a:t>
            </a:r>
            <a:r>
              <a:rPr lang="ar-SA" sz="4000" b="1" dirty="0" smtClean="0">
                <a:latin typeface="Sakkal Majalla" pitchFamily="2" charset="-78"/>
                <a:cs typeface="Sakkal Majalla" pitchFamily="2" charset="-78"/>
              </a:rPr>
              <a:t> المكافآت</a:t>
            </a:r>
            <a:endParaRPr lang="fr-FR" sz="4000" dirty="0" smtClean="0">
              <a:latin typeface="Sakkal Majalla" pitchFamily="2" charset="-78"/>
              <a:cs typeface="Sakkal Majalla" pitchFamily="2" charset="-78"/>
            </a:endParaRPr>
          </a:p>
          <a:p>
            <a:pPr algn="r" rtl="1">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4857784"/>
          </a:xfrm>
        </p:spPr>
        <p:txBody>
          <a:bodyPr>
            <a:noAutofit/>
          </a:bodyPr>
          <a:lstStyle/>
          <a:p>
            <a:pPr algn="just" rtl="1"/>
            <a:r>
              <a:rPr lang="ar-DZ" sz="2800" dirty="0" smtClean="0">
                <a:solidFill>
                  <a:schemeClr val="tx1"/>
                </a:solidFill>
              </a:rPr>
              <a:t/>
            </a:r>
            <a:br>
              <a:rPr lang="ar-DZ" sz="2800" dirty="0" smtClean="0">
                <a:solidFill>
                  <a:schemeClr val="tx1"/>
                </a:solidFill>
              </a:rPr>
            </a:br>
            <a:r>
              <a:rPr lang="ar-DZ" sz="2800" dirty="0" smtClean="0">
                <a:solidFill>
                  <a:schemeClr val="tx1"/>
                </a:solidFill>
              </a:rPr>
              <a:t/>
            </a:r>
            <a:br>
              <a:rPr lang="ar-DZ" sz="2800" dirty="0" smtClean="0">
                <a:solidFill>
                  <a:schemeClr val="tx1"/>
                </a:solidFill>
              </a:rPr>
            </a:br>
            <a:r>
              <a:rPr lang="ar-SA" sz="4800" dirty="0" smtClean="0">
                <a:solidFill>
                  <a:schemeClr val="tx1"/>
                </a:solidFill>
              </a:rPr>
              <a:t>يستلزم التدقيق الاجتماعي تحديد الأنشطة الاجتماعية وفحصها وإعداد التقرير المرتبط بنتائج تدقيق الأداء الاجتماعي والذي يتضمن رأي المدقق عما إذا كانت المعلومات التي تتضمنها القوائم الاجتماعية تعطي صورة صادقة وعادلة عن الأداء الاجتماعي للمؤسسة.</a:t>
            </a:r>
            <a:r>
              <a:rPr lang="fr-FR" sz="4800" dirty="0" smtClean="0">
                <a:solidFill>
                  <a:schemeClr val="tx1"/>
                </a:solidFill>
              </a:rPr>
              <a:t/>
            </a:r>
            <a:br>
              <a:rPr lang="fr-FR" sz="4800" dirty="0" smtClean="0">
                <a:solidFill>
                  <a:schemeClr val="tx1"/>
                </a:solidFill>
              </a:rPr>
            </a:br>
            <a:r>
              <a:rPr lang="ar-SA" sz="4800" dirty="0" smtClean="0">
                <a:solidFill>
                  <a:schemeClr val="tx1"/>
                </a:solidFill>
              </a:rPr>
              <a:t>وتلخص خطوات التدقيق الاجتماعي في ثلاث خطوات هي:</a:t>
            </a:r>
            <a:endParaRPr lang="fr-FR" sz="4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خلفيات-جميلة-للكتابة-عليها-في-الفوتوشوب-1.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714356"/>
            <a:ext cx="8229600" cy="5610244"/>
          </a:xfrm>
        </p:spPr>
        <p:txBody>
          <a:bodyPr/>
          <a:lstStyle/>
          <a:p>
            <a:pPr algn="just" rtl="1">
              <a:buNone/>
            </a:pPr>
            <a:r>
              <a:rPr lang="ar-DZ" sz="4000" b="1" u="sng" dirty="0" smtClean="0">
                <a:solidFill>
                  <a:srgbClr val="FF0000"/>
                </a:solidFill>
                <a:latin typeface="Sakkal Majalla" pitchFamily="2" charset="-78"/>
                <a:cs typeface="Sakkal Majalla" pitchFamily="2" charset="-78"/>
              </a:rPr>
              <a:t>حل </a:t>
            </a:r>
            <a:r>
              <a:rPr lang="ar-DZ" sz="4000" b="1" u="sng" dirty="0" err="1" smtClean="0">
                <a:solidFill>
                  <a:srgbClr val="FF0000"/>
                </a:solidFill>
                <a:latin typeface="Sakkal Majalla" pitchFamily="2" charset="-78"/>
                <a:cs typeface="Sakkal Majalla" pitchFamily="2" charset="-78"/>
              </a:rPr>
              <a:t>ال</a:t>
            </a:r>
            <a:r>
              <a:rPr lang="ar-SA" sz="4000" b="1" u="sng" dirty="0" smtClean="0">
                <a:solidFill>
                  <a:srgbClr val="FF0000"/>
                </a:solidFill>
                <a:latin typeface="Sakkal Majalla" pitchFamily="2" charset="-78"/>
                <a:cs typeface="Sakkal Majalla" pitchFamily="2" charset="-78"/>
              </a:rPr>
              <a:t>تمرين 01: </a:t>
            </a:r>
            <a:r>
              <a:rPr lang="ar-SA" sz="4000" dirty="0" smtClean="0">
                <a:latin typeface="Sakkal Majalla" pitchFamily="2" charset="-78"/>
                <a:cs typeface="Sakkal Majalla" pitchFamily="2" charset="-78"/>
              </a:rPr>
              <a:t>اختر الإجابة الصحيحة</a:t>
            </a:r>
            <a:endParaRPr lang="fr-FR" sz="4000" dirty="0" smtClean="0">
              <a:latin typeface="Sakkal Majalla" pitchFamily="2" charset="-78"/>
              <a:cs typeface="Sakkal Majalla" pitchFamily="2" charset="-78"/>
            </a:endParaRPr>
          </a:p>
          <a:p>
            <a:pPr algn="just" rtl="1">
              <a:buNone/>
            </a:pPr>
            <a:r>
              <a:rPr lang="ar-SA" sz="4000" dirty="0" smtClean="0">
                <a:latin typeface="Sakkal Majalla" pitchFamily="2" charset="-78"/>
                <a:cs typeface="Sakkal Majalla" pitchFamily="2" charset="-78"/>
              </a:rPr>
              <a:t>فحص وتدقيق أنشطة المسؤولية الاجتماعية اتجاه العاملين في الأداء المالي</a:t>
            </a:r>
            <a:r>
              <a:rPr lang="fr-FR" sz="4000" dirty="0" smtClean="0">
                <a:latin typeface="Sakkal Majalla" pitchFamily="2" charset="-78"/>
                <a:cs typeface="Sakkal Majalla" pitchFamily="2" charset="-78"/>
              </a:rPr>
              <a:t>:</a:t>
            </a:r>
            <a:endParaRPr lang="ar-DZ" sz="4000" dirty="0" smtClean="0">
              <a:latin typeface="Sakkal Majalla" pitchFamily="2" charset="-78"/>
              <a:cs typeface="Sakkal Majalla" pitchFamily="2" charset="-78"/>
            </a:endParaRPr>
          </a:p>
          <a:p>
            <a:pPr algn="just" rtl="1">
              <a:buNone/>
            </a:pPr>
            <a:r>
              <a:rPr lang="ar-SA" sz="4000" b="1" dirty="0" smtClean="0">
                <a:latin typeface="Sakkal Majalla" pitchFamily="2" charset="-78"/>
                <a:cs typeface="Sakkal Majalla" pitchFamily="2" charset="-78"/>
                <a:sym typeface="Wingdings"/>
              </a:rPr>
              <a:t></a:t>
            </a:r>
            <a:r>
              <a:rPr lang="ar-SA" sz="4000" b="1" dirty="0" smtClean="0">
                <a:latin typeface="Sakkal Majalla" pitchFamily="2" charset="-78"/>
                <a:cs typeface="Sakkal Majalla" pitchFamily="2" charset="-78"/>
              </a:rPr>
              <a:t>فحص وتدقيق معدلات دوران العمل</a:t>
            </a:r>
            <a:endParaRPr lang="fr-FR" sz="4000" dirty="0" smtClean="0">
              <a:latin typeface="Sakkal Majalla" pitchFamily="2" charset="-78"/>
              <a:cs typeface="Sakkal Majalla" pitchFamily="2" charset="-78"/>
            </a:endParaRPr>
          </a:p>
          <a:p>
            <a:pPr lvl="0" algn="just" rtl="1">
              <a:buNone/>
            </a:pPr>
            <a:r>
              <a:rPr lang="ar-SA" sz="4000" b="1" dirty="0" smtClean="0">
                <a:latin typeface="Sakkal Majalla" pitchFamily="2" charset="-78"/>
                <a:cs typeface="Sakkal Majalla" pitchFamily="2" charset="-78"/>
                <a:sym typeface="Wingdings"/>
              </a:rPr>
              <a:t></a:t>
            </a:r>
            <a:r>
              <a:rPr lang="ar-SA" sz="4000" b="1" dirty="0" smtClean="0">
                <a:latin typeface="Sakkal Majalla" pitchFamily="2" charset="-78"/>
                <a:cs typeface="Sakkal Majalla" pitchFamily="2" charset="-78"/>
              </a:rPr>
              <a:t>فحص وتدقيق الأجور </a:t>
            </a:r>
            <a:r>
              <a:rPr lang="ar-SA" sz="4000" b="1" dirty="0" err="1" smtClean="0">
                <a:latin typeface="Sakkal Majalla" pitchFamily="2" charset="-78"/>
                <a:cs typeface="Sakkal Majalla" pitchFamily="2" charset="-78"/>
              </a:rPr>
              <a:t>و</a:t>
            </a:r>
            <a:r>
              <a:rPr lang="ar-SA" sz="4000" b="1" dirty="0" smtClean="0">
                <a:latin typeface="Sakkal Majalla" pitchFamily="2" charset="-78"/>
                <a:cs typeface="Sakkal Majalla" pitchFamily="2" charset="-78"/>
              </a:rPr>
              <a:t> المكافآت</a:t>
            </a:r>
            <a:endParaRPr lang="fr-FR" sz="4000" dirty="0" smtClean="0">
              <a:latin typeface="Sakkal Majalla" pitchFamily="2" charset="-78"/>
              <a:cs typeface="Sakkal Majalla" pitchFamily="2" charset="-78"/>
            </a:endParaRPr>
          </a:p>
          <a:p>
            <a:pPr algn="r" rtl="1">
              <a:buNone/>
            </a:pP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01.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571480"/>
            <a:ext cx="8229600" cy="5753120"/>
          </a:xfrm>
        </p:spPr>
        <p:txBody>
          <a:bodyPr>
            <a:normAutofit/>
          </a:bodyPr>
          <a:lstStyle/>
          <a:p>
            <a:pPr algn="r" rtl="1">
              <a:buNone/>
            </a:pPr>
            <a:r>
              <a:rPr lang="ar-SA" sz="5000" b="1" u="sng" dirty="0" smtClean="0">
                <a:solidFill>
                  <a:srgbClr val="FF0000"/>
                </a:solidFill>
                <a:latin typeface="Sakkal Majalla" pitchFamily="2" charset="-78"/>
                <a:cs typeface="Sakkal Majalla" pitchFamily="2" charset="-78"/>
              </a:rPr>
              <a:t>تمرين 0</a:t>
            </a:r>
            <a:r>
              <a:rPr lang="ar-DZ" sz="5000" b="1" u="sng" dirty="0" smtClean="0">
                <a:solidFill>
                  <a:srgbClr val="FF0000"/>
                </a:solidFill>
                <a:latin typeface="Sakkal Majalla" pitchFamily="2" charset="-78"/>
                <a:cs typeface="Sakkal Majalla" pitchFamily="2" charset="-78"/>
              </a:rPr>
              <a:t>2</a:t>
            </a:r>
            <a:r>
              <a:rPr lang="ar-SA" sz="5000" b="1" u="sng" dirty="0" smtClean="0">
                <a:solidFill>
                  <a:srgbClr val="FF0000"/>
                </a:solidFill>
                <a:latin typeface="Sakkal Majalla" pitchFamily="2" charset="-78"/>
                <a:cs typeface="Sakkal Majalla" pitchFamily="2" charset="-78"/>
              </a:rPr>
              <a:t>:</a:t>
            </a:r>
            <a:endParaRPr lang="ar-DZ" sz="5000" b="1" u="sng" dirty="0" smtClean="0">
              <a:solidFill>
                <a:srgbClr val="FF0000"/>
              </a:solidFill>
              <a:latin typeface="Sakkal Majalla" pitchFamily="2" charset="-78"/>
              <a:cs typeface="Sakkal Majalla" pitchFamily="2" charset="-78"/>
            </a:endParaRPr>
          </a:p>
          <a:p>
            <a:pPr algn="r" rtl="1">
              <a:buNone/>
            </a:pPr>
            <a:r>
              <a:rPr lang="ar-SA" sz="5000" dirty="0" smtClean="0">
                <a:latin typeface="Sakkal Majalla" pitchFamily="2" charset="-78"/>
                <a:cs typeface="Sakkal Majalla" pitchFamily="2" charset="-78"/>
              </a:rPr>
              <a:t>إجراءات التدقيق الاجتماعي</a:t>
            </a:r>
            <a:endParaRPr lang="fr-FR" sz="5000" dirty="0" smtClean="0">
              <a:latin typeface="Sakkal Majalla" pitchFamily="2" charset="-78"/>
              <a:cs typeface="Sakkal Majalla" pitchFamily="2" charset="-78"/>
            </a:endParaRPr>
          </a:p>
          <a:p>
            <a:pPr marL="742950" lvl="0" indent="-742950" algn="r" rtl="1">
              <a:buClrTx/>
              <a:buFont typeface="+mj-lt"/>
              <a:buAutoNum type="arabicPeriod"/>
            </a:pPr>
            <a:r>
              <a:rPr lang="ar-SA" sz="5000" dirty="0" smtClean="0">
                <a:latin typeface="Sakkal Majalla" pitchFamily="2" charset="-78"/>
                <a:cs typeface="Sakkal Majalla" pitchFamily="2" charset="-78"/>
              </a:rPr>
              <a:t>فحص وتدقيق الأنشطة الاجتماعية</a:t>
            </a:r>
            <a:endParaRPr lang="fr-FR" sz="5000" dirty="0" smtClean="0">
              <a:latin typeface="Sakkal Majalla" pitchFamily="2" charset="-78"/>
              <a:cs typeface="Sakkal Majalla" pitchFamily="2" charset="-78"/>
            </a:endParaRPr>
          </a:p>
          <a:p>
            <a:pPr marL="742950" lvl="0" indent="-742950" algn="r" rtl="1">
              <a:buClrTx/>
              <a:buFont typeface="+mj-lt"/>
              <a:buAutoNum type="arabicPeriod"/>
            </a:pPr>
            <a:r>
              <a:rPr lang="ar-SA" sz="5000" dirty="0" smtClean="0">
                <a:latin typeface="Sakkal Majalla" pitchFamily="2" charset="-78"/>
                <a:cs typeface="Sakkal Majalla" pitchFamily="2" charset="-78"/>
              </a:rPr>
              <a:t>إعداد التقرير</a:t>
            </a:r>
            <a:endParaRPr lang="fr-FR" sz="5000" dirty="0" smtClean="0">
              <a:latin typeface="Sakkal Majalla" pitchFamily="2" charset="-78"/>
              <a:cs typeface="Sakkal Majalla" pitchFamily="2" charset="-78"/>
            </a:endParaRPr>
          </a:p>
          <a:p>
            <a:pPr marL="742950" lvl="0" indent="-742950" algn="r" rtl="1">
              <a:buClrTx/>
              <a:buFont typeface="+mj-lt"/>
              <a:buAutoNum type="arabicPeriod"/>
            </a:pPr>
            <a:r>
              <a:rPr lang="ar-SA" sz="5000" dirty="0" smtClean="0">
                <a:latin typeface="Sakkal Majalla" pitchFamily="2" charset="-78"/>
                <a:cs typeface="Sakkal Majalla" pitchFamily="2" charset="-78"/>
              </a:rPr>
              <a:t>تحديد الأنشطة الاجتماعية</a:t>
            </a:r>
            <a:endParaRPr lang="fr-FR" sz="5000" dirty="0" smtClean="0">
              <a:latin typeface="Sakkal Majalla" pitchFamily="2" charset="-78"/>
              <a:cs typeface="Sakkal Majalla" pitchFamily="2" charset="-78"/>
            </a:endParaRPr>
          </a:p>
          <a:p>
            <a:pPr algn="r" rtl="1">
              <a:buNone/>
            </a:pPr>
            <a:endParaRPr lang="fr-FR" sz="4000" b="1" dirty="0" smtClean="0">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خلفيات-جميلة-للكتابة-عليها-في-الفوتوشوب-1.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785794"/>
            <a:ext cx="8229600" cy="5538806"/>
          </a:xfrm>
        </p:spPr>
        <p:txBody>
          <a:bodyPr>
            <a:normAutofit/>
          </a:bodyPr>
          <a:lstStyle/>
          <a:p>
            <a:pPr algn="r" rtl="1">
              <a:buNone/>
            </a:pPr>
            <a:r>
              <a:rPr lang="ar-SA" sz="5000" b="1" u="sng" dirty="0" smtClean="0">
                <a:latin typeface="Sakkal Majalla" pitchFamily="2" charset="-78"/>
                <a:cs typeface="Sakkal Majalla" pitchFamily="2" charset="-78"/>
              </a:rPr>
              <a:t>جواب:   </a:t>
            </a:r>
            <a:endParaRPr lang="fr-FR" sz="5000" b="1" u="sng" dirty="0" smtClean="0">
              <a:latin typeface="Sakkal Majalla" pitchFamily="2" charset="-78"/>
              <a:cs typeface="Sakkal Majalla" pitchFamily="2" charset="-78"/>
            </a:endParaRPr>
          </a:p>
          <a:p>
            <a:pPr marL="742950" lvl="0" indent="-742950" algn="r" rtl="1">
              <a:buClr>
                <a:srgbClr val="FF0000"/>
              </a:buClr>
              <a:buFont typeface="+mj-lt"/>
              <a:buAutoNum type="arabicPeriod"/>
            </a:pPr>
            <a:r>
              <a:rPr lang="ar-SA" sz="5000" dirty="0" smtClean="0">
                <a:solidFill>
                  <a:srgbClr val="FF0000"/>
                </a:solidFill>
                <a:latin typeface="Sakkal Majalla" pitchFamily="2" charset="-78"/>
                <a:cs typeface="Sakkal Majalla" pitchFamily="2" charset="-78"/>
              </a:rPr>
              <a:t>تحديد الأنشطة الاجتماعية</a:t>
            </a:r>
            <a:endParaRPr lang="fr-FR" sz="5000" dirty="0" smtClean="0">
              <a:solidFill>
                <a:srgbClr val="FF0000"/>
              </a:solidFill>
              <a:latin typeface="Sakkal Majalla" pitchFamily="2" charset="-78"/>
              <a:cs typeface="Sakkal Majalla" pitchFamily="2" charset="-78"/>
            </a:endParaRPr>
          </a:p>
          <a:p>
            <a:pPr marL="742950" lvl="0" indent="-742950" algn="r" rtl="1">
              <a:buClr>
                <a:srgbClr val="FF0000"/>
              </a:buClr>
              <a:buFont typeface="+mj-lt"/>
              <a:buAutoNum type="arabicPeriod"/>
            </a:pPr>
            <a:r>
              <a:rPr lang="ar-SA" sz="5000" dirty="0" smtClean="0">
                <a:solidFill>
                  <a:srgbClr val="FF0000"/>
                </a:solidFill>
                <a:latin typeface="Sakkal Majalla" pitchFamily="2" charset="-78"/>
                <a:cs typeface="Sakkal Majalla" pitchFamily="2" charset="-78"/>
              </a:rPr>
              <a:t>فحص وتدقيق الأنشطة الاجتماعية</a:t>
            </a:r>
            <a:endParaRPr lang="fr-FR" sz="5000" dirty="0" smtClean="0">
              <a:solidFill>
                <a:srgbClr val="FF0000"/>
              </a:solidFill>
              <a:latin typeface="Sakkal Majalla" pitchFamily="2" charset="-78"/>
              <a:cs typeface="Sakkal Majalla" pitchFamily="2" charset="-78"/>
            </a:endParaRPr>
          </a:p>
          <a:p>
            <a:pPr marL="742950" lvl="0" indent="-742950" algn="r" rtl="1">
              <a:buClr>
                <a:srgbClr val="FF0000"/>
              </a:buClr>
              <a:buFont typeface="+mj-lt"/>
              <a:buAutoNum type="arabicPeriod"/>
            </a:pPr>
            <a:r>
              <a:rPr lang="ar-SA" sz="5000" dirty="0" smtClean="0">
                <a:solidFill>
                  <a:srgbClr val="FF0000"/>
                </a:solidFill>
                <a:latin typeface="Sakkal Majalla" pitchFamily="2" charset="-78"/>
                <a:cs typeface="Sakkal Majalla" pitchFamily="2" charset="-78"/>
              </a:rPr>
              <a:t>إعداد التقرير</a:t>
            </a:r>
            <a:endParaRPr lang="fr-FR" sz="5000" dirty="0" smtClean="0">
              <a:solidFill>
                <a:srgbClr val="FF0000"/>
              </a:solidFill>
              <a:latin typeface="Sakkal Majalla" pitchFamily="2" charset="-78"/>
              <a:cs typeface="Sakkal Majalla" pitchFamily="2" charset="-78"/>
            </a:endParaRPr>
          </a:p>
          <a:p>
            <a:pPr algn="r" rtl="1">
              <a:buNone/>
            </a:pPr>
            <a:endParaRPr lang="fr-FR" sz="5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55d04ada4afdf99a4f816260e72f056f.jpg"/>
          <p:cNvPicPr>
            <a:picLocks noChangeAspect="1"/>
          </p:cNvPicPr>
          <p:nvPr/>
        </p:nvPicPr>
        <p:blipFill>
          <a:blip r:embed="rId3"/>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785794"/>
            <a:ext cx="8229600" cy="5538806"/>
          </a:xfrm>
        </p:spPr>
        <p:txBody>
          <a:bodyPr>
            <a:normAutofit/>
          </a:bodyPr>
          <a:lstStyle/>
          <a:p>
            <a:pPr algn="just" rtl="1">
              <a:buNone/>
            </a:pPr>
            <a:r>
              <a:rPr lang="ar-SA" sz="4300" b="1" u="sng" dirty="0" smtClean="0">
                <a:solidFill>
                  <a:srgbClr val="FF0000"/>
                </a:solidFill>
                <a:latin typeface="Sakkal Majalla" pitchFamily="2" charset="-78"/>
                <a:cs typeface="Sakkal Majalla" pitchFamily="2" charset="-78"/>
              </a:rPr>
              <a:t>تمرين 0</a:t>
            </a:r>
            <a:r>
              <a:rPr lang="ar-DZ" sz="4300" b="1" u="sng" dirty="0" smtClean="0">
                <a:solidFill>
                  <a:srgbClr val="FF0000"/>
                </a:solidFill>
                <a:latin typeface="Sakkal Majalla" pitchFamily="2" charset="-78"/>
                <a:cs typeface="Sakkal Majalla" pitchFamily="2" charset="-78"/>
              </a:rPr>
              <a:t>3</a:t>
            </a:r>
            <a:r>
              <a:rPr lang="ar-SA" sz="4300" b="1" u="sng" dirty="0" smtClean="0">
                <a:solidFill>
                  <a:srgbClr val="FF0000"/>
                </a:solidFill>
                <a:latin typeface="Sakkal Majalla" pitchFamily="2" charset="-78"/>
                <a:cs typeface="Sakkal Majalla" pitchFamily="2" charset="-78"/>
              </a:rPr>
              <a:t>:</a:t>
            </a:r>
            <a:endParaRPr lang="fr-FR" sz="4300" dirty="0" smtClean="0">
              <a:solidFill>
                <a:srgbClr val="FF0000"/>
              </a:solidFill>
              <a:latin typeface="Sakkal Majalla" pitchFamily="2" charset="-78"/>
              <a:cs typeface="Sakkal Majalla" pitchFamily="2" charset="-78"/>
            </a:endParaRPr>
          </a:p>
          <a:p>
            <a:pPr algn="just" rtl="1">
              <a:buNone/>
            </a:pPr>
            <a:r>
              <a:rPr lang="ar-SA" sz="4300" dirty="0" smtClean="0">
                <a:latin typeface="Sakkal Majalla" pitchFamily="2" charset="-78"/>
                <a:cs typeface="Sakkal Majalla" pitchFamily="2" charset="-78"/>
              </a:rPr>
              <a:t>تدقيق الالتزام بقوانين البيئة والمساهمة في المساحات الخضراء يسمى بتدقيق الأداء  ـــــــــــــــــــــــــــــــــــــــــــــــــــــــــــ</a:t>
            </a:r>
            <a:endParaRPr lang="fr-FR" sz="4300" dirty="0" smtClean="0">
              <a:latin typeface="Sakkal Majalla" pitchFamily="2" charset="-78"/>
              <a:cs typeface="Sakkal Majalla" pitchFamily="2" charset="-78"/>
            </a:endParaRPr>
          </a:p>
          <a:p>
            <a:pPr algn="r" rtl="1">
              <a:buNone/>
            </a:pPr>
            <a:endParaRPr lang="fr-FR" sz="4300" dirty="0" smtClean="0">
              <a:latin typeface="Sakkal Majalla" pitchFamily="2" charset="-78"/>
              <a:cs typeface="Sakkal Majalla" pitchFamily="2" charset="-78"/>
            </a:endParaRPr>
          </a:p>
          <a:p>
            <a:pPr algn="r" rtl="1">
              <a:buNone/>
            </a:pPr>
            <a:endParaRPr lang="fr-FR" dirty="0"/>
          </a:p>
        </p:txBody>
      </p:sp>
      <p:sp>
        <p:nvSpPr>
          <p:cNvPr id="4" name="Espace réservé de la date 3"/>
          <p:cNvSpPr>
            <a:spLocks noGrp="1"/>
          </p:cNvSpPr>
          <p:nvPr>
            <p:ph type="dt" sz="half" idx="10"/>
          </p:nvPr>
        </p:nvSpPr>
        <p:spPr/>
        <p:txBody>
          <a:bodyPr/>
          <a:lstStyle/>
          <a:p>
            <a:fld id="{AA309A6D-C09C-4548-B29A-6CF363A7E532}" type="datetimeFigureOut">
              <a:rPr lang="fr-FR" sz="1600" b="1" smtClean="0">
                <a:solidFill>
                  <a:srgbClr val="FF0000"/>
                </a:solidFill>
                <a:latin typeface="Times New Roman" pitchFamily="18" charset="0"/>
                <a:cs typeface="Times New Roman" pitchFamily="18" charset="0"/>
              </a:rPr>
              <a:pPr/>
              <a:t>30/11/2022</a:t>
            </a:fld>
            <a:endParaRPr lang="fr-BE" sz="1600" b="1" dirty="0">
              <a:solidFill>
                <a:srgbClr val="FF0000"/>
              </a:solidFill>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z="2500" b="1" smtClean="0">
                <a:solidFill>
                  <a:srgbClr val="FF0000"/>
                </a:solidFill>
                <a:latin typeface="Times New Roman" pitchFamily="18" charset="0"/>
                <a:cs typeface="Times New Roman" pitchFamily="18" charset="0"/>
              </a:rPr>
              <a:pPr/>
              <a:t>33</a:t>
            </a:fld>
            <a:endParaRPr lang="fr-BE" sz="25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خلفيات-جميلة-للكتابة-عليها-في-الفوتوشوب-1.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857232"/>
            <a:ext cx="8229600" cy="5467368"/>
          </a:xfrm>
        </p:spPr>
        <p:txBody>
          <a:bodyPr/>
          <a:lstStyle/>
          <a:p>
            <a:pPr algn="just" rtl="1">
              <a:buNone/>
            </a:pPr>
            <a:r>
              <a:rPr lang="ar-DZ" sz="5000" b="1" u="sng" dirty="0" smtClean="0">
                <a:solidFill>
                  <a:srgbClr val="FF0000"/>
                </a:solidFill>
                <a:latin typeface="Sakkal Majalla" pitchFamily="2" charset="-78"/>
                <a:cs typeface="Sakkal Majalla" pitchFamily="2" charset="-78"/>
              </a:rPr>
              <a:t>جواب</a:t>
            </a:r>
            <a:endParaRPr lang="fr-FR" sz="5000" dirty="0" smtClean="0">
              <a:solidFill>
                <a:srgbClr val="FF0000"/>
              </a:solidFill>
              <a:latin typeface="Sakkal Majalla" pitchFamily="2" charset="-78"/>
              <a:cs typeface="Sakkal Majalla" pitchFamily="2" charset="-78"/>
            </a:endParaRPr>
          </a:p>
          <a:p>
            <a:pPr algn="just" rtl="1">
              <a:buNone/>
            </a:pPr>
            <a:r>
              <a:rPr lang="ar-SA" sz="5000" dirty="0" smtClean="0">
                <a:latin typeface="Sakkal Majalla" pitchFamily="2" charset="-78"/>
                <a:cs typeface="Sakkal Majalla" pitchFamily="2" charset="-78"/>
              </a:rPr>
              <a:t>تدقيق الالتزام بقوانين البيئة والمساهمة في المساحات الخضراء يسمى بتدقيق </a:t>
            </a:r>
            <a:r>
              <a:rPr lang="ar-SA" sz="5000" dirty="0" smtClean="0">
                <a:latin typeface="Sakkal Majalla" pitchFamily="2" charset="-78"/>
                <a:cs typeface="Sakkal Majalla" pitchFamily="2" charset="-78"/>
              </a:rPr>
              <a:t>الأداء</a:t>
            </a:r>
            <a:r>
              <a:rPr lang="ar-DZ" sz="5000" dirty="0" smtClean="0">
                <a:latin typeface="Sakkal Majalla" pitchFamily="2" charset="-78"/>
                <a:cs typeface="Sakkal Majalla" pitchFamily="2" charset="-78"/>
              </a:rPr>
              <a:t> </a:t>
            </a:r>
            <a:r>
              <a:rPr lang="ar-DZ" sz="5000" u="sng" dirty="0" smtClean="0">
                <a:solidFill>
                  <a:srgbClr val="92D050"/>
                </a:solidFill>
                <a:latin typeface="Sakkal Majalla" pitchFamily="2" charset="-78"/>
                <a:cs typeface="Sakkal Majalla" pitchFamily="2" charset="-78"/>
              </a:rPr>
              <a:t>البيئي.</a:t>
            </a:r>
            <a:endParaRPr lang="fr-FR" sz="5000" u="sng" dirty="0" smtClean="0">
              <a:solidFill>
                <a:srgbClr val="92D050"/>
              </a:solidFill>
              <a:latin typeface="Sakkal Majalla" pitchFamily="2" charset="-78"/>
              <a:cs typeface="Sakkal Majalla" pitchFamily="2" charset="-78"/>
            </a:endParaRPr>
          </a:p>
          <a:p>
            <a:pPr algn="r" rtl="1">
              <a:buNone/>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collection-blank-sticky-note.png"/>
          <p:cNvPicPr>
            <a:picLocks noChangeAspect="1"/>
          </p:cNvPicPr>
          <p:nvPr/>
        </p:nvPicPr>
        <p:blipFill>
          <a:blip r:embed="rId2"/>
          <a:stretch>
            <a:fillRect/>
          </a:stretch>
        </p:blipFill>
        <p:spPr>
          <a:xfrm>
            <a:off x="0" y="0"/>
            <a:ext cx="10287040" cy="6643710"/>
          </a:xfrm>
          <a:prstGeom prst="rect">
            <a:avLst/>
          </a:prstGeom>
        </p:spPr>
      </p:pic>
      <p:sp>
        <p:nvSpPr>
          <p:cNvPr id="3" name="Espace réservé du contenu 2"/>
          <p:cNvSpPr>
            <a:spLocks noGrp="1"/>
          </p:cNvSpPr>
          <p:nvPr>
            <p:ph idx="1"/>
          </p:nvPr>
        </p:nvSpPr>
        <p:spPr>
          <a:xfrm>
            <a:off x="457200" y="1000108"/>
            <a:ext cx="8229600" cy="5324492"/>
          </a:xfrm>
        </p:spPr>
        <p:txBody>
          <a:bodyPr/>
          <a:lstStyle/>
          <a:p>
            <a:pPr algn="just" rtl="1">
              <a:buNone/>
            </a:pPr>
            <a:r>
              <a:rPr lang="ar-SA" sz="4800" b="1" u="sng" dirty="0" smtClean="0">
                <a:solidFill>
                  <a:srgbClr val="FF0000"/>
                </a:solidFill>
                <a:latin typeface="Sakkal Majalla" pitchFamily="2" charset="-78"/>
                <a:cs typeface="Sakkal Majalla" pitchFamily="2" charset="-78"/>
              </a:rPr>
              <a:t>تمرين 0</a:t>
            </a:r>
            <a:r>
              <a:rPr lang="ar-DZ" sz="4800" b="1" u="sng" dirty="0" smtClean="0">
                <a:solidFill>
                  <a:srgbClr val="FF0000"/>
                </a:solidFill>
                <a:latin typeface="Sakkal Majalla" pitchFamily="2" charset="-78"/>
                <a:cs typeface="Sakkal Majalla" pitchFamily="2" charset="-78"/>
              </a:rPr>
              <a:t>4</a:t>
            </a:r>
            <a:r>
              <a:rPr lang="ar-SA" sz="4800" b="1" u="sng" dirty="0" smtClean="0">
                <a:solidFill>
                  <a:srgbClr val="FF0000"/>
                </a:solidFill>
                <a:latin typeface="Sakkal Majalla" pitchFamily="2" charset="-78"/>
                <a:cs typeface="Sakkal Majalla" pitchFamily="2" charset="-78"/>
              </a:rPr>
              <a:t>:</a:t>
            </a:r>
            <a:endParaRPr lang="fr-FR" sz="4800" dirty="0" smtClean="0">
              <a:solidFill>
                <a:srgbClr val="FF0000"/>
              </a:solidFill>
              <a:latin typeface="Sakkal Majalla" pitchFamily="2" charset="-78"/>
              <a:cs typeface="Sakkal Majalla" pitchFamily="2" charset="-78"/>
            </a:endParaRPr>
          </a:p>
          <a:p>
            <a:pPr algn="just" rtl="1">
              <a:buNone/>
            </a:pPr>
            <a:r>
              <a:rPr lang="ar-SA" sz="4800" dirty="0" smtClean="0">
                <a:latin typeface="Sakkal Majalla" pitchFamily="2" charset="-78"/>
                <a:cs typeface="Sakkal Majalla" pitchFamily="2" charset="-78"/>
              </a:rPr>
              <a:t>تقرير التدقيق الاجتماعي هو الخطوة </a:t>
            </a:r>
            <a:r>
              <a:rPr lang="ar-DZ" sz="4800" dirty="0" smtClean="0">
                <a:latin typeface="Sakkal Majalla" pitchFamily="2" charset="-78"/>
                <a:cs typeface="Sakkal Majalla" pitchFamily="2" charset="-78"/>
              </a:rPr>
              <a:t>ـــــــــــــــــــــــــــــــــــــــــــــــــــــــــــــــــ </a:t>
            </a:r>
            <a:r>
              <a:rPr lang="ar-SA" sz="4800" dirty="0" smtClean="0">
                <a:latin typeface="Sakkal Majalla" pitchFamily="2" charset="-78"/>
                <a:cs typeface="Sakkal Majalla" pitchFamily="2" charset="-78"/>
              </a:rPr>
              <a:t>من عملية التدقيق.</a:t>
            </a:r>
            <a:endParaRPr lang="fr-FR" sz="4800" dirty="0" smtClean="0">
              <a:latin typeface="Sakkal Majalla" pitchFamily="2" charset="-78"/>
              <a:cs typeface="Sakkal Majalla" pitchFamily="2" charset="-78"/>
            </a:endParaRPr>
          </a:p>
          <a:p>
            <a:pPr algn="r" rtl="1">
              <a:buNone/>
            </a:pP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خلفيات-جميلة-للكتابة-عليها-في-الفوتوشوب-1.jpg"/>
          <p:cNvPicPr>
            <a:picLocks noChangeAspect="1"/>
          </p:cNvPicPr>
          <p:nvPr/>
        </p:nvPicPr>
        <p:blipFill>
          <a:blip r:embed="rId2"/>
          <a:stretch>
            <a:fillRect/>
          </a:stretch>
        </p:blipFill>
        <p:spPr>
          <a:xfrm>
            <a:off x="0" y="0"/>
            <a:ext cx="9144000" cy="6858000"/>
          </a:xfrm>
          <a:prstGeom prst="rect">
            <a:avLst/>
          </a:prstGeom>
        </p:spPr>
      </p:pic>
      <p:sp>
        <p:nvSpPr>
          <p:cNvPr id="3" name="Espace réservé du contenu 2"/>
          <p:cNvSpPr>
            <a:spLocks noGrp="1"/>
          </p:cNvSpPr>
          <p:nvPr>
            <p:ph idx="1"/>
          </p:nvPr>
        </p:nvSpPr>
        <p:spPr>
          <a:xfrm>
            <a:off x="457200" y="642918"/>
            <a:ext cx="8229600" cy="5681682"/>
          </a:xfrm>
        </p:spPr>
        <p:txBody>
          <a:bodyPr>
            <a:normAutofit/>
          </a:bodyPr>
          <a:lstStyle/>
          <a:p>
            <a:pPr algn="just" rtl="1">
              <a:buNone/>
            </a:pPr>
            <a:r>
              <a:rPr lang="ar-DZ" sz="6000" b="1" u="sng" dirty="0" smtClean="0">
                <a:solidFill>
                  <a:srgbClr val="FF0000"/>
                </a:solidFill>
                <a:latin typeface="Sakkal Majalla" pitchFamily="2" charset="-78"/>
                <a:cs typeface="Sakkal Majalla" pitchFamily="2" charset="-78"/>
              </a:rPr>
              <a:t>جواب</a:t>
            </a:r>
            <a:endParaRPr lang="fr-FR" sz="6000" dirty="0" smtClean="0">
              <a:solidFill>
                <a:srgbClr val="FF0000"/>
              </a:solidFill>
              <a:latin typeface="Sakkal Majalla" pitchFamily="2" charset="-78"/>
              <a:cs typeface="Sakkal Majalla" pitchFamily="2" charset="-78"/>
            </a:endParaRPr>
          </a:p>
          <a:p>
            <a:pPr algn="just" rtl="1">
              <a:buNone/>
            </a:pPr>
            <a:r>
              <a:rPr lang="ar-SA" sz="6000" dirty="0" smtClean="0">
                <a:latin typeface="Sakkal Majalla" pitchFamily="2" charset="-78"/>
                <a:cs typeface="Sakkal Majalla" pitchFamily="2" charset="-78"/>
              </a:rPr>
              <a:t>تقرير التدقيق الاجتماعي هو الخطوة </a:t>
            </a:r>
            <a:r>
              <a:rPr lang="ar-DZ" sz="6000" b="1" dirty="0" smtClean="0">
                <a:solidFill>
                  <a:srgbClr val="0000FF"/>
                </a:solidFill>
                <a:latin typeface="Sakkal Majalla" pitchFamily="2" charset="-78"/>
                <a:cs typeface="Sakkal Majalla" pitchFamily="2" charset="-78"/>
              </a:rPr>
              <a:t>الأخيرة</a:t>
            </a:r>
            <a:r>
              <a:rPr lang="ar-DZ" sz="6000" dirty="0" smtClean="0">
                <a:latin typeface="Sakkal Majalla" pitchFamily="2" charset="-78"/>
                <a:cs typeface="Sakkal Majalla" pitchFamily="2" charset="-78"/>
              </a:rPr>
              <a:t> </a:t>
            </a:r>
            <a:r>
              <a:rPr lang="ar-SA" sz="6000" dirty="0" smtClean="0">
                <a:latin typeface="Sakkal Majalla" pitchFamily="2" charset="-78"/>
                <a:cs typeface="Sakkal Majalla" pitchFamily="2" charset="-78"/>
              </a:rPr>
              <a:t>من </a:t>
            </a:r>
            <a:r>
              <a:rPr lang="ar-SA" sz="6000" dirty="0" smtClean="0">
                <a:latin typeface="Sakkal Majalla" pitchFamily="2" charset="-78"/>
                <a:cs typeface="Sakkal Majalla" pitchFamily="2" charset="-78"/>
              </a:rPr>
              <a:t>عملية التدقيق.</a:t>
            </a:r>
            <a:endParaRPr lang="fr-FR" sz="6000" dirty="0" smtClean="0">
              <a:latin typeface="Sakkal Majalla" pitchFamily="2" charset="-78"/>
              <a:cs typeface="Sakkal Majalla" pitchFamily="2" charset="-78"/>
            </a:endParaRPr>
          </a:p>
          <a:p>
            <a:pPr algn="r" rtl="1">
              <a:buNone/>
            </a:pPr>
            <a:endParaRPr lang="fr-FR" sz="6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thank-you.jpg"/>
          <p:cNvPicPr>
            <a:picLocks noGrp="1" noChangeAspect="1"/>
          </p:cNvPicPr>
          <p:nvPr>
            <p:ph idx="1"/>
          </p:nvPr>
        </p:nvPicPr>
        <p:blipFill>
          <a:blip r:embed="rId2"/>
          <a:stretch>
            <a:fillRect/>
          </a:stretch>
        </p:blipFill>
        <p:spPr>
          <a:xfrm>
            <a:off x="0" y="0"/>
            <a:ext cx="9144000" cy="685799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57158" y="1285860"/>
            <a:ext cx="8229600" cy="4389120"/>
          </a:xfrm>
        </p:spPr>
        <p:txBody>
          <a:bodyPr>
            <a:normAutofit fontScale="85000" lnSpcReduction="10000"/>
          </a:bodyPr>
          <a:lstStyle/>
          <a:p>
            <a:pPr lvl="0" algn="just" rtl="1"/>
            <a:r>
              <a:rPr lang="ar-SA" sz="3900" dirty="0" smtClean="0">
                <a:cs typeface="+mj-cs"/>
              </a:rPr>
              <a:t>تحديد الأنشطة الاجتماعية التي سوف يتم فحصها ومراجعتها والإطلاع على كل ما</a:t>
            </a:r>
            <a:r>
              <a:rPr lang="ar-DZ" sz="3900" dirty="0" smtClean="0">
                <a:cs typeface="+mj-cs"/>
              </a:rPr>
              <a:t> </a:t>
            </a:r>
            <a:r>
              <a:rPr lang="ar-SA" sz="3900" dirty="0" smtClean="0">
                <a:cs typeface="+mj-cs"/>
              </a:rPr>
              <a:t>يرتبط </a:t>
            </a:r>
            <a:r>
              <a:rPr lang="ar-SA" sz="3900" dirty="0" err="1" smtClean="0">
                <a:cs typeface="+mj-cs"/>
              </a:rPr>
              <a:t>بها</a:t>
            </a:r>
            <a:r>
              <a:rPr lang="ar-SA" sz="3900" dirty="0" smtClean="0">
                <a:cs typeface="+mj-cs"/>
              </a:rPr>
              <a:t> من سجلات ودفاتر وتقارير ودراسات للحصول على معلومات كافية عن هذه الأنشطة وتأثيراتها الداخلية والخارجية؛</a:t>
            </a:r>
            <a:endParaRPr lang="fr-FR" sz="3900" dirty="0" smtClean="0">
              <a:cs typeface="+mj-cs"/>
            </a:endParaRPr>
          </a:p>
          <a:p>
            <a:pPr lvl="0" algn="just" rtl="1"/>
            <a:r>
              <a:rPr lang="ar-SA" sz="3900" dirty="0" smtClean="0">
                <a:cs typeface="+mj-cs"/>
              </a:rPr>
              <a:t>فحص ومراقبة الأنشطة الاجتماعية من جانبيها المالي والاجتماعي مع التركيز على نتائج الأنشطة وتقويم هذه النتائج في ضوء الأهداف والمعايير المحددة لها؛</a:t>
            </a:r>
            <a:endParaRPr lang="ar-DZ" sz="3900" dirty="0" smtClean="0">
              <a:cs typeface="+mj-cs"/>
            </a:endParaRPr>
          </a:p>
          <a:p>
            <a:pPr algn="just" rtl="1"/>
            <a:r>
              <a:rPr lang="ar-SA" sz="3900" dirty="0" smtClean="0">
                <a:cs typeface="+mj-cs"/>
              </a:rPr>
              <a:t>إعداد تقرير عن نتائج تدقيق أنشطة المسؤولية الاجتماعية متضمنا الرأي الفني غير المتحيز للمدقق عن الأنشطة الاجتماعية عن الأداء الاجتماعي للمؤسسة.</a:t>
            </a:r>
            <a:endParaRPr lang="fr-FR" sz="3900" dirty="0" smtClean="0">
              <a:cs typeface="+mj-cs"/>
            </a:endParaRPr>
          </a:p>
          <a:p>
            <a:pPr lvl="0" algn="r" rtl="1"/>
            <a:endParaRPr lang="ar-DZ" sz="3200" dirty="0" smtClean="0">
              <a:cs typeface="+mj-cs"/>
            </a:endParaRPr>
          </a:p>
          <a:p>
            <a:pPr lvl="0" algn="r" rtl="1"/>
            <a:endParaRPr lang="fr-FR" sz="3200" dirty="0" smtClean="0">
              <a:cs typeface="+mj-cs"/>
            </a:endParaRP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fr-FR" b="1" dirty="0" smtClean="0">
                <a:solidFill>
                  <a:srgbClr val="FF0000"/>
                </a:solidFill>
                <a:latin typeface="Times New Roman" pitchFamily="18" charset="0"/>
                <a:cs typeface="Times New Roman" pitchFamily="18" charset="0"/>
              </a:rPr>
              <a:t>-I</a:t>
            </a:r>
            <a:r>
              <a:rPr lang="ar-SA" b="1" dirty="0" smtClean="0">
                <a:solidFill>
                  <a:srgbClr val="FF0000"/>
                </a:solidFill>
                <a:latin typeface="Times New Roman" pitchFamily="18" charset="0"/>
                <a:cs typeface="Times New Roman" pitchFamily="18" charset="0"/>
              </a:rPr>
              <a:t> </a:t>
            </a:r>
            <a:r>
              <a:rPr lang="ar-SA" b="1" dirty="0" smtClean="0">
                <a:solidFill>
                  <a:srgbClr val="FF0000"/>
                </a:solidFill>
              </a:rPr>
              <a:t>تحديد الأنشطة ومجالات الأداء الاجتماعي</a:t>
            </a: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pPr algn="just" rtl="1">
              <a:buNone/>
            </a:pPr>
            <a:r>
              <a:rPr lang="fr-FR" sz="3200" dirty="0" smtClean="0">
                <a:cs typeface="+mj-cs"/>
              </a:rPr>
              <a:t>		</a:t>
            </a:r>
            <a:r>
              <a:rPr lang="ar-SA" sz="3200" dirty="0" smtClean="0">
                <a:cs typeface="+mj-cs"/>
              </a:rPr>
              <a:t>إن الأنشطة الاجتماعية تتعدد بتعدد فئات المجتمع وتختلف حسب حاجة ذلك المجتمع لأنشطة المسؤولية الاجتماعية يجب على المدقق أن يحدد الأنشطة الاجتماعية التي يجب أن تضطلع </a:t>
            </a:r>
            <a:r>
              <a:rPr lang="ar-SA" sz="3200" dirty="0" err="1" smtClean="0">
                <a:cs typeface="+mj-cs"/>
              </a:rPr>
              <a:t>بها</a:t>
            </a:r>
            <a:r>
              <a:rPr lang="ar-SA" sz="3200" dirty="0" smtClean="0">
                <a:cs typeface="+mj-cs"/>
              </a:rPr>
              <a:t> المؤسسة حيث أن تحديد الأنشطة يحدد الفئات التي تستفيد من تلك الأنشطة مثل: العاملين، المستهلكين، المجتمع......</a:t>
            </a:r>
            <a:endParaRPr lang="fr-FR" sz="3200" dirty="0" smtClean="0">
              <a:cs typeface="+mj-cs"/>
            </a:endParaRPr>
          </a:p>
          <a:p>
            <a:pPr algn="just" rtl="1">
              <a:buNone/>
            </a:pPr>
            <a:r>
              <a:rPr lang="ar-SA" sz="3200" dirty="0" smtClean="0">
                <a:cs typeface="+mj-cs"/>
              </a:rPr>
              <a:t>	</a:t>
            </a:r>
            <a:r>
              <a:rPr lang="fr-FR" sz="3200" dirty="0" smtClean="0">
                <a:cs typeface="+mj-cs"/>
              </a:rPr>
              <a:t>	</a:t>
            </a:r>
            <a:r>
              <a:rPr lang="ar-SA" sz="3200" dirty="0" smtClean="0">
                <a:cs typeface="+mj-cs"/>
              </a:rPr>
              <a:t>كما أن تحديد أنشطة المسؤولية الاجتماعية يمكن للمدقق من تدقيق الأداء الاجتماعي ومتغيراته تجاه كل فئة من تلك الفئات وتدقيق أنشطة المسؤولية الاجتماعية من جانبها المالي وجانبها الاجتماعي، مثلا فحص وتدقيق أنشطة المسؤولية الاجتماعية اتجاه العاملين في الأداء المالي على سبيل المثال وليس الحصر.</a:t>
            </a:r>
            <a:endParaRPr lang="fr-FR" sz="3200" dirty="0" smtClean="0">
              <a:cs typeface="+mj-cs"/>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lnSpcReduction="10000"/>
          </a:bodyPr>
          <a:lstStyle/>
          <a:p>
            <a:pPr algn="just" rtl="1">
              <a:buNone/>
            </a:pPr>
            <a:r>
              <a:rPr lang="ar-SA" sz="4000" dirty="0" smtClean="0">
                <a:cs typeface="+mj-cs"/>
              </a:rPr>
              <a:t>يمكن تقسيم الأنشطة الاجتماعية إلى:</a:t>
            </a:r>
            <a:endParaRPr lang="fr-FR" sz="4000" dirty="0" smtClean="0">
              <a:cs typeface="+mj-cs"/>
            </a:endParaRPr>
          </a:p>
          <a:p>
            <a:pPr lvl="0" algn="just" rtl="1">
              <a:buNone/>
            </a:pPr>
            <a:r>
              <a:rPr lang="ar-SA" sz="4000" dirty="0" smtClean="0">
                <a:cs typeface="+mj-cs"/>
                <a:sym typeface="Wingdings"/>
              </a:rPr>
              <a:t></a:t>
            </a:r>
            <a:r>
              <a:rPr lang="ar-SA" sz="4000" dirty="0" smtClean="0">
                <a:cs typeface="+mj-cs"/>
              </a:rPr>
              <a:t>أنشطة تنتمي إلى مجال الأداء الاجتماعي الداخلي والمستفيد الأساسي منه هو العاملين بالمؤسسة وتشمل أنشطة التدريب وخدمات النقل والخدمات الصحية....</a:t>
            </a:r>
            <a:r>
              <a:rPr lang="ar-SA" sz="4000" dirty="0" err="1" smtClean="0">
                <a:cs typeface="+mj-cs"/>
              </a:rPr>
              <a:t>إلخ</a:t>
            </a:r>
            <a:r>
              <a:rPr lang="ar-SA" sz="4000" dirty="0" smtClean="0">
                <a:cs typeface="+mj-cs"/>
              </a:rPr>
              <a:t>؛</a:t>
            </a:r>
            <a:endParaRPr lang="fr-FR" sz="4000" dirty="0" smtClean="0">
              <a:cs typeface="+mj-cs"/>
            </a:endParaRPr>
          </a:p>
          <a:p>
            <a:pPr lvl="0" algn="just" rtl="1">
              <a:buNone/>
            </a:pPr>
            <a:r>
              <a:rPr lang="ar-SA" sz="4000" dirty="0" smtClean="0">
                <a:cs typeface="+mj-cs"/>
                <a:sym typeface="Wingdings"/>
              </a:rPr>
              <a:t></a:t>
            </a:r>
            <a:r>
              <a:rPr lang="ar-SA" sz="4000" dirty="0" smtClean="0">
                <a:cs typeface="+mj-cs"/>
              </a:rPr>
              <a:t>أنشطة تنتمي إلى مجال الأداء الاجتماعي الخارجي وتشمل حماية البيئة من التلوث وتحسين الشكل الجمالي للبيئة؛</a:t>
            </a:r>
            <a:endParaRPr lang="fr-FR" sz="4000" dirty="0" smtClean="0">
              <a:cs typeface="+mj-cs"/>
            </a:endParaRPr>
          </a:p>
          <a:p>
            <a:pPr lvl="0" algn="just" rtl="1">
              <a:buNone/>
            </a:pPr>
            <a:r>
              <a:rPr lang="ar-SA" sz="4000" dirty="0" smtClean="0">
                <a:cs typeface="+mj-cs"/>
                <a:sym typeface="Wingdings"/>
              </a:rPr>
              <a:t></a:t>
            </a:r>
            <a:r>
              <a:rPr lang="ar-SA" sz="4000" dirty="0" smtClean="0">
                <a:cs typeface="+mj-cs"/>
              </a:rPr>
              <a:t>أنشطة تنتمي إلى مجال الأداء الاجتماعي المتعلقة بالمنتج أو الخدمة وتشمل الرقابة على المواصفات القياسية للجودة وضمان الأمان من أضرار المنتج....</a:t>
            </a:r>
            <a:r>
              <a:rPr lang="ar-SA" sz="4000" dirty="0" err="1" smtClean="0">
                <a:cs typeface="+mj-cs"/>
              </a:rPr>
              <a:t>إلخ</a:t>
            </a:r>
            <a:r>
              <a:rPr lang="ar-SA" sz="4000" dirty="0" smtClean="0">
                <a:cs typeface="+mj-cs"/>
              </a:rPr>
              <a:t>.</a:t>
            </a:r>
            <a:endParaRPr lang="fr-FR" sz="4000" dirty="0" smtClean="0">
              <a:cs typeface="+mj-cs"/>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0" end="0"/>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7" dur="500"/>
                                        <p:tgtEl>
                                          <p:spTgt spid="3">
                                            <p:txEl>
                                              <p:pRg st="1" end="1"/>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p:tgtEl>
                                          <p:spTgt spid="3">
                                            <p:txEl>
                                              <p:pRg st="2" end="2"/>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9" dur="500"/>
                                        <p:tgtEl>
                                          <p:spTgt spid="3">
                                            <p:txEl>
                                              <p:pRg st="3" end="3"/>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fr-FR" b="1" dirty="0" smtClean="0">
                <a:solidFill>
                  <a:srgbClr val="FF0000"/>
                </a:solidFill>
              </a:rPr>
              <a:t>-II</a:t>
            </a:r>
            <a:r>
              <a:rPr lang="ar-SA" b="1" dirty="0" smtClean="0">
                <a:solidFill>
                  <a:srgbClr val="FF0000"/>
                </a:solidFill>
              </a:rPr>
              <a:t> تدقيق وفحص الأنشطة ومجالات الأداء الاجتماعي</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rtl="1">
              <a:buNone/>
            </a:pPr>
            <a:r>
              <a:rPr lang="fr-FR" sz="4400" dirty="0" smtClean="0">
                <a:cs typeface="+mj-cs"/>
              </a:rPr>
              <a:t>		</a:t>
            </a:r>
            <a:r>
              <a:rPr lang="ar-SA" sz="4400" dirty="0" smtClean="0">
                <a:cs typeface="+mj-cs"/>
              </a:rPr>
              <a:t>يتم في هذه المرحلة فحص وتدقيق مدى مسايرة المنظمة للقوانين والتشريعات التي تنظم أداء أنشطة المسؤولية الاجتماعية اتجاه كل فئة من هذه الفئات: العاملين، المستهلكين والمجتمع فمثلا فحص وتدقيق أنشطة المسؤولية الاجتماعية اتجاه العاملين ومدى مسايرتها للقوانين والتشريعات من جانبها المالي على سبيل المثال:</a:t>
            </a:r>
            <a:endParaRPr lang="fr-FR" sz="44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1" nodeType="clickEffect">
                                  <p:stCondLst>
                                    <p:cond delay="0"/>
                                  </p:stCondLst>
                                  <p:childTnLst>
                                    <p:animEffect transition="out" filter="diamond(in)">
                                      <p:cBhvr>
                                        <p:cTn id="16" dur="2000"/>
                                        <p:tgtEl>
                                          <p:spTgt spid="2"/>
                                        </p:tgtEl>
                                      </p:cBhvr>
                                    </p:animEffect>
                                    <p:set>
                                      <p:cBhvr>
                                        <p:cTn id="17" dur="1" fill="hold">
                                          <p:stCondLst>
                                            <p:cond delay="19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p:tgtEl>
                                          <p:spTgt spid="3">
                                            <p:txEl>
                                              <p:pRg st="0" end="0"/>
                                            </p:txEl>
                                          </p:spTgt>
                                        </p:tgtEl>
                                        <p:attrNameLst>
                                          <p:attrName>ppt_y</p:attrName>
                                        </p:attrNameLst>
                                      </p:cBhvr>
                                      <p:tavLst>
                                        <p:tav tm="0">
                                          <p:val>
                                            <p:strVal val="ppt_y"/>
                                          </p:val>
                                        </p:tav>
                                        <p:tav tm="100000">
                                          <p:val>
                                            <p:strVal val="1+ppt_h/2"/>
                                          </p:val>
                                        </p:tav>
                                      </p:tavLst>
                                    </p:anim>
                                    <p:set>
                                      <p:cBhvr>
                                        <p:cTn id="2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fr-FR" sz="4000" b="1" dirty="0" smtClean="0">
                <a:solidFill>
                  <a:srgbClr val="FF0000"/>
                </a:solidFill>
                <a:latin typeface="Times New Roman" pitchFamily="18" charset="0"/>
                <a:cs typeface="Times New Roman" pitchFamily="18" charset="0"/>
              </a:rPr>
              <a:t>-1-II</a:t>
            </a:r>
            <a:r>
              <a:rPr lang="ar-SA" sz="4000" b="1" dirty="0" smtClean="0">
                <a:solidFill>
                  <a:srgbClr val="FF0000"/>
                </a:solidFill>
                <a:latin typeface="Times New Roman" pitchFamily="18" charset="0"/>
                <a:cs typeface="Times New Roman" pitchFamily="18" charset="0"/>
              </a:rPr>
              <a:t> </a:t>
            </a:r>
            <a:r>
              <a:rPr lang="ar-SA" b="1" dirty="0" smtClean="0">
                <a:solidFill>
                  <a:srgbClr val="FF0000"/>
                </a:solidFill>
              </a:rPr>
              <a:t>فحص الأنشطة التي تنتمي إلى مجال الأداء الاجتماعي الداخلي</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buNone/>
            </a:pPr>
            <a:r>
              <a:rPr lang="ar-SA" b="1" u="sng" dirty="0" smtClean="0">
                <a:solidFill>
                  <a:srgbClr val="000099"/>
                </a:solidFill>
                <a:cs typeface="+mj-cs"/>
              </a:rPr>
              <a:t>أ- </a:t>
            </a:r>
            <a:r>
              <a:rPr lang="ar-DZ" b="1" u="sng" dirty="0" smtClean="0">
                <a:solidFill>
                  <a:srgbClr val="000099"/>
                </a:solidFill>
                <a:cs typeface="+mj-cs"/>
              </a:rPr>
              <a:t> فحص الأداء الاجتماعي اتجاه العاملين:</a:t>
            </a:r>
            <a:endParaRPr lang="fr-FR" dirty="0" smtClean="0">
              <a:solidFill>
                <a:srgbClr val="000099"/>
              </a:solidFill>
              <a:cs typeface="+mj-cs"/>
            </a:endParaRPr>
          </a:p>
          <a:p>
            <a:pPr lvl="0" algn="just" rtl="1">
              <a:buFont typeface="Wingdings" pitchFamily="2" charset="2"/>
              <a:buChar char="q"/>
            </a:pPr>
            <a:r>
              <a:rPr lang="ar-SA" sz="3200" dirty="0" smtClean="0">
                <a:cs typeface="+mj-cs"/>
              </a:rPr>
              <a:t>فحص وتدقيق الأجور والمكافآت والحوافز...</a:t>
            </a:r>
            <a:r>
              <a:rPr lang="ar-SA" sz="3200" dirty="0" err="1" smtClean="0">
                <a:cs typeface="+mj-cs"/>
              </a:rPr>
              <a:t>إلخ</a:t>
            </a:r>
            <a:r>
              <a:rPr lang="ar-SA" sz="3200" dirty="0" smtClean="0">
                <a:cs typeface="+mj-cs"/>
              </a:rPr>
              <a:t> للتحقق من سرعة الصرف، وما</a:t>
            </a:r>
            <a:r>
              <a:rPr lang="fr-FR" sz="3200" dirty="0" smtClean="0">
                <a:cs typeface="+mj-cs"/>
              </a:rPr>
              <a:t> </a:t>
            </a:r>
            <a:r>
              <a:rPr lang="ar-SA" sz="3200" dirty="0" smtClean="0">
                <a:cs typeface="+mj-cs"/>
              </a:rPr>
              <a:t>يحصل عليه العاملون من أجور وما</a:t>
            </a:r>
            <a:r>
              <a:rPr lang="fr-FR" sz="3200" dirty="0" smtClean="0">
                <a:cs typeface="+mj-cs"/>
              </a:rPr>
              <a:t> </a:t>
            </a:r>
            <a:r>
              <a:rPr lang="ar-SA" sz="3200" dirty="0" smtClean="0">
                <a:cs typeface="+mj-cs"/>
              </a:rPr>
              <a:t>في حكمها هو مستوى مناصب؛</a:t>
            </a:r>
            <a:endParaRPr lang="fr-FR" sz="3200" dirty="0" smtClean="0">
              <a:cs typeface="+mj-cs"/>
            </a:endParaRPr>
          </a:p>
          <a:p>
            <a:pPr lvl="0" algn="just" rtl="1">
              <a:buFont typeface="Wingdings" pitchFamily="2" charset="2"/>
              <a:buChar char="q"/>
            </a:pPr>
            <a:r>
              <a:rPr lang="ar-SA" sz="3200" dirty="0" smtClean="0">
                <a:cs typeface="+mj-cs"/>
              </a:rPr>
              <a:t>فحص وتحقيق إحصائيات المتدربين ونظم التدريب داخل وخارج المنظمة والمبالغ التي أنفقت على التدريب ومتوسط نصيب الفرد من تلك المبالغ؛</a:t>
            </a:r>
            <a:endParaRPr lang="fr-FR" sz="3200" dirty="0" smtClean="0">
              <a:cs typeface="+mj-cs"/>
            </a:endParaRPr>
          </a:p>
          <a:p>
            <a:pPr lvl="0" algn="just" rtl="1">
              <a:buFont typeface="Wingdings" pitchFamily="2" charset="2"/>
              <a:buChar char="q"/>
            </a:pPr>
            <a:r>
              <a:rPr lang="ar-SA" sz="3200" dirty="0" smtClean="0">
                <a:cs typeface="+mj-cs"/>
              </a:rPr>
              <a:t>فحص وتدقيق مبالغ ونوعيات الغرامات والمخالفات التي وضعت على المؤسسة نتيجة عدم التزامها بالقوانين تجاه العاملين؛</a:t>
            </a:r>
            <a:endParaRPr lang="fr-FR" sz="3200" dirty="0" smtClean="0">
              <a:cs typeface="+mj-cs"/>
            </a:endParaRPr>
          </a:p>
          <a:p>
            <a:pPr lvl="0" algn="just" rtl="1">
              <a:buFont typeface="Wingdings" pitchFamily="2" charset="2"/>
              <a:buChar char="q"/>
            </a:pPr>
            <a:r>
              <a:rPr lang="ar-SA" sz="3200" dirty="0" smtClean="0">
                <a:cs typeface="+mj-cs"/>
              </a:rPr>
              <a:t>فحص وتدقيق مبالغ التبرعات التي تقدمها المؤسسة للعاملين.</a:t>
            </a:r>
            <a:endParaRPr lang="fr-FR" sz="3200" dirty="0" smtClean="0">
              <a:cs typeface="+mj-cs"/>
            </a:endParaRPr>
          </a:p>
          <a:p>
            <a:pPr algn="r" rtl="1">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1" nodeType="clickEffect">
                                  <p:stCondLst>
                                    <p:cond delay="0"/>
                                  </p:stCondLst>
                                  <p:childTnLst>
                                    <p:animEffect transition="out" filter="blinds(horizontal)">
                                      <p:cBhvr>
                                        <p:cTn id="36" dur="500"/>
                                        <p:tgtEl>
                                          <p:spTgt spid="2"/>
                                        </p:tgtEl>
                                      </p:cBhvr>
                                    </p:animEffect>
                                    <p:set>
                                      <p:cBhvr>
                                        <p:cTn id="37" dur="1" fill="hold">
                                          <p:stCondLst>
                                            <p:cond delay="499"/>
                                          </p:stCondLst>
                                        </p:cTn>
                                        <p:tgtEl>
                                          <p:spTgt spid="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xit" presetSubtype="4" fill="hold" grpId="1" nodeType="clickEffect">
                                  <p:stCondLst>
                                    <p:cond delay="0"/>
                                  </p:stCondLst>
                                  <p:childTnLst>
                                    <p:anim calcmode="lin" valueType="num">
                                      <p:cBhvr additive="base">
                                        <p:cTn id="41"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2" dur="500"/>
                                        <p:tgtEl>
                                          <p:spTgt spid="3">
                                            <p:txEl>
                                              <p:pRg st="0" end="0"/>
                                            </p:txEl>
                                          </p:spTgt>
                                        </p:tgtEl>
                                        <p:attrNameLst>
                                          <p:attrName>ppt_y</p:attrName>
                                        </p:attrNameLst>
                                      </p:cBhvr>
                                      <p:tavLst>
                                        <p:tav tm="0">
                                          <p:val>
                                            <p:strVal val="ppt_y"/>
                                          </p:val>
                                        </p:tav>
                                        <p:tav tm="100000">
                                          <p:val>
                                            <p:strVal val="1+ppt_h/2"/>
                                          </p:val>
                                        </p:tav>
                                      </p:tavLst>
                                    </p:anim>
                                    <p:set>
                                      <p:cBhvr>
                                        <p:cTn id="4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8" dur="500"/>
                                        <p:tgtEl>
                                          <p:spTgt spid="3">
                                            <p:txEl>
                                              <p:pRg st="1" end="1"/>
                                            </p:txEl>
                                          </p:spTgt>
                                        </p:tgtEl>
                                        <p:attrNameLst>
                                          <p:attrName>ppt_y</p:attrName>
                                        </p:attrNameLst>
                                      </p:cBhvr>
                                      <p:tavLst>
                                        <p:tav tm="0">
                                          <p:val>
                                            <p:strVal val="ppt_y"/>
                                          </p:val>
                                        </p:tav>
                                        <p:tav tm="100000">
                                          <p:val>
                                            <p:strVal val="1+ppt_h/2"/>
                                          </p:val>
                                        </p:tav>
                                      </p:tavLst>
                                    </p:anim>
                                    <p:set>
                                      <p:cBhvr>
                                        <p:cTn id="49"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xit" presetSubtype="4" fill="hold" grpId="1" nodeType="clickEffect">
                                  <p:stCondLst>
                                    <p:cond delay="0"/>
                                  </p:stCondLst>
                                  <p:childTnLst>
                                    <p:anim calcmode="lin" valueType="num">
                                      <p:cBhvr additive="base">
                                        <p:cTn id="53"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4" dur="500"/>
                                        <p:tgtEl>
                                          <p:spTgt spid="3">
                                            <p:txEl>
                                              <p:pRg st="2" end="2"/>
                                            </p:txEl>
                                          </p:spTgt>
                                        </p:tgtEl>
                                        <p:attrNameLst>
                                          <p:attrName>ppt_y</p:attrName>
                                        </p:attrNameLst>
                                      </p:cBhvr>
                                      <p:tavLst>
                                        <p:tav tm="0">
                                          <p:val>
                                            <p:strVal val="ppt_y"/>
                                          </p:val>
                                        </p:tav>
                                        <p:tav tm="100000">
                                          <p:val>
                                            <p:strVal val="1+ppt_h/2"/>
                                          </p:val>
                                        </p:tav>
                                      </p:tavLst>
                                    </p:anim>
                                    <p:set>
                                      <p:cBhvr>
                                        <p:cTn id="55"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grpId="1" nodeType="clickEffect">
                                  <p:stCondLst>
                                    <p:cond delay="0"/>
                                  </p:stCondLst>
                                  <p:childTnLst>
                                    <p:anim calcmode="lin" valueType="num">
                                      <p:cBhvr additive="base">
                                        <p:cTn id="59"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0" dur="500"/>
                                        <p:tgtEl>
                                          <p:spTgt spid="3">
                                            <p:txEl>
                                              <p:pRg st="3" end="3"/>
                                            </p:txEl>
                                          </p:spTgt>
                                        </p:tgtEl>
                                        <p:attrNameLst>
                                          <p:attrName>ppt_y</p:attrName>
                                        </p:attrNameLst>
                                      </p:cBhvr>
                                      <p:tavLst>
                                        <p:tav tm="0">
                                          <p:val>
                                            <p:strVal val="ppt_y"/>
                                          </p:val>
                                        </p:tav>
                                        <p:tav tm="100000">
                                          <p:val>
                                            <p:strVal val="1+ppt_h/2"/>
                                          </p:val>
                                        </p:tav>
                                      </p:tavLst>
                                    </p:anim>
                                    <p:set>
                                      <p:cBhvr>
                                        <p:cTn id="61"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 presetClass="exit" presetSubtype="4" fill="hold" grpId="1" nodeType="clickEffect">
                                  <p:stCondLst>
                                    <p:cond delay="0"/>
                                  </p:stCondLst>
                                  <p:childTnLst>
                                    <p:anim calcmode="lin" valueType="num">
                                      <p:cBhvr additive="base">
                                        <p:cTn id="65"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6" dur="500"/>
                                        <p:tgtEl>
                                          <p:spTgt spid="3">
                                            <p:txEl>
                                              <p:pRg st="4" end="4"/>
                                            </p:txEl>
                                          </p:spTgt>
                                        </p:tgtEl>
                                        <p:attrNameLst>
                                          <p:attrName>ppt_y</p:attrName>
                                        </p:attrNameLst>
                                      </p:cBhvr>
                                      <p:tavLst>
                                        <p:tav tm="0">
                                          <p:val>
                                            <p:strVal val="ppt_y"/>
                                          </p:val>
                                        </p:tav>
                                        <p:tav tm="100000">
                                          <p:val>
                                            <p:strVal val="1+ppt_h/2"/>
                                          </p:val>
                                        </p:tav>
                                      </p:tavLst>
                                    </p:anim>
                                    <p:set>
                                      <p:cBhvr>
                                        <p:cTn id="6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Autofit/>
          </a:bodyPr>
          <a:lstStyle/>
          <a:p>
            <a:pPr algn="r" rtl="1"/>
            <a:r>
              <a:rPr lang="fr-FR" sz="3600" dirty="0" smtClean="0">
                <a:solidFill>
                  <a:schemeClr val="tx1"/>
                </a:solidFill>
              </a:rPr>
              <a:t>	</a:t>
            </a:r>
            <a:r>
              <a:rPr lang="ar-SA" sz="2800" dirty="0" smtClean="0">
                <a:solidFill>
                  <a:schemeClr val="tx1"/>
                </a:solidFill>
              </a:rPr>
              <a:t>أما فحص وتدقيق أنشطة المسؤولية الاجتماعية اتجاه العاملين ومدى مسايرتها للقوانين والتشريعات من جانبها الاجتماعي تتمثل في:</a:t>
            </a:r>
            <a:endParaRPr lang="fr-FR" sz="2800" dirty="0">
              <a:solidFill>
                <a:schemeClr val="tx1"/>
              </a:solidFill>
            </a:endParaRPr>
          </a:p>
        </p:txBody>
      </p:sp>
      <p:sp>
        <p:nvSpPr>
          <p:cNvPr id="3" name="Espace réservé du contenu 2"/>
          <p:cNvSpPr>
            <a:spLocks noGrp="1"/>
          </p:cNvSpPr>
          <p:nvPr>
            <p:ph idx="1"/>
          </p:nvPr>
        </p:nvSpPr>
        <p:spPr>
          <a:xfrm>
            <a:off x="428596" y="1643050"/>
            <a:ext cx="8229600" cy="4572032"/>
          </a:xfrm>
        </p:spPr>
        <p:txBody>
          <a:bodyPr>
            <a:normAutofit fontScale="25000" lnSpcReduction="20000"/>
          </a:bodyPr>
          <a:lstStyle/>
          <a:p>
            <a:pPr lvl="0" algn="just" rtl="1"/>
            <a:r>
              <a:rPr lang="ar-SA" sz="11200" dirty="0" smtClean="0">
                <a:cs typeface="+mj-cs"/>
              </a:rPr>
              <a:t>فحص وتدقيق أرقام معدلات دوران العمل بالمنظمة ونظم الاتصال للتحقق من توافر وسائل اتصال فعالة ذات اتجاهين بين العاملين والإدارة؛</a:t>
            </a:r>
            <a:endParaRPr lang="fr-FR" sz="11200" dirty="0" smtClean="0">
              <a:cs typeface="+mj-cs"/>
            </a:endParaRPr>
          </a:p>
          <a:p>
            <a:pPr lvl="0" algn="just" rtl="1"/>
            <a:r>
              <a:rPr lang="ar-SA" sz="11200" dirty="0" smtClean="0">
                <a:cs typeface="+mj-cs"/>
              </a:rPr>
              <a:t>فحص وتدقيق ما حصر عليه الأفراد الذي أنهوا دوراتهم التدريبية من مزايا وفرص ترقي في العمل للتحقق من اكتساب العاملين للمهارات والمعارف اللازمة لإتاحة</a:t>
            </a:r>
            <a:r>
              <a:rPr lang="ar-DZ" sz="11200" dirty="0" smtClean="0">
                <a:cs typeface="+mj-cs"/>
              </a:rPr>
              <a:t>.</a:t>
            </a:r>
            <a:r>
              <a:rPr lang="ar-SA" sz="11200" dirty="0" smtClean="0">
                <a:cs typeface="+mj-cs"/>
              </a:rPr>
              <a:t> الفرص الترقي والتدريب أمامهم؛</a:t>
            </a:r>
            <a:endParaRPr lang="fr-FR" sz="11200" dirty="0" smtClean="0">
              <a:cs typeface="+mj-cs"/>
            </a:endParaRPr>
          </a:p>
          <a:p>
            <a:pPr lvl="0" algn="just" rtl="1"/>
            <a:r>
              <a:rPr lang="ar-SA" sz="11200" dirty="0" smtClean="0">
                <a:cs typeface="+mj-cs"/>
              </a:rPr>
              <a:t>فحص وتدقيق ما</a:t>
            </a:r>
            <a:r>
              <a:rPr lang="ar-DZ" sz="11200" dirty="0" smtClean="0">
                <a:cs typeface="+mj-cs"/>
              </a:rPr>
              <a:t> </a:t>
            </a:r>
            <a:r>
              <a:rPr lang="ar-SA" sz="11200" dirty="0" smtClean="0">
                <a:cs typeface="+mj-cs"/>
              </a:rPr>
              <a:t>تقوم </a:t>
            </a:r>
            <a:r>
              <a:rPr lang="ar-SA" sz="11200" dirty="0" err="1" smtClean="0">
                <a:cs typeface="+mj-cs"/>
              </a:rPr>
              <a:t>به</a:t>
            </a:r>
            <a:r>
              <a:rPr lang="ar-SA" sz="11200" dirty="0" smtClean="0">
                <a:cs typeface="+mj-cs"/>
              </a:rPr>
              <a:t> المؤسسة من توفير السكن والمواصلات للعاملين لديها؛</a:t>
            </a:r>
            <a:endParaRPr lang="fr-FR" sz="11200" dirty="0" smtClean="0">
              <a:cs typeface="+mj-cs"/>
            </a:endParaRPr>
          </a:p>
          <a:p>
            <a:pPr lvl="0" algn="just" rtl="1"/>
            <a:r>
              <a:rPr lang="ar-SA" sz="11200" dirty="0" smtClean="0">
                <a:cs typeface="+mj-cs"/>
              </a:rPr>
              <a:t>فحص وتدقيق نسب وأعداد أبناء العاملين المعنيين بالمؤسسة من بين إجمالي عدد المرشحين لشغل الوظائف الشاغرة.</a:t>
            </a:r>
            <a:endParaRPr lang="fr-FR" sz="11200" dirty="0" smtClean="0">
              <a:cs typeface="+mj-cs"/>
            </a:endParaRPr>
          </a:p>
          <a:p>
            <a:pPr lvl="0" algn="just" rtl="1"/>
            <a:r>
              <a:rPr lang="ar-SA" sz="11200" dirty="0" smtClean="0">
                <a:cs typeface="+mj-cs"/>
              </a:rPr>
              <a:t>فحص وتدقيق نسب المعاقين المنصوص عليها في القوانين من أبناء المجتمع الذين تم إلحاقهم للعمل بالمؤسسة؛</a:t>
            </a:r>
            <a:endParaRPr lang="fr-FR" sz="11200" dirty="0" smtClean="0">
              <a:cs typeface="+mj-cs"/>
            </a:endParaRPr>
          </a:p>
          <a:p>
            <a:pPr lvl="0" algn="just" rtl="1"/>
            <a:r>
              <a:rPr lang="ar-SA" sz="11200" dirty="0" smtClean="0">
                <a:cs typeface="+mj-cs"/>
              </a:rPr>
              <a:t>فحص وتدقيق التزام المؤسسة بالقوانين والتشريعات المتمثلة في توفير دار حضانة للعاملات، مراكز ترفيه.</a:t>
            </a:r>
            <a:endParaRPr lang="fr-FR" sz="11200" dirty="0" smtClean="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grpId="3" nodeType="clickEffect">
                                  <p:stCondLst>
                                    <p:cond delay="0"/>
                                  </p:stCondLst>
                                  <p:childTnLst>
                                    <p:anim calcmode="lin" valueType="num">
                                      <p:cBhvr additive="base">
                                        <p:cTn id="48" dur="500"/>
                                        <p:tgtEl>
                                          <p:spTgt spid="2"/>
                                        </p:tgtEl>
                                        <p:attrNameLst>
                                          <p:attrName>ppt_x</p:attrName>
                                        </p:attrNameLst>
                                      </p:cBhvr>
                                      <p:tavLst>
                                        <p:tav tm="0">
                                          <p:val>
                                            <p:strVal val="ppt_x"/>
                                          </p:val>
                                        </p:tav>
                                        <p:tav tm="100000">
                                          <p:val>
                                            <p:strVal val="1+ppt_w/2"/>
                                          </p:val>
                                        </p:tav>
                                      </p:tavLst>
                                    </p:anim>
                                    <p:anim calcmode="lin" valueType="num">
                                      <p:cBhvr additive="base">
                                        <p:cTn id="49" dur="500"/>
                                        <p:tgtEl>
                                          <p:spTgt spid="2"/>
                                        </p:tgtEl>
                                        <p:attrNameLst>
                                          <p:attrName>ppt_y</p:attrName>
                                        </p:attrNameLst>
                                      </p:cBhvr>
                                      <p:tavLst>
                                        <p:tav tm="0">
                                          <p:val>
                                            <p:strVal val="ppt_y"/>
                                          </p:val>
                                        </p:tav>
                                        <p:tav tm="100000">
                                          <p:val>
                                            <p:strVal val="ppt_y"/>
                                          </p:val>
                                        </p:tav>
                                      </p:tavLst>
                                    </p:anim>
                                    <p:set>
                                      <p:cBhvr>
                                        <p:cTn id="50" dur="1" fill="hold">
                                          <p:stCondLst>
                                            <p:cond delay="499"/>
                                          </p:stCondLst>
                                        </p:cTn>
                                        <p:tgtEl>
                                          <p:spTgt spid="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8" fill="hold" grpId="1" nodeType="clickEffect">
                                  <p:stCondLst>
                                    <p:cond delay="0"/>
                                  </p:stCondLst>
                                  <p:childTnLst>
                                    <p:anim calcmode="lin" valueType="num">
                                      <p:cBhvr additive="base">
                                        <p:cTn id="54" dur="10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55" dur="1000"/>
                                        <p:tgtEl>
                                          <p:spTgt spid="3">
                                            <p:txEl>
                                              <p:pRg st="0" end="0"/>
                                            </p:txEl>
                                          </p:spTgt>
                                        </p:tgtEl>
                                        <p:attrNameLst>
                                          <p:attrName>ppt_y</p:attrName>
                                        </p:attrNameLst>
                                      </p:cBhvr>
                                      <p:tavLst>
                                        <p:tav tm="0">
                                          <p:val>
                                            <p:strVal val="ppt_y"/>
                                          </p:val>
                                        </p:tav>
                                        <p:tav tm="100000">
                                          <p:val>
                                            <p:strVal val="ppt_y"/>
                                          </p:val>
                                        </p:tav>
                                      </p:tavLst>
                                    </p:anim>
                                    <p:set>
                                      <p:cBhvr>
                                        <p:cTn id="56"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8" fill="hold" grpId="1" nodeType="clickEffect">
                                  <p:stCondLst>
                                    <p:cond delay="0"/>
                                  </p:stCondLst>
                                  <p:childTnLst>
                                    <p:anim calcmode="lin" valueType="num">
                                      <p:cBhvr additive="base">
                                        <p:cTn id="60" dur="1000"/>
                                        <p:tgtEl>
                                          <p:spTgt spid="3">
                                            <p:txEl>
                                              <p:pRg st="1" end="1"/>
                                            </p:txEl>
                                          </p:spTgt>
                                        </p:tgtEl>
                                        <p:attrNameLst>
                                          <p:attrName>ppt_x</p:attrName>
                                        </p:attrNameLst>
                                      </p:cBhvr>
                                      <p:tavLst>
                                        <p:tav tm="0">
                                          <p:val>
                                            <p:strVal val="ppt_x"/>
                                          </p:val>
                                        </p:tav>
                                        <p:tav tm="100000">
                                          <p:val>
                                            <p:strVal val="0-ppt_w/2"/>
                                          </p:val>
                                        </p:tav>
                                      </p:tavLst>
                                    </p:anim>
                                    <p:anim calcmode="lin" valueType="num">
                                      <p:cBhvr additive="base">
                                        <p:cTn id="61" dur="1000"/>
                                        <p:tgtEl>
                                          <p:spTgt spid="3">
                                            <p:txEl>
                                              <p:pRg st="1" end="1"/>
                                            </p:txEl>
                                          </p:spTgt>
                                        </p:tgtEl>
                                        <p:attrNameLst>
                                          <p:attrName>ppt_y</p:attrName>
                                        </p:attrNameLst>
                                      </p:cBhvr>
                                      <p:tavLst>
                                        <p:tav tm="0">
                                          <p:val>
                                            <p:strVal val="ppt_y"/>
                                          </p:val>
                                        </p:tav>
                                        <p:tav tm="100000">
                                          <p:val>
                                            <p:strVal val="ppt_y"/>
                                          </p:val>
                                        </p:tav>
                                      </p:tavLst>
                                    </p:anim>
                                    <p:set>
                                      <p:cBhvr>
                                        <p:cTn id="62"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8" fill="hold" grpId="1" nodeType="clickEffect">
                                  <p:stCondLst>
                                    <p:cond delay="0"/>
                                  </p:stCondLst>
                                  <p:childTnLst>
                                    <p:anim calcmode="lin" valueType="num">
                                      <p:cBhvr additive="base">
                                        <p:cTn id="66" dur="1000"/>
                                        <p:tgtEl>
                                          <p:spTgt spid="3">
                                            <p:txEl>
                                              <p:pRg st="2" end="2"/>
                                            </p:txEl>
                                          </p:spTgt>
                                        </p:tgtEl>
                                        <p:attrNameLst>
                                          <p:attrName>ppt_x</p:attrName>
                                        </p:attrNameLst>
                                      </p:cBhvr>
                                      <p:tavLst>
                                        <p:tav tm="0">
                                          <p:val>
                                            <p:strVal val="ppt_x"/>
                                          </p:val>
                                        </p:tav>
                                        <p:tav tm="100000">
                                          <p:val>
                                            <p:strVal val="0-ppt_w/2"/>
                                          </p:val>
                                        </p:tav>
                                      </p:tavLst>
                                    </p:anim>
                                    <p:anim calcmode="lin" valueType="num">
                                      <p:cBhvr additive="base">
                                        <p:cTn id="67" dur="1000"/>
                                        <p:tgtEl>
                                          <p:spTgt spid="3">
                                            <p:txEl>
                                              <p:pRg st="2" end="2"/>
                                            </p:txEl>
                                          </p:spTgt>
                                        </p:tgtEl>
                                        <p:attrNameLst>
                                          <p:attrName>ppt_y</p:attrName>
                                        </p:attrNameLst>
                                      </p:cBhvr>
                                      <p:tavLst>
                                        <p:tav tm="0">
                                          <p:val>
                                            <p:strVal val="ppt_y"/>
                                          </p:val>
                                        </p:tav>
                                        <p:tav tm="100000">
                                          <p:val>
                                            <p:strVal val="ppt_y"/>
                                          </p:val>
                                        </p:tav>
                                      </p:tavLst>
                                    </p:anim>
                                    <p:set>
                                      <p:cBhvr>
                                        <p:cTn id="68"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8" fill="hold" grpId="1" nodeType="clickEffect">
                                  <p:stCondLst>
                                    <p:cond delay="0"/>
                                  </p:stCondLst>
                                  <p:childTnLst>
                                    <p:anim calcmode="lin" valueType="num">
                                      <p:cBhvr additive="base">
                                        <p:cTn id="72" dur="1000"/>
                                        <p:tgtEl>
                                          <p:spTgt spid="3">
                                            <p:txEl>
                                              <p:pRg st="3" end="3"/>
                                            </p:txEl>
                                          </p:spTgt>
                                        </p:tgtEl>
                                        <p:attrNameLst>
                                          <p:attrName>ppt_x</p:attrName>
                                        </p:attrNameLst>
                                      </p:cBhvr>
                                      <p:tavLst>
                                        <p:tav tm="0">
                                          <p:val>
                                            <p:strVal val="ppt_x"/>
                                          </p:val>
                                        </p:tav>
                                        <p:tav tm="100000">
                                          <p:val>
                                            <p:strVal val="0-ppt_w/2"/>
                                          </p:val>
                                        </p:tav>
                                      </p:tavLst>
                                    </p:anim>
                                    <p:anim calcmode="lin" valueType="num">
                                      <p:cBhvr additive="base">
                                        <p:cTn id="73" dur="1000"/>
                                        <p:tgtEl>
                                          <p:spTgt spid="3">
                                            <p:txEl>
                                              <p:pRg st="3" end="3"/>
                                            </p:txEl>
                                          </p:spTgt>
                                        </p:tgtEl>
                                        <p:attrNameLst>
                                          <p:attrName>ppt_y</p:attrName>
                                        </p:attrNameLst>
                                      </p:cBhvr>
                                      <p:tavLst>
                                        <p:tav tm="0">
                                          <p:val>
                                            <p:strVal val="ppt_y"/>
                                          </p:val>
                                        </p:tav>
                                        <p:tav tm="100000">
                                          <p:val>
                                            <p:strVal val="ppt_y"/>
                                          </p:val>
                                        </p:tav>
                                      </p:tavLst>
                                    </p:anim>
                                    <p:set>
                                      <p:cBhvr>
                                        <p:cTn id="74"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8" fill="hold" grpId="1" nodeType="clickEffect">
                                  <p:stCondLst>
                                    <p:cond delay="0"/>
                                  </p:stCondLst>
                                  <p:childTnLst>
                                    <p:anim calcmode="lin" valueType="num">
                                      <p:cBhvr additive="base">
                                        <p:cTn id="78" dur="1000"/>
                                        <p:tgtEl>
                                          <p:spTgt spid="3">
                                            <p:txEl>
                                              <p:pRg st="4" end="4"/>
                                            </p:txEl>
                                          </p:spTgt>
                                        </p:tgtEl>
                                        <p:attrNameLst>
                                          <p:attrName>ppt_x</p:attrName>
                                        </p:attrNameLst>
                                      </p:cBhvr>
                                      <p:tavLst>
                                        <p:tav tm="0">
                                          <p:val>
                                            <p:strVal val="ppt_x"/>
                                          </p:val>
                                        </p:tav>
                                        <p:tav tm="100000">
                                          <p:val>
                                            <p:strVal val="0-ppt_w/2"/>
                                          </p:val>
                                        </p:tav>
                                      </p:tavLst>
                                    </p:anim>
                                    <p:anim calcmode="lin" valueType="num">
                                      <p:cBhvr additive="base">
                                        <p:cTn id="79" dur="1000"/>
                                        <p:tgtEl>
                                          <p:spTgt spid="3">
                                            <p:txEl>
                                              <p:pRg st="4" end="4"/>
                                            </p:txEl>
                                          </p:spTgt>
                                        </p:tgtEl>
                                        <p:attrNameLst>
                                          <p:attrName>ppt_y</p:attrName>
                                        </p:attrNameLst>
                                      </p:cBhvr>
                                      <p:tavLst>
                                        <p:tav tm="0">
                                          <p:val>
                                            <p:strVal val="ppt_y"/>
                                          </p:val>
                                        </p:tav>
                                        <p:tav tm="100000">
                                          <p:val>
                                            <p:strVal val="ppt_y"/>
                                          </p:val>
                                        </p:tav>
                                      </p:tavLst>
                                    </p:anim>
                                    <p:set>
                                      <p:cBhvr>
                                        <p:cTn id="80" dur="1" fill="hold">
                                          <p:stCondLst>
                                            <p:cond delay="999"/>
                                          </p:stCondLst>
                                        </p:cTn>
                                        <p:tgtEl>
                                          <p:spTgt spid="3">
                                            <p:txEl>
                                              <p:pRg st="4" end="4"/>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xit" presetSubtype="8" fill="hold" grpId="1" nodeType="clickEffect">
                                  <p:stCondLst>
                                    <p:cond delay="0"/>
                                  </p:stCondLst>
                                  <p:childTnLst>
                                    <p:anim calcmode="lin" valueType="num">
                                      <p:cBhvr additive="base">
                                        <p:cTn id="84" dur="1000"/>
                                        <p:tgtEl>
                                          <p:spTgt spid="3">
                                            <p:txEl>
                                              <p:pRg st="5" end="5"/>
                                            </p:txEl>
                                          </p:spTgt>
                                        </p:tgtEl>
                                        <p:attrNameLst>
                                          <p:attrName>ppt_x</p:attrName>
                                        </p:attrNameLst>
                                      </p:cBhvr>
                                      <p:tavLst>
                                        <p:tav tm="0">
                                          <p:val>
                                            <p:strVal val="ppt_x"/>
                                          </p:val>
                                        </p:tav>
                                        <p:tav tm="100000">
                                          <p:val>
                                            <p:strVal val="0-ppt_w/2"/>
                                          </p:val>
                                        </p:tav>
                                      </p:tavLst>
                                    </p:anim>
                                    <p:anim calcmode="lin" valueType="num">
                                      <p:cBhvr additive="base">
                                        <p:cTn id="85" dur="1000"/>
                                        <p:tgtEl>
                                          <p:spTgt spid="3">
                                            <p:txEl>
                                              <p:pRg st="5" end="5"/>
                                            </p:txEl>
                                          </p:spTgt>
                                        </p:tgtEl>
                                        <p:attrNameLst>
                                          <p:attrName>ppt_y</p:attrName>
                                        </p:attrNameLst>
                                      </p:cBhvr>
                                      <p:tavLst>
                                        <p:tav tm="0">
                                          <p:val>
                                            <p:strVal val="ppt_y"/>
                                          </p:val>
                                        </p:tav>
                                        <p:tav tm="100000">
                                          <p:val>
                                            <p:strVal val="ppt_y"/>
                                          </p:val>
                                        </p:tav>
                                      </p:tavLst>
                                    </p:anim>
                                    <p:set>
                                      <p:cBhvr>
                                        <p:cTn id="86" dur="1" fill="hold">
                                          <p:stCondLst>
                                            <p:cond delay="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2" grpId="3"/>
      <p:bldP spid="3" grpId="0" uiExpand="1" build="p"/>
      <p:bldP spid="3"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2713</TotalTime>
  <Words>1564</Words>
  <PresentationFormat>Affichage à l'écran (4:3)</PresentationFormat>
  <Paragraphs>144</Paragraphs>
  <Slides>37</Slides>
  <Notes>1</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Débit</vt:lpstr>
      <vt:lpstr> محاضرات مقياس التدقيق الاجتماعي  الأستاذة: سلماني هناء</vt:lpstr>
      <vt:lpstr> المحور الخامس: إجراءات التدقيق الاجتماعي</vt:lpstr>
      <vt:lpstr>  يستلزم التدقيق الاجتماعي تحديد الأنشطة الاجتماعية وفحصها وإعداد التقرير المرتبط بنتائج تدقيق الأداء الاجتماعي والذي يتضمن رأي المدقق عما إذا كانت المعلومات التي تتضمنها القوائم الاجتماعية تعطي صورة صادقة وعادلة عن الأداء الاجتماعي للمؤسسة. وتلخص خطوات التدقيق الاجتماعي في ثلاث خطوات هي:</vt:lpstr>
      <vt:lpstr>Diapositive 4</vt:lpstr>
      <vt:lpstr>-I تحديد الأنشطة ومجالات الأداء الاجتماعي</vt:lpstr>
      <vt:lpstr>Diapositive 6</vt:lpstr>
      <vt:lpstr>-II تدقيق وفحص الأنشطة ومجالات الأداء الاجتماعي</vt:lpstr>
      <vt:lpstr>-1-II فحص الأنشطة التي تنتمي إلى مجال الأداء الاجتماعي الداخلي</vt:lpstr>
      <vt:lpstr> أما فحص وتدقيق أنشطة المسؤولية الاجتماعية اتجاه العاملين ومدى مسايرتها للقوانين والتشريعات من جانبها الاجتماعي تتمثل في:</vt:lpstr>
      <vt:lpstr>Diapositive 10</vt:lpstr>
      <vt:lpstr>Diapositive 11</vt:lpstr>
      <vt:lpstr>جـــ- فحص وتدقيق وتقويم نظام الرقابة الداخلية على تنفيذ الواجبات الاجتماعية إن فحص وتدقيق نظام الرقابة الداخلية يتيح للمدقق وضع برنامج تدقيق ذو كفاءة عالية كلما كان نظام الرقابة جيد والعكس صحيح.</vt:lpstr>
      <vt:lpstr>  -2-II فحص الأداء الاجتماعي اتجاه العملاء: يتمثل في:</vt:lpstr>
      <vt:lpstr>-3-II فحص الأداء الاجتماعي اتجاه المجتمع:</vt:lpstr>
      <vt:lpstr>-4-II فحص الأداء الاجتماعي اتجاه الملاك:</vt:lpstr>
      <vt:lpstr>III- جمع الأدلة والقرائن</vt:lpstr>
      <vt:lpstr>Diapositive 17</vt:lpstr>
      <vt:lpstr>Diapositive 18</vt:lpstr>
      <vt:lpstr>Diapositive 19</vt:lpstr>
      <vt:lpstr>Diapositive 20</vt:lpstr>
      <vt:lpstr>Diapositive 21</vt:lpstr>
      <vt:lpstr>Diapositive 22</vt:lpstr>
      <vt:lpstr>Diapositive 23</vt:lpstr>
      <vt:lpstr>Diapositive 24</vt:lpstr>
      <vt:lpstr>Diapositive 25</vt:lpstr>
      <vt:lpstr>-V أنواع المصادقة:</vt:lpstr>
      <vt:lpstr>Diapositive 27</vt:lpstr>
      <vt:lpstr>تمارين</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محاضرات مقياس التدقيق الاجتماعي  الأستاذة: سلماني هناء</dc:title>
  <dc:creator>Hanaa</dc:creator>
  <cp:lastModifiedBy>HP</cp:lastModifiedBy>
  <cp:revision>20</cp:revision>
  <dcterms:created xsi:type="dcterms:W3CDTF">2022-11-18T11:35:27Z</dcterms:created>
  <dcterms:modified xsi:type="dcterms:W3CDTF">2022-11-30T09:54:31Z</dcterms:modified>
</cp:coreProperties>
</file>