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9"/>
  </p:notesMasterIdLst>
  <p:sldIdLst>
    <p:sldId id="256" r:id="rId2"/>
    <p:sldId id="257" r:id="rId3"/>
    <p:sldId id="258" r:id="rId4"/>
    <p:sldId id="259" r:id="rId5"/>
    <p:sldId id="260" r:id="rId6"/>
    <p:sldId id="261" r:id="rId7"/>
    <p:sldId id="262" r:id="rId8"/>
    <p:sldId id="267" r:id="rId9"/>
    <p:sldId id="263" r:id="rId10"/>
    <p:sldId id="268" r:id="rId11"/>
    <p:sldId id="269" r:id="rId12"/>
    <p:sldId id="270" r:id="rId13"/>
    <p:sldId id="271" r:id="rId14"/>
    <p:sldId id="272" r:id="rId15"/>
    <p:sldId id="273" r:id="rId16"/>
    <p:sldId id="274" r:id="rId17"/>
    <p:sldId id="275" r:id="rId18"/>
    <p:sldId id="276" r:id="rId19"/>
    <p:sldId id="286" r:id="rId20"/>
    <p:sldId id="277" r:id="rId21"/>
    <p:sldId id="278" r:id="rId22"/>
    <p:sldId id="279" r:id="rId23"/>
    <p:sldId id="281" r:id="rId24"/>
    <p:sldId id="282" r:id="rId25"/>
    <p:sldId id="283" r:id="rId26"/>
    <p:sldId id="287" r:id="rId27"/>
    <p:sldId id="288" r:id="rId28"/>
    <p:sldId id="296" r:id="rId29"/>
    <p:sldId id="289" r:id="rId30"/>
    <p:sldId id="294" r:id="rId31"/>
    <p:sldId id="290" r:id="rId32"/>
    <p:sldId id="295" r:id="rId33"/>
    <p:sldId id="291" r:id="rId34"/>
    <p:sldId id="298" r:id="rId35"/>
    <p:sldId id="297" r:id="rId36"/>
    <p:sldId id="299" r:id="rId37"/>
    <p:sldId id="300" r:id="rId3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0099"/>
    <a:srgbClr val="FF00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14" autoAdjust="0"/>
    <p:restoredTop sz="94624" autoAdjust="0"/>
  </p:normalViewPr>
  <p:slideViewPr>
    <p:cSldViewPr>
      <p:cViewPr varScale="1">
        <p:scale>
          <a:sx n="69" d="100"/>
          <a:sy n="69" d="100"/>
        </p:scale>
        <p:origin x="-1404"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EDF1220-E0DE-4AB0-863A-20AD3873F65C}" type="datetimeFigureOut">
              <a:rPr lang="fr-FR" smtClean="0"/>
              <a:pPr/>
              <a:t>30/11/2022</a:t>
            </a:fld>
            <a:endParaRPr lang="fr-FR" dirty="0"/>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dirty="0"/>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dirty="0"/>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A525E2B-8AAC-40F0-8681-4889C3E8A6E9}" type="slidenum">
              <a:rPr lang="fr-FR" smtClean="0"/>
              <a:pPr/>
              <a:t>‹N°›</a:t>
            </a:fld>
            <a:endParaRPr lang="fr-FR"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EA525E2B-8AAC-40F0-8681-4889C3E8A6E9}" type="slidenum">
              <a:rPr lang="fr-FR" smtClean="0"/>
              <a:pPr/>
              <a:t>33</a:t>
            </a:fld>
            <a:endParaRPr lang="fr-F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AA309A6D-C09C-4548-B29A-6CF363A7E532}" type="datetimeFigureOut">
              <a:rPr lang="fr-FR" smtClean="0"/>
              <a:pPr/>
              <a:t>30/11/2022</a:t>
            </a:fld>
            <a:endParaRPr lang="fr-BE" dirty="0"/>
          </a:p>
        </p:txBody>
      </p:sp>
      <p:sp>
        <p:nvSpPr>
          <p:cNvPr id="19" name="Espace réservé du pied de page 18"/>
          <p:cNvSpPr>
            <a:spLocks noGrp="1"/>
          </p:cNvSpPr>
          <p:nvPr>
            <p:ph type="ftr" sz="quarter" idx="11"/>
          </p:nvPr>
        </p:nvSpPr>
        <p:spPr/>
        <p:txBody>
          <a:bodyPr/>
          <a:lstStyle/>
          <a:p>
            <a:endParaRPr lang="fr-BE" dirty="0"/>
          </a:p>
        </p:txBody>
      </p:sp>
      <p:sp>
        <p:nvSpPr>
          <p:cNvPr id="27" name="Espace réservé du numéro de diapositive 26"/>
          <p:cNvSpPr>
            <a:spLocks noGrp="1"/>
          </p:cNvSpPr>
          <p:nvPr>
            <p:ph type="sldNum" sz="quarter" idx="12"/>
          </p:nvPr>
        </p:nvSpPr>
        <p:spPr/>
        <p:txBody>
          <a:bodyPr/>
          <a:lstStyle/>
          <a:p>
            <a:fld id="{CF4668DC-857F-487D-BFFA-8C0CA5037977}" type="slidenum">
              <a:rPr lang="fr-BE" smtClean="0"/>
              <a:pPr/>
              <a:t>‹N°›</a:t>
            </a:fld>
            <a:endParaRPr lang="fr-BE"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30/11/2022</a:t>
            </a:fld>
            <a:endParaRPr lang="fr-BE" dirty="0"/>
          </a:p>
        </p:txBody>
      </p:sp>
      <p:sp>
        <p:nvSpPr>
          <p:cNvPr id="5" name="Espace réservé du pied de page 4"/>
          <p:cNvSpPr>
            <a:spLocks noGrp="1"/>
          </p:cNvSpPr>
          <p:nvPr>
            <p:ph type="ftr" sz="quarter" idx="11"/>
          </p:nvPr>
        </p:nvSpPr>
        <p:spPr/>
        <p:txBody>
          <a:bodyPr/>
          <a:lstStyle/>
          <a:p>
            <a:endParaRPr lang="fr-BE" dirty="0"/>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30/11/2022</a:t>
            </a:fld>
            <a:endParaRPr lang="fr-BE" dirty="0"/>
          </a:p>
        </p:txBody>
      </p:sp>
      <p:sp>
        <p:nvSpPr>
          <p:cNvPr id="5" name="Espace réservé du pied de page 4"/>
          <p:cNvSpPr>
            <a:spLocks noGrp="1"/>
          </p:cNvSpPr>
          <p:nvPr>
            <p:ph type="ftr" sz="quarter" idx="11"/>
          </p:nvPr>
        </p:nvSpPr>
        <p:spPr/>
        <p:txBody>
          <a:bodyPr/>
          <a:lstStyle/>
          <a:p>
            <a:endParaRPr lang="fr-BE" dirty="0"/>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30/11/2022</a:t>
            </a:fld>
            <a:endParaRPr lang="fr-BE" dirty="0"/>
          </a:p>
        </p:txBody>
      </p:sp>
      <p:sp>
        <p:nvSpPr>
          <p:cNvPr id="5" name="Espace réservé du pied de page 4"/>
          <p:cNvSpPr>
            <a:spLocks noGrp="1"/>
          </p:cNvSpPr>
          <p:nvPr>
            <p:ph type="ftr" sz="quarter" idx="11"/>
          </p:nvPr>
        </p:nvSpPr>
        <p:spPr/>
        <p:txBody>
          <a:bodyPr/>
          <a:lstStyle/>
          <a:p>
            <a:endParaRPr lang="fr-BE" dirty="0"/>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30/11/2022</a:t>
            </a:fld>
            <a:endParaRPr lang="fr-BE" dirty="0"/>
          </a:p>
        </p:txBody>
      </p:sp>
      <p:sp>
        <p:nvSpPr>
          <p:cNvPr id="5" name="Espace réservé du pied de page 4"/>
          <p:cNvSpPr>
            <a:spLocks noGrp="1"/>
          </p:cNvSpPr>
          <p:nvPr>
            <p:ph type="ftr" sz="quarter" idx="11"/>
          </p:nvPr>
        </p:nvSpPr>
        <p:spPr/>
        <p:txBody>
          <a:bodyPr/>
          <a:lstStyle/>
          <a:p>
            <a:endParaRPr lang="fr-BE" dirty="0"/>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AA309A6D-C09C-4548-B29A-6CF363A7E532}" type="datetimeFigureOut">
              <a:rPr lang="fr-FR" smtClean="0"/>
              <a:pPr/>
              <a:t>30/11/2022</a:t>
            </a:fld>
            <a:endParaRPr lang="fr-BE" dirty="0"/>
          </a:p>
        </p:txBody>
      </p:sp>
      <p:sp>
        <p:nvSpPr>
          <p:cNvPr id="6" name="Espace réservé du pied de page 5"/>
          <p:cNvSpPr>
            <a:spLocks noGrp="1"/>
          </p:cNvSpPr>
          <p:nvPr>
            <p:ph type="ftr" sz="quarter" idx="11"/>
          </p:nvPr>
        </p:nvSpPr>
        <p:spPr/>
        <p:txBody>
          <a:bodyPr/>
          <a:lstStyle/>
          <a:p>
            <a:endParaRPr lang="fr-BE" dirty="0"/>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AA309A6D-C09C-4548-B29A-6CF363A7E532}" type="datetimeFigureOut">
              <a:rPr lang="fr-FR" smtClean="0"/>
              <a:pPr/>
              <a:t>30/11/2022</a:t>
            </a:fld>
            <a:endParaRPr lang="fr-BE" dirty="0"/>
          </a:p>
        </p:txBody>
      </p:sp>
      <p:sp>
        <p:nvSpPr>
          <p:cNvPr id="8" name="Espace réservé du pied de page 7"/>
          <p:cNvSpPr>
            <a:spLocks noGrp="1"/>
          </p:cNvSpPr>
          <p:nvPr>
            <p:ph type="ftr" sz="quarter" idx="11"/>
          </p:nvPr>
        </p:nvSpPr>
        <p:spPr/>
        <p:txBody>
          <a:bodyPr/>
          <a:lstStyle/>
          <a:p>
            <a:endParaRPr lang="fr-BE" dirty="0"/>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AA309A6D-C09C-4548-B29A-6CF363A7E532}" type="datetimeFigureOut">
              <a:rPr lang="fr-FR" smtClean="0"/>
              <a:pPr/>
              <a:t>30/11/2022</a:t>
            </a:fld>
            <a:endParaRPr lang="fr-BE" dirty="0"/>
          </a:p>
        </p:txBody>
      </p:sp>
      <p:sp>
        <p:nvSpPr>
          <p:cNvPr id="4" name="Espace réservé du pied de page 3"/>
          <p:cNvSpPr>
            <a:spLocks noGrp="1"/>
          </p:cNvSpPr>
          <p:nvPr>
            <p:ph type="ftr" sz="quarter" idx="11"/>
          </p:nvPr>
        </p:nvSpPr>
        <p:spPr/>
        <p:txBody>
          <a:bodyPr/>
          <a:lstStyle/>
          <a:p>
            <a:endParaRPr lang="fr-BE" dirty="0"/>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30/11/2022</a:t>
            </a:fld>
            <a:endParaRPr lang="fr-BE" dirty="0"/>
          </a:p>
        </p:txBody>
      </p:sp>
      <p:sp>
        <p:nvSpPr>
          <p:cNvPr id="3" name="Espace réservé du pied de page 2"/>
          <p:cNvSpPr>
            <a:spLocks noGrp="1"/>
          </p:cNvSpPr>
          <p:nvPr>
            <p:ph type="ftr" sz="quarter" idx="11"/>
          </p:nvPr>
        </p:nvSpPr>
        <p:spPr/>
        <p:txBody>
          <a:bodyPr/>
          <a:lstStyle/>
          <a:p>
            <a:endParaRPr lang="fr-BE"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AA309A6D-C09C-4548-B29A-6CF363A7E532}" type="datetimeFigureOut">
              <a:rPr lang="fr-FR" smtClean="0"/>
              <a:pPr/>
              <a:t>30/11/2022</a:t>
            </a:fld>
            <a:endParaRPr lang="fr-BE" dirty="0"/>
          </a:p>
        </p:txBody>
      </p:sp>
      <p:sp>
        <p:nvSpPr>
          <p:cNvPr id="6" name="Espace réservé du pied de page 5"/>
          <p:cNvSpPr>
            <a:spLocks noGrp="1"/>
          </p:cNvSpPr>
          <p:nvPr>
            <p:ph type="ftr" sz="quarter" idx="11"/>
          </p:nvPr>
        </p:nvSpPr>
        <p:spPr/>
        <p:txBody>
          <a:bodyPr/>
          <a:lstStyle/>
          <a:p>
            <a:endParaRPr lang="fr-BE" dirty="0"/>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30/11/2022</a:t>
            </a:fld>
            <a:endParaRPr lang="fr-BE" dirty="0"/>
          </a:p>
        </p:txBody>
      </p:sp>
      <p:sp>
        <p:nvSpPr>
          <p:cNvPr id="6" name="Espace réservé du pied de page 5"/>
          <p:cNvSpPr>
            <a:spLocks noGrp="1"/>
          </p:cNvSpPr>
          <p:nvPr>
            <p:ph type="ftr" sz="quarter" idx="11"/>
          </p:nvPr>
        </p:nvSpPr>
        <p:spPr/>
        <p:txBody>
          <a:bodyPr/>
          <a:lstStyle/>
          <a:p>
            <a:endParaRPr lang="fr-BE" dirty="0"/>
          </a:p>
        </p:txBody>
      </p:sp>
      <p:sp>
        <p:nvSpPr>
          <p:cNvPr id="7" name="Espace réservé du numéro de diapositive 6"/>
          <p:cNvSpPr>
            <a:spLocks noGrp="1"/>
          </p:cNvSpPr>
          <p:nvPr>
            <p:ph type="sldNum" sz="quarter" idx="12"/>
          </p:nvPr>
        </p:nvSpPr>
        <p:spPr>
          <a:xfrm>
            <a:off x="8077200" y="6356350"/>
            <a:ext cx="609600" cy="365125"/>
          </a:xfrm>
        </p:spPr>
        <p:txBody>
          <a:bodyPr/>
          <a:lstStyle/>
          <a:p>
            <a:fld id="{CF4668DC-857F-487D-BFFA-8C0CA5037977}" type="slidenum">
              <a:rPr lang="fr-BE" smtClean="0"/>
              <a:pPr/>
              <a:t>‹N°›</a:t>
            </a:fld>
            <a:endParaRPr lang="fr-BE" dirty="0"/>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dirty="0" smtClean="0"/>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A309A6D-C09C-4548-B29A-6CF363A7E532}" type="datetimeFigureOut">
              <a:rPr lang="fr-FR" smtClean="0"/>
              <a:pPr/>
              <a:t>30/11/2022</a:t>
            </a:fld>
            <a:endParaRPr lang="fr-BE" dirty="0"/>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BE" dirty="0"/>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CF4668DC-857F-487D-BFFA-8C0CA5037977}" type="slidenum">
              <a:rPr lang="fr-BE" smtClean="0"/>
              <a:pPr/>
              <a:t>‹N°›</a:t>
            </a:fld>
            <a:endParaRPr lang="fr-BE" dirty="0"/>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audio" Target="../media/audio3.wav"/><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42910" y="2786058"/>
            <a:ext cx="8001056" cy="1643074"/>
          </a:xfrm>
        </p:spPr>
        <p:txBody>
          <a:bodyPr>
            <a:normAutofit fontScale="90000"/>
          </a:bodyPr>
          <a:lstStyle/>
          <a:p>
            <a:pPr algn="ctr"/>
            <a:r>
              <a:rPr lang="ar-DZ" dirty="0" smtClean="0"/>
              <a:t>	</a:t>
            </a:r>
            <a:r>
              <a:rPr lang="ar-DZ" b="1" dirty="0" smtClean="0">
                <a:solidFill>
                  <a:schemeClr val="bg1"/>
                </a:solidFill>
                <a:latin typeface="Sakkal Majalla" pitchFamily="2" charset="-78"/>
                <a:cs typeface="Sakkal Majalla" pitchFamily="2" charset="-78"/>
              </a:rPr>
              <a:t>محاضرات مقياس التدقيق الاجتماعي </a:t>
            </a:r>
            <a:br>
              <a:rPr lang="ar-DZ" b="1" dirty="0" smtClean="0">
                <a:solidFill>
                  <a:schemeClr val="bg1"/>
                </a:solidFill>
                <a:latin typeface="Sakkal Majalla" pitchFamily="2" charset="-78"/>
                <a:cs typeface="Sakkal Majalla" pitchFamily="2" charset="-78"/>
              </a:rPr>
            </a:br>
            <a:r>
              <a:rPr lang="ar-DZ" b="1" dirty="0" smtClean="0">
                <a:solidFill>
                  <a:schemeClr val="bg1"/>
                </a:solidFill>
                <a:latin typeface="Sakkal Majalla" pitchFamily="2" charset="-78"/>
                <a:cs typeface="Sakkal Majalla" pitchFamily="2" charset="-78"/>
              </a:rPr>
              <a:t>الأستاذة: سلماني هناء</a:t>
            </a:r>
            <a:endParaRPr lang="fr-FR" b="1" dirty="0">
              <a:solidFill>
                <a:schemeClr val="bg1"/>
              </a:solidFill>
              <a:latin typeface="Sakkal Majalla" pitchFamily="2" charset="-78"/>
              <a:cs typeface="Sakkal Majalla" pitchFamily="2" charset="-78"/>
            </a:endParaRPr>
          </a:p>
        </p:txBody>
      </p:sp>
      <p:pic>
        <p:nvPicPr>
          <p:cNvPr id="5" name="Image 4"/>
          <p:cNvPicPr/>
          <p:nvPr/>
        </p:nvPicPr>
        <p:blipFill>
          <a:blip r:embed="rId3">
            <a:extLst>
              <a:ext uri="{28A0092B-C50C-407E-A947-70E740481C1C}">
                <a14:useLocalDpi xmlns="" xmlns:a14="http://schemas.microsoft.com/office/drawing/2010/main" val="0"/>
              </a:ext>
            </a:extLst>
          </a:blip>
          <a:srcRect/>
          <a:stretch>
            <a:fillRect/>
          </a:stretch>
        </p:blipFill>
        <p:spPr bwMode="auto">
          <a:xfrm>
            <a:off x="7786710" y="285728"/>
            <a:ext cx="1066801" cy="1009650"/>
          </a:xfrm>
          <a:prstGeom prst="rect">
            <a:avLst/>
          </a:prstGeom>
          <a:no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pic>
      <p:pic>
        <p:nvPicPr>
          <p:cNvPr id="6" name="Image 5"/>
          <p:cNvPicPr/>
          <p:nvPr/>
        </p:nvPicPr>
        <p:blipFill>
          <a:blip r:embed="rId3">
            <a:extLst>
              <a:ext uri="{28A0092B-C50C-407E-A947-70E740481C1C}">
                <a14:useLocalDpi xmlns="" xmlns:a14="http://schemas.microsoft.com/office/drawing/2010/main" val="0"/>
              </a:ext>
            </a:extLst>
          </a:blip>
          <a:srcRect/>
          <a:stretch>
            <a:fillRect/>
          </a:stretch>
        </p:blipFill>
        <p:spPr bwMode="auto">
          <a:xfrm>
            <a:off x="500034" y="500042"/>
            <a:ext cx="923925" cy="1009650"/>
          </a:xfrm>
          <a:prstGeom prst="rect">
            <a:avLst/>
          </a:prstGeom>
          <a:no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pic>
      <p:sp>
        <p:nvSpPr>
          <p:cNvPr id="7" name="Rectangle 6"/>
          <p:cNvSpPr/>
          <p:nvPr/>
        </p:nvSpPr>
        <p:spPr>
          <a:xfrm>
            <a:off x="1571604" y="857232"/>
            <a:ext cx="6096000" cy="1578894"/>
          </a:xfrm>
          <a:prstGeom prst="rect">
            <a:avLst/>
          </a:prstGeom>
        </p:spPr>
        <p:txBody>
          <a:bodyPr wrap="square">
            <a:spAutoFit/>
          </a:bodyPr>
          <a:lstStyle/>
          <a:p>
            <a:pPr algn="ctr" rtl="1">
              <a:lnSpc>
                <a:spcPct val="115000"/>
              </a:lnSpc>
            </a:pPr>
            <a:r>
              <a:rPr lang="ar-DZ" sz="2800" b="1" dirty="0" smtClean="0">
                <a:solidFill>
                  <a:srgbClr val="000000"/>
                </a:solidFill>
                <a:effectLst/>
                <a:latin typeface="Sakkal Majalla" pitchFamily="2" charset="-78"/>
                <a:ea typeface="Times New Roman" panose="02020603050405020304" pitchFamily="18" charset="0"/>
                <a:cs typeface="Sakkal Majalla" pitchFamily="2" charset="-78"/>
              </a:rPr>
              <a:t>وزارة التعليم العالي والبحث العلمي</a:t>
            </a:r>
            <a:endParaRPr lang="en-US" sz="2800" dirty="0" smtClean="0">
              <a:effectLst/>
              <a:latin typeface="Sakkal Majalla" pitchFamily="2" charset="-78"/>
              <a:ea typeface="Times New Roman" panose="02020603050405020304" pitchFamily="18" charset="0"/>
              <a:cs typeface="Sakkal Majalla" pitchFamily="2" charset="-78"/>
            </a:endParaRPr>
          </a:p>
          <a:p>
            <a:pPr algn="ctr" rtl="1">
              <a:lnSpc>
                <a:spcPct val="115000"/>
              </a:lnSpc>
            </a:pPr>
            <a:r>
              <a:rPr lang="ar-DZ" sz="2800" b="1" dirty="0" smtClean="0">
                <a:solidFill>
                  <a:srgbClr val="000000"/>
                </a:solidFill>
                <a:effectLst/>
                <a:latin typeface="Sakkal Majalla" pitchFamily="2" charset="-78"/>
                <a:ea typeface="Times New Roman" panose="02020603050405020304" pitchFamily="18" charset="0"/>
                <a:cs typeface="Sakkal Majalla" pitchFamily="2" charset="-78"/>
              </a:rPr>
              <a:t>جامعة  الجيلالي بونعامة خميس </a:t>
            </a:r>
            <a:r>
              <a:rPr lang="ar-DZ" sz="2800" b="1" dirty="0" err="1" smtClean="0">
                <a:solidFill>
                  <a:srgbClr val="000000"/>
                </a:solidFill>
                <a:effectLst/>
                <a:latin typeface="Sakkal Majalla" pitchFamily="2" charset="-78"/>
                <a:ea typeface="Times New Roman" panose="02020603050405020304" pitchFamily="18" charset="0"/>
                <a:cs typeface="Sakkal Majalla" pitchFamily="2" charset="-78"/>
              </a:rPr>
              <a:t>مليانة</a:t>
            </a:r>
            <a:endParaRPr lang="en-US" sz="2800" dirty="0" smtClean="0">
              <a:effectLst/>
              <a:latin typeface="Sakkal Majalla" pitchFamily="2" charset="-78"/>
              <a:ea typeface="Times New Roman" panose="02020603050405020304" pitchFamily="18" charset="0"/>
              <a:cs typeface="Sakkal Majalla" pitchFamily="2" charset="-78"/>
            </a:endParaRPr>
          </a:p>
          <a:p>
            <a:pPr algn="ctr" rtl="1">
              <a:lnSpc>
                <a:spcPct val="115000"/>
              </a:lnSpc>
            </a:pPr>
            <a:r>
              <a:rPr lang="ar-DZ" sz="2800" b="1" dirty="0" smtClean="0">
                <a:solidFill>
                  <a:srgbClr val="000000"/>
                </a:solidFill>
                <a:effectLst/>
                <a:latin typeface="Sakkal Majalla" pitchFamily="2" charset="-78"/>
                <a:ea typeface="Times New Roman" panose="02020603050405020304" pitchFamily="18" charset="0"/>
                <a:cs typeface="Sakkal Majalla" pitchFamily="2" charset="-78"/>
              </a:rPr>
              <a:t>كلية العلوم الاقتصادية والعلوم التجارية وعلوم التسيير</a:t>
            </a:r>
            <a:endParaRPr lang="en-US" sz="2800" dirty="0">
              <a:effectLst/>
              <a:latin typeface="Sakkal Majalla" pitchFamily="2" charset="-78"/>
              <a:ea typeface="Times New Roman" panose="02020603050405020304" pitchFamily="18" charset="0"/>
              <a:cs typeface="Sakkal Majalla" pitchFamily="2" charset="-78"/>
            </a:endParaRPr>
          </a:p>
        </p:txBody>
      </p:sp>
      <p:sp>
        <p:nvSpPr>
          <p:cNvPr id="9" name="Titre 1"/>
          <p:cNvSpPr txBox="1">
            <a:spLocks/>
          </p:cNvSpPr>
          <p:nvPr/>
        </p:nvSpPr>
        <p:spPr>
          <a:xfrm>
            <a:off x="1357290" y="4857760"/>
            <a:ext cx="7072362" cy="1500198"/>
          </a:xfrm>
          <a:prstGeom prst="rect">
            <a:avLst/>
          </a:prstGeom>
          <a:ln>
            <a:noFill/>
          </a:ln>
        </p:spPr>
        <p:txBody>
          <a:bodyPr vert="horz" lIns="0" tIns="0" rIns="18288" bIns="0" anchor="b">
            <a:normAutofit fontScale="67500" lnSpcReduction="20000"/>
            <a:scene3d>
              <a:camera prst="orthographicFront"/>
              <a:lightRig rig="freezing" dir="t">
                <a:rot lat="0" lon="0" rev="5640000"/>
              </a:lightRig>
            </a:scene3d>
            <a:sp3d prstMaterial="flat">
              <a:bevelT w="38100" h="38100"/>
              <a:contourClr>
                <a:schemeClr val="tx2"/>
              </a:contourClr>
            </a:sp3d>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DZ" sz="5600" b="1" i="0" u="none" strike="noStrike" kern="1200" cap="none" spc="0" normalizeH="0" baseline="0" noProof="0" dirty="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t>	</a:t>
            </a:r>
            <a:r>
              <a:rPr kumimoji="0" lang="ar-DZ" sz="5600" b="1" i="0" u="none" strike="noStrike" kern="1200" cap="none" spc="0" normalizeH="0" baseline="0" noProof="0" dirty="0" smtClean="0">
                <a:ln>
                  <a:noFill/>
                </a:ln>
                <a:solidFill>
                  <a:srgbClr val="FFFF00"/>
                </a:solidFill>
                <a:effectLst>
                  <a:outerShdw blurRad="38100" dist="25400" dir="5400000" algn="tl" rotWithShape="0">
                    <a:srgbClr val="000000">
                      <a:alpha val="43000"/>
                    </a:srgbClr>
                  </a:outerShdw>
                </a:effectLst>
                <a:uLnTx/>
                <a:uFillTx/>
                <a:latin typeface="Sakkal Majalla" pitchFamily="2" charset="-78"/>
                <a:ea typeface="+mj-ea"/>
                <a:cs typeface="Sakkal Majalla" pitchFamily="2" charset="-78"/>
              </a:rPr>
              <a:t>السنة الثانية </a:t>
            </a:r>
            <a:r>
              <a:rPr kumimoji="0" lang="ar-DZ" sz="5600" b="1" i="0" u="none" strike="noStrike" kern="1200" cap="none" spc="0" normalizeH="0" baseline="0" noProof="0" dirty="0" err="1" smtClean="0">
                <a:ln>
                  <a:noFill/>
                </a:ln>
                <a:solidFill>
                  <a:srgbClr val="FFFF00"/>
                </a:solidFill>
                <a:effectLst>
                  <a:outerShdw blurRad="38100" dist="25400" dir="5400000" algn="tl" rotWithShape="0">
                    <a:srgbClr val="000000">
                      <a:alpha val="43000"/>
                    </a:srgbClr>
                  </a:outerShdw>
                </a:effectLst>
                <a:uLnTx/>
                <a:uFillTx/>
                <a:latin typeface="Sakkal Majalla" pitchFamily="2" charset="-78"/>
                <a:ea typeface="+mj-ea"/>
                <a:cs typeface="Sakkal Majalla" pitchFamily="2" charset="-78"/>
              </a:rPr>
              <a:t>ماستر</a:t>
            </a:r>
            <a:r>
              <a:rPr kumimoji="0" lang="ar-DZ" sz="5600" b="1" i="0" u="none" strike="noStrike" kern="1200" cap="none" spc="0" normalizeH="0" baseline="0" noProof="0" dirty="0" smtClean="0">
                <a:ln>
                  <a:noFill/>
                </a:ln>
                <a:solidFill>
                  <a:srgbClr val="FFFF00"/>
                </a:solidFill>
                <a:effectLst>
                  <a:outerShdw blurRad="38100" dist="25400" dir="5400000" algn="tl" rotWithShape="0">
                    <a:srgbClr val="000000">
                      <a:alpha val="43000"/>
                    </a:srgbClr>
                  </a:outerShdw>
                </a:effectLst>
                <a:uLnTx/>
                <a:uFillTx/>
                <a:latin typeface="Sakkal Majalla" pitchFamily="2" charset="-78"/>
                <a:ea typeface="+mj-ea"/>
                <a:cs typeface="Sakkal Majalla" pitchFamily="2" charset="-78"/>
              </a:rPr>
              <a:t>: إدارة موارد بشرية </a:t>
            </a:r>
            <a:r>
              <a:rPr kumimoji="0" lang="ar-DZ" sz="5600" b="1" i="0" u="none" strike="noStrike" kern="1200" cap="none" spc="0" normalizeH="0" baseline="0" noProof="0" dirty="0" err="1" smtClean="0">
                <a:ln>
                  <a:noFill/>
                </a:ln>
                <a:solidFill>
                  <a:srgbClr val="FFFF00"/>
                </a:solidFill>
                <a:effectLst>
                  <a:outerShdw blurRad="38100" dist="25400" dir="5400000" algn="tl" rotWithShape="0">
                    <a:srgbClr val="000000">
                      <a:alpha val="43000"/>
                    </a:srgbClr>
                  </a:outerShdw>
                </a:effectLst>
                <a:uLnTx/>
                <a:uFillTx/>
                <a:latin typeface="Sakkal Majalla" pitchFamily="2" charset="-78"/>
                <a:ea typeface="+mj-ea"/>
                <a:cs typeface="Sakkal Majalla" pitchFamily="2" charset="-78"/>
              </a:rPr>
              <a:t>السنةالجامعية</a:t>
            </a:r>
            <a:r>
              <a:rPr kumimoji="0" lang="ar-DZ" sz="5600" b="1" i="0" u="none" strike="noStrike" kern="1200" cap="none" spc="0" normalizeH="0" baseline="0" noProof="0" dirty="0" smtClean="0">
                <a:ln>
                  <a:noFill/>
                </a:ln>
                <a:solidFill>
                  <a:srgbClr val="FFFF00"/>
                </a:solidFill>
                <a:effectLst>
                  <a:outerShdw blurRad="38100" dist="25400" dir="5400000" algn="tl" rotWithShape="0">
                    <a:srgbClr val="000000">
                      <a:alpha val="43000"/>
                    </a:srgbClr>
                  </a:outerShdw>
                </a:effectLst>
                <a:uLnTx/>
                <a:uFillTx/>
                <a:latin typeface="Sakkal Majalla" pitchFamily="2" charset="-78"/>
                <a:ea typeface="+mj-ea"/>
                <a:cs typeface="Sakkal Majalla" pitchFamily="2" charset="-78"/>
              </a:rPr>
              <a:t>:2022/2023</a:t>
            </a:r>
            <a:r>
              <a:rPr kumimoji="0" lang="ar-DZ" sz="5600" b="1" i="0" u="none" strike="noStrike" kern="1200" cap="none" spc="0" normalizeH="0" baseline="0" noProof="0" dirty="0" smtClean="0">
                <a:ln>
                  <a:noFill/>
                </a:ln>
                <a:solidFill>
                  <a:schemeClr val="bg1"/>
                </a:solidFill>
                <a:effectLst>
                  <a:outerShdw blurRad="38100" dist="25400" dir="5400000" algn="tl" rotWithShape="0">
                    <a:srgbClr val="000000">
                      <a:alpha val="43000"/>
                    </a:srgbClr>
                  </a:outerShdw>
                </a:effectLst>
                <a:uLnTx/>
                <a:uFillTx/>
                <a:latin typeface="Sakkal Majalla" pitchFamily="2" charset="-78"/>
                <a:ea typeface="+mj-ea"/>
                <a:cs typeface="Sakkal Majalla" pitchFamily="2" charset="-78"/>
              </a:rPr>
              <a:t/>
            </a:r>
            <a:br>
              <a:rPr kumimoji="0" lang="ar-DZ" sz="5600" b="1" i="0" u="none" strike="noStrike" kern="1200" cap="none" spc="0" normalizeH="0" baseline="0" noProof="0" dirty="0" smtClean="0">
                <a:ln>
                  <a:noFill/>
                </a:ln>
                <a:solidFill>
                  <a:schemeClr val="bg1"/>
                </a:solidFill>
                <a:effectLst>
                  <a:outerShdw blurRad="38100" dist="25400" dir="5400000" algn="tl" rotWithShape="0">
                    <a:srgbClr val="000000">
                      <a:alpha val="43000"/>
                    </a:srgbClr>
                  </a:outerShdw>
                </a:effectLst>
                <a:uLnTx/>
                <a:uFillTx/>
                <a:latin typeface="Sakkal Majalla" pitchFamily="2" charset="-78"/>
                <a:ea typeface="+mj-ea"/>
                <a:cs typeface="Sakkal Majalla" pitchFamily="2" charset="-78"/>
              </a:rPr>
            </a:br>
            <a:endParaRPr kumimoji="0" lang="fr-FR" sz="5600" b="1" i="0" u="none" strike="noStrike" kern="1200" cap="none" spc="0" normalizeH="0" baseline="0" noProof="0" dirty="0">
              <a:ln>
                <a:noFill/>
              </a:ln>
              <a:solidFill>
                <a:schemeClr val="bg1"/>
              </a:solidFill>
              <a:effectLst>
                <a:outerShdw blurRad="38100" dist="25400" dir="5400000" algn="tl" rotWithShape="0">
                  <a:srgbClr val="000000">
                    <a:alpha val="43000"/>
                  </a:srgbClr>
                </a:outerShdw>
              </a:effectLst>
              <a:uLnTx/>
              <a:uFillTx/>
              <a:latin typeface="Sakkal Majalla" pitchFamily="2" charset="-78"/>
              <a:ea typeface="+mj-ea"/>
              <a:cs typeface="Sakkal Majalla" pitchFamily="2" charset="-78"/>
            </a:endParaRPr>
          </a:p>
        </p:txBody>
      </p:sp>
    </p:spTree>
  </p:cSld>
  <p:clrMapOvr>
    <a:masterClrMapping/>
  </p:clrMapOvr>
  <p:transition spd="med">
    <p:wedge/>
    <p:sndAc>
      <p:stSnd>
        <p:snd r:embed="rId2" name="whoosh.wav" builtIn="1"/>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2000"/>
                                        <p:tgtEl>
                                          <p:spTgt spid="5"/>
                                        </p:tgtEl>
                                      </p:cBhvr>
                                    </p:animEffect>
                                  </p:childTnLst>
                                </p:cTn>
                              </p:par>
                              <p:par>
                                <p:cTn id="8" presetID="10" presetClass="entr" presetSubtype="0"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fade">
                                      <p:cBhvr>
                                        <p:cTn id="10" dur="2000"/>
                                        <p:tgtEl>
                                          <p:spTgt spid="6"/>
                                        </p:tgtEl>
                                      </p:cBhvr>
                                    </p:animEffect>
                                  </p:childTnLst>
                                </p:cTn>
                              </p:par>
                            </p:childTnLst>
                          </p:cTn>
                        </p:par>
                        <p:par>
                          <p:cTn id="11" fill="hold">
                            <p:stCondLst>
                              <p:cond delay="2000"/>
                            </p:stCondLst>
                            <p:childTnLst>
                              <p:par>
                                <p:cTn id="12" presetID="5" presetClass="entr" presetSubtype="10" fill="hold" grpId="0" nodeType="after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checkerboard(across)">
                                      <p:cBhvr>
                                        <p:cTn id="14" dur="1000"/>
                                        <p:tgtEl>
                                          <p:spTgt spid="7"/>
                                        </p:tgtEl>
                                      </p:cBhvr>
                                    </p:animEffect>
                                  </p:childTnLst>
                                </p:cTn>
                              </p:par>
                            </p:childTnLst>
                          </p:cTn>
                        </p:par>
                        <p:par>
                          <p:cTn id="15" fill="hold">
                            <p:stCondLst>
                              <p:cond delay="3000"/>
                            </p:stCondLst>
                            <p:childTnLst>
                              <p:par>
                                <p:cTn id="16" presetID="4" presetClass="entr" presetSubtype="16" fill="hold" grpId="0" nodeType="afterEffect">
                                  <p:stCondLst>
                                    <p:cond delay="0"/>
                                  </p:stCondLst>
                                  <p:childTnLst>
                                    <p:set>
                                      <p:cBhvr>
                                        <p:cTn id="17" dur="1" fill="hold">
                                          <p:stCondLst>
                                            <p:cond delay="0"/>
                                          </p:stCondLst>
                                        </p:cTn>
                                        <p:tgtEl>
                                          <p:spTgt spid="2"/>
                                        </p:tgtEl>
                                        <p:attrNameLst>
                                          <p:attrName>style.visibility</p:attrName>
                                        </p:attrNameLst>
                                      </p:cBhvr>
                                      <p:to>
                                        <p:strVal val="visible"/>
                                      </p:to>
                                    </p:set>
                                    <p:animEffect transition="in" filter="box(in)">
                                      <p:cBhvr>
                                        <p:cTn id="18" dur="1000"/>
                                        <p:tgtEl>
                                          <p:spTgt spid="2"/>
                                        </p:tgtEl>
                                      </p:cBhvr>
                                    </p:animEffect>
                                  </p:childTnLst>
                                </p:cTn>
                              </p:par>
                            </p:childTnLst>
                          </p:cTn>
                        </p:par>
                        <p:par>
                          <p:cTn id="19" fill="hold">
                            <p:stCondLst>
                              <p:cond delay="4000"/>
                            </p:stCondLst>
                            <p:childTnLst>
                              <p:par>
                                <p:cTn id="20" presetID="8" presetClass="entr" presetSubtype="16" fill="hold" grpId="0" nodeType="after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diamond(in)">
                                      <p:cBhvr>
                                        <p:cTn id="2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p:bldP spid="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928670"/>
            <a:ext cx="8229600" cy="5395930"/>
          </a:xfrm>
        </p:spPr>
        <p:txBody>
          <a:bodyPr>
            <a:noAutofit/>
          </a:bodyPr>
          <a:lstStyle/>
          <a:p>
            <a:pPr algn="just" rtl="1">
              <a:buNone/>
            </a:pPr>
            <a:r>
              <a:rPr lang="ar-SA" sz="4400" b="1" u="sng" dirty="0" smtClean="0">
                <a:solidFill>
                  <a:srgbClr val="000099"/>
                </a:solidFill>
                <a:cs typeface="+mj-cs"/>
              </a:rPr>
              <a:t>ب- فحص وتدقيق الخطط والسياسات الاجتماعي</a:t>
            </a:r>
            <a:r>
              <a:rPr lang="ar-SA" sz="4400" b="1" u="sng" dirty="0" smtClean="0">
                <a:cs typeface="+mj-cs"/>
              </a:rPr>
              <a:t>ة</a:t>
            </a:r>
            <a:r>
              <a:rPr lang="fr-FR" sz="4400" dirty="0" smtClean="0">
                <a:cs typeface="+mj-cs"/>
              </a:rPr>
              <a:t/>
            </a:r>
            <a:br>
              <a:rPr lang="fr-FR" sz="4400" dirty="0" smtClean="0">
                <a:cs typeface="+mj-cs"/>
              </a:rPr>
            </a:br>
            <a:r>
              <a:rPr lang="ar-SA" sz="4400" dirty="0" smtClean="0">
                <a:cs typeface="+mj-cs"/>
              </a:rPr>
              <a:t>على المدقق أن يقوم بفحص وتدقيق الخطط والسياسات الموضوعة من قبل المؤسسة ومدى اتساقها مع الخطط والسياسات للمنظمة والخطط والسياسات العامة للدولة وحاجات المجتمع للأنشطة الاجتماعية</a:t>
            </a:r>
            <a:r>
              <a:rPr lang="fr-FR" sz="4400" dirty="0" smtClean="0">
                <a:cs typeface="+mj-cs"/>
              </a:rPr>
              <a:t/>
            </a:r>
            <a:br>
              <a:rPr lang="fr-FR" sz="4400" dirty="0" smtClean="0">
                <a:cs typeface="+mj-cs"/>
              </a:rPr>
            </a:br>
            <a:r>
              <a:rPr lang="ar-SA" sz="4400" dirty="0" smtClean="0">
                <a:cs typeface="+mj-cs"/>
              </a:rPr>
              <a:t>فحص وتدقيق أنشطة المسؤولية الاجتماعية اتجاه العاملين الخاصة بالخطط والسياسات من جانبها المالي تتمثل في:</a:t>
            </a:r>
            <a:endParaRPr lang="fr-FR" sz="4400" dirty="0">
              <a:cs typeface="+mj-cs"/>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142984"/>
            <a:ext cx="8229600" cy="5181616"/>
          </a:xfrm>
        </p:spPr>
        <p:txBody>
          <a:bodyPr>
            <a:normAutofit lnSpcReduction="10000"/>
          </a:bodyPr>
          <a:lstStyle/>
          <a:p>
            <a:pPr lvl="0" algn="just" rtl="1">
              <a:buClrTx/>
            </a:pPr>
            <a:r>
              <a:rPr lang="ar-SA" sz="3200" dirty="0" smtClean="0">
                <a:cs typeface="+mj-cs"/>
              </a:rPr>
              <a:t>فحص وتدقيق الميزانيات والموازنات التخطيطية التي تضعها المؤسسة لمقابلة أداء أنشطة المسؤولية الاجتماعية؛</a:t>
            </a:r>
            <a:endParaRPr lang="fr-FR" sz="3200" dirty="0" smtClean="0">
              <a:cs typeface="+mj-cs"/>
            </a:endParaRPr>
          </a:p>
          <a:p>
            <a:pPr lvl="0" algn="just" rtl="1">
              <a:buClrTx/>
            </a:pPr>
            <a:r>
              <a:rPr lang="ar-SA" sz="3200" dirty="0" smtClean="0">
                <a:cs typeface="+mj-cs"/>
              </a:rPr>
              <a:t>فحص وتدقيق السياسات المالية التي وضعتها المؤسسة لمواجهة أدائها الاجتماعي في المجتمع</a:t>
            </a:r>
            <a:endParaRPr lang="fr-FR" sz="3200" dirty="0" smtClean="0">
              <a:cs typeface="+mj-cs"/>
            </a:endParaRPr>
          </a:p>
          <a:p>
            <a:pPr algn="just" rtl="1">
              <a:buClrTx/>
              <a:buNone/>
            </a:pPr>
            <a:r>
              <a:rPr lang="ar-SA" sz="3200" dirty="0" smtClean="0">
                <a:cs typeface="+mj-cs"/>
              </a:rPr>
              <a:t>أما فحص وتدقيق أنشطة المسؤولية اتجاه العاملين الخاصة بالخطط والسياسات من جانبها الاجتماعي تتمثل في:</a:t>
            </a:r>
            <a:endParaRPr lang="fr-FR" sz="3200" dirty="0" smtClean="0">
              <a:cs typeface="+mj-cs"/>
            </a:endParaRPr>
          </a:p>
          <a:p>
            <a:pPr lvl="0" algn="just" rtl="1">
              <a:buClrTx/>
            </a:pPr>
            <a:r>
              <a:rPr lang="ar-SA" sz="3200" dirty="0" smtClean="0">
                <a:cs typeface="+mj-cs"/>
              </a:rPr>
              <a:t>فحص وتدقيق ما وضعته المؤسسة من الخطط والسياسات لإسكان وتوفير المواصلات اتجاه العاملين؛</a:t>
            </a:r>
            <a:endParaRPr lang="fr-FR" sz="3200" dirty="0" smtClean="0">
              <a:cs typeface="+mj-cs"/>
            </a:endParaRPr>
          </a:p>
          <a:p>
            <a:pPr lvl="0" algn="just" rtl="1">
              <a:buClrTx/>
            </a:pPr>
            <a:r>
              <a:rPr lang="ar-SA" sz="3200" dirty="0" smtClean="0">
                <a:cs typeface="+mj-cs"/>
              </a:rPr>
              <a:t>فحص وتدقيق الخطط والسياسات المستقبلية التي تسعى المؤسسة العمل من خلالها على رفاهية العاملين.</a:t>
            </a:r>
            <a:endParaRPr lang="fr-FR" sz="3200" dirty="0" smtClean="0">
              <a:cs typeface="+mj-cs"/>
            </a:endParaRPr>
          </a:p>
          <a:p>
            <a:pPr algn="r" rtl="1">
              <a:buNone/>
            </a:pPr>
            <a:endParaRPr lang="fr-FR" dirty="0"/>
          </a:p>
        </p:txBody>
      </p:sp>
    </p:spTree>
  </p:cSld>
  <p:clrMapOvr>
    <a:masterClrMapping/>
  </p:clrMapOvr>
  <p:transition>
    <p:wedge/>
    <p:sndAc>
      <p:stSnd>
        <p:snd r:embed="rId2" name="click.wav" builtIn="1"/>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4" presetClass="exit" presetSubtype="16" fill="hold" grpId="1" nodeType="clickEffect">
                                  <p:stCondLst>
                                    <p:cond delay="0"/>
                                  </p:stCondLst>
                                  <p:childTnLst>
                                    <p:animEffect transition="out" filter="box(in)">
                                      <p:cBhvr>
                                        <p:cTn id="36" dur="500"/>
                                        <p:tgtEl>
                                          <p:spTgt spid="3">
                                            <p:txEl>
                                              <p:pRg st="0" end="0"/>
                                            </p:txEl>
                                          </p:spTgt>
                                        </p:tgtEl>
                                      </p:cBhvr>
                                    </p:animEffect>
                                    <p:set>
                                      <p:cBhvr>
                                        <p:cTn id="37" dur="1" fill="hold">
                                          <p:stCondLst>
                                            <p:cond delay="499"/>
                                          </p:stCondLst>
                                        </p:cTn>
                                        <p:tgtEl>
                                          <p:spTgt spid="3">
                                            <p:txEl>
                                              <p:pRg st="0" end="0"/>
                                            </p:txEl>
                                          </p:spTgt>
                                        </p:tgtEl>
                                        <p:attrNameLst>
                                          <p:attrName>style.visibility</p:attrName>
                                        </p:attrNameLst>
                                      </p:cBhvr>
                                      <p:to>
                                        <p:strVal val="hidden"/>
                                      </p:to>
                                    </p:set>
                                  </p:childTnLst>
                                </p:cTn>
                              </p:par>
                            </p:childTnLst>
                          </p:cTn>
                        </p:par>
                      </p:childTnLst>
                    </p:cTn>
                  </p:par>
                  <p:par>
                    <p:cTn id="38" fill="hold">
                      <p:stCondLst>
                        <p:cond delay="indefinite"/>
                      </p:stCondLst>
                      <p:childTnLst>
                        <p:par>
                          <p:cTn id="39" fill="hold">
                            <p:stCondLst>
                              <p:cond delay="0"/>
                            </p:stCondLst>
                            <p:childTnLst>
                              <p:par>
                                <p:cTn id="40" presetID="4" presetClass="exit" presetSubtype="16" fill="hold" grpId="1" nodeType="clickEffect">
                                  <p:stCondLst>
                                    <p:cond delay="0"/>
                                  </p:stCondLst>
                                  <p:childTnLst>
                                    <p:animEffect transition="out" filter="box(in)">
                                      <p:cBhvr>
                                        <p:cTn id="41" dur="500"/>
                                        <p:tgtEl>
                                          <p:spTgt spid="3">
                                            <p:txEl>
                                              <p:pRg st="1" end="1"/>
                                            </p:txEl>
                                          </p:spTgt>
                                        </p:tgtEl>
                                      </p:cBhvr>
                                    </p:animEffect>
                                    <p:set>
                                      <p:cBhvr>
                                        <p:cTn id="42" dur="1" fill="hold">
                                          <p:stCondLst>
                                            <p:cond delay="499"/>
                                          </p:stCondLst>
                                        </p:cTn>
                                        <p:tgtEl>
                                          <p:spTgt spid="3">
                                            <p:txEl>
                                              <p:pRg st="1" end="1"/>
                                            </p:txEl>
                                          </p:spTgt>
                                        </p:tgtEl>
                                        <p:attrNameLst>
                                          <p:attrName>style.visibility</p:attrName>
                                        </p:attrNameLst>
                                      </p:cBhvr>
                                      <p:to>
                                        <p:strVal val="hidden"/>
                                      </p:to>
                                    </p:set>
                                  </p:childTnLst>
                                </p:cTn>
                              </p:par>
                            </p:childTnLst>
                          </p:cTn>
                        </p:par>
                      </p:childTnLst>
                    </p:cTn>
                  </p:par>
                  <p:par>
                    <p:cTn id="43" fill="hold">
                      <p:stCondLst>
                        <p:cond delay="indefinite"/>
                      </p:stCondLst>
                      <p:childTnLst>
                        <p:par>
                          <p:cTn id="44" fill="hold">
                            <p:stCondLst>
                              <p:cond delay="0"/>
                            </p:stCondLst>
                            <p:childTnLst>
                              <p:par>
                                <p:cTn id="45" presetID="4" presetClass="exit" presetSubtype="16" fill="hold" grpId="1" nodeType="clickEffect">
                                  <p:stCondLst>
                                    <p:cond delay="0"/>
                                  </p:stCondLst>
                                  <p:childTnLst>
                                    <p:animEffect transition="out" filter="box(in)">
                                      <p:cBhvr>
                                        <p:cTn id="46" dur="500"/>
                                        <p:tgtEl>
                                          <p:spTgt spid="3">
                                            <p:txEl>
                                              <p:pRg st="2" end="2"/>
                                            </p:txEl>
                                          </p:spTgt>
                                        </p:tgtEl>
                                      </p:cBhvr>
                                    </p:animEffect>
                                    <p:set>
                                      <p:cBhvr>
                                        <p:cTn id="47" dur="1" fill="hold">
                                          <p:stCondLst>
                                            <p:cond delay="499"/>
                                          </p:stCondLst>
                                        </p:cTn>
                                        <p:tgtEl>
                                          <p:spTgt spid="3">
                                            <p:txEl>
                                              <p:pRg st="2" end="2"/>
                                            </p:txEl>
                                          </p:spTgt>
                                        </p:tgtEl>
                                        <p:attrNameLst>
                                          <p:attrName>style.visibility</p:attrName>
                                        </p:attrNameLst>
                                      </p:cBhvr>
                                      <p:to>
                                        <p:strVal val="hidden"/>
                                      </p:to>
                                    </p:set>
                                  </p:childTnLst>
                                </p:cTn>
                              </p:par>
                            </p:childTnLst>
                          </p:cTn>
                        </p:par>
                      </p:childTnLst>
                    </p:cTn>
                  </p:par>
                  <p:par>
                    <p:cTn id="48" fill="hold">
                      <p:stCondLst>
                        <p:cond delay="indefinite"/>
                      </p:stCondLst>
                      <p:childTnLst>
                        <p:par>
                          <p:cTn id="49" fill="hold">
                            <p:stCondLst>
                              <p:cond delay="0"/>
                            </p:stCondLst>
                            <p:childTnLst>
                              <p:par>
                                <p:cTn id="50" presetID="4" presetClass="exit" presetSubtype="16" fill="hold" grpId="1" nodeType="clickEffect">
                                  <p:stCondLst>
                                    <p:cond delay="0"/>
                                  </p:stCondLst>
                                  <p:childTnLst>
                                    <p:animEffect transition="out" filter="box(in)">
                                      <p:cBhvr>
                                        <p:cTn id="51" dur="500"/>
                                        <p:tgtEl>
                                          <p:spTgt spid="3">
                                            <p:txEl>
                                              <p:pRg st="3" end="3"/>
                                            </p:txEl>
                                          </p:spTgt>
                                        </p:tgtEl>
                                      </p:cBhvr>
                                    </p:animEffect>
                                    <p:set>
                                      <p:cBhvr>
                                        <p:cTn id="52" dur="1" fill="hold">
                                          <p:stCondLst>
                                            <p:cond delay="499"/>
                                          </p:stCondLst>
                                        </p:cTn>
                                        <p:tgtEl>
                                          <p:spTgt spid="3">
                                            <p:txEl>
                                              <p:pRg st="3" end="3"/>
                                            </p:txEl>
                                          </p:spTgt>
                                        </p:tgtEl>
                                        <p:attrNameLst>
                                          <p:attrName>style.visibility</p:attrName>
                                        </p:attrNameLst>
                                      </p:cBhvr>
                                      <p:to>
                                        <p:strVal val="hidden"/>
                                      </p:to>
                                    </p:set>
                                  </p:childTnLst>
                                </p:cTn>
                              </p:par>
                            </p:childTnLst>
                          </p:cTn>
                        </p:par>
                      </p:childTnLst>
                    </p:cTn>
                  </p:par>
                  <p:par>
                    <p:cTn id="53" fill="hold">
                      <p:stCondLst>
                        <p:cond delay="indefinite"/>
                      </p:stCondLst>
                      <p:childTnLst>
                        <p:par>
                          <p:cTn id="54" fill="hold">
                            <p:stCondLst>
                              <p:cond delay="0"/>
                            </p:stCondLst>
                            <p:childTnLst>
                              <p:par>
                                <p:cTn id="55" presetID="4" presetClass="exit" presetSubtype="16" fill="hold" grpId="1" nodeType="clickEffect">
                                  <p:stCondLst>
                                    <p:cond delay="0"/>
                                  </p:stCondLst>
                                  <p:childTnLst>
                                    <p:animEffect transition="out" filter="box(in)">
                                      <p:cBhvr>
                                        <p:cTn id="56" dur="500"/>
                                        <p:tgtEl>
                                          <p:spTgt spid="3">
                                            <p:txEl>
                                              <p:pRg st="4" end="4"/>
                                            </p:txEl>
                                          </p:spTgt>
                                        </p:tgtEl>
                                      </p:cBhvr>
                                    </p:animEffect>
                                    <p:set>
                                      <p:cBhvr>
                                        <p:cTn id="57" dur="1" fill="hold">
                                          <p:stCondLst>
                                            <p:cond delay="499"/>
                                          </p:stCondLst>
                                        </p:cTn>
                                        <p:tgtEl>
                                          <p:spTgt spid="3">
                                            <p:txEl>
                                              <p:pRg st="4" end="4"/>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just" rtl="1"/>
            <a:r>
              <a:rPr lang="ar-SA" sz="3100" b="1" u="sng" dirty="0" err="1" smtClean="0">
                <a:solidFill>
                  <a:srgbClr val="000099"/>
                </a:solidFill>
              </a:rPr>
              <a:t>جـــ</a:t>
            </a:r>
            <a:r>
              <a:rPr lang="ar-SA" sz="3100" b="1" u="sng" dirty="0" smtClean="0">
                <a:solidFill>
                  <a:srgbClr val="000099"/>
                </a:solidFill>
              </a:rPr>
              <a:t>- فحص وتدقيق وتقويم نظام الرقابة الداخلية على تنفيذ الواجبات الاجتماعية</a:t>
            </a:r>
            <a:r>
              <a:rPr lang="fr-FR" sz="3100" dirty="0" smtClean="0">
                <a:solidFill>
                  <a:schemeClr val="tx1"/>
                </a:solidFill>
              </a:rPr>
              <a:t/>
            </a:r>
            <a:br>
              <a:rPr lang="fr-FR" sz="3100" dirty="0" smtClean="0">
                <a:solidFill>
                  <a:schemeClr val="tx1"/>
                </a:solidFill>
              </a:rPr>
            </a:br>
            <a:r>
              <a:rPr lang="ar-SA" sz="3100" dirty="0" smtClean="0">
                <a:solidFill>
                  <a:schemeClr val="tx1"/>
                </a:solidFill>
              </a:rPr>
              <a:t>إن فحص وتدقيق نظام الرقابة الداخلية يتيح للمدقق وضع برنامج تدقيق ذو كفاءة عالية كلما كان نظام الرقابة جيد والعكس صحيح.</a:t>
            </a:r>
            <a:endParaRPr lang="fr-FR" dirty="0"/>
          </a:p>
        </p:txBody>
      </p:sp>
      <p:sp>
        <p:nvSpPr>
          <p:cNvPr id="3" name="Espace réservé du contenu 2"/>
          <p:cNvSpPr>
            <a:spLocks noGrp="1"/>
          </p:cNvSpPr>
          <p:nvPr>
            <p:ph idx="1"/>
          </p:nvPr>
        </p:nvSpPr>
        <p:spPr/>
        <p:txBody>
          <a:bodyPr>
            <a:normAutofit/>
          </a:bodyPr>
          <a:lstStyle/>
          <a:p>
            <a:pPr algn="just" rtl="1">
              <a:buClrTx/>
            </a:pPr>
            <a:r>
              <a:rPr lang="ar-SA" sz="2800" dirty="0" smtClean="0">
                <a:cs typeface="+mj-cs"/>
              </a:rPr>
              <a:t>يعد نظام الرقابة الداخلية بمثابة المنظم الأساسي للأداء الاجتماعي للمؤسسة، فمن خلال نظام الرقابة الداخلية تقدم إدارة المؤسسة السياسات العامة والخطط والأنشطة التي تسعى إلى تحقيقها مستقبلا اتجاه العاملين والمستهلكين وفئات المجتمع الأخرى لذلك يتب</a:t>
            </a:r>
            <a:r>
              <a:rPr lang="ar-DZ" sz="2800" dirty="0" smtClean="0">
                <a:cs typeface="+mj-cs"/>
              </a:rPr>
              <a:t>ل</a:t>
            </a:r>
            <a:r>
              <a:rPr lang="ar-SA" sz="2800" dirty="0" smtClean="0">
                <a:cs typeface="+mj-cs"/>
              </a:rPr>
              <a:t>ور دور المدقق في فحص وتدقيق نظام الرقابة الاجتماعي في:</a:t>
            </a:r>
            <a:endParaRPr lang="fr-FR" sz="2800" dirty="0" smtClean="0">
              <a:cs typeface="+mj-cs"/>
            </a:endParaRPr>
          </a:p>
          <a:p>
            <a:pPr lvl="0" algn="just" rtl="1">
              <a:buClrTx/>
            </a:pPr>
            <a:r>
              <a:rPr lang="ar-SA" sz="2800" dirty="0" smtClean="0">
                <a:cs typeface="+mj-cs"/>
              </a:rPr>
              <a:t>التركيز على كيفية عمل النظام وفحص أي انحراف في تنفيذه عن الإجراءات الموضوعة؛</a:t>
            </a:r>
            <a:endParaRPr lang="fr-FR" sz="2800" dirty="0" smtClean="0">
              <a:cs typeface="+mj-cs"/>
            </a:endParaRPr>
          </a:p>
          <a:p>
            <a:pPr lvl="0" algn="just" rtl="1">
              <a:buClrTx/>
            </a:pPr>
            <a:r>
              <a:rPr lang="ar-SA" sz="2800" dirty="0" smtClean="0">
                <a:cs typeface="+mj-cs"/>
              </a:rPr>
              <a:t>التحقق من مدى كفاية النظام في تحقيق الرقابة على تنفيذ الواجبات الاجتماعية ودوره في تحقيق الأهداف الاجتماعية المرغوبة لفئات المجتمع؛</a:t>
            </a:r>
            <a:endParaRPr lang="fr-FR" sz="2800" dirty="0" smtClean="0">
              <a:cs typeface="+mj-cs"/>
            </a:endParaRPr>
          </a:p>
          <a:p>
            <a:pPr lvl="0" algn="just" rtl="1">
              <a:buClrTx/>
            </a:pPr>
            <a:r>
              <a:rPr lang="ar-SA" sz="2800" dirty="0" smtClean="0">
                <a:cs typeface="+mj-cs"/>
              </a:rPr>
              <a:t>مدى اقتناع الإدارة بمستوياتها المختلفة بالنظام ومدى مساعدتها لمراكز المسؤولية الاجتماعية داخل التنظيم لتحقيق أهدافها.</a:t>
            </a:r>
            <a:endParaRPr lang="fr-FR" sz="2800" dirty="0" smtClean="0">
              <a:cs typeface="+mj-cs"/>
            </a:endParaRPr>
          </a:p>
          <a:p>
            <a:pPr algn="r" rtl="1">
              <a:buNone/>
            </a:pP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2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2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2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2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2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2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 calcmode="lin" valueType="num">
                                      <p:cBhvr additive="base">
                                        <p:cTn id="30" dur="2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1" dur="2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3" presetClass="exit" presetSubtype="10" fill="hold" grpId="1" nodeType="clickEffect">
                                  <p:stCondLst>
                                    <p:cond delay="0"/>
                                  </p:stCondLst>
                                  <p:childTnLst>
                                    <p:animEffect transition="out" filter="blinds(horizontal)">
                                      <p:cBhvr>
                                        <p:cTn id="35" dur="500"/>
                                        <p:tgtEl>
                                          <p:spTgt spid="2"/>
                                        </p:tgtEl>
                                      </p:cBhvr>
                                    </p:animEffect>
                                    <p:set>
                                      <p:cBhvr>
                                        <p:cTn id="36" dur="1" fill="hold">
                                          <p:stCondLst>
                                            <p:cond delay="499"/>
                                          </p:stCondLst>
                                        </p:cTn>
                                        <p:tgtEl>
                                          <p:spTgt spid="2"/>
                                        </p:tgtEl>
                                        <p:attrNameLst>
                                          <p:attrName>style.visibility</p:attrName>
                                        </p:attrNameLst>
                                      </p:cBhvr>
                                      <p:to>
                                        <p:strVal val="hidden"/>
                                      </p:to>
                                    </p:set>
                                  </p:childTnLst>
                                </p:cTn>
                              </p:par>
                            </p:childTnLst>
                          </p:cTn>
                        </p:par>
                      </p:childTnLst>
                    </p:cTn>
                  </p:par>
                  <p:par>
                    <p:cTn id="37" fill="hold">
                      <p:stCondLst>
                        <p:cond delay="indefinite"/>
                      </p:stCondLst>
                      <p:childTnLst>
                        <p:par>
                          <p:cTn id="38" fill="hold">
                            <p:stCondLst>
                              <p:cond delay="0"/>
                            </p:stCondLst>
                            <p:childTnLst>
                              <p:par>
                                <p:cTn id="39" presetID="2" presetClass="exit" presetSubtype="4" fill="hold" grpId="1" nodeType="clickEffect">
                                  <p:stCondLst>
                                    <p:cond delay="0"/>
                                  </p:stCondLst>
                                  <p:childTnLst>
                                    <p:anim calcmode="lin" valueType="num">
                                      <p:cBhvr additive="base">
                                        <p:cTn id="40" dur="500"/>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41" dur="500"/>
                                        <p:tgtEl>
                                          <p:spTgt spid="3">
                                            <p:txEl>
                                              <p:pRg st="0" end="0"/>
                                            </p:txEl>
                                          </p:spTgt>
                                        </p:tgtEl>
                                        <p:attrNameLst>
                                          <p:attrName>ppt_y</p:attrName>
                                        </p:attrNameLst>
                                      </p:cBhvr>
                                      <p:tavLst>
                                        <p:tav tm="0">
                                          <p:val>
                                            <p:strVal val="ppt_y"/>
                                          </p:val>
                                        </p:tav>
                                        <p:tav tm="100000">
                                          <p:val>
                                            <p:strVal val="1+ppt_h/2"/>
                                          </p:val>
                                        </p:tav>
                                      </p:tavLst>
                                    </p:anim>
                                    <p:set>
                                      <p:cBhvr>
                                        <p:cTn id="42" dur="1" fill="hold">
                                          <p:stCondLst>
                                            <p:cond delay="499"/>
                                          </p:stCondLst>
                                        </p:cTn>
                                        <p:tgtEl>
                                          <p:spTgt spid="3">
                                            <p:txEl>
                                              <p:pRg st="0" end="0"/>
                                            </p:txEl>
                                          </p:spTgt>
                                        </p:tgtEl>
                                        <p:attrNameLst>
                                          <p:attrName>style.visibility</p:attrName>
                                        </p:attrNameLst>
                                      </p:cBhvr>
                                      <p:to>
                                        <p:strVal val="hidden"/>
                                      </p:to>
                                    </p:set>
                                  </p:childTnLst>
                                </p:cTn>
                              </p:par>
                            </p:childTnLst>
                          </p:cTn>
                        </p:par>
                      </p:childTnLst>
                    </p:cTn>
                  </p:par>
                  <p:par>
                    <p:cTn id="43" fill="hold">
                      <p:stCondLst>
                        <p:cond delay="indefinite"/>
                      </p:stCondLst>
                      <p:childTnLst>
                        <p:par>
                          <p:cTn id="44" fill="hold">
                            <p:stCondLst>
                              <p:cond delay="0"/>
                            </p:stCondLst>
                            <p:childTnLst>
                              <p:par>
                                <p:cTn id="45" presetID="2" presetClass="exit" presetSubtype="4" fill="hold" grpId="1" nodeType="clickEffect">
                                  <p:stCondLst>
                                    <p:cond delay="0"/>
                                  </p:stCondLst>
                                  <p:childTnLst>
                                    <p:anim calcmode="lin" valueType="num">
                                      <p:cBhvr additive="base">
                                        <p:cTn id="46" dur="500"/>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47" dur="500"/>
                                        <p:tgtEl>
                                          <p:spTgt spid="3">
                                            <p:txEl>
                                              <p:pRg st="1" end="1"/>
                                            </p:txEl>
                                          </p:spTgt>
                                        </p:tgtEl>
                                        <p:attrNameLst>
                                          <p:attrName>ppt_y</p:attrName>
                                        </p:attrNameLst>
                                      </p:cBhvr>
                                      <p:tavLst>
                                        <p:tav tm="0">
                                          <p:val>
                                            <p:strVal val="ppt_y"/>
                                          </p:val>
                                        </p:tav>
                                        <p:tav tm="100000">
                                          <p:val>
                                            <p:strVal val="1+ppt_h/2"/>
                                          </p:val>
                                        </p:tav>
                                      </p:tavLst>
                                    </p:anim>
                                    <p:set>
                                      <p:cBhvr>
                                        <p:cTn id="48" dur="1" fill="hold">
                                          <p:stCondLst>
                                            <p:cond delay="499"/>
                                          </p:stCondLst>
                                        </p:cTn>
                                        <p:tgtEl>
                                          <p:spTgt spid="3">
                                            <p:txEl>
                                              <p:pRg st="1" end="1"/>
                                            </p:txEl>
                                          </p:spTgt>
                                        </p:tgtEl>
                                        <p:attrNameLst>
                                          <p:attrName>style.visibility</p:attrName>
                                        </p:attrNameLst>
                                      </p:cBhvr>
                                      <p:to>
                                        <p:strVal val="hidden"/>
                                      </p:to>
                                    </p:set>
                                  </p:childTnLst>
                                </p:cTn>
                              </p:par>
                            </p:childTnLst>
                          </p:cTn>
                        </p:par>
                      </p:childTnLst>
                    </p:cTn>
                  </p:par>
                  <p:par>
                    <p:cTn id="49" fill="hold">
                      <p:stCondLst>
                        <p:cond delay="indefinite"/>
                      </p:stCondLst>
                      <p:childTnLst>
                        <p:par>
                          <p:cTn id="50" fill="hold">
                            <p:stCondLst>
                              <p:cond delay="0"/>
                            </p:stCondLst>
                            <p:childTnLst>
                              <p:par>
                                <p:cTn id="51" presetID="2" presetClass="exit" presetSubtype="4" fill="hold" grpId="1" nodeType="clickEffect">
                                  <p:stCondLst>
                                    <p:cond delay="0"/>
                                  </p:stCondLst>
                                  <p:childTnLst>
                                    <p:anim calcmode="lin" valueType="num">
                                      <p:cBhvr additive="base">
                                        <p:cTn id="52" dur="500"/>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53" dur="500"/>
                                        <p:tgtEl>
                                          <p:spTgt spid="3">
                                            <p:txEl>
                                              <p:pRg st="2" end="2"/>
                                            </p:txEl>
                                          </p:spTgt>
                                        </p:tgtEl>
                                        <p:attrNameLst>
                                          <p:attrName>ppt_y</p:attrName>
                                        </p:attrNameLst>
                                      </p:cBhvr>
                                      <p:tavLst>
                                        <p:tav tm="0">
                                          <p:val>
                                            <p:strVal val="ppt_y"/>
                                          </p:val>
                                        </p:tav>
                                        <p:tav tm="100000">
                                          <p:val>
                                            <p:strVal val="1+ppt_h/2"/>
                                          </p:val>
                                        </p:tav>
                                      </p:tavLst>
                                    </p:anim>
                                    <p:set>
                                      <p:cBhvr>
                                        <p:cTn id="54" dur="1" fill="hold">
                                          <p:stCondLst>
                                            <p:cond delay="499"/>
                                          </p:stCondLst>
                                        </p:cTn>
                                        <p:tgtEl>
                                          <p:spTgt spid="3">
                                            <p:txEl>
                                              <p:pRg st="2" end="2"/>
                                            </p:txEl>
                                          </p:spTgt>
                                        </p:tgtEl>
                                        <p:attrNameLst>
                                          <p:attrName>style.visibility</p:attrName>
                                        </p:attrNameLst>
                                      </p:cBhvr>
                                      <p:to>
                                        <p:strVal val="hidden"/>
                                      </p:to>
                                    </p:set>
                                  </p:childTnLst>
                                </p:cTn>
                              </p:par>
                            </p:childTnLst>
                          </p:cTn>
                        </p:par>
                      </p:childTnLst>
                    </p:cTn>
                  </p:par>
                  <p:par>
                    <p:cTn id="55" fill="hold">
                      <p:stCondLst>
                        <p:cond delay="indefinite"/>
                      </p:stCondLst>
                      <p:childTnLst>
                        <p:par>
                          <p:cTn id="56" fill="hold">
                            <p:stCondLst>
                              <p:cond delay="0"/>
                            </p:stCondLst>
                            <p:childTnLst>
                              <p:par>
                                <p:cTn id="57" presetID="2" presetClass="exit" presetSubtype="4" fill="hold" grpId="1" nodeType="clickEffect">
                                  <p:stCondLst>
                                    <p:cond delay="0"/>
                                  </p:stCondLst>
                                  <p:childTnLst>
                                    <p:anim calcmode="lin" valueType="num">
                                      <p:cBhvr additive="base">
                                        <p:cTn id="58" dur="500"/>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59" dur="500"/>
                                        <p:tgtEl>
                                          <p:spTgt spid="3">
                                            <p:txEl>
                                              <p:pRg st="3" end="3"/>
                                            </p:txEl>
                                          </p:spTgt>
                                        </p:tgtEl>
                                        <p:attrNameLst>
                                          <p:attrName>ppt_y</p:attrName>
                                        </p:attrNameLst>
                                      </p:cBhvr>
                                      <p:tavLst>
                                        <p:tav tm="0">
                                          <p:val>
                                            <p:strVal val="ppt_y"/>
                                          </p:val>
                                        </p:tav>
                                        <p:tav tm="100000">
                                          <p:val>
                                            <p:strVal val="1+ppt_h/2"/>
                                          </p:val>
                                        </p:tav>
                                      </p:tavLst>
                                    </p:anim>
                                    <p:set>
                                      <p:cBhvr>
                                        <p:cTn id="60" dur="1" fill="hold">
                                          <p:stCondLst>
                                            <p:cond delay="499"/>
                                          </p:stCondLst>
                                        </p:cTn>
                                        <p:tgtEl>
                                          <p:spTgt spid="3">
                                            <p:txEl>
                                              <p:pRg st="3" end="3"/>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3" grpId="0" build="p"/>
      <p:bldP spid="3" grpI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lvl="0" algn="r" rtl="1"/>
            <a:r>
              <a:rPr lang="fr-FR" dirty="0" smtClean="0"/>
              <a:t> </a:t>
            </a:r>
            <a:br>
              <a:rPr lang="fr-FR" dirty="0" smtClean="0"/>
            </a:br>
            <a:r>
              <a:rPr lang="fr-FR" sz="3100" b="1" u="sng" dirty="0" smtClean="0">
                <a:solidFill>
                  <a:srgbClr val="FF0000"/>
                </a:solidFill>
              </a:rPr>
              <a:t>-2-II</a:t>
            </a:r>
            <a:r>
              <a:rPr lang="ar-DZ" sz="3100" b="1" u="sng" dirty="0" smtClean="0">
                <a:solidFill>
                  <a:srgbClr val="FF0000"/>
                </a:solidFill>
              </a:rPr>
              <a:t> فحص الأداء الاجتماعي اتجاه العملاء:</a:t>
            </a:r>
            <a:r>
              <a:rPr lang="fr-FR" sz="3100" dirty="0" smtClean="0">
                <a:solidFill>
                  <a:schemeClr val="tx1"/>
                </a:solidFill>
              </a:rPr>
              <a:t/>
            </a:r>
            <a:br>
              <a:rPr lang="fr-FR" sz="3100" dirty="0" smtClean="0">
                <a:solidFill>
                  <a:schemeClr val="tx1"/>
                </a:solidFill>
              </a:rPr>
            </a:br>
            <a:r>
              <a:rPr lang="ar-DZ" sz="3100" dirty="0" smtClean="0">
                <a:solidFill>
                  <a:schemeClr val="tx1"/>
                </a:solidFill>
              </a:rPr>
              <a:t>يتمثل في:</a:t>
            </a:r>
            <a:endParaRPr lang="fr-FR" sz="3100" dirty="0">
              <a:solidFill>
                <a:schemeClr val="tx1"/>
              </a:solidFill>
            </a:endParaRPr>
          </a:p>
        </p:txBody>
      </p:sp>
      <p:sp>
        <p:nvSpPr>
          <p:cNvPr id="3" name="Espace réservé du contenu 2"/>
          <p:cNvSpPr>
            <a:spLocks noGrp="1"/>
          </p:cNvSpPr>
          <p:nvPr>
            <p:ph idx="1"/>
          </p:nvPr>
        </p:nvSpPr>
        <p:spPr/>
        <p:txBody>
          <a:bodyPr>
            <a:normAutofit fontScale="85000" lnSpcReduction="20000"/>
          </a:bodyPr>
          <a:lstStyle/>
          <a:p>
            <a:pPr lvl="0" algn="just" rtl="1">
              <a:buClr>
                <a:srgbClr val="FF0000"/>
              </a:buClr>
            </a:pPr>
            <a:r>
              <a:rPr lang="ar-DZ" sz="3500" dirty="0" smtClean="0">
                <a:cs typeface="+mj-cs"/>
              </a:rPr>
              <a:t>فحص ودراسة نظم تكاليف الإنتاج ونظم التسعير المتبعة للتحقق من مناسبة هامش الربح وعدالة الأسعار؛</a:t>
            </a:r>
            <a:endParaRPr lang="fr-FR" sz="3500" dirty="0" smtClean="0">
              <a:cs typeface="+mj-cs"/>
            </a:endParaRPr>
          </a:p>
          <a:p>
            <a:pPr lvl="0" algn="just" rtl="1">
              <a:buClr>
                <a:srgbClr val="FF0000"/>
              </a:buClr>
            </a:pPr>
            <a:r>
              <a:rPr lang="ar-DZ" sz="3500" dirty="0" smtClean="0">
                <a:cs typeface="+mj-cs"/>
              </a:rPr>
              <a:t>فحص ودراسة نظم الضمانات والصيانة والخدمات المقدمة للسلع والخدمات للتحقق من التزام المؤسسة بتلك الضمانات وتقديمها للعملاء؛</a:t>
            </a:r>
            <a:endParaRPr lang="fr-FR" sz="3500" dirty="0" smtClean="0">
              <a:cs typeface="+mj-cs"/>
            </a:endParaRPr>
          </a:p>
          <a:p>
            <a:pPr lvl="0" algn="just" rtl="1">
              <a:buClr>
                <a:srgbClr val="FF0000"/>
              </a:buClr>
            </a:pPr>
            <a:r>
              <a:rPr lang="ar-DZ" sz="3500" dirty="0" smtClean="0">
                <a:cs typeface="+mj-cs"/>
              </a:rPr>
              <a:t>فحص شكاوي ومقترحات العملاء عن السلع أو الخدمات المقدمة؛</a:t>
            </a:r>
            <a:endParaRPr lang="fr-FR" sz="3500" dirty="0" smtClean="0">
              <a:cs typeface="+mj-cs"/>
            </a:endParaRPr>
          </a:p>
          <a:p>
            <a:pPr lvl="0" algn="just" rtl="1">
              <a:buClr>
                <a:srgbClr val="FF0000"/>
              </a:buClr>
            </a:pPr>
            <a:r>
              <a:rPr lang="ar-DZ" sz="3500" dirty="0" smtClean="0">
                <a:cs typeface="+mj-cs"/>
              </a:rPr>
              <a:t>فحص ودراسة نظم التعبئة والتغليف للتحقق من توافر كافة البيانات والمعلومات اللازمة على عبوات تلك السلع؛</a:t>
            </a:r>
            <a:endParaRPr lang="fr-FR" sz="3500" dirty="0" smtClean="0">
              <a:cs typeface="+mj-cs"/>
            </a:endParaRPr>
          </a:p>
          <a:p>
            <a:pPr lvl="0" algn="just" rtl="1">
              <a:buClr>
                <a:srgbClr val="FF0000"/>
              </a:buClr>
            </a:pPr>
            <a:r>
              <a:rPr lang="ar-DZ" sz="3500" dirty="0" smtClean="0">
                <a:cs typeface="+mj-cs"/>
              </a:rPr>
              <a:t>فحص المبالغ المنفقة على الأبحاث والدراسات المتعلقة بالسوق وبرامج الإنتاج للتحقق من بذل المؤسسة الجهود اللازمة للارتقاء بمستوى السلع والخدمات؛</a:t>
            </a:r>
            <a:endParaRPr lang="fr-FR" sz="3500" dirty="0" smtClean="0">
              <a:cs typeface="+mj-cs"/>
            </a:endParaRPr>
          </a:p>
          <a:p>
            <a:pPr lvl="0" algn="just" rtl="1">
              <a:buClr>
                <a:srgbClr val="FF0000"/>
              </a:buClr>
            </a:pPr>
            <a:r>
              <a:rPr lang="ar-DZ" sz="3500" dirty="0" smtClean="0">
                <a:cs typeface="+mj-cs"/>
              </a:rPr>
              <a:t>مراجعة مبالغ الإعلانات ومضمونها للتحقق من صدقها وموضوعيتها.</a:t>
            </a:r>
            <a:endParaRPr lang="fr-FR" sz="3500" dirty="0" smtClean="0">
              <a:cs typeface="+mj-cs"/>
            </a:endParaRPr>
          </a:p>
          <a:p>
            <a:pPr algn="r" rtl="1">
              <a:buNone/>
            </a:pPr>
            <a:endParaRPr lang="fr-FR" dirty="0"/>
          </a:p>
        </p:txBody>
      </p:sp>
    </p:spTree>
  </p:cSld>
  <p:clrMapOvr>
    <a:masterClrMapping/>
  </p:clrMapOvr>
  <p:transition>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diamond(in)">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diamond(in)">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diamond(in)">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diamond(in)">
                                      <p:cBhvr>
                                        <p:cTn id="27" dur="20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8" presetClass="entr" presetSubtype="16"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diamond(in)">
                                      <p:cBhvr>
                                        <p:cTn id="32" dur="20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8" presetClass="entr" presetSubtype="16"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diamond(in)">
                                      <p:cBhvr>
                                        <p:cTn id="37" dur="20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8" presetClass="exit" presetSubtype="16" fill="hold" grpId="1" nodeType="clickEffect">
                                  <p:stCondLst>
                                    <p:cond delay="0"/>
                                  </p:stCondLst>
                                  <p:childTnLst>
                                    <p:animEffect transition="out" filter="diamond(in)">
                                      <p:cBhvr>
                                        <p:cTn id="41" dur="2000"/>
                                        <p:tgtEl>
                                          <p:spTgt spid="2"/>
                                        </p:tgtEl>
                                      </p:cBhvr>
                                    </p:animEffect>
                                    <p:set>
                                      <p:cBhvr>
                                        <p:cTn id="42" dur="1" fill="hold">
                                          <p:stCondLst>
                                            <p:cond delay="1999"/>
                                          </p:stCondLst>
                                        </p:cTn>
                                        <p:tgtEl>
                                          <p:spTgt spid="2"/>
                                        </p:tgtEl>
                                        <p:attrNameLst>
                                          <p:attrName>style.visibility</p:attrName>
                                        </p:attrNameLst>
                                      </p:cBhvr>
                                      <p:to>
                                        <p:strVal val="hidden"/>
                                      </p:to>
                                    </p:set>
                                  </p:childTnLst>
                                </p:cTn>
                              </p:par>
                            </p:childTnLst>
                          </p:cTn>
                        </p:par>
                      </p:childTnLst>
                    </p:cTn>
                  </p:par>
                  <p:par>
                    <p:cTn id="43" fill="hold">
                      <p:stCondLst>
                        <p:cond delay="indefinite"/>
                      </p:stCondLst>
                      <p:childTnLst>
                        <p:par>
                          <p:cTn id="44" fill="hold">
                            <p:stCondLst>
                              <p:cond delay="0"/>
                            </p:stCondLst>
                            <p:childTnLst>
                              <p:par>
                                <p:cTn id="45" presetID="3" presetClass="exit" presetSubtype="10" fill="hold" grpId="1" nodeType="clickEffect">
                                  <p:stCondLst>
                                    <p:cond delay="0"/>
                                  </p:stCondLst>
                                  <p:childTnLst>
                                    <p:animEffect transition="out" filter="blinds(horizontal)">
                                      <p:cBhvr>
                                        <p:cTn id="46" dur="500"/>
                                        <p:tgtEl>
                                          <p:spTgt spid="3">
                                            <p:txEl>
                                              <p:pRg st="0" end="0"/>
                                            </p:txEl>
                                          </p:spTgt>
                                        </p:tgtEl>
                                      </p:cBhvr>
                                    </p:animEffect>
                                    <p:set>
                                      <p:cBhvr>
                                        <p:cTn id="47" dur="1" fill="hold">
                                          <p:stCondLst>
                                            <p:cond delay="499"/>
                                          </p:stCondLst>
                                        </p:cTn>
                                        <p:tgtEl>
                                          <p:spTgt spid="3">
                                            <p:txEl>
                                              <p:pRg st="0" end="0"/>
                                            </p:txEl>
                                          </p:spTgt>
                                        </p:tgtEl>
                                        <p:attrNameLst>
                                          <p:attrName>style.visibility</p:attrName>
                                        </p:attrNameLst>
                                      </p:cBhvr>
                                      <p:to>
                                        <p:strVal val="hidden"/>
                                      </p:to>
                                    </p:set>
                                  </p:childTnLst>
                                </p:cTn>
                              </p:par>
                            </p:childTnLst>
                          </p:cTn>
                        </p:par>
                      </p:childTnLst>
                    </p:cTn>
                  </p:par>
                  <p:par>
                    <p:cTn id="48" fill="hold">
                      <p:stCondLst>
                        <p:cond delay="indefinite"/>
                      </p:stCondLst>
                      <p:childTnLst>
                        <p:par>
                          <p:cTn id="49" fill="hold">
                            <p:stCondLst>
                              <p:cond delay="0"/>
                            </p:stCondLst>
                            <p:childTnLst>
                              <p:par>
                                <p:cTn id="50" presetID="3" presetClass="exit" presetSubtype="10" fill="hold" grpId="1" nodeType="clickEffect">
                                  <p:stCondLst>
                                    <p:cond delay="0"/>
                                  </p:stCondLst>
                                  <p:childTnLst>
                                    <p:animEffect transition="out" filter="blinds(horizontal)">
                                      <p:cBhvr>
                                        <p:cTn id="51" dur="500"/>
                                        <p:tgtEl>
                                          <p:spTgt spid="3">
                                            <p:txEl>
                                              <p:pRg st="1" end="1"/>
                                            </p:txEl>
                                          </p:spTgt>
                                        </p:tgtEl>
                                      </p:cBhvr>
                                    </p:animEffect>
                                    <p:set>
                                      <p:cBhvr>
                                        <p:cTn id="52" dur="1" fill="hold">
                                          <p:stCondLst>
                                            <p:cond delay="499"/>
                                          </p:stCondLst>
                                        </p:cTn>
                                        <p:tgtEl>
                                          <p:spTgt spid="3">
                                            <p:txEl>
                                              <p:pRg st="1" end="1"/>
                                            </p:txEl>
                                          </p:spTgt>
                                        </p:tgtEl>
                                        <p:attrNameLst>
                                          <p:attrName>style.visibility</p:attrName>
                                        </p:attrNameLst>
                                      </p:cBhvr>
                                      <p:to>
                                        <p:strVal val="hidden"/>
                                      </p:to>
                                    </p:set>
                                  </p:childTnLst>
                                </p:cTn>
                              </p:par>
                            </p:childTnLst>
                          </p:cTn>
                        </p:par>
                      </p:childTnLst>
                    </p:cTn>
                  </p:par>
                  <p:par>
                    <p:cTn id="53" fill="hold">
                      <p:stCondLst>
                        <p:cond delay="indefinite"/>
                      </p:stCondLst>
                      <p:childTnLst>
                        <p:par>
                          <p:cTn id="54" fill="hold">
                            <p:stCondLst>
                              <p:cond delay="0"/>
                            </p:stCondLst>
                            <p:childTnLst>
                              <p:par>
                                <p:cTn id="55" presetID="3" presetClass="exit" presetSubtype="10" fill="hold" grpId="1" nodeType="clickEffect">
                                  <p:stCondLst>
                                    <p:cond delay="0"/>
                                  </p:stCondLst>
                                  <p:childTnLst>
                                    <p:animEffect transition="out" filter="blinds(horizontal)">
                                      <p:cBhvr>
                                        <p:cTn id="56" dur="500"/>
                                        <p:tgtEl>
                                          <p:spTgt spid="3">
                                            <p:txEl>
                                              <p:pRg st="2" end="2"/>
                                            </p:txEl>
                                          </p:spTgt>
                                        </p:tgtEl>
                                      </p:cBhvr>
                                    </p:animEffect>
                                    <p:set>
                                      <p:cBhvr>
                                        <p:cTn id="57" dur="1" fill="hold">
                                          <p:stCondLst>
                                            <p:cond delay="499"/>
                                          </p:stCondLst>
                                        </p:cTn>
                                        <p:tgtEl>
                                          <p:spTgt spid="3">
                                            <p:txEl>
                                              <p:pRg st="2" end="2"/>
                                            </p:txEl>
                                          </p:spTgt>
                                        </p:tgtEl>
                                        <p:attrNameLst>
                                          <p:attrName>style.visibility</p:attrName>
                                        </p:attrNameLst>
                                      </p:cBhvr>
                                      <p:to>
                                        <p:strVal val="hidden"/>
                                      </p:to>
                                    </p:set>
                                  </p:childTnLst>
                                </p:cTn>
                              </p:par>
                            </p:childTnLst>
                          </p:cTn>
                        </p:par>
                      </p:childTnLst>
                    </p:cTn>
                  </p:par>
                  <p:par>
                    <p:cTn id="58" fill="hold">
                      <p:stCondLst>
                        <p:cond delay="indefinite"/>
                      </p:stCondLst>
                      <p:childTnLst>
                        <p:par>
                          <p:cTn id="59" fill="hold">
                            <p:stCondLst>
                              <p:cond delay="0"/>
                            </p:stCondLst>
                            <p:childTnLst>
                              <p:par>
                                <p:cTn id="60" presetID="3" presetClass="exit" presetSubtype="10" fill="hold" grpId="1" nodeType="clickEffect">
                                  <p:stCondLst>
                                    <p:cond delay="0"/>
                                  </p:stCondLst>
                                  <p:childTnLst>
                                    <p:animEffect transition="out" filter="blinds(horizontal)">
                                      <p:cBhvr>
                                        <p:cTn id="61" dur="500"/>
                                        <p:tgtEl>
                                          <p:spTgt spid="3">
                                            <p:txEl>
                                              <p:pRg st="3" end="3"/>
                                            </p:txEl>
                                          </p:spTgt>
                                        </p:tgtEl>
                                      </p:cBhvr>
                                    </p:animEffect>
                                    <p:set>
                                      <p:cBhvr>
                                        <p:cTn id="62" dur="1" fill="hold">
                                          <p:stCondLst>
                                            <p:cond delay="499"/>
                                          </p:stCondLst>
                                        </p:cTn>
                                        <p:tgtEl>
                                          <p:spTgt spid="3">
                                            <p:txEl>
                                              <p:pRg st="3" end="3"/>
                                            </p:txEl>
                                          </p:spTgt>
                                        </p:tgtEl>
                                        <p:attrNameLst>
                                          <p:attrName>style.visibility</p:attrName>
                                        </p:attrNameLst>
                                      </p:cBhvr>
                                      <p:to>
                                        <p:strVal val="hidden"/>
                                      </p:to>
                                    </p:set>
                                  </p:childTnLst>
                                </p:cTn>
                              </p:par>
                            </p:childTnLst>
                          </p:cTn>
                        </p:par>
                      </p:childTnLst>
                    </p:cTn>
                  </p:par>
                  <p:par>
                    <p:cTn id="63" fill="hold">
                      <p:stCondLst>
                        <p:cond delay="indefinite"/>
                      </p:stCondLst>
                      <p:childTnLst>
                        <p:par>
                          <p:cTn id="64" fill="hold">
                            <p:stCondLst>
                              <p:cond delay="0"/>
                            </p:stCondLst>
                            <p:childTnLst>
                              <p:par>
                                <p:cTn id="65" presetID="3" presetClass="exit" presetSubtype="10" fill="hold" grpId="1" nodeType="clickEffect">
                                  <p:stCondLst>
                                    <p:cond delay="0"/>
                                  </p:stCondLst>
                                  <p:childTnLst>
                                    <p:animEffect transition="out" filter="blinds(horizontal)">
                                      <p:cBhvr>
                                        <p:cTn id="66" dur="500"/>
                                        <p:tgtEl>
                                          <p:spTgt spid="3">
                                            <p:txEl>
                                              <p:pRg st="4" end="4"/>
                                            </p:txEl>
                                          </p:spTgt>
                                        </p:tgtEl>
                                      </p:cBhvr>
                                    </p:animEffect>
                                    <p:set>
                                      <p:cBhvr>
                                        <p:cTn id="67" dur="1" fill="hold">
                                          <p:stCondLst>
                                            <p:cond delay="499"/>
                                          </p:stCondLst>
                                        </p:cTn>
                                        <p:tgtEl>
                                          <p:spTgt spid="3">
                                            <p:txEl>
                                              <p:pRg st="4" end="4"/>
                                            </p:txEl>
                                          </p:spTgt>
                                        </p:tgtEl>
                                        <p:attrNameLst>
                                          <p:attrName>style.visibility</p:attrName>
                                        </p:attrNameLst>
                                      </p:cBhvr>
                                      <p:to>
                                        <p:strVal val="hidden"/>
                                      </p:to>
                                    </p:set>
                                  </p:childTnLst>
                                </p:cTn>
                              </p:par>
                            </p:childTnLst>
                          </p:cTn>
                        </p:par>
                      </p:childTnLst>
                    </p:cTn>
                  </p:par>
                  <p:par>
                    <p:cTn id="68" fill="hold">
                      <p:stCondLst>
                        <p:cond delay="indefinite"/>
                      </p:stCondLst>
                      <p:childTnLst>
                        <p:par>
                          <p:cTn id="69" fill="hold">
                            <p:stCondLst>
                              <p:cond delay="0"/>
                            </p:stCondLst>
                            <p:childTnLst>
                              <p:par>
                                <p:cTn id="70" presetID="3" presetClass="exit" presetSubtype="10" fill="hold" grpId="1" nodeType="clickEffect">
                                  <p:stCondLst>
                                    <p:cond delay="0"/>
                                  </p:stCondLst>
                                  <p:childTnLst>
                                    <p:animEffect transition="out" filter="blinds(horizontal)">
                                      <p:cBhvr>
                                        <p:cTn id="71" dur="500"/>
                                        <p:tgtEl>
                                          <p:spTgt spid="3">
                                            <p:txEl>
                                              <p:pRg st="5" end="5"/>
                                            </p:txEl>
                                          </p:spTgt>
                                        </p:tgtEl>
                                      </p:cBhvr>
                                    </p:animEffect>
                                    <p:set>
                                      <p:cBhvr>
                                        <p:cTn id="72" dur="1" fill="hold">
                                          <p:stCondLst>
                                            <p:cond delay="499"/>
                                          </p:stCondLst>
                                        </p:cTn>
                                        <p:tgtEl>
                                          <p:spTgt spid="3">
                                            <p:txEl>
                                              <p:pRg st="5" end="5"/>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3" grpId="0" build="p"/>
      <p:bldP spid="3" grpI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714356"/>
            <a:ext cx="8229600" cy="704104"/>
          </a:xfrm>
        </p:spPr>
        <p:txBody>
          <a:bodyPr>
            <a:normAutofit/>
          </a:bodyPr>
          <a:lstStyle/>
          <a:p>
            <a:pPr algn="r" rtl="1"/>
            <a:r>
              <a:rPr lang="fr-FR" sz="4000" b="1" dirty="0" smtClean="0">
                <a:solidFill>
                  <a:srgbClr val="FF0000"/>
                </a:solidFill>
              </a:rPr>
              <a:t>-3-II</a:t>
            </a:r>
            <a:r>
              <a:rPr lang="ar-DZ" sz="4000" b="1" dirty="0" smtClean="0">
                <a:solidFill>
                  <a:srgbClr val="FF0000"/>
                </a:solidFill>
              </a:rPr>
              <a:t> فحص الأداء الاجتماعي اتجاه المجتمع:</a:t>
            </a:r>
            <a:endParaRPr lang="fr-FR" dirty="0"/>
          </a:p>
        </p:txBody>
      </p:sp>
      <p:sp>
        <p:nvSpPr>
          <p:cNvPr id="3" name="Espace réservé du contenu 2"/>
          <p:cNvSpPr>
            <a:spLocks noGrp="1"/>
          </p:cNvSpPr>
          <p:nvPr>
            <p:ph idx="1"/>
          </p:nvPr>
        </p:nvSpPr>
        <p:spPr>
          <a:xfrm>
            <a:off x="500034" y="1428736"/>
            <a:ext cx="8229600" cy="4467236"/>
          </a:xfrm>
        </p:spPr>
        <p:txBody>
          <a:bodyPr>
            <a:normAutofit lnSpcReduction="10000"/>
          </a:bodyPr>
          <a:lstStyle/>
          <a:p>
            <a:pPr algn="r" rtl="1">
              <a:buNone/>
            </a:pPr>
            <a:endParaRPr lang="fr-FR" dirty="0" smtClean="0"/>
          </a:p>
          <a:p>
            <a:pPr lvl="0" algn="just" rtl="1">
              <a:buClr>
                <a:srgbClr val="FF0000"/>
              </a:buClr>
            </a:pPr>
            <a:r>
              <a:rPr lang="ar-DZ" sz="2800" dirty="0" smtClean="0">
                <a:cs typeface="+mj-cs"/>
              </a:rPr>
              <a:t>فحص مبالغ الهبات والتبرعات التي قدمتها المنظمة للمؤسسات التعليمية والثقافية والرياضية والاجتماعية بالمجتمع للتحقق من دعم المنظمة لتلك الهيئات؛</a:t>
            </a:r>
            <a:endParaRPr lang="fr-FR" sz="2800" dirty="0" smtClean="0">
              <a:cs typeface="+mj-cs"/>
            </a:endParaRPr>
          </a:p>
          <a:p>
            <a:pPr lvl="0" algn="just" rtl="1">
              <a:buClr>
                <a:srgbClr val="FF0000"/>
              </a:buClr>
            </a:pPr>
            <a:r>
              <a:rPr lang="ar-DZ" sz="2800" dirty="0" smtClean="0">
                <a:cs typeface="+mj-cs"/>
              </a:rPr>
              <a:t>فحص ودراسة مبالغ ونوعيات الغرامات والمخالفات التي وقعت على المنظمة للتخلص من نفايات ومخلفات الإنتاج بطريقة غير سليمة أو تلويث الهواء أو الماء للتحقق من التزام المنظمة بقوانين المحافظة على البيئة وحمايتها من التلوث؛</a:t>
            </a:r>
            <a:endParaRPr lang="fr-FR" sz="2800" dirty="0" smtClean="0">
              <a:cs typeface="+mj-cs"/>
            </a:endParaRPr>
          </a:p>
          <a:p>
            <a:pPr lvl="0" algn="just" rtl="1">
              <a:buClr>
                <a:srgbClr val="FF0000"/>
              </a:buClr>
            </a:pPr>
            <a:r>
              <a:rPr lang="ar-DZ" sz="2800" dirty="0" smtClean="0">
                <a:cs typeface="+mj-cs"/>
              </a:rPr>
              <a:t>دراسة وفحص برامج المنظمة وجهودها في معالجة مشاكل السكن والانتقال للتحقق من كفاية ومناسبة الجهود المبذولة؛</a:t>
            </a:r>
            <a:endParaRPr lang="fr-FR" sz="2800" dirty="0" smtClean="0">
              <a:cs typeface="+mj-cs"/>
            </a:endParaRPr>
          </a:p>
          <a:p>
            <a:pPr lvl="0" algn="just" rtl="1">
              <a:buClr>
                <a:srgbClr val="FF0000"/>
              </a:buClr>
            </a:pPr>
            <a:r>
              <a:rPr lang="ar-DZ" sz="2800" dirty="0" smtClean="0">
                <a:cs typeface="+mj-cs"/>
              </a:rPr>
              <a:t>فحص برامج المنظمة وجهودها في بيان مظاهر ومسببات بعض المشاكل الاجتماعية وسبل الوقاية منها أو علاجها.</a:t>
            </a:r>
            <a:endParaRPr lang="fr-FR" sz="2800" dirty="0" smtClean="0">
              <a:cs typeface="+mj-cs"/>
            </a:endParaRPr>
          </a:p>
          <a:p>
            <a:pPr algn="r" rtl="1">
              <a:buNone/>
            </a:pPr>
            <a:endParaRPr lang="fr-FR" dirty="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amond(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amond(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amond(in)">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diamond(in)">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8" presetClass="exit" presetSubtype="16" fill="hold" grpId="1" nodeType="clickEffect">
                                  <p:stCondLst>
                                    <p:cond delay="0"/>
                                  </p:stCondLst>
                                  <p:childTnLst>
                                    <p:animEffect transition="out" filter="diamond(in)">
                                      <p:cBhvr>
                                        <p:cTn id="31" dur="2000"/>
                                        <p:tgtEl>
                                          <p:spTgt spid="2"/>
                                        </p:tgtEl>
                                      </p:cBhvr>
                                    </p:animEffect>
                                    <p:set>
                                      <p:cBhvr>
                                        <p:cTn id="32" dur="1" fill="hold">
                                          <p:stCondLst>
                                            <p:cond delay="1999"/>
                                          </p:stCondLst>
                                        </p:cTn>
                                        <p:tgtEl>
                                          <p:spTgt spid="2"/>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3" presetClass="exit" presetSubtype="10" fill="hold" grpId="1" nodeType="clickEffect">
                                  <p:stCondLst>
                                    <p:cond delay="0"/>
                                  </p:stCondLst>
                                  <p:childTnLst>
                                    <p:animEffect transition="out" filter="blinds(horizontal)">
                                      <p:cBhvr>
                                        <p:cTn id="36" dur="500"/>
                                        <p:tgtEl>
                                          <p:spTgt spid="3">
                                            <p:txEl>
                                              <p:pRg st="1" end="1"/>
                                            </p:txEl>
                                          </p:spTgt>
                                        </p:tgtEl>
                                      </p:cBhvr>
                                    </p:animEffect>
                                    <p:set>
                                      <p:cBhvr>
                                        <p:cTn id="37" dur="1" fill="hold">
                                          <p:stCondLst>
                                            <p:cond delay="499"/>
                                          </p:stCondLst>
                                        </p:cTn>
                                        <p:tgtEl>
                                          <p:spTgt spid="3">
                                            <p:txEl>
                                              <p:pRg st="1" end="1"/>
                                            </p:txEl>
                                          </p:spTgt>
                                        </p:tgtEl>
                                        <p:attrNameLst>
                                          <p:attrName>style.visibility</p:attrName>
                                        </p:attrNameLst>
                                      </p:cBhvr>
                                      <p:to>
                                        <p:strVal val="hidden"/>
                                      </p:to>
                                    </p:set>
                                  </p:childTnLst>
                                </p:cTn>
                              </p:par>
                            </p:childTnLst>
                          </p:cTn>
                        </p:par>
                      </p:childTnLst>
                    </p:cTn>
                  </p:par>
                  <p:par>
                    <p:cTn id="38" fill="hold">
                      <p:stCondLst>
                        <p:cond delay="indefinite"/>
                      </p:stCondLst>
                      <p:childTnLst>
                        <p:par>
                          <p:cTn id="39" fill="hold">
                            <p:stCondLst>
                              <p:cond delay="0"/>
                            </p:stCondLst>
                            <p:childTnLst>
                              <p:par>
                                <p:cTn id="40" presetID="3" presetClass="exit" presetSubtype="10" fill="hold" grpId="1" nodeType="clickEffect">
                                  <p:stCondLst>
                                    <p:cond delay="0"/>
                                  </p:stCondLst>
                                  <p:childTnLst>
                                    <p:animEffect transition="out" filter="blinds(horizontal)">
                                      <p:cBhvr>
                                        <p:cTn id="41" dur="500"/>
                                        <p:tgtEl>
                                          <p:spTgt spid="3">
                                            <p:txEl>
                                              <p:pRg st="2" end="2"/>
                                            </p:txEl>
                                          </p:spTgt>
                                        </p:tgtEl>
                                      </p:cBhvr>
                                    </p:animEffect>
                                    <p:set>
                                      <p:cBhvr>
                                        <p:cTn id="42" dur="1" fill="hold">
                                          <p:stCondLst>
                                            <p:cond delay="499"/>
                                          </p:stCondLst>
                                        </p:cTn>
                                        <p:tgtEl>
                                          <p:spTgt spid="3">
                                            <p:txEl>
                                              <p:pRg st="2" end="2"/>
                                            </p:txEl>
                                          </p:spTgt>
                                        </p:tgtEl>
                                        <p:attrNameLst>
                                          <p:attrName>style.visibility</p:attrName>
                                        </p:attrNameLst>
                                      </p:cBhvr>
                                      <p:to>
                                        <p:strVal val="hidden"/>
                                      </p:to>
                                    </p:set>
                                  </p:childTnLst>
                                </p:cTn>
                              </p:par>
                            </p:childTnLst>
                          </p:cTn>
                        </p:par>
                      </p:childTnLst>
                    </p:cTn>
                  </p:par>
                  <p:par>
                    <p:cTn id="43" fill="hold">
                      <p:stCondLst>
                        <p:cond delay="indefinite"/>
                      </p:stCondLst>
                      <p:childTnLst>
                        <p:par>
                          <p:cTn id="44" fill="hold">
                            <p:stCondLst>
                              <p:cond delay="0"/>
                            </p:stCondLst>
                            <p:childTnLst>
                              <p:par>
                                <p:cTn id="45" presetID="3" presetClass="exit" presetSubtype="10" fill="hold" grpId="1" nodeType="clickEffect">
                                  <p:stCondLst>
                                    <p:cond delay="0"/>
                                  </p:stCondLst>
                                  <p:childTnLst>
                                    <p:animEffect transition="out" filter="blinds(horizontal)">
                                      <p:cBhvr>
                                        <p:cTn id="46" dur="500"/>
                                        <p:tgtEl>
                                          <p:spTgt spid="3">
                                            <p:txEl>
                                              <p:pRg st="3" end="3"/>
                                            </p:txEl>
                                          </p:spTgt>
                                        </p:tgtEl>
                                      </p:cBhvr>
                                    </p:animEffect>
                                    <p:set>
                                      <p:cBhvr>
                                        <p:cTn id="47" dur="1" fill="hold">
                                          <p:stCondLst>
                                            <p:cond delay="499"/>
                                          </p:stCondLst>
                                        </p:cTn>
                                        <p:tgtEl>
                                          <p:spTgt spid="3">
                                            <p:txEl>
                                              <p:pRg st="3" end="3"/>
                                            </p:txEl>
                                          </p:spTgt>
                                        </p:tgtEl>
                                        <p:attrNameLst>
                                          <p:attrName>style.visibility</p:attrName>
                                        </p:attrNameLst>
                                      </p:cBhvr>
                                      <p:to>
                                        <p:strVal val="hidden"/>
                                      </p:to>
                                    </p:set>
                                  </p:childTnLst>
                                </p:cTn>
                              </p:par>
                            </p:childTnLst>
                          </p:cTn>
                        </p:par>
                      </p:childTnLst>
                    </p:cTn>
                  </p:par>
                  <p:par>
                    <p:cTn id="48" fill="hold">
                      <p:stCondLst>
                        <p:cond delay="indefinite"/>
                      </p:stCondLst>
                      <p:childTnLst>
                        <p:par>
                          <p:cTn id="49" fill="hold">
                            <p:stCondLst>
                              <p:cond delay="0"/>
                            </p:stCondLst>
                            <p:childTnLst>
                              <p:par>
                                <p:cTn id="50" presetID="3" presetClass="exit" presetSubtype="10" fill="hold" grpId="1" nodeType="clickEffect">
                                  <p:stCondLst>
                                    <p:cond delay="0"/>
                                  </p:stCondLst>
                                  <p:childTnLst>
                                    <p:animEffect transition="out" filter="blinds(horizontal)">
                                      <p:cBhvr>
                                        <p:cTn id="51" dur="500"/>
                                        <p:tgtEl>
                                          <p:spTgt spid="3">
                                            <p:txEl>
                                              <p:pRg st="4" end="4"/>
                                            </p:txEl>
                                          </p:spTgt>
                                        </p:tgtEl>
                                      </p:cBhvr>
                                    </p:animEffect>
                                    <p:set>
                                      <p:cBhvr>
                                        <p:cTn id="52" dur="1" fill="hold">
                                          <p:stCondLst>
                                            <p:cond delay="499"/>
                                          </p:stCondLst>
                                        </p:cTn>
                                        <p:tgtEl>
                                          <p:spTgt spid="3">
                                            <p:txEl>
                                              <p:pRg st="4" end="4"/>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3" grpId="0" build="p"/>
      <p:bldP spid="3" grpI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714356"/>
            <a:ext cx="8229600" cy="561228"/>
          </a:xfrm>
        </p:spPr>
        <p:txBody>
          <a:bodyPr>
            <a:normAutofit/>
          </a:bodyPr>
          <a:lstStyle/>
          <a:p>
            <a:pPr algn="r" rtl="1"/>
            <a:r>
              <a:rPr lang="fr-FR" sz="2800" b="1" dirty="0" smtClean="0">
                <a:solidFill>
                  <a:srgbClr val="FF0000"/>
                </a:solidFill>
              </a:rPr>
              <a:t>-4-II</a:t>
            </a:r>
            <a:r>
              <a:rPr lang="ar-DZ" sz="2800" b="1" dirty="0" smtClean="0">
                <a:solidFill>
                  <a:srgbClr val="FF0000"/>
                </a:solidFill>
              </a:rPr>
              <a:t> فحص الأداء الاجتماعي اتجاه الملاك:</a:t>
            </a:r>
            <a:endParaRPr lang="fr-FR" sz="2800" dirty="0">
              <a:solidFill>
                <a:srgbClr val="FF0000"/>
              </a:solidFill>
            </a:endParaRPr>
          </a:p>
        </p:txBody>
      </p:sp>
      <p:sp>
        <p:nvSpPr>
          <p:cNvPr id="3" name="Espace réservé du contenu 2"/>
          <p:cNvSpPr>
            <a:spLocks noGrp="1"/>
          </p:cNvSpPr>
          <p:nvPr>
            <p:ph idx="1"/>
          </p:nvPr>
        </p:nvSpPr>
        <p:spPr>
          <a:xfrm>
            <a:off x="457200" y="1428736"/>
            <a:ext cx="8229600" cy="4895864"/>
          </a:xfrm>
        </p:spPr>
        <p:txBody>
          <a:bodyPr>
            <a:normAutofit lnSpcReduction="10000"/>
          </a:bodyPr>
          <a:lstStyle/>
          <a:p>
            <a:pPr lvl="0" algn="just" rtl="1">
              <a:buClr>
                <a:srgbClr val="FF0000"/>
              </a:buClr>
              <a:buFont typeface="Wingdings" pitchFamily="2" charset="2"/>
              <a:buChar char="ü"/>
            </a:pPr>
            <a:r>
              <a:rPr lang="ar-DZ" dirty="0" smtClean="0">
                <a:cs typeface="+mj-cs"/>
              </a:rPr>
              <a:t>إجراء كافة الاختبارات وأساليب التحليل المالي للتحقق من أن العائد المحقق للملاك على رأس المال المستثمر كان مناسبا في حدود العائد المناظر لأنشطة مماثلة؛</a:t>
            </a:r>
            <a:endParaRPr lang="fr-FR" dirty="0" smtClean="0">
              <a:cs typeface="+mj-cs"/>
            </a:endParaRPr>
          </a:p>
          <a:p>
            <a:pPr lvl="0" algn="just" rtl="1">
              <a:buClr>
                <a:srgbClr val="FF0000"/>
              </a:buClr>
              <a:buFont typeface="Wingdings" pitchFamily="2" charset="2"/>
              <a:buChar char="ü"/>
            </a:pPr>
            <a:r>
              <a:rPr lang="ar-DZ" dirty="0" smtClean="0">
                <a:cs typeface="+mj-cs"/>
              </a:rPr>
              <a:t>فحص سياسات البيع والتسويق والتخزين للتحقق من أن المنظمة لا تمارس أساليب ملتوية لخلق أزمات مصطنعة بالأسواق، أو تدخل في اتفاقيات سرية بهدف تضخيم معدلات العائد على الاستثمار تزيد عن المعدلات المتعارف عليها؛</a:t>
            </a:r>
            <a:endParaRPr lang="fr-FR" dirty="0" smtClean="0">
              <a:cs typeface="+mj-cs"/>
            </a:endParaRPr>
          </a:p>
          <a:p>
            <a:pPr lvl="0" algn="just" rtl="1">
              <a:buClr>
                <a:srgbClr val="FF0000"/>
              </a:buClr>
              <a:buFont typeface="Wingdings" pitchFamily="2" charset="2"/>
              <a:buChar char="ü"/>
            </a:pPr>
            <a:r>
              <a:rPr lang="ar-DZ" dirty="0" smtClean="0">
                <a:cs typeface="+mj-cs"/>
              </a:rPr>
              <a:t>في حالة الملكية العامة، فإن على المدقق التحقق من أن المنظمة بذلت كافة الجهود اللازمة لتحقيق الأهداف التي تسعى الدولة لتحقيقها من التدخل في ذلك النشاط، ومنها:</a:t>
            </a:r>
            <a:endParaRPr lang="fr-FR" dirty="0" smtClean="0">
              <a:cs typeface="+mj-cs"/>
            </a:endParaRPr>
          </a:p>
          <a:p>
            <a:pPr algn="just" rtl="1">
              <a:buNone/>
            </a:pPr>
            <a:r>
              <a:rPr lang="ar-DZ" dirty="0" smtClean="0">
                <a:cs typeface="+mj-cs"/>
              </a:rPr>
              <a:t>- فحص مدى استفادة الدولة من فائض إيرادات المنظمة وما توفر من عملات أجنبية لازمة لدفع خطط التنمية الاجتماعية والاقتصادية بالدولة؛</a:t>
            </a:r>
            <a:endParaRPr lang="fr-FR" dirty="0" smtClean="0">
              <a:cs typeface="+mj-cs"/>
            </a:endParaRPr>
          </a:p>
          <a:p>
            <a:pPr algn="just" rtl="1">
              <a:buNone/>
            </a:pPr>
            <a:r>
              <a:rPr lang="ar-DZ" dirty="0" smtClean="0">
                <a:cs typeface="+mj-cs"/>
              </a:rPr>
              <a:t>- فحص ما تضيفه المنظمة للدخل القومي في شكل ما تحصل عليه الدلو من عوائد موزعه وضرائب....</a:t>
            </a:r>
            <a:endParaRPr lang="fr-FR" dirty="0" smtClean="0">
              <a:cs typeface="+mj-cs"/>
            </a:endParaRPr>
          </a:p>
          <a:p>
            <a:pPr algn="just" rtl="1">
              <a:buNone/>
            </a:pPr>
            <a:r>
              <a:rPr lang="ar-DZ" dirty="0" smtClean="0">
                <a:cs typeface="+mj-cs"/>
              </a:rPr>
              <a:t>- فحص ما تضيفه المنظمة للناتج القومي من قيمة مضافة وما توفر من فرص عمل.</a:t>
            </a:r>
            <a:endParaRPr lang="fr-FR" dirty="0" smtClean="0">
              <a:cs typeface="+mj-cs"/>
            </a:endParaRPr>
          </a:p>
          <a:p>
            <a:pPr algn="r" rtl="1">
              <a:buNone/>
            </a:pP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 calcmode="lin" valueType="num">
                                      <p:cBhvr additive="base">
                                        <p:cTn id="30"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3">
                                            <p:txEl>
                                              <p:pRg st="4" end="4"/>
                                            </p:txEl>
                                          </p:spTgt>
                                        </p:tgtEl>
                                        <p:attrNameLst>
                                          <p:attrName>style.visibility</p:attrName>
                                        </p:attrNameLst>
                                      </p:cBhvr>
                                      <p:to>
                                        <p:strVal val="visible"/>
                                      </p:to>
                                    </p:set>
                                    <p:anim calcmode="lin" valueType="num">
                                      <p:cBhvr additive="base">
                                        <p:cTn id="36"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additive="base">
                                        <p:cTn id="42"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xit" presetSubtype="4" fill="hold" grpId="1" nodeType="clickEffect">
                                  <p:stCondLst>
                                    <p:cond delay="0"/>
                                  </p:stCondLst>
                                  <p:childTnLst>
                                    <p:anim calcmode="lin" valueType="num">
                                      <p:cBhvr additive="base">
                                        <p:cTn id="47" dur="500"/>
                                        <p:tgtEl>
                                          <p:spTgt spid="2"/>
                                        </p:tgtEl>
                                        <p:attrNameLst>
                                          <p:attrName>ppt_x</p:attrName>
                                        </p:attrNameLst>
                                      </p:cBhvr>
                                      <p:tavLst>
                                        <p:tav tm="0">
                                          <p:val>
                                            <p:strVal val="ppt_x"/>
                                          </p:val>
                                        </p:tav>
                                        <p:tav tm="100000">
                                          <p:val>
                                            <p:strVal val="ppt_x"/>
                                          </p:val>
                                        </p:tav>
                                      </p:tavLst>
                                    </p:anim>
                                    <p:anim calcmode="lin" valueType="num">
                                      <p:cBhvr additive="base">
                                        <p:cTn id="48" dur="500"/>
                                        <p:tgtEl>
                                          <p:spTgt spid="2"/>
                                        </p:tgtEl>
                                        <p:attrNameLst>
                                          <p:attrName>ppt_y</p:attrName>
                                        </p:attrNameLst>
                                      </p:cBhvr>
                                      <p:tavLst>
                                        <p:tav tm="0">
                                          <p:val>
                                            <p:strVal val="ppt_y"/>
                                          </p:val>
                                        </p:tav>
                                        <p:tav tm="100000">
                                          <p:val>
                                            <p:strVal val="1+ppt_h/2"/>
                                          </p:val>
                                        </p:tav>
                                      </p:tavLst>
                                    </p:anim>
                                    <p:set>
                                      <p:cBhvr>
                                        <p:cTn id="49" dur="1" fill="hold">
                                          <p:stCondLst>
                                            <p:cond delay="499"/>
                                          </p:stCondLst>
                                        </p:cTn>
                                        <p:tgtEl>
                                          <p:spTgt spid="2"/>
                                        </p:tgtEl>
                                        <p:attrNameLst>
                                          <p:attrName>style.visibility</p:attrName>
                                        </p:attrNameLst>
                                      </p:cBhvr>
                                      <p:to>
                                        <p:strVal val="hidden"/>
                                      </p:to>
                                    </p:set>
                                  </p:childTnLst>
                                </p:cTn>
                              </p:par>
                            </p:childTnLst>
                          </p:cTn>
                        </p:par>
                      </p:childTnLst>
                    </p:cTn>
                  </p:par>
                  <p:par>
                    <p:cTn id="50" fill="hold">
                      <p:stCondLst>
                        <p:cond delay="indefinite"/>
                      </p:stCondLst>
                      <p:childTnLst>
                        <p:par>
                          <p:cTn id="51" fill="hold">
                            <p:stCondLst>
                              <p:cond delay="0"/>
                            </p:stCondLst>
                            <p:childTnLst>
                              <p:par>
                                <p:cTn id="52" presetID="2" presetClass="exit" presetSubtype="12" fill="hold" grpId="1" nodeType="clickEffect">
                                  <p:stCondLst>
                                    <p:cond delay="0"/>
                                  </p:stCondLst>
                                  <p:childTnLst>
                                    <p:anim calcmode="lin" valueType="num">
                                      <p:cBhvr additive="base">
                                        <p:cTn id="53" dur="2000"/>
                                        <p:tgtEl>
                                          <p:spTgt spid="3">
                                            <p:txEl>
                                              <p:pRg st="0" end="0"/>
                                            </p:txEl>
                                          </p:spTgt>
                                        </p:tgtEl>
                                        <p:attrNameLst>
                                          <p:attrName>ppt_x</p:attrName>
                                        </p:attrNameLst>
                                      </p:cBhvr>
                                      <p:tavLst>
                                        <p:tav tm="0">
                                          <p:val>
                                            <p:strVal val="ppt_x"/>
                                          </p:val>
                                        </p:tav>
                                        <p:tav tm="100000">
                                          <p:val>
                                            <p:strVal val="0-ppt_w/2"/>
                                          </p:val>
                                        </p:tav>
                                      </p:tavLst>
                                    </p:anim>
                                    <p:anim calcmode="lin" valueType="num">
                                      <p:cBhvr additive="base">
                                        <p:cTn id="54" dur="2000"/>
                                        <p:tgtEl>
                                          <p:spTgt spid="3">
                                            <p:txEl>
                                              <p:pRg st="0" end="0"/>
                                            </p:txEl>
                                          </p:spTgt>
                                        </p:tgtEl>
                                        <p:attrNameLst>
                                          <p:attrName>ppt_y</p:attrName>
                                        </p:attrNameLst>
                                      </p:cBhvr>
                                      <p:tavLst>
                                        <p:tav tm="0">
                                          <p:val>
                                            <p:strVal val="ppt_y"/>
                                          </p:val>
                                        </p:tav>
                                        <p:tav tm="100000">
                                          <p:val>
                                            <p:strVal val="1+ppt_h/2"/>
                                          </p:val>
                                        </p:tav>
                                      </p:tavLst>
                                    </p:anim>
                                    <p:set>
                                      <p:cBhvr>
                                        <p:cTn id="55" dur="1" fill="hold">
                                          <p:stCondLst>
                                            <p:cond delay="1999"/>
                                          </p:stCondLst>
                                        </p:cTn>
                                        <p:tgtEl>
                                          <p:spTgt spid="3">
                                            <p:txEl>
                                              <p:pRg st="0" end="0"/>
                                            </p:txEl>
                                          </p:spTgt>
                                        </p:tgtEl>
                                        <p:attrNameLst>
                                          <p:attrName>style.visibility</p:attrName>
                                        </p:attrNameLst>
                                      </p:cBhvr>
                                      <p:to>
                                        <p:strVal val="hidden"/>
                                      </p:to>
                                    </p:set>
                                  </p:childTnLst>
                                </p:cTn>
                              </p:par>
                            </p:childTnLst>
                          </p:cTn>
                        </p:par>
                      </p:childTnLst>
                    </p:cTn>
                  </p:par>
                  <p:par>
                    <p:cTn id="56" fill="hold">
                      <p:stCondLst>
                        <p:cond delay="indefinite"/>
                      </p:stCondLst>
                      <p:childTnLst>
                        <p:par>
                          <p:cTn id="57" fill="hold">
                            <p:stCondLst>
                              <p:cond delay="0"/>
                            </p:stCondLst>
                            <p:childTnLst>
                              <p:par>
                                <p:cTn id="58" presetID="2" presetClass="exit" presetSubtype="12" fill="hold" grpId="1" nodeType="clickEffect">
                                  <p:stCondLst>
                                    <p:cond delay="0"/>
                                  </p:stCondLst>
                                  <p:childTnLst>
                                    <p:anim calcmode="lin" valueType="num">
                                      <p:cBhvr additive="base">
                                        <p:cTn id="59" dur="2000"/>
                                        <p:tgtEl>
                                          <p:spTgt spid="3">
                                            <p:txEl>
                                              <p:pRg st="1" end="1"/>
                                            </p:txEl>
                                          </p:spTgt>
                                        </p:tgtEl>
                                        <p:attrNameLst>
                                          <p:attrName>ppt_x</p:attrName>
                                        </p:attrNameLst>
                                      </p:cBhvr>
                                      <p:tavLst>
                                        <p:tav tm="0">
                                          <p:val>
                                            <p:strVal val="ppt_x"/>
                                          </p:val>
                                        </p:tav>
                                        <p:tav tm="100000">
                                          <p:val>
                                            <p:strVal val="0-ppt_w/2"/>
                                          </p:val>
                                        </p:tav>
                                      </p:tavLst>
                                    </p:anim>
                                    <p:anim calcmode="lin" valueType="num">
                                      <p:cBhvr additive="base">
                                        <p:cTn id="60" dur="2000"/>
                                        <p:tgtEl>
                                          <p:spTgt spid="3">
                                            <p:txEl>
                                              <p:pRg st="1" end="1"/>
                                            </p:txEl>
                                          </p:spTgt>
                                        </p:tgtEl>
                                        <p:attrNameLst>
                                          <p:attrName>ppt_y</p:attrName>
                                        </p:attrNameLst>
                                      </p:cBhvr>
                                      <p:tavLst>
                                        <p:tav tm="0">
                                          <p:val>
                                            <p:strVal val="ppt_y"/>
                                          </p:val>
                                        </p:tav>
                                        <p:tav tm="100000">
                                          <p:val>
                                            <p:strVal val="1+ppt_h/2"/>
                                          </p:val>
                                        </p:tav>
                                      </p:tavLst>
                                    </p:anim>
                                    <p:set>
                                      <p:cBhvr>
                                        <p:cTn id="61" dur="1" fill="hold">
                                          <p:stCondLst>
                                            <p:cond delay="1999"/>
                                          </p:stCondLst>
                                        </p:cTn>
                                        <p:tgtEl>
                                          <p:spTgt spid="3">
                                            <p:txEl>
                                              <p:pRg st="1" end="1"/>
                                            </p:txEl>
                                          </p:spTgt>
                                        </p:tgtEl>
                                        <p:attrNameLst>
                                          <p:attrName>style.visibility</p:attrName>
                                        </p:attrNameLst>
                                      </p:cBhvr>
                                      <p:to>
                                        <p:strVal val="hidden"/>
                                      </p:to>
                                    </p:set>
                                  </p:childTnLst>
                                </p:cTn>
                              </p:par>
                            </p:childTnLst>
                          </p:cTn>
                        </p:par>
                      </p:childTnLst>
                    </p:cTn>
                  </p:par>
                  <p:par>
                    <p:cTn id="62" fill="hold">
                      <p:stCondLst>
                        <p:cond delay="indefinite"/>
                      </p:stCondLst>
                      <p:childTnLst>
                        <p:par>
                          <p:cTn id="63" fill="hold">
                            <p:stCondLst>
                              <p:cond delay="0"/>
                            </p:stCondLst>
                            <p:childTnLst>
                              <p:par>
                                <p:cTn id="64" presetID="2" presetClass="exit" presetSubtype="12" fill="hold" grpId="1" nodeType="clickEffect">
                                  <p:stCondLst>
                                    <p:cond delay="0"/>
                                  </p:stCondLst>
                                  <p:childTnLst>
                                    <p:anim calcmode="lin" valueType="num">
                                      <p:cBhvr additive="base">
                                        <p:cTn id="65" dur="2000"/>
                                        <p:tgtEl>
                                          <p:spTgt spid="3">
                                            <p:txEl>
                                              <p:pRg st="2" end="2"/>
                                            </p:txEl>
                                          </p:spTgt>
                                        </p:tgtEl>
                                        <p:attrNameLst>
                                          <p:attrName>ppt_x</p:attrName>
                                        </p:attrNameLst>
                                      </p:cBhvr>
                                      <p:tavLst>
                                        <p:tav tm="0">
                                          <p:val>
                                            <p:strVal val="ppt_x"/>
                                          </p:val>
                                        </p:tav>
                                        <p:tav tm="100000">
                                          <p:val>
                                            <p:strVal val="0-ppt_w/2"/>
                                          </p:val>
                                        </p:tav>
                                      </p:tavLst>
                                    </p:anim>
                                    <p:anim calcmode="lin" valueType="num">
                                      <p:cBhvr additive="base">
                                        <p:cTn id="66" dur="2000"/>
                                        <p:tgtEl>
                                          <p:spTgt spid="3">
                                            <p:txEl>
                                              <p:pRg st="2" end="2"/>
                                            </p:txEl>
                                          </p:spTgt>
                                        </p:tgtEl>
                                        <p:attrNameLst>
                                          <p:attrName>ppt_y</p:attrName>
                                        </p:attrNameLst>
                                      </p:cBhvr>
                                      <p:tavLst>
                                        <p:tav tm="0">
                                          <p:val>
                                            <p:strVal val="ppt_y"/>
                                          </p:val>
                                        </p:tav>
                                        <p:tav tm="100000">
                                          <p:val>
                                            <p:strVal val="1+ppt_h/2"/>
                                          </p:val>
                                        </p:tav>
                                      </p:tavLst>
                                    </p:anim>
                                    <p:set>
                                      <p:cBhvr>
                                        <p:cTn id="67" dur="1" fill="hold">
                                          <p:stCondLst>
                                            <p:cond delay="1999"/>
                                          </p:stCondLst>
                                        </p:cTn>
                                        <p:tgtEl>
                                          <p:spTgt spid="3">
                                            <p:txEl>
                                              <p:pRg st="2" end="2"/>
                                            </p:txEl>
                                          </p:spTgt>
                                        </p:tgtEl>
                                        <p:attrNameLst>
                                          <p:attrName>style.visibility</p:attrName>
                                        </p:attrNameLst>
                                      </p:cBhvr>
                                      <p:to>
                                        <p:strVal val="hidden"/>
                                      </p:to>
                                    </p:set>
                                  </p:childTnLst>
                                </p:cTn>
                              </p:par>
                            </p:childTnLst>
                          </p:cTn>
                        </p:par>
                      </p:childTnLst>
                    </p:cTn>
                  </p:par>
                  <p:par>
                    <p:cTn id="68" fill="hold">
                      <p:stCondLst>
                        <p:cond delay="indefinite"/>
                      </p:stCondLst>
                      <p:childTnLst>
                        <p:par>
                          <p:cTn id="69" fill="hold">
                            <p:stCondLst>
                              <p:cond delay="0"/>
                            </p:stCondLst>
                            <p:childTnLst>
                              <p:par>
                                <p:cTn id="70" presetID="2" presetClass="exit" presetSubtype="12" fill="hold" grpId="1" nodeType="clickEffect">
                                  <p:stCondLst>
                                    <p:cond delay="0"/>
                                  </p:stCondLst>
                                  <p:childTnLst>
                                    <p:anim calcmode="lin" valueType="num">
                                      <p:cBhvr additive="base">
                                        <p:cTn id="71" dur="2000"/>
                                        <p:tgtEl>
                                          <p:spTgt spid="3">
                                            <p:txEl>
                                              <p:pRg st="3" end="3"/>
                                            </p:txEl>
                                          </p:spTgt>
                                        </p:tgtEl>
                                        <p:attrNameLst>
                                          <p:attrName>ppt_x</p:attrName>
                                        </p:attrNameLst>
                                      </p:cBhvr>
                                      <p:tavLst>
                                        <p:tav tm="0">
                                          <p:val>
                                            <p:strVal val="ppt_x"/>
                                          </p:val>
                                        </p:tav>
                                        <p:tav tm="100000">
                                          <p:val>
                                            <p:strVal val="0-ppt_w/2"/>
                                          </p:val>
                                        </p:tav>
                                      </p:tavLst>
                                    </p:anim>
                                    <p:anim calcmode="lin" valueType="num">
                                      <p:cBhvr additive="base">
                                        <p:cTn id="72" dur="2000"/>
                                        <p:tgtEl>
                                          <p:spTgt spid="3">
                                            <p:txEl>
                                              <p:pRg st="3" end="3"/>
                                            </p:txEl>
                                          </p:spTgt>
                                        </p:tgtEl>
                                        <p:attrNameLst>
                                          <p:attrName>ppt_y</p:attrName>
                                        </p:attrNameLst>
                                      </p:cBhvr>
                                      <p:tavLst>
                                        <p:tav tm="0">
                                          <p:val>
                                            <p:strVal val="ppt_y"/>
                                          </p:val>
                                        </p:tav>
                                        <p:tav tm="100000">
                                          <p:val>
                                            <p:strVal val="1+ppt_h/2"/>
                                          </p:val>
                                        </p:tav>
                                      </p:tavLst>
                                    </p:anim>
                                    <p:set>
                                      <p:cBhvr>
                                        <p:cTn id="73" dur="1" fill="hold">
                                          <p:stCondLst>
                                            <p:cond delay="1999"/>
                                          </p:stCondLst>
                                        </p:cTn>
                                        <p:tgtEl>
                                          <p:spTgt spid="3">
                                            <p:txEl>
                                              <p:pRg st="3" end="3"/>
                                            </p:txEl>
                                          </p:spTgt>
                                        </p:tgtEl>
                                        <p:attrNameLst>
                                          <p:attrName>style.visibility</p:attrName>
                                        </p:attrNameLst>
                                      </p:cBhvr>
                                      <p:to>
                                        <p:strVal val="hidden"/>
                                      </p:to>
                                    </p:set>
                                  </p:childTnLst>
                                </p:cTn>
                              </p:par>
                            </p:childTnLst>
                          </p:cTn>
                        </p:par>
                      </p:childTnLst>
                    </p:cTn>
                  </p:par>
                  <p:par>
                    <p:cTn id="74" fill="hold">
                      <p:stCondLst>
                        <p:cond delay="indefinite"/>
                      </p:stCondLst>
                      <p:childTnLst>
                        <p:par>
                          <p:cTn id="75" fill="hold">
                            <p:stCondLst>
                              <p:cond delay="0"/>
                            </p:stCondLst>
                            <p:childTnLst>
                              <p:par>
                                <p:cTn id="76" presetID="2" presetClass="exit" presetSubtype="12" fill="hold" grpId="1" nodeType="clickEffect">
                                  <p:stCondLst>
                                    <p:cond delay="0"/>
                                  </p:stCondLst>
                                  <p:childTnLst>
                                    <p:anim calcmode="lin" valueType="num">
                                      <p:cBhvr additive="base">
                                        <p:cTn id="77" dur="2000"/>
                                        <p:tgtEl>
                                          <p:spTgt spid="3">
                                            <p:txEl>
                                              <p:pRg st="4" end="4"/>
                                            </p:txEl>
                                          </p:spTgt>
                                        </p:tgtEl>
                                        <p:attrNameLst>
                                          <p:attrName>ppt_x</p:attrName>
                                        </p:attrNameLst>
                                      </p:cBhvr>
                                      <p:tavLst>
                                        <p:tav tm="0">
                                          <p:val>
                                            <p:strVal val="ppt_x"/>
                                          </p:val>
                                        </p:tav>
                                        <p:tav tm="100000">
                                          <p:val>
                                            <p:strVal val="0-ppt_w/2"/>
                                          </p:val>
                                        </p:tav>
                                      </p:tavLst>
                                    </p:anim>
                                    <p:anim calcmode="lin" valueType="num">
                                      <p:cBhvr additive="base">
                                        <p:cTn id="78" dur="2000"/>
                                        <p:tgtEl>
                                          <p:spTgt spid="3">
                                            <p:txEl>
                                              <p:pRg st="4" end="4"/>
                                            </p:txEl>
                                          </p:spTgt>
                                        </p:tgtEl>
                                        <p:attrNameLst>
                                          <p:attrName>ppt_y</p:attrName>
                                        </p:attrNameLst>
                                      </p:cBhvr>
                                      <p:tavLst>
                                        <p:tav tm="0">
                                          <p:val>
                                            <p:strVal val="ppt_y"/>
                                          </p:val>
                                        </p:tav>
                                        <p:tav tm="100000">
                                          <p:val>
                                            <p:strVal val="1+ppt_h/2"/>
                                          </p:val>
                                        </p:tav>
                                      </p:tavLst>
                                    </p:anim>
                                    <p:set>
                                      <p:cBhvr>
                                        <p:cTn id="79" dur="1" fill="hold">
                                          <p:stCondLst>
                                            <p:cond delay="1999"/>
                                          </p:stCondLst>
                                        </p:cTn>
                                        <p:tgtEl>
                                          <p:spTgt spid="3">
                                            <p:txEl>
                                              <p:pRg st="4" end="4"/>
                                            </p:txEl>
                                          </p:spTgt>
                                        </p:tgtEl>
                                        <p:attrNameLst>
                                          <p:attrName>style.visibility</p:attrName>
                                        </p:attrNameLst>
                                      </p:cBhvr>
                                      <p:to>
                                        <p:strVal val="hidden"/>
                                      </p:to>
                                    </p:set>
                                  </p:childTnLst>
                                </p:cTn>
                              </p:par>
                            </p:childTnLst>
                          </p:cTn>
                        </p:par>
                      </p:childTnLst>
                    </p:cTn>
                  </p:par>
                  <p:par>
                    <p:cTn id="80" fill="hold">
                      <p:stCondLst>
                        <p:cond delay="indefinite"/>
                      </p:stCondLst>
                      <p:childTnLst>
                        <p:par>
                          <p:cTn id="81" fill="hold">
                            <p:stCondLst>
                              <p:cond delay="0"/>
                            </p:stCondLst>
                            <p:childTnLst>
                              <p:par>
                                <p:cTn id="82" presetID="2" presetClass="exit" presetSubtype="12" fill="hold" grpId="1" nodeType="clickEffect">
                                  <p:stCondLst>
                                    <p:cond delay="0"/>
                                  </p:stCondLst>
                                  <p:childTnLst>
                                    <p:anim calcmode="lin" valueType="num">
                                      <p:cBhvr additive="base">
                                        <p:cTn id="83" dur="2000"/>
                                        <p:tgtEl>
                                          <p:spTgt spid="3">
                                            <p:txEl>
                                              <p:pRg st="5" end="5"/>
                                            </p:txEl>
                                          </p:spTgt>
                                        </p:tgtEl>
                                        <p:attrNameLst>
                                          <p:attrName>ppt_x</p:attrName>
                                        </p:attrNameLst>
                                      </p:cBhvr>
                                      <p:tavLst>
                                        <p:tav tm="0">
                                          <p:val>
                                            <p:strVal val="ppt_x"/>
                                          </p:val>
                                        </p:tav>
                                        <p:tav tm="100000">
                                          <p:val>
                                            <p:strVal val="0-ppt_w/2"/>
                                          </p:val>
                                        </p:tav>
                                      </p:tavLst>
                                    </p:anim>
                                    <p:anim calcmode="lin" valueType="num">
                                      <p:cBhvr additive="base">
                                        <p:cTn id="84" dur="2000"/>
                                        <p:tgtEl>
                                          <p:spTgt spid="3">
                                            <p:txEl>
                                              <p:pRg st="5" end="5"/>
                                            </p:txEl>
                                          </p:spTgt>
                                        </p:tgtEl>
                                        <p:attrNameLst>
                                          <p:attrName>ppt_y</p:attrName>
                                        </p:attrNameLst>
                                      </p:cBhvr>
                                      <p:tavLst>
                                        <p:tav tm="0">
                                          <p:val>
                                            <p:strVal val="ppt_y"/>
                                          </p:val>
                                        </p:tav>
                                        <p:tav tm="100000">
                                          <p:val>
                                            <p:strVal val="1+ppt_h/2"/>
                                          </p:val>
                                        </p:tav>
                                      </p:tavLst>
                                    </p:anim>
                                    <p:set>
                                      <p:cBhvr>
                                        <p:cTn id="85" dur="1" fill="hold">
                                          <p:stCondLst>
                                            <p:cond delay="1999"/>
                                          </p:stCondLst>
                                        </p:cTn>
                                        <p:tgtEl>
                                          <p:spTgt spid="3">
                                            <p:txEl>
                                              <p:pRg st="5" end="5"/>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3" grpId="0" build="p"/>
      <p:bldP spid="3" grpI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57158" y="642918"/>
            <a:ext cx="8229600" cy="632666"/>
          </a:xfrm>
        </p:spPr>
        <p:txBody>
          <a:bodyPr>
            <a:normAutofit/>
          </a:bodyPr>
          <a:lstStyle/>
          <a:p>
            <a:pPr algn="r" rtl="1"/>
            <a:r>
              <a:rPr lang="fr-FR" sz="3600" b="1" dirty="0" smtClean="0">
                <a:solidFill>
                  <a:srgbClr val="FF0000"/>
                </a:solidFill>
              </a:rPr>
              <a:t>III</a:t>
            </a:r>
            <a:r>
              <a:rPr lang="ar-SA" sz="3600" b="1" dirty="0" smtClean="0">
                <a:solidFill>
                  <a:srgbClr val="FF0000"/>
                </a:solidFill>
              </a:rPr>
              <a:t>- جمع الأدلة والقرائن</a:t>
            </a:r>
            <a:endParaRPr lang="fr-FR" sz="3600" dirty="0">
              <a:solidFill>
                <a:srgbClr val="FF0000"/>
              </a:solidFill>
            </a:endParaRPr>
          </a:p>
        </p:txBody>
      </p:sp>
      <p:sp>
        <p:nvSpPr>
          <p:cNvPr id="3" name="Espace réservé du contenu 2"/>
          <p:cNvSpPr>
            <a:spLocks noGrp="1"/>
          </p:cNvSpPr>
          <p:nvPr>
            <p:ph idx="1"/>
          </p:nvPr>
        </p:nvSpPr>
        <p:spPr>
          <a:xfrm>
            <a:off x="457200" y="1285860"/>
            <a:ext cx="8229600" cy="5038740"/>
          </a:xfrm>
        </p:spPr>
        <p:txBody>
          <a:bodyPr>
            <a:normAutofit/>
          </a:bodyPr>
          <a:lstStyle/>
          <a:p>
            <a:pPr algn="just" rtl="1">
              <a:buNone/>
            </a:pPr>
            <a:r>
              <a:rPr lang="ar-DZ" sz="3600" dirty="0" smtClean="0">
                <a:cs typeface="+mj-cs"/>
              </a:rPr>
              <a:t>		</a:t>
            </a:r>
            <a:r>
              <a:rPr lang="ar-SA" sz="3600" dirty="0" err="1" smtClean="0">
                <a:cs typeface="+mj-cs"/>
              </a:rPr>
              <a:t>ينص</a:t>
            </a:r>
            <a:r>
              <a:rPr lang="ar-SA" sz="3600" dirty="0" smtClean="0">
                <a:cs typeface="+mj-cs"/>
              </a:rPr>
              <a:t> المعيار الثالث من معايير العمل الميداني على ما يلي: يجب الحصول على أدلة كافية ومقنعة عن طريق الفحص والملاحظة والاستفسارات والمصادقات بحيث تكون أساسا معقولا لرأي المدقق فيما يخص بالقوائم محل الفحص.</a:t>
            </a:r>
            <a:endParaRPr lang="fr-FR" sz="3600" dirty="0" smtClean="0">
              <a:cs typeface="+mj-cs"/>
            </a:endParaRPr>
          </a:p>
          <a:p>
            <a:pPr algn="just" rtl="1">
              <a:buNone/>
            </a:pPr>
            <a:r>
              <a:rPr lang="ar-DZ" sz="3600" dirty="0" smtClean="0">
                <a:cs typeface="+mj-cs"/>
              </a:rPr>
              <a:t>		</a:t>
            </a:r>
            <a:r>
              <a:rPr lang="ar-SA" sz="3600" dirty="0" smtClean="0">
                <a:cs typeface="+mj-cs"/>
              </a:rPr>
              <a:t>يشير ذلك إلى أن على المدقق القيام بجمع كافة الأدلة المتاحة التي تعينه في عملية التدقيق ويمكن له استخدام كافة الأدلة والوسائل المتعارف عليها مثل:</a:t>
            </a:r>
            <a:endParaRPr lang="fr-FR" sz="3600" dirty="0" smtClean="0">
              <a:cs typeface="+mj-cs"/>
            </a:endParaRPr>
          </a:p>
          <a:p>
            <a:pPr algn="r" rtl="1">
              <a:buNone/>
            </a:pPr>
            <a:endParaRPr lang="fr-FR" sz="3600" dirty="0">
              <a:cs typeface="+mj-cs"/>
            </a:endParaRPr>
          </a:p>
        </p:txBody>
      </p:sp>
    </p:spTree>
  </p:cSld>
  <p:clrMapOvr>
    <a:masterClrMapping/>
  </p:clrMapOvr>
  <p:transition>
    <p:strips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2"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2000" fill="hold"/>
                                        <p:tgtEl>
                                          <p:spTgt spid="2"/>
                                        </p:tgtEl>
                                        <p:attrNameLst>
                                          <p:attrName>ppt_x</p:attrName>
                                        </p:attrNameLst>
                                      </p:cBhvr>
                                      <p:tavLst>
                                        <p:tav tm="0">
                                          <p:val>
                                            <p:strVal val="0-#ppt_w/2"/>
                                          </p:val>
                                        </p:tav>
                                        <p:tav tm="100000">
                                          <p:val>
                                            <p:strVal val="#ppt_x"/>
                                          </p:val>
                                        </p:tav>
                                      </p:tavLst>
                                    </p:anim>
                                    <p:anim calcmode="lin" valueType="num">
                                      <p:cBhvr additive="base">
                                        <p:cTn id="8" dur="20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12"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10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12"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10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20" dur="1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xit" presetSubtype="6" fill="hold" grpId="1" nodeType="clickEffect">
                                  <p:stCondLst>
                                    <p:cond delay="0"/>
                                  </p:stCondLst>
                                  <p:childTnLst>
                                    <p:anim calcmode="lin" valueType="num">
                                      <p:cBhvr additive="base">
                                        <p:cTn id="24" dur="1000"/>
                                        <p:tgtEl>
                                          <p:spTgt spid="2"/>
                                        </p:tgtEl>
                                        <p:attrNameLst>
                                          <p:attrName>ppt_x</p:attrName>
                                        </p:attrNameLst>
                                      </p:cBhvr>
                                      <p:tavLst>
                                        <p:tav tm="0">
                                          <p:val>
                                            <p:strVal val="ppt_x"/>
                                          </p:val>
                                        </p:tav>
                                        <p:tav tm="100000">
                                          <p:val>
                                            <p:strVal val="1+ppt_w/2"/>
                                          </p:val>
                                        </p:tav>
                                      </p:tavLst>
                                    </p:anim>
                                    <p:anim calcmode="lin" valueType="num">
                                      <p:cBhvr additive="base">
                                        <p:cTn id="25" dur="1000"/>
                                        <p:tgtEl>
                                          <p:spTgt spid="2"/>
                                        </p:tgtEl>
                                        <p:attrNameLst>
                                          <p:attrName>ppt_y</p:attrName>
                                        </p:attrNameLst>
                                      </p:cBhvr>
                                      <p:tavLst>
                                        <p:tav tm="0">
                                          <p:val>
                                            <p:strVal val="ppt_y"/>
                                          </p:val>
                                        </p:tav>
                                        <p:tav tm="100000">
                                          <p:val>
                                            <p:strVal val="1+ppt_h/2"/>
                                          </p:val>
                                        </p:tav>
                                      </p:tavLst>
                                    </p:anim>
                                    <p:set>
                                      <p:cBhvr>
                                        <p:cTn id="26" dur="1" fill="hold">
                                          <p:stCondLst>
                                            <p:cond delay="999"/>
                                          </p:stCondLst>
                                        </p:cTn>
                                        <p:tgtEl>
                                          <p:spTgt spid="2"/>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2" presetClass="exit" presetSubtype="6" fill="hold" grpId="1" nodeType="clickEffect">
                                  <p:stCondLst>
                                    <p:cond delay="0"/>
                                  </p:stCondLst>
                                  <p:childTnLst>
                                    <p:anim calcmode="lin" valueType="num">
                                      <p:cBhvr additive="base">
                                        <p:cTn id="30" dur="1000"/>
                                        <p:tgtEl>
                                          <p:spTgt spid="3">
                                            <p:txEl>
                                              <p:pRg st="0" end="0"/>
                                            </p:txEl>
                                          </p:spTgt>
                                        </p:tgtEl>
                                        <p:attrNameLst>
                                          <p:attrName>ppt_x</p:attrName>
                                        </p:attrNameLst>
                                      </p:cBhvr>
                                      <p:tavLst>
                                        <p:tav tm="0">
                                          <p:val>
                                            <p:strVal val="ppt_x"/>
                                          </p:val>
                                        </p:tav>
                                        <p:tav tm="100000">
                                          <p:val>
                                            <p:strVal val="1+ppt_w/2"/>
                                          </p:val>
                                        </p:tav>
                                      </p:tavLst>
                                    </p:anim>
                                    <p:anim calcmode="lin" valueType="num">
                                      <p:cBhvr additive="base">
                                        <p:cTn id="31" dur="1000"/>
                                        <p:tgtEl>
                                          <p:spTgt spid="3">
                                            <p:txEl>
                                              <p:pRg st="0" end="0"/>
                                            </p:txEl>
                                          </p:spTgt>
                                        </p:tgtEl>
                                        <p:attrNameLst>
                                          <p:attrName>ppt_y</p:attrName>
                                        </p:attrNameLst>
                                      </p:cBhvr>
                                      <p:tavLst>
                                        <p:tav tm="0">
                                          <p:val>
                                            <p:strVal val="ppt_y"/>
                                          </p:val>
                                        </p:tav>
                                        <p:tav tm="100000">
                                          <p:val>
                                            <p:strVal val="1+ppt_h/2"/>
                                          </p:val>
                                        </p:tav>
                                      </p:tavLst>
                                    </p:anim>
                                    <p:set>
                                      <p:cBhvr>
                                        <p:cTn id="32" dur="1" fill="hold">
                                          <p:stCondLst>
                                            <p:cond delay="999"/>
                                          </p:stCondLst>
                                        </p:cTn>
                                        <p:tgtEl>
                                          <p:spTgt spid="3">
                                            <p:txEl>
                                              <p:pRg st="0" end="0"/>
                                            </p:txEl>
                                          </p:spTgt>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2" presetClass="exit" presetSubtype="6" fill="hold" grpId="1" nodeType="clickEffect">
                                  <p:stCondLst>
                                    <p:cond delay="0"/>
                                  </p:stCondLst>
                                  <p:childTnLst>
                                    <p:anim calcmode="lin" valueType="num">
                                      <p:cBhvr additive="base">
                                        <p:cTn id="36" dur="1000"/>
                                        <p:tgtEl>
                                          <p:spTgt spid="3">
                                            <p:txEl>
                                              <p:pRg st="1" end="1"/>
                                            </p:txEl>
                                          </p:spTgt>
                                        </p:tgtEl>
                                        <p:attrNameLst>
                                          <p:attrName>ppt_x</p:attrName>
                                        </p:attrNameLst>
                                      </p:cBhvr>
                                      <p:tavLst>
                                        <p:tav tm="0">
                                          <p:val>
                                            <p:strVal val="ppt_x"/>
                                          </p:val>
                                        </p:tav>
                                        <p:tav tm="100000">
                                          <p:val>
                                            <p:strVal val="1+ppt_w/2"/>
                                          </p:val>
                                        </p:tav>
                                      </p:tavLst>
                                    </p:anim>
                                    <p:anim calcmode="lin" valueType="num">
                                      <p:cBhvr additive="base">
                                        <p:cTn id="37" dur="1000"/>
                                        <p:tgtEl>
                                          <p:spTgt spid="3">
                                            <p:txEl>
                                              <p:pRg st="1" end="1"/>
                                            </p:txEl>
                                          </p:spTgt>
                                        </p:tgtEl>
                                        <p:attrNameLst>
                                          <p:attrName>ppt_y</p:attrName>
                                        </p:attrNameLst>
                                      </p:cBhvr>
                                      <p:tavLst>
                                        <p:tav tm="0">
                                          <p:val>
                                            <p:strVal val="ppt_y"/>
                                          </p:val>
                                        </p:tav>
                                        <p:tav tm="100000">
                                          <p:val>
                                            <p:strVal val="1+ppt_h/2"/>
                                          </p:val>
                                        </p:tav>
                                      </p:tavLst>
                                    </p:anim>
                                    <p:set>
                                      <p:cBhvr>
                                        <p:cTn id="38" dur="1" fill="hold">
                                          <p:stCondLst>
                                            <p:cond delay="999"/>
                                          </p:stCondLst>
                                        </p:cTn>
                                        <p:tgtEl>
                                          <p:spTgt spid="3">
                                            <p:txEl>
                                              <p:pRg st="1" end="1"/>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3" grpId="0" build="p"/>
      <p:bldP spid="3" grpI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714356"/>
            <a:ext cx="8229600" cy="5610244"/>
          </a:xfrm>
        </p:spPr>
        <p:txBody>
          <a:bodyPr>
            <a:normAutofit lnSpcReduction="10000"/>
          </a:bodyPr>
          <a:lstStyle/>
          <a:p>
            <a:pPr algn="just" rtl="1">
              <a:buNone/>
            </a:pPr>
            <a:r>
              <a:rPr lang="ar-DZ" sz="3200" b="1" dirty="0" smtClean="0">
                <a:cs typeface="+mj-cs"/>
              </a:rPr>
              <a:t>1</a:t>
            </a:r>
            <a:r>
              <a:rPr lang="ar-SA" sz="3200" b="1" dirty="0" smtClean="0">
                <a:cs typeface="+mj-cs"/>
              </a:rPr>
              <a:t>- الجرد العملي:</a:t>
            </a:r>
            <a:r>
              <a:rPr lang="ar-SA" sz="3200" dirty="0" smtClean="0">
                <a:cs typeface="+mj-cs"/>
              </a:rPr>
              <a:t> ويستخدم هذا الأسلوب للتأكيد من الوجود الفعلي للأصول المستخدمة أو المضافة تنفيذا للأنشطة الاجتماعية، مثل أجهزة تكييف وتنقية الهواء، أجهزة الأمن الصناعي، سيارات نقل العاملين، دار حضانة أطفال العاملين....</a:t>
            </a:r>
            <a:r>
              <a:rPr lang="ar-SA" sz="3200" dirty="0" err="1" smtClean="0">
                <a:cs typeface="+mj-cs"/>
              </a:rPr>
              <a:t>إلخ</a:t>
            </a:r>
            <a:r>
              <a:rPr lang="ar-SA" sz="3200" dirty="0" smtClean="0">
                <a:cs typeface="+mj-cs"/>
              </a:rPr>
              <a:t>.</a:t>
            </a:r>
            <a:endParaRPr lang="fr-FR" sz="3200" dirty="0" smtClean="0">
              <a:cs typeface="+mj-cs"/>
            </a:endParaRPr>
          </a:p>
          <a:p>
            <a:pPr algn="just" rtl="1">
              <a:buNone/>
            </a:pPr>
            <a:r>
              <a:rPr lang="ar-DZ" sz="3200" b="1" dirty="0" smtClean="0">
                <a:cs typeface="+mj-cs"/>
              </a:rPr>
              <a:t>2</a:t>
            </a:r>
            <a:r>
              <a:rPr lang="ar-SA" sz="3200" b="1" dirty="0" smtClean="0">
                <a:cs typeface="+mj-cs"/>
              </a:rPr>
              <a:t>- التدقيق </a:t>
            </a:r>
            <a:r>
              <a:rPr lang="ar-SA" sz="3200" b="1" dirty="0" err="1" smtClean="0">
                <a:cs typeface="+mj-cs"/>
              </a:rPr>
              <a:t>المستندي</a:t>
            </a:r>
            <a:r>
              <a:rPr lang="ar-SA" sz="3200" b="1" dirty="0" smtClean="0">
                <a:cs typeface="+mj-cs"/>
              </a:rPr>
              <a:t>:</a:t>
            </a:r>
            <a:r>
              <a:rPr lang="ar-SA" sz="3200" dirty="0" smtClean="0">
                <a:cs typeface="+mj-cs"/>
              </a:rPr>
              <a:t> وذلك للتأكد من وجود المستندات المؤيدة للعمليات المنفذة للأنشطة الاجتماعية.</a:t>
            </a:r>
            <a:endParaRPr lang="fr-FR" sz="3200" dirty="0" smtClean="0">
              <a:cs typeface="+mj-cs"/>
            </a:endParaRPr>
          </a:p>
          <a:p>
            <a:pPr algn="just" rtl="1">
              <a:buNone/>
            </a:pPr>
            <a:r>
              <a:rPr lang="ar-DZ" sz="3200" b="1" dirty="0" smtClean="0">
                <a:cs typeface="+mj-cs"/>
              </a:rPr>
              <a:t>3</a:t>
            </a:r>
            <a:r>
              <a:rPr lang="ar-SA" sz="3200" b="1" dirty="0" smtClean="0">
                <a:cs typeface="+mj-cs"/>
              </a:rPr>
              <a:t>- المصادقات والشهادات:</a:t>
            </a:r>
            <a:r>
              <a:rPr lang="ar-SA" sz="3200" dirty="0" smtClean="0">
                <a:cs typeface="+mj-cs"/>
              </a:rPr>
              <a:t> وذلك للحصول على بيانات من إدارة المؤسسة عن أي أمر يصادف المدقق أثناء عملية التدقيق.</a:t>
            </a:r>
            <a:endParaRPr lang="ar-DZ" sz="3200" dirty="0" smtClean="0">
              <a:cs typeface="+mj-cs"/>
            </a:endParaRPr>
          </a:p>
          <a:p>
            <a:pPr algn="just" rtl="1">
              <a:buNone/>
            </a:pPr>
            <a:r>
              <a:rPr lang="ar-DZ" sz="3200" b="1" dirty="0" smtClean="0">
                <a:cs typeface="+mj-cs"/>
              </a:rPr>
              <a:t>4</a:t>
            </a:r>
            <a:r>
              <a:rPr lang="ar-SA" sz="3200" b="1" dirty="0" smtClean="0">
                <a:cs typeface="+mj-cs"/>
              </a:rPr>
              <a:t>- التدقيق المحاسبي:</a:t>
            </a:r>
            <a:r>
              <a:rPr lang="ar-SA" sz="3200" dirty="0" smtClean="0">
                <a:cs typeface="+mj-cs"/>
              </a:rPr>
              <a:t> وذلك بقيام المدقق ببعض العمليات الحسابية لتدقيق التكاليف المحسوبة في القائمة الاجتماعية أو تجميع عناصر تكلفة نشاط معين أو لتدقيق قيم بعض الأضرار الاجتماعية.</a:t>
            </a:r>
            <a:endParaRPr lang="fr-FR" sz="3200" dirty="0" smtClean="0">
              <a:cs typeface="+mj-cs"/>
            </a:endParaRPr>
          </a:p>
          <a:p>
            <a:pPr algn="r" rtl="1">
              <a:buNone/>
            </a:pPr>
            <a:endParaRPr lang="fr-FR" sz="3200" dirty="0" smtClean="0">
              <a:cs typeface="+mj-cs"/>
            </a:endParaRPr>
          </a:p>
          <a:p>
            <a:pPr algn="r" rtl="1">
              <a:buNone/>
            </a:pPr>
            <a:endParaRPr lang="fr-FR" dirty="0"/>
          </a:p>
        </p:txBody>
      </p:sp>
    </p:spTree>
  </p:cSld>
  <p:clrMapOvr>
    <a:masterClrMapping/>
  </p:clrMapOvr>
  <p:transition spd="slow">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3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3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3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3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3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3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3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3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xit" presetSubtype="2" fill="hold" grpId="1" nodeType="clickEffect">
                                  <p:stCondLst>
                                    <p:cond delay="0"/>
                                  </p:stCondLst>
                                  <p:childTnLst>
                                    <p:anim calcmode="lin" valueType="num">
                                      <p:cBhvr additive="base">
                                        <p:cTn id="30" dur="2000"/>
                                        <p:tgtEl>
                                          <p:spTgt spid="3">
                                            <p:txEl>
                                              <p:pRg st="0" end="0"/>
                                            </p:txEl>
                                          </p:spTgt>
                                        </p:tgtEl>
                                        <p:attrNameLst>
                                          <p:attrName>ppt_x</p:attrName>
                                        </p:attrNameLst>
                                      </p:cBhvr>
                                      <p:tavLst>
                                        <p:tav tm="0">
                                          <p:val>
                                            <p:strVal val="ppt_x"/>
                                          </p:val>
                                        </p:tav>
                                        <p:tav tm="100000">
                                          <p:val>
                                            <p:strVal val="1+ppt_w/2"/>
                                          </p:val>
                                        </p:tav>
                                      </p:tavLst>
                                    </p:anim>
                                    <p:anim calcmode="lin" valueType="num">
                                      <p:cBhvr additive="base">
                                        <p:cTn id="31" dur="2000"/>
                                        <p:tgtEl>
                                          <p:spTgt spid="3">
                                            <p:txEl>
                                              <p:pRg st="0" end="0"/>
                                            </p:txEl>
                                          </p:spTgt>
                                        </p:tgtEl>
                                        <p:attrNameLst>
                                          <p:attrName>ppt_y</p:attrName>
                                        </p:attrNameLst>
                                      </p:cBhvr>
                                      <p:tavLst>
                                        <p:tav tm="0">
                                          <p:val>
                                            <p:strVal val="ppt_y"/>
                                          </p:val>
                                        </p:tav>
                                        <p:tav tm="100000">
                                          <p:val>
                                            <p:strVal val="ppt_y"/>
                                          </p:val>
                                        </p:tav>
                                      </p:tavLst>
                                    </p:anim>
                                    <p:set>
                                      <p:cBhvr>
                                        <p:cTn id="32" dur="1" fill="hold">
                                          <p:stCondLst>
                                            <p:cond delay="1999"/>
                                          </p:stCondLst>
                                        </p:cTn>
                                        <p:tgtEl>
                                          <p:spTgt spid="3">
                                            <p:txEl>
                                              <p:pRg st="0" end="0"/>
                                            </p:txEl>
                                          </p:spTgt>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2" presetClass="exit" presetSubtype="2" fill="hold" grpId="1" nodeType="clickEffect">
                                  <p:stCondLst>
                                    <p:cond delay="0"/>
                                  </p:stCondLst>
                                  <p:childTnLst>
                                    <p:anim calcmode="lin" valueType="num">
                                      <p:cBhvr additive="base">
                                        <p:cTn id="36" dur="2000"/>
                                        <p:tgtEl>
                                          <p:spTgt spid="3">
                                            <p:txEl>
                                              <p:pRg st="1" end="1"/>
                                            </p:txEl>
                                          </p:spTgt>
                                        </p:tgtEl>
                                        <p:attrNameLst>
                                          <p:attrName>ppt_x</p:attrName>
                                        </p:attrNameLst>
                                      </p:cBhvr>
                                      <p:tavLst>
                                        <p:tav tm="0">
                                          <p:val>
                                            <p:strVal val="ppt_x"/>
                                          </p:val>
                                        </p:tav>
                                        <p:tav tm="100000">
                                          <p:val>
                                            <p:strVal val="1+ppt_w/2"/>
                                          </p:val>
                                        </p:tav>
                                      </p:tavLst>
                                    </p:anim>
                                    <p:anim calcmode="lin" valueType="num">
                                      <p:cBhvr additive="base">
                                        <p:cTn id="37" dur="2000"/>
                                        <p:tgtEl>
                                          <p:spTgt spid="3">
                                            <p:txEl>
                                              <p:pRg st="1" end="1"/>
                                            </p:txEl>
                                          </p:spTgt>
                                        </p:tgtEl>
                                        <p:attrNameLst>
                                          <p:attrName>ppt_y</p:attrName>
                                        </p:attrNameLst>
                                      </p:cBhvr>
                                      <p:tavLst>
                                        <p:tav tm="0">
                                          <p:val>
                                            <p:strVal val="ppt_y"/>
                                          </p:val>
                                        </p:tav>
                                        <p:tav tm="100000">
                                          <p:val>
                                            <p:strVal val="ppt_y"/>
                                          </p:val>
                                        </p:tav>
                                      </p:tavLst>
                                    </p:anim>
                                    <p:set>
                                      <p:cBhvr>
                                        <p:cTn id="38" dur="1" fill="hold">
                                          <p:stCondLst>
                                            <p:cond delay="1999"/>
                                          </p:stCondLst>
                                        </p:cTn>
                                        <p:tgtEl>
                                          <p:spTgt spid="3">
                                            <p:txEl>
                                              <p:pRg st="1" end="1"/>
                                            </p:txEl>
                                          </p:spTgt>
                                        </p:tgtEl>
                                        <p:attrNameLst>
                                          <p:attrName>style.visibility</p:attrName>
                                        </p:attrNameLst>
                                      </p:cBhvr>
                                      <p:to>
                                        <p:strVal val="hidden"/>
                                      </p:to>
                                    </p:set>
                                  </p:childTnLst>
                                </p:cTn>
                              </p:par>
                            </p:childTnLst>
                          </p:cTn>
                        </p:par>
                      </p:childTnLst>
                    </p:cTn>
                  </p:par>
                  <p:par>
                    <p:cTn id="39" fill="hold">
                      <p:stCondLst>
                        <p:cond delay="indefinite"/>
                      </p:stCondLst>
                      <p:childTnLst>
                        <p:par>
                          <p:cTn id="40" fill="hold">
                            <p:stCondLst>
                              <p:cond delay="0"/>
                            </p:stCondLst>
                            <p:childTnLst>
                              <p:par>
                                <p:cTn id="41" presetID="2" presetClass="exit" presetSubtype="2" fill="hold" grpId="1" nodeType="clickEffect">
                                  <p:stCondLst>
                                    <p:cond delay="0"/>
                                  </p:stCondLst>
                                  <p:childTnLst>
                                    <p:anim calcmode="lin" valueType="num">
                                      <p:cBhvr additive="base">
                                        <p:cTn id="42" dur="2000"/>
                                        <p:tgtEl>
                                          <p:spTgt spid="3">
                                            <p:txEl>
                                              <p:pRg st="2" end="2"/>
                                            </p:txEl>
                                          </p:spTgt>
                                        </p:tgtEl>
                                        <p:attrNameLst>
                                          <p:attrName>ppt_x</p:attrName>
                                        </p:attrNameLst>
                                      </p:cBhvr>
                                      <p:tavLst>
                                        <p:tav tm="0">
                                          <p:val>
                                            <p:strVal val="ppt_x"/>
                                          </p:val>
                                        </p:tav>
                                        <p:tav tm="100000">
                                          <p:val>
                                            <p:strVal val="1+ppt_w/2"/>
                                          </p:val>
                                        </p:tav>
                                      </p:tavLst>
                                    </p:anim>
                                    <p:anim calcmode="lin" valueType="num">
                                      <p:cBhvr additive="base">
                                        <p:cTn id="43" dur="2000"/>
                                        <p:tgtEl>
                                          <p:spTgt spid="3">
                                            <p:txEl>
                                              <p:pRg st="2" end="2"/>
                                            </p:txEl>
                                          </p:spTgt>
                                        </p:tgtEl>
                                        <p:attrNameLst>
                                          <p:attrName>ppt_y</p:attrName>
                                        </p:attrNameLst>
                                      </p:cBhvr>
                                      <p:tavLst>
                                        <p:tav tm="0">
                                          <p:val>
                                            <p:strVal val="ppt_y"/>
                                          </p:val>
                                        </p:tav>
                                        <p:tav tm="100000">
                                          <p:val>
                                            <p:strVal val="ppt_y"/>
                                          </p:val>
                                        </p:tav>
                                      </p:tavLst>
                                    </p:anim>
                                    <p:set>
                                      <p:cBhvr>
                                        <p:cTn id="44" dur="1" fill="hold">
                                          <p:stCondLst>
                                            <p:cond delay="1999"/>
                                          </p:stCondLst>
                                        </p:cTn>
                                        <p:tgtEl>
                                          <p:spTgt spid="3">
                                            <p:txEl>
                                              <p:pRg st="2" end="2"/>
                                            </p:txEl>
                                          </p:spTgt>
                                        </p:tgtEl>
                                        <p:attrNameLst>
                                          <p:attrName>style.visibility</p:attrName>
                                        </p:attrNameLst>
                                      </p:cBhvr>
                                      <p:to>
                                        <p:strVal val="hidden"/>
                                      </p:to>
                                    </p:set>
                                  </p:childTnLst>
                                </p:cTn>
                              </p:par>
                            </p:childTnLst>
                          </p:cTn>
                        </p:par>
                      </p:childTnLst>
                    </p:cTn>
                  </p:par>
                  <p:par>
                    <p:cTn id="45" fill="hold">
                      <p:stCondLst>
                        <p:cond delay="indefinite"/>
                      </p:stCondLst>
                      <p:childTnLst>
                        <p:par>
                          <p:cTn id="46" fill="hold">
                            <p:stCondLst>
                              <p:cond delay="0"/>
                            </p:stCondLst>
                            <p:childTnLst>
                              <p:par>
                                <p:cTn id="47" presetID="2" presetClass="exit" presetSubtype="2" fill="hold" grpId="1" nodeType="clickEffect">
                                  <p:stCondLst>
                                    <p:cond delay="0"/>
                                  </p:stCondLst>
                                  <p:childTnLst>
                                    <p:anim calcmode="lin" valueType="num">
                                      <p:cBhvr additive="base">
                                        <p:cTn id="48" dur="2000"/>
                                        <p:tgtEl>
                                          <p:spTgt spid="3">
                                            <p:txEl>
                                              <p:pRg st="3" end="3"/>
                                            </p:txEl>
                                          </p:spTgt>
                                        </p:tgtEl>
                                        <p:attrNameLst>
                                          <p:attrName>ppt_x</p:attrName>
                                        </p:attrNameLst>
                                      </p:cBhvr>
                                      <p:tavLst>
                                        <p:tav tm="0">
                                          <p:val>
                                            <p:strVal val="ppt_x"/>
                                          </p:val>
                                        </p:tav>
                                        <p:tav tm="100000">
                                          <p:val>
                                            <p:strVal val="1+ppt_w/2"/>
                                          </p:val>
                                        </p:tav>
                                      </p:tavLst>
                                    </p:anim>
                                    <p:anim calcmode="lin" valueType="num">
                                      <p:cBhvr additive="base">
                                        <p:cTn id="49" dur="2000"/>
                                        <p:tgtEl>
                                          <p:spTgt spid="3">
                                            <p:txEl>
                                              <p:pRg st="3" end="3"/>
                                            </p:txEl>
                                          </p:spTgt>
                                        </p:tgtEl>
                                        <p:attrNameLst>
                                          <p:attrName>ppt_y</p:attrName>
                                        </p:attrNameLst>
                                      </p:cBhvr>
                                      <p:tavLst>
                                        <p:tav tm="0">
                                          <p:val>
                                            <p:strVal val="ppt_y"/>
                                          </p:val>
                                        </p:tav>
                                        <p:tav tm="100000">
                                          <p:val>
                                            <p:strVal val="ppt_y"/>
                                          </p:val>
                                        </p:tav>
                                      </p:tavLst>
                                    </p:anim>
                                    <p:set>
                                      <p:cBhvr>
                                        <p:cTn id="50" dur="1" fill="hold">
                                          <p:stCondLst>
                                            <p:cond delay="1999"/>
                                          </p:stCondLst>
                                        </p:cTn>
                                        <p:tgtEl>
                                          <p:spTgt spid="3">
                                            <p:txEl>
                                              <p:pRg st="3" end="3"/>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714356"/>
            <a:ext cx="8229600" cy="5610244"/>
          </a:xfrm>
        </p:spPr>
        <p:txBody>
          <a:bodyPr>
            <a:normAutofit lnSpcReduction="10000"/>
          </a:bodyPr>
          <a:lstStyle/>
          <a:p>
            <a:pPr algn="r" rtl="1">
              <a:buNone/>
            </a:pPr>
            <a:r>
              <a:rPr lang="ar-SA" dirty="0" smtClean="0"/>
              <a:t> </a:t>
            </a:r>
            <a:endParaRPr lang="fr-FR" dirty="0" smtClean="0"/>
          </a:p>
          <a:p>
            <a:pPr algn="just" rtl="1">
              <a:buNone/>
            </a:pPr>
            <a:r>
              <a:rPr lang="ar-DZ" sz="2800" b="1" dirty="0" smtClean="0">
                <a:cs typeface="+mj-cs"/>
              </a:rPr>
              <a:t>5</a:t>
            </a:r>
            <a:r>
              <a:rPr lang="ar-SA" sz="2800" b="1" dirty="0" smtClean="0">
                <a:cs typeface="+mj-cs"/>
              </a:rPr>
              <a:t>- الفحص الميداني:</a:t>
            </a:r>
            <a:r>
              <a:rPr lang="ar-SA" sz="2800" dirty="0" smtClean="0">
                <a:cs typeface="+mj-cs"/>
              </a:rPr>
              <a:t> حيث توجد مجموعة من البيانات والمعلومات الكمية التي يريد المدقق الحصول عليها للتقرير عن الأنشطة الاجتماعية غير القابلة للقياس النقدي مثل عدد أجهزة رقابة التلوث ونوعها وعدد العاملين عليها ونسبة التلوث الفعلية التي أحدثتها المؤسسة ومدى مطابقتها للمعدل المفروض بحكم التشريعات وعدد الحوادث خلال الفترة، عدد الوظائف الجديدة...</a:t>
            </a:r>
            <a:r>
              <a:rPr lang="ar-SA" sz="2800" dirty="0" err="1" smtClean="0">
                <a:cs typeface="+mj-cs"/>
              </a:rPr>
              <a:t>إلخ</a:t>
            </a:r>
            <a:r>
              <a:rPr lang="ar-SA" sz="2800" dirty="0" smtClean="0">
                <a:cs typeface="+mj-cs"/>
              </a:rPr>
              <a:t> فعن طريق الفحص الميداني لمواقع العمل والسجلات والتقارير الداخلية والخارجية المرتبطة بذلك يمكن للمدقق الحصول على مثل تلك البيانات والمعلومات.</a:t>
            </a:r>
            <a:endParaRPr lang="fr-FR" sz="2800" dirty="0" smtClean="0">
              <a:cs typeface="+mj-cs"/>
            </a:endParaRPr>
          </a:p>
          <a:p>
            <a:pPr algn="just" rtl="1">
              <a:buNone/>
            </a:pPr>
            <a:r>
              <a:rPr lang="ar-SA" sz="2800" b="1" dirty="0" smtClean="0">
                <a:cs typeface="+mj-cs"/>
              </a:rPr>
              <a:t>6- الاستفسار:</a:t>
            </a:r>
            <a:r>
              <a:rPr lang="ar-SA" sz="2800" dirty="0" smtClean="0">
                <a:cs typeface="+mj-cs"/>
              </a:rPr>
              <a:t> حيث يستخدم المدقق أسلوب الاستفسار سواء شفويا أو تحريريا لتحديد أثار بعض الأنشطة على المستفيدين منها لتقييمها، مثل التعرف على مدى استفادة العاملين من النادي، المصايف، الرحلات،...</a:t>
            </a:r>
            <a:r>
              <a:rPr lang="ar-SA" sz="2800" dirty="0" err="1" smtClean="0">
                <a:cs typeface="+mj-cs"/>
              </a:rPr>
              <a:t>إلخ</a:t>
            </a:r>
            <a:endParaRPr lang="fr-FR" sz="2800" dirty="0" smtClean="0">
              <a:cs typeface="+mj-cs"/>
            </a:endParaRPr>
          </a:p>
          <a:p>
            <a:pPr algn="just" rtl="1">
              <a:buNone/>
            </a:pPr>
            <a:r>
              <a:rPr lang="ar-SA" sz="2800" b="1" dirty="0" smtClean="0">
                <a:cs typeface="+mj-cs"/>
              </a:rPr>
              <a:t>7- استخدام الأساليب الوصفية أو الإحصائية</a:t>
            </a:r>
            <a:r>
              <a:rPr lang="ar-SA" sz="2800" dirty="0" smtClean="0">
                <a:cs typeface="+mj-cs"/>
              </a:rPr>
              <a:t> التي تتفق وطبيعة النشاط المراد قياسه للتأكد من حدوثه والتقرير عنه لكونه غير قابل للإدراج بالقائمة الاجتماعية.</a:t>
            </a:r>
            <a:endParaRPr lang="fr-FR" sz="2800" dirty="0" smtClean="0">
              <a:cs typeface="+mj-cs"/>
            </a:endParaRPr>
          </a:p>
          <a:p>
            <a:pPr algn="r" rtl="1">
              <a:buNone/>
            </a:pPr>
            <a:endParaRPr lang="fr-FR" dirty="0"/>
          </a:p>
        </p:txBody>
      </p:sp>
    </p:spTree>
  </p:cSld>
  <p:clrMapOvr>
    <a:masterClrMapping/>
  </p:clrMapOvr>
  <p:transition spd="slow">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3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3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ox(in)">
                                      <p:cBhvr>
                                        <p:cTn id="17" dur="3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ox(in)">
                                      <p:cBhvr>
                                        <p:cTn id="22" dur="3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 presetClass="exit" presetSubtype="1" fill="hold" grpId="1" nodeType="clickEffect">
                                  <p:stCondLst>
                                    <p:cond delay="0"/>
                                  </p:stCondLst>
                                  <p:childTnLst>
                                    <p:anim calcmode="lin" valueType="num">
                                      <p:cBhvr additive="base">
                                        <p:cTn id="26" dur="2000"/>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7" dur="2000"/>
                                        <p:tgtEl>
                                          <p:spTgt spid="3">
                                            <p:txEl>
                                              <p:pRg st="0" end="0"/>
                                            </p:txEl>
                                          </p:spTgt>
                                        </p:tgtEl>
                                        <p:attrNameLst>
                                          <p:attrName>ppt_y</p:attrName>
                                        </p:attrNameLst>
                                      </p:cBhvr>
                                      <p:tavLst>
                                        <p:tav tm="0">
                                          <p:val>
                                            <p:strVal val="ppt_y"/>
                                          </p:val>
                                        </p:tav>
                                        <p:tav tm="100000">
                                          <p:val>
                                            <p:strVal val="0-ppt_h/2"/>
                                          </p:val>
                                        </p:tav>
                                      </p:tavLst>
                                    </p:anim>
                                    <p:set>
                                      <p:cBhvr>
                                        <p:cTn id="28" dur="1" fill="hold">
                                          <p:stCondLst>
                                            <p:cond delay="1999"/>
                                          </p:stCondLst>
                                        </p:cTn>
                                        <p:tgtEl>
                                          <p:spTgt spid="3">
                                            <p:txEl>
                                              <p:pRg st="0" end="0"/>
                                            </p:txEl>
                                          </p:spTgt>
                                        </p:tgtEl>
                                        <p:attrNameLst>
                                          <p:attrName>style.visibility</p:attrName>
                                        </p:attrNameLst>
                                      </p:cBhvr>
                                      <p:to>
                                        <p:strVal val="hidden"/>
                                      </p:to>
                                    </p:set>
                                  </p:childTnLst>
                                </p:cTn>
                              </p:par>
                            </p:childTnLst>
                          </p:cTn>
                        </p:par>
                      </p:childTnLst>
                    </p:cTn>
                  </p:par>
                  <p:par>
                    <p:cTn id="29" fill="hold">
                      <p:stCondLst>
                        <p:cond delay="indefinite"/>
                      </p:stCondLst>
                      <p:childTnLst>
                        <p:par>
                          <p:cTn id="30" fill="hold">
                            <p:stCondLst>
                              <p:cond delay="0"/>
                            </p:stCondLst>
                            <p:childTnLst>
                              <p:par>
                                <p:cTn id="31" presetID="2" presetClass="exit" presetSubtype="1" fill="hold" grpId="1" nodeType="clickEffect">
                                  <p:stCondLst>
                                    <p:cond delay="0"/>
                                  </p:stCondLst>
                                  <p:childTnLst>
                                    <p:anim calcmode="lin" valueType="num">
                                      <p:cBhvr additive="base">
                                        <p:cTn id="32" dur="2000"/>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33" dur="2000"/>
                                        <p:tgtEl>
                                          <p:spTgt spid="3">
                                            <p:txEl>
                                              <p:pRg st="1" end="1"/>
                                            </p:txEl>
                                          </p:spTgt>
                                        </p:tgtEl>
                                        <p:attrNameLst>
                                          <p:attrName>ppt_y</p:attrName>
                                        </p:attrNameLst>
                                      </p:cBhvr>
                                      <p:tavLst>
                                        <p:tav tm="0">
                                          <p:val>
                                            <p:strVal val="ppt_y"/>
                                          </p:val>
                                        </p:tav>
                                        <p:tav tm="100000">
                                          <p:val>
                                            <p:strVal val="0-ppt_h/2"/>
                                          </p:val>
                                        </p:tav>
                                      </p:tavLst>
                                    </p:anim>
                                    <p:set>
                                      <p:cBhvr>
                                        <p:cTn id="34" dur="1" fill="hold">
                                          <p:stCondLst>
                                            <p:cond delay="1999"/>
                                          </p:stCondLst>
                                        </p:cTn>
                                        <p:tgtEl>
                                          <p:spTgt spid="3">
                                            <p:txEl>
                                              <p:pRg st="1" end="1"/>
                                            </p:txEl>
                                          </p:spTgt>
                                        </p:tgtEl>
                                        <p:attrNameLst>
                                          <p:attrName>style.visibility</p:attrName>
                                        </p:attrNameLst>
                                      </p:cBhvr>
                                      <p:to>
                                        <p:strVal val="hidden"/>
                                      </p:to>
                                    </p:set>
                                  </p:childTnLst>
                                </p:cTn>
                              </p:par>
                            </p:childTnLst>
                          </p:cTn>
                        </p:par>
                      </p:childTnLst>
                    </p:cTn>
                  </p:par>
                  <p:par>
                    <p:cTn id="35" fill="hold">
                      <p:stCondLst>
                        <p:cond delay="indefinite"/>
                      </p:stCondLst>
                      <p:childTnLst>
                        <p:par>
                          <p:cTn id="36" fill="hold">
                            <p:stCondLst>
                              <p:cond delay="0"/>
                            </p:stCondLst>
                            <p:childTnLst>
                              <p:par>
                                <p:cTn id="37" presetID="2" presetClass="exit" presetSubtype="1" fill="hold" grpId="1" nodeType="clickEffect">
                                  <p:stCondLst>
                                    <p:cond delay="0"/>
                                  </p:stCondLst>
                                  <p:childTnLst>
                                    <p:anim calcmode="lin" valueType="num">
                                      <p:cBhvr additive="base">
                                        <p:cTn id="38" dur="2000"/>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39" dur="2000"/>
                                        <p:tgtEl>
                                          <p:spTgt spid="3">
                                            <p:txEl>
                                              <p:pRg st="2" end="2"/>
                                            </p:txEl>
                                          </p:spTgt>
                                        </p:tgtEl>
                                        <p:attrNameLst>
                                          <p:attrName>ppt_y</p:attrName>
                                        </p:attrNameLst>
                                      </p:cBhvr>
                                      <p:tavLst>
                                        <p:tav tm="0">
                                          <p:val>
                                            <p:strVal val="ppt_y"/>
                                          </p:val>
                                        </p:tav>
                                        <p:tav tm="100000">
                                          <p:val>
                                            <p:strVal val="0-ppt_h/2"/>
                                          </p:val>
                                        </p:tav>
                                      </p:tavLst>
                                    </p:anim>
                                    <p:set>
                                      <p:cBhvr>
                                        <p:cTn id="40" dur="1" fill="hold">
                                          <p:stCondLst>
                                            <p:cond delay="1999"/>
                                          </p:stCondLst>
                                        </p:cTn>
                                        <p:tgtEl>
                                          <p:spTgt spid="3">
                                            <p:txEl>
                                              <p:pRg st="2" end="2"/>
                                            </p:txEl>
                                          </p:spTgt>
                                        </p:tgtEl>
                                        <p:attrNameLst>
                                          <p:attrName>style.visibility</p:attrName>
                                        </p:attrNameLst>
                                      </p:cBhvr>
                                      <p:to>
                                        <p:strVal val="hidden"/>
                                      </p:to>
                                    </p:set>
                                  </p:childTnLst>
                                </p:cTn>
                              </p:par>
                            </p:childTnLst>
                          </p:cTn>
                        </p:par>
                      </p:childTnLst>
                    </p:cTn>
                  </p:par>
                  <p:par>
                    <p:cTn id="41" fill="hold">
                      <p:stCondLst>
                        <p:cond delay="indefinite"/>
                      </p:stCondLst>
                      <p:childTnLst>
                        <p:par>
                          <p:cTn id="42" fill="hold">
                            <p:stCondLst>
                              <p:cond delay="0"/>
                            </p:stCondLst>
                            <p:childTnLst>
                              <p:par>
                                <p:cTn id="43" presetID="2" presetClass="exit" presetSubtype="1" fill="hold" grpId="1" nodeType="clickEffect">
                                  <p:stCondLst>
                                    <p:cond delay="0"/>
                                  </p:stCondLst>
                                  <p:childTnLst>
                                    <p:anim calcmode="lin" valueType="num">
                                      <p:cBhvr additive="base">
                                        <p:cTn id="44" dur="2000"/>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45" dur="2000"/>
                                        <p:tgtEl>
                                          <p:spTgt spid="3">
                                            <p:txEl>
                                              <p:pRg st="3" end="3"/>
                                            </p:txEl>
                                          </p:spTgt>
                                        </p:tgtEl>
                                        <p:attrNameLst>
                                          <p:attrName>ppt_y</p:attrName>
                                        </p:attrNameLst>
                                      </p:cBhvr>
                                      <p:tavLst>
                                        <p:tav tm="0">
                                          <p:val>
                                            <p:strVal val="ppt_y"/>
                                          </p:val>
                                        </p:tav>
                                        <p:tav tm="100000">
                                          <p:val>
                                            <p:strVal val="0-ppt_h/2"/>
                                          </p:val>
                                        </p:tav>
                                      </p:tavLst>
                                    </p:anim>
                                    <p:set>
                                      <p:cBhvr>
                                        <p:cTn id="46" dur="1" fill="hold">
                                          <p:stCondLst>
                                            <p:cond delay="1999"/>
                                          </p:stCondLst>
                                        </p:cTn>
                                        <p:tgtEl>
                                          <p:spTgt spid="3">
                                            <p:txEl>
                                              <p:pRg st="3" end="3"/>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descr="تقرير المدقق.jpg"/>
          <p:cNvPicPr>
            <a:picLocks noGrp="1" noChangeAspect="1"/>
          </p:cNvPicPr>
          <p:nvPr>
            <p:ph idx="1"/>
          </p:nvPr>
        </p:nvPicPr>
        <p:blipFill>
          <a:blip r:embed="rId2"/>
          <a:stretch>
            <a:fillRect/>
          </a:stretch>
        </p:blipFill>
        <p:spPr>
          <a:xfrm>
            <a:off x="0" y="0"/>
            <a:ext cx="9144000" cy="6858000"/>
          </a:xfr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85720" y="571480"/>
            <a:ext cx="8229600" cy="1143008"/>
          </a:xfrm>
        </p:spPr>
        <p:txBody>
          <a:bodyPr>
            <a:normAutofit fontScale="90000"/>
          </a:bodyPr>
          <a:lstStyle/>
          <a:p>
            <a:pPr algn="r" rtl="1"/>
            <a:r>
              <a:rPr lang="fr-FR" b="1" dirty="0" smtClean="0">
                <a:latin typeface="Sakkal Majalla" pitchFamily="2" charset="-78"/>
                <a:cs typeface="Sakkal Majalla" pitchFamily="2" charset="-78"/>
              </a:rPr>
              <a:t/>
            </a:r>
            <a:br>
              <a:rPr lang="fr-FR" b="1" dirty="0" smtClean="0">
                <a:latin typeface="Sakkal Majalla" pitchFamily="2" charset="-78"/>
                <a:cs typeface="Sakkal Majalla" pitchFamily="2" charset="-78"/>
              </a:rPr>
            </a:br>
            <a:r>
              <a:rPr lang="ar-DZ" b="1" dirty="0" smtClean="0">
                <a:solidFill>
                  <a:srgbClr val="FF0000"/>
                </a:solidFill>
                <a:latin typeface="Sakkal Majalla" pitchFamily="2" charset="-78"/>
                <a:cs typeface="Sakkal Majalla" pitchFamily="2" charset="-78"/>
              </a:rPr>
              <a:t>المحور الخامس: </a:t>
            </a:r>
            <a:r>
              <a:rPr lang="ar-SA" b="1" dirty="0" smtClean="0">
                <a:solidFill>
                  <a:srgbClr val="FF0000"/>
                </a:solidFill>
                <a:latin typeface="Sakkal Majalla" pitchFamily="2" charset="-78"/>
                <a:cs typeface="Sakkal Majalla" pitchFamily="2" charset="-78"/>
              </a:rPr>
              <a:t>إجراءات التدقيق الاجتماعي</a:t>
            </a:r>
            <a:endParaRPr lang="fr-FR" dirty="0">
              <a:solidFill>
                <a:srgbClr val="FF0000"/>
              </a:solidFill>
            </a:endParaRPr>
          </a:p>
        </p:txBody>
      </p:sp>
      <p:pic>
        <p:nvPicPr>
          <p:cNvPr id="5" name="Espace réservé du contenu 4" descr="images (5).jpeg"/>
          <p:cNvPicPr>
            <a:picLocks noGrp="1" noChangeAspect="1"/>
          </p:cNvPicPr>
          <p:nvPr>
            <p:ph idx="1"/>
          </p:nvPr>
        </p:nvPicPr>
        <p:blipFill>
          <a:blip r:embed="rId3"/>
          <a:stretch>
            <a:fillRect/>
          </a:stretch>
        </p:blipFill>
        <p:spPr>
          <a:xfrm>
            <a:off x="1757362" y="2034381"/>
            <a:ext cx="5629275" cy="4191000"/>
          </a:xfrm>
        </p:spPr>
      </p:pic>
    </p:spTree>
  </p:cSld>
  <p:clrMapOvr>
    <a:masterClrMapping/>
  </p:clrMapOvr>
  <p:transition>
    <p:sndAc>
      <p:stSnd>
        <p:snd r:embed="rId2" name="chimes.wav" builtIn="1"/>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par>
                          <p:cTn id="8" fill="hold">
                            <p:stCondLst>
                              <p:cond delay="2000"/>
                            </p:stCondLst>
                            <p:childTnLst>
                              <p:par>
                                <p:cTn id="9" presetID="6" presetClass="emph" presetSubtype="0" fill="hold" nodeType="afterEffect">
                                  <p:stCondLst>
                                    <p:cond delay="0"/>
                                  </p:stCondLst>
                                  <p:childTnLst>
                                    <p:animScale>
                                      <p:cBhvr>
                                        <p:cTn id="10" dur="3000" fill="hold"/>
                                        <p:tgtEl>
                                          <p:spTgt spid="5"/>
                                        </p:tgtEl>
                                      </p:cBhvr>
                                      <p:by x="150000" y="150000"/>
                                    </p:animScale>
                                  </p:childTnLst>
                                </p:cTn>
                              </p:par>
                              <p:par>
                                <p:cTn id="11" presetID="3" presetClass="entr" presetSubtype="10" fill="hold" grpId="1" nodeType="with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blinds(horizontal)">
                                      <p:cBhvr>
                                        <p:cTn id="13"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714356"/>
            <a:ext cx="8229600" cy="5610244"/>
          </a:xfrm>
        </p:spPr>
        <p:txBody>
          <a:bodyPr>
            <a:normAutofit/>
          </a:bodyPr>
          <a:lstStyle/>
          <a:p>
            <a:pPr algn="r" rtl="1">
              <a:buNone/>
            </a:pPr>
            <a:r>
              <a:rPr lang="fr-FR" sz="3000" b="1" dirty="0" smtClean="0">
                <a:solidFill>
                  <a:srgbClr val="FF0000"/>
                </a:solidFill>
                <a:cs typeface="+mj-cs"/>
              </a:rPr>
              <a:t>VI</a:t>
            </a:r>
            <a:r>
              <a:rPr lang="ar-DZ" sz="3000" b="1" dirty="0" smtClean="0">
                <a:solidFill>
                  <a:srgbClr val="FF0000"/>
                </a:solidFill>
                <a:cs typeface="+mj-cs"/>
              </a:rPr>
              <a:t>-</a:t>
            </a:r>
            <a:r>
              <a:rPr lang="ar-SA" sz="3000" b="1" dirty="0" smtClean="0">
                <a:solidFill>
                  <a:srgbClr val="FF0000"/>
                </a:solidFill>
                <a:cs typeface="+mj-cs"/>
              </a:rPr>
              <a:t> تقرير التدقيق الاجتماعي</a:t>
            </a:r>
            <a:r>
              <a:rPr lang="ar-DZ" sz="3000" b="1" dirty="0" smtClean="0">
                <a:solidFill>
                  <a:srgbClr val="FF0000"/>
                </a:solidFill>
                <a:cs typeface="+mj-cs"/>
              </a:rPr>
              <a:t>:</a:t>
            </a:r>
            <a:endParaRPr lang="fr-FR" sz="2800" dirty="0" smtClean="0">
              <a:solidFill>
                <a:srgbClr val="FF0000"/>
              </a:solidFill>
              <a:cs typeface="+mj-cs"/>
            </a:endParaRPr>
          </a:p>
          <a:p>
            <a:pPr algn="just" rtl="1">
              <a:buNone/>
            </a:pPr>
            <a:r>
              <a:rPr lang="ar-DZ" sz="2800" dirty="0" smtClean="0">
                <a:cs typeface="+mj-cs"/>
              </a:rPr>
              <a:t>		</a:t>
            </a:r>
            <a:r>
              <a:rPr lang="ar-SA" sz="2800" dirty="0" smtClean="0">
                <a:cs typeface="+mj-cs"/>
              </a:rPr>
              <a:t>بعد أن ينتهي المدقق الاجتماعي من عملية التدقيق، فإن وسيلته التي يتضمنها رأيه الفني</a:t>
            </a:r>
            <a:r>
              <a:rPr lang="ar-DZ" sz="2800" dirty="0" smtClean="0">
                <a:cs typeface="+mj-cs"/>
              </a:rPr>
              <a:t> </a:t>
            </a:r>
            <a:r>
              <a:rPr lang="ar-SA" sz="2800" dirty="0" smtClean="0">
                <a:cs typeface="+mj-cs"/>
              </a:rPr>
              <a:t>المحايد بخصوص الأداء الاجتماعي للمنشأة محل التدقيق هي التقرير، وهو وثيقة مكتوبة تصدر عنه ويحتوي رأيه مدعما بالنتائج التي توصل إليها، وما وجد من انحرافات في الأداء وما ينتهي إليه من توصيات لتحسين الأداء، ويلخص للقارئ ما</a:t>
            </a:r>
            <a:r>
              <a:rPr lang="ar-DZ" sz="2800" dirty="0" smtClean="0">
                <a:cs typeface="+mj-cs"/>
              </a:rPr>
              <a:t> </a:t>
            </a:r>
            <a:r>
              <a:rPr lang="ar-SA" sz="2800" dirty="0" smtClean="0">
                <a:cs typeface="+mj-cs"/>
              </a:rPr>
              <a:t>يلي:</a:t>
            </a:r>
            <a:endParaRPr lang="fr-FR" sz="2800" dirty="0" smtClean="0">
              <a:cs typeface="+mj-cs"/>
            </a:endParaRPr>
          </a:p>
          <a:p>
            <a:pPr lvl="0" algn="just" rtl="1">
              <a:buClrTx/>
              <a:buFont typeface="Wingdings" pitchFamily="2" charset="2"/>
              <a:buChar char="§"/>
            </a:pPr>
            <a:r>
              <a:rPr lang="ar-SA" sz="2800" dirty="0" smtClean="0">
                <a:cs typeface="+mj-cs"/>
              </a:rPr>
              <a:t>سبب القيام بالتدقيق والسلطة التي أوجدت ذلك.</a:t>
            </a:r>
            <a:endParaRPr lang="fr-FR" sz="2800" dirty="0" smtClean="0">
              <a:cs typeface="+mj-cs"/>
            </a:endParaRPr>
          </a:p>
          <a:p>
            <a:pPr lvl="0" algn="just" rtl="1">
              <a:buClrTx/>
              <a:buFont typeface="Wingdings" pitchFamily="2" charset="2"/>
              <a:buChar char="§"/>
            </a:pPr>
            <a:r>
              <a:rPr lang="ar-SA" sz="2800" dirty="0" smtClean="0">
                <a:cs typeface="+mj-cs"/>
              </a:rPr>
              <a:t>تقديم المؤسسة للقارئ من وجهة النظر الاجتماعية.</a:t>
            </a:r>
            <a:endParaRPr lang="fr-FR" sz="2800" dirty="0" smtClean="0">
              <a:cs typeface="+mj-cs"/>
            </a:endParaRPr>
          </a:p>
          <a:p>
            <a:pPr lvl="0" algn="just" rtl="1">
              <a:buClrTx/>
              <a:buFont typeface="Wingdings" pitchFamily="2" charset="2"/>
              <a:buChar char="§"/>
            </a:pPr>
            <a:r>
              <a:rPr lang="ar-SA" sz="2800" dirty="0" smtClean="0">
                <a:cs typeface="+mj-cs"/>
              </a:rPr>
              <a:t>ما</a:t>
            </a:r>
            <a:r>
              <a:rPr lang="ar-DZ" sz="2800" dirty="0" smtClean="0">
                <a:cs typeface="+mj-cs"/>
              </a:rPr>
              <a:t> </a:t>
            </a:r>
            <a:r>
              <a:rPr lang="ar-SA" sz="2800" dirty="0" smtClean="0">
                <a:cs typeface="+mj-cs"/>
              </a:rPr>
              <a:t>تم عمله خلال التدقيق.</a:t>
            </a:r>
            <a:endParaRPr lang="fr-FR" sz="2800" dirty="0" smtClean="0">
              <a:cs typeface="+mj-cs"/>
            </a:endParaRPr>
          </a:p>
          <a:p>
            <a:pPr lvl="0" algn="just" rtl="1">
              <a:buClrTx/>
              <a:buFont typeface="Wingdings" pitchFamily="2" charset="2"/>
              <a:buChar char="§"/>
            </a:pPr>
            <a:r>
              <a:rPr lang="ar-SA" sz="2800" dirty="0" smtClean="0">
                <a:cs typeface="+mj-cs"/>
              </a:rPr>
              <a:t>النتائج التي تم التوصل إليها من خلال تقييم الأداء الاجتماعي.</a:t>
            </a:r>
            <a:endParaRPr lang="fr-FR" sz="2800" dirty="0" smtClean="0">
              <a:cs typeface="+mj-cs"/>
            </a:endParaRPr>
          </a:p>
          <a:p>
            <a:pPr lvl="0" algn="just" rtl="1">
              <a:buClrTx/>
              <a:buFont typeface="Wingdings" pitchFamily="2" charset="2"/>
              <a:buChar char="§"/>
            </a:pPr>
            <a:r>
              <a:rPr lang="ar-SA" sz="2800" dirty="0" smtClean="0">
                <a:cs typeface="+mj-cs"/>
              </a:rPr>
              <a:t>الحكم على الأداء الاجتماعي والتوصيات والتوجيهات إن وجدت لتحسين هذا الأداء</a:t>
            </a:r>
            <a:r>
              <a:rPr lang="ar-SA" dirty="0" smtClean="0"/>
              <a:t>.</a:t>
            </a:r>
            <a:endParaRPr lang="fr-FR" dirty="0" smtClean="0"/>
          </a:p>
          <a:p>
            <a:pPr algn="r" rtl="1">
              <a:buNone/>
            </a:pPr>
            <a:endParaRPr lang="fr-FR" dirty="0"/>
          </a:p>
        </p:txBody>
      </p:sp>
    </p:spTree>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lide(fromBottom)">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slide(fromBottom)">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slide(fromBottom)">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slide(fromBottom)">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slide(fromBottom)">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slide(fromBottom)">
                                      <p:cBhvr>
                                        <p:cTn id="37" dur="20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 presetClass="exit" presetSubtype="3" fill="hold" grpId="1" nodeType="clickEffect">
                                  <p:stCondLst>
                                    <p:cond delay="0"/>
                                  </p:stCondLst>
                                  <p:childTnLst>
                                    <p:anim calcmode="lin" valueType="num">
                                      <p:cBhvr additive="base">
                                        <p:cTn id="41" dur="2000"/>
                                        <p:tgtEl>
                                          <p:spTgt spid="3">
                                            <p:txEl>
                                              <p:pRg st="0" end="0"/>
                                            </p:txEl>
                                          </p:spTgt>
                                        </p:tgtEl>
                                        <p:attrNameLst>
                                          <p:attrName>ppt_x</p:attrName>
                                        </p:attrNameLst>
                                      </p:cBhvr>
                                      <p:tavLst>
                                        <p:tav tm="0">
                                          <p:val>
                                            <p:strVal val="ppt_x"/>
                                          </p:val>
                                        </p:tav>
                                        <p:tav tm="100000">
                                          <p:val>
                                            <p:strVal val="1+ppt_w/2"/>
                                          </p:val>
                                        </p:tav>
                                      </p:tavLst>
                                    </p:anim>
                                    <p:anim calcmode="lin" valueType="num">
                                      <p:cBhvr additive="base">
                                        <p:cTn id="42" dur="2000"/>
                                        <p:tgtEl>
                                          <p:spTgt spid="3">
                                            <p:txEl>
                                              <p:pRg st="0" end="0"/>
                                            </p:txEl>
                                          </p:spTgt>
                                        </p:tgtEl>
                                        <p:attrNameLst>
                                          <p:attrName>ppt_y</p:attrName>
                                        </p:attrNameLst>
                                      </p:cBhvr>
                                      <p:tavLst>
                                        <p:tav tm="0">
                                          <p:val>
                                            <p:strVal val="ppt_y"/>
                                          </p:val>
                                        </p:tav>
                                        <p:tav tm="100000">
                                          <p:val>
                                            <p:strVal val="0-ppt_h/2"/>
                                          </p:val>
                                        </p:tav>
                                      </p:tavLst>
                                    </p:anim>
                                    <p:set>
                                      <p:cBhvr>
                                        <p:cTn id="43" dur="1" fill="hold">
                                          <p:stCondLst>
                                            <p:cond delay="1999"/>
                                          </p:stCondLst>
                                        </p:cTn>
                                        <p:tgtEl>
                                          <p:spTgt spid="3">
                                            <p:txEl>
                                              <p:pRg st="0" end="0"/>
                                            </p:txEl>
                                          </p:spTgt>
                                        </p:tgtEl>
                                        <p:attrNameLst>
                                          <p:attrName>style.visibility</p:attrName>
                                        </p:attrNameLst>
                                      </p:cBhvr>
                                      <p:to>
                                        <p:strVal val="hidden"/>
                                      </p:to>
                                    </p:set>
                                  </p:childTnLst>
                                </p:cTn>
                              </p:par>
                            </p:childTnLst>
                          </p:cTn>
                        </p:par>
                      </p:childTnLst>
                    </p:cTn>
                  </p:par>
                  <p:par>
                    <p:cTn id="44" fill="hold">
                      <p:stCondLst>
                        <p:cond delay="indefinite"/>
                      </p:stCondLst>
                      <p:childTnLst>
                        <p:par>
                          <p:cTn id="45" fill="hold">
                            <p:stCondLst>
                              <p:cond delay="0"/>
                            </p:stCondLst>
                            <p:childTnLst>
                              <p:par>
                                <p:cTn id="46" presetID="2" presetClass="exit" presetSubtype="3" fill="hold" grpId="1" nodeType="clickEffect">
                                  <p:stCondLst>
                                    <p:cond delay="0"/>
                                  </p:stCondLst>
                                  <p:childTnLst>
                                    <p:anim calcmode="lin" valueType="num">
                                      <p:cBhvr additive="base">
                                        <p:cTn id="47" dur="2000"/>
                                        <p:tgtEl>
                                          <p:spTgt spid="3">
                                            <p:txEl>
                                              <p:pRg st="1" end="1"/>
                                            </p:txEl>
                                          </p:spTgt>
                                        </p:tgtEl>
                                        <p:attrNameLst>
                                          <p:attrName>ppt_x</p:attrName>
                                        </p:attrNameLst>
                                      </p:cBhvr>
                                      <p:tavLst>
                                        <p:tav tm="0">
                                          <p:val>
                                            <p:strVal val="ppt_x"/>
                                          </p:val>
                                        </p:tav>
                                        <p:tav tm="100000">
                                          <p:val>
                                            <p:strVal val="1+ppt_w/2"/>
                                          </p:val>
                                        </p:tav>
                                      </p:tavLst>
                                    </p:anim>
                                    <p:anim calcmode="lin" valueType="num">
                                      <p:cBhvr additive="base">
                                        <p:cTn id="48" dur="2000"/>
                                        <p:tgtEl>
                                          <p:spTgt spid="3">
                                            <p:txEl>
                                              <p:pRg st="1" end="1"/>
                                            </p:txEl>
                                          </p:spTgt>
                                        </p:tgtEl>
                                        <p:attrNameLst>
                                          <p:attrName>ppt_y</p:attrName>
                                        </p:attrNameLst>
                                      </p:cBhvr>
                                      <p:tavLst>
                                        <p:tav tm="0">
                                          <p:val>
                                            <p:strVal val="ppt_y"/>
                                          </p:val>
                                        </p:tav>
                                        <p:tav tm="100000">
                                          <p:val>
                                            <p:strVal val="0-ppt_h/2"/>
                                          </p:val>
                                        </p:tav>
                                      </p:tavLst>
                                    </p:anim>
                                    <p:set>
                                      <p:cBhvr>
                                        <p:cTn id="49" dur="1" fill="hold">
                                          <p:stCondLst>
                                            <p:cond delay="1999"/>
                                          </p:stCondLst>
                                        </p:cTn>
                                        <p:tgtEl>
                                          <p:spTgt spid="3">
                                            <p:txEl>
                                              <p:pRg st="1" end="1"/>
                                            </p:txEl>
                                          </p:spTgt>
                                        </p:tgtEl>
                                        <p:attrNameLst>
                                          <p:attrName>style.visibility</p:attrName>
                                        </p:attrNameLst>
                                      </p:cBhvr>
                                      <p:to>
                                        <p:strVal val="hidden"/>
                                      </p:to>
                                    </p:set>
                                  </p:childTnLst>
                                </p:cTn>
                              </p:par>
                            </p:childTnLst>
                          </p:cTn>
                        </p:par>
                      </p:childTnLst>
                    </p:cTn>
                  </p:par>
                  <p:par>
                    <p:cTn id="50" fill="hold">
                      <p:stCondLst>
                        <p:cond delay="indefinite"/>
                      </p:stCondLst>
                      <p:childTnLst>
                        <p:par>
                          <p:cTn id="51" fill="hold">
                            <p:stCondLst>
                              <p:cond delay="0"/>
                            </p:stCondLst>
                            <p:childTnLst>
                              <p:par>
                                <p:cTn id="52" presetID="2" presetClass="exit" presetSubtype="3" fill="hold" grpId="1" nodeType="clickEffect">
                                  <p:stCondLst>
                                    <p:cond delay="0"/>
                                  </p:stCondLst>
                                  <p:childTnLst>
                                    <p:anim calcmode="lin" valueType="num">
                                      <p:cBhvr additive="base">
                                        <p:cTn id="53" dur="2000"/>
                                        <p:tgtEl>
                                          <p:spTgt spid="3">
                                            <p:txEl>
                                              <p:pRg st="2" end="2"/>
                                            </p:txEl>
                                          </p:spTgt>
                                        </p:tgtEl>
                                        <p:attrNameLst>
                                          <p:attrName>ppt_x</p:attrName>
                                        </p:attrNameLst>
                                      </p:cBhvr>
                                      <p:tavLst>
                                        <p:tav tm="0">
                                          <p:val>
                                            <p:strVal val="ppt_x"/>
                                          </p:val>
                                        </p:tav>
                                        <p:tav tm="100000">
                                          <p:val>
                                            <p:strVal val="1+ppt_w/2"/>
                                          </p:val>
                                        </p:tav>
                                      </p:tavLst>
                                    </p:anim>
                                    <p:anim calcmode="lin" valueType="num">
                                      <p:cBhvr additive="base">
                                        <p:cTn id="54" dur="2000"/>
                                        <p:tgtEl>
                                          <p:spTgt spid="3">
                                            <p:txEl>
                                              <p:pRg st="2" end="2"/>
                                            </p:txEl>
                                          </p:spTgt>
                                        </p:tgtEl>
                                        <p:attrNameLst>
                                          <p:attrName>ppt_y</p:attrName>
                                        </p:attrNameLst>
                                      </p:cBhvr>
                                      <p:tavLst>
                                        <p:tav tm="0">
                                          <p:val>
                                            <p:strVal val="ppt_y"/>
                                          </p:val>
                                        </p:tav>
                                        <p:tav tm="100000">
                                          <p:val>
                                            <p:strVal val="0-ppt_h/2"/>
                                          </p:val>
                                        </p:tav>
                                      </p:tavLst>
                                    </p:anim>
                                    <p:set>
                                      <p:cBhvr>
                                        <p:cTn id="55" dur="1" fill="hold">
                                          <p:stCondLst>
                                            <p:cond delay="1999"/>
                                          </p:stCondLst>
                                        </p:cTn>
                                        <p:tgtEl>
                                          <p:spTgt spid="3">
                                            <p:txEl>
                                              <p:pRg st="2" end="2"/>
                                            </p:txEl>
                                          </p:spTgt>
                                        </p:tgtEl>
                                        <p:attrNameLst>
                                          <p:attrName>style.visibility</p:attrName>
                                        </p:attrNameLst>
                                      </p:cBhvr>
                                      <p:to>
                                        <p:strVal val="hidden"/>
                                      </p:to>
                                    </p:set>
                                  </p:childTnLst>
                                </p:cTn>
                              </p:par>
                            </p:childTnLst>
                          </p:cTn>
                        </p:par>
                      </p:childTnLst>
                    </p:cTn>
                  </p:par>
                  <p:par>
                    <p:cTn id="56" fill="hold">
                      <p:stCondLst>
                        <p:cond delay="indefinite"/>
                      </p:stCondLst>
                      <p:childTnLst>
                        <p:par>
                          <p:cTn id="57" fill="hold">
                            <p:stCondLst>
                              <p:cond delay="0"/>
                            </p:stCondLst>
                            <p:childTnLst>
                              <p:par>
                                <p:cTn id="58" presetID="2" presetClass="exit" presetSubtype="3" fill="hold" grpId="1" nodeType="clickEffect">
                                  <p:stCondLst>
                                    <p:cond delay="0"/>
                                  </p:stCondLst>
                                  <p:childTnLst>
                                    <p:anim calcmode="lin" valueType="num">
                                      <p:cBhvr additive="base">
                                        <p:cTn id="59" dur="2000"/>
                                        <p:tgtEl>
                                          <p:spTgt spid="3">
                                            <p:txEl>
                                              <p:pRg st="3" end="3"/>
                                            </p:txEl>
                                          </p:spTgt>
                                        </p:tgtEl>
                                        <p:attrNameLst>
                                          <p:attrName>ppt_x</p:attrName>
                                        </p:attrNameLst>
                                      </p:cBhvr>
                                      <p:tavLst>
                                        <p:tav tm="0">
                                          <p:val>
                                            <p:strVal val="ppt_x"/>
                                          </p:val>
                                        </p:tav>
                                        <p:tav tm="100000">
                                          <p:val>
                                            <p:strVal val="1+ppt_w/2"/>
                                          </p:val>
                                        </p:tav>
                                      </p:tavLst>
                                    </p:anim>
                                    <p:anim calcmode="lin" valueType="num">
                                      <p:cBhvr additive="base">
                                        <p:cTn id="60" dur="2000"/>
                                        <p:tgtEl>
                                          <p:spTgt spid="3">
                                            <p:txEl>
                                              <p:pRg st="3" end="3"/>
                                            </p:txEl>
                                          </p:spTgt>
                                        </p:tgtEl>
                                        <p:attrNameLst>
                                          <p:attrName>ppt_y</p:attrName>
                                        </p:attrNameLst>
                                      </p:cBhvr>
                                      <p:tavLst>
                                        <p:tav tm="0">
                                          <p:val>
                                            <p:strVal val="ppt_y"/>
                                          </p:val>
                                        </p:tav>
                                        <p:tav tm="100000">
                                          <p:val>
                                            <p:strVal val="0-ppt_h/2"/>
                                          </p:val>
                                        </p:tav>
                                      </p:tavLst>
                                    </p:anim>
                                    <p:set>
                                      <p:cBhvr>
                                        <p:cTn id="61" dur="1" fill="hold">
                                          <p:stCondLst>
                                            <p:cond delay="1999"/>
                                          </p:stCondLst>
                                        </p:cTn>
                                        <p:tgtEl>
                                          <p:spTgt spid="3">
                                            <p:txEl>
                                              <p:pRg st="3" end="3"/>
                                            </p:txEl>
                                          </p:spTgt>
                                        </p:tgtEl>
                                        <p:attrNameLst>
                                          <p:attrName>style.visibility</p:attrName>
                                        </p:attrNameLst>
                                      </p:cBhvr>
                                      <p:to>
                                        <p:strVal val="hidden"/>
                                      </p:to>
                                    </p:set>
                                  </p:childTnLst>
                                </p:cTn>
                              </p:par>
                            </p:childTnLst>
                          </p:cTn>
                        </p:par>
                      </p:childTnLst>
                    </p:cTn>
                  </p:par>
                  <p:par>
                    <p:cTn id="62" fill="hold">
                      <p:stCondLst>
                        <p:cond delay="indefinite"/>
                      </p:stCondLst>
                      <p:childTnLst>
                        <p:par>
                          <p:cTn id="63" fill="hold">
                            <p:stCondLst>
                              <p:cond delay="0"/>
                            </p:stCondLst>
                            <p:childTnLst>
                              <p:par>
                                <p:cTn id="64" presetID="2" presetClass="exit" presetSubtype="3" fill="hold" grpId="1" nodeType="clickEffect">
                                  <p:stCondLst>
                                    <p:cond delay="0"/>
                                  </p:stCondLst>
                                  <p:childTnLst>
                                    <p:anim calcmode="lin" valueType="num">
                                      <p:cBhvr additive="base">
                                        <p:cTn id="65" dur="2000"/>
                                        <p:tgtEl>
                                          <p:spTgt spid="3">
                                            <p:txEl>
                                              <p:pRg st="4" end="4"/>
                                            </p:txEl>
                                          </p:spTgt>
                                        </p:tgtEl>
                                        <p:attrNameLst>
                                          <p:attrName>ppt_x</p:attrName>
                                        </p:attrNameLst>
                                      </p:cBhvr>
                                      <p:tavLst>
                                        <p:tav tm="0">
                                          <p:val>
                                            <p:strVal val="ppt_x"/>
                                          </p:val>
                                        </p:tav>
                                        <p:tav tm="100000">
                                          <p:val>
                                            <p:strVal val="1+ppt_w/2"/>
                                          </p:val>
                                        </p:tav>
                                      </p:tavLst>
                                    </p:anim>
                                    <p:anim calcmode="lin" valueType="num">
                                      <p:cBhvr additive="base">
                                        <p:cTn id="66" dur="2000"/>
                                        <p:tgtEl>
                                          <p:spTgt spid="3">
                                            <p:txEl>
                                              <p:pRg st="4" end="4"/>
                                            </p:txEl>
                                          </p:spTgt>
                                        </p:tgtEl>
                                        <p:attrNameLst>
                                          <p:attrName>ppt_y</p:attrName>
                                        </p:attrNameLst>
                                      </p:cBhvr>
                                      <p:tavLst>
                                        <p:tav tm="0">
                                          <p:val>
                                            <p:strVal val="ppt_y"/>
                                          </p:val>
                                        </p:tav>
                                        <p:tav tm="100000">
                                          <p:val>
                                            <p:strVal val="0-ppt_h/2"/>
                                          </p:val>
                                        </p:tav>
                                      </p:tavLst>
                                    </p:anim>
                                    <p:set>
                                      <p:cBhvr>
                                        <p:cTn id="67" dur="1" fill="hold">
                                          <p:stCondLst>
                                            <p:cond delay="1999"/>
                                          </p:stCondLst>
                                        </p:cTn>
                                        <p:tgtEl>
                                          <p:spTgt spid="3">
                                            <p:txEl>
                                              <p:pRg st="4" end="4"/>
                                            </p:txEl>
                                          </p:spTgt>
                                        </p:tgtEl>
                                        <p:attrNameLst>
                                          <p:attrName>style.visibility</p:attrName>
                                        </p:attrNameLst>
                                      </p:cBhvr>
                                      <p:to>
                                        <p:strVal val="hidden"/>
                                      </p:to>
                                    </p:set>
                                  </p:childTnLst>
                                </p:cTn>
                              </p:par>
                            </p:childTnLst>
                          </p:cTn>
                        </p:par>
                      </p:childTnLst>
                    </p:cTn>
                  </p:par>
                  <p:par>
                    <p:cTn id="68" fill="hold">
                      <p:stCondLst>
                        <p:cond delay="indefinite"/>
                      </p:stCondLst>
                      <p:childTnLst>
                        <p:par>
                          <p:cTn id="69" fill="hold">
                            <p:stCondLst>
                              <p:cond delay="0"/>
                            </p:stCondLst>
                            <p:childTnLst>
                              <p:par>
                                <p:cTn id="70" presetID="2" presetClass="exit" presetSubtype="3" fill="hold" grpId="1" nodeType="clickEffect">
                                  <p:stCondLst>
                                    <p:cond delay="0"/>
                                  </p:stCondLst>
                                  <p:childTnLst>
                                    <p:anim calcmode="lin" valueType="num">
                                      <p:cBhvr additive="base">
                                        <p:cTn id="71" dur="2000"/>
                                        <p:tgtEl>
                                          <p:spTgt spid="3">
                                            <p:txEl>
                                              <p:pRg st="5" end="5"/>
                                            </p:txEl>
                                          </p:spTgt>
                                        </p:tgtEl>
                                        <p:attrNameLst>
                                          <p:attrName>ppt_x</p:attrName>
                                        </p:attrNameLst>
                                      </p:cBhvr>
                                      <p:tavLst>
                                        <p:tav tm="0">
                                          <p:val>
                                            <p:strVal val="ppt_x"/>
                                          </p:val>
                                        </p:tav>
                                        <p:tav tm="100000">
                                          <p:val>
                                            <p:strVal val="1+ppt_w/2"/>
                                          </p:val>
                                        </p:tav>
                                      </p:tavLst>
                                    </p:anim>
                                    <p:anim calcmode="lin" valueType="num">
                                      <p:cBhvr additive="base">
                                        <p:cTn id="72" dur="2000"/>
                                        <p:tgtEl>
                                          <p:spTgt spid="3">
                                            <p:txEl>
                                              <p:pRg st="5" end="5"/>
                                            </p:txEl>
                                          </p:spTgt>
                                        </p:tgtEl>
                                        <p:attrNameLst>
                                          <p:attrName>ppt_y</p:attrName>
                                        </p:attrNameLst>
                                      </p:cBhvr>
                                      <p:tavLst>
                                        <p:tav tm="0">
                                          <p:val>
                                            <p:strVal val="ppt_y"/>
                                          </p:val>
                                        </p:tav>
                                        <p:tav tm="100000">
                                          <p:val>
                                            <p:strVal val="0-ppt_h/2"/>
                                          </p:val>
                                        </p:tav>
                                      </p:tavLst>
                                    </p:anim>
                                    <p:set>
                                      <p:cBhvr>
                                        <p:cTn id="73" dur="1" fill="hold">
                                          <p:stCondLst>
                                            <p:cond delay="1999"/>
                                          </p:stCondLst>
                                        </p:cTn>
                                        <p:tgtEl>
                                          <p:spTgt spid="3">
                                            <p:txEl>
                                              <p:pRg st="5" end="5"/>
                                            </p:txEl>
                                          </p:spTgt>
                                        </p:tgtEl>
                                        <p:attrNameLst>
                                          <p:attrName>style.visibility</p:attrName>
                                        </p:attrNameLst>
                                      </p:cBhvr>
                                      <p:to>
                                        <p:strVal val="hidden"/>
                                      </p:to>
                                    </p:set>
                                  </p:childTnLst>
                                </p:cTn>
                              </p:par>
                            </p:childTnLst>
                          </p:cTn>
                        </p:par>
                      </p:childTnLst>
                    </p:cTn>
                  </p:par>
                  <p:par>
                    <p:cTn id="74" fill="hold">
                      <p:stCondLst>
                        <p:cond delay="indefinite"/>
                      </p:stCondLst>
                      <p:childTnLst>
                        <p:par>
                          <p:cTn id="75" fill="hold">
                            <p:stCondLst>
                              <p:cond delay="0"/>
                            </p:stCondLst>
                            <p:childTnLst>
                              <p:par>
                                <p:cTn id="76" presetID="2" presetClass="exit" presetSubtype="3" fill="hold" grpId="1" nodeType="clickEffect">
                                  <p:stCondLst>
                                    <p:cond delay="0"/>
                                  </p:stCondLst>
                                  <p:childTnLst>
                                    <p:anim calcmode="lin" valueType="num">
                                      <p:cBhvr additive="base">
                                        <p:cTn id="77" dur="2000"/>
                                        <p:tgtEl>
                                          <p:spTgt spid="3">
                                            <p:txEl>
                                              <p:pRg st="6" end="6"/>
                                            </p:txEl>
                                          </p:spTgt>
                                        </p:tgtEl>
                                        <p:attrNameLst>
                                          <p:attrName>ppt_x</p:attrName>
                                        </p:attrNameLst>
                                      </p:cBhvr>
                                      <p:tavLst>
                                        <p:tav tm="0">
                                          <p:val>
                                            <p:strVal val="ppt_x"/>
                                          </p:val>
                                        </p:tav>
                                        <p:tav tm="100000">
                                          <p:val>
                                            <p:strVal val="1+ppt_w/2"/>
                                          </p:val>
                                        </p:tav>
                                      </p:tavLst>
                                    </p:anim>
                                    <p:anim calcmode="lin" valueType="num">
                                      <p:cBhvr additive="base">
                                        <p:cTn id="78" dur="2000"/>
                                        <p:tgtEl>
                                          <p:spTgt spid="3">
                                            <p:txEl>
                                              <p:pRg st="6" end="6"/>
                                            </p:txEl>
                                          </p:spTgt>
                                        </p:tgtEl>
                                        <p:attrNameLst>
                                          <p:attrName>ppt_y</p:attrName>
                                        </p:attrNameLst>
                                      </p:cBhvr>
                                      <p:tavLst>
                                        <p:tav tm="0">
                                          <p:val>
                                            <p:strVal val="ppt_y"/>
                                          </p:val>
                                        </p:tav>
                                        <p:tav tm="100000">
                                          <p:val>
                                            <p:strVal val="0-ppt_h/2"/>
                                          </p:val>
                                        </p:tav>
                                      </p:tavLst>
                                    </p:anim>
                                    <p:set>
                                      <p:cBhvr>
                                        <p:cTn id="79" dur="1" fill="hold">
                                          <p:stCondLst>
                                            <p:cond delay="1999"/>
                                          </p:stCondLst>
                                        </p:cTn>
                                        <p:tgtEl>
                                          <p:spTgt spid="3">
                                            <p:txEl>
                                              <p:pRg st="6" end="6"/>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714356"/>
            <a:ext cx="8229600" cy="5643602"/>
          </a:xfrm>
        </p:spPr>
        <p:txBody>
          <a:bodyPr>
            <a:normAutofit fontScale="25000" lnSpcReduction="20000"/>
          </a:bodyPr>
          <a:lstStyle/>
          <a:p>
            <a:pPr algn="r" rtl="1">
              <a:buNone/>
            </a:pPr>
            <a:r>
              <a:rPr lang="fr-FR" sz="8000" b="1" dirty="0" smtClean="0">
                <a:cs typeface="+mj-cs"/>
              </a:rPr>
              <a:t>-VI-1</a:t>
            </a:r>
            <a:r>
              <a:rPr lang="ar-DZ" sz="12800" b="1" dirty="0" smtClean="0">
                <a:cs typeface="+mj-cs"/>
              </a:rPr>
              <a:t>لمن يوجه التقرير:</a:t>
            </a:r>
          </a:p>
          <a:p>
            <a:pPr algn="just" rtl="1">
              <a:buClrTx/>
              <a:buNone/>
            </a:pPr>
            <a:r>
              <a:rPr lang="ar-DZ" sz="12800" dirty="0" smtClean="0">
                <a:cs typeface="+mj-cs"/>
              </a:rPr>
              <a:t>		تتمثل المجموعات الرئيسية التي الحصول على المعلومات والبيانات الخاصة بالأداء الاجتماعي للمؤسسة والمصدق عليها من جهة خارجية محايدة في:</a:t>
            </a:r>
            <a:endParaRPr lang="fr-FR" sz="12800" dirty="0" smtClean="0">
              <a:cs typeface="+mj-cs"/>
            </a:endParaRPr>
          </a:p>
          <a:p>
            <a:pPr lvl="0" algn="just" rtl="1">
              <a:buClrTx/>
              <a:buFont typeface="Wingdings" pitchFamily="2" charset="2"/>
              <a:buChar char="q"/>
            </a:pPr>
            <a:r>
              <a:rPr lang="ar-DZ" sz="12800" dirty="0" smtClean="0">
                <a:cs typeface="+mj-cs"/>
              </a:rPr>
              <a:t>المستويات الإدارية المختلفة بالمنشأة، </a:t>
            </a:r>
            <a:r>
              <a:rPr lang="ar-DZ" sz="12800" dirty="0" err="1" smtClean="0">
                <a:cs typeface="+mj-cs"/>
              </a:rPr>
              <a:t>فيهمها</a:t>
            </a:r>
            <a:r>
              <a:rPr lang="ar-DZ" sz="12800" dirty="0" smtClean="0">
                <a:cs typeface="+mj-cs"/>
              </a:rPr>
              <a:t> التعرف على نتائج الأنشطة الاجتماعية التي أدتها المنشأة، ومدى تحقيقها للمسؤولية الاجتماعية وأثر ذلك على سير العمل بالمؤسسة.</a:t>
            </a:r>
            <a:endParaRPr lang="fr-FR" sz="12800" dirty="0" smtClean="0">
              <a:cs typeface="+mj-cs"/>
            </a:endParaRPr>
          </a:p>
          <a:p>
            <a:pPr lvl="0" algn="just" rtl="1">
              <a:buClrTx/>
              <a:buFont typeface="Wingdings" pitchFamily="2" charset="2"/>
              <a:buChar char="q"/>
            </a:pPr>
            <a:r>
              <a:rPr lang="ar-DZ" sz="12800" dirty="0" smtClean="0">
                <a:cs typeface="+mj-cs"/>
              </a:rPr>
              <a:t>أصحاب الحقوق لدى المؤسسة من مساهمين حاليين ومرتقبين وحاملي سندات وأصحاب قروض يهمهم التعرف على مدى تأثير قيام المؤسسة بأنشطتها الاجتماعية على تحقيق الربح وتطور ذلك من فترة لأخرى.</a:t>
            </a:r>
            <a:endParaRPr lang="fr-FR" sz="12800" dirty="0" smtClean="0">
              <a:cs typeface="+mj-cs"/>
            </a:endParaRPr>
          </a:p>
          <a:p>
            <a:pPr lvl="0" algn="just" rtl="1">
              <a:buClrTx/>
              <a:buFont typeface="Wingdings" pitchFamily="2" charset="2"/>
              <a:buChar char="q"/>
            </a:pPr>
            <a:r>
              <a:rPr lang="ar-DZ" sz="12800" dirty="0" smtClean="0">
                <a:cs typeface="+mj-cs"/>
              </a:rPr>
              <a:t>الجمهور بمعناه الواسع ويشمل جمهور المجتمع المحلي للمؤسسة، والمستهلكين لإنتاجها والموردين والعاملين </a:t>
            </a:r>
            <a:r>
              <a:rPr lang="ar-DZ" sz="12800" dirty="0" err="1" smtClean="0">
                <a:cs typeface="+mj-cs"/>
              </a:rPr>
              <a:t>بها</a:t>
            </a:r>
            <a:r>
              <a:rPr lang="ar-DZ" sz="12800" dirty="0" smtClean="0">
                <a:cs typeface="+mj-cs"/>
              </a:rPr>
              <a:t>، فكل طائفة تريد معرفة مدى الاهتمام الاجتماعي الموجه إليها من المؤسسة وقيمة هذا الاهتمام بلغة النقود.</a:t>
            </a:r>
            <a:endParaRPr lang="fr-FR" sz="12800" dirty="0" smtClean="0">
              <a:cs typeface="+mj-cs"/>
            </a:endParaRPr>
          </a:p>
        </p:txBody>
      </p:sp>
    </p:spTree>
  </p:cSld>
  <p:clrMapOvr>
    <a:masterClrMapping/>
  </p:clrMapOvr>
  <p:transition spd="med">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lide(fromBottom)">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slide(fromBottom)">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slide(fromBottom)">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slide(fromBottom)">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 presetClass="exit" presetSubtype="4" fill="hold" grpId="1" nodeType="clickEffect">
                                  <p:stCondLst>
                                    <p:cond delay="0"/>
                                  </p:stCondLst>
                                  <p:childTnLst>
                                    <p:anim calcmode="lin" valueType="num">
                                      <p:cBhvr additive="base">
                                        <p:cTn id="31" dur="2000"/>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32" dur="2000"/>
                                        <p:tgtEl>
                                          <p:spTgt spid="3">
                                            <p:txEl>
                                              <p:pRg st="0" end="0"/>
                                            </p:txEl>
                                          </p:spTgt>
                                        </p:tgtEl>
                                        <p:attrNameLst>
                                          <p:attrName>ppt_y</p:attrName>
                                        </p:attrNameLst>
                                      </p:cBhvr>
                                      <p:tavLst>
                                        <p:tav tm="0">
                                          <p:val>
                                            <p:strVal val="ppt_y"/>
                                          </p:val>
                                        </p:tav>
                                        <p:tav tm="100000">
                                          <p:val>
                                            <p:strVal val="1+ppt_h/2"/>
                                          </p:val>
                                        </p:tav>
                                      </p:tavLst>
                                    </p:anim>
                                    <p:set>
                                      <p:cBhvr>
                                        <p:cTn id="33" dur="1" fill="hold">
                                          <p:stCondLst>
                                            <p:cond delay="1999"/>
                                          </p:stCondLst>
                                        </p:cTn>
                                        <p:tgtEl>
                                          <p:spTgt spid="3">
                                            <p:txEl>
                                              <p:pRg st="0" end="0"/>
                                            </p:txEl>
                                          </p:spTgt>
                                        </p:tgtEl>
                                        <p:attrNameLst>
                                          <p:attrName>style.visibility</p:attrName>
                                        </p:attrNameLst>
                                      </p:cBhvr>
                                      <p:to>
                                        <p:strVal val="hidden"/>
                                      </p:to>
                                    </p:set>
                                  </p:childTnLst>
                                </p:cTn>
                              </p:par>
                            </p:childTnLst>
                          </p:cTn>
                        </p:par>
                      </p:childTnLst>
                    </p:cTn>
                  </p:par>
                  <p:par>
                    <p:cTn id="34" fill="hold">
                      <p:stCondLst>
                        <p:cond delay="indefinite"/>
                      </p:stCondLst>
                      <p:childTnLst>
                        <p:par>
                          <p:cTn id="35" fill="hold">
                            <p:stCondLst>
                              <p:cond delay="0"/>
                            </p:stCondLst>
                            <p:childTnLst>
                              <p:par>
                                <p:cTn id="36" presetID="2" presetClass="exit" presetSubtype="4" fill="hold" grpId="1" nodeType="clickEffect">
                                  <p:stCondLst>
                                    <p:cond delay="0"/>
                                  </p:stCondLst>
                                  <p:childTnLst>
                                    <p:anim calcmode="lin" valueType="num">
                                      <p:cBhvr additive="base">
                                        <p:cTn id="37" dur="2000"/>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38" dur="2000"/>
                                        <p:tgtEl>
                                          <p:spTgt spid="3">
                                            <p:txEl>
                                              <p:pRg st="1" end="1"/>
                                            </p:txEl>
                                          </p:spTgt>
                                        </p:tgtEl>
                                        <p:attrNameLst>
                                          <p:attrName>ppt_y</p:attrName>
                                        </p:attrNameLst>
                                      </p:cBhvr>
                                      <p:tavLst>
                                        <p:tav tm="0">
                                          <p:val>
                                            <p:strVal val="ppt_y"/>
                                          </p:val>
                                        </p:tav>
                                        <p:tav tm="100000">
                                          <p:val>
                                            <p:strVal val="1+ppt_h/2"/>
                                          </p:val>
                                        </p:tav>
                                      </p:tavLst>
                                    </p:anim>
                                    <p:set>
                                      <p:cBhvr>
                                        <p:cTn id="39" dur="1" fill="hold">
                                          <p:stCondLst>
                                            <p:cond delay="1999"/>
                                          </p:stCondLst>
                                        </p:cTn>
                                        <p:tgtEl>
                                          <p:spTgt spid="3">
                                            <p:txEl>
                                              <p:pRg st="1" end="1"/>
                                            </p:txEl>
                                          </p:spTgt>
                                        </p:tgtEl>
                                        <p:attrNameLst>
                                          <p:attrName>style.visibility</p:attrName>
                                        </p:attrNameLst>
                                      </p:cBhvr>
                                      <p:to>
                                        <p:strVal val="hidden"/>
                                      </p:to>
                                    </p:set>
                                  </p:childTnLst>
                                </p:cTn>
                              </p:par>
                            </p:childTnLst>
                          </p:cTn>
                        </p:par>
                      </p:childTnLst>
                    </p:cTn>
                  </p:par>
                  <p:par>
                    <p:cTn id="40" fill="hold">
                      <p:stCondLst>
                        <p:cond delay="indefinite"/>
                      </p:stCondLst>
                      <p:childTnLst>
                        <p:par>
                          <p:cTn id="41" fill="hold">
                            <p:stCondLst>
                              <p:cond delay="0"/>
                            </p:stCondLst>
                            <p:childTnLst>
                              <p:par>
                                <p:cTn id="42" presetID="2" presetClass="exit" presetSubtype="4" fill="hold" grpId="1" nodeType="clickEffect">
                                  <p:stCondLst>
                                    <p:cond delay="0"/>
                                  </p:stCondLst>
                                  <p:childTnLst>
                                    <p:anim calcmode="lin" valueType="num">
                                      <p:cBhvr additive="base">
                                        <p:cTn id="43" dur="2000"/>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44" dur="2000"/>
                                        <p:tgtEl>
                                          <p:spTgt spid="3">
                                            <p:txEl>
                                              <p:pRg st="2" end="2"/>
                                            </p:txEl>
                                          </p:spTgt>
                                        </p:tgtEl>
                                        <p:attrNameLst>
                                          <p:attrName>ppt_y</p:attrName>
                                        </p:attrNameLst>
                                      </p:cBhvr>
                                      <p:tavLst>
                                        <p:tav tm="0">
                                          <p:val>
                                            <p:strVal val="ppt_y"/>
                                          </p:val>
                                        </p:tav>
                                        <p:tav tm="100000">
                                          <p:val>
                                            <p:strVal val="1+ppt_h/2"/>
                                          </p:val>
                                        </p:tav>
                                      </p:tavLst>
                                    </p:anim>
                                    <p:set>
                                      <p:cBhvr>
                                        <p:cTn id="45" dur="1" fill="hold">
                                          <p:stCondLst>
                                            <p:cond delay="1999"/>
                                          </p:stCondLst>
                                        </p:cTn>
                                        <p:tgtEl>
                                          <p:spTgt spid="3">
                                            <p:txEl>
                                              <p:pRg st="2" end="2"/>
                                            </p:txEl>
                                          </p:spTgt>
                                        </p:tgtEl>
                                        <p:attrNameLst>
                                          <p:attrName>style.visibility</p:attrName>
                                        </p:attrNameLst>
                                      </p:cBhvr>
                                      <p:to>
                                        <p:strVal val="hidden"/>
                                      </p:to>
                                    </p:set>
                                  </p:childTnLst>
                                </p:cTn>
                              </p:par>
                            </p:childTnLst>
                          </p:cTn>
                        </p:par>
                      </p:childTnLst>
                    </p:cTn>
                  </p:par>
                  <p:par>
                    <p:cTn id="46" fill="hold">
                      <p:stCondLst>
                        <p:cond delay="indefinite"/>
                      </p:stCondLst>
                      <p:childTnLst>
                        <p:par>
                          <p:cTn id="47" fill="hold">
                            <p:stCondLst>
                              <p:cond delay="0"/>
                            </p:stCondLst>
                            <p:childTnLst>
                              <p:par>
                                <p:cTn id="48" presetID="2" presetClass="exit" presetSubtype="4" fill="hold" grpId="1" nodeType="clickEffect">
                                  <p:stCondLst>
                                    <p:cond delay="0"/>
                                  </p:stCondLst>
                                  <p:childTnLst>
                                    <p:anim calcmode="lin" valueType="num">
                                      <p:cBhvr additive="base">
                                        <p:cTn id="49" dur="2000"/>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50" dur="2000"/>
                                        <p:tgtEl>
                                          <p:spTgt spid="3">
                                            <p:txEl>
                                              <p:pRg st="3" end="3"/>
                                            </p:txEl>
                                          </p:spTgt>
                                        </p:tgtEl>
                                        <p:attrNameLst>
                                          <p:attrName>ppt_y</p:attrName>
                                        </p:attrNameLst>
                                      </p:cBhvr>
                                      <p:tavLst>
                                        <p:tav tm="0">
                                          <p:val>
                                            <p:strVal val="ppt_y"/>
                                          </p:val>
                                        </p:tav>
                                        <p:tav tm="100000">
                                          <p:val>
                                            <p:strVal val="1+ppt_h/2"/>
                                          </p:val>
                                        </p:tav>
                                      </p:tavLst>
                                    </p:anim>
                                    <p:set>
                                      <p:cBhvr>
                                        <p:cTn id="51" dur="1" fill="hold">
                                          <p:stCondLst>
                                            <p:cond delay="1999"/>
                                          </p:stCondLst>
                                        </p:cTn>
                                        <p:tgtEl>
                                          <p:spTgt spid="3">
                                            <p:txEl>
                                              <p:pRg st="3" end="3"/>
                                            </p:txEl>
                                          </p:spTgt>
                                        </p:tgtEl>
                                        <p:attrNameLst>
                                          <p:attrName>style.visibility</p:attrName>
                                        </p:attrNameLst>
                                      </p:cBhvr>
                                      <p:to>
                                        <p:strVal val="hidden"/>
                                      </p:to>
                                    </p:set>
                                  </p:childTnLst>
                                </p:cTn>
                              </p:par>
                            </p:childTnLst>
                          </p:cTn>
                        </p:par>
                      </p:childTnLst>
                    </p:cTn>
                  </p:par>
                  <p:par>
                    <p:cTn id="52" fill="hold">
                      <p:stCondLst>
                        <p:cond delay="indefinite"/>
                      </p:stCondLst>
                      <p:childTnLst>
                        <p:par>
                          <p:cTn id="53" fill="hold">
                            <p:stCondLst>
                              <p:cond delay="0"/>
                            </p:stCondLst>
                            <p:childTnLst>
                              <p:par>
                                <p:cTn id="54" presetID="2" presetClass="exit" presetSubtype="4" fill="hold" grpId="1" nodeType="clickEffect">
                                  <p:stCondLst>
                                    <p:cond delay="0"/>
                                  </p:stCondLst>
                                  <p:childTnLst>
                                    <p:anim calcmode="lin" valueType="num">
                                      <p:cBhvr additive="base">
                                        <p:cTn id="55" dur="2000"/>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56" dur="2000"/>
                                        <p:tgtEl>
                                          <p:spTgt spid="3">
                                            <p:txEl>
                                              <p:pRg st="4" end="4"/>
                                            </p:txEl>
                                          </p:spTgt>
                                        </p:tgtEl>
                                        <p:attrNameLst>
                                          <p:attrName>ppt_y</p:attrName>
                                        </p:attrNameLst>
                                      </p:cBhvr>
                                      <p:tavLst>
                                        <p:tav tm="0">
                                          <p:val>
                                            <p:strVal val="ppt_y"/>
                                          </p:val>
                                        </p:tav>
                                        <p:tav tm="100000">
                                          <p:val>
                                            <p:strVal val="1+ppt_h/2"/>
                                          </p:val>
                                        </p:tav>
                                      </p:tavLst>
                                    </p:anim>
                                    <p:set>
                                      <p:cBhvr>
                                        <p:cTn id="57" dur="1" fill="hold">
                                          <p:stCondLst>
                                            <p:cond delay="1999"/>
                                          </p:stCondLst>
                                        </p:cTn>
                                        <p:tgtEl>
                                          <p:spTgt spid="3">
                                            <p:txEl>
                                              <p:pRg st="4" end="4"/>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785794"/>
            <a:ext cx="8229600" cy="5538806"/>
          </a:xfrm>
        </p:spPr>
        <p:txBody>
          <a:bodyPr/>
          <a:lstStyle/>
          <a:p>
            <a:pPr lvl="0" algn="just" rtl="1">
              <a:buClrTx/>
              <a:buFont typeface="Wingdings" pitchFamily="2" charset="2"/>
              <a:buChar char="q"/>
            </a:pPr>
            <a:r>
              <a:rPr lang="ar-DZ" sz="4000" dirty="0" smtClean="0">
                <a:cs typeface="+mj-cs"/>
              </a:rPr>
              <a:t>الأجهزة الحكومية المركزية والمحلية وجماعات الرأي العام الضاغطة يهمهم التعرف على مدى التزام المؤسسة بالتشريعات في مجال الأنشطة الاجتماعية ومجالات الرقابة على البيئة والصحة المهنية والأمن الصناعي وغيره.</a:t>
            </a:r>
            <a:endParaRPr lang="fr-FR" sz="4000" dirty="0" smtClean="0">
              <a:cs typeface="+mj-cs"/>
            </a:endParaRPr>
          </a:p>
          <a:p>
            <a:pPr lvl="0" algn="just" rtl="1">
              <a:buClrTx/>
              <a:buFont typeface="Wingdings" pitchFamily="2" charset="2"/>
              <a:buChar char="q"/>
            </a:pPr>
            <a:r>
              <a:rPr lang="ar-DZ" sz="4000" dirty="0" smtClean="0">
                <a:cs typeface="+mj-cs"/>
              </a:rPr>
              <a:t>المنشآت المتماثلة والمتنافسة تريد الحصول على بيانات ونتائج الأداء الاجتماعي لمثيلاتها للتعرف على المدى الذي بلغته هي بالنسبة لغيرها مما يؤثر على صورتها في المجتمع إيجابا وسلبا.</a:t>
            </a:r>
            <a:endParaRPr lang="fr-FR" sz="4000" dirty="0" smtClean="0">
              <a:cs typeface="+mj-cs"/>
            </a:endParaRPr>
          </a:p>
          <a:p>
            <a:pPr algn="r" rtl="1">
              <a:buNone/>
            </a:pPr>
            <a:endParaRPr lang="fr-FR"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714356"/>
            <a:ext cx="8229600" cy="5610244"/>
          </a:xfrm>
        </p:spPr>
        <p:txBody>
          <a:bodyPr>
            <a:normAutofit lnSpcReduction="10000"/>
          </a:bodyPr>
          <a:lstStyle/>
          <a:p>
            <a:pPr algn="just" rtl="1">
              <a:buNone/>
            </a:pPr>
            <a:r>
              <a:rPr lang="ar-DZ" sz="2800" dirty="0" smtClean="0">
                <a:cs typeface="+mj-cs"/>
              </a:rPr>
              <a:t>ولذا فإن التقرير وإن كان يوجه إلى أصحاب المؤسسة والمستويات الإدارية بالمنشأة يمكنهم الحصول على نسخة منه فإن هناك ضرورة لنشره حتى تتمكن باقي المجموعات من الإطلاع عليه ليتحقق الهدف منه ومن عملية التدقيق الاجتماعي ذاتها.</a:t>
            </a:r>
            <a:endParaRPr lang="fr-FR" sz="2800" dirty="0" smtClean="0">
              <a:cs typeface="+mj-cs"/>
            </a:endParaRPr>
          </a:p>
          <a:p>
            <a:pPr algn="just" rtl="1">
              <a:buNone/>
            </a:pPr>
            <a:r>
              <a:rPr lang="fr-FR" sz="2800" b="1" dirty="0" smtClean="0">
                <a:cs typeface="+mj-cs"/>
              </a:rPr>
              <a:t>-VI -2</a:t>
            </a:r>
            <a:r>
              <a:rPr lang="ar-SA" sz="2800" b="1" dirty="0" smtClean="0">
                <a:cs typeface="+mj-cs"/>
              </a:rPr>
              <a:t>أهداف التقرير</a:t>
            </a:r>
            <a:endParaRPr lang="fr-FR" sz="2800" dirty="0" smtClean="0">
              <a:cs typeface="+mj-cs"/>
            </a:endParaRPr>
          </a:p>
          <a:p>
            <a:pPr algn="just" rtl="1">
              <a:buNone/>
            </a:pPr>
            <a:r>
              <a:rPr lang="ar-DZ" sz="2800" dirty="0" smtClean="0">
                <a:cs typeface="+mj-cs"/>
              </a:rPr>
              <a:t>يمكن إجمال أهداف التقرير بالنسبة لثلاثة أطراف، المؤسسة والمجتمع بمفهومه الواسع والمراجع الاجتماعي</a:t>
            </a:r>
            <a:endParaRPr lang="fr-FR" sz="2800" dirty="0" smtClean="0">
              <a:cs typeface="+mj-cs"/>
            </a:endParaRPr>
          </a:p>
          <a:p>
            <a:pPr algn="just" rtl="1">
              <a:buNone/>
            </a:pPr>
            <a:r>
              <a:rPr lang="ar-DZ" sz="2800" b="1" u="sng" dirty="0" smtClean="0">
                <a:cs typeface="+mj-cs"/>
              </a:rPr>
              <a:t>بالنسبة للمؤسسة:</a:t>
            </a:r>
            <a:endParaRPr lang="fr-FR" sz="2800" dirty="0" smtClean="0">
              <a:cs typeface="+mj-cs"/>
            </a:endParaRPr>
          </a:p>
          <a:p>
            <a:pPr algn="just" rtl="1">
              <a:buNone/>
            </a:pPr>
            <a:r>
              <a:rPr lang="ar-DZ" sz="2800" dirty="0" smtClean="0">
                <a:cs typeface="+mj-cs"/>
              </a:rPr>
              <a:t>يجب أن يساهم التقرير في تحقيق ثلاثة أهداف على الأقل للمؤسسة:</a:t>
            </a:r>
            <a:endParaRPr lang="fr-FR" sz="2800" dirty="0" smtClean="0">
              <a:cs typeface="+mj-cs"/>
            </a:endParaRPr>
          </a:p>
          <a:p>
            <a:pPr algn="just" rtl="1">
              <a:buNone/>
            </a:pPr>
            <a:r>
              <a:rPr lang="fr-FR" sz="2800" dirty="0" smtClean="0">
                <a:cs typeface="+mj-cs"/>
                <a:sym typeface="Wingdings"/>
              </a:rPr>
              <a:t></a:t>
            </a:r>
            <a:r>
              <a:rPr lang="ar-DZ" sz="2800" dirty="0" smtClean="0">
                <a:cs typeface="+mj-cs"/>
              </a:rPr>
              <a:t>تحسين الصورة العامة للمؤسسة لدى الجمهور؛</a:t>
            </a:r>
            <a:endParaRPr lang="fr-FR" sz="2800" dirty="0" smtClean="0">
              <a:cs typeface="+mj-cs"/>
            </a:endParaRPr>
          </a:p>
          <a:p>
            <a:pPr algn="just" rtl="1">
              <a:buNone/>
            </a:pPr>
            <a:r>
              <a:rPr lang="fr-FR" sz="2800" dirty="0" smtClean="0">
                <a:cs typeface="+mj-cs"/>
                <a:sym typeface="Wingdings"/>
              </a:rPr>
              <a:t></a:t>
            </a:r>
            <a:r>
              <a:rPr lang="ar-DZ" sz="2800" dirty="0" smtClean="0">
                <a:cs typeface="+mj-cs"/>
              </a:rPr>
              <a:t>إعلام إدارة المؤسسة في صورة محددة عن تأثيرها على المجتمع سلبا وإيجابا؛</a:t>
            </a:r>
            <a:endParaRPr lang="fr-FR" sz="2800" dirty="0" smtClean="0">
              <a:cs typeface="+mj-cs"/>
            </a:endParaRPr>
          </a:p>
          <a:p>
            <a:pPr algn="just" rtl="1">
              <a:buNone/>
            </a:pPr>
            <a:r>
              <a:rPr lang="fr-FR" sz="2800" dirty="0" smtClean="0">
                <a:cs typeface="+mj-cs"/>
                <a:sym typeface="Wingdings"/>
              </a:rPr>
              <a:t></a:t>
            </a:r>
            <a:r>
              <a:rPr lang="ar-DZ" sz="2800" dirty="0" smtClean="0">
                <a:cs typeface="+mj-cs"/>
              </a:rPr>
              <a:t>إعلام المجتمع باستشعار المؤسسة للمسؤولية الاجتماعية وإمداده بتصور عن سلوك المؤسسة وتأثيرها الاجتماعي؛</a:t>
            </a:r>
            <a:endParaRPr lang="fr-FR" sz="2800" dirty="0" smtClean="0">
              <a:cs typeface="+mj-cs"/>
            </a:endParaRPr>
          </a:p>
          <a:p>
            <a:pPr algn="r" rtl="1">
              <a:buNone/>
            </a:pPr>
            <a:endParaRPr lang="fr-FR" dirty="0"/>
          </a:p>
        </p:txBody>
      </p:sp>
    </p:spTree>
  </p:cSld>
  <p:clrMapOvr>
    <a:masterClrMapping/>
  </p:clrMapOvr>
  <p:transition spd="slow">
    <p:blinds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20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20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20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14" dur="20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20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20" dur="20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2000" fill="hold"/>
                                        <p:tgtEl>
                                          <p:spTgt spid="3">
                                            <p:txEl>
                                              <p:pRg st="3" end="3"/>
                                            </p:txEl>
                                          </p:spTgt>
                                        </p:tgtEl>
                                        <p:attrNameLst>
                                          <p:attrName>ppt_x</p:attrName>
                                        </p:attrNameLst>
                                      </p:cBhvr>
                                      <p:tavLst>
                                        <p:tav tm="0">
                                          <p:val>
                                            <p:strVal val="1+#ppt_w/2"/>
                                          </p:val>
                                        </p:tav>
                                        <p:tav tm="100000">
                                          <p:val>
                                            <p:strVal val="#ppt_x"/>
                                          </p:val>
                                        </p:tav>
                                      </p:tavLst>
                                    </p:anim>
                                    <p:anim calcmode="lin" valueType="num">
                                      <p:cBhvr additive="base">
                                        <p:cTn id="26" dur="20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2"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2000" fill="hold"/>
                                        <p:tgtEl>
                                          <p:spTgt spid="3">
                                            <p:txEl>
                                              <p:pRg st="4" end="4"/>
                                            </p:txEl>
                                          </p:spTgt>
                                        </p:tgtEl>
                                        <p:attrNameLst>
                                          <p:attrName>ppt_x</p:attrName>
                                        </p:attrNameLst>
                                      </p:cBhvr>
                                      <p:tavLst>
                                        <p:tav tm="0">
                                          <p:val>
                                            <p:strVal val="1+#ppt_w/2"/>
                                          </p:val>
                                        </p:tav>
                                        <p:tav tm="100000">
                                          <p:val>
                                            <p:strVal val="#ppt_x"/>
                                          </p:val>
                                        </p:tav>
                                      </p:tavLst>
                                    </p:anim>
                                    <p:anim calcmode="lin" valueType="num">
                                      <p:cBhvr additive="base">
                                        <p:cTn id="32" dur="20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2"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2000" fill="hold"/>
                                        <p:tgtEl>
                                          <p:spTgt spid="3">
                                            <p:txEl>
                                              <p:pRg st="5" end="5"/>
                                            </p:txEl>
                                          </p:spTgt>
                                        </p:tgtEl>
                                        <p:attrNameLst>
                                          <p:attrName>ppt_x</p:attrName>
                                        </p:attrNameLst>
                                      </p:cBhvr>
                                      <p:tavLst>
                                        <p:tav tm="0">
                                          <p:val>
                                            <p:strVal val="1+#ppt_w/2"/>
                                          </p:val>
                                        </p:tav>
                                        <p:tav tm="100000">
                                          <p:val>
                                            <p:strVal val="#ppt_x"/>
                                          </p:val>
                                        </p:tav>
                                      </p:tavLst>
                                    </p:anim>
                                    <p:anim calcmode="lin" valueType="num">
                                      <p:cBhvr additive="base">
                                        <p:cTn id="38" dur="200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2"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2000" fill="hold"/>
                                        <p:tgtEl>
                                          <p:spTgt spid="3">
                                            <p:txEl>
                                              <p:pRg st="6" end="6"/>
                                            </p:txEl>
                                          </p:spTgt>
                                        </p:tgtEl>
                                        <p:attrNameLst>
                                          <p:attrName>ppt_x</p:attrName>
                                        </p:attrNameLst>
                                      </p:cBhvr>
                                      <p:tavLst>
                                        <p:tav tm="0">
                                          <p:val>
                                            <p:strVal val="1+#ppt_w/2"/>
                                          </p:val>
                                        </p:tav>
                                        <p:tav tm="100000">
                                          <p:val>
                                            <p:strVal val="#ppt_x"/>
                                          </p:val>
                                        </p:tav>
                                      </p:tavLst>
                                    </p:anim>
                                    <p:anim calcmode="lin" valueType="num">
                                      <p:cBhvr additive="base">
                                        <p:cTn id="44" dur="2000" fill="hold"/>
                                        <p:tgtEl>
                                          <p:spTgt spid="3">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2"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2000" fill="hold"/>
                                        <p:tgtEl>
                                          <p:spTgt spid="3">
                                            <p:txEl>
                                              <p:pRg st="7" end="7"/>
                                            </p:txEl>
                                          </p:spTgt>
                                        </p:tgtEl>
                                        <p:attrNameLst>
                                          <p:attrName>ppt_x</p:attrName>
                                        </p:attrNameLst>
                                      </p:cBhvr>
                                      <p:tavLst>
                                        <p:tav tm="0">
                                          <p:val>
                                            <p:strVal val="1+#ppt_w/2"/>
                                          </p:val>
                                        </p:tav>
                                        <p:tav tm="100000">
                                          <p:val>
                                            <p:strVal val="#ppt_x"/>
                                          </p:val>
                                        </p:tav>
                                      </p:tavLst>
                                    </p:anim>
                                    <p:anim calcmode="lin" valueType="num">
                                      <p:cBhvr additive="base">
                                        <p:cTn id="50" dur="2000" fill="hold"/>
                                        <p:tgtEl>
                                          <p:spTgt spid="3">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xit" presetSubtype="8" fill="hold" grpId="1" nodeType="clickEffect">
                                  <p:stCondLst>
                                    <p:cond delay="0"/>
                                  </p:stCondLst>
                                  <p:childTnLst>
                                    <p:anim calcmode="lin" valueType="num">
                                      <p:cBhvr additive="base">
                                        <p:cTn id="54" dur="2000"/>
                                        <p:tgtEl>
                                          <p:spTgt spid="3">
                                            <p:txEl>
                                              <p:pRg st="0" end="0"/>
                                            </p:txEl>
                                          </p:spTgt>
                                        </p:tgtEl>
                                        <p:attrNameLst>
                                          <p:attrName>ppt_x</p:attrName>
                                        </p:attrNameLst>
                                      </p:cBhvr>
                                      <p:tavLst>
                                        <p:tav tm="0">
                                          <p:val>
                                            <p:strVal val="ppt_x"/>
                                          </p:val>
                                        </p:tav>
                                        <p:tav tm="100000">
                                          <p:val>
                                            <p:strVal val="0-ppt_w/2"/>
                                          </p:val>
                                        </p:tav>
                                      </p:tavLst>
                                    </p:anim>
                                    <p:anim calcmode="lin" valueType="num">
                                      <p:cBhvr additive="base">
                                        <p:cTn id="55" dur="2000"/>
                                        <p:tgtEl>
                                          <p:spTgt spid="3">
                                            <p:txEl>
                                              <p:pRg st="0" end="0"/>
                                            </p:txEl>
                                          </p:spTgt>
                                        </p:tgtEl>
                                        <p:attrNameLst>
                                          <p:attrName>ppt_y</p:attrName>
                                        </p:attrNameLst>
                                      </p:cBhvr>
                                      <p:tavLst>
                                        <p:tav tm="0">
                                          <p:val>
                                            <p:strVal val="ppt_y"/>
                                          </p:val>
                                        </p:tav>
                                        <p:tav tm="100000">
                                          <p:val>
                                            <p:strVal val="ppt_y"/>
                                          </p:val>
                                        </p:tav>
                                      </p:tavLst>
                                    </p:anim>
                                    <p:set>
                                      <p:cBhvr>
                                        <p:cTn id="56" dur="1" fill="hold">
                                          <p:stCondLst>
                                            <p:cond delay="1999"/>
                                          </p:stCondLst>
                                        </p:cTn>
                                        <p:tgtEl>
                                          <p:spTgt spid="3">
                                            <p:txEl>
                                              <p:pRg st="0" end="0"/>
                                            </p:txEl>
                                          </p:spTgt>
                                        </p:tgtEl>
                                        <p:attrNameLst>
                                          <p:attrName>style.visibility</p:attrName>
                                        </p:attrNameLst>
                                      </p:cBhvr>
                                      <p:to>
                                        <p:strVal val="hidden"/>
                                      </p:to>
                                    </p:set>
                                  </p:childTnLst>
                                </p:cTn>
                              </p:par>
                            </p:childTnLst>
                          </p:cTn>
                        </p:par>
                      </p:childTnLst>
                    </p:cTn>
                  </p:par>
                  <p:par>
                    <p:cTn id="57" fill="hold">
                      <p:stCondLst>
                        <p:cond delay="indefinite"/>
                      </p:stCondLst>
                      <p:childTnLst>
                        <p:par>
                          <p:cTn id="58" fill="hold">
                            <p:stCondLst>
                              <p:cond delay="0"/>
                            </p:stCondLst>
                            <p:childTnLst>
                              <p:par>
                                <p:cTn id="59" presetID="2" presetClass="exit" presetSubtype="8" fill="hold" grpId="1" nodeType="clickEffect">
                                  <p:stCondLst>
                                    <p:cond delay="0"/>
                                  </p:stCondLst>
                                  <p:childTnLst>
                                    <p:anim calcmode="lin" valueType="num">
                                      <p:cBhvr additive="base">
                                        <p:cTn id="60" dur="2000"/>
                                        <p:tgtEl>
                                          <p:spTgt spid="3">
                                            <p:txEl>
                                              <p:pRg st="1" end="1"/>
                                            </p:txEl>
                                          </p:spTgt>
                                        </p:tgtEl>
                                        <p:attrNameLst>
                                          <p:attrName>ppt_x</p:attrName>
                                        </p:attrNameLst>
                                      </p:cBhvr>
                                      <p:tavLst>
                                        <p:tav tm="0">
                                          <p:val>
                                            <p:strVal val="ppt_x"/>
                                          </p:val>
                                        </p:tav>
                                        <p:tav tm="100000">
                                          <p:val>
                                            <p:strVal val="0-ppt_w/2"/>
                                          </p:val>
                                        </p:tav>
                                      </p:tavLst>
                                    </p:anim>
                                    <p:anim calcmode="lin" valueType="num">
                                      <p:cBhvr additive="base">
                                        <p:cTn id="61" dur="2000"/>
                                        <p:tgtEl>
                                          <p:spTgt spid="3">
                                            <p:txEl>
                                              <p:pRg st="1" end="1"/>
                                            </p:txEl>
                                          </p:spTgt>
                                        </p:tgtEl>
                                        <p:attrNameLst>
                                          <p:attrName>ppt_y</p:attrName>
                                        </p:attrNameLst>
                                      </p:cBhvr>
                                      <p:tavLst>
                                        <p:tav tm="0">
                                          <p:val>
                                            <p:strVal val="ppt_y"/>
                                          </p:val>
                                        </p:tav>
                                        <p:tav tm="100000">
                                          <p:val>
                                            <p:strVal val="ppt_y"/>
                                          </p:val>
                                        </p:tav>
                                      </p:tavLst>
                                    </p:anim>
                                    <p:set>
                                      <p:cBhvr>
                                        <p:cTn id="62" dur="1" fill="hold">
                                          <p:stCondLst>
                                            <p:cond delay="1999"/>
                                          </p:stCondLst>
                                        </p:cTn>
                                        <p:tgtEl>
                                          <p:spTgt spid="3">
                                            <p:txEl>
                                              <p:pRg st="1" end="1"/>
                                            </p:txEl>
                                          </p:spTgt>
                                        </p:tgtEl>
                                        <p:attrNameLst>
                                          <p:attrName>style.visibility</p:attrName>
                                        </p:attrNameLst>
                                      </p:cBhvr>
                                      <p:to>
                                        <p:strVal val="hidden"/>
                                      </p:to>
                                    </p:set>
                                  </p:childTnLst>
                                </p:cTn>
                              </p:par>
                            </p:childTnLst>
                          </p:cTn>
                        </p:par>
                      </p:childTnLst>
                    </p:cTn>
                  </p:par>
                  <p:par>
                    <p:cTn id="63" fill="hold">
                      <p:stCondLst>
                        <p:cond delay="indefinite"/>
                      </p:stCondLst>
                      <p:childTnLst>
                        <p:par>
                          <p:cTn id="64" fill="hold">
                            <p:stCondLst>
                              <p:cond delay="0"/>
                            </p:stCondLst>
                            <p:childTnLst>
                              <p:par>
                                <p:cTn id="65" presetID="2" presetClass="exit" presetSubtype="8" fill="hold" grpId="1" nodeType="clickEffect">
                                  <p:stCondLst>
                                    <p:cond delay="0"/>
                                  </p:stCondLst>
                                  <p:childTnLst>
                                    <p:anim calcmode="lin" valueType="num">
                                      <p:cBhvr additive="base">
                                        <p:cTn id="66" dur="2000"/>
                                        <p:tgtEl>
                                          <p:spTgt spid="3">
                                            <p:txEl>
                                              <p:pRg st="2" end="2"/>
                                            </p:txEl>
                                          </p:spTgt>
                                        </p:tgtEl>
                                        <p:attrNameLst>
                                          <p:attrName>ppt_x</p:attrName>
                                        </p:attrNameLst>
                                      </p:cBhvr>
                                      <p:tavLst>
                                        <p:tav tm="0">
                                          <p:val>
                                            <p:strVal val="ppt_x"/>
                                          </p:val>
                                        </p:tav>
                                        <p:tav tm="100000">
                                          <p:val>
                                            <p:strVal val="0-ppt_w/2"/>
                                          </p:val>
                                        </p:tav>
                                      </p:tavLst>
                                    </p:anim>
                                    <p:anim calcmode="lin" valueType="num">
                                      <p:cBhvr additive="base">
                                        <p:cTn id="67" dur="2000"/>
                                        <p:tgtEl>
                                          <p:spTgt spid="3">
                                            <p:txEl>
                                              <p:pRg st="2" end="2"/>
                                            </p:txEl>
                                          </p:spTgt>
                                        </p:tgtEl>
                                        <p:attrNameLst>
                                          <p:attrName>ppt_y</p:attrName>
                                        </p:attrNameLst>
                                      </p:cBhvr>
                                      <p:tavLst>
                                        <p:tav tm="0">
                                          <p:val>
                                            <p:strVal val="ppt_y"/>
                                          </p:val>
                                        </p:tav>
                                        <p:tav tm="100000">
                                          <p:val>
                                            <p:strVal val="ppt_y"/>
                                          </p:val>
                                        </p:tav>
                                      </p:tavLst>
                                    </p:anim>
                                    <p:set>
                                      <p:cBhvr>
                                        <p:cTn id="68" dur="1" fill="hold">
                                          <p:stCondLst>
                                            <p:cond delay="1999"/>
                                          </p:stCondLst>
                                        </p:cTn>
                                        <p:tgtEl>
                                          <p:spTgt spid="3">
                                            <p:txEl>
                                              <p:pRg st="2" end="2"/>
                                            </p:txEl>
                                          </p:spTgt>
                                        </p:tgtEl>
                                        <p:attrNameLst>
                                          <p:attrName>style.visibility</p:attrName>
                                        </p:attrNameLst>
                                      </p:cBhvr>
                                      <p:to>
                                        <p:strVal val="hidden"/>
                                      </p:to>
                                    </p:set>
                                  </p:childTnLst>
                                </p:cTn>
                              </p:par>
                            </p:childTnLst>
                          </p:cTn>
                        </p:par>
                      </p:childTnLst>
                    </p:cTn>
                  </p:par>
                  <p:par>
                    <p:cTn id="69" fill="hold">
                      <p:stCondLst>
                        <p:cond delay="indefinite"/>
                      </p:stCondLst>
                      <p:childTnLst>
                        <p:par>
                          <p:cTn id="70" fill="hold">
                            <p:stCondLst>
                              <p:cond delay="0"/>
                            </p:stCondLst>
                            <p:childTnLst>
                              <p:par>
                                <p:cTn id="71" presetID="2" presetClass="exit" presetSubtype="8" fill="hold" grpId="1" nodeType="clickEffect">
                                  <p:stCondLst>
                                    <p:cond delay="0"/>
                                  </p:stCondLst>
                                  <p:childTnLst>
                                    <p:anim calcmode="lin" valueType="num">
                                      <p:cBhvr additive="base">
                                        <p:cTn id="72" dur="2000"/>
                                        <p:tgtEl>
                                          <p:spTgt spid="3">
                                            <p:txEl>
                                              <p:pRg st="3" end="3"/>
                                            </p:txEl>
                                          </p:spTgt>
                                        </p:tgtEl>
                                        <p:attrNameLst>
                                          <p:attrName>ppt_x</p:attrName>
                                        </p:attrNameLst>
                                      </p:cBhvr>
                                      <p:tavLst>
                                        <p:tav tm="0">
                                          <p:val>
                                            <p:strVal val="ppt_x"/>
                                          </p:val>
                                        </p:tav>
                                        <p:tav tm="100000">
                                          <p:val>
                                            <p:strVal val="0-ppt_w/2"/>
                                          </p:val>
                                        </p:tav>
                                      </p:tavLst>
                                    </p:anim>
                                    <p:anim calcmode="lin" valueType="num">
                                      <p:cBhvr additive="base">
                                        <p:cTn id="73" dur="2000"/>
                                        <p:tgtEl>
                                          <p:spTgt spid="3">
                                            <p:txEl>
                                              <p:pRg st="3" end="3"/>
                                            </p:txEl>
                                          </p:spTgt>
                                        </p:tgtEl>
                                        <p:attrNameLst>
                                          <p:attrName>ppt_y</p:attrName>
                                        </p:attrNameLst>
                                      </p:cBhvr>
                                      <p:tavLst>
                                        <p:tav tm="0">
                                          <p:val>
                                            <p:strVal val="ppt_y"/>
                                          </p:val>
                                        </p:tav>
                                        <p:tav tm="100000">
                                          <p:val>
                                            <p:strVal val="ppt_y"/>
                                          </p:val>
                                        </p:tav>
                                      </p:tavLst>
                                    </p:anim>
                                    <p:set>
                                      <p:cBhvr>
                                        <p:cTn id="74" dur="1" fill="hold">
                                          <p:stCondLst>
                                            <p:cond delay="1999"/>
                                          </p:stCondLst>
                                        </p:cTn>
                                        <p:tgtEl>
                                          <p:spTgt spid="3">
                                            <p:txEl>
                                              <p:pRg st="3" end="3"/>
                                            </p:txEl>
                                          </p:spTgt>
                                        </p:tgtEl>
                                        <p:attrNameLst>
                                          <p:attrName>style.visibility</p:attrName>
                                        </p:attrNameLst>
                                      </p:cBhvr>
                                      <p:to>
                                        <p:strVal val="hidden"/>
                                      </p:to>
                                    </p:set>
                                  </p:childTnLst>
                                </p:cTn>
                              </p:par>
                            </p:childTnLst>
                          </p:cTn>
                        </p:par>
                      </p:childTnLst>
                    </p:cTn>
                  </p:par>
                  <p:par>
                    <p:cTn id="75" fill="hold">
                      <p:stCondLst>
                        <p:cond delay="indefinite"/>
                      </p:stCondLst>
                      <p:childTnLst>
                        <p:par>
                          <p:cTn id="76" fill="hold">
                            <p:stCondLst>
                              <p:cond delay="0"/>
                            </p:stCondLst>
                            <p:childTnLst>
                              <p:par>
                                <p:cTn id="77" presetID="2" presetClass="exit" presetSubtype="8" fill="hold" grpId="1" nodeType="clickEffect">
                                  <p:stCondLst>
                                    <p:cond delay="0"/>
                                  </p:stCondLst>
                                  <p:childTnLst>
                                    <p:anim calcmode="lin" valueType="num">
                                      <p:cBhvr additive="base">
                                        <p:cTn id="78" dur="2000"/>
                                        <p:tgtEl>
                                          <p:spTgt spid="3">
                                            <p:txEl>
                                              <p:pRg st="4" end="4"/>
                                            </p:txEl>
                                          </p:spTgt>
                                        </p:tgtEl>
                                        <p:attrNameLst>
                                          <p:attrName>ppt_x</p:attrName>
                                        </p:attrNameLst>
                                      </p:cBhvr>
                                      <p:tavLst>
                                        <p:tav tm="0">
                                          <p:val>
                                            <p:strVal val="ppt_x"/>
                                          </p:val>
                                        </p:tav>
                                        <p:tav tm="100000">
                                          <p:val>
                                            <p:strVal val="0-ppt_w/2"/>
                                          </p:val>
                                        </p:tav>
                                      </p:tavLst>
                                    </p:anim>
                                    <p:anim calcmode="lin" valueType="num">
                                      <p:cBhvr additive="base">
                                        <p:cTn id="79" dur="2000"/>
                                        <p:tgtEl>
                                          <p:spTgt spid="3">
                                            <p:txEl>
                                              <p:pRg st="4" end="4"/>
                                            </p:txEl>
                                          </p:spTgt>
                                        </p:tgtEl>
                                        <p:attrNameLst>
                                          <p:attrName>ppt_y</p:attrName>
                                        </p:attrNameLst>
                                      </p:cBhvr>
                                      <p:tavLst>
                                        <p:tav tm="0">
                                          <p:val>
                                            <p:strVal val="ppt_y"/>
                                          </p:val>
                                        </p:tav>
                                        <p:tav tm="100000">
                                          <p:val>
                                            <p:strVal val="ppt_y"/>
                                          </p:val>
                                        </p:tav>
                                      </p:tavLst>
                                    </p:anim>
                                    <p:set>
                                      <p:cBhvr>
                                        <p:cTn id="80" dur="1" fill="hold">
                                          <p:stCondLst>
                                            <p:cond delay="1999"/>
                                          </p:stCondLst>
                                        </p:cTn>
                                        <p:tgtEl>
                                          <p:spTgt spid="3">
                                            <p:txEl>
                                              <p:pRg st="4" end="4"/>
                                            </p:txEl>
                                          </p:spTgt>
                                        </p:tgtEl>
                                        <p:attrNameLst>
                                          <p:attrName>style.visibility</p:attrName>
                                        </p:attrNameLst>
                                      </p:cBhvr>
                                      <p:to>
                                        <p:strVal val="hidden"/>
                                      </p:to>
                                    </p:set>
                                  </p:childTnLst>
                                </p:cTn>
                              </p:par>
                            </p:childTnLst>
                          </p:cTn>
                        </p:par>
                      </p:childTnLst>
                    </p:cTn>
                  </p:par>
                  <p:par>
                    <p:cTn id="81" fill="hold">
                      <p:stCondLst>
                        <p:cond delay="indefinite"/>
                      </p:stCondLst>
                      <p:childTnLst>
                        <p:par>
                          <p:cTn id="82" fill="hold">
                            <p:stCondLst>
                              <p:cond delay="0"/>
                            </p:stCondLst>
                            <p:childTnLst>
                              <p:par>
                                <p:cTn id="83" presetID="2" presetClass="exit" presetSubtype="8" fill="hold" grpId="1" nodeType="clickEffect">
                                  <p:stCondLst>
                                    <p:cond delay="0"/>
                                  </p:stCondLst>
                                  <p:childTnLst>
                                    <p:anim calcmode="lin" valueType="num">
                                      <p:cBhvr additive="base">
                                        <p:cTn id="84" dur="2000"/>
                                        <p:tgtEl>
                                          <p:spTgt spid="3">
                                            <p:txEl>
                                              <p:pRg st="5" end="5"/>
                                            </p:txEl>
                                          </p:spTgt>
                                        </p:tgtEl>
                                        <p:attrNameLst>
                                          <p:attrName>ppt_x</p:attrName>
                                        </p:attrNameLst>
                                      </p:cBhvr>
                                      <p:tavLst>
                                        <p:tav tm="0">
                                          <p:val>
                                            <p:strVal val="ppt_x"/>
                                          </p:val>
                                        </p:tav>
                                        <p:tav tm="100000">
                                          <p:val>
                                            <p:strVal val="0-ppt_w/2"/>
                                          </p:val>
                                        </p:tav>
                                      </p:tavLst>
                                    </p:anim>
                                    <p:anim calcmode="lin" valueType="num">
                                      <p:cBhvr additive="base">
                                        <p:cTn id="85" dur="2000"/>
                                        <p:tgtEl>
                                          <p:spTgt spid="3">
                                            <p:txEl>
                                              <p:pRg st="5" end="5"/>
                                            </p:txEl>
                                          </p:spTgt>
                                        </p:tgtEl>
                                        <p:attrNameLst>
                                          <p:attrName>ppt_y</p:attrName>
                                        </p:attrNameLst>
                                      </p:cBhvr>
                                      <p:tavLst>
                                        <p:tav tm="0">
                                          <p:val>
                                            <p:strVal val="ppt_y"/>
                                          </p:val>
                                        </p:tav>
                                        <p:tav tm="100000">
                                          <p:val>
                                            <p:strVal val="ppt_y"/>
                                          </p:val>
                                        </p:tav>
                                      </p:tavLst>
                                    </p:anim>
                                    <p:set>
                                      <p:cBhvr>
                                        <p:cTn id="86" dur="1" fill="hold">
                                          <p:stCondLst>
                                            <p:cond delay="1999"/>
                                          </p:stCondLst>
                                        </p:cTn>
                                        <p:tgtEl>
                                          <p:spTgt spid="3">
                                            <p:txEl>
                                              <p:pRg st="5" end="5"/>
                                            </p:txEl>
                                          </p:spTgt>
                                        </p:tgtEl>
                                        <p:attrNameLst>
                                          <p:attrName>style.visibility</p:attrName>
                                        </p:attrNameLst>
                                      </p:cBhvr>
                                      <p:to>
                                        <p:strVal val="hidden"/>
                                      </p:to>
                                    </p:set>
                                  </p:childTnLst>
                                </p:cTn>
                              </p:par>
                            </p:childTnLst>
                          </p:cTn>
                        </p:par>
                      </p:childTnLst>
                    </p:cTn>
                  </p:par>
                  <p:par>
                    <p:cTn id="87" fill="hold">
                      <p:stCondLst>
                        <p:cond delay="indefinite"/>
                      </p:stCondLst>
                      <p:childTnLst>
                        <p:par>
                          <p:cTn id="88" fill="hold">
                            <p:stCondLst>
                              <p:cond delay="0"/>
                            </p:stCondLst>
                            <p:childTnLst>
                              <p:par>
                                <p:cTn id="89" presetID="2" presetClass="exit" presetSubtype="8" fill="hold" grpId="1" nodeType="clickEffect">
                                  <p:stCondLst>
                                    <p:cond delay="0"/>
                                  </p:stCondLst>
                                  <p:childTnLst>
                                    <p:anim calcmode="lin" valueType="num">
                                      <p:cBhvr additive="base">
                                        <p:cTn id="90" dur="2000"/>
                                        <p:tgtEl>
                                          <p:spTgt spid="3">
                                            <p:txEl>
                                              <p:pRg st="6" end="6"/>
                                            </p:txEl>
                                          </p:spTgt>
                                        </p:tgtEl>
                                        <p:attrNameLst>
                                          <p:attrName>ppt_x</p:attrName>
                                        </p:attrNameLst>
                                      </p:cBhvr>
                                      <p:tavLst>
                                        <p:tav tm="0">
                                          <p:val>
                                            <p:strVal val="ppt_x"/>
                                          </p:val>
                                        </p:tav>
                                        <p:tav tm="100000">
                                          <p:val>
                                            <p:strVal val="0-ppt_w/2"/>
                                          </p:val>
                                        </p:tav>
                                      </p:tavLst>
                                    </p:anim>
                                    <p:anim calcmode="lin" valueType="num">
                                      <p:cBhvr additive="base">
                                        <p:cTn id="91" dur="2000"/>
                                        <p:tgtEl>
                                          <p:spTgt spid="3">
                                            <p:txEl>
                                              <p:pRg st="6" end="6"/>
                                            </p:txEl>
                                          </p:spTgt>
                                        </p:tgtEl>
                                        <p:attrNameLst>
                                          <p:attrName>ppt_y</p:attrName>
                                        </p:attrNameLst>
                                      </p:cBhvr>
                                      <p:tavLst>
                                        <p:tav tm="0">
                                          <p:val>
                                            <p:strVal val="ppt_y"/>
                                          </p:val>
                                        </p:tav>
                                        <p:tav tm="100000">
                                          <p:val>
                                            <p:strVal val="ppt_y"/>
                                          </p:val>
                                        </p:tav>
                                      </p:tavLst>
                                    </p:anim>
                                    <p:set>
                                      <p:cBhvr>
                                        <p:cTn id="92" dur="1" fill="hold">
                                          <p:stCondLst>
                                            <p:cond delay="1999"/>
                                          </p:stCondLst>
                                        </p:cTn>
                                        <p:tgtEl>
                                          <p:spTgt spid="3">
                                            <p:txEl>
                                              <p:pRg st="6" end="6"/>
                                            </p:txEl>
                                          </p:spTgt>
                                        </p:tgtEl>
                                        <p:attrNameLst>
                                          <p:attrName>style.visibility</p:attrName>
                                        </p:attrNameLst>
                                      </p:cBhvr>
                                      <p:to>
                                        <p:strVal val="hidden"/>
                                      </p:to>
                                    </p:set>
                                  </p:childTnLst>
                                </p:cTn>
                              </p:par>
                            </p:childTnLst>
                          </p:cTn>
                        </p:par>
                      </p:childTnLst>
                    </p:cTn>
                  </p:par>
                  <p:par>
                    <p:cTn id="93" fill="hold">
                      <p:stCondLst>
                        <p:cond delay="indefinite"/>
                      </p:stCondLst>
                      <p:childTnLst>
                        <p:par>
                          <p:cTn id="94" fill="hold">
                            <p:stCondLst>
                              <p:cond delay="0"/>
                            </p:stCondLst>
                            <p:childTnLst>
                              <p:par>
                                <p:cTn id="95" presetID="2" presetClass="exit" presetSubtype="8" fill="hold" grpId="1" nodeType="clickEffect">
                                  <p:stCondLst>
                                    <p:cond delay="0"/>
                                  </p:stCondLst>
                                  <p:childTnLst>
                                    <p:anim calcmode="lin" valueType="num">
                                      <p:cBhvr additive="base">
                                        <p:cTn id="96" dur="2000"/>
                                        <p:tgtEl>
                                          <p:spTgt spid="3">
                                            <p:txEl>
                                              <p:pRg st="7" end="7"/>
                                            </p:txEl>
                                          </p:spTgt>
                                        </p:tgtEl>
                                        <p:attrNameLst>
                                          <p:attrName>ppt_x</p:attrName>
                                        </p:attrNameLst>
                                      </p:cBhvr>
                                      <p:tavLst>
                                        <p:tav tm="0">
                                          <p:val>
                                            <p:strVal val="ppt_x"/>
                                          </p:val>
                                        </p:tav>
                                        <p:tav tm="100000">
                                          <p:val>
                                            <p:strVal val="0-ppt_w/2"/>
                                          </p:val>
                                        </p:tav>
                                      </p:tavLst>
                                    </p:anim>
                                    <p:anim calcmode="lin" valueType="num">
                                      <p:cBhvr additive="base">
                                        <p:cTn id="97" dur="2000"/>
                                        <p:tgtEl>
                                          <p:spTgt spid="3">
                                            <p:txEl>
                                              <p:pRg st="7" end="7"/>
                                            </p:txEl>
                                          </p:spTgt>
                                        </p:tgtEl>
                                        <p:attrNameLst>
                                          <p:attrName>ppt_y</p:attrName>
                                        </p:attrNameLst>
                                      </p:cBhvr>
                                      <p:tavLst>
                                        <p:tav tm="0">
                                          <p:val>
                                            <p:strVal val="ppt_y"/>
                                          </p:val>
                                        </p:tav>
                                        <p:tav tm="100000">
                                          <p:val>
                                            <p:strVal val="ppt_y"/>
                                          </p:val>
                                        </p:tav>
                                      </p:tavLst>
                                    </p:anim>
                                    <p:set>
                                      <p:cBhvr>
                                        <p:cTn id="98" dur="1" fill="hold">
                                          <p:stCondLst>
                                            <p:cond delay="1999"/>
                                          </p:stCondLst>
                                        </p:cTn>
                                        <p:tgtEl>
                                          <p:spTgt spid="3">
                                            <p:txEl>
                                              <p:pRg st="7" end="7"/>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714356"/>
            <a:ext cx="8229600" cy="5610244"/>
          </a:xfrm>
        </p:spPr>
        <p:txBody>
          <a:bodyPr>
            <a:normAutofit lnSpcReduction="10000"/>
          </a:bodyPr>
          <a:lstStyle/>
          <a:p>
            <a:pPr algn="just" rtl="1">
              <a:buNone/>
            </a:pPr>
            <a:r>
              <a:rPr lang="ar-DZ" sz="3600" b="1" u="sng" dirty="0" smtClean="0">
                <a:cs typeface="+mj-cs"/>
              </a:rPr>
              <a:t>بالنسبة للمجتمع:</a:t>
            </a:r>
            <a:endParaRPr lang="fr-FR" sz="3600" dirty="0" smtClean="0">
              <a:cs typeface="+mj-cs"/>
            </a:endParaRPr>
          </a:p>
          <a:p>
            <a:pPr algn="just" rtl="1">
              <a:buNone/>
            </a:pPr>
            <a:r>
              <a:rPr lang="fr-FR" sz="3600" dirty="0" smtClean="0">
                <a:cs typeface="+mj-cs"/>
                <a:sym typeface="Wingdings"/>
              </a:rPr>
              <a:t></a:t>
            </a:r>
            <a:r>
              <a:rPr lang="ar-DZ" sz="3600" dirty="0" smtClean="0">
                <a:cs typeface="+mj-cs"/>
              </a:rPr>
              <a:t>أن يصمم مبدئيا لتوفير معلومات مفيدة تمكن من تحسين تخصيص موارد المجتمع للمنشآت؛</a:t>
            </a:r>
            <a:endParaRPr lang="fr-FR" sz="3600" dirty="0" smtClean="0">
              <a:cs typeface="+mj-cs"/>
            </a:endParaRPr>
          </a:p>
          <a:p>
            <a:pPr algn="just" rtl="1">
              <a:buNone/>
            </a:pPr>
            <a:r>
              <a:rPr lang="fr-FR" sz="3600" dirty="0" smtClean="0">
                <a:cs typeface="+mj-cs"/>
                <a:sym typeface="Wingdings"/>
              </a:rPr>
              <a:t></a:t>
            </a:r>
            <a:r>
              <a:rPr lang="ar-DZ" sz="3600" dirty="0" smtClean="0">
                <a:cs typeface="+mj-cs"/>
              </a:rPr>
              <a:t>أن المنشأة ستقرر ما يتيح قياس مسؤوليتها كقائمة بإدارة الموارد نيابة عن المجتمع؛</a:t>
            </a:r>
            <a:endParaRPr lang="fr-FR" sz="3600" dirty="0" smtClean="0">
              <a:cs typeface="+mj-cs"/>
            </a:endParaRPr>
          </a:p>
          <a:p>
            <a:pPr algn="just" rtl="1">
              <a:buNone/>
            </a:pPr>
            <a:r>
              <a:rPr lang="ar-DZ" sz="3600" b="1" u="sng" dirty="0" smtClean="0">
                <a:cs typeface="+mj-cs"/>
              </a:rPr>
              <a:t>بالنسبة للمدقق:</a:t>
            </a:r>
            <a:endParaRPr lang="fr-FR" sz="3600" dirty="0" smtClean="0">
              <a:cs typeface="+mj-cs"/>
            </a:endParaRPr>
          </a:p>
          <a:p>
            <a:pPr algn="just" rtl="1">
              <a:buNone/>
            </a:pPr>
            <a:r>
              <a:rPr lang="fr-FR" sz="3600" dirty="0" smtClean="0">
                <a:cs typeface="+mj-cs"/>
                <a:sym typeface="Wingdings"/>
              </a:rPr>
              <a:t></a:t>
            </a:r>
            <a:r>
              <a:rPr lang="ar-DZ" sz="3600" dirty="0" smtClean="0">
                <a:cs typeface="+mj-cs"/>
              </a:rPr>
              <a:t>وسيلة الإفصاح عن رأيه الفني في الأداء الاجتماعي؛</a:t>
            </a:r>
            <a:endParaRPr lang="fr-FR" sz="3600" dirty="0" smtClean="0">
              <a:cs typeface="+mj-cs"/>
            </a:endParaRPr>
          </a:p>
          <a:p>
            <a:pPr algn="just" rtl="1">
              <a:buNone/>
            </a:pPr>
            <a:r>
              <a:rPr lang="fr-FR" sz="3600" dirty="0" smtClean="0">
                <a:cs typeface="+mj-cs"/>
                <a:sym typeface="Wingdings"/>
              </a:rPr>
              <a:t></a:t>
            </a:r>
            <a:r>
              <a:rPr lang="ar-DZ" sz="3600" dirty="0" smtClean="0">
                <a:cs typeface="+mj-cs"/>
              </a:rPr>
              <a:t>وثيقة لتحديد المسؤولية؛</a:t>
            </a:r>
            <a:endParaRPr lang="fr-FR" sz="3600" dirty="0" smtClean="0">
              <a:cs typeface="+mj-cs"/>
            </a:endParaRPr>
          </a:p>
          <a:p>
            <a:pPr algn="just" rtl="1">
              <a:buNone/>
            </a:pPr>
            <a:r>
              <a:rPr lang="fr-FR" sz="3600" dirty="0" smtClean="0">
                <a:cs typeface="+mj-cs"/>
                <a:sym typeface="Wingdings"/>
              </a:rPr>
              <a:t></a:t>
            </a:r>
            <a:r>
              <a:rPr lang="ar-DZ" sz="3600" dirty="0" smtClean="0">
                <a:cs typeface="+mj-cs"/>
              </a:rPr>
              <a:t>إبراز النشاط المهني مما يساعد على إثراء وتدعيم المهنة في المجتمع.</a:t>
            </a:r>
            <a:endParaRPr lang="fr-FR" sz="3600" dirty="0" smtClean="0">
              <a:cs typeface="+mj-cs"/>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0"/>
            <a:ext cx="8229600" cy="6324600"/>
          </a:xfrm>
        </p:spPr>
        <p:txBody>
          <a:bodyPr>
            <a:noAutofit/>
          </a:bodyPr>
          <a:lstStyle/>
          <a:p>
            <a:pPr algn="just" rtl="1">
              <a:buNone/>
            </a:pPr>
            <a:endParaRPr lang="fr-FR" sz="3200" dirty="0" smtClean="0">
              <a:cs typeface="+mj-cs"/>
            </a:endParaRPr>
          </a:p>
          <a:p>
            <a:pPr algn="just" rtl="1">
              <a:buNone/>
            </a:pPr>
            <a:r>
              <a:rPr lang="fr-FR" sz="3200" b="1" dirty="0" smtClean="0">
                <a:cs typeface="+mj-cs"/>
              </a:rPr>
              <a:t>-VI -3</a:t>
            </a:r>
            <a:r>
              <a:rPr lang="ar-SA" sz="3200" b="1" dirty="0" smtClean="0">
                <a:cs typeface="+mj-cs"/>
              </a:rPr>
              <a:t>نموذج مقترح لتقرير المدقق الاجتماعي:</a:t>
            </a:r>
            <a:endParaRPr lang="fr-FR" sz="3200" dirty="0" smtClean="0">
              <a:cs typeface="+mj-cs"/>
            </a:endParaRPr>
          </a:p>
          <a:p>
            <a:pPr algn="just" rtl="1">
              <a:buNone/>
            </a:pPr>
            <a:r>
              <a:rPr lang="ar-SA" sz="3200" dirty="0" smtClean="0">
                <a:cs typeface="+mj-cs"/>
              </a:rPr>
              <a:t>	التقرير هو ناتج عملية التدقيق، وهو يتضمن الرأي الفني المحايد للمدقق عن مدى صحة ودقة المعلومات الخاصة بالنشاط الاجتماعي، وعن مدى صدق ودلالة التقارير والقوائم سواء المالية أو الاجتماعية في التعبير عن الأداء الاجتماعي للمنظمة، وهناك بديلين أمام المدقق لتقديم تقريره هما: البديل الأول أن يقوم المدقق بتقديم تقريره عن نتائج التدقيق الاجتماعي منفصلا ومستقلا عن تقري التدقيق المالي التقليدي. أما البديل الثاني أن يقوم المدقق بالتعبير عن رأيه في الأداء الاجتماعي للمؤسسة في التقرير التقليدي الخاص بالتدقيق المالي. وتنقسم تقارير التدقيق الاجتماعي مثلها مثل تقارير التدقيق المالي إلى نوعين:</a:t>
            </a:r>
            <a:endParaRPr lang="fr-FR" sz="3200" dirty="0" smtClean="0">
              <a:cs typeface="+mj-cs"/>
            </a:endParaRPr>
          </a:p>
          <a:p>
            <a:pPr lvl="0" algn="just" rtl="1">
              <a:buNone/>
            </a:pPr>
            <a:r>
              <a:rPr lang="ar-SA" sz="3200" dirty="0" smtClean="0">
                <a:cs typeface="+mj-cs"/>
              </a:rPr>
              <a:t>تقرير نظيف/غير مقيد أو غير متحفظ؛</a:t>
            </a:r>
            <a:endParaRPr lang="fr-FR" sz="3200" dirty="0" smtClean="0">
              <a:cs typeface="+mj-cs"/>
            </a:endParaRPr>
          </a:p>
          <a:p>
            <a:pPr lvl="0" algn="just" rtl="1">
              <a:buNone/>
            </a:pPr>
            <a:r>
              <a:rPr lang="ar-SA" sz="3200" dirty="0" smtClean="0">
                <a:cs typeface="+mj-cs"/>
              </a:rPr>
              <a:t>تقرير مقيد/أو متحفظ.</a:t>
            </a:r>
            <a:endParaRPr lang="fr-FR" sz="3200" dirty="0" smtClean="0">
              <a:cs typeface="+mj-cs"/>
            </a:endParaRPr>
          </a:p>
        </p:txBody>
      </p:sp>
    </p:spTree>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slide(fromBottom)">
                                      <p:cBhvr>
                                        <p:cTn id="7" dur="3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slide(fromBottom)">
                                      <p:cBhvr>
                                        <p:cTn id="12" dur="3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slide(fromBottom)">
                                      <p:cBhvr>
                                        <p:cTn id="17" dur="3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slide(fromBottom)">
                                      <p:cBhvr>
                                        <p:cTn id="22" dur="30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 presetClass="exit" presetSubtype="1" fill="hold" grpId="1" nodeType="clickEffect">
                                  <p:stCondLst>
                                    <p:cond delay="0"/>
                                  </p:stCondLst>
                                  <p:childTnLst>
                                    <p:anim calcmode="lin" valueType="num">
                                      <p:cBhvr additive="base">
                                        <p:cTn id="26" dur="2000"/>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7" dur="2000"/>
                                        <p:tgtEl>
                                          <p:spTgt spid="3">
                                            <p:txEl>
                                              <p:pRg st="1" end="1"/>
                                            </p:txEl>
                                          </p:spTgt>
                                        </p:tgtEl>
                                        <p:attrNameLst>
                                          <p:attrName>ppt_y</p:attrName>
                                        </p:attrNameLst>
                                      </p:cBhvr>
                                      <p:tavLst>
                                        <p:tav tm="0">
                                          <p:val>
                                            <p:strVal val="ppt_y"/>
                                          </p:val>
                                        </p:tav>
                                        <p:tav tm="100000">
                                          <p:val>
                                            <p:strVal val="0-ppt_h/2"/>
                                          </p:val>
                                        </p:tav>
                                      </p:tavLst>
                                    </p:anim>
                                    <p:set>
                                      <p:cBhvr>
                                        <p:cTn id="28" dur="1" fill="hold">
                                          <p:stCondLst>
                                            <p:cond delay="1999"/>
                                          </p:stCondLst>
                                        </p:cTn>
                                        <p:tgtEl>
                                          <p:spTgt spid="3">
                                            <p:txEl>
                                              <p:pRg st="1" end="1"/>
                                            </p:txEl>
                                          </p:spTgt>
                                        </p:tgtEl>
                                        <p:attrNameLst>
                                          <p:attrName>style.visibility</p:attrName>
                                        </p:attrNameLst>
                                      </p:cBhvr>
                                      <p:to>
                                        <p:strVal val="hidden"/>
                                      </p:to>
                                    </p:set>
                                  </p:childTnLst>
                                </p:cTn>
                              </p:par>
                            </p:childTnLst>
                          </p:cTn>
                        </p:par>
                      </p:childTnLst>
                    </p:cTn>
                  </p:par>
                  <p:par>
                    <p:cTn id="29" fill="hold">
                      <p:stCondLst>
                        <p:cond delay="indefinite"/>
                      </p:stCondLst>
                      <p:childTnLst>
                        <p:par>
                          <p:cTn id="30" fill="hold">
                            <p:stCondLst>
                              <p:cond delay="0"/>
                            </p:stCondLst>
                            <p:childTnLst>
                              <p:par>
                                <p:cTn id="31" presetID="2" presetClass="exit" presetSubtype="1" fill="hold" grpId="1" nodeType="clickEffect">
                                  <p:stCondLst>
                                    <p:cond delay="0"/>
                                  </p:stCondLst>
                                  <p:childTnLst>
                                    <p:anim calcmode="lin" valueType="num">
                                      <p:cBhvr additive="base">
                                        <p:cTn id="32" dur="2000"/>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33" dur="2000"/>
                                        <p:tgtEl>
                                          <p:spTgt spid="3">
                                            <p:txEl>
                                              <p:pRg st="2" end="2"/>
                                            </p:txEl>
                                          </p:spTgt>
                                        </p:tgtEl>
                                        <p:attrNameLst>
                                          <p:attrName>ppt_y</p:attrName>
                                        </p:attrNameLst>
                                      </p:cBhvr>
                                      <p:tavLst>
                                        <p:tav tm="0">
                                          <p:val>
                                            <p:strVal val="ppt_y"/>
                                          </p:val>
                                        </p:tav>
                                        <p:tav tm="100000">
                                          <p:val>
                                            <p:strVal val="0-ppt_h/2"/>
                                          </p:val>
                                        </p:tav>
                                      </p:tavLst>
                                    </p:anim>
                                    <p:set>
                                      <p:cBhvr>
                                        <p:cTn id="34" dur="1" fill="hold">
                                          <p:stCondLst>
                                            <p:cond delay="1999"/>
                                          </p:stCondLst>
                                        </p:cTn>
                                        <p:tgtEl>
                                          <p:spTgt spid="3">
                                            <p:txEl>
                                              <p:pRg st="2" end="2"/>
                                            </p:txEl>
                                          </p:spTgt>
                                        </p:tgtEl>
                                        <p:attrNameLst>
                                          <p:attrName>style.visibility</p:attrName>
                                        </p:attrNameLst>
                                      </p:cBhvr>
                                      <p:to>
                                        <p:strVal val="hidden"/>
                                      </p:to>
                                    </p:set>
                                  </p:childTnLst>
                                </p:cTn>
                              </p:par>
                            </p:childTnLst>
                          </p:cTn>
                        </p:par>
                      </p:childTnLst>
                    </p:cTn>
                  </p:par>
                  <p:par>
                    <p:cTn id="35" fill="hold">
                      <p:stCondLst>
                        <p:cond delay="indefinite"/>
                      </p:stCondLst>
                      <p:childTnLst>
                        <p:par>
                          <p:cTn id="36" fill="hold">
                            <p:stCondLst>
                              <p:cond delay="0"/>
                            </p:stCondLst>
                            <p:childTnLst>
                              <p:par>
                                <p:cTn id="37" presetID="2" presetClass="exit" presetSubtype="1" fill="hold" grpId="1" nodeType="clickEffect">
                                  <p:stCondLst>
                                    <p:cond delay="0"/>
                                  </p:stCondLst>
                                  <p:childTnLst>
                                    <p:anim calcmode="lin" valueType="num">
                                      <p:cBhvr additive="base">
                                        <p:cTn id="38" dur="2000"/>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9" dur="2000"/>
                                        <p:tgtEl>
                                          <p:spTgt spid="3">
                                            <p:txEl>
                                              <p:pRg st="3" end="3"/>
                                            </p:txEl>
                                          </p:spTgt>
                                        </p:tgtEl>
                                        <p:attrNameLst>
                                          <p:attrName>ppt_y</p:attrName>
                                        </p:attrNameLst>
                                      </p:cBhvr>
                                      <p:tavLst>
                                        <p:tav tm="0">
                                          <p:val>
                                            <p:strVal val="ppt_y"/>
                                          </p:val>
                                        </p:tav>
                                        <p:tav tm="100000">
                                          <p:val>
                                            <p:strVal val="0-ppt_h/2"/>
                                          </p:val>
                                        </p:tav>
                                      </p:tavLst>
                                    </p:anim>
                                    <p:set>
                                      <p:cBhvr>
                                        <p:cTn id="40" dur="1" fill="hold">
                                          <p:stCondLst>
                                            <p:cond delay="1999"/>
                                          </p:stCondLst>
                                        </p:cTn>
                                        <p:tgtEl>
                                          <p:spTgt spid="3">
                                            <p:txEl>
                                              <p:pRg st="3" end="3"/>
                                            </p:txEl>
                                          </p:spTgt>
                                        </p:tgtEl>
                                        <p:attrNameLst>
                                          <p:attrName>style.visibility</p:attrName>
                                        </p:attrNameLst>
                                      </p:cBhvr>
                                      <p:to>
                                        <p:strVal val="hidden"/>
                                      </p:to>
                                    </p:set>
                                  </p:childTnLst>
                                </p:cTn>
                              </p:par>
                            </p:childTnLst>
                          </p:cTn>
                        </p:par>
                      </p:childTnLst>
                    </p:cTn>
                  </p:par>
                  <p:par>
                    <p:cTn id="41" fill="hold">
                      <p:stCondLst>
                        <p:cond delay="indefinite"/>
                      </p:stCondLst>
                      <p:childTnLst>
                        <p:par>
                          <p:cTn id="42" fill="hold">
                            <p:stCondLst>
                              <p:cond delay="0"/>
                            </p:stCondLst>
                            <p:childTnLst>
                              <p:par>
                                <p:cTn id="43" presetID="2" presetClass="exit" presetSubtype="1" fill="hold" grpId="1" nodeType="clickEffect">
                                  <p:stCondLst>
                                    <p:cond delay="0"/>
                                  </p:stCondLst>
                                  <p:childTnLst>
                                    <p:anim calcmode="lin" valueType="num">
                                      <p:cBhvr additive="base">
                                        <p:cTn id="44" dur="2000"/>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45" dur="2000"/>
                                        <p:tgtEl>
                                          <p:spTgt spid="3">
                                            <p:txEl>
                                              <p:pRg st="4" end="4"/>
                                            </p:txEl>
                                          </p:spTgt>
                                        </p:tgtEl>
                                        <p:attrNameLst>
                                          <p:attrName>ppt_y</p:attrName>
                                        </p:attrNameLst>
                                      </p:cBhvr>
                                      <p:tavLst>
                                        <p:tav tm="0">
                                          <p:val>
                                            <p:strVal val="ppt_y"/>
                                          </p:val>
                                        </p:tav>
                                        <p:tav tm="100000">
                                          <p:val>
                                            <p:strVal val="0-ppt_h/2"/>
                                          </p:val>
                                        </p:tav>
                                      </p:tavLst>
                                    </p:anim>
                                    <p:set>
                                      <p:cBhvr>
                                        <p:cTn id="46" dur="1" fill="hold">
                                          <p:stCondLst>
                                            <p:cond delay="1999"/>
                                          </p:stCondLst>
                                        </p:cTn>
                                        <p:tgtEl>
                                          <p:spTgt spid="3">
                                            <p:txEl>
                                              <p:pRg st="4" end="4"/>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fr-FR" b="1" u="sng" dirty="0" smtClean="0">
                <a:solidFill>
                  <a:srgbClr val="FF0000"/>
                </a:solidFill>
              </a:rPr>
              <a:t>-V</a:t>
            </a:r>
            <a:r>
              <a:rPr lang="ar-DZ" b="1" u="sng" dirty="0" smtClean="0">
                <a:solidFill>
                  <a:srgbClr val="FF0000"/>
                </a:solidFill>
              </a:rPr>
              <a:t> أنواع المصادقة:</a:t>
            </a:r>
            <a:endParaRPr lang="fr-FR" b="1" u="sng" dirty="0">
              <a:solidFill>
                <a:srgbClr val="FF0000"/>
              </a:solidFill>
            </a:endParaRPr>
          </a:p>
        </p:txBody>
      </p:sp>
      <p:sp>
        <p:nvSpPr>
          <p:cNvPr id="3" name="Espace réservé du contenu 2"/>
          <p:cNvSpPr>
            <a:spLocks noGrp="1"/>
          </p:cNvSpPr>
          <p:nvPr>
            <p:ph idx="1"/>
          </p:nvPr>
        </p:nvSpPr>
        <p:spPr/>
        <p:txBody>
          <a:bodyPr>
            <a:normAutofit lnSpcReduction="10000"/>
          </a:bodyPr>
          <a:lstStyle/>
          <a:p>
            <a:pPr algn="just" rtl="1">
              <a:buClr>
                <a:srgbClr val="FF00FF"/>
              </a:buClr>
              <a:buFont typeface="Wingdings" pitchFamily="2" charset="2"/>
              <a:buChar char="v"/>
            </a:pPr>
            <a:r>
              <a:rPr lang="ar-DZ" sz="4000" b="1" u="sng" dirty="0" smtClean="0">
                <a:solidFill>
                  <a:srgbClr val="FF00FF"/>
                </a:solidFill>
                <a:cs typeface="+mj-cs"/>
              </a:rPr>
              <a:t>المصادقة بدون تحفظ: </a:t>
            </a:r>
            <a:r>
              <a:rPr lang="ar-DZ" sz="4000" dirty="0" smtClean="0">
                <a:cs typeface="+mj-cs"/>
              </a:rPr>
              <a:t>بمعنى أن القوائم التي تمت مراجعتها تتصف بمستوى عالي من الشرعية وأن القوائم تعطي الصورة الصادقة عن نشاط المؤسسة.</a:t>
            </a:r>
          </a:p>
          <a:p>
            <a:pPr algn="just" rtl="1">
              <a:buClr>
                <a:srgbClr val="FF00FF"/>
              </a:buClr>
              <a:buFont typeface="Wingdings" pitchFamily="2" charset="2"/>
              <a:buChar char="v"/>
            </a:pPr>
            <a:r>
              <a:rPr lang="ar-DZ" sz="4000" b="1" u="sng" dirty="0" smtClean="0">
                <a:solidFill>
                  <a:srgbClr val="FF00FF"/>
                </a:solidFill>
                <a:cs typeface="+mj-cs"/>
              </a:rPr>
              <a:t>المصادقة بتحفظ: </a:t>
            </a:r>
            <a:r>
              <a:rPr lang="ar-DZ" sz="4000" dirty="0" smtClean="0">
                <a:cs typeface="+mj-cs"/>
              </a:rPr>
              <a:t>بمعنى أن الأخطاء والنقائص التي تم الوقوف عليها من طرف المراجع لا تمس بالشرعية وصدق الحسابات على أن يذكر المراجع بوضوح كل التحفظات واقتراح الحلول.</a:t>
            </a:r>
            <a:endParaRPr lang="fr-FR" sz="4000" dirty="0">
              <a:cs typeface="+mj-cs"/>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714356"/>
            <a:ext cx="8229600" cy="5610244"/>
          </a:xfrm>
        </p:spPr>
        <p:txBody>
          <a:bodyPr>
            <a:normAutofit lnSpcReduction="10000"/>
          </a:bodyPr>
          <a:lstStyle/>
          <a:p>
            <a:pPr algn="just" rtl="1">
              <a:buClr>
                <a:srgbClr val="FF00FF"/>
              </a:buClr>
              <a:buFont typeface="Wingdings" pitchFamily="2" charset="2"/>
              <a:buChar char="v"/>
            </a:pPr>
            <a:r>
              <a:rPr lang="ar-DZ" sz="4000" b="1" dirty="0" smtClean="0">
                <a:solidFill>
                  <a:srgbClr val="FF00FF"/>
                </a:solidFill>
                <a:latin typeface="Traditional Arabic" pitchFamily="18" charset="-78"/>
                <a:cs typeface="Traditional Arabic" pitchFamily="18" charset="-78"/>
              </a:rPr>
              <a:t>رفض المصادقة: </a:t>
            </a:r>
            <a:r>
              <a:rPr lang="ar-DZ" sz="4000" dirty="0" smtClean="0">
                <a:latin typeface="Traditional Arabic" pitchFamily="18" charset="-78"/>
                <a:cs typeface="Traditional Arabic" pitchFamily="18" charset="-78"/>
              </a:rPr>
              <a:t>بمعنى النقائص التي تم اكتشافها خطيرة مما يفقد الحسابات شرعيتها وصدقها، وإن رفض المصادقة من طرف المراجع يكون لسببين وهما:</a:t>
            </a:r>
          </a:p>
          <a:p>
            <a:pPr algn="just" rtl="1">
              <a:buClr>
                <a:srgbClr val="FF00FF"/>
              </a:buClr>
              <a:buFontTx/>
              <a:buChar char="-"/>
            </a:pPr>
            <a:r>
              <a:rPr lang="ar-DZ" sz="4000" dirty="0" smtClean="0">
                <a:latin typeface="Traditional Arabic" pitchFamily="18" charset="-78"/>
                <a:cs typeface="Traditional Arabic" pitchFamily="18" charset="-78"/>
              </a:rPr>
              <a:t>عدم الموافقة: درجة عدم الشرعية التي تم الوقوف عليها كبيرة، مما يجعل الحسابات غير الشرعية وغير صادقة؛</a:t>
            </a:r>
          </a:p>
          <a:p>
            <a:pPr algn="just" rtl="1">
              <a:buClr>
                <a:srgbClr val="FF00FF"/>
              </a:buClr>
              <a:buFontTx/>
              <a:buChar char="-"/>
            </a:pPr>
            <a:r>
              <a:rPr lang="ar-DZ" sz="4000" dirty="0" smtClean="0">
                <a:latin typeface="Traditional Arabic" pitchFamily="18" charset="-78"/>
                <a:cs typeface="Traditional Arabic" pitchFamily="18" charset="-78"/>
              </a:rPr>
              <a:t> عدم اليقين: في حالة امتناع مثلا المؤسسة في تزويد المراجع بتقديم المعلومات الكافية داخلياً، ورفض المؤسسة اللجوء إلى المصادقات الخارجية (المراجعة الخارجية) واكتفاءها بالمراجع الداخلي، إتلاف وثائق المؤسسة.....</a:t>
            </a:r>
            <a:r>
              <a:rPr lang="ar-DZ" sz="4000" dirty="0" err="1" smtClean="0">
                <a:latin typeface="Traditional Arabic" pitchFamily="18" charset="-78"/>
                <a:cs typeface="Traditional Arabic" pitchFamily="18" charset="-78"/>
              </a:rPr>
              <a:t>إلخ</a:t>
            </a:r>
            <a:r>
              <a:rPr lang="ar-DZ" sz="4000" dirty="0" smtClean="0">
                <a:latin typeface="Traditional Arabic" pitchFamily="18" charset="-78"/>
                <a:cs typeface="Traditional Arabic" pitchFamily="18" charset="-78"/>
              </a:rPr>
              <a:t>.</a:t>
            </a:r>
            <a:endParaRPr lang="fr-FR" sz="4000" dirty="0">
              <a:latin typeface="Traditional Arabic" pitchFamily="18" charset="-78"/>
              <a:cs typeface="Traditional Arabic" pitchFamily="18" charset="-78"/>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descr="لعبة-سؤال-وجواب.jpg"/>
          <p:cNvPicPr>
            <a:picLocks noGrp="1" noChangeAspect="1"/>
          </p:cNvPicPr>
          <p:nvPr>
            <p:ph idx="1"/>
          </p:nvPr>
        </p:nvPicPr>
        <p:blipFill>
          <a:blip r:embed="rId2"/>
          <a:stretch>
            <a:fillRect/>
          </a:stretch>
        </p:blipFill>
        <p:spPr>
          <a:xfrm>
            <a:off x="0" y="0"/>
            <a:ext cx="9144000" cy="6858000"/>
          </a:xfrm>
        </p:spPr>
      </p:pic>
      <p:sp>
        <p:nvSpPr>
          <p:cNvPr id="2" name="Titre 1"/>
          <p:cNvSpPr>
            <a:spLocks noGrp="1"/>
          </p:cNvSpPr>
          <p:nvPr>
            <p:ph type="title"/>
          </p:nvPr>
        </p:nvSpPr>
        <p:spPr>
          <a:xfrm>
            <a:off x="457200" y="2428868"/>
            <a:ext cx="8229600" cy="1214446"/>
          </a:xfrm>
        </p:spPr>
        <p:txBody>
          <a:bodyPr>
            <a:normAutofit/>
          </a:bodyPr>
          <a:lstStyle/>
          <a:p>
            <a:pPr algn="ctr" rtl="1"/>
            <a:r>
              <a:rPr lang="ar-DZ" sz="7000" b="1" dirty="0" smtClean="0">
                <a:solidFill>
                  <a:schemeClr val="tx1"/>
                </a:solidFill>
              </a:rPr>
              <a:t>تمارين</a:t>
            </a:r>
            <a:endParaRPr lang="fr-FR" sz="7000" b="1" dirty="0">
              <a:solidFill>
                <a:schemeClr val="tx1"/>
              </a:solidFill>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descr="1-12188_post-it-note-yellow-hd-png-download.jpg"/>
          <p:cNvPicPr>
            <a:picLocks noChangeAspect="1"/>
          </p:cNvPicPr>
          <p:nvPr/>
        </p:nvPicPr>
        <p:blipFill>
          <a:blip r:embed="rId2"/>
          <a:stretch>
            <a:fillRect/>
          </a:stretch>
        </p:blipFill>
        <p:spPr>
          <a:xfrm>
            <a:off x="0" y="0"/>
            <a:ext cx="9144000" cy="6858000"/>
          </a:xfrm>
          <a:prstGeom prst="rect">
            <a:avLst/>
          </a:prstGeom>
        </p:spPr>
      </p:pic>
      <p:sp>
        <p:nvSpPr>
          <p:cNvPr id="3" name="Espace réservé du contenu 2"/>
          <p:cNvSpPr>
            <a:spLocks noGrp="1"/>
          </p:cNvSpPr>
          <p:nvPr>
            <p:ph idx="1"/>
          </p:nvPr>
        </p:nvSpPr>
        <p:spPr>
          <a:xfrm>
            <a:off x="457200" y="785794"/>
            <a:ext cx="8229600" cy="5538806"/>
          </a:xfrm>
        </p:spPr>
        <p:txBody>
          <a:bodyPr/>
          <a:lstStyle/>
          <a:p>
            <a:pPr algn="just" rtl="1">
              <a:buNone/>
            </a:pPr>
            <a:r>
              <a:rPr lang="ar-SA" sz="4000" b="1" u="sng" dirty="0" smtClean="0">
                <a:solidFill>
                  <a:srgbClr val="FF0000"/>
                </a:solidFill>
                <a:latin typeface="Sakkal Majalla" pitchFamily="2" charset="-78"/>
                <a:cs typeface="Sakkal Majalla" pitchFamily="2" charset="-78"/>
              </a:rPr>
              <a:t>تمرين 01: </a:t>
            </a:r>
            <a:r>
              <a:rPr lang="ar-SA" sz="4000" dirty="0" smtClean="0">
                <a:latin typeface="Sakkal Majalla" pitchFamily="2" charset="-78"/>
                <a:cs typeface="Sakkal Majalla" pitchFamily="2" charset="-78"/>
              </a:rPr>
              <a:t>اختر الإجابة الصحيحة</a:t>
            </a:r>
            <a:endParaRPr lang="fr-FR" sz="4000" dirty="0" smtClean="0">
              <a:latin typeface="Sakkal Majalla" pitchFamily="2" charset="-78"/>
              <a:cs typeface="Sakkal Majalla" pitchFamily="2" charset="-78"/>
            </a:endParaRPr>
          </a:p>
          <a:p>
            <a:pPr algn="just" rtl="1">
              <a:buNone/>
            </a:pPr>
            <a:r>
              <a:rPr lang="ar-SA" sz="4000" dirty="0" smtClean="0">
                <a:latin typeface="Sakkal Majalla" pitchFamily="2" charset="-78"/>
                <a:cs typeface="Sakkal Majalla" pitchFamily="2" charset="-78"/>
              </a:rPr>
              <a:t>فحص وتدقيق أنشطة المسؤولية الاجتماعية اتجاه العاملين في الأداء المالي</a:t>
            </a:r>
            <a:r>
              <a:rPr lang="fr-FR" sz="4000" dirty="0" smtClean="0">
                <a:latin typeface="Sakkal Majalla" pitchFamily="2" charset="-78"/>
                <a:cs typeface="Sakkal Majalla" pitchFamily="2" charset="-78"/>
              </a:rPr>
              <a:t>:</a:t>
            </a:r>
          </a:p>
          <a:p>
            <a:pPr lvl="0" algn="just" rtl="1">
              <a:buNone/>
            </a:pPr>
            <a:r>
              <a:rPr lang="ar-SA" sz="4000" b="1" dirty="0" smtClean="0">
                <a:latin typeface="Sakkal Majalla" pitchFamily="2" charset="-78"/>
                <a:cs typeface="Sakkal Majalla" pitchFamily="2" charset="-78"/>
                <a:sym typeface="Wingdings"/>
              </a:rPr>
              <a:t></a:t>
            </a:r>
            <a:r>
              <a:rPr lang="ar-SA" sz="4000" b="1" dirty="0" smtClean="0">
                <a:latin typeface="Sakkal Majalla" pitchFamily="2" charset="-78"/>
                <a:cs typeface="Sakkal Majalla" pitchFamily="2" charset="-78"/>
              </a:rPr>
              <a:t>فحص وتدقيق معدلات دوران العمل</a:t>
            </a:r>
            <a:endParaRPr lang="fr-FR" sz="4000" dirty="0" smtClean="0">
              <a:latin typeface="Sakkal Majalla" pitchFamily="2" charset="-78"/>
              <a:cs typeface="Sakkal Majalla" pitchFamily="2" charset="-78"/>
            </a:endParaRPr>
          </a:p>
          <a:p>
            <a:pPr lvl="0" algn="just" rtl="1">
              <a:buNone/>
            </a:pPr>
            <a:r>
              <a:rPr lang="ar-SA" sz="4000" b="1" dirty="0" smtClean="0">
                <a:latin typeface="Sakkal Majalla" pitchFamily="2" charset="-78"/>
                <a:cs typeface="Sakkal Majalla" pitchFamily="2" charset="-78"/>
                <a:sym typeface="Wingdings"/>
              </a:rPr>
              <a:t></a:t>
            </a:r>
            <a:r>
              <a:rPr lang="ar-SA" sz="4000" b="1" dirty="0" smtClean="0">
                <a:latin typeface="Sakkal Majalla" pitchFamily="2" charset="-78"/>
                <a:cs typeface="Sakkal Majalla" pitchFamily="2" charset="-78"/>
              </a:rPr>
              <a:t>فحص وتدقيق الأجور </a:t>
            </a:r>
            <a:r>
              <a:rPr lang="ar-SA" sz="4000" b="1" dirty="0" err="1" smtClean="0">
                <a:latin typeface="Sakkal Majalla" pitchFamily="2" charset="-78"/>
                <a:cs typeface="Sakkal Majalla" pitchFamily="2" charset="-78"/>
              </a:rPr>
              <a:t>و</a:t>
            </a:r>
            <a:r>
              <a:rPr lang="ar-SA" sz="4000" b="1" dirty="0" smtClean="0">
                <a:latin typeface="Sakkal Majalla" pitchFamily="2" charset="-78"/>
                <a:cs typeface="Sakkal Majalla" pitchFamily="2" charset="-78"/>
              </a:rPr>
              <a:t> المكافآت</a:t>
            </a:r>
            <a:endParaRPr lang="fr-FR" sz="4000" dirty="0" smtClean="0">
              <a:latin typeface="Sakkal Majalla" pitchFamily="2" charset="-78"/>
              <a:cs typeface="Sakkal Majalla" pitchFamily="2" charset="-78"/>
            </a:endParaRPr>
          </a:p>
          <a:p>
            <a:pPr algn="r" rtl="1">
              <a:buNone/>
            </a:pPr>
            <a:endParaRPr lang="fr-F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928670"/>
            <a:ext cx="8229600" cy="4857784"/>
          </a:xfrm>
        </p:spPr>
        <p:txBody>
          <a:bodyPr>
            <a:noAutofit/>
          </a:bodyPr>
          <a:lstStyle/>
          <a:p>
            <a:pPr algn="just" rtl="1"/>
            <a:r>
              <a:rPr lang="ar-DZ" sz="2800" dirty="0" smtClean="0">
                <a:solidFill>
                  <a:schemeClr val="tx1"/>
                </a:solidFill>
              </a:rPr>
              <a:t/>
            </a:r>
            <a:br>
              <a:rPr lang="ar-DZ" sz="2800" dirty="0" smtClean="0">
                <a:solidFill>
                  <a:schemeClr val="tx1"/>
                </a:solidFill>
              </a:rPr>
            </a:br>
            <a:r>
              <a:rPr lang="ar-DZ" sz="2800" dirty="0" smtClean="0">
                <a:solidFill>
                  <a:schemeClr val="tx1"/>
                </a:solidFill>
              </a:rPr>
              <a:t/>
            </a:r>
            <a:br>
              <a:rPr lang="ar-DZ" sz="2800" dirty="0" smtClean="0">
                <a:solidFill>
                  <a:schemeClr val="tx1"/>
                </a:solidFill>
              </a:rPr>
            </a:br>
            <a:r>
              <a:rPr lang="ar-SA" sz="4800" dirty="0" smtClean="0">
                <a:solidFill>
                  <a:schemeClr val="tx1"/>
                </a:solidFill>
              </a:rPr>
              <a:t>يستلزم التدقيق الاجتماعي تحديد الأنشطة الاجتماعية وفحصها وإعداد التقرير المرتبط بنتائج تدقيق الأداء الاجتماعي والذي يتضمن رأي المدقق عما إذا كانت المعلومات التي تتضمنها القوائم الاجتماعية تعطي صورة صادقة وعادلة عن الأداء الاجتماعي للمؤسسة.</a:t>
            </a:r>
            <a:r>
              <a:rPr lang="fr-FR" sz="4800" dirty="0" smtClean="0">
                <a:solidFill>
                  <a:schemeClr val="tx1"/>
                </a:solidFill>
              </a:rPr>
              <a:t/>
            </a:r>
            <a:br>
              <a:rPr lang="fr-FR" sz="4800" dirty="0" smtClean="0">
                <a:solidFill>
                  <a:schemeClr val="tx1"/>
                </a:solidFill>
              </a:rPr>
            </a:br>
            <a:r>
              <a:rPr lang="ar-SA" sz="4800" dirty="0" smtClean="0">
                <a:solidFill>
                  <a:schemeClr val="tx1"/>
                </a:solidFill>
              </a:rPr>
              <a:t>وتلخص خطوات التدقيق الاجتماعي في ثلاث خطوات هي:</a:t>
            </a:r>
            <a:endParaRPr lang="fr-FR" sz="480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descr="خلفيات-جميلة-للكتابة-عليها-في-الفوتوشوب-1.jpg"/>
          <p:cNvPicPr>
            <a:picLocks noChangeAspect="1"/>
          </p:cNvPicPr>
          <p:nvPr/>
        </p:nvPicPr>
        <p:blipFill>
          <a:blip r:embed="rId2"/>
          <a:stretch>
            <a:fillRect/>
          </a:stretch>
        </p:blipFill>
        <p:spPr>
          <a:xfrm>
            <a:off x="0" y="0"/>
            <a:ext cx="9144000" cy="6858000"/>
          </a:xfrm>
          <a:prstGeom prst="rect">
            <a:avLst/>
          </a:prstGeom>
        </p:spPr>
      </p:pic>
      <p:sp>
        <p:nvSpPr>
          <p:cNvPr id="3" name="Espace réservé du contenu 2"/>
          <p:cNvSpPr>
            <a:spLocks noGrp="1"/>
          </p:cNvSpPr>
          <p:nvPr>
            <p:ph idx="1"/>
          </p:nvPr>
        </p:nvSpPr>
        <p:spPr>
          <a:xfrm>
            <a:off x="457200" y="714356"/>
            <a:ext cx="8229600" cy="5610244"/>
          </a:xfrm>
        </p:spPr>
        <p:txBody>
          <a:bodyPr/>
          <a:lstStyle/>
          <a:p>
            <a:pPr algn="just" rtl="1">
              <a:buNone/>
            </a:pPr>
            <a:r>
              <a:rPr lang="ar-DZ" sz="4000" b="1" u="sng" dirty="0" smtClean="0">
                <a:solidFill>
                  <a:srgbClr val="FF0000"/>
                </a:solidFill>
                <a:latin typeface="Sakkal Majalla" pitchFamily="2" charset="-78"/>
                <a:cs typeface="Sakkal Majalla" pitchFamily="2" charset="-78"/>
              </a:rPr>
              <a:t>حل </a:t>
            </a:r>
            <a:r>
              <a:rPr lang="ar-DZ" sz="4000" b="1" u="sng" dirty="0" err="1" smtClean="0">
                <a:solidFill>
                  <a:srgbClr val="FF0000"/>
                </a:solidFill>
                <a:latin typeface="Sakkal Majalla" pitchFamily="2" charset="-78"/>
                <a:cs typeface="Sakkal Majalla" pitchFamily="2" charset="-78"/>
              </a:rPr>
              <a:t>ال</a:t>
            </a:r>
            <a:r>
              <a:rPr lang="ar-SA" sz="4000" b="1" u="sng" dirty="0" smtClean="0">
                <a:solidFill>
                  <a:srgbClr val="FF0000"/>
                </a:solidFill>
                <a:latin typeface="Sakkal Majalla" pitchFamily="2" charset="-78"/>
                <a:cs typeface="Sakkal Majalla" pitchFamily="2" charset="-78"/>
              </a:rPr>
              <a:t>تمرين 01: </a:t>
            </a:r>
            <a:r>
              <a:rPr lang="ar-SA" sz="4000" dirty="0" smtClean="0">
                <a:latin typeface="Sakkal Majalla" pitchFamily="2" charset="-78"/>
                <a:cs typeface="Sakkal Majalla" pitchFamily="2" charset="-78"/>
              </a:rPr>
              <a:t>اختر الإجابة الصحيحة</a:t>
            </a:r>
            <a:endParaRPr lang="fr-FR" sz="4000" dirty="0" smtClean="0">
              <a:latin typeface="Sakkal Majalla" pitchFamily="2" charset="-78"/>
              <a:cs typeface="Sakkal Majalla" pitchFamily="2" charset="-78"/>
            </a:endParaRPr>
          </a:p>
          <a:p>
            <a:pPr algn="just" rtl="1">
              <a:buNone/>
            </a:pPr>
            <a:r>
              <a:rPr lang="ar-SA" sz="4000" dirty="0" smtClean="0">
                <a:latin typeface="Sakkal Majalla" pitchFamily="2" charset="-78"/>
                <a:cs typeface="Sakkal Majalla" pitchFamily="2" charset="-78"/>
              </a:rPr>
              <a:t>فحص وتدقيق أنشطة المسؤولية الاجتماعية اتجاه العاملين في الأداء المالي</a:t>
            </a:r>
            <a:r>
              <a:rPr lang="fr-FR" sz="4000" dirty="0" smtClean="0">
                <a:latin typeface="Sakkal Majalla" pitchFamily="2" charset="-78"/>
                <a:cs typeface="Sakkal Majalla" pitchFamily="2" charset="-78"/>
              </a:rPr>
              <a:t>:</a:t>
            </a:r>
            <a:endParaRPr lang="ar-DZ" sz="4000" dirty="0" smtClean="0">
              <a:latin typeface="Sakkal Majalla" pitchFamily="2" charset="-78"/>
              <a:cs typeface="Sakkal Majalla" pitchFamily="2" charset="-78"/>
            </a:endParaRPr>
          </a:p>
          <a:p>
            <a:pPr algn="just" rtl="1">
              <a:buNone/>
            </a:pPr>
            <a:r>
              <a:rPr lang="ar-SA" sz="4000" b="1" dirty="0" smtClean="0">
                <a:latin typeface="Sakkal Majalla" pitchFamily="2" charset="-78"/>
                <a:cs typeface="Sakkal Majalla" pitchFamily="2" charset="-78"/>
                <a:sym typeface="Wingdings"/>
              </a:rPr>
              <a:t></a:t>
            </a:r>
            <a:r>
              <a:rPr lang="ar-SA" sz="4000" b="1" dirty="0" smtClean="0">
                <a:latin typeface="Sakkal Majalla" pitchFamily="2" charset="-78"/>
                <a:cs typeface="Sakkal Majalla" pitchFamily="2" charset="-78"/>
              </a:rPr>
              <a:t>فحص وتدقيق معدلات دوران العمل</a:t>
            </a:r>
            <a:endParaRPr lang="fr-FR" sz="4000" dirty="0" smtClean="0">
              <a:latin typeface="Sakkal Majalla" pitchFamily="2" charset="-78"/>
              <a:cs typeface="Sakkal Majalla" pitchFamily="2" charset="-78"/>
            </a:endParaRPr>
          </a:p>
          <a:p>
            <a:pPr lvl="0" algn="just" rtl="1">
              <a:buNone/>
            </a:pPr>
            <a:r>
              <a:rPr lang="ar-SA" sz="4000" b="1" dirty="0" smtClean="0">
                <a:latin typeface="Sakkal Majalla" pitchFamily="2" charset="-78"/>
                <a:cs typeface="Sakkal Majalla" pitchFamily="2" charset="-78"/>
                <a:sym typeface="Wingdings"/>
              </a:rPr>
              <a:t></a:t>
            </a:r>
            <a:r>
              <a:rPr lang="ar-SA" sz="4000" b="1" dirty="0" smtClean="0">
                <a:latin typeface="Sakkal Majalla" pitchFamily="2" charset="-78"/>
                <a:cs typeface="Sakkal Majalla" pitchFamily="2" charset="-78"/>
              </a:rPr>
              <a:t>فحص وتدقيق الأجور </a:t>
            </a:r>
            <a:r>
              <a:rPr lang="ar-SA" sz="4000" b="1" dirty="0" err="1" smtClean="0">
                <a:latin typeface="Sakkal Majalla" pitchFamily="2" charset="-78"/>
                <a:cs typeface="Sakkal Majalla" pitchFamily="2" charset="-78"/>
              </a:rPr>
              <a:t>و</a:t>
            </a:r>
            <a:r>
              <a:rPr lang="ar-SA" sz="4000" b="1" dirty="0" smtClean="0">
                <a:latin typeface="Sakkal Majalla" pitchFamily="2" charset="-78"/>
                <a:cs typeface="Sakkal Majalla" pitchFamily="2" charset="-78"/>
              </a:rPr>
              <a:t> المكافآت</a:t>
            </a:r>
            <a:endParaRPr lang="fr-FR" sz="4000" dirty="0" smtClean="0">
              <a:latin typeface="Sakkal Majalla" pitchFamily="2" charset="-78"/>
              <a:cs typeface="Sakkal Majalla" pitchFamily="2" charset="-78"/>
            </a:endParaRPr>
          </a:p>
          <a:p>
            <a:pPr algn="r" rtl="1">
              <a:buNone/>
            </a:pPr>
            <a:endParaRPr lang="fr-FR"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descr="01.jpg"/>
          <p:cNvPicPr>
            <a:picLocks noChangeAspect="1"/>
          </p:cNvPicPr>
          <p:nvPr/>
        </p:nvPicPr>
        <p:blipFill>
          <a:blip r:embed="rId2"/>
          <a:stretch>
            <a:fillRect/>
          </a:stretch>
        </p:blipFill>
        <p:spPr>
          <a:xfrm>
            <a:off x="0" y="0"/>
            <a:ext cx="9144000" cy="6858000"/>
          </a:xfrm>
          <a:prstGeom prst="rect">
            <a:avLst/>
          </a:prstGeom>
        </p:spPr>
      </p:pic>
      <p:sp>
        <p:nvSpPr>
          <p:cNvPr id="3" name="Espace réservé du contenu 2"/>
          <p:cNvSpPr>
            <a:spLocks noGrp="1"/>
          </p:cNvSpPr>
          <p:nvPr>
            <p:ph idx="1"/>
          </p:nvPr>
        </p:nvSpPr>
        <p:spPr>
          <a:xfrm>
            <a:off x="457200" y="571480"/>
            <a:ext cx="8229600" cy="5753120"/>
          </a:xfrm>
        </p:spPr>
        <p:txBody>
          <a:bodyPr>
            <a:normAutofit/>
          </a:bodyPr>
          <a:lstStyle/>
          <a:p>
            <a:pPr algn="r" rtl="1">
              <a:buNone/>
            </a:pPr>
            <a:r>
              <a:rPr lang="ar-SA" sz="5000" b="1" u="sng" dirty="0" smtClean="0">
                <a:solidFill>
                  <a:srgbClr val="FF0000"/>
                </a:solidFill>
                <a:latin typeface="Sakkal Majalla" pitchFamily="2" charset="-78"/>
                <a:cs typeface="Sakkal Majalla" pitchFamily="2" charset="-78"/>
              </a:rPr>
              <a:t>تمرين 0</a:t>
            </a:r>
            <a:r>
              <a:rPr lang="ar-DZ" sz="5000" b="1" u="sng" dirty="0" smtClean="0">
                <a:solidFill>
                  <a:srgbClr val="FF0000"/>
                </a:solidFill>
                <a:latin typeface="Sakkal Majalla" pitchFamily="2" charset="-78"/>
                <a:cs typeface="Sakkal Majalla" pitchFamily="2" charset="-78"/>
              </a:rPr>
              <a:t>2</a:t>
            </a:r>
            <a:r>
              <a:rPr lang="ar-SA" sz="5000" b="1" u="sng" dirty="0" smtClean="0">
                <a:solidFill>
                  <a:srgbClr val="FF0000"/>
                </a:solidFill>
                <a:latin typeface="Sakkal Majalla" pitchFamily="2" charset="-78"/>
                <a:cs typeface="Sakkal Majalla" pitchFamily="2" charset="-78"/>
              </a:rPr>
              <a:t>:</a:t>
            </a:r>
            <a:endParaRPr lang="ar-DZ" sz="5000" b="1" u="sng" dirty="0" smtClean="0">
              <a:solidFill>
                <a:srgbClr val="FF0000"/>
              </a:solidFill>
              <a:latin typeface="Sakkal Majalla" pitchFamily="2" charset="-78"/>
              <a:cs typeface="Sakkal Majalla" pitchFamily="2" charset="-78"/>
            </a:endParaRPr>
          </a:p>
          <a:p>
            <a:pPr algn="r" rtl="1">
              <a:buNone/>
            </a:pPr>
            <a:r>
              <a:rPr lang="ar-SA" sz="5000" dirty="0" smtClean="0">
                <a:latin typeface="Sakkal Majalla" pitchFamily="2" charset="-78"/>
                <a:cs typeface="Sakkal Majalla" pitchFamily="2" charset="-78"/>
              </a:rPr>
              <a:t>إجراءات التدقيق الاجتماعي</a:t>
            </a:r>
            <a:endParaRPr lang="fr-FR" sz="5000" dirty="0" smtClean="0">
              <a:latin typeface="Sakkal Majalla" pitchFamily="2" charset="-78"/>
              <a:cs typeface="Sakkal Majalla" pitchFamily="2" charset="-78"/>
            </a:endParaRPr>
          </a:p>
          <a:p>
            <a:pPr marL="742950" lvl="0" indent="-742950" algn="r" rtl="1">
              <a:buClrTx/>
              <a:buFont typeface="+mj-lt"/>
              <a:buAutoNum type="arabicPeriod"/>
            </a:pPr>
            <a:r>
              <a:rPr lang="ar-SA" sz="5000" dirty="0" smtClean="0">
                <a:latin typeface="Sakkal Majalla" pitchFamily="2" charset="-78"/>
                <a:cs typeface="Sakkal Majalla" pitchFamily="2" charset="-78"/>
              </a:rPr>
              <a:t>فحص وتدقيق الأنشطة الاجتماعية</a:t>
            </a:r>
            <a:endParaRPr lang="fr-FR" sz="5000" dirty="0" smtClean="0">
              <a:latin typeface="Sakkal Majalla" pitchFamily="2" charset="-78"/>
              <a:cs typeface="Sakkal Majalla" pitchFamily="2" charset="-78"/>
            </a:endParaRPr>
          </a:p>
          <a:p>
            <a:pPr marL="742950" lvl="0" indent="-742950" algn="r" rtl="1">
              <a:buClrTx/>
              <a:buFont typeface="+mj-lt"/>
              <a:buAutoNum type="arabicPeriod"/>
            </a:pPr>
            <a:r>
              <a:rPr lang="ar-SA" sz="5000" dirty="0" smtClean="0">
                <a:latin typeface="Sakkal Majalla" pitchFamily="2" charset="-78"/>
                <a:cs typeface="Sakkal Majalla" pitchFamily="2" charset="-78"/>
              </a:rPr>
              <a:t>إعداد التقرير</a:t>
            </a:r>
            <a:endParaRPr lang="fr-FR" sz="5000" dirty="0" smtClean="0">
              <a:latin typeface="Sakkal Majalla" pitchFamily="2" charset="-78"/>
              <a:cs typeface="Sakkal Majalla" pitchFamily="2" charset="-78"/>
            </a:endParaRPr>
          </a:p>
          <a:p>
            <a:pPr marL="742950" lvl="0" indent="-742950" algn="r" rtl="1">
              <a:buClrTx/>
              <a:buFont typeface="+mj-lt"/>
              <a:buAutoNum type="arabicPeriod"/>
            </a:pPr>
            <a:r>
              <a:rPr lang="ar-SA" sz="5000" dirty="0" smtClean="0">
                <a:latin typeface="Sakkal Majalla" pitchFamily="2" charset="-78"/>
                <a:cs typeface="Sakkal Majalla" pitchFamily="2" charset="-78"/>
              </a:rPr>
              <a:t>تحديد الأنشطة الاجتماعية</a:t>
            </a:r>
            <a:endParaRPr lang="fr-FR" sz="5000" dirty="0" smtClean="0">
              <a:latin typeface="Sakkal Majalla" pitchFamily="2" charset="-78"/>
              <a:cs typeface="Sakkal Majalla" pitchFamily="2" charset="-78"/>
            </a:endParaRPr>
          </a:p>
          <a:p>
            <a:pPr algn="r" rtl="1">
              <a:buNone/>
            </a:pPr>
            <a:endParaRPr lang="fr-FR" sz="4000" b="1" dirty="0" smtClean="0">
              <a:latin typeface="Sakkal Majalla" pitchFamily="2" charset="-78"/>
              <a:cs typeface="Sakkal Majalla" pitchFamily="2" charset="-78"/>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descr="خلفيات-جميلة-للكتابة-عليها-في-الفوتوشوب-1.jpg"/>
          <p:cNvPicPr>
            <a:picLocks noChangeAspect="1"/>
          </p:cNvPicPr>
          <p:nvPr/>
        </p:nvPicPr>
        <p:blipFill>
          <a:blip r:embed="rId2"/>
          <a:stretch>
            <a:fillRect/>
          </a:stretch>
        </p:blipFill>
        <p:spPr>
          <a:xfrm>
            <a:off x="0" y="0"/>
            <a:ext cx="9144000" cy="6858000"/>
          </a:xfrm>
          <a:prstGeom prst="rect">
            <a:avLst/>
          </a:prstGeom>
        </p:spPr>
      </p:pic>
      <p:sp>
        <p:nvSpPr>
          <p:cNvPr id="3" name="Espace réservé du contenu 2"/>
          <p:cNvSpPr>
            <a:spLocks noGrp="1"/>
          </p:cNvSpPr>
          <p:nvPr>
            <p:ph idx="1"/>
          </p:nvPr>
        </p:nvSpPr>
        <p:spPr>
          <a:xfrm>
            <a:off x="457200" y="785794"/>
            <a:ext cx="8229600" cy="5538806"/>
          </a:xfrm>
        </p:spPr>
        <p:txBody>
          <a:bodyPr>
            <a:normAutofit/>
          </a:bodyPr>
          <a:lstStyle/>
          <a:p>
            <a:pPr algn="r" rtl="1">
              <a:buNone/>
            </a:pPr>
            <a:r>
              <a:rPr lang="ar-SA" sz="5000" b="1" u="sng" dirty="0" smtClean="0">
                <a:latin typeface="Sakkal Majalla" pitchFamily="2" charset="-78"/>
                <a:cs typeface="Sakkal Majalla" pitchFamily="2" charset="-78"/>
              </a:rPr>
              <a:t>جواب:   </a:t>
            </a:r>
            <a:endParaRPr lang="fr-FR" sz="5000" b="1" u="sng" dirty="0" smtClean="0">
              <a:latin typeface="Sakkal Majalla" pitchFamily="2" charset="-78"/>
              <a:cs typeface="Sakkal Majalla" pitchFamily="2" charset="-78"/>
            </a:endParaRPr>
          </a:p>
          <a:p>
            <a:pPr marL="742950" lvl="0" indent="-742950" algn="r" rtl="1">
              <a:buClr>
                <a:srgbClr val="FF0000"/>
              </a:buClr>
              <a:buFont typeface="+mj-lt"/>
              <a:buAutoNum type="arabicPeriod"/>
            </a:pPr>
            <a:r>
              <a:rPr lang="ar-SA" sz="5000" dirty="0" smtClean="0">
                <a:solidFill>
                  <a:srgbClr val="FF0000"/>
                </a:solidFill>
                <a:latin typeface="Sakkal Majalla" pitchFamily="2" charset="-78"/>
                <a:cs typeface="Sakkal Majalla" pitchFamily="2" charset="-78"/>
              </a:rPr>
              <a:t>تحديد الأنشطة الاجتماعية</a:t>
            </a:r>
            <a:endParaRPr lang="fr-FR" sz="5000" dirty="0" smtClean="0">
              <a:solidFill>
                <a:srgbClr val="FF0000"/>
              </a:solidFill>
              <a:latin typeface="Sakkal Majalla" pitchFamily="2" charset="-78"/>
              <a:cs typeface="Sakkal Majalla" pitchFamily="2" charset="-78"/>
            </a:endParaRPr>
          </a:p>
          <a:p>
            <a:pPr marL="742950" lvl="0" indent="-742950" algn="r" rtl="1">
              <a:buClr>
                <a:srgbClr val="FF0000"/>
              </a:buClr>
              <a:buFont typeface="+mj-lt"/>
              <a:buAutoNum type="arabicPeriod"/>
            </a:pPr>
            <a:r>
              <a:rPr lang="ar-SA" sz="5000" dirty="0" smtClean="0">
                <a:solidFill>
                  <a:srgbClr val="FF0000"/>
                </a:solidFill>
                <a:latin typeface="Sakkal Majalla" pitchFamily="2" charset="-78"/>
                <a:cs typeface="Sakkal Majalla" pitchFamily="2" charset="-78"/>
              </a:rPr>
              <a:t>فحص وتدقيق الأنشطة الاجتماعية</a:t>
            </a:r>
            <a:endParaRPr lang="fr-FR" sz="5000" dirty="0" smtClean="0">
              <a:solidFill>
                <a:srgbClr val="FF0000"/>
              </a:solidFill>
              <a:latin typeface="Sakkal Majalla" pitchFamily="2" charset="-78"/>
              <a:cs typeface="Sakkal Majalla" pitchFamily="2" charset="-78"/>
            </a:endParaRPr>
          </a:p>
          <a:p>
            <a:pPr marL="742950" lvl="0" indent="-742950" algn="r" rtl="1">
              <a:buClr>
                <a:srgbClr val="FF0000"/>
              </a:buClr>
              <a:buFont typeface="+mj-lt"/>
              <a:buAutoNum type="arabicPeriod"/>
            </a:pPr>
            <a:r>
              <a:rPr lang="ar-SA" sz="5000" dirty="0" smtClean="0">
                <a:solidFill>
                  <a:srgbClr val="FF0000"/>
                </a:solidFill>
                <a:latin typeface="Sakkal Majalla" pitchFamily="2" charset="-78"/>
                <a:cs typeface="Sakkal Majalla" pitchFamily="2" charset="-78"/>
              </a:rPr>
              <a:t>إعداد التقرير</a:t>
            </a:r>
            <a:endParaRPr lang="fr-FR" sz="5000" dirty="0" smtClean="0">
              <a:solidFill>
                <a:srgbClr val="FF0000"/>
              </a:solidFill>
              <a:latin typeface="Sakkal Majalla" pitchFamily="2" charset="-78"/>
              <a:cs typeface="Sakkal Majalla" pitchFamily="2" charset="-78"/>
            </a:endParaRPr>
          </a:p>
          <a:p>
            <a:pPr algn="r" rtl="1">
              <a:buNone/>
            </a:pPr>
            <a:endParaRPr lang="fr-FR" sz="5000"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 6" descr="55d04ada4afdf99a4f816260e72f056f.jpg"/>
          <p:cNvPicPr>
            <a:picLocks noChangeAspect="1"/>
          </p:cNvPicPr>
          <p:nvPr/>
        </p:nvPicPr>
        <p:blipFill>
          <a:blip r:embed="rId3"/>
          <a:stretch>
            <a:fillRect/>
          </a:stretch>
        </p:blipFill>
        <p:spPr>
          <a:xfrm>
            <a:off x="0" y="0"/>
            <a:ext cx="9144000" cy="6858000"/>
          </a:xfrm>
          <a:prstGeom prst="rect">
            <a:avLst/>
          </a:prstGeom>
        </p:spPr>
      </p:pic>
      <p:sp>
        <p:nvSpPr>
          <p:cNvPr id="3" name="Espace réservé du contenu 2"/>
          <p:cNvSpPr>
            <a:spLocks noGrp="1"/>
          </p:cNvSpPr>
          <p:nvPr>
            <p:ph idx="1"/>
          </p:nvPr>
        </p:nvSpPr>
        <p:spPr>
          <a:xfrm>
            <a:off x="457200" y="785794"/>
            <a:ext cx="8229600" cy="5538806"/>
          </a:xfrm>
        </p:spPr>
        <p:txBody>
          <a:bodyPr>
            <a:normAutofit/>
          </a:bodyPr>
          <a:lstStyle/>
          <a:p>
            <a:pPr algn="just" rtl="1">
              <a:buNone/>
            </a:pPr>
            <a:r>
              <a:rPr lang="ar-SA" sz="4300" b="1" u="sng" dirty="0" smtClean="0">
                <a:solidFill>
                  <a:srgbClr val="FF0000"/>
                </a:solidFill>
                <a:latin typeface="Sakkal Majalla" pitchFamily="2" charset="-78"/>
                <a:cs typeface="Sakkal Majalla" pitchFamily="2" charset="-78"/>
              </a:rPr>
              <a:t>تمرين 0</a:t>
            </a:r>
            <a:r>
              <a:rPr lang="ar-DZ" sz="4300" b="1" u="sng" dirty="0" smtClean="0">
                <a:solidFill>
                  <a:srgbClr val="FF0000"/>
                </a:solidFill>
                <a:latin typeface="Sakkal Majalla" pitchFamily="2" charset="-78"/>
                <a:cs typeface="Sakkal Majalla" pitchFamily="2" charset="-78"/>
              </a:rPr>
              <a:t>3</a:t>
            </a:r>
            <a:r>
              <a:rPr lang="ar-SA" sz="4300" b="1" u="sng" dirty="0" smtClean="0">
                <a:solidFill>
                  <a:srgbClr val="FF0000"/>
                </a:solidFill>
                <a:latin typeface="Sakkal Majalla" pitchFamily="2" charset="-78"/>
                <a:cs typeface="Sakkal Majalla" pitchFamily="2" charset="-78"/>
              </a:rPr>
              <a:t>:</a:t>
            </a:r>
            <a:endParaRPr lang="fr-FR" sz="4300" dirty="0" smtClean="0">
              <a:solidFill>
                <a:srgbClr val="FF0000"/>
              </a:solidFill>
              <a:latin typeface="Sakkal Majalla" pitchFamily="2" charset="-78"/>
              <a:cs typeface="Sakkal Majalla" pitchFamily="2" charset="-78"/>
            </a:endParaRPr>
          </a:p>
          <a:p>
            <a:pPr algn="just" rtl="1">
              <a:buNone/>
            </a:pPr>
            <a:r>
              <a:rPr lang="ar-SA" sz="4300" dirty="0" smtClean="0">
                <a:latin typeface="Sakkal Majalla" pitchFamily="2" charset="-78"/>
                <a:cs typeface="Sakkal Majalla" pitchFamily="2" charset="-78"/>
              </a:rPr>
              <a:t>تدقيق الالتزام بقوانين البيئة والمساهمة في المساحات الخضراء يسمى بتدقيق الأداء  ـــــــــــــــــــــــــــــــــــــــــــــــــــــــــــ</a:t>
            </a:r>
            <a:endParaRPr lang="fr-FR" sz="4300" dirty="0" smtClean="0">
              <a:latin typeface="Sakkal Majalla" pitchFamily="2" charset="-78"/>
              <a:cs typeface="Sakkal Majalla" pitchFamily="2" charset="-78"/>
            </a:endParaRPr>
          </a:p>
          <a:p>
            <a:pPr algn="r" rtl="1">
              <a:buNone/>
            </a:pPr>
            <a:endParaRPr lang="fr-FR" sz="4300" dirty="0" smtClean="0">
              <a:latin typeface="Sakkal Majalla" pitchFamily="2" charset="-78"/>
              <a:cs typeface="Sakkal Majalla" pitchFamily="2" charset="-78"/>
            </a:endParaRPr>
          </a:p>
          <a:p>
            <a:pPr algn="r" rtl="1">
              <a:buNone/>
            </a:pPr>
            <a:endParaRPr lang="fr-FR" dirty="0"/>
          </a:p>
        </p:txBody>
      </p:sp>
      <p:sp>
        <p:nvSpPr>
          <p:cNvPr id="4" name="Espace réservé de la date 3"/>
          <p:cNvSpPr>
            <a:spLocks noGrp="1"/>
          </p:cNvSpPr>
          <p:nvPr>
            <p:ph type="dt" sz="half" idx="10"/>
          </p:nvPr>
        </p:nvSpPr>
        <p:spPr/>
        <p:txBody>
          <a:bodyPr/>
          <a:lstStyle/>
          <a:p>
            <a:fld id="{AA309A6D-C09C-4548-B29A-6CF363A7E532}" type="datetimeFigureOut">
              <a:rPr lang="fr-FR" sz="1600" b="1" smtClean="0">
                <a:solidFill>
                  <a:srgbClr val="FF0000"/>
                </a:solidFill>
                <a:latin typeface="Times New Roman" pitchFamily="18" charset="0"/>
                <a:cs typeface="Times New Roman" pitchFamily="18" charset="0"/>
              </a:rPr>
              <a:pPr/>
              <a:t>30/11/2022</a:t>
            </a:fld>
            <a:endParaRPr lang="fr-BE" sz="1600" b="1" dirty="0">
              <a:solidFill>
                <a:srgbClr val="FF0000"/>
              </a:solidFill>
              <a:latin typeface="Times New Roman" pitchFamily="18" charset="0"/>
              <a:cs typeface="Times New Roman" pitchFamily="18" charset="0"/>
            </a:endParaRPr>
          </a:p>
        </p:txBody>
      </p:sp>
      <p:sp>
        <p:nvSpPr>
          <p:cNvPr id="5" name="Espace réservé du numéro de diapositive 4"/>
          <p:cNvSpPr>
            <a:spLocks noGrp="1"/>
          </p:cNvSpPr>
          <p:nvPr>
            <p:ph type="sldNum" sz="quarter" idx="12"/>
          </p:nvPr>
        </p:nvSpPr>
        <p:spPr/>
        <p:txBody>
          <a:bodyPr/>
          <a:lstStyle/>
          <a:p>
            <a:fld id="{CF4668DC-857F-487D-BFFA-8C0CA5037977}" type="slidenum">
              <a:rPr lang="fr-BE" sz="2500" b="1" smtClean="0">
                <a:solidFill>
                  <a:srgbClr val="FF0000"/>
                </a:solidFill>
                <a:latin typeface="Times New Roman" pitchFamily="18" charset="0"/>
                <a:cs typeface="Times New Roman" pitchFamily="18" charset="0"/>
              </a:rPr>
              <a:pPr/>
              <a:t>33</a:t>
            </a:fld>
            <a:endParaRPr lang="fr-BE" sz="2500" b="1" dirty="0">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descr="خلفيات-جميلة-للكتابة-عليها-في-الفوتوشوب-1.jpg"/>
          <p:cNvPicPr>
            <a:picLocks noChangeAspect="1"/>
          </p:cNvPicPr>
          <p:nvPr/>
        </p:nvPicPr>
        <p:blipFill>
          <a:blip r:embed="rId2"/>
          <a:stretch>
            <a:fillRect/>
          </a:stretch>
        </p:blipFill>
        <p:spPr>
          <a:xfrm>
            <a:off x="0" y="0"/>
            <a:ext cx="9144000" cy="6858000"/>
          </a:xfrm>
          <a:prstGeom prst="rect">
            <a:avLst/>
          </a:prstGeom>
        </p:spPr>
      </p:pic>
      <p:sp>
        <p:nvSpPr>
          <p:cNvPr id="3" name="Espace réservé du contenu 2"/>
          <p:cNvSpPr>
            <a:spLocks noGrp="1"/>
          </p:cNvSpPr>
          <p:nvPr>
            <p:ph idx="1"/>
          </p:nvPr>
        </p:nvSpPr>
        <p:spPr>
          <a:xfrm>
            <a:off x="457200" y="857232"/>
            <a:ext cx="8229600" cy="5467368"/>
          </a:xfrm>
        </p:spPr>
        <p:txBody>
          <a:bodyPr/>
          <a:lstStyle/>
          <a:p>
            <a:pPr algn="just" rtl="1">
              <a:buNone/>
            </a:pPr>
            <a:r>
              <a:rPr lang="ar-DZ" sz="5000" b="1" u="sng" dirty="0" smtClean="0">
                <a:solidFill>
                  <a:srgbClr val="FF0000"/>
                </a:solidFill>
                <a:latin typeface="Sakkal Majalla" pitchFamily="2" charset="-78"/>
                <a:cs typeface="Sakkal Majalla" pitchFamily="2" charset="-78"/>
              </a:rPr>
              <a:t>جواب</a:t>
            </a:r>
            <a:endParaRPr lang="fr-FR" sz="5000" dirty="0" smtClean="0">
              <a:solidFill>
                <a:srgbClr val="FF0000"/>
              </a:solidFill>
              <a:latin typeface="Sakkal Majalla" pitchFamily="2" charset="-78"/>
              <a:cs typeface="Sakkal Majalla" pitchFamily="2" charset="-78"/>
            </a:endParaRPr>
          </a:p>
          <a:p>
            <a:pPr algn="just" rtl="1">
              <a:buNone/>
            </a:pPr>
            <a:r>
              <a:rPr lang="ar-SA" sz="5000" dirty="0" smtClean="0">
                <a:latin typeface="Sakkal Majalla" pitchFamily="2" charset="-78"/>
                <a:cs typeface="Sakkal Majalla" pitchFamily="2" charset="-78"/>
              </a:rPr>
              <a:t>تدقيق الالتزام بقوانين البيئة والمساهمة في المساحات الخضراء يسمى بتدقيق </a:t>
            </a:r>
            <a:r>
              <a:rPr lang="ar-SA" sz="5000" dirty="0" smtClean="0">
                <a:latin typeface="Sakkal Majalla" pitchFamily="2" charset="-78"/>
                <a:cs typeface="Sakkal Majalla" pitchFamily="2" charset="-78"/>
              </a:rPr>
              <a:t>الأداء</a:t>
            </a:r>
            <a:r>
              <a:rPr lang="ar-DZ" sz="5000" dirty="0" smtClean="0">
                <a:latin typeface="Sakkal Majalla" pitchFamily="2" charset="-78"/>
                <a:cs typeface="Sakkal Majalla" pitchFamily="2" charset="-78"/>
              </a:rPr>
              <a:t> </a:t>
            </a:r>
            <a:r>
              <a:rPr lang="ar-DZ" sz="5000" u="sng" dirty="0" smtClean="0">
                <a:solidFill>
                  <a:srgbClr val="92D050"/>
                </a:solidFill>
                <a:latin typeface="Sakkal Majalla" pitchFamily="2" charset="-78"/>
                <a:cs typeface="Sakkal Majalla" pitchFamily="2" charset="-78"/>
              </a:rPr>
              <a:t>البيئي.</a:t>
            </a:r>
            <a:endParaRPr lang="fr-FR" sz="5000" u="sng" dirty="0" smtClean="0">
              <a:solidFill>
                <a:srgbClr val="92D050"/>
              </a:solidFill>
              <a:latin typeface="Sakkal Majalla" pitchFamily="2" charset="-78"/>
              <a:cs typeface="Sakkal Majalla" pitchFamily="2" charset="-78"/>
            </a:endParaRPr>
          </a:p>
          <a:p>
            <a:pPr algn="r" rtl="1">
              <a:buNone/>
            </a:pPr>
            <a:endParaRPr lang="fr-FR"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descr="collection-blank-sticky-note.png"/>
          <p:cNvPicPr>
            <a:picLocks noChangeAspect="1"/>
          </p:cNvPicPr>
          <p:nvPr/>
        </p:nvPicPr>
        <p:blipFill>
          <a:blip r:embed="rId2"/>
          <a:stretch>
            <a:fillRect/>
          </a:stretch>
        </p:blipFill>
        <p:spPr>
          <a:xfrm>
            <a:off x="0" y="0"/>
            <a:ext cx="10287040" cy="6643710"/>
          </a:xfrm>
          <a:prstGeom prst="rect">
            <a:avLst/>
          </a:prstGeom>
        </p:spPr>
      </p:pic>
      <p:sp>
        <p:nvSpPr>
          <p:cNvPr id="3" name="Espace réservé du contenu 2"/>
          <p:cNvSpPr>
            <a:spLocks noGrp="1"/>
          </p:cNvSpPr>
          <p:nvPr>
            <p:ph idx="1"/>
          </p:nvPr>
        </p:nvSpPr>
        <p:spPr>
          <a:xfrm>
            <a:off x="457200" y="1000108"/>
            <a:ext cx="8229600" cy="5324492"/>
          </a:xfrm>
        </p:spPr>
        <p:txBody>
          <a:bodyPr/>
          <a:lstStyle/>
          <a:p>
            <a:pPr algn="just" rtl="1">
              <a:buNone/>
            </a:pPr>
            <a:r>
              <a:rPr lang="ar-SA" sz="4800" b="1" u="sng" dirty="0" smtClean="0">
                <a:solidFill>
                  <a:srgbClr val="FF0000"/>
                </a:solidFill>
                <a:latin typeface="Sakkal Majalla" pitchFamily="2" charset="-78"/>
                <a:cs typeface="Sakkal Majalla" pitchFamily="2" charset="-78"/>
              </a:rPr>
              <a:t>تمرين 0</a:t>
            </a:r>
            <a:r>
              <a:rPr lang="ar-DZ" sz="4800" b="1" u="sng" dirty="0" smtClean="0">
                <a:solidFill>
                  <a:srgbClr val="FF0000"/>
                </a:solidFill>
                <a:latin typeface="Sakkal Majalla" pitchFamily="2" charset="-78"/>
                <a:cs typeface="Sakkal Majalla" pitchFamily="2" charset="-78"/>
              </a:rPr>
              <a:t>4</a:t>
            </a:r>
            <a:r>
              <a:rPr lang="ar-SA" sz="4800" b="1" u="sng" dirty="0" smtClean="0">
                <a:solidFill>
                  <a:srgbClr val="FF0000"/>
                </a:solidFill>
                <a:latin typeface="Sakkal Majalla" pitchFamily="2" charset="-78"/>
                <a:cs typeface="Sakkal Majalla" pitchFamily="2" charset="-78"/>
              </a:rPr>
              <a:t>:</a:t>
            </a:r>
            <a:endParaRPr lang="fr-FR" sz="4800" dirty="0" smtClean="0">
              <a:solidFill>
                <a:srgbClr val="FF0000"/>
              </a:solidFill>
              <a:latin typeface="Sakkal Majalla" pitchFamily="2" charset="-78"/>
              <a:cs typeface="Sakkal Majalla" pitchFamily="2" charset="-78"/>
            </a:endParaRPr>
          </a:p>
          <a:p>
            <a:pPr algn="just" rtl="1">
              <a:buNone/>
            </a:pPr>
            <a:r>
              <a:rPr lang="ar-SA" sz="4800" dirty="0" smtClean="0">
                <a:latin typeface="Sakkal Majalla" pitchFamily="2" charset="-78"/>
                <a:cs typeface="Sakkal Majalla" pitchFamily="2" charset="-78"/>
              </a:rPr>
              <a:t>تقرير التدقيق الاجتماعي هو الخطوة </a:t>
            </a:r>
            <a:r>
              <a:rPr lang="ar-DZ" sz="4800" dirty="0" smtClean="0">
                <a:latin typeface="Sakkal Majalla" pitchFamily="2" charset="-78"/>
                <a:cs typeface="Sakkal Majalla" pitchFamily="2" charset="-78"/>
              </a:rPr>
              <a:t>ـــــــــــــــــــــــــــــــــــــــــــــــــــــــــــــــــ </a:t>
            </a:r>
            <a:r>
              <a:rPr lang="ar-SA" sz="4800" dirty="0" smtClean="0">
                <a:latin typeface="Sakkal Majalla" pitchFamily="2" charset="-78"/>
                <a:cs typeface="Sakkal Majalla" pitchFamily="2" charset="-78"/>
              </a:rPr>
              <a:t>من عملية التدقيق.</a:t>
            </a:r>
            <a:endParaRPr lang="fr-FR" sz="4800" dirty="0" smtClean="0">
              <a:latin typeface="Sakkal Majalla" pitchFamily="2" charset="-78"/>
              <a:cs typeface="Sakkal Majalla" pitchFamily="2" charset="-78"/>
            </a:endParaRPr>
          </a:p>
          <a:p>
            <a:pPr algn="r" rtl="1">
              <a:buNone/>
            </a:pPr>
            <a:endParaRPr lang="fr-FR"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descr="خلفيات-جميلة-للكتابة-عليها-في-الفوتوشوب-1.jpg"/>
          <p:cNvPicPr>
            <a:picLocks noChangeAspect="1"/>
          </p:cNvPicPr>
          <p:nvPr/>
        </p:nvPicPr>
        <p:blipFill>
          <a:blip r:embed="rId2"/>
          <a:stretch>
            <a:fillRect/>
          </a:stretch>
        </p:blipFill>
        <p:spPr>
          <a:xfrm>
            <a:off x="0" y="0"/>
            <a:ext cx="9144000" cy="6858000"/>
          </a:xfrm>
          <a:prstGeom prst="rect">
            <a:avLst/>
          </a:prstGeom>
        </p:spPr>
      </p:pic>
      <p:sp>
        <p:nvSpPr>
          <p:cNvPr id="3" name="Espace réservé du contenu 2"/>
          <p:cNvSpPr>
            <a:spLocks noGrp="1"/>
          </p:cNvSpPr>
          <p:nvPr>
            <p:ph idx="1"/>
          </p:nvPr>
        </p:nvSpPr>
        <p:spPr>
          <a:xfrm>
            <a:off x="457200" y="642918"/>
            <a:ext cx="8229600" cy="5681682"/>
          </a:xfrm>
        </p:spPr>
        <p:txBody>
          <a:bodyPr>
            <a:normAutofit/>
          </a:bodyPr>
          <a:lstStyle/>
          <a:p>
            <a:pPr algn="just" rtl="1">
              <a:buNone/>
            </a:pPr>
            <a:r>
              <a:rPr lang="ar-DZ" sz="6000" b="1" u="sng" dirty="0" smtClean="0">
                <a:solidFill>
                  <a:srgbClr val="FF0000"/>
                </a:solidFill>
                <a:latin typeface="Sakkal Majalla" pitchFamily="2" charset="-78"/>
                <a:cs typeface="Sakkal Majalla" pitchFamily="2" charset="-78"/>
              </a:rPr>
              <a:t>جواب</a:t>
            </a:r>
            <a:endParaRPr lang="fr-FR" sz="6000" dirty="0" smtClean="0">
              <a:solidFill>
                <a:srgbClr val="FF0000"/>
              </a:solidFill>
              <a:latin typeface="Sakkal Majalla" pitchFamily="2" charset="-78"/>
              <a:cs typeface="Sakkal Majalla" pitchFamily="2" charset="-78"/>
            </a:endParaRPr>
          </a:p>
          <a:p>
            <a:pPr algn="just" rtl="1">
              <a:buNone/>
            </a:pPr>
            <a:r>
              <a:rPr lang="ar-SA" sz="6000" dirty="0" smtClean="0">
                <a:latin typeface="Sakkal Majalla" pitchFamily="2" charset="-78"/>
                <a:cs typeface="Sakkal Majalla" pitchFamily="2" charset="-78"/>
              </a:rPr>
              <a:t>تقرير التدقيق الاجتماعي هو الخطوة </a:t>
            </a:r>
            <a:r>
              <a:rPr lang="ar-DZ" sz="6000" b="1" dirty="0" smtClean="0">
                <a:solidFill>
                  <a:srgbClr val="0000FF"/>
                </a:solidFill>
                <a:latin typeface="Sakkal Majalla" pitchFamily="2" charset="-78"/>
                <a:cs typeface="Sakkal Majalla" pitchFamily="2" charset="-78"/>
              </a:rPr>
              <a:t>الأخيرة</a:t>
            </a:r>
            <a:r>
              <a:rPr lang="ar-DZ" sz="6000" dirty="0" smtClean="0">
                <a:latin typeface="Sakkal Majalla" pitchFamily="2" charset="-78"/>
                <a:cs typeface="Sakkal Majalla" pitchFamily="2" charset="-78"/>
              </a:rPr>
              <a:t> </a:t>
            </a:r>
            <a:r>
              <a:rPr lang="ar-SA" sz="6000" dirty="0" smtClean="0">
                <a:latin typeface="Sakkal Majalla" pitchFamily="2" charset="-78"/>
                <a:cs typeface="Sakkal Majalla" pitchFamily="2" charset="-78"/>
              </a:rPr>
              <a:t>من </a:t>
            </a:r>
            <a:r>
              <a:rPr lang="ar-SA" sz="6000" dirty="0" smtClean="0">
                <a:latin typeface="Sakkal Majalla" pitchFamily="2" charset="-78"/>
                <a:cs typeface="Sakkal Majalla" pitchFamily="2" charset="-78"/>
              </a:rPr>
              <a:t>عملية التدقيق.</a:t>
            </a:r>
            <a:endParaRPr lang="fr-FR" sz="6000" dirty="0" smtClean="0">
              <a:latin typeface="Sakkal Majalla" pitchFamily="2" charset="-78"/>
              <a:cs typeface="Sakkal Majalla" pitchFamily="2" charset="-78"/>
            </a:endParaRPr>
          </a:p>
          <a:p>
            <a:pPr algn="r" rtl="1">
              <a:buNone/>
            </a:pPr>
            <a:endParaRPr lang="fr-FR" sz="6000"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pic>
        <p:nvPicPr>
          <p:cNvPr id="4" name="Espace réservé du contenu 3" descr="thank-you.jpg"/>
          <p:cNvPicPr>
            <a:picLocks noGrp="1" noChangeAspect="1"/>
          </p:cNvPicPr>
          <p:nvPr>
            <p:ph idx="1"/>
          </p:nvPr>
        </p:nvPicPr>
        <p:blipFill>
          <a:blip r:embed="rId2"/>
          <a:stretch>
            <a:fillRect/>
          </a:stretch>
        </p:blipFill>
        <p:spPr>
          <a:xfrm>
            <a:off x="0" y="0"/>
            <a:ext cx="9144000" cy="6857999"/>
          </a:xfr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2"/>
          <p:cNvSpPr>
            <a:spLocks noGrp="1"/>
          </p:cNvSpPr>
          <p:nvPr>
            <p:ph idx="1"/>
          </p:nvPr>
        </p:nvSpPr>
        <p:spPr>
          <a:xfrm>
            <a:off x="357158" y="1285860"/>
            <a:ext cx="8229600" cy="4389120"/>
          </a:xfrm>
        </p:spPr>
        <p:txBody>
          <a:bodyPr>
            <a:normAutofit fontScale="85000" lnSpcReduction="10000"/>
          </a:bodyPr>
          <a:lstStyle/>
          <a:p>
            <a:pPr lvl="0" algn="just" rtl="1"/>
            <a:r>
              <a:rPr lang="ar-SA" sz="3900" dirty="0" smtClean="0">
                <a:cs typeface="+mj-cs"/>
              </a:rPr>
              <a:t>تحديد الأنشطة الاجتماعية التي سوف يتم فحصها ومراجعتها والإطلاع على كل ما</a:t>
            </a:r>
            <a:r>
              <a:rPr lang="ar-DZ" sz="3900" dirty="0" smtClean="0">
                <a:cs typeface="+mj-cs"/>
              </a:rPr>
              <a:t> </a:t>
            </a:r>
            <a:r>
              <a:rPr lang="ar-SA" sz="3900" dirty="0" smtClean="0">
                <a:cs typeface="+mj-cs"/>
              </a:rPr>
              <a:t>يرتبط </a:t>
            </a:r>
            <a:r>
              <a:rPr lang="ar-SA" sz="3900" dirty="0" err="1" smtClean="0">
                <a:cs typeface="+mj-cs"/>
              </a:rPr>
              <a:t>بها</a:t>
            </a:r>
            <a:r>
              <a:rPr lang="ar-SA" sz="3900" dirty="0" smtClean="0">
                <a:cs typeface="+mj-cs"/>
              </a:rPr>
              <a:t> من سجلات ودفاتر وتقارير ودراسات للحصول على معلومات كافية عن هذه الأنشطة وتأثيراتها الداخلية والخارجية؛</a:t>
            </a:r>
            <a:endParaRPr lang="fr-FR" sz="3900" dirty="0" smtClean="0">
              <a:cs typeface="+mj-cs"/>
            </a:endParaRPr>
          </a:p>
          <a:p>
            <a:pPr lvl="0" algn="just" rtl="1"/>
            <a:r>
              <a:rPr lang="ar-SA" sz="3900" dirty="0" smtClean="0">
                <a:cs typeface="+mj-cs"/>
              </a:rPr>
              <a:t>فحص ومراقبة الأنشطة الاجتماعية من جانبيها المالي والاجتماعي مع التركيز على نتائج الأنشطة وتقويم هذه النتائج في ضوء الأهداف والمعايير المحددة لها؛</a:t>
            </a:r>
            <a:endParaRPr lang="ar-DZ" sz="3900" dirty="0" smtClean="0">
              <a:cs typeface="+mj-cs"/>
            </a:endParaRPr>
          </a:p>
          <a:p>
            <a:pPr algn="just" rtl="1"/>
            <a:r>
              <a:rPr lang="ar-SA" sz="3900" dirty="0" smtClean="0">
                <a:cs typeface="+mj-cs"/>
              </a:rPr>
              <a:t>إعداد تقرير عن نتائج تدقيق أنشطة المسؤولية الاجتماعية متضمنا الرأي الفني غير المتحيز للمدقق عن الأنشطة الاجتماعية عن الأداء الاجتماعي للمؤسسة.</a:t>
            </a:r>
            <a:endParaRPr lang="fr-FR" sz="3900" dirty="0" smtClean="0">
              <a:cs typeface="+mj-cs"/>
            </a:endParaRPr>
          </a:p>
          <a:p>
            <a:pPr lvl="0" algn="r" rtl="1"/>
            <a:endParaRPr lang="ar-DZ" sz="3200" dirty="0" smtClean="0">
              <a:cs typeface="+mj-cs"/>
            </a:endParaRPr>
          </a:p>
          <a:p>
            <a:pPr lvl="0" algn="r" rtl="1"/>
            <a:endParaRPr lang="fr-FR" sz="3200" dirty="0" smtClean="0">
              <a:cs typeface="+mj-cs"/>
            </a:endParaRPr>
          </a:p>
          <a:p>
            <a:pPr algn="r" rtl="1"/>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linds(horizontal)">
                                      <p:cBhvr>
                                        <p:cTn id="7" dur="500"/>
                                        <p:tgtEl>
                                          <p:spTgt spid="4">
                                            <p:txEl>
                                              <p:pRg st="0" end="0"/>
                                            </p:txEl>
                                          </p:spTgt>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4">
                                            <p:txEl>
                                              <p:pRg st="1" end="1"/>
                                            </p:txEl>
                                          </p:spTgt>
                                        </p:tgtEl>
                                        <p:attrNameLst>
                                          <p:attrName>style.visibility</p:attrName>
                                        </p:attrNameLst>
                                      </p:cBhvr>
                                      <p:to>
                                        <p:strVal val="visible"/>
                                      </p:to>
                                    </p:set>
                                    <p:animEffect transition="in" filter="blinds(horizontal)">
                                      <p:cBhvr>
                                        <p:cTn id="10" dur="500"/>
                                        <p:tgtEl>
                                          <p:spTgt spid="4">
                                            <p:txEl>
                                              <p:pRg st="1" end="1"/>
                                            </p:txEl>
                                          </p:spTgt>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animEffect transition="in" filter="blinds(horizontal)">
                                      <p:cBhvr>
                                        <p:cTn id="13"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r" rtl="1"/>
            <a:r>
              <a:rPr lang="fr-FR" b="1" dirty="0" smtClean="0">
                <a:solidFill>
                  <a:srgbClr val="FF0000"/>
                </a:solidFill>
                <a:latin typeface="Times New Roman" pitchFamily="18" charset="0"/>
                <a:cs typeface="Times New Roman" pitchFamily="18" charset="0"/>
              </a:rPr>
              <a:t>-I</a:t>
            </a:r>
            <a:r>
              <a:rPr lang="ar-SA" b="1" dirty="0" smtClean="0">
                <a:solidFill>
                  <a:srgbClr val="FF0000"/>
                </a:solidFill>
                <a:latin typeface="Times New Roman" pitchFamily="18" charset="0"/>
                <a:cs typeface="Times New Roman" pitchFamily="18" charset="0"/>
              </a:rPr>
              <a:t> </a:t>
            </a:r>
            <a:r>
              <a:rPr lang="ar-SA" b="1" dirty="0" smtClean="0">
                <a:solidFill>
                  <a:srgbClr val="FF0000"/>
                </a:solidFill>
              </a:rPr>
              <a:t>تحديد الأنشطة ومجالات الأداء الاجتماعي</a:t>
            </a:r>
            <a:endParaRPr lang="fr-FR" dirty="0">
              <a:solidFill>
                <a:srgbClr val="FF0000"/>
              </a:solidFill>
            </a:endParaRPr>
          </a:p>
        </p:txBody>
      </p:sp>
      <p:sp>
        <p:nvSpPr>
          <p:cNvPr id="3" name="Espace réservé du contenu 2"/>
          <p:cNvSpPr>
            <a:spLocks noGrp="1"/>
          </p:cNvSpPr>
          <p:nvPr>
            <p:ph idx="1"/>
          </p:nvPr>
        </p:nvSpPr>
        <p:spPr/>
        <p:txBody>
          <a:bodyPr>
            <a:normAutofit fontScale="92500"/>
          </a:bodyPr>
          <a:lstStyle/>
          <a:p>
            <a:pPr algn="just" rtl="1">
              <a:buNone/>
            </a:pPr>
            <a:r>
              <a:rPr lang="fr-FR" sz="3200" dirty="0" smtClean="0">
                <a:cs typeface="+mj-cs"/>
              </a:rPr>
              <a:t>		</a:t>
            </a:r>
            <a:r>
              <a:rPr lang="ar-SA" sz="3200" dirty="0" smtClean="0">
                <a:cs typeface="+mj-cs"/>
              </a:rPr>
              <a:t>إن الأنشطة الاجتماعية تتعدد بتعدد فئات المجتمع وتختلف حسب حاجة ذلك المجتمع لأنشطة المسؤولية الاجتماعية يجب على المدقق أن يحدد الأنشطة الاجتماعية التي يجب أن تضطلع </a:t>
            </a:r>
            <a:r>
              <a:rPr lang="ar-SA" sz="3200" dirty="0" err="1" smtClean="0">
                <a:cs typeface="+mj-cs"/>
              </a:rPr>
              <a:t>بها</a:t>
            </a:r>
            <a:r>
              <a:rPr lang="ar-SA" sz="3200" dirty="0" smtClean="0">
                <a:cs typeface="+mj-cs"/>
              </a:rPr>
              <a:t> المؤسسة حيث أن تحديد الأنشطة يحدد الفئات التي تستفيد من تلك الأنشطة مثل: العاملين، المستهلكين، المجتمع......</a:t>
            </a:r>
            <a:endParaRPr lang="fr-FR" sz="3200" dirty="0" smtClean="0">
              <a:cs typeface="+mj-cs"/>
            </a:endParaRPr>
          </a:p>
          <a:p>
            <a:pPr algn="just" rtl="1">
              <a:buNone/>
            </a:pPr>
            <a:r>
              <a:rPr lang="ar-SA" sz="3200" dirty="0" smtClean="0">
                <a:cs typeface="+mj-cs"/>
              </a:rPr>
              <a:t>	</a:t>
            </a:r>
            <a:r>
              <a:rPr lang="fr-FR" sz="3200" dirty="0" smtClean="0">
                <a:cs typeface="+mj-cs"/>
              </a:rPr>
              <a:t>	</a:t>
            </a:r>
            <a:r>
              <a:rPr lang="ar-SA" sz="3200" dirty="0" smtClean="0">
                <a:cs typeface="+mj-cs"/>
              </a:rPr>
              <a:t>كما أن تحديد أنشطة المسؤولية الاجتماعية يمكن للمدقق من تدقيق الأداء الاجتماعي ومتغيراته تجاه كل فئة من تلك الفئات وتدقيق أنشطة المسؤولية الاجتماعية من جانبها المالي وجانبها الاجتماعي، مثلا فحص وتدقيق أنشطة المسؤولية الاجتماعية اتجاه العاملين في الأداء المالي على سبيل المثال وليس الحصر.</a:t>
            </a:r>
            <a:endParaRPr lang="fr-FR" sz="3200" dirty="0" smtClean="0">
              <a:cs typeface="+mj-cs"/>
            </a:endParaRPr>
          </a:p>
          <a:p>
            <a:pPr algn="r" rtl="1">
              <a:buNone/>
            </a:pP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000108"/>
            <a:ext cx="8229600" cy="5324492"/>
          </a:xfrm>
        </p:spPr>
        <p:txBody>
          <a:bodyPr>
            <a:normAutofit fontScale="92500" lnSpcReduction="10000"/>
          </a:bodyPr>
          <a:lstStyle/>
          <a:p>
            <a:pPr algn="just" rtl="1">
              <a:buNone/>
            </a:pPr>
            <a:r>
              <a:rPr lang="ar-SA" sz="4000" dirty="0" smtClean="0">
                <a:cs typeface="+mj-cs"/>
              </a:rPr>
              <a:t>يمكن تقسيم الأنشطة الاجتماعية إلى:</a:t>
            </a:r>
            <a:endParaRPr lang="fr-FR" sz="4000" dirty="0" smtClean="0">
              <a:cs typeface="+mj-cs"/>
            </a:endParaRPr>
          </a:p>
          <a:p>
            <a:pPr lvl="0" algn="just" rtl="1">
              <a:buNone/>
            </a:pPr>
            <a:r>
              <a:rPr lang="ar-SA" sz="4000" dirty="0" smtClean="0">
                <a:cs typeface="+mj-cs"/>
                <a:sym typeface="Wingdings"/>
              </a:rPr>
              <a:t></a:t>
            </a:r>
            <a:r>
              <a:rPr lang="ar-SA" sz="4000" dirty="0" smtClean="0">
                <a:cs typeface="+mj-cs"/>
              </a:rPr>
              <a:t>أنشطة تنتمي إلى مجال الأداء الاجتماعي الداخلي والمستفيد الأساسي منه هو العاملين بالمؤسسة وتشمل أنشطة التدريب وخدمات النقل والخدمات الصحية....</a:t>
            </a:r>
            <a:r>
              <a:rPr lang="ar-SA" sz="4000" dirty="0" err="1" smtClean="0">
                <a:cs typeface="+mj-cs"/>
              </a:rPr>
              <a:t>إلخ</a:t>
            </a:r>
            <a:r>
              <a:rPr lang="ar-SA" sz="4000" dirty="0" smtClean="0">
                <a:cs typeface="+mj-cs"/>
              </a:rPr>
              <a:t>؛</a:t>
            </a:r>
            <a:endParaRPr lang="fr-FR" sz="4000" dirty="0" smtClean="0">
              <a:cs typeface="+mj-cs"/>
            </a:endParaRPr>
          </a:p>
          <a:p>
            <a:pPr lvl="0" algn="just" rtl="1">
              <a:buNone/>
            </a:pPr>
            <a:r>
              <a:rPr lang="ar-SA" sz="4000" dirty="0" smtClean="0">
                <a:cs typeface="+mj-cs"/>
                <a:sym typeface="Wingdings"/>
              </a:rPr>
              <a:t></a:t>
            </a:r>
            <a:r>
              <a:rPr lang="ar-SA" sz="4000" dirty="0" smtClean="0">
                <a:cs typeface="+mj-cs"/>
              </a:rPr>
              <a:t>أنشطة تنتمي إلى مجال الأداء الاجتماعي الخارجي وتشمل حماية البيئة من التلوث وتحسين الشكل الجمالي للبيئة؛</a:t>
            </a:r>
            <a:endParaRPr lang="fr-FR" sz="4000" dirty="0" smtClean="0">
              <a:cs typeface="+mj-cs"/>
            </a:endParaRPr>
          </a:p>
          <a:p>
            <a:pPr lvl="0" algn="just" rtl="1">
              <a:buNone/>
            </a:pPr>
            <a:r>
              <a:rPr lang="ar-SA" sz="4000" dirty="0" smtClean="0">
                <a:cs typeface="+mj-cs"/>
                <a:sym typeface="Wingdings"/>
              </a:rPr>
              <a:t></a:t>
            </a:r>
            <a:r>
              <a:rPr lang="ar-SA" sz="4000" dirty="0" smtClean="0">
                <a:cs typeface="+mj-cs"/>
              </a:rPr>
              <a:t>أنشطة تنتمي إلى مجال الأداء الاجتماعي المتعلقة بالمنتج أو الخدمة وتشمل الرقابة على المواصفات القياسية للجودة وضمان الأمان من أضرار المنتج....</a:t>
            </a:r>
            <a:r>
              <a:rPr lang="ar-SA" sz="4000" dirty="0" err="1" smtClean="0">
                <a:cs typeface="+mj-cs"/>
              </a:rPr>
              <a:t>إلخ</a:t>
            </a:r>
            <a:r>
              <a:rPr lang="ar-SA" sz="4000" dirty="0" smtClean="0">
                <a:cs typeface="+mj-cs"/>
              </a:rPr>
              <a:t>.</a:t>
            </a:r>
            <a:endParaRPr lang="fr-FR" sz="4000" dirty="0" smtClean="0">
              <a:cs typeface="+mj-cs"/>
            </a:endParaRPr>
          </a:p>
          <a:p>
            <a:pPr algn="r" rtl="1">
              <a:buNone/>
            </a:pP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xit" presetSubtype="4" fill="hold" grpId="1" nodeType="clickEffect">
                                  <p:stCondLst>
                                    <p:cond delay="0"/>
                                  </p:stCondLst>
                                  <p:childTnLst>
                                    <p:anim calcmode="lin" valueType="num">
                                      <p:cBhvr additive="base">
                                        <p:cTn id="30" dur="500"/>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31" dur="500"/>
                                        <p:tgtEl>
                                          <p:spTgt spid="3">
                                            <p:txEl>
                                              <p:pRg st="0" end="0"/>
                                            </p:txEl>
                                          </p:spTgt>
                                        </p:tgtEl>
                                        <p:attrNameLst>
                                          <p:attrName>ppt_y</p:attrName>
                                        </p:attrNameLst>
                                      </p:cBhvr>
                                      <p:tavLst>
                                        <p:tav tm="0">
                                          <p:val>
                                            <p:strVal val="ppt_y"/>
                                          </p:val>
                                        </p:tav>
                                        <p:tav tm="100000">
                                          <p:val>
                                            <p:strVal val="1+ppt_h/2"/>
                                          </p:val>
                                        </p:tav>
                                      </p:tavLst>
                                    </p:anim>
                                    <p:set>
                                      <p:cBhvr>
                                        <p:cTn id="32" dur="1" fill="hold">
                                          <p:stCondLst>
                                            <p:cond delay="499"/>
                                          </p:stCondLst>
                                        </p:cTn>
                                        <p:tgtEl>
                                          <p:spTgt spid="3">
                                            <p:txEl>
                                              <p:pRg st="0" end="0"/>
                                            </p:txEl>
                                          </p:spTgt>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2" presetClass="exit" presetSubtype="4" fill="hold" grpId="1" nodeType="clickEffect">
                                  <p:stCondLst>
                                    <p:cond delay="0"/>
                                  </p:stCondLst>
                                  <p:childTnLst>
                                    <p:anim calcmode="lin" valueType="num">
                                      <p:cBhvr additive="base">
                                        <p:cTn id="36" dur="500"/>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37" dur="500"/>
                                        <p:tgtEl>
                                          <p:spTgt spid="3">
                                            <p:txEl>
                                              <p:pRg st="1" end="1"/>
                                            </p:txEl>
                                          </p:spTgt>
                                        </p:tgtEl>
                                        <p:attrNameLst>
                                          <p:attrName>ppt_y</p:attrName>
                                        </p:attrNameLst>
                                      </p:cBhvr>
                                      <p:tavLst>
                                        <p:tav tm="0">
                                          <p:val>
                                            <p:strVal val="ppt_y"/>
                                          </p:val>
                                        </p:tav>
                                        <p:tav tm="100000">
                                          <p:val>
                                            <p:strVal val="1+ppt_h/2"/>
                                          </p:val>
                                        </p:tav>
                                      </p:tavLst>
                                    </p:anim>
                                    <p:set>
                                      <p:cBhvr>
                                        <p:cTn id="38" dur="1" fill="hold">
                                          <p:stCondLst>
                                            <p:cond delay="499"/>
                                          </p:stCondLst>
                                        </p:cTn>
                                        <p:tgtEl>
                                          <p:spTgt spid="3">
                                            <p:txEl>
                                              <p:pRg st="1" end="1"/>
                                            </p:txEl>
                                          </p:spTgt>
                                        </p:tgtEl>
                                        <p:attrNameLst>
                                          <p:attrName>style.visibility</p:attrName>
                                        </p:attrNameLst>
                                      </p:cBhvr>
                                      <p:to>
                                        <p:strVal val="hidden"/>
                                      </p:to>
                                    </p:set>
                                  </p:childTnLst>
                                </p:cTn>
                              </p:par>
                            </p:childTnLst>
                          </p:cTn>
                        </p:par>
                      </p:childTnLst>
                    </p:cTn>
                  </p:par>
                  <p:par>
                    <p:cTn id="39" fill="hold">
                      <p:stCondLst>
                        <p:cond delay="indefinite"/>
                      </p:stCondLst>
                      <p:childTnLst>
                        <p:par>
                          <p:cTn id="40" fill="hold">
                            <p:stCondLst>
                              <p:cond delay="0"/>
                            </p:stCondLst>
                            <p:childTnLst>
                              <p:par>
                                <p:cTn id="41" presetID="2" presetClass="exit" presetSubtype="4" fill="hold" grpId="1" nodeType="clickEffect">
                                  <p:stCondLst>
                                    <p:cond delay="0"/>
                                  </p:stCondLst>
                                  <p:childTnLst>
                                    <p:anim calcmode="lin" valueType="num">
                                      <p:cBhvr additive="base">
                                        <p:cTn id="42" dur="500"/>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43" dur="500"/>
                                        <p:tgtEl>
                                          <p:spTgt spid="3">
                                            <p:txEl>
                                              <p:pRg st="2" end="2"/>
                                            </p:txEl>
                                          </p:spTgt>
                                        </p:tgtEl>
                                        <p:attrNameLst>
                                          <p:attrName>ppt_y</p:attrName>
                                        </p:attrNameLst>
                                      </p:cBhvr>
                                      <p:tavLst>
                                        <p:tav tm="0">
                                          <p:val>
                                            <p:strVal val="ppt_y"/>
                                          </p:val>
                                        </p:tav>
                                        <p:tav tm="100000">
                                          <p:val>
                                            <p:strVal val="1+ppt_h/2"/>
                                          </p:val>
                                        </p:tav>
                                      </p:tavLst>
                                    </p:anim>
                                    <p:set>
                                      <p:cBhvr>
                                        <p:cTn id="44" dur="1" fill="hold">
                                          <p:stCondLst>
                                            <p:cond delay="499"/>
                                          </p:stCondLst>
                                        </p:cTn>
                                        <p:tgtEl>
                                          <p:spTgt spid="3">
                                            <p:txEl>
                                              <p:pRg st="2" end="2"/>
                                            </p:txEl>
                                          </p:spTgt>
                                        </p:tgtEl>
                                        <p:attrNameLst>
                                          <p:attrName>style.visibility</p:attrName>
                                        </p:attrNameLst>
                                      </p:cBhvr>
                                      <p:to>
                                        <p:strVal val="hidden"/>
                                      </p:to>
                                    </p:set>
                                  </p:childTnLst>
                                </p:cTn>
                              </p:par>
                            </p:childTnLst>
                          </p:cTn>
                        </p:par>
                      </p:childTnLst>
                    </p:cTn>
                  </p:par>
                  <p:par>
                    <p:cTn id="45" fill="hold">
                      <p:stCondLst>
                        <p:cond delay="indefinite"/>
                      </p:stCondLst>
                      <p:childTnLst>
                        <p:par>
                          <p:cTn id="46" fill="hold">
                            <p:stCondLst>
                              <p:cond delay="0"/>
                            </p:stCondLst>
                            <p:childTnLst>
                              <p:par>
                                <p:cTn id="47" presetID="2" presetClass="exit" presetSubtype="4" fill="hold" grpId="1" nodeType="clickEffect">
                                  <p:stCondLst>
                                    <p:cond delay="0"/>
                                  </p:stCondLst>
                                  <p:childTnLst>
                                    <p:anim calcmode="lin" valueType="num">
                                      <p:cBhvr additive="base">
                                        <p:cTn id="48" dur="500"/>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49" dur="500"/>
                                        <p:tgtEl>
                                          <p:spTgt spid="3">
                                            <p:txEl>
                                              <p:pRg st="3" end="3"/>
                                            </p:txEl>
                                          </p:spTgt>
                                        </p:tgtEl>
                                        <p:attrNameLst>
                                          <p:attrName>ppt_y</p:attrName>
                                        </p:attrNameLst>
                                      </p:cBhvr>
                                      <p:tavLst>
                                        <p:tav tm="0">
                                          <p:val>
                                            <p:strVal val="ppt_y"/>
                                          </p:val>
                                        </p:tav>
                                        <p:tav tm="100000">
                                          <p:val>
                                            <p:strVal val="1+ppt_h/2"/>
                                          </p:val>
                                        </p:tav>
                                      </p:tavLst>
                                    </p:anim>
                                    <p:set>
                                      <p:cBhvr>
                                        <p:cTn id="50" dur="1" fill="hold">
                                          <p:stCondLst>
                                            <p:cond delay="499"/>
                                          </p:stCondLst>
                                        </p:cTn>
                                        <p:tgtEl>
                                          <p:spTgt spid="3">
                                            <p:txEl>
                                              <p:pRg st="3" end="3"/>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r" rtl="1"/>
            <a:r>
              <a:rPr lang="fr-FR" b="1" dirty="0" smtClean="0">
                <a:solidFill>
                  <a:srgbClr val="FF0000"/>
                </a:solidFill>
              </a:rPr>
              <a:t>-II</a:t>
            </a:r>
            <a:r>
              <a:rPr lang="ar-SA" b="1" dirty="0" smtClean="0">
                <a:solidFill>
                  <a:srgbClr val="FF0000"/>
                </a:solidFill>
              </a:rPr>
              <a:t> تدقيق وفحص الأنشطة ومجالات الأداء الاجتماعي</a:t>
            </a:r>
            <a:endParaRPr lang="fr-FR" dirty="0">
              <a:solidFill>
                <a:srgbClr val="FF0000"/>
              </a:solidFill>
            </a:endParaRPr>
          </a:p>
        </p:txBody>
      </p:sp>
      <p:sp>
        <p:nvSpPr>
          <p:cNvPr id="3" name="Espace réservé du contenu 2"/>
          <p:cNvSpPr>
            <a:spLocks noGrp="1"/>
          </p:cNvSpPr>
          <p:nvPr>
            <p:ph idx="1"/>
          </p:nvPr>
        </p:nvSpPr>
        <p:spPr/>
        <p:txBody>
          <a:bodyPr>
            <a:normAutofit lnSpcReduction="10000"/>
          </a:bodyPr>
          <a:lstStyle/>
          <a:p>
            <a:pPr algn="just" rtl="1">
              <a:buNone/>
            </a:pPr>
            <a:r>
              <a:rPr lang="fr-FR" sz="4400" dirty="0" smtClean="0">
                <a:cs typeface="+mj-cs"/>
              </a:rPr>
              <a:t>		</a:t>
            </a:r>
            <a:r>
              <a:rPr lang="ar-SA" sz="4400" dirty="0" smtClean="0">
                <a:cs typeface="+mj-cs"/>
              </a:rPr>
              <a:t>يتم في هذه المرحلة فحص وتدقيق مدى مسايرة المنظمة للقوانين والتشريعات التي تنظم أداء أنشطة المسؤولية الاجتماعية اتجاه كل فئة من هذه الفئات: العاملين، المستهلكين والمجتمع فمثلا فحص وتدقيق أنشطة المسؤولية الاجتماعية اتجاه العاملين ومدى مسايرتها للقوانين والتشريعات من جانبها المالي على سبيل المثال:</a:t>
            </a:r>
            <a:endParaRPr lang="fr-FR" sz="4400" dirty="0">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diamond(in)">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xit" presetSubtype="16" fill="hold" grpId="1" nodeType="clickEffect">
                                  <p:stCondLst>
                                    <p:cond delay="0"/>
                                  </p:stCondLst>
                                  <p:childTnLst>
                                    <p:animEffect transition="out" filter="diamond(in)">
                                      <p:cBhvr>
                                        <p:cTn id="16" dur="2000"/>
                                        <p:tgtEl>
                                          <p:spTgt spid="2"/>
                                        </p:tgtEl>
                                      </p:cBhvr>
                                    </p:animEffect>
                                    <p:set>
                                      <p:cBhvr>
                                        <p:cTn id="17" dur="1" fill="hold">
                                          <p:stCondLst>
                                            <p:cond delay="1999"/>
                                          </p:stCondLst>
                                        </p:cTn>
                                        <p:tgtEl>
                                          <p:spTgt spid="2"/>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 presetClass="exit" presetSubtype="4" fill="hold" grpId="1" nodeType="clickEffect">
                                  <p:stCondLst>
                                    <p:cond delay="0"/>
                                  </p:stCondLst>
                                  <p:childTnLst>
                                    <p:anim calcmode="lin" valueType="num">
                                      <p:cBhvr additive="base">
                                        <p:cTn id="21" dur="500"/>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2" dur="500"/>
                                        <p:tgtEl>
                                          <p:spTgt spid="3">
                                            <p:txEl>
                                              <p:pRg st="0" end="0"/>
                                            </p:txEl>
                                          </p:spTgt>
                                        </p:tgtEl>
                                        <p:attrNameLst>
                                          <p:attrName>ppt_y</p:attrName>
                                        </p:attrNameLst>
                                      </p:cBhvr>
                                      <p:tavLst>
                                        <p:tav tm="0">
                                          <p:val>
                                            <p:strVal val="ppt_y"/>
                                          </p:val>
                                        </p:tav>
                                        <p:tav tm="100000">
                                          <p:val>
                                            <p:strVal val="1+ppt_h/2"/>
                                          </p:val>
                                        </p:tav>
                                      </p:tavLst>
                                    </p:anim>
                                    <p:set>
                                      <p:cBhvr>
                                        <p:cTn id="23" dur="1" fill="hold">
                                          <p:stCondLst>
                                            <p:cond delay="499"/>
                                          </p:stCondLst>
                                        </p:cTn>
                                        <p:tgtEl>
                                          <p:spTgt spid="3">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3" grpId="0" build="p"/>
      <p:bldP spid="3" grpI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r" rtl="1"/>
            <a:r>
              <a:rPr lang="fr-FR" sz="4000" b="1" dirty="0" smtClean="0">
                <a:solidFill>
                  <a:srgbClr val="FF0000"/>
                </a:solidFill>
                <a:latin typeface="Times New Roman" pitchFamily="18" charset="0"/>
                <a:cs typeface="Times New Roman" pitchFamily="18" charset="0"/>
              </a:rPr>
              <a:t>-1-II</a:t>
            </a:r>
            <a:r>
              <a:rPr lang="ar-SA" sz="4000" b="1" dirty="0" smtClean="0">
                <a:solidFill>
                  <a:srgbClr val="FF0000"/>
                </a:solidFill>
                <a:latin typeface="Times New Roman" pitchFamily="18" charset="0"/>
                <a:cs typeface="Times New Roman" pitchFamily="18" charset="0"/>
              </a:rPr>
              <a:t> </a:t>
            </a:r>
            <a:r>
              <a:rPr lang="ar-SA" b="1" dirty="0" smtClean="0">
                <a:solidFill>
                  <a:srgbClr val="FF0000"/>
                </a:solidFill>
              </a:rPr>
              <a:t>فحص الأنشطة التي تنتمي إلى مجال الأداء الاجتماعي الداخلي</a:t>
            </a:r>
            <a:endParaRPr lang="fr-FR" dirty="0">
              <a:solidFill>
                <a:srgbClr val="FF0000"/>
              </a:solidFill>
            </a:endParaRPr>
          </a:p>
        </p:txBody>
      </p:sp>
      <p:sp>
        <p:nvSpPr>
          <p:cNvPr id="3" name="Espace réservé du contenu 2"/>
          <p:cNvSpPr>
            <a:spLocks noGrp="1"/>
          </p:cNvSpPr>
          <p:nvPr>
            <p:ph idx="1"/>
          </p:nvPr>
        </p:nvSpPr>
        <p:spPr/>
        <p:txBody>
          <a:bodyPr>
            <a:normAutofit/>
          </a:bodyPr>
          <a:lstStyle/>
          <a:p>
            <a:pPr algn="r" rtl="1">
              <a:buNone/>
            </a:pPr>
            <a:r>
              <a:rPr lang="ar-SA" b="1" u="sng" dirty="0" smtClean="0">
                <a:solidFill>
                  <a:srgbClr val="000099"/>
                </a:solidFill>
                <a:cs typeface="+mj-cs"/>
              </a:rPr>
              <a:t>أ- </a:t>
            </a:r>
            <a:r>
              <a:rPr lang="ar-DZ" b="1" u="sng" dirty="0" smtClean="0">
                <a:solidFill>
                  <a:srgbClr val="000099"/>
                </a:solidFill>
                <a:cs typeface="+mj-cs"/>
              </a:rPr>
              <a:t> فحص الأداء الاجتماعي اتجاه العاملين:</a:t>
            </a:r>
            <a:endParaRPr lang="fr-FR" dirty="0" smtClean="0">
              <a:solidFill>
                <a:srgbClr val="000099"/>
              </a:solidFill>
              <a:cs typeface="+mj-cs"/>
            </a:endParaRPr>
          </a:p>
          <a:p>
            <a:pPr lvl="0" algn="just" rtl="1">
              <a:buFont typeface="Wingdings" pitchFamily="2" charset="2"/>
              <a:buChar char="q"/>
            </a:pPr>
            <a:r>
              <a:rPr lang="ar-SA" sz="3200" dirty="0" smtClean="0">
                <a:cs typeface="+mj-cs"/>
              </a:rPr>
              <a:t>فحص وتدقيق الأجور والمكافآت والحوافز...</a:t>
            </a:r>
            <a:r>
              <a:rPr lang="ar-SA" sz="3200" dirty="0" err="1" smtClean="0">
                <a:cs typeface="+mj-cs"/>
              </a:rPr>
              <a:t>إلخ</a:t>
            </a:r>
            <a:r>
              <a:rPr lang="ar-SA" sz="3200" dirty="0" smtClean="0">
                <a:cs typeface="+mj-cs"/>
              </a:rPr>
              <a:t> للتحقق من سرعة الصرف، وما</a:t>
            </a:r>
            <a:r>
              <a:rPr lang="fr-FR" sz="3200" dirty="0" smtClean="0">
                <a:cs typeface="+mj-cs"/>
              </a:rPr>
              <a:t> </a:t>
            </a:r>
            <a:r>
              <a:rPr lang="ar-SA" sz="3200" dirty="0" smtClean="0">
                <a:cs typeface="+mj-cs"/>
              </a:rPr>
              <a:t>يحصل عليه العاملون من أجور وما</a:t>
            </a:r>
            <a:r>
              <a:rPr lang="fr-FR" sz="3200" dirty="0" smtClean="0">
                <a:cs typeface="+mj-cs"/>
              </a:rPr>
              <a:t> </a:t>
            </a:r>
            <a:r>
              <a:rPr lang="ar-SA" sz="3200" dirty="0" smtClean="0">
                <a:cs typeface="+mj-cs"/>
              </a:rPr>
              <a:t>في حكمها هو مستوى مناصب؛</a:t>
            </a:r>
            <a:endParaRPr lang="fr-FR" sz="3200" dirty="0" smtClean="0">
              <a:cs typeface="+mj-cs"/>
            </a:endParaRPr>
          </a:p>
          <a:p>
            <a:pPr lvl="0" algn="just" rtl="1">
              <a:buFont typeface="Wingdings" pitchFamily="2" charset="2"/>
              <a:buChar char="q"/>
            </a:pPr>
            <a:r>
              <a:rPr lang="ar-SA" sz="3200" dirty="0" smtClean="0">
                <a:cs typeface="+mj-cs"/>
              </a:rPr>
              <a:t>فحص وتحقيق إحصائيات المتدربين ونظم التدريب داخل وخارج المنظمة والمبالغ التي أنفقت على التدريب ومتوسط نصيب الفرد من تلك المبالغ؛</a:t>
            </a:r>
            <a:endParaRPr lang="fr-FR" sz="3200" dirty="0" smtClean="0">
              <a:cs typeface="+mj-cs"/>
            </a:endParaRPr>
          </a:p>
          <a:p>
            <a:pPr lvl="0" algn="just" rtl="1">
              <a:buFont typeface="Wingdings" pitchFamily="2" charset="2"/>
              <a:buChar char="q"/>
            </a:pPr>
            <a:r>
              <a:rPr lang="ar-SA" sz="3200" dirty="0" smtClean="0">
                <a:cs typeface="+mj-cs"/>
              </a:rPr>
              <a:t>فحص وتدقيق مبالغ ونوعيات الغرامات والمخالفات التي وضعت على المؤسسة نتيجة عدم التزامها بالقوانين تجاه العاملين؛</a:t>
            </a:r>
            <a:endParaRPr lang="fr-FR" sz="3200" dirty="0" smtClean="0">
              <a:cs typeface="+mj-cs"/>
            </a:endParaRPr>
          </a:p>
          <a:p>
            <a:pPr lvl="0" algn="just" rtl="1">
              <a:buFont typeface="Wingdings" pitchFamily="2" charset="2"/>
              <a:buChar char="q"/>
            </a:pPr>
            <a:r>
              <a:rPr lang="ar-SA" sz="3200" dirty="0" smtClean="0">
                <a:cs typeface="+mj-cs"/>
              </a:rPr>
              <a:t>فحص وتدقيق مبالغ التبرعات التي تقدمها المؤسسة للعاملين.</a:t>
            </a:r>
            <a:endParaRPr lang="fr-FR" sz="3200" dirty="0" smtClean="0">
              <a:cs typeface="+mj-cs"/>
            </a:endParaRPr>
          </a:p>
          <a:p>
            <a:pPr algn="r" rtl="1">
              <a:buNone/>
            </a:pP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ox(i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ox(in)">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ox(in)">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ox(in)">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box(in)">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xit" presetSubtype="10" fill="hold" grpId="1" nodeType="clickEffect">
                                  <p:stCondLst>
                                    <p:cond delay="0"/>
                                  </p:stCondLst>
                                  <p:childTnLst>
                                    <p:animEffect transition="out" filter="blinds(horizontal)">
                                      <p:cBhvr>
                                        <p:cTn id="36" dur="500"/>
                                        <p:tgtEl>
                                          <p:spTgt spid="2"/>
                                        </p:tgtEl>
                                      </p:cBhvr>
                                    </p:animEffect>
                                    <p:set>
                                      <p:cBhvr>
                                        <p:cTn id="37" dur="1" fill="hold">
                                          <p:stCondLst>
                                            <p:cond delay="499"/>
                                          </p:stCondLst>
                                        </p:cTn>
                                        <p:tgtEl>
                                          <p:spTgt spid="2"/>
                                        </p:tgtEl>
                                        <p:attrNameLst>
                                          <p:attrName>style.visibility</p:attrName>
                                        </p:attrNameLst>
                                      </p:cBhvr>
                                      <p:to>
                                        <p:strVal val="hidden"/>
                                      </p:to>
                                    </p:set>
                                  </p:childTnLst>
                                </p:cTn>
                              </p:par>
                            </p:childTnLst>
                          </p:cTn>
                        </p:par>
                      </p:childTnLst>
                    </p:cTn>
                  </p:par>
                  <p:par>
                    <p:cTn id="38" fill="hold">
                      <p:stCondLst>
                        <p:cond delay="indefinite"/>
                      </p:stCondLst>
                      <p:childTnLst>
                        <p:par>
                          <p:cTn id="39" fill="hold">
                            <p:stCondLst>
                              <p:cond delay="0"/>
                            </p:stCondLst>
                            <p:childTnLst>
                              <p:par>
                                <p:cTn id="40" presetID="2" presetClass="exit" presetSubtype="4" fill="hold" grpId="1" nodeType="clickEffect">
                                  <p:stCondLst>
                                    <p:cond delay="0"/>
                                  </p:stCondLst>
                                  <p:childTnLst>
                                    <p:anim calcmode="lin" valueType="num">
                                      <p:cBhvr additive="base">
                                        <p:cTn id="41" dur="500"/>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42" dur="500"/>
                                        <p:tgtEl>
                                          <p:spTgt spid="3">
                                            <p:txEl>
                                              <p:pRg st="0" end="0"/>
                                            </p:txEl>
                                          </p:spTgt>
                                        </p:tgtEl>
                                        <p:attrNameLst>
                                          <p:attrName>ppt_y</p:attrName>
                                        </p:attrNameLst>
                                      </p:cBhvr>
                                      <p:tavLst>
                                        <p:tav tm="0">
                                          <p:val>
                                            <p:strVal val="ppt_y"/>
                                          </p:val>
                                        </p:tav>
                                        <p:tav tm="100000">
                                          <p:val>
                                            <p:strVal val="1+ppt_h/2"/>
                                          </p:val>
                                        </p:tav>
                                      </p:tavLst>
                                    </p:anim>
                                    <p:set>
                                      <p:cBhvr>
                                        <p:cTn id="43" dur="1" fill="hold">
                                          <p:stCondLst>
                                            <p:cond delay="499"/>
                                          </p:stCondLst>
                                        </p:cTn>
                                        <p:tgtEl>
                                          <p:spTgt spid="3">
                                            <p:txEl>
                                              <p:pRg st="0" end="0"/>
                                            </p:txEl>
                                          </p:spTgt>
                                        </p:tgtEl>
                                        <p:attrNameLst>
                                          <p:attrName>style.visibility</p:attrName>
                                        </p:attrNameLst>
                                      </p:cBhvr>
                                      <p:to>
                                        <p:strVal val="hidden"/>
                                      </p:to>
                                    </p:set>
                                  </p:childTnLst>
                                </p:cTn>
                              </p:par>
                            </p:childTnLst>
                          </p:cTn>
                        </p:par>
                      </p:childTnLst>
                    </p:cTn>
                  </p:par>
                  <p:par>
                    <p:cTn id="44" fill="hold">
                      <p:stCondLst>
                        <p:cond delay="indefinite"/>
                      </p:stCondLst>
                      <p:childTnLst>
                        <p:par>
                          <p:cTn id="45" fill="hold">
                            <p:stCondLst>
                              <p:cond delay="0"/>
                            </p:stCondLst>
                            <p:childTnLst>
                              <p:par>
                                <p:cTn id="46" presetID="2" presetClass="exit" presetSubtype="4" fill="hold" grpId="1" nodeType="clickEffect">
                                  <p:stCondLst>
                                    <p:cond delay="0"/>
                                  </p:stCondLst>
                                  <p:childTnLst>
                                    <p:anim calcmode="lin" valueType="num">
                                      <p:cBhvr additive="base">
                                        <p:cTn id="47" dur="500"/>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48" dur="500"/>
                                        <p:tgtEl>
                                          <p:spTgt spid="3">
                                            <p:txEl>
                                              <p:pRg st="1" end="1"/>
                                            </p:txEl>
                                          </p:spTgt>
                                        </p:tgtEl>
                                        <p:attrNameLst>
                                          <p:attrName>ppt_y</p:attrName>
                                        </p:attrNameLst>
                                      </p:cBhvr>
                                      <p:tavLst>
                                        <p:tav tm="0">
                                          <p:val>
                                            <p:strVal val="ppt_y"/>
                                          </p:val>
                                        </p:tav>
                                        <p:tav tm="100000">
                                          <p:val>
                                            <p:strVal val="1+ppt_h/2"/>
                                          </p:val>
                                        </p:tav>
                                      </p:tavLst>
                                    </p:anim>
                                    <p:set>
                                      <p:cBhvr>
                                        <p:cTn id="49" dur="1" fill="hold">
                                          <p:stCondLst>
                                            <p:cond delay="499"/>
                                          </p:stCondLst>
                                        </p:cTn>
                                        <p:tgtEl>
                                          <p:spTgt spid="3">
                                            <p:txEl>
                                              <p:pRg st="1" end="1"/>
                                            </p:txEl>
                                          </p:spTgt>
                                        </p:tgtEl>
                                        <p:attrNameLst>
                                          <p:attrName>style.visibility</p:attrName>
                                        </p:attrNameLst>
                                      </p:cBhvr>
                                      <p:to>
                                        <p:strVal val="hidden"/>
                                      </p:to>
                                    </p:set>
                                  </p:childTnLst>
                                </p:cTn>
                              </p:par>
                            </p:childTnLst>
                          </p:cTn>
                        </p:par>
                      </p:childTnLst>
                    </p:cTn>
                  </p:par>
                  <p:par>
                    <p:cTn id="50" fill="hold">
                      <p:stCondLst>
                        <p:cond delay="indefinite"/>
                      </p:stCondLst>
                      <p:childTnLst>
                        <p:par>
                          <p:cTn id="51" fill="hold">
                            <p:stCondLst>
                              <p:cond delay="0"/>
                            </p:stCondLst>
                            <p:childTnLst>
                              <p:par>
                                <p:cTn id="52" presetID="2" presetClass="exit" presetSubtype="4" fill="hold" grpId="1" nodeType="clickEffect">
                                  <p:stCondLst>
                                    <p:cond delay="0"/>
                                  </p:stCondLst>
                                  <p:childTnLst>
                                    <p:anim calcmode="lin" valueType="num">
                                      <p:cBhvr additive="base">
                                        <p:cTn id="53" dur="500"/>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54" dur="500"/>
                                        <p:tgtEl>
                                          <p:spTgt spid="3">
                                            <p:txEl>
                                              <p:pRg st="2" end="2"/>
                                            </p:txEl>
                                          </p:spTgt>
                                        </p:tgtEl>
                                        <p:attrNameLst>
                                          <p:attrName>ppt_y</p:attrName>
                                        </p:attrNameLst>
                                      </p:cBhvr>
                                      <p:tavLst>
                                        <p:tav tm="0">
                                          <p:val>
                                            <p:strVal val="ppt_y"/>
                                          </p:val>
                                        </p:tav>
                                        <p:tav tm="100000">
                                          <p:val>
                                            <p:strVal val="1+ppt_h/2"/>
                                          </p:val>
                                        </p:tav>
                                      </p:tavLst>
                                    </p:anim>
                                    <p:set>
                                      <p:cBhvr>
                                        <p:cTn id="55" dur="1" fill="hold">
                                          <p:stCondLst>
                                            <p:cond delay="499"/>
                                          </p:stCondLst>
                                        </p:cTn>
                                        <p:tgtEl>
                                          <p:spTgt spid="3">
                                            <p:txEl>
                                              <p:pRg st="2" end="2"/>
                                            </p:txEl>
                                          </p:spTgt>
                                        </p:tgtEl>
                                        <p:attrNameLst>
                                          <p:attrName>style.visibility</p:attrName>
                                        </p:attrNameLst>
                                      </p:cBhvr>
                                      <p:to>
                                        <p:strVal val="hidden"/>
                                      </p:to>
                                    </p:set>
                                  </p:childTnLst>
                                </p:cTn>
                              </p:par>
                            </p:childTnLst>
                          </p:cTn>
                        </p:par>
                      </p:childTnLst>
                    </p:cTn>
                  </p:par>
                  <p:par>
                    <p:cTn id="56" fill="hold">
                      <p:stCondLst>
                        <p:cond delay="indefinite"/>
                      </p:stCondLst>
                      <p:childTnLst>
                        <p:par>
                          <p:cTn id="57" fill="hold">
                            <p:stCondLst>
                              <p:cond delay="0"/>
                            </p:stCondLst>
                            <p:childTnLst>
                              <p:par>
                                <p:cTn id="58" presetID="2" presetClass="exit" presetSubtype="4" fill="hold" grpId="1" nodeType="clickEffect">
                                  <p:stCondLst>
                                    <p:cond delay="0"/>
                                  </p:stCondLst>
                                  <p:childTnLst>
                                    <p:anim calcmode="lin" valueType="num">
                                      <p:cBhvr additive="base">
                                        <p:cTn id="59" dur="500"/>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60" dur="500"/>
                                        <p:tgtEl>
                                          <p:spTgt spid="3">
                                            <p:txEl>
                                              <p:pRg st="3" end="3"/>
                                            </p:txEl>
                                          </p:spTgt>
                                        </p:tgtEl>
                                        <p:attrNameLst>
                                          <p:attrName>ppt_y</p:attrName>
                                        </p:attrNameLst>
                                      </p:cBhvr>
                                      <p:tavLst>
                                        <p:tav tm="0">
                                          <p:val>
                                            <p:strVal val="ppt_y"/>
                                          </p:val>
                                        </p:tav>
                                        <p:tav tm="100000">
                                          <p:val>
                                            <p:strVal val="1+ppt_h/2"/>
                                          </p:val>
                                        </p:tav>
                                      </p:tavLst>
                                    </p:anim>
                                    <p:set>
                                      <p:cBhvr>
                                        <p:cTn id="61" dur="1" fill="hold">
                                          <p:stCondLst>
                                            <p:cond delay="499"/>
                                          </p:stCondLst>
                                        </p:cTn>
                                        <p:tgtEl>
                                          <p:spTgt spid="3">
                                            <p:txEl>
                                              <p:pRg st="3" end="3"/>
                                            </p:txEl>
                                          </p:spTgt>
                                        </p:tgtEl>
                                        <p:attrNameLst>
                                          <p:attrName>style.visibility</p:attrName>
                                        </p:attrNameLst>
                                      </p:cBhvr>
                                      <p:to>
                                        <p:strVal val="hidden"/>
                                      </p:to>
                                    </p:set>
                                  </p:childTnLst>
                                </p:cTn>
                              </p:par>
                            </p:childTnLst>
                          </p:cTn>
                        </p:par>
                      </p:childTnLst>
                    </p:cTn>
                  </p:par>
                  <p:par>
                    <p:cTn id="62" fill="hold">
                      <p:stCondLst>
                        <p:cond delay="indefinite"/>
                      </p:stCondLst>
                      <p:childTnLst>
                        <p:par>
                          <p:cTn id="63" fill="hold">
                            <p:stCondLst>
                              <p:cond delay="0"/>
                            </p:stCondLst>
                            <p:childTnLst>
                              <p:par>
                                <p:cTn id="64" presetID="2" presetClass="exit" presetSubtype="4" fill="hold" grpId="1" nodeType="clickEffect">
                                  <p:stCondLst>
                                    <p:cond delay="0"/>
                                  </p:stCondLst>
                                  <p:childTnLst>
                                    <p:anim calcmode="lin" valueType="num">
                                      <p:cBhvr additive="base">
                                        <p:cTn id="65" dur="500"/>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66" dur="500"/>
                                        <p:tgtEl>
                                          <p:spTgt spid="3">
                                            <p:txEl>
                                              <p:pRg st="4" end="4"/>
                                            </p:txEl>
                                          </p:spTgt>
                                        </p:tgtEl>
                                        <p:attrNameLst>
                                          <p:attrName>ppt_y</p:attrName>
                                        </p:attrNameLst>
                                      </p:cBhvr>
                                      <p:tavLst>
                                        <p:tav tm="0">
                                          <p:val>
                                            <p:strVal val="ppt_y"/>
                                          </p:val>
                                        </p:tav>
                                        <p:tav tm="100000">
                                          <p:val>
                                            <p:strVal val="1+ppt_h/2"/>
                                          </p:val>
                                        </p:tav>
                                      </p:tavLst>
                                    </p:anim>
                                    <p:set>
                                      <p:cBhvr>
                                        <p:cTn id="67" dur="1" fill="hold">
                                          <p:stCondLst>
                                            <p:cond delay="499"/>
                                          </p:stCondLst>
                                        </p:cTn>
                                        <p:tgtEl>
                                          <p:spTgt spid="3">
                                            <p:txEl>
                                              <p:pRg st="4" end="4"/>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3" grpId="0" build="p"/>
      <p:bldP spid="3" grpI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500042"/>
            <a:ext cx="8229600" cy="1143000"/>
          </a:xfrm>
        </p:spPr>
        <p:txBody>
          <a:bodyPr>
            <a:noAutofit/>
          </a:bodyPr>
          <a:lstStyle/>
          <a:p>
            <a:pPr algn="r" rtl="1"/>
            <a:r>
              <a:rPr lang="fr-FR" sz="3600" dirty="0" smtClean="0">
                <a:solidFill>
                  <a:schemeClr val="tx1"/>
                </a:solidFill>
              </a:rPr>
              <a:t>	</a:t>
            </a:r>
            <a:r>
              <a:rPr lang="ar-SA" sz="2800" dirty="0" smtClean="0">
                <a:solidFill>
                  <a:schemeClr val="tx1"/>
                </a:solidFill>
              </a:rPr>
              <a:t>أما فحص وتدقيق أنشطة المسؤولية الاجتماعية اتجاه العاملين ومدى مسايرتها للقوانين والتشريعات من جانبها الاجتماعي تتمثل في:</a:t>
            </a:r>
            <a:endParaRPr lang="fr-FR" sz="2800" dirty="0">
              <a:solidFill>
                <a:schemeClr val="tx1"/>
              </a:solidFill>
            </a:endParaRPr>
          </a:p>
        </p:txBody>
      </p:sp>
      <p:sp>
        <p:nvSpPr>
          <p:cNvPr id="3" name="Espace réservé du contenu 2"/>
          <p:cNvSpPr>
            <a:spLocks noGrp="1"/>
          </p:cNvSpPr>
          <p:nvPr>
            <p:ph idx="1"/>
          </p:nvPr>
        </p:nvSpPr>
        <p:spPr>
          <a:xfrm>
            <a:off x="428596" y="1643050"/>
            <a:ext cx="8229600" cy="4572032"/>
          </a:xfrm>
        </p:spPr>
        <p:txBody>
          <a:bodyPr>
            <a:normAutofit fontScale="25000" lnSpcReduction="20000"/>
          </a:bodyPr>
          <a:lstStyle/>
          <a:p>
            <a:pPr lvl="0" algn="just" rtl="1"/>
            <a:r>
              <a:rPr lang="ar-SA" sz="11200" dirty="0" smtClean="0">
                <a:cs typeface="+mj-cs"/>
              </a:rPr>
              <a:t>فحص وتدقيق أرقام معدلات دوران العمل بالمنظمة ونظم الاتصال للتحقق من توافر وسائل اتصال فعالة ذات اتجاهين بين العاملين والإدارة؛</a:t>
            </a:r>
            <a:endParaRPr lang="fr-FR" sz="11200" dirty="0" smtClean="0">
              <a:cs typeface="+mj-cs"/>
            </a:endParaRPr>
          </a:p>
          <a:p>
            <a:pPr lvl="0" algn="just" rtl="1"/>
            <a:r>
              <a:rPr lang="ar-SA" sz="11200" dirty="0" smtClean="0">
                <a:cs typeface="+mj-cs"/>
              </a:rPr>
              <a:t>فحص وتدقيق ما حصر عليه الأفراد الذي أنهوا دوراتهم التدريبية من مزايا وفرص ترقي في العمل للتحقق من اكتساب العاملين للمهارات والمعارف اللازمة لإتاحة</a:t>
            </a:r>
            <a:r>
              <a:rPr lang="ar-DZ" sz="11200" dirty="0" smtClean="0">
                <a:cs typeface="+mj-cs"/>
              </a:rPr>
              <a:t>.</a:t>
            </a:r>
            <a:r>
              <a:rPr lang="ar-SA" sz="11200" dirty="0" smtClean="0">
                <a:cs typeface="+mj-cs"/>
              </a:rPr>
              <a:t> الفرص الترقي والتدريب أمامهم؛</a:t>
            </a:r>
            <a:endParaRPr lang="fr-FR" sz="11200" dirty="0" smtClean="0">
              <a:cs typeface="+mj-cs"/>
            </a:endParaRPr>
          </a:p>
          <a:p>
            <a:pPr lvl="0" algn="just" rtl="1"/>
            <a:r>
              <a:rPr lang="ar-SA" sz="11200" dirty="0" smtClean="0">
                <a:cs typeface="+mj-cs"/>
              </a:rPr>
              <a:t>فحص وتدقيق ما</a:t>
            </a:r>
            <a:r>
              <a:rPr lang="ar-DZ" sz="11200" dirty="0" smtClean="0">
                <a:cs typeface="+mj-cs"/>
              </a:rPr>
              <a:t> </a:t>
            </a:r>
            <a:r>
              <a:rPr lang="ar-SA" sz="11200" dirty="0" smtClean="0">
                <a:cs typeface="+mj-cs"/>
              </a:rPr>
              <a:t>تقوم </a:t>
            </a:r>
            <a:r>
              <a:rPr lang="ar-SA" sz="11200" dirty="0" err="1" smtClean="0">
                <a:cs typeface="+mj-cs"/>
              </a:rPr>
              <a:t>به</a:t>
            </a:r>
            <a:r>
              <a:rPr lang="ar-SA" sz="11200" dirty="0" smtClean="0">
                <a:cs typeface="+mj-cs"/>
              </a:rPr>
              <a:t> المؤسسة من توفير السكن والمواصلات للعاملين لديها؛</a:t>
            </a:r>
            <a:endParaRPr lang="fr-FR" sz="11200" dirty="0" smtClean="0">
              <a:cs typeface="+mj-cs"/>
            </a:endParaRPr>
          </a:p>
          <a:p>
            <a:pPr lvl="0" algn="just" rtl="1"/>
            <a:r>
              <a:rPr lang="ar-SA" sz="11200" dirty="0" smtClean="0">
                <a:cs typeface="+mj-cs"/>
              </a:rPr>
              <a:t>فحص وتدقيق نسب وأعداد أبناء العاملين المعنيين بالمؤسسة من بين إجمالي عدد المرشحين لشغل الوظائف الشاغرة.</a:t>
            </a:r>
            <a:endParaRPr lang="fr-FR" sz="11200" dirty="0" smtClean="0">
              <a:cs typeface="+mj-cs"/>
            </a:endParaRPr>
          </a:p>
          <a:p>
            <a:pPr lvl="0" algn="just" rtl="1"/>
            <a:r>
              <a:rPr lang="ar-SA" sz="11200" dirty="0" smtClean="0">
                <a:cs typeface="+mj-cs"/>
              </a:rPr>
              <a:t>فحص وتدقيق نسب المعاقين المنصوص عليها في القوانين من أبناء المجتمع الذين تم إلحاقهم للعمل بالمؤسسة؛</a:t>
            </a:r>
            <a:endParaRPr lang="fr-FR" sz="11200" dirty="0" smtClean="0">
              <a:cs typeface="+mj-cs"/>
            </a:endParaRPr>
          </a:p>
          <a:p>
            <a:pPr lvl="0" algn="just" rtl="1"/>
            <a:r>
              <a:rPr lang="ar-SA" sz="11200" dirty="0" smtClean="0">
                <a:cs typeface="+mj-cs"/>
              </a:rPr>
              <a:t>فحص وتدقيق التزام المؤسسة بالقوانين والتشريعات المتمثلة في توفير دار حضانة للعاملات، مراكز ترفيه.</a:t>
            </a:r>
            <a:endParaRPr lang="fr-FR" sz="11200" dirty="0" smtClean="0">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2"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2000" fill="hold"/>
                                        <p:tgtEl>
                                          <p:spTgt spid="2"/>
                                        </p:tgtEl>
                                        <p:attrNameLst>
                                          <p:attrName>ppt_x</p:attrName>
                                        </p:attrNameLst>
                                      </p:cBhvr>
                                      <p:tavLst>
                                        <p:tav tm="0">
                                          <p:val>
                                            <p:strVal val="#ppt_x"/>
                                          </p:val>
                                        </p:tav>
                                        <p:tav tm="100000">
                                          <p:val>
                                            <p:strVal val="#ppt_x"/>
                                          </p:val>
                                        </p:tav>
                                      </p:tavLst>
                                    </p:anim>
                                    <p:anim calcmode="lin" valueType="num">
                                      <p:cBhvr additive="base">
                                        <p:cTn id="8" dur="20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xit" presetSubtype="2" fill="hold" grpId="3" nodeType="clickEffect">
                                  <p:stCondLst>
                                    <p:cond delay="0"/>
                                  </p:stCondLst>
                                  <p:childTnLst>
                                    <p:anim calcmode="lin" valueType="num">
                                      <p:cBhvr additive="base">
                                        <p:cTn id="48" dur="500"/>
                                        <p:tgtEl>
                                          <p:spTgt spid="2"/>
                                        </p:tgtEl>
                                        <p:attrNameLst>
                                          <p:attrName>ppt_x</p:attrName>
                                        </p:attrNameLst>
                                      </p:cBhvr>
                                      <p:tavLst>
                                        <p:tav tm="0">
                                          <p:val>
                                            <p:strVal val="ppt_x"/>
                                          </p:val>
                                        </p:tav>
                                        <p:tav tm="100000">
                                          <p:val>
                                            <p:strVal val="1+ppt_w/2"/>
                                          </p:val>
                                        </p:tav>
                                      </p:tavLst>
                                    </p:anim>
                                    <p:anim calcmode="lin" valueType="num">
                                      <p:cBhvr additive="base">
                                        <p:cTn id="49" dur="500"/>
                                        <p:tgtEl>
                                          <p:spTgt spid="2"/>
                                        </p:tgtEl>
                                        <p:attrNameLst>
                                          <p:attrName>ppt_y</p:attrName>
                                        </p:attrNameLst>
                                      </p:cBhvr>
                                      <p:tavLst>
                                        <p:tav tm="0">
                                          <p:val>
                                            <p:strVal val="ppt_y"/>
                                          </p:val>
                                        </p:tav>
                                        <p:tav tm="100000">
                                          <p:val>
                                            <p:strVal val="ppt_y"/>
                                          </p:val>
                                        </p:tav>
                                      </p:tavLst>
                                    </p:anim>
                                    <p:set>
                                      <p:cBhvr>
                                        <p:cTn id="50" dur="1" fill="hold">
                                          <p:stCondLst>
                                            <p:cond delay="499"/>
                                          </p:stCondLst>
                                        </p:cTn>
                                        <p:tgtEl>
                                          <p:spTgt spid="2"/>
                                        </p:tgtEl>
                                        <p:attrNameLst>
                                          <p:attrName>style.visibility</p:attrName>
                                        </p:attrNameLst>
                                      </p:cBhvr>
                                      <p:to>
                                        <p:strVal val="hidden"/>
                                      </p:to>
                                    </p:set>
                                  </p:childTnLst>
                                </p:cTn>
                              </p:par>
                            </p:childTnLst>
                          </p:cTn>
                        </p:par>
                      </p:childTnLst>
                    </p:cTn>
                  </p:par>
                  <p:par>
                    <p:cTn id="51" fill="hold">
                      <p:stCondLst>
                        <p:cond delay="indefinite"/>
                      </p:stCondLst>
                      <p:childTnLst>
                        <p:par>
                          <p:cTn id="52" fill="hold">
                            <p:stCondLst>
                              <p:cond delay="0"/>
                            </p:stCondLst>
                            <p:childTnLst>
                              <p:par>
                                <p:cTn id="53" presetID="2" presetClass="exit" presetSubtype="8" fill="hold" grpId="1" nodeType="clickEffect">
                                  <p:stCondLst>
                                    <p:cond delay="0"/>
                                  </p:stCondLst>
                                  <p:childTnLst>
                                    <p:anim calcmode="lin" valueType="num">
                                      <p:cBhvr additive="base">
                                        <p:cTn id="54" dur="1000"/>
                                        <p:tgtEl>
                                          <p:spTgt spid="3">
                                            <p:txEl>
                                              <p:pRg st="0" end="0"/>
                                            </p:txEl>
                                          </p:spTgt>
                                        </p:tgtEl>
                                        <p:attrNameLst>
                                          <p:attrName>ppt_x</p:attrName>
                                        </p:attrNameLst>
                                      </p:cBhvr>
                                      <p:tavLst>
                                        <p:tav tm="0">
                                          <p:val>
                                            <p:strVal val="ppt_x"/>
                                          </p:val>
                                        </p:tav>
                                        <p:tav tm="100000">
                                          <p:val>
                                            <p:strVal val="0-ppt_w/2"/>
                                          </p:val>
                                        </p:tav>
                                      </p:tavLst>
                                    </p:anim>
                                    <p:anim calcmode="lin" valueType="num">
                                      <p:cBhvr additive="base">
                                        <p:cTn id="55" dur="1000"/>
                                        <p:tgtEl>
                                          <p:spTgt spid="3">
                                            <p:txEl>
                                              <p:pRg st="0" end="0"/>
                                            </p:txEl>
                                          </p:spTgt>
                                        </p:tgtEl>
                                        <p:attrNameLst>
                                          <p:attrName>ppt_y</p:attrName>
                                        </p:attrNameLst>
                                      </p:cBhvr>
                                      <p:tavLst>
                                        <p:tav tm="0">
                                          <p:val>
                                            <p:strVal val="ppt_y"/>
                                          </p:val>
                                        </p:tav>
                                        <p:tav tm="100000">
                                          <p:val>
                                            <p:strVal val="ppt_y"/>
                                          </p:val>
                                        </p:tav>
                                      </p:tavLst>
                                    </p:anim>
                                    <p:set>
                                      <p:cBhvr>
                                        <p:cTn id="56" dur="1" fill="hold">
                                          <p:stCondLst>
                                            <p:cond delay="999"/>
                                          </p:stCondLst>
                                        </p:cTn>
                                        <p:tgtEl>
                                          <p:spTgt spid="3">
                                            <p:txEl>
                                              <p:pRg st="0" end="0"/>
                                            </p:txEl>
                                          </p:spTgt>
                                        </p:tgtEl>
                                        <p:attrNameLst>
                                          <p:attrName>style.visibility</p:attrName>
                                        </p:attrNameLst>
                                      </p:cBhvr>
                                      <p:to>
                                        <p:strVal val="hidden"/>
                                      </p:to>
                                    </p:set>
                                  </p:childTnLst>
                                </p:cTn>
                              </p:par>
                            </p:childTnLst>
                          </p:cTn>
                        </p:par>
                      </p:childTnLst>
                    </p:cTn>
                  </p:par>
                  <p:par>
                    <p:cTn id="57" fill="hold">
                      <p:stCondLst>
                        <p:cond delay="indefinite"/>
                      </p:stCondLst>
                      <p:childTnLst>
                        <p:par>
                          <p:cTn id="58" fill="hold">
                            <p:stCondLst>
                              <p:cond delay="0"/>
                            </p:stCondLst>
                            <p:childTnLst>
                              <p:par>
                                <p:cTn id="59" presetID="2" presetClass="exit" presetSubtype="8" fill="hold" grpId="1" nodeType="clickEffect">
                                  <p:stCondLst>
                                    <p:cond delay="0"/>
                                  </p:stCondLst>
                                  <p:childTnLst>
                                    <p:anim calcmode="lin" valueType="num">
                                      <p:cBhvr additive="base">
                                        <p:cTn id="60" dur="1000"/>
                                        <p:tgtEl>
                                          <p:spTgt spid="3">
                                            <p:txEl>
                                              <p:pRg st="1" end="1"/>
                                            </p:txEl>
                                          </p:spTgt>
                                        </p:tgtEl>
                                        <p:attrNameLst>
                                          <p:attrName>ppt_x</p:attrName>
                                        </p:attrNameLst>
                                      </p:cBhvr>
                                      <p:tavLst>
                                        <p:tav tm="0">
                                          <p:val>
                                            <p:strVal val="ppt_x"/>
                                          </p:val>
                                        </p:tav>
                                        <p:tav tm="100000">
                                          <p:val>
                                            <p:strVal val="0-ppt_w/2"/>
                                          </p:val>
                                        </p:tav>
                                      </p:tavLst>
                                    </p:anim>
                                    <p:anim calcmode="lin" valueType="num">
                                      <p:cBhvr additive="base">
                                        <p:cTn id="61" dur="1000"/>
                                        <p:tgtEl>
                                          <p:spTgt spid="3">
                                            <p:txEl>
                                              <p:pRg st="1" end="1"/>
                                            </p:txEl>
                                          </p:spTgt>
                                        </p:tgtEl>
                                        <p:attrNameLst>
                                          <p:attrName>ppt_y</p:attrName>
                                        </p:attrNameLst>
                                      </p:cBhvr>
                                      <p:tavLst>
                                        <p:tav tm="0">
                                          <p:val>
                                            <p:strVal val="ppt_y"/>
                                          </p:val>
                                        </p:tav>
                                        <p:tav tm="100000">
                                          <p:val>
                                            <p:strVal val="ppt_y"/>
                                          </p:val>
                                        </p:tav>
                                      </p:tavLst>
                                    </p:anim>
                                    <p:set>
                                      <p:cBhvr>
                                        <p:cTn id="62" dur="1" fill="hold">
                                          <p:stCondLst>
                                            <p:cond delay="999"/>
                                          </p:stCondLst>
                                        </p:cTn>
                                        <p:tgtEl>
                                          <p:spTgt spid="3">
                                            <p:txEl>
                                              <p:pRg st="1" end="1"/>
                                            </p:txEl>
                                          </p:spTgt>
                                        </p:tgtEl>
                                        <p:attrNameLst>
                                          <p:attrName>style.visibility</p:attrName>
                                        </p:attrNameLst>
                                      </p:cBhvr>
                                      <p:to>
                                        <p:strVal val="hidden"/>
                                      </p:to>
                                    </p:set>
                                  </p:childTnLst>
                                </p:cTn>
                              </p:par>
                            </p:childTnLst>
                          </p:cTn>
                        </p:par>
                      </p:childTnLst>
                    </p:cTn>
                  </p:par>
                  <p:par>
                    <p:cTn id="63" fill="hold">
                      <p:stCondLst>
                        <p:cond delay="indefinite"/>
                      </p:stCondLst>
                      <p:childTnLst>
                        <p:par>
                          <p:cTn id="64" fill="hold">
                            <p:stCondLst>
                              <p:cond delay="0"/>
                            </p:stCondLst>
                            <p:childTnLst>
                              <p:par>
                                <p:cTn id="65" presetID="2" presetClass="exit" presetSubtype="8" fill="hold" grpId="1" nodeType="clickEffect">
                                  <p:stCondLst>
                                    <p:cond delay="0"/>
                                  </p:stCondLst>
                                  <p:childTnLst>
                                    <p:anim calcmode="lin" valueType="num">
                                      <p:cBhvr additive="base">
                                        <p:cTn id="66" dur="1000"/>
                                        <p:tgtEl>
                                          <p:spTgt spid="3">
                                            <p:txEl>
                                              <p:pRg st="2" end="2"/>
                                            </p:txEl>
                                          </p:spTgt>
                                        </p:tgtEl>
                                        <p:attrNameLst>
                                          <p:attrName>ppt_x</p:attrName>
                                        </p:attrNameLst>
                                      </p:cBhvr>
                                      <p:tavLst>
                                        <p:tav tm="0">
                                          <p:val>
                                            <p:strVal val="ppt_x"/>
                                          </p:val>
                                        </p:tav>
                                        <p:tav tm="100000">
                                          <p:val>
                                            <p:strVal val="0-ppt_w/2"/>
                                          </p:val>
                                        </p:tav>
                                      </p:tavLst>
                                    </p:anim>
                                    <p:anim calcmode="lin" valueType="num">
                                      <p:cBhvr additive="base">
                                        <p:cTn id="67" dur="1000"/>
                                        <p:tgtEl>
                                          <p:spTgt spid="3">
                                            <p:txEl>
                                              <p:pRg st="2" end="2"/>
                                            </p:txEl>
                                          </p:spTgt>
                                        </p:tgtEl>
                                        <p:attrNameLst>
                                          <p:attrName>ppt_y</p:attrName>
                                        </p:attrNameLst>
                                      </p:cBhvr>
                                      <p:tavLst>
                                        <p:tav tm="0">
                                          <p:val>
                                            <p:strVal val="ppt_y"/>
                                          </p:val>
                                        </p:tav>
                                        <p:tav tm="100000">
                                          <p:val>
                                            <p:strVal val="ppt_y"/>
                                          </p:val>
                                        </p:tav>
                                      </p:tavLst>
                                    </p:anim>
                                    <p:set>
                                      <p:cBhvr>
                                        <p:cTn id="68" dur="1" fill="hold">
                                          <p:stCondLst>
                                            <p:cond delay="999"/>
                                          </p:stCondLst>
                                        </p:cTn>
                                        <p:tgtEl>
                                          <p:spTgt spid="3">
                                            <p:txEl>
                                              <p:pRg st="2" end="2"/>
                                            </p:txEl>
                                          </p:spTgt>
                                        </p:tgtEl>
                                        <p:attrNameLst>
                                          <p:attrName>style.visibility</p:attrName>
                                        </p:attrNameLst>
                                      </p:cBhvr>
                                      <p:to>
                                        <p:strVal val="hidden"/>
                                      </p:to>
                                    </p:set>
                                  </p:childTnLst>
                                </p:cTn>
                              </p:par>
                            </p:childTnLst>
                          </p:cTn>
                        </p:par>
                      </p:childTnLst>
                    </p:cTn>
                  </p:par>
                  <p:par>
                    <p:cTn id="69" fill="hold">
                      <p:stCondLst>
                        <p:cond delay="indefinite"/>
                      </p:stCondLst>
                      <p:childTnLst>
                        <p:par>
                          <p:cTn id="70" fill="hold">
                            <p:stCondLst>
                              <p:cond delay="0"/>
                            </p:stCondLst>
                            <p:childTnLst>
                              <p:par>
                                <p:cTn id="71" presetID="2" presetClass="exit" presetSubtype="8" fill="hold" grpId="1" nodeType="clickEffect">
                                  <p:stCondLst>
                                    <p:cond delay="0"/>
                                  </p:stCondLst>
                                  <p:childTnLst>
                                    <p:anim calcmode="lin" valueType="num">
                                      <p:cBhvr additive="base">
                                        <p:cTn id="72" dur="1000"/>
                                        <p:tgtEl>
                                          <p:spTgt spid="3">
                                            <p:txEl>
                                              <p:pRg st="3" end="3"/>
                                            </p:txEl>
                                          </p:spTgt>
                                        </p:tgtEl>
                                        <p:attrNameLst>
                                          <p:attrName>ppt_x</p:attrName>
                                        </p:attrNameLst>
                                      </p:cBhvr>
                                      <p:tavLst>
                                        <p:tav tm="0">
                                          <p:val>
                                            <p:strVal val="ppt_x"/>
                                          </p:val>
                                        </p:tav>
                                        <p:tav tm="100000">
                                          <p:val>
                                            <p:strVal val="0-ppt_w/2"/>
                                          </p:val>
                                        </p:tav>
                                      </p:tavLst>
                                    </p:anim>
                                    <p:anim calcmode="lin" valueType="num">
                                      <p:cBhvr additive="base">
                                        <p:cTn id="73" dur="1000"/>
                                        <p:tgtEl>
                                          <p:spTgt spid="3">
                                            <p:txEl>
                                              <p:pRg st="3" end="3"/>
                                            </p:txEl>
                                          </p:spTgt>
                                        </p:tgtEl>
                                        <p:attrNameLst>
                                          <p:attrName>ppt_y</p:attrName>
                                        </p:attrNameLst>
                                      </p:cBhvr>
                                      <p:tavLst>
                                        <p:tav tm="0">
                                          <p:val>
                                            <p:strVal val="ppt_y"/>
                                          </p:val>
                                        </p:tav>
                                        <p:tav tm="100000">
                                          <p:val>
                                            <p:strVal val="ppt_y"/>
                                          </p:val>
                                        </p:tav>
                                      </p:tavLst>
                                    </p:anim>
                                    <p:set>
                                      <p:cBhvr>
                                        <p:cTn id="74" dur="1" fill="hold">
                                          <p:stCondLst>
                                            <p:cond delay="999"/>
                                          </p:stCondLst>
                                        </p:cTn>
                                        <p:tgtEl>
                                          <p:spTgt spid="3">
                                            <p:txEl>
                                              <p:pRg st="3" end="3"/>
                                            </p:txEl>
                                          </p:spTgt>
                                        </p:tgtEl>
                                        <p:attrNameLst>
                                          <p:attrName>style.visibility</p:attrName>
                                        </p:attrNameLst>
                                      </p:cBhvr>
                                      <p:to>
                                        <p:strVal val="hidden"/>
                                      </p:to>
                                    </p:set>
                                  </p:childTnLst>
                                </p:cTn>
                              </p:par>
                            </p:childTnLst>
                          </p:cTn>
                        </p:par>
                      </p:childTnLst>
                    </p:cTn>
                  </p:par>
                  <p:par>
                    <p:cTn id="75" fill="hold">
                      <p:stCondLst>
                        <p:cond delay="indefinite"/>
                      </p:stCondLst>
                      <p:childTnLst>
                        <p:par>
                          <p:cTn id="76" fill="hold">
                            <p:stCondLst>
                              <p:cond delay="0"/>
                            </p:stCondLst>
                            <p:childTnLst>
                              <p:par>
                                <p:cTn id="77" presetID="2" presetClass="exit" presetSubtype="8" fill="hold" grpId="1" nodeType="clickEffect">
                                  <p:stCondLst>
                                    <p:cond delay="0"/>
                                  </p:stCondLst>
                                  <p:childTnLst>
                                    <p:anim calcmode="lin" valueType="num">
                                      <p:cBhvr additive="base">
                                        <p:cTn id="78" dur="1000"/>
                                        <p:tgtEl>
                                          <p:spTgt spid="3">
                                            <p:txEl>
                                              <p:pRg st="4" end="4"/>
                                            </p:txEl>
                                          </p:spTgt>
                                        </p:tgtEl>
                                        <p:attrNameLst>
                                          <p:attrName>ppt_x</p:attrName>
                                        </p:attrNameLst>
                                      </p:cBhvr>
                                      <p:tavLst>
                                        <p:tav tm="0">
                                          <p:val>
                                            <p:strVal val="ppt_x"/>
                                          </p:val>
                                        </p:tav>
                                        <p:tav tm="100000">
                                          <p:val>
                                            <p:strVal val="0-ppt_w/2"/>
                                          </p:val>
                                        </p:tav>
                                      </p:tavLst>
                                    </p:anim>
                                    <p:anim calcmode="lin" valueType="num">
                                      <p:cBhvr additive="base">
                                        <p:cTn id="79" dur="1000"/>
                                        <p:tgtEl>
                                          <p:spTgt spid="3">
                                            <p:txEl>
                                              <p:pRg st="4" end="4"/>
                                            </p:txEl>
                                          </p:spTgt>
                                        </p:tgtEl>
                                        <p:attrNameLst>
                                          <p:attrName>ppt_y</p:attrName>
                                        </p:attrNameLst>
                                      </p:cBhvr>
                                      <p:tavLst>
                                        <p:tav tm="0">
                                          <p:val>
                                            <p:strVal val="ppt_y"/>
                                          </p:val>
                                        </p:tav>
                                        <p:tav tm="100000">
                                          <p:val>
                                            <p:strVal val="ppt_y"/>
                                          </p:val>
                                        </p:tav>
                                      </p:tavLst>
                                    </p:anim>
                                    <p:set>
                                      <p:cBhvr>
                                        <p:cTn id="80" dur="1" fill="hold">
                                          <p:stCondLst>
                                            <p:cond delay="999"/>
                                          </p:stCondLst>
                                        </p:cTn>
                                        <p:tgtEl>
                                          <p:spTgt spid="3">
                                            <p:txEl>
                                              <p:pRg st="4" end="4"/>
                                            </p:txEl>
                                          </p:spTgt>
                                        </p:tgtEl>
                                        <p:attrNameLst>
                                          <p:attrName>style.visibility</p:attrName>
                                        </p:attrNameLst>
                                      </p:cBhvr>
                                      <p:to>
                                        <p:strVal val="hidden"/>
                                      </p:to>
                                    </p:set>
                                  </p:childTnLst>
                                </p:cTn>
                              </p:par>
                            </p:childTnLst>
                          </p:cTn>
                        </p:par>
                      </p:childTnLst>
                    </p:cTn>
                  </p:par>
                  <p:par>
                    <p:cTn id="81" fill="hold">
                      <p:stCondLst>
                        <p:cond delay="indefinite"/>
                      </p:stCondLst>
                      <p:childTnLst>
                        <p:par>
                          <p:cTn id="82" fill="hold">
                            <p:stCondLst>
                              <p:cond delay="0"/>
                            </p:stCondLst>
                            <p:childTnLst>
                              <p:par>
                                <p:cTn id="83" presetID="2" presetClass="exit" presetSubtype="8" fill="hold" grpId="1" nodeType="clickEffect">
                                  <p:stCondLst>
                                    <p:cond delay="0"/>
                                  </p:stCondLst>
                                  <p:childTnLst>
                                    <p:anim calcmode="lin" valueType="num">
                                      <p:cBhvr additive="base">
                                        <p:cTn id="84" dur="1000"/>
                                        <p:tgtEl>
                                          <p:spTgt spid="3">
                                            <p:txEl>
                                              <p:pRg st="5" end="5"/>
                                            </p:txEl>
                                          </p:spTgt>
                                        </p:tgtEl>
                                        <p:attrNameLst>
                                          <p:attrName>ppt_x</p:attrName>
                                        </p:attrNameLst>
                                      </p:cBhvr>
                                      <p:tavLst>
                                        <p:tav tm="0">
                                          <p:val>
                                            <p:strVal val="ppt_x"/>
                                          </p:val>
                                        </p:tav>
                                        <p:tav tm="100000">
                                          <p:val>
                                            <p:strVal val="0-ppt_w/2"/>
                                          </p:val>
                                        </p:tav>
                                      </p:tavLst>
                                    </p:anim>
                                    <p:anim calcmode="lin" valueType="num">
                                      <p:cBhvr additive="base">
                                        <p:cTn id="85" dur="1000"/>
                                        <p:tgtEl>
                                          <p:spTgt spid="3">
                                            <p:txEl>
                                              <p:pRg st="5" end="5"/>
                                            </p:txEl>
                                          </p:spTgt>
                                        </p:tgtEl>
                                        <p:attrNameLst>
                                          <p:attrName>ppt_y</p:attrName>
                                        </p:attrNameLst>
                                      </p:cBhvr>
                                      <p:tavLst>
                                        <p:tav tm="0">
                                          <p:val>
                                            <p:strVal val="ppt_y"/>
                                          </p:val>
                                        </p:tav>
                                        <p:tav tm="100000">
                                          <p:val>
                                            <p:strVal val="ppt_y"/>
                                          </p:val>
                                        </p:tav>
                                      </p:tavLst>
                                    </p:anim>
                                    <p:set>
                                      <p:cBhvr>
                                        <p:cTn id="86" dur="1" fill="hold">
                                          <p:stCondLst>
                                            <p:cond delay="999"/>
                                          </p:stCondLst>
                                        </p:cTn>
                                        <p:tgtEl>
                                          <p:spTgt spid="3">
                                            <p:txEl>
                                              <p:pRg st="5" end="5"/>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2"/>
      <p:bldP spid="2" grpId="3"/>
      <p:bldP spid="3" grpId="0" uiExpand="1" build="p"/>
      <p:bldP spid="3" grpId="1"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2713</TotalTime>
  <Words>1564</Words>
  <PresentationFormat>Affichage à l'écran (4:3)</PresentationFormat>
  <Paragraphs>144</Paragraphs>
  <Slides>37</Slides>
  <Notes>1</Notes>
  <HiddenSlides>0</HiddenSlides>
  <MMClips>0</MMClips>
  <ScaleCrop>false</ScaleCrop>
  <HeadingPairs>
    <vt:vector size="4" baseType="variant">
      <vt:variant>
        <vt:lpstr>Thème</vt:lpstr>
      </vt:variant>
      <vt:variant>
        <vt:i4>1</vt:i4>
      </vt:variant>
      <vt:variant>
        <vt:lpstr>Titres des diapositives</vt:lpstr>
      </vt:variant>
      <vt:variant>
        <vt:i4>37</vt:i4>
      </vt:variant>
    </vt:vector>
  </HeadingPairs>
  <TitlesOfParts>
    <vt:vector size="38" baseType="lpstr">
      <vt:lpstr>Débit</vt:lpstr>
      <vt:lpstr> محاضرات مقياس التدقيق الاجتماعي  الأستاذة: سلماني هناء</vt:lpstr>
      <vt:lpstr> المحور الخامس: إجراءات التدقيق الاجتماعي</vt:lpstr>
      <vt:lpstr>  يستلزم التدقيق الاجتماعي تحديد الأنشطة الاجتماعية وفحصها وإعداد التقرير المرتبط بنتائج تدقيق الأداء الاجتماعي والذي يتضمن رأي المدقق عما إذا كانت المعلومات التي تتضمنها القوائم الاجتماعية تعطي صورة صادقة وعادلة عن الأداء الاجتماعي للمؤسسة. وتلخص خطوات التدقيق الاجتماعي في ثلاث خطوات هي:</vt:lpstr>
      <vt:lpstr>Diapositive 4</vt:lpstr>
      <vt:lpstr>-I تحديد الأنشطة ومجالات الأداء الاجتماعي</vt:lpstr>
      <vt:lpstr>Diapositive 6</vt:lpstr>
      <vt:lpstr>-II تدقيق وفحص الأنشطة ومجالات الأداء الاجتماعي</vt:lpstr>
      <vt:lpstr>-1-II فحص الأنشطة التي تنتمي إلى مجال الأداء الاجتماعي الداخلي</vt:lpstr>
      <vt:lpstr> أما فحص وتدقيق أنشطة المسؤولية الاجتماعية اتجاه العاملين ومدى مسايرتها للقوانين والتشريعات من جانبها الاجتماعي تتمثل في:</vt:lpstr>
      <vt:lpstr>Diapositive 10</vt:lpstr>
      <vt:lpstr>Diapositive 11</vt:lpstr>
      <vt:lpstr>جـــ- فحص وتدقيق وتقويم نظام الرقابة الداخلية على تنفيذ الواجبات الاجتماعية إن فحص وتدقيق نظام الرقابة الداخلية يتيح للمدقق وضع برنامج تدقيق ذو كفاءة عالية كلما كان نظام الرقابة جيد والعكس صحيح.</vt:lpstr>
      <vt:lpstr>  -2-II فحص الأداء الاجتماعي اتجاه العملاء: يتمثل في:</vt:lpstr>
      <vt:lpstr>-3-II فحص الأداء الاجتماعي اتجاه المجتمع:</vt:lpstr>
      <vt:lpstr>-4-II فحص الأداء الاجتماعي اتجاه الملاك:</vt:lpstr>
      <vt:lpstr>III- جمع الأدلة والقرائن</vt:lpstr>
      <vt:lpstr>Diapositive 17</vt:lpstr>
      <vt:lpstr>Diapositive 18</vt:lpstr>
      <vt:lpstr>Diapositive 19</vt:lpstr>
      <vt:lpstr>Diapositive 20</vt:lpstr>
      <vt:lpstr>Diapositive 21</vt:lpstr>
      <vt:lpstr>Diapositive 22</vt:lpstr>
      <vt:lpstr>Diapositive 23</vt:lpstr>
      <vt:lpstr>Diapositive 24</vt:lpstr>
      <vt:lpstr>Diapositive 25</vt:lpstr>
      <vt:lpstr>-V أنواع المصادقة:</vt:lpstr>
      <vt:lpstr>Diapositive 27</vt:lpstr>
      <vt:lpstr>تمارين</vt:lpstr>
      <vt:lpstr>Diapositive 29</vt:lpstr>
      <vt:lpstr>Diapositive 30</vt:lpstr>
      <vt:lpstr>Diapositive 31</vt:lpstr>
      <vt:lpstr>Diapositive 32</vt:lpstr>
      <vt:lpstr>Diapositive 33</vt:lpstr>
      <vt:lpstr>Diapositive 34</vt:lpstr>
      <vt:lpstr>Diapositive 35</vt:lpstr>
      <vt:lpstr>Diapositive 36</vt:lpstr>
      <vt:lpstr>Diapositive 37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محاضرات مقياس التدقيق الاجتماعي  الأستاذة: سلماني هناء</dc:title>
  <dc:creator>Hanaa</dc:creator>
  <cp:lastModifiedBy>HP</cp:lastModifiedBy>
  <cp:revision>20</cp:revision>
  <dcterms:created xsi:type="dcterms:W3CDTF">2022-11-18T11:35:27Z</dcterms:created>
  <dcterms:modified xsi:type="dcterms:W3CDTF">2022-11-30T09:54:31Z</dcterms:modified>
</cp:coreProperties>
</file>