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852" r:id="rId1"/>
  </p:sldMasterIdLst>
  <p:sldIdLst>
    <p:sldId id="256" r:id="rId2"/>
    <p:sldId id="257" r:id="rId3"/>
    <p:sldId id="284" r:id="rId4"/>
    <p:sldId id="307" r:id="rId5"/>
    <p:sldId id="308" r:id="rId6"/>
    <p:sldId id="309" r:id="rId7"/>
    <p:sldId id="310" r:id="rId8"/>
    <p:sldId id="311" r:id="rId9"/>
    <p:sldId id="312" r:id="rId10"/>
    <p:sldId id="313" r:id="rId11"/>
    <p:sldId id="314" r:id="rId12"/>
    <p:sldId id="315" r:id="rId13"/>
    <p:sldId id="316" r:id="rId14"/>
    <p:sldId id="317" r:id="rId15"/>
    <p:sldId id="318" r:id="rId16"/>
    <p:sldId id="300"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735" autoAdjust="0"/>
    <p:restoredTop sz="94660"/>
  </p:normalViewPr>
  <p:slideViewPr>
    <p:cSldViewPr>
      <p:cViewPr varScale="1">
        <p:scale>
          <a:sx n="46" d="100"/>
          <a:sy n="46" d="100"/>
        </p:scale>
        <p:origin x="-6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B91488A6-4999-4EC2-BF99-9B561A61566A}" type="datetimeFigureOut">
              <a:rPr lang="fr-FR" smtClean="0"/>
              <a:pPr/>
              <a:t>24/11/2019</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ED0911F1-6A05-46FE-A4E3-D310D8C7A0DE}"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91488A6-4999-4EC2-BF99-9B561A61566A}" type="datetimeFigureOut">
              <a:rPr lang="fr-FR" smtClean="0"/>
              <a:pPr/>
              <a:t>24/11/2019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91488A6-4999-4EC2-BF99-9B561A61566A}" type="datetimeFigureOut">
              <a:rPr lang="fr-FR" smtClean="0"/>
              <a:pPr/>
              <a:t>24/11/2019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91488A6-4999-4EC2-BF99-9B561A61566A}" type="datetimeFigureOut">
              <a:rPr lang="fr-FR" smtClean="0"/>
              <a:pPr/>
              <a:t>24/11/2019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B91488A6-4999-4EC2-BF99-9B561A61566A}" type="datetimeFigureOut">
              <a:rPr lang="fr-FR" smtClean="0"/>
              <a:pPr/>
              <a:t>24/11/2019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0911F1-6A05-46FE-A4E3-D310D8C7A0DE}"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B91488A6-4999-4EC2-BF99-9B561A61566A}" type="datetimeFigureOut">
              <a:rPr lang="fr-FR" smtClean="0"/>
              <a:pPr/>
              <a:t>24/11/2019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B91488A6-4999-4EC2-BF99-9B561A61566A}" type="datetimeFigureOut">
              <a:rPr lang="fr-FR" smtClean="0"/>
              <a:pPr/>
              <a:t>24/11/2019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B91488A6-4999-4EC2-BF99-9B561A61566A}" type="datetimeFigureOut">
              <a:rPr lang="fr-FR" smtClean="0"/>
              <a:pPr/>
              <a:t>24/11/2019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91488A6-4999-4EC2-BF99-9B561A61566A}" type="datetimeFigureOut">
              <a:rPr lang="fr-FR" smtClean="0"/>
              <a:pPr/>
              <a:t>24/11/2019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B91488A6-4999-4EC2-BF99-9B561A61566A}" type="datetimeFigureOut">
              <a:rPr lang="fr-FR" smtClean="0"/>
              <a:pPr/>
              <a:t>24/11/2019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B91488A6-4999-4EC2-BF99-9B561A61566A}" type="datetimeFigureOut">
              <a:rPr lang="fr-FR" smtClean="0"/>
              <a:pPr/>
              <a:t>24/11/2019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ED0911F1-6A05-46FE-A4E3-D310D8C7A0DE}"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91488A6-4999-4EC2-BF99-9B561A61566A}" type="datetimeFigureOut">
              <a:rPr lang="fr-FR" smtClean="0"/>
              <a:pPr/>
              <a:t>24/11/2019</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D0911F1-6A05-46FE-A4E3-D310D8C7A0DE}"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à coins arrondis 8"/>
          <p:cNvSpPr/>
          <p:nvPr/>
        </p:nvSpPr>
        <p:spPr>
          <a:xfrm>
            <a:off x="1643042" y="2214554"/>
            <a:ext cx="6215074" cy="121444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rtl="1"/>
            <a:r>
              <a:rPr lang="ar-DZ" sz="3200" b="1" dirty="0" smtClean="0"/>
              <a:t>أزمة الكساد الكبير 1929</a:t>
            </a:r>
          </a:p>
        </p:txBody>
      </p:sp>
      <p:sp>
        <p:nvSpPr>
          <p:cNvPr id="10" name="Rectangle à coins arrondis 9"/>
          <p:cNvSpPr/>
          <p:nvPr/>
        </p:nvSpPr>
        <p:spPr>
          <a:xfrm>
            <a:off x="1785918" y="3571876"/>
            <a:ext cx="2500330" cy="35719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b="1" smtClean="0">
                <a:ea typeface="Simplified Arabic"/>
                <a:cs typeface="Traditional Arabic"/>
              </a:rPr>
              <a:t>أ. </a:t>
            </a:r>
            <a:r>
              <a:rPr lang="ar-SA" b="1" smtClean="0">
                <a:ea typeface="Simplified Arabic"/>
                <a:cs typeface="Traditional Arabic"/>
              </a:rPr>
              <a:t>رولامي</a:t>
            </a:r>
            <a:r>
              <a:rPr lang="ar-SA" b="1" dirty="0" smtClean="0">
                <a:ea typeface="Simplified Arabic"/>
                <a:cs typeface="Traditional Arabic"/>
              </a:rPr>
              <a:t> عبد الحميد</a:t>
            </a:r>
            <a:endParaRPr lang="ar-DZ"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randombar(horizontal)">
                                      <p:cBhvr>
                                        <p:cTn id="7" dur="500"/>
                                        <p:tgtEl>
                                          <p:spTgt spid="9"/>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randombar(horizontal)">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000232" y="714356"/>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مراحل تطور أزمة الكساد</a:t>
            </a:r>
          </a:p>
        </p:txBody>
      </p:sp>
      <p:sp>
        <p:nvSpPr>
          <p:cNvPr id="11" name="Rectangle à coins arrondis 10"/>
          <p:cNvSpPr/>
          <p:nvPr/>
        </p:nvSpPr>
        <p:spPr>
          <a:xfrm>
            <a:off x="1714480" y="2857496"/>
            <a:ext cx="6500858" cy="2286016"/>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ضعفت المبادلات التجارية الدولية فتقلصت قيمتها من 3000 مليار دولار سنة 1929 إلى 990 مليار دولار سنة 1933.</a:t>
            </a:r>
          </a:p>
        </p:txBody>
      </p:sp>
      <p:sp>
        <p:nvSpPr>
          <p:cNvPr id="7" name="Ellipse 6"/>
          <p:cNvSpPr/>
          <p:nvPr/>
        </p:nvSpPr>
        <p:spPr>
          <a:xfrm>
            <a:off x="8072462" y="2500306"/>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800" b="1" dirty="0" smtClean="0">
                <a:latin typeface="Arial" pitchFamily="34" charset="0"/>
                <a:cs typeface="Arial" pitchFamily="34" charset="0"/>
              </a:rPr>
              <a:t>8</a:t>
            </a:r>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000232" y="785794"/>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مراحل تطور أزمة الكساد</a:t>
            </a:r>
          </a:p>
        </p:txBody>
      </p:sp>
      <p:sp>
        <p:nvSpPr>
          <p:cNvPr id="11" name="Rectangle à coins arrondis 10"/>
          <p:cNvSpPr/>
          <p:nvPr/>
        </p:nvSpPr>
        <p:spPr>
          <a:xfrm>
            <a:off x="1643042" y="2571744"/>
            <a:ext cx="6500858" cy="2857520"/>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ضغط أصحاب البنوك والمصانع على حكومة الولايات المتحدة لاتخاذ إجراءات لمواجهة الأزمة، فقامت الحكومة الأمريكية باسترجاع كميات كبيرة من أموالها من مصارف في ألمانيا وفرنسا وإنجلترا، وهو ما نشر الأزمة في أوروبا.</a:t>
            </a:r>
          </a:p>
        </p:txBody>
      </p:sp>
      <p:sp>
        <p:nvSpPr>
          <p:cNvPr id="7" name="Ellipse 6"/>
          <p:cNvSpPr/>
          <p:nvPr/>
        </p:nvSpPr>
        <p:spPr>
          <a:xfrm>
            <a:off x="8001024" y="2214554"/>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800" b="1" dirty="0" smtClean="0">
                <a:latin typeface="Arial" pitchFamily="34" charset="0"/>
                <a:cs typeface="Arial" pitchFamily="34" charset="0"/>
              </a:rPr>
              <a:t>9</a:t>
            </a:r>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714480" y="285728"/>
            <a:ext cx="5929354" cy="642942"/>
          </a:xfrm>
          <a:prstGeom prst="roundRect">
            <a:avLst>
              <a:gd name="adj" fmla="val 50000"/>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r>
              <a:rPr lang="ar-DZ" sz="2400" b="1" dirty="0" smtClean="0">
                <a:solidFill>
                  <a:schemeClr val="bg1"/>
                </a:solidFill>
              </a:rPr>
              <a:t>لاحتواء الأزمة قامت الحكومة الأمريكية بعدة إجراءات</a:t>
            </a:r>
          </a:p>
        </p:txBody>
      </p:sp>
      <p:sp>
        <p:nvSpPr>
          <p:cNvPr id="11" name="Rectangle à coins arrondis 10"/>
          <p:cNvSpPr/>
          <p:nvPr/>
        </p:nvSpPr>
        <p:spPr>
          <a:xfrm>
            <a:off x="500034" y="1142984"/>
            <a:ext cx="8501122" cy="571504"/>
          </a:xfrm>
          <a:prstGeom prst="roundRect">
            <a:avLst>
              <a:gd name="adj" fmla="val 21818"/>
            </a:avLst>
          </a:prstGeom>
        </p:spPr>
        <p:style>
          <a:lnRef idx="1">
            <a:schemeClr val="dk1"/>
          </a:lnRef>
          <a:fillRef idx="2">
            <a:schemeClr val="dk1"/>
          </a:fillRef>
          <a:effectRef idx="1">
            <a:schemeClr val="dk1"/>
          </a:effectRef>
          <a:fontRef idx="minor">
            <a:schemeClr val="dk1"/>
          </a:fontRef>
        </p:style>
        <p:txBody>
          <a:bodyPr rtlCol="0" anchor="ctr"/>
          <a:lstStyle/>
          <a:p>
            <a:pPr algn="ctr" rtl="1"/>
            <a:r>
              <a:rPr lang="ar-DZ" sz="3000" b="1" dirty="0" smtClean="0">
                <a:latin typeface="Arial" pitchFamily="34" charset="0"/>
                <a:cs typeface="Arial" pitchFamily="34" charset="0"/>
              </a:rPr>
              <a:t>القيام بإصلاحات نقدية مستعجلة أهمها تخفيض قيمة الدولار</a:t>
            </a:r>
            <a:endParaRPr lang="fr-FR" sz="3000" b="1" dirty="0">
              <a:latin typeface="Arial" pitchFamily="34" charset="0"/>
              <a:cs typeface="Arial" pitchFamily="34" charset="0"/>
            </a:endParaRPr>
          </a:p>
        </p:txBody>
      </p:sp>
      <p:sp>
        <p:nvSpPr>
          <p:cNvPr id="10" name="Rectangle à coins arrondis 9"/>
          <p:cNvSpPr/>
          <p:nvPr/>
        </p:nvSpPr>
        <p:spPr>
          <a:xfrm>
            <a:off x="500034" y="1785926"/>
            <a:ext cx="8501122" cy="571504"/>
          </a:xfrm>
          <a:prstGeom prst="roundRect">
            <a:avLst>
              <a:gd name="adj" fmla="val 21818"/>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DZ" sz="3000" b="1" dirty="0" smtClean="0">
                <a:latin typeface="Arial" pitchFamily="34" charset="0"/>
                <a:cs typeface="Arial" pitchFamily="34" charset="0"/>
              </a:rPr>
              <a:t>إنشاء مؤسسات لرعاية ضحايا الأزمة</a:t>
            </a:r>
            <a:endParaRPr lang="fr-FR" sz="3000" b="1" dirty="0">
              <a:latin typeface="Arial" pitchFamily="34" charset="0"/>
              <a:cs typeface="Arial" pitchFamily="34" charset="0"/>
            </a:endParaRPr>
          </a:p>
        </p:txBody>
      </p:sp>
      <p:sp>
        <p:nvSpPr>
          <p:cNvPr id="16" name="Rectangle à coins arrondis 15"/>
          <p:cNvSpPr/>
          <p:nvPr/>
        </p:nvSpPr>
        <p:spPr>
          <a:xfrm>
            <a:off x="500034" y="2428868"/>
            <a:ext cx="8501122" cy="100013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3000" b="1" dirty="0" smtClean="0">
                <a:latin typeface="Arial" pitchFamily="34" charset="0"/>
                <a:cs typeface="Arial" pitchFamily="34" charset="0"/>
              </a:rPr>
              <a:t>إعانة العاطلين عن العمل وإنشاء مكاتب العمالة لتوفير الشغل، إضافة إلى تحديد ساعات العمل والحد الأدنى للأجور</a:t>
            </a:r>
            <a:endParaRPr lang="fr-FR" sz="3000" b="1" dirty="0">
              <a:latin typeface="Arial" pitchFamily="34" charset="0"/>
              <a:cs typeface="Arial" pitchFamily="34" charset="0"/>
            </a:endParaRPr>
          </a:p>
        </p:txBody>
      </p:sp>
      <p:sp>
        <p:nvSpPr>
          <p:cNvPr id="13" name="Rectangle à coins arrondis 12"/>
          <p:cNvSpPr/>
          <p:nvPr/>
        </p:nvSpPr>
        <p:spPr>
          <a:xfrm>
            <a:off x="500034" y="4572008"/>
            <a:ext cx="8501122" cy="57150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3000" b="1" dirty="0" smtClean="0">
                <a:latin typeface="Arial" pitchFamily="34" charset="0"/>
                <a:cs typeface="Arial" pitchFamily="34" charset="0"/>
              </a:rPr>
              <a:t>إصدار قوانين لإصلاح القطاع الصناعي</a:t>
            </a:r>
            <a:endParaRPr lang="fr-FR" sz="3000" b="1" dirty="0">
              <a:latin typeface="Arial" pitchFamily="34" charset="0"/>
              <a:cs typeface="Arial" pitchFamily="34" charset="0"/>
            </a:endParaRPr>
          </a:p>
        </p:txBody>
      </p:sp>
      <p:sp>
        <p:nvSpPr>
          <p:cNvPr id="14" name="Rectangle à coins arrondis 13"/>
          <p:cNvSpPr/>
          <p:nvPr/>
        </p:nvSpPr>
        <p:spPr>
          <a:xfrm>
            <a:off x="500034" y="3500438"/>
            <a:ext cx="8501122" cy="100013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3000" b="1" dirty="0" smtClean="0">
                <a:latin typeface="Arial" pitchFamily="34" charset="0"/>
                <a:cs typeface="Arial" pitchFamily="34" charset="0"/>
              </a:rPr>
              <a:t>إصدار قوانين لدعم واستقرار قطاع الزراعة، منها قانون التوازن </a:t>
            </a:r>
            <a:r>
              <a:rPr lang="ar-DZ" sz="3000" b="1" dirty="0" err="1" smtClean="0">
                <a:latin typeface="Arial" pitchFamily="34" charset="0"/>
                <a:cs typeface="Arial" pitchFamily="34" charset="0"/>
              </a:rPr>
              <a:t>الفلاحي</a:t>
            </a:r>
            <a:r>
              <a:rPr lang="ar-DZ" sz="3000" b="1" dirty="0" smtClean="0">
                <a:latin typeface="Arial" pitchFamily="34" charset="0"/>
                <a:cs typeface="Arial" pitchFamily="34" charset="0"/>
              </a:rPr>
              <a:t> الهادف إلى تخفيض الإنتاج للرفع من الأسعار</a:t>
            </a:r>
            <a:endParaRPr lang="fr-FR" sz="3000" b="1" dirty="0">
              <a:latin typeface="Arial" pitchFamily="34" charset="0"/>
              <a:cs typeface="Arial" pitchFamily="34" charset="0"/>
            </a:endParaRPr>
          </a:p>
        </p:txBody>
      </p:sp>
      <p:sp>
        <p:nvSpPr>
          <p:cNvPr id="9" name="Rectangle à coins arrondis 8"/>
          <p:cNvSpPr/>
          <p:nvPr/>
        </p:nvSpPr>
        <p:spPr>
          <a:xfrm>
            <a:off x="500034" y="5214950"/>
            <a:ext cx="8501122" cy="142876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3000" b="1" dirty="0" smtClean="0">
                <a:latin typeface="Arial" pitchFamily="34" charset="0"/>
                <a:cs typeface="Arial" pitchFamily="34" charset="0"/>
              </a:rPr>
              <a:t>إصدار قوانين لإصلاح المنظومة المصرفية، منها قانون تصحيح استخدام الأوراق المالية (1934) وقانون </a:t>
            </a:r>
            <a:r>
              <a:rPr lang="ar-DZ" sz="3000" b="1" dirty="0" err="1" smtClean="0">
                <a:latin typeface="Arial" pitchFamily="34" charset="0"/>
                <a:cs typeface="Arial" pitchFamily="34" charset="0"/>
              </a:rPr>
              <a:t>الإنقاد</a:t>
            </a:r>
            <a:r>
              <a:rPr lang="ar-DZ" sz="3000" b="1" dirty="0" smtClean="0">
                <a:latin typeface="Arial" pitchFamily="34" charset="0"/>
                <a:cs typeface="Arial" pitchFamily="34" charset="0"/>
              </a:rPr>
              <a:t> البنكي الذي دعم البنوك للخروج من الأزمة</a:t>
            </a:r>
            <a:endParaRPr lang="fr-FR" sz="30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14" presetClass="entr" presetSubtype="10" fill="hold" grpId="1"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randombar(horizontal)">
                                      <p:cBhvr>
                                        <p:cTn id="13" dur="500"/>
                                        <p:tgtEl>
                                          <p:spTgt spid="8"/>
                                        </p:tgtEl>
                                      </p:cBhvr>
                                    </p:animEffect>
                                  </p:childTnLst>
                                </p:cTn>
                              </p:par>
                            </p:childTnLst>
                          </p:cTn>
                        </p:par>
                        <p:par>
                          <p:cTn id="14" fill="hold">
                            <p:stCondLst>
                              <p:cond delay="1500"/>
                            </p:stCondLst>
                            <p:childTnLst>
                              <p:par>
                                <p:cTn id="15" presetID="39" presetClass="entr" presetSubtype="0" accel="100000" fill="hold" grpId="0" nodeType="after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p:cTn id="17"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8"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19"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0" dur="500" fill="hold"/>
                                        <p:tgtEl>
                                          <p:spTgt spid="11"/>
                                        </p:tgtEl>
                                        <p:attrNameLst>
                                          <p:attrName>ppt_y</p:attrName>
                                        </p:attrNameLst>
                                      </p:cBhvr>
                                      <p:tavLst>
                                        <p:tav tm="0">
                                          <p:val>
                                            <p:strVal val="#ppt_y"/>
                                          </p:val>
                                        </p:tav>
                                        <p:tav tm="100000">
                                          <p:val>
                                            <p:strVal val="#ppt_y"/>
                                          </p:val>
                                        </p:tav>
                                      </p:tavLst>
                                    </p:anim>
                                  </p:childTnLst>
                                </p:cTn>
                              </p:par>
                            </p:childTnLst>
                          </p:cTn>
                        </p:par>
                        <p:par>
                          <p:cTn id="21" fill="hold">
                            <p:stCondLst>
                              <p:cond delay="2000"/>
                            </p:stCondLst>
                            <p:childTnLst>
                              <p:par>
                                <p:cTn id="22" presetID="39" presetClass="entr" presetSubtype="0" accel="100000"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p:cTn id="24" dur="500" fill="hold"/>
                                        <p:tgtEl>
                                          <p:spTgt spid="10"/>
                                        </p:tgtEl>
                                        <p:attrNameLst>
                                          <p:attrName>ppt_h</p:attrName>
                                        </p:attrNameLst>
                                      </p:cBhvr>
                                      <p:tavLst>
                                        <p:tav tm="0">
                                          <p:val>
                                            <p:strVal val="#ppt_h/20"/>
                                          </p:val>
                                        </p:tav>
                                        <p:tav tm="50000">
                                          <p:val>
                                            <p:strVal val="#ppt_h/20"/>
                                          </p:val>
                                        </p:tav>
                                        <p:tav tm="100000">
                                          <p:val>
                                            <p:strVal val="#ppt_h"/>
                                          </p:val>
                                        </p:tav>
                                      </p:tavLst>
                                    </p:anim>
                                    <p:anim calcmode="lin" valueType="num">
                                      <p:cBhvr>
                                        <p:cTn id="25" dur="500" fill="hold"/>
                                        <p:tgtEl>
                                          <p:spTgt spid="10"/>
                                        </p:tgtEl>
                                        <p:attrNameLst>
                                          <p:attrName>ppt_w</p:attrName>
                                        </p:attrNameLst>
                                      </p:cBhvr>
                                      <p:tavLst>
                                        <p:tav tm="0">
                                          <p:val>
                                            <p:strVal val="#ppt_w+.3"/>
                                          </p:val>
                                        </p:tav>
                                        <p:tav tm="50000">
                                          <p:val>
                                            <p:strVal val="#ppt_w+.3"/>
                                          </p:val>
                                        </p:tav>
                                        <p:tav tm="100000">
                                          <p:val>
                                            <p:strVal val="#ppt_w"/>
                                          </p:val>
                                        </p:tav>
                                      </p:tavLst>
                                    </p:anim>
                                    <p:anim calcmode="lin" valueType="num">
                                      <p:cBhvr>
                                        <p:cTn id="26" dur="500" fill="hold"/>
                                        <p:tgtEl>
                                          <p:spTgt spid="10"/>
                                        </p:tgtEl>
                                        <p:attrNameLst>
                                          <p:attrName>ppt_x</p:attrName>
                                        </p:attrNameLst>
                                      </p:cBhvr>
                                      <p:tavLst>
                                        <p:tav tm="0">
                                          <p:val>
                                            <p:strVal val="#ppt_x-.3"/>
                                          </p:val>
                                        </p:tav>
                                        <p:tav tm="50000">
                                          <p:val>
                                            <p:strVal val="#ppt_x"/>
                                          </p:val>
                                        </p:tav>
                                        <p:tav tm="100000">
                                          <p:val>
                                            <p:strVal val="#ppt_x"/>
                                          </p:val>
                                        </p:tav>
                                      </p:tavLst>
                                    </p:anim>
                                    <p:anim calcmode="lin" valueType="num">
                                      <p:cBhvr>
                                        <p:cTn id="27" dur="500" fill="hold"/>
                                        <p:tgtEl>
                                          <p:spTgt spid="10"/>
                                        </p:tgtEl>
                                        <p:attrNameLst>
                                          <p:attrName>ppt_y</p:attrName>
                                        </p:attrNameLst>
                                      </p:cBhvr>
                                      <p:tavLst>
                                        <p:tav tm="0">
                                          <p:val>
                                            <p:strVal val="#ppt_y"/>
                                          </p:val>
                                        </p:tav>
                                        <p:tav tm="100000">
                                          <p:val>
                                            <p:strVal val="#ppt_y"/>
                                          </p:val>
                                        </p:tav>
                                      </p:tavLst>
                                    </p:anim>
                                  </p:childTnLst>
                                </p:cTn>
                              </p:par>
                            </p:childTnLst>
                          </p:cTn>
                        </p:par>
                        <p:par>
                          <p:cTn id="28" fill="hold">
                            <p:stCondLst>
                              <p:cond delay="2500"/>
                            </p:stCondLst>
                            <p:childTnLst>
                              <p:par>
                                <p:cTn id="29" presetID="39" presetClass="entr" presetSubtype="0" accel="100000" fill="hold" grpId="0" nodeType="after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p:cTn id="31" dur="500" fill="hold"/>
                                        <p:tgtEl>
                                          <p:spTgt spid="16"/>
                                        </p:tgtEl>
                                        <p:attrNameLst>
                                          <p:attrName>ppt_h</p:attrName>
                                        </p:attrNameLst>
                                      </p:cBhvr>
                                      <p:tavLst>
                                        <p:tav tm="0">
                                          <p:val>
                                            <p:strVal val="#ppt_h/20"/>
                                          </p:val>
                                        </p:tav>
                                        <p:tav tm="50000">
                                          <p:val>
                                            <p:strVal val="#ppt_h/20"/>
                                          </p:val>
                                        </p:tav>
                                        <p:tav tm="100000">
                                          <p:val>
                                            <p:strVal val="#ppt_h"/>
                                          </p:val>
                                        </p:tav>
                                      </p:tavLst>
                                    </p:anim>
                                    <p:anim calcmode="lin" valueType="num">
                                      <p:cBhvr>
                                        <p:cTn id="32" dur="500" fill="hold"/>
                                        <p:tgtEl>
                                          <p:spTgt spid="16"/>
                                        </p:tgtEl>
                                        <p:attrNameLst>
                                          <p:attrName>ppt_w</p:attrName>
                                        </p:attrNameLst>
                                      </p:cBhvr>
                                      <p:tavLst>
                                        <p:tav tm="0">
                                          <p:val>
                                            <p:strVal val="#ppt_w+.3"/>
                                          </p:val>
                                        </p:tav>
                                        <p:tav tm="50000">
                                          <p:val>
                                            <p:strVal val="#ppt_w+.3"/>
                                          </p:val>
                                        </p:tav>
                                        <p:tav tm="100000">
                                          <p:val>
                                            <p:strVal val="#ppt_w"/>
                                          </p:val>
                                        </p:tav>
                                      </p:tavLst>
                                    </p:anim>
                                    <p:anim calcmode="lin" valueType="num">
                                      <p:cBhvr>
                                        <p:cTn id="33" dur="500" fill="hold"/>
                                        <p:tgtEl>
                                          <p:spTgt spid="16"/>
                                        </p:tgtEl>
                                        <p:attrNameLst>
                                          <p:attrName>ppt_x</p:attrName>
                                        </p:attrNameLst>
                                      </p:cBhvr>
                                      <p:tavLst>
                                        <p:tav tm="0">
                                          <p:val>
                                            <p:strVal val="#ppt_x-.3"/>
                                          </p:val>
                                        </p:tav>
                                        <p:tav tm="50000">
                                          <p:val>
                                            <p:strVal val="#ppt_x"/>
                                          </p:val>
                                        </p:tav>
                                        <p:tav tm="100000">
                                          <p:val>
                                            <p:strVal val="#ppt_x"/>
                                          </p:val>
                                        </p:tav>
                                      </p:tavLst>
                                    </p:anim>
                                    <p:anim calcmode="lin" valueType="num">
                                      <p:cBhvr>
                                        <p:cTn id="34" dur="500" fill="hold"/>
                                        <p:tgtEl>
                                          <p:spTgt spid="16"/>
                                        </p:tgtEl>
                                        <p:attrNameLst>
                                          <p:attrName>ppt_y</p:attrName>
                                        </p:attrNameLst>
                                      </p:cBhvr>
                                      <p:tavLst>
                                        <p:tav tm="0">
                                          <p:val>
                                            <p:strVal val="#ppt_y"/>
                                          </p:val>
                                        </p:tav>
                                        <p:tav tm="100000">
                                          <p:val>
                                            <p:strVal val="#ppt_y"/>
                                          </p:val>
                                        </p:tav>
                                      </p:tavLst>
                                    </p:anim>
                                  </p:childTnLst>
                                </p:cTn>
                              </p:par>
                            </p:childTnLst>
                          </p:cTn>
                        </p:par>
                        <p:par>
                          <p:cTn id="35" fill="hold">
                            <p:stCondLst>
                              <p:cond delay="3000"/>
                            </p:stCondLst>
                            <p:childTnLst>
                              <p:par>
                                <p:cTn id="36" presetID="39" presetClass="entr" presetSubtype="0" accel="100000" fill="hold" grpId="0" nodeType="after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p:cTn id="38" dur="500" fill="hold"/>
                                        <p:tgtEl>
                                          <p:spTgt spid="14"/>
                                        </p:tgtEl>
                                        <p:attrNameLst>
                                          <p:attrName>ppt_h</p:attrName>
                                        </p:attrNameLst>
                                      </p:cBhvr>
                                      <p:tavLst>
                                        <p:tav tm="0">
                                          <p:val>
                                            <p:strVal val="#ppt_h/20"/>
                                          </p:val>
                                        </p:tav>
                                        <p:tav tm="50000">
                                          <p:val>
                                            <p:strVal val="#ppt_h/20"/>
                                          </p:val>
                                        </p:tav>
                                        <p:tav tm="100000">
                                          <p:val>
                                            <p:strVal val="#ppt_h"/>
                                          </p:val>
                                        </p:tav>
                                      </p:tavLst>
                                    </p:anim>
                                    <p:anim calcmode="lin" valueType="num">
                                      <p:cBhvr>
                                        <p:cTn id="39" dur="500" fill="hold"/>
                                        <p:tgtEl>
                                          <p:spTgt spid="14"/>
                                        </p:tgtEl>
                                        <p:attrNameLst>
                                          <p:attrName>ppt_w</p:attrName>
                                        </p:attrNameLst>
                                      </p:cBhvr>
                                      <p:tavLst>
                                        <p:tav tm="0">
                                          <p:val>
                                            <p:strVal val="#ppt_w+.3"/>
                                          </p:val>
                                        </p:tav>
                                        <p:tav tm="50000">
                                          <p:val>
                                            <p:strVal val="#ppt_w+.3"/>
                                          </p:val>
                                        </p:tav>
                                        <p:tav tm="100000">
                                          <p:val>
                                            <p:strVal val="#ppt_w"/>
                                          </p:val>
                                        </p:tav>
                                      </p:tavLst>
                                    </p:anim>
                                    <p:anim calcmode="lin" valueType="num">
                                      <p:cBhvr>
                                        <p:cTn id="40" dur="500" fill="hold"/>
                                        <p:tgtEl>
                                          <p:spTgt spid="14"/>
                                        </p:tgtEl>
                                        <p:attrNameLst>
                                          <p:attrName>ppt_x</p:attrName>
                                        </p:attrNameLst>
                                      </p:cBhvr>
                                      <p:tavLst>
                                        <p:tav tm="0">
                                          <p:val>
                                            <p:strVal val="#ppt_x-.3"/>
                                          </p:val>
                                        </p:tav>
                                        <p:tav tm="50000">
                                          <p:val>
                                            <p:strVal val="#ppt_x"/>
                                          </p:val>
                                        </p:tav>
                                        <p:tav tm="100000">
                                          <p:val>
                                            <p:strVal val="#ppt_x"/>
                                          </p:val>
                                        </p:tav>
                                      </p:tavLst>
                                    </p:anim>
                                    <p:anim calcmode="lin" valueType="num">
                                      <p:cBhvr>
                                        <p:cTn id="41" dur="500" fill="hold"/>
                                        <p:tgtEl>
                                          <p:spTgt spid="14"/>
                                        </p:tgtEl>
                                        <p:attrNameLst>
                                          <p:attrName>ppt_y</p:attrName>
                                        </p:attrNameLst>
                                      </p:cBhvr>
                                      <p:tavLst>
                                        <p:tav tm="0">
                                          <p:val>
                                            <p:strVal val="#ppt_y"/>
                                          </p:val>
                                        </p:tav>
                                        <p:tav tm="100000">
                                          <p:val>
                                            <p:strVal val="#ppt_y"/>
                                          </p:val>
                                        </p:tav>
                                      </p:tavLst>
                                    </p:anim>
                                  </p:childTnLst>
                                </p:cTn>
                              </p:par>
                            </p:childTnLst>
                          </p:cTn>
                        </p:par>
                        <p:par>
                          <p:cTn id="42" fill="hold">
                            <p:stCondLst>
                              <p:cond delay="3500"/>
                            </p:stCondLst>
                            <p:childTnLst>
                              <p:par>
                                <p:cTn id="43" presetID="39" presetClass="entr" presetSubtype="0" accel="100000" fill="hold" grpId="0" nodeType="after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p:cTn id="45" dur="500" fill="hold"/>
                                        <p:tgtEl>
                                          <p:spTgt spid="13"/>
                                        </p:tgtEl>
                                        <p:attrNameLst>
                                          <p:attrName>ppt_h</p:attrName>
                                        </p:attrNameLst>
                                      </p:cBhvr>
                                      <p:tavLst>
                                        <p:tav tm="0">
                                          <p:val>
                                            <p:strVal val="#ppt_h/20"/>
                                          </p:val>
                                        </p:tav>
                                        <p:tav tm="50000">
                                          <p:val>
                                            <p:strVal val="#ppt_h/20"/>
                                          </p:val>
                                        </p:tav>
                                        <p:tav tm="100000">
                                          <p:val>
                                            <p:strVal val="#ppt_h"/>
                                          </p:val>
                                        </p:tav>
                                      </p:tavLst>
                                    </p:anim>
                                    <p:anim calcmode="lin" valueType="num">
                                      <p:cBhvr>
                                        <p:cTn id="46" dur="500" fill="hold"/>
                                        <p:tgtEl>
                                          <p:spTgt spid="13"/>
                                        </p:tgtEl>
                                        <p:attrNameLst>
                                          <p:attrName>ppt_w</p:attrName>
                                        </p:attrNameLst>
                                      </p:cBhvr>
                                      <p:tavLst>
                                        <p:tav tm="0">
                                          <p:val>
                                            <p:strVal val="#ppt_w+.3"/>
                                          </p:val>
                                        </p:tav>
                                        <p:tav tm="50000">
                                          <p:val>
                                            <p:strVal val="#ppt_w+.3"/>
                                          </p:val>
                                        </p:tav>
                                        <p:tav tm="100000">
                                          <p:val>
                                            <p:strVal val="#ppt_w"/>
                                          </p:val>
                                        </p:tav>
                                      </p:tavLst>
                                    </p:anim>
                                    <p:anim calcmode="lin" valueType="num">
                                      <p:cBhvr>
                                        <p:cTn id="47" dur="500" fill="hold"/>
                                        <p:tgtEl>
                                          <p:spTgt spid="13"/>
                                        </p:tgtEl>
                                        <p:attrNameLst>
                                          <p:attrName>ppt_x</p:attrName>
                                        </p:attrNameLst>
                                      </p:cBhvr>
                                      <p:tavLst>
                                        <p:tav tm="0">
                                          <p:val>
                                            <p:strVal val="#ppt_x-.3"/>
                                          </p:val>
                                        </p:tav>
                                        <p:tav tm="50000">
                                          <p:val>
                                            <p:strVal val="#ppt_x"/>
                                          </p:val>
                                        </p:tav>
                                        <p:tav tm="100000">
                                          <p:val>
                                            <p:strVal val="#ppt_x"/>
                                          </p:val>
                                        </p:tav>
                                      </p:tavLst>
                                    </p:anim>
                                    <p:anim calcmode="lin" valueType="num">
                                      <p:cBhvr>
                                        <p:cTn id="48" dur="500" fill="hold"/>
                                        <p:tgtEl>
                                          <p:spTgt spid="13"/>
                                        </p:tgtEl>
                                        <p:attrNameLst>
                                          <p:attrName>ppt_y</p:attrName>
                                        </p:attrNameLst>
                                      </p:cBhvr>
                                      <p:tavLst>
                                        <p:tav tm="0">
                                          <p:val>
                                            <p:strVal val="#ppt_y"/>
                                          </p:val>
                                        </p:tav>
                                        <p:tav tm="100000">
                                          <p:val>
                                            <p:strVal val="#ppt_y"/>
                                          </p:val>
                                        </p:tav>
                                      </p:tavLst>
                                    </p:anim>
                                  </p:childTnLst>
                                </p:cTn>
                              </p:par>
                            </p:childTnLst>
                          </p:cTn>
                        </p:par>
                        <p:par>
                          <p:cTn id="49" fill="hold">
                            <p:stCondLst>
                              <p:cond delay="4000"/>
                            </p:stCondLst>
                            <p:childTnLst>
                              <p:par>
                                <p:cTn id="50" presetID="39" presetClass="entr" presetSubtype="0" accel="100000" fill="hold" grpId="0" nodeType="afterEffect">
                                  <p:stCondLst>
                                    <p:cond delay="0"/>
                                  </p:stCondLst>
                                  <p:childTnLst>
                                    <p:set>
                                      <p:cBhvr>
                                        <p:cTn id="51" dur="1" fill="hold">
                                          <p:stCondLst>
                                            <p:cond delay="0"/>
                                          </p:stCondLst>
                                        </p:cTn>
                                        <p:tgtEl>
                                          <p:spTgt spid="9"/>
                                        </p:tgtEl>
                                        <p:attrNameLst>
                                          <p:attrName>style.visibility</p:attrName>
                                        </p:attrNameLst>
                                      </p:cBhvr>
                                      <p:to>
                                        <p:strVal val="visible"/>
                                      </p:to>
                                    </p:set>
                                    <p:anim calcmode="lin" valueType="num">
                                      <p:cBhvr>
                                        <p:cTn id="52" dur="500" fill="hold"/>
                                        <p:tgtEl>
                                          <p:spTgt spid="9"/>
                                        </p:tgtEl>
                                        <p:attrNameLst>
                                          <p:attrName>ppt_h</p:attrName>
                                        </p:attrNameLst>
                                      </p:cBhvr>
                                      <p:tavLst>
                                        <p:tav tm="0">
                                          <p:val>
                                            <p:strVal val="#ppt_h/20"/>
                                          </p:val>
                                        </p:tav>
                                        <p:tav tm="50000">
                                          <p:val>
                                            <p:strVal val="#ppt_h/20"/>
                                          </p:val>
                                        </p:tav>
                                        <p:tav tm="100000">
                                          <p:val>
                                            <p:strVal val="#ppt_h"/>
                                          </p:val>
                                        </p:tav>
                                      </p:tavLst>
                                    </p:anim>
                                    <p:anim calcmode="lin" valueType="num">
                                      <p:cBhvr>
                                        <p:cTn id="53" dur="500" fill="hold"/>
                                        <p:tgtEl>
                                          <p:spTgt spid="9"/>
                                        </p:tgtEl>
                                        <p:attrNameLst>
                                          <p:attrName>ppt_w</p:attrName>
                                        </p:attrNameLst>
                                      </p:cBhvr>
                                      <p:tavLst>
                                        <p:tav tm="0">
                                          <p:val>
                                            <p:strVal val="#ppt_w+.3"/>
                                          </p:val>
                                        </p:tav>
                                        <p:tav tm="50000">
                                          <p:val>
                                            <p:strVal val="#ppt_w+.3"/>
                                          </p:val>
                                        </p:tav>
                                        <p:tav tm="100000">
                                          <p:val>
                                            <p:strVal val="#ppt_w"/>
                                          </p:val>
                                        </p:tav>
                                      </p:tavLst>
                                    </p:anim>
                                    <p:anim calcmode="lin" valueType="num">
                                      <p:cBhvr>
                                        <p:cTn id="54" dur="500" fill="hold"/>
                                        <p:tgtEl>
                                          <p:spTgt spid="9"/>
                                        </p:tgtEl>
                                        <p:attrNameLst>
                                          <p:attrName>ppt_x</p:attrName>
                                        </p:attrNameLst>
                                      </p:cBhvr>
                                      <p:tavLst>
                                        <p:tav tm="0">
                                          <p:val>
                                            <p:strVal val="#ppt_x-.3"/>
                                          </p:val>
                                        </p:tav>
                                        <p:tav tm="50000">
                                          <p:val>
                                            <p:strVal val="#ppt_x"/>
                                          </p:val>
                                        </p:tav>
                                        <p:tav tm="100000">
                                          <p:val>
                                            <p:strVal val="#ppt_x"/>
                                          </p:val>
                                        </p:tav>
                                      </p:tavLst>
                                    </p:anim>
                                    <p:anim calcmode="lin" valueType="num">
                                      <p:cBhvr>
                                        <p:cTn id="55"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11" grpId="0" animBg="1"/>
      <p:bldP spid="10" grpId="0" animBg="1"/>
      <p:bldP spid="16" grpId="0" animBg="1"/>
      <p:bldP spid="13" grpId="0" animBg="1"/>
      <p:bldP spid="14"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571472" y="357166"/>
            <a:ext cx="8358246" cy="1214446"/>
          </a:xfrm>
          <a:prstGeom prst="roundRect">
            <a:avLst>
              <a:gd name="adj" fmla="val 50000"/>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r>
              <a:rPr lang="ar-DZ" sz="2400" b="1" dirty="0" smtClean="0">
                <a:solidFill>
                  <a:schemeClr val="bg1"/>
                </a:solidFill>
              </a:rPr>
              <a:t>أجبرت الأزمة الدول الرأسمالية على التدخل في الاقتصاد بشكل مباشر عبر الاستثمار، وهو ما ظهر جليا الولايات المتحدة في عهد روزفلت من خلال الخطة الجديدة </a:t>
            </a:r>
            <a:r>
              <a:rPr lang="fr-FR" sz="2400" b="1" dirty="0" smtClean="0">
                <a:solidFill>
                  <a:schemeClr val="bg1"/>
                </a:solidFill>
              </a:rPr>
              <a:t>New Deal، </a:t>
            </a:r>
            <a:r>
              <a:rPr lang="ar-DZ" sz="2400" b="1" dirty="0" smtClean="0">
                <a:solidFill>
                  <a:schemeClr val="bg1"/>
                </a:solidFill>
              </a:rPr>
              <a:t>والتي تضمنت عدة برامج مست عدة قطاعات أهمها</a:t>
            </a:r>
          </a:p>
        </p:txBody>
      </p:sp>
      <p:sp>
        <p:nvSpPr>
          <p:cNvPr id="11" name="Rectangle à coins arrondis 10"/>
          <p:cNvSpPr/>
          <p:nvPr/>
        </p:nvSpPr>
        <p:spPr>
          <a:xfrm>
            <a:off x="500034" y="1928802"/>
            <a:ext cx="8501122" cy="1428760"/>
          </a:xfrm>
          <a:prstGeom prst="roundRect">
            <a:avLst>
              <a:gd name="adj" fmla="val 15030"/>
            </a:avLst>
          </a:prstGeom>
        </p:spPr>
        <p:style>
          <a:lnRef idx="1">
            <a:schemeClr val="dk1"/>
          </a:lnRef>
          <a:fillRef idx="2">
            <a:schemeClr val="dk1"/>
          </a:fillRef>
          <a:effectRef idx="1">
            <a:schemeClr val="dk1"/>
          </a:effectRef>
          <a:fontRef idx="minor">
            <a:schemeClr val="dk1"/>
          </a:fontRef>
        </p:style>
        <p:txBody>
          <a:bodyPr rtlCol="0" anchor="ctr"/>
          <a:lstStyle/>
          <a:p>
            <a:pPr algn="ctr" rtl="1"/>
            <a:r>
              <a:rPr lang="ar-DZ" sz="3000" b="1" dirty="0" smtClean="0">
                <a:latin typeface="Arial" pitchFamily="34" charset="0"/>
                <a:cs typeface="Arial" pitchFamily="34" charset="0"/>
              </a:rPr>
              <a:t>القطاع المالي: دعم البنوك الأكثر تضررا، مع فرض رقابة حكومية على عمل البنوك والبورصة، ومنع تصدير الذهب والأموال، ومنع البنوك من التعامل بالأسهم والسندات</a:t>
            </a:r>
            <a:endParaRPr lang="fr-FR" sz="3000" b="1" dirty="0">
              <a:latin typeface="Arial" pitchFamily="34" charset="0"/>
              <a:cs typeface="Arial" pitchFamily="34" charset="0"/>
            </a:endParaRPr>
          </a:p>
        </p:txBody>
      </p:sp>
      <p:sp>
        <p:nvSpPr>
          <p:cNvPr id="10" name="Rectangle à coins arrondis 9"/>
          <p:cNvSpPr/>
          <p:nvPr/>
        </p:nvSpPr>
        <p:spPr>
          <a:xfrm>
            <a:off x="500034" y="3429000"/>
            <a:ext cx="8501122" cy="928694"/>
          </a:xfrm>
          <a:prstGeom prst="roundRect">
            <a:avLst>
              <a:gd name="adj" fmla="val 21818"/>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DZ" sz="3000" b="1" dirty="0" smtClean="0">
                <a:latin typeface="Arial" pitchFamily="34" charset="0"/>
                <a:cs typeface="Arial" pitchFamily="34" charset="0"/>
              </a:rPr>
              <a:t>القطاع </a:t>
            </a:r>
            <a:r>
              <a:rPr lang="ar-DZ" sz="3000" b="1" dirty="0" err="1" smtClean="0">
                <a:latin typeface="Arial" pitchFamily="34" charset="0"/>
                <a:cs typeface="Arial" pitchFamily="34" charset="0"/>
              </a:rPr>
              <a:t>الفلاحي</a:t>
            </a:r>
            <a:r>
              <a:rPr lang="ar-DZ" sz="3000" b="1" dirty="0" smtClean="0">
                <a:latin typeface="Arial" pitchFamily="34" charset="0"/>
                <a:cs typeface="Arial" pitchFamily="34" charset="0"/>
              </a:rPr>
              <a:t>: تقديم تعويضات للفلاحين الراغبين في تخفيض الإنتاج، وتقديم مساعدات للفلاحين المثقلين بالديون</a:t>
            </a:r>
            <a:endParaRPr lang="fr-FR" sz="3000" b="1" dirty="0">
              <a:latin typeface="Arial" pitchFamily="34" charset="0"/>
              <a:cs typeface="Arial" pitchFamily="34" charset="0"/>
            </a:endParaRPr>
          </a:p>
        </p:txBody>
      </p:sp>
      <p:sp>
        <p:nvSpPr>
          <p:cNvPr id="16" name="Rectangle à coins arrondis 15"/>
          <p:cNvSpPr/>
          <p:nvPr/>
        </p:nvSpPr>
        <p:spPr>
          <a:xfrm>
            <a:off x="500034" y="4429132"/>
            <a:ext cx="8501122" cy="64294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3000" b="1" dirty="0" smtClean="0">
                <a:latin typeface="Arial" pitchFamily="34" charset="0"/>
                <a:cs typeface="Arial" pitchFamily="34" charset="0"/>
              </a:rPr>
              <a:t>القطاع الصناعي: تقليص الإنتاج وتخفيض مدة العمل</a:t>
            </a:r>
            <a:endParaRPr lang="fr-FR" sz="3000" b="1" dirty="0">
              <a:latin typeface="Arial" pitchFamily="34" charset="0"/>
              <a:cs typeface="Arial" pitchFamily="34" charset="0"/>
            </a:endParaRPr>
          </a:p>
        </p:txBody>
      </p:sp>
      <p:sp>
        <p:nvSpPr>
          <p:cNvPr id="14" name="Rectangle à coins arrondis 13"/>
          <p:cNvSpPr/>
          <p:nvPr/>
        </p:nvSpPr>
        <p:spPr>
          <a:xfrm>
            <a:off x="500034" y="5143512"/>
            <a:ext cx="8501122" cy="1500198"/>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3000" b="1" dirty="0" smtClean="0">
                <a:latin typeface="Arial" pitchFamily="34" charset="0"/>
                <a:cs typeface="Arial" pitchFamily="34" charset="0"/>
              </a:rPr>
              <a:t>القطاع الاجتماعي: إنجاز مشاريع كبرى لتشغيل العاطلين، </a:t>
            </a:r>
            <a:r>
              <a:rPr lang="ar-DZ" sz="3000" b="1" dirty="0" err="1" smtClean="0">
                <a:latin typeface="Arial" pitchFamily="34" charset="0"/>
                <a:cs typeface="Arial" pitchFamily="34" charset="0"/>
              </a:rPr>
              <a:t>وإستحداث</a:t>
            </a:r>
            <a:r>
              <a:rPr lang="ar-DZ" sz="3000" b="1" dirty="0" smtClean="0">
                <a:latin typeface="Arial" pitchFamily="34" charset="0"/>
                <a:cs typeface="Arial" pitchFamily="34" charset="0"/>
              </a:rPr>
              <a:t> تعويضات البطالة، والتأمين على الشيخوخة، وتحديد الحد الأدنى للأجور</a:t>
            </a:r>
            <a:endParaRPr lang="fr-FR" sz="30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14" presetClass="entr" presetSubtype="10" fill="hold" grpId="1"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randombar(horizontal)">
                                      <p:cBhvr>
                                        <p:cTn id="13" dur="500"/>
                                        <p:tgtEl>
                                          <p:spTgt spid="8"/>
                                        </p:tgtEl>
                                      </p:cBhvr>
                                    </p:animEffect>
                                  </p:childTnLst>
                                </p:cTn>
                              </p:par>
                            </p:childTnLst>
                          </p:cTn>
                        </p:par>
                        <p:par>
                          <p:cTn id="14" fill="hold">
                            <p:stCondLst>
                              <p:cond delay="1500"/>
                            </p:stCondLst>
                            <p:childTnLst>
                              <p:par>
                                <p:cTn id="15" presetID="39" presetClass="entr" presetSubtype="0" accel="100000" fill="hold" grpId="0" nodeType="after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p:cTn id="17"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8"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19"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0" dur="500" fill="hold"/>
                                        <p:tgtEl>
                                          <p:spTgt spid="11"/>
                                        </p:tgtEl>
                                        <p:attrNameLst>
                                          <p:attrName>ppt_y</p:attrName>
                                        </p:attrNameLst>
                                      </p:cBhvr>
                                      <p:tavLst>
                                        <p:tav tm="0">
                                          <p:val>
                                            <p:strVal val="#ppt_y"/>
                                          </p:val>
                                        </p:tav>
                                        <p:tav tm="100000">
                                          <p:val>
                                            <p:strVal val="#ppt_y"/>
                                          </p:val>
                                        </p:tav>
                                      </p:tavLst>
                                    </p:anim>
                                  </p:childTnLst>
                                </p:cTn>
                              </p:par>
                            </p:childTnLst>
                          </p:cTn>
                        </p:par>
                        <p:par>
                          <p:cTn id="21" fill="hold">
                            <p:stCondLst>
                              <p:cond delay="2000"/>
                            </p:stCondLst>
                            <p:childTnLst>
                              <p:par>
                                <p:cTn id="22" presetID="39" presetClass="entr" presetSubtype="0" accel="100000"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p:cTn id="24" dur="500" fill="hold"/>
                                        <p:tgtEl>
                                          <p:spTgt spid="10"/>
                                        </p:tgtEl>
                                        <p:attrNameLst>
                                          <p:attrName>ppt_h</p:attrName>
                                        </p:attrNameLst>
                                      </p:cBhvr>
                                      <p:tavLst>
                                        <p:tav tm="0">
                                          <p:val>
                                            <p:strVal val="#ppt_h/20"/>
                                          </p:val>
                                        </p:tav>
                                        <p:tav tm="50000">
                                          <p:val>
                                            <p:strVal val="#ppt_h/20"/>
                                          </p:val>
                                        </p:tav>
                                        <p:tav tm="100000">
                                          <p:val>
                                            <p:strVal val="#ppt_h"/>
                                          </p:val>
                                        </p:tav>
                                      </p:tavLst>
                                    </p:anim>
                                    <p:anim calcmode="lin" valueType="num">
                                      <p:cBhvr>
                                        <p:cTn id="25" dur="500" fill="hold"/>
                                        <p:tgtEl>
                                          <p:spTgt spid="10"/>
                                        </p:tgtEl>
                                        <p:attrNameLst>
                                          <p:attrName>ppt_w</p:attrName>
                                        </p:attrNameLst>
                                      </p:cBhvr>
                                      <p:tavLst>
                                        <p:tav tm="0">
                                          <p:val>
                                            <p:strVal val="#ppt_w+.3"/>
                                          </p:val>
                                        </p:tav>
                                        <p:tav tm="50000">
                                          <p:val>
                                            <p:strVal val="#ppt_w+.3"/>
                                          </p:val>
                                        </p:tav>
                                        <p:tav tm="100000">
                                          <p:val>
                                            <p:strVal val="#ppt_w"/>
                                          </p:val>
                                        </p:tav>
                                      </p:tavLst>
                                    </p:anim>
                                    <p:anim calcmode="lin" valueType="num">
                                      <p:cBhvr>
                                        <p:cTn id="26" dur="500" fill="hold"/>
                                        <p:tgtEl>
                                          <p:spTgt spid="10"/>
                                        </p:tgtEl>
                                        <p:attrNameLst>
                                          <p:attrName>ppt_x</p:attrName>
                                        </p:attrNameLst>
                                      </p:cBhvr>
                                      <p:tavLst>
                                        <p:tav tm="0">
                                          <p:val>
                                            <p:strVal val="#ppt_x-.3"/>
                                          </p:val>
                                        </p:tav>
                                        <p:tav tm="50000">
                                          <p:val>
                                            <p:strVal val="#ppt_x"/>
                                          </p:val>
                                        </p:tav>
                                        <p:tav tm="100000">
                                          <p:val>
                                            <p:strVal val="#ppt_x"/>
                                          </p:val>
                                        </p:tav>
                                      </p:tavLst>
                                    </p:anim>
                                    <p:anim calcmode="lin" valueType="num">
                                      <p:cBhvr>
                                        <p:cTn id="27" dur="500" fill="hold"/>
                                        <p:tgtEl>
                                          <p:spTgt spid="10"/>
                                        </p:tgtEl>
                                        <p:attrNameLst>
                                          <p:attrName>ppt_y</p:attrName>
                                        </p:attrNameLst>
                                      </p:cBhvr>
                                      <p:tavLst>
                                        <p:tav tm="0">
                                          <p:val>
                                            <p:strVal val="#ppt_y"/>
                                          </p:val>
                                        </p:tav>
                                        <p:tav tm="100000">
                                          <p:val>
                                            <p:strVal val="#ppt_y"/>
                                          </p:val>
                                        </p:tav>
                                      </p:tavLst>
                                    </p:anim>
                                  </p:childTnLst>
                                </p:cTn>
                              </p:par>
                            </p:childTnLst>
                          </p:cTn>
                        </p:par>
                        <p:par>
                          <p:cTn id="28" fill="hold">
                            <p:stCondLst>
                              <p:cond delay="2500"/>
                            </p:stCondLst>
                            <p:childTnLst>
                              <p:par>
                                <p:cTn id="29" presetID="39" presetClass="entr" presetSubtype="0" accel="100000" fill="hold" grpId="0" nodeType="after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p:cTn id="31" dur="500" fill="hold"/>
                                        <p:tgtEl>
                                          <p:spTgt spid="16"/>
                                        </p:tgtEl>
                                        <p:attrNameLst>
                                          <p:attrName>ppt_h</p:attrName>
                                        </p:attrNameLst>
                                      </p:cBhvr>
                                      <p:tavLst>
                                        <p:tav tm="0">
                                          <p:val>
                                            <p:strVal val="#ppt_h/20"/>
                                          </p:val>
                                        </p:tav>
                                        <p:tav tm="50000">
                                          <p:val>
                                            <p:strVal val="#ppt_h/20"/>
                                          </p:val>
                                        </p:tav>
                                        <p:tav tm="100000">
                                          <p:val>
                                            <p:strVal val="#ppt_h"/>
                                          </p:val>
                                        </p:tav>
                                      </p:tavLst>
                                    </p:anim>
                                    <p:anim calcmode="lin" valueType="num">
                                      <p:cBhvr>
                                        <p:cTn id="32" dur="500" fill="hold"/>
                                        <p:tgtEl>
                                          <p:spTgt spid="16"/>
                                        </p:tgtEl>
                                        <p:attrNameLst>
                                          <p:attrName>ppt_w</p:attrName>
                                        </p:attrNameLst>
                                      </p:cBhvr>
                                      <p:tavLst>
                                        <p:tav tm="0">
                                          <p:val>
                                            <p:strVal val="#ppt_w+.3"/>
                                          </p:val>
                                        </p:tav>
                                        <p:tav tm="50000">
                                          <p:val>
                                            <p:strVal val="#ppt_w+.3"/>
                                          </p:val>
                                        </p:tav>
                                        <p:tav tm="100000">
                                          <p:val>
                                            <p:strVal val="#ppt_w"/>
                                          </p:val>
                                        </p:tav>
                                      </p:tavLst>
                                    </p:anim>
                                    <p:anim calcmode="lin" valueType="num">
                                      <p:cBhvr>
                                        <p:cTn id="33" dur="500" fill="hold"/>
                                        <p:tgtEl>
                                          <p:spTgt spid="16"/>
                                        </p:tgtEl>
                                        <p:attrNameLst>
                                          <p:attrName>ppt_x</p:attrName>
                                        </p:attrNameLst>
                                      </p:cBhvr>
                                      <p:tavLst>
                                        <p:tav tm="0">
                                          <p:val>
                                            <p:strVal val="#ppt_x-.3"/>
                                          </p:val>
                                        </p:tav>
                                        <p:tav tm="50000">
                                          <p:val>
                                            <p:strVal val="#ppt_x"/>
                                          </p:val>
                                        </p:tav>
                                        <p:tav tm="100000">
                                          <p:val>
                                            <p:strVal val="#ppt_x"/>
                                          </p:val>
                                        </p:tav>
                                      </p:tavLst>
                                    </p:anim>
                                    <p:anim calcmode="lin" valueType="num">
                                      <p:cBhvr>
                                        <p:cTn id="34" dur="500" fill="hold"/>
                                        <p:tgtEl>
                                          <p:spTgt spid="16"/>
                                        </p:tgtEl>
                                        <p:attrNameLst>
                                          <p:attrName>ppt_y</p:attrName>
                                        </p:attrNameLst>
                                      </p:cBhvr>
                                      <p:tavLst>
                                        <p:tav tm="0">
                                          <p:val>
                                            <p:strVal val="#ppt_y"/>
                                          </p:val>
                                        </p:tav>
                                        <p:tav tm="100000">
                                          <p:val>
                                            <p:strVal val="#ppt_y"/>
                                          </p:val>
                                        </p:tav>
                                      </p:tavLst>
                                    </p:anim>
                                  </p:childTnLst>
                                </p:cTn>
                              </p:par>
                            </p:childTnLst>
                          </p:cTn>
                        </p:par>
                        <p:par>
                          <p:cTn id="35" fill="hold">
                            <p:stCondLst>
                              <p:cond delay="3000"/>
                            </p:stCondLst>
                            <p:childTnLst>
                              <p:par>
                                <p:cTn id="36" presetID="39" presetClass="entr" presetSubtype="0" accel="100000" fill="hold" grpId="0" nodeType="after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p:cTn id="38" dur="500" fill="hold"/>
                                        <p:tgtEl>
                                          <p:spTgt spid="14"/>
                                        </p:tgtEl>
                                        <p:attrNameLst>
                                          <p:attrName>ppt_h</p:attrName>
                                        </p:attrNameLst>
                                      </p:cBhvr>
                                      <p:tavLst>
                                        <p:tav tm="0">
                                          <p:val>
                                            <p:strVal val="#ppt_h/20"/>
                                          </p:val>
                                        </p:tav>
                                        <p:tav tm="50000">
                                          <p:val>
                                            <p:strVal val="#ppt_h/20"/>
                                          </p:val>
                                        </p:tav>
                                        <p:tav tm="100000">
                                          <p:val>
                                            <p:strVal val="#ppt_h"/>
                                          </p:val>
                                        </p:tav>
                                      </p:tavLst>
                                    </p:anim>
                                    <p:anim calcmode="lin" valueType="num">
                                      <p:cBhvr>
                                        <p:cTn id="39" dur="500" fill="hold"/>
                                        <p:tgtEl>
                                          <p:spTgt spid="14"/>
                                        </p:tgtEl>
                                        <p:attrNameLst>
                                          <p:attrName>ppt_w</p:attrName>
                                        </p:attrNameLst>
                                      </p:cBhvr>
                                      <p:tavLst>
                                        <p:tav tm="0">
                                          <p:val>
                                            <p:strVal val="#ppt_w+.3"/>
                                          </p:val>
                                        </p:tav>
                                        <p:tav tm="50000">
                                          <p:val>
                                            <p:strVal val="#ppt_w+.3"/>
                                          </p:val>
                                        </p:tav>
                                        <p:tav tm="100000">
                                          <p:val>
                                            <p:strVal val="#ppt_w"/>
                                          </p:val>
                                        </p:tav>
                                      </p:tavLst>
                                    </p:anim>
                                    <p:anim calcmode="lin" valueType="num">
                                      <p:cBhvr>
                                        <p:cTn id="40" dur="500" fill="hold"/>
                                        <p:tgtEl>
                                          <p:spTgt spid="14"/>
                                        </p:tgtEl>
                                        <p:attrNameLst>
                                          <p:attrName>ppt_x</p:attrName>
                                        </p:attrNameLst>
                                      </p:cBhvr>
                                      <p:tavLst>
                                        <p:tav tm="0">
                                          <p:val>
                                            <p:strVal val="#ppt_x-.3"/>
                                          </p:val>
                                        </p:tav>
                                        <p:tav tm="50000">
                                          <p:val>
                                            <p:strVal val="#ppt_x"/>
                                          </p:val>
                                        </p:tav>
                                        <p:tav tm="100000">
                                          <p:val>
                                            <p:strVal val="#ppt_x"/>
                                          </p:val>
                                        </p:tav>
                                      </p:tavLst>
                                    </p:anim>
                                    <p:anim calcmode="lin" valueType="num">
                                      <p:cBhvr>
                                        <p:cTn id="41" dur="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11" grpId="0" animBg="1"/>
      <p:bldP spid="10" grpId="0" animBg="1"/>
      <p:bldP spid="16" grpId="0" animBg="1"/>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à coins arrondis 10"/>
          <p:cNvSpPr/>
          <p:nvPr/>
        </p:nvSpPr>
        <p:spPr>
          <a:xfrm>
            <a:off x="785786" y="1571612"/>
            <a:ext cx="7786742" cy="2214578"/>
          </a:xfrm>
          <a:prstGeom prst="roundRect">
            <a:avLst>
              <a:gd name="adj" fmla="val 99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3000" b="1" dirty="0" smtClean="0">
                <a:latin typeface="Arial" pitchFamily="34" charset="0"/>
                <a:cs typeface="Arial" pitchFamily="34" charset="0"/>
              </a:rPr>
              <a:t>فرضت الدول الأوربية أيضا إجراءات لمواجهة الأزمة منها فرض السياسة </a:t>
            </a:r>
            <a:r>
              <a:rPr lang="ar-DZ" sz="3000" b="1" dirty="0" err="1" smtClean="0">
                <a:latin typeface="Arial" pitchFamily="34" charset="0"/>
                <a:cs typeface="Arial" pitchFamily="34" charset="0"/>
              </a:rPr>
              <a:t>الحمائية</a:t>
            </a:r>
            <a:r>
              <a:rPr lang="ar-DZ" sz="3000" b="1" dirty="0" smtClean="0">
                <a:latin typeface="Arial" pitchFamily="34" charset="0"/>
                <a:cs typeface="Arial" pitchFamily="34" charset="0"/>
              </a:rPr>
              <a:t> على أسواقها ومستعمراتها، وتقييد الواردات من الدول الأخرى، مع إجراءات دعم وتشجيع للإنتاج الوطني</a:t>
            </a:r>
            <a:endParaRPr lang="fr-FR" sz="3000" b="1" dirty="0">
              <a:latin typeface="Arial" pitchFamily="34" charset="0"/>
              <a:cs typeface="Arial" pitchFamily="34" charset="0"/>
            </a:endParaRPr>
          </a:p>
        </p:txBody>
      </p:sp>
      <p:sp>
        <p:nvSpPr>
          <p:cNvPr id="5" name="Rectangle à coins arrondis 4"/>
          <p:cNvSpPr/>
          <p:nvPr/>
        </p:nvSpPr>
        <p:spPr>
          <a:xfrm>
            <a:off x="785786" y="3857628"/>
            <a:ext cx="7786742" cy="1571636"/>
          </a:xfrm>
          <a:prstGeom prst="roundRect">
            <a:avLst>
              <a:gd name="adj" fmla="val 99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3000" b="1" dirty="0" smtClean="0">
                <a:latin typeface="Arial" pitchFamily="34" charset="0"/>
                <a:cs typeface="Arial" pitchFamily="34" charset="0"/>
              </a:rPr>
              <a:t>الملاحظ أن أزمة 1929 أثرت بعمق على بنية النظام الرأسمالي العالمي وحولته من ليبرالية مطلقة إلى ليبرالية </a:t>
            </a:r>
            <a:r>
              <a:rPr lang="ar-DZ" sz="3000" b="1" dirty="0" err="1" smtClean="0">
                <a:latin typeface="Arial" pitchFamily="34" charset="0"/>
                <a:cs typeface="Arial" pitchFamily="34" charset="0"/>
              </a:rPr>
              <a:t>تدخلية</a:t>
            </a:r>
            <a:endParaRPr lang="fr-FR" sz="30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80">
                                          <p:stCondLst>
                                            <p:cond delay="0"/>
                                          </p:stCondLst>
                                        </p:cTn>
                                        <p:tgtEl>
                                          <p:spTgt spid="11"/>
                                        </p:tgtEl>
                                      </p:cBhvr>
                                    </p:animEffect>
                                    <p:anim calcmode="lin" valueType="num">
                                      <p:cBhvr>
                                        <p:cTn id="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3" dur="26">
                                          <p:stCondLst>
                                            <p:cond delay="650"/>
                                          </p:stCondLst>
                                        </p:cTn>
                                        <p:tgtEl>
                                          <p:spTgt spid="11"/>
                                        </p:tgtEl>
                                      </p:cBhvr>
                                      <p:to x="100000" y="60000"/>
                                    </p:animScale>
                                    <p:animScale>
                                      <p:cBhvr>
                                        <p:cTn id="14" dur="166" decel="50000">
                                          <p:stCondLst>
                                            <p:cond delay="676"/>
                                          </p:stCondLst>
                                        </p:cTn>
                                        <p:tgtEl>
                                          <p:spTgt spid="11"/>
                                        </p:tgtEl>
                                      </p:cBhvr>
                                      <p:to x="100000" y="100000"/>
                                    </p:animScale>
                                    <p:animScale>
                                      <p:cBhvr>
                                        <p:cTn id="15" dur="26">
                                          <p:stCondLst>
                                            <p:cond delay="1312"/>
                                          </p:stCondLst>
                                        </p:cTn>
                                        <p:tgtEl>
                                          <p:spTgt spid="11"/>
                                        </p:tgtEl>
                                      </p:cBhvr>
                                      <p:to x="100000" y="80000"/>
                                    </p:animScale>
                                    <p:animScale>
                                      <p:cBhvr>
                                        <p:cTn id="16" dur="166" decel="50000">
                                          <p:stCondLst>
                                            <p:cond delay="1338"/>
                                          </p:stCondLst>
                                        </p:cTn>
                                        <p:tgtEl>
                                          <p:spTgt spid="11"/>
                                        </p:tgtEl>
                                      </p:cBhvr>
                                      <p:to x="100000" y="100000"/>
                                    </p:animScale>
                                    <p:animScale>
                                      <p:cBhvr>
                                        <p:cTn id="17" dur="26">
                                          <p:stCondLst>
                                            <p:cond delay="1642"/>
                                          </p:stCondLst>
                                        </p:cTn>
                                        <p:tgtEl>
                                          <p:spTgt spid="11"/>
                                        </p:tgtEl>
                                      </p:cBhvr>
                                      <p:to x="100000" y="90000"/>
                                    </p:animScale>
                                    <p:animScale>
                                      <p:cBhvr>
                                        <p:cTn id="18" dur="166" decel="50000">
                                          <p:stCondLst>
                                            <p:cond delay="1668"/>
                                          </p:stCondLst>
                                        </p:cTn>
                                        <p:tgtEl>
                                          <p:spTgt spid="11"/>
                                        </p:tgtEl>
                                      </p:cBhvr>
                                      <p:to x="100000" y="100000"/>
                                    </p:animScale>
                                    <p:animScale>
                                      <p:cBhvr>
                                        <p:cTn id="19" dur="26">
                                          <p:stCondLst>
                                            <p:cond delay="1808"/>
                                          </p:stCondLst>
                                        </p:cTn>
                                        <p:tgtEl>
                                          <p:spTgt spid="11"/>
                                        </p:tgtEl>
                                      </p:cBhvr>
                                      <p:to x="100000" y="95000"/>
                                    </p:animScale>
                                    <p:animScale>
                                      <p:cBhvr>
                                        <p:cTn id="20" dur="166" decel="50000">
                                          <p:stCondLst>
                                            <p:cond delay="1834"/>
                                          </p:stCondLst>
                                        </p:cTn>
                                        <p:tgtEl>
                                          <p:spTgt spid="11"/>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down)">
                                      <p:cBhvr>
                                        <p:cTn id="23" dur="580">
                                          <p:stCondLst>
                                            <p:cond delay="0"/>
                                          </p:stCondLst>
                                        </p:cTn>
                                        <p:tgtEl>
                                          <p:spTgt spid="5"/>
                                        </p:tgtEl>
                                      </p:cBhvr>
                                    </p:animEffect>
                                    <p:anim calcmode="lin" valueType="num">
                                      <p:cBhvr>
                                        <p:cTn id="2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9" dur="26">
                                          <p:stCondLst>
                                            <p:cond delay="650"/>
                                          </p:stCondLst>
                                        </p:cTn>
                                        <p:tgtEl>
                                          <p:spTgt spid="5"/>
                                        </p:tgtEl>
                                      </p:cBhvr>
                                      <p:to x="100000" y="60000"/>
                                    </p:animScale>
                                    <p:animScale>
                                      <p:cBhvr>
                                        <p:cTn id="30" dur="166" decel="50000">
                                          <p:stCondLst>
                                            <p:cond delay="676"/>
                                          </p:stCondLst>
                                        </p:cTn>
                                        <p:tgtEl>
                                          <p:spTgt spid="5"/>
                                        </p:tgtEl>
                                      </p:cBhvr>
                                      <p:to x="100000" y="100000"/>
                                    </p:animScale>
                                    <p:animScale>
                                      <p:cBhvr>
                                        <p:cTn id="31" dur="26">
                                          <p:stCondLst>
                                            <p:cond delay="1312"/>
                                          </p:stCondLst>
                                        </p:cTn>
                                        <p:tgtEl>
                                          <p:spTgt spid="5"/>
                                        </p:tgtEl>
                                      </p:cBhvr>
                                      <p:to x="100000" y="80000"/>
                                    </p:animScale>
                                    <p:animScale>
                                      <p:cBhvr>
                                        <p:cTn id="32" dur="166" decel="50000">
                                          <p:stCondLst>
                                            <p:cond delay="1338"/>
                                          </p:stCondLst>
                                        </p:cTn>
                                        <p:tgtEl>
                                          <p:spTgt spid="5"/>
                                        </p:tgtEl>
                                      </p:cBhvr>
                                      <p:to x="100000" y="100000"/>
                                    </p:animScale>
                                    <p:animScale>
                                      <p:cBhvr>
                                        <p:cTn id="33" dur="26">
                                          <p:stCondLst>
                                            <p:cond delay="1642"/>
                                          </p:stCondLst>
                                        </p:cTn>
                                        <p:tgtEl>
                                          <p:spTgt spid="5"/>
                                        </p:tgtEl>
                                      </p:cBhvr>
                                      <p:to x="100000" y="90000"/>
                                    </p:animScale>
                                    <p:animScale>
                                      <p:cBhvr>
                                        <p:cTn id="34" dur="166" decel="50000">
                                          <p:stCondLst>
                                            <p:cond delay="1668"/>
                                          </p:stCondLst>
                                        </p:cTn>
                                        <p:tgtEl>
                                          <p:spTgt spid="5"/>
                                        </p:tgtEl>
                                      </p:cBhvr>
                                      <p:to x="100000" y="100000"/>
                                    </p:animScale>
                                    <p:animScale>
                                      <p:cBhvr>
                                        <p:cTn id="35" dur="26">
                                          <p:stCondLst>
                                            <p:cond delay="1808"/>
                                          </p:stCondLst>
                                        </p:cTn>
                                        <p:tgtEl>
                                          <p:spTgt spid="5"/>
                                        </p:tgtEl>
                                      </p:cBhvr>
                                      <p:to x="100000" y="95000"/>
                                    </p:animScale>
                                    <p:animScale>
                                      <p:cBhvr>
                                        <p:cTn id="36"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642910" y="1000108"/>
            <a:ext cx="7786742" cy="785818"/>
          </a:xfrm>
          <a:prstGeom prst="roundRect">
            <a:avLst>
              <a:gd name="adj" fmla="val 50000"/>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r>
              <a:rPr lang="ar-DZ" sz="2400" b="1" dirty="0" smtClean="0">
                <a:solidFill>
                  <a:schemeClr val="bg1"/>
                </a:solidFill>
              </a:rPr>
              <a:t>كان من نتائج الأزمة أيضا وصول النازيين إلى الحكم في ألمانيا (1933)، وفرضهم إجراءات اشتراكية لمواجهة مخلفات الأزمة الاقتصادية منها</a:t>
            </a:r>
          </a:p>
        </p:txBody>
      </p:sp>
      <p:sp>
        <p:nvSpPr>
          <p:cNvPr id="11" name="Rectangle à coins arrondis 10"/>
          <p:cNvSpPr/>
          <p:nvPr/>
        </p:nvSpPr>
        <p:spPr>
          <a:xfrm>
            <a:off x="285720" y="2214554"/>
            <a:ext cx="8501122" cy="571504"/>
          </a:xfrm>
          <a:prstGeom prst="roundRect">
            <a:avLst>
              <a:gd name="adj" fmla="val 21818"/>
            </a:avLst>
          </a:prstGeom>
        </p:spPr>
        <p:style>
          <a:lnRef idx="1">
            <a:schemeClr val="dk1"/>
          </a:lnRef>
          <a:fillRef idx="2">
            <a:schemeClr val="dk1"/>
          </a:fillRef>
          <a:effectRef idx="1">
            <a:schemeClr val="dk1"/>
          </a:effectRef>
          <a:fontRef idx="minor">
            <a:schemeClr val="dk1"/>
          </a:fontRef>
        </p:style>
        <p:txBody>
          <a:bodyPr rtlCol="0" anchor="ctr"/>
          <a:lstStyle/>
          <a:p>
            <a:pPr algn="ctr" rtl="1"/>
            <a:r>
              <a:rPr lang="ar-DZ" sz="3000" b="1" dirty="0" smtClean="0">
                <a:latin typeface="Arial" pitchFamily="34" charset="0"/>
                <a:cs typeface="Arial" pitchFamily="34" charset="0"/>
              </a:rPr>
              <a:t>تحديد الإنتاج والأسعار والأرباح، ومراقبة المبادلات التجارية</a:t>
            </a:r>
            <a:endParaRPr lang="fr-FR" sz="3000" b="1" dirty="0">
              <a:latin typeface="Arial" pitchFamily="34" charset="0"/>
              <a:cs typeface="Arial" pitchFamily="34" charset="0"/>
            </a:endParaRPr>
          </a:p>
        </p:txBody>
      </p:sp>
      <p:sp>
        <p:nvSpPr>
          <p:cNvPr id="10" name="Rectangle à coins arrondis 9"/>
          <p:cNvSpPr/>
          <p:nvPr/>
        </p:nvSpPr>
        <p:spPr>
          <a:xfrm>
            <a:off x="285720" y="2928934"/>
            <a:ext cx="8501122" cy="571504"/>
          </a:xfrm>
          <a:prstGeom prst="roundRect">
            <a:avLst>
              <a:gd name="adj" fmla="val 21818"/>
            </a:avLst>
          </a:prstGeom>
        </p:spPr>
        <p:style>
          <a:lnRef idx="1">
            <a:schemeClr val="accent1"/>
          </a:lnRef>
          <a:fillRef idx="2">
            <a:schemeClr val="accent1"/>
          </a:fillRef>
          <a:effectRef idx="1">
            <a:schemeClr val="accent1"/>
          </a:effectRef>
          <a:fontRef idx="minor">
            <a:schemeClr val="dk1"/>
          </a:fontRef>
        </p:style>
        <p:txBody>
          <a:bodyPr rtlCol="0" anchor="ctr"/>
          <a:lstStyle/>
          <a:p>
            <a:pPr algn="ctr" rtl="1"/>
            <a:r>
              <a:rPr lang="ar-DZ" sz="3000" b="1" dirty="0" smtClean="0">
                <a:latin typeface="Arial" pitchFamily="34" charset="0"/>
                <a:cs typeface="Arial" pitchFamily="34" charset="0"/>
              </a:rPr>
              <a:t>فرض نظام التعاونيات المختلطة</a:t>
            </a:r>
            <a:endParaRPr lang="fr-FR" sz="3000" b="1" dirty="0">
              <a:latin typeface="Arial" pitchFamily="34" charset="0"/>
              <a:cs typeface="Arial" pitchFamily="34" charset="0"/>
            </a:endParaRPr>
          </a:p>
        </p:txBody>
      </p:sp>
      <p:sp>
        <p:nvSpPr>
          <p:cNvPr id="16" name="Rectangle à coins arrondis 15"/>
          <p:cNvSpPr/>
          <p:nvPr/>
        </p:nvSpPr>
        <p:spPr>
          <a:xfrm>
            <a:off x="285720" y="3643314"/>
            <a:ext cx="8501122" cy="64294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rtl="1"/>
            <a:r>
              <a:rPr lang="ar-DZ" sz="3000" b="1" dirty="0" smtClean="0">
                <a:latin typeface="Arial" pitchFamily="34" charset="0"/>
                <a:cs typeface="Arial" pitchFamily="34" charset="0"/>
              </a:rPr>
              <a:t>تخفيض الأجور ومنع الإضراب</a:t>
            </a:r>
            <a:endParaRPr lang="fr-FR" sz="3000" b="1" dirty="0">
              <a:latin typeface="Arial" pitchFamily="34" charset="0"/>
              <a:cs typeface="Arial" pitchFamily="34" charset="0"/>
            </a:endParaRPr>
          </a:p>
        </p:txBody>
      </p:sp>
      <p:sp>
        <p:nvSpPr>
          <p:cNvPr id="13" name="Rectangle à coins arrondis 12"/>
          <p:cNvSpPr/>
          <p:nvPr/>
        </p:nvSpPr>
        <p:spPr>
          <a:xfrm>
            <a:off x="285720" y="5214950"/>
            <a:ext cx="8501122" cy="92869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rtl="1"/>
            <a:r>
              <a:rPr lang="ar-DZ" sz="3000" b="1" dirty="0" smtClean="0">
                <a:latin typeface="Arial" pitchFamily="34" charset="0"/>
                <a:cs typeface="Arial" pitchFamily="34" charset="0"/>
              </a:rPr>
              <a:t>تشغيل العاطلين عن العمل في الخدمة العسكرية الإجبارية </a:t>
            </a:r>
            <a:r>
              <a:rPr lang="ar-DZ" sz="3000" b="1" dirty="0" err="1" smtClean="0">
                <a:latin typeface="Arial" pitchFamily="34" charset="0"/>
                <a:cs typeface="Arial" pitchFamily="34" charset="0"/>
              </a:rPr>
              <a:t>وورشات</a:t>
            </a:r>
            <a:r>
              <a:rPr lang="ar-DZ" sz="3000" b="1" dirty="0" smtClean="0">
                <a:latin typeface="Arial" pitchFamily="34" charset="0"/>
                <a:cs typeface="Arial" pitchFamily="34" charset="0"/>
              </a:rPr>
              <a:t> الأشغال العمومية ومعامل صناعة الأسلحة</a:t>
            </a:r>
            <a:endParaRPr lang="fr-FR" sz="3000" b="1" dirty="0">
              <a:latin typeface="Arial" pitchFamily="34" charset="0"/>
              <a:cs typeface="Arial" pitchFamily="34" charset="0"/>
            </a:endParaRPr>
          </a:p>
        </p:txBody>
      </p:sp>
      <p:sp>
        <p:nvSpPr>
          <p:cNvPr id="14" name="Rectangle à coins arrondis 13"/>
          <p:cNvSpPr/>
          <p:nvPr/>
        </p:nvSpPr>
        <p:spPr>
          <a:xfrm>
            <a:off x="285720" y="4429132"/>
            <a:ext cx="8501122" cy="64294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3000" b="1" dirty="0" smtClean="0">
                <a:latin typeface="Arial" pitchFamily="34" charset="0"/>
                <a:cs typeface="Arial" pitchFamily="34" charset="0"/>
              </a:rPr>
              <a:t>فصل المارك الألماني عن الارتباط بالذهب</a:t>
            </a:r>
            <a:endParaRPr lang="fr-FR" sz="30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14" presetClass="entr" presetSubtype="10" fill="hold" grpId="1"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randombar(horizontal)">
                                      <p:cBhvr>
                                        <p:cTn id="13" dur="500"/>
                                        <p:tgtEl>
                                          <p:spTgt spid="8"/>
                                        </p:tgtEl>
                                      </p:cBhvr>
                                    </p:animEffect>
                                  </p:childTnLst>
                                </p:cTn>
                              </p:par>
                            </p:childTnLst>
                          </p:cTn>
                        </p:par>
                        <p:par>
                          <p:cTn id="14" fill="hold">
                            <p:stCondLst>
                              <p:cond delay="1500"/>
                            </p:stCondLst>
                            <p:childTnLst>
                              <p:par>
                                <p:cTn id="15" presetID="39" presetClass="entr" presetSubtype="0" accel="100000" fill="hold" grpId="0" nodeType="after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p:cTn id="17"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8"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19"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0" dur="500" fill="hold"/>
                                        <p:tgtEl>
                                          <p:spTgt spid="11"/>
                                        </p:tgtEl>
                                        <p:attrNameLst>
                                          <p:attrName>ppt_y</p:attrName>
                                        </p:attrNameLst>
                                      </p:cBhvr>
                                      <p:tavLst>
                                        <p:tav tm="0">
                                          <p:val>
                                            <p:strVal val="#ppt_y"/>
                                          </p:val>
                                        </p:tav>
                                        <p:tav tm="100000">
                                          <p:val>
                                            <p:strVal val="#ppt_y"/>
                                          </p:val>
                                        </p:tav>
                                      </p:tavLst>
                                    </p:anim>
                                  </p:childTnLst>
                                </p:cTn>
                              </p:par>
                            </p:childTnLst>
                          </p:cTn>
                        </p:par>
                        <p:par>
                          <p:cTn id="21" fill="hold">
                            <p:stCondLst>
                              <p:cond delay="2000"/>
                            </p:stCondLst>
                            <p:childTnLst>
                              <p:par>
                                <p:cTn id="22" presetID="39" presetClass="entr" presetSubtype="0" accel="100000" fill="hold" grpId="0" nodeType="after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p:cTn id="24" dur="500" fill="hold"/>
                                        <p:tgtEl>
                                          <p:spTgt spid="10"/>
                                        </p:tgtEl>
                                        <p:attrNameLst>
                                          <p:attrName>ppt_h</p:attrName>
                                        </p:attrNameLst>
                                      </p:cBhvr>
                                      <p:tavLst>
                                        <p:tav tm="0">
                                          <p:val>
                                            <p:strVal val="#ppt_h/20"/>
                                          </p:val>
                                        </p:tav>
                                        <p:tav tm="50000">
                                          <p:val>
                                            <p:strVal val="#ppt_h/20"/>
                                          </p:val>
                                        </p:tav>
                                        <p:tav tm="100000">
                                          <p:val>
                                            <p:strVal val="#ppt_h"/>
                                          </p:val>
                                        </p:tav>
                                      </p:tavLst>
                                    </p:anim>
                                    <p:anim calcmode="lin" valueType="num">
                                      <p:cBhvr>
                                        <p:cTn id="25" dur="500" fill="hold"/>
                                        <p:tgtEl>
                                          <p:spTgt spid="10"/>
                                        </p:tgtEl>
                                        <p:attrNameLst>
                                          <p:attrName>ppt_w</p:attrName>
                                        </p:attrNameLst>
                                      </p:cBhvr>
                                      <p:tavLst>
                                        <p:tav tm="0">
                                          <p:val>
                                            <p:strVal val="#ppt_w+.3"/>
                                          </p:val>
                                        </p:tav>
                                        <p:tav tm="50000">
                                          <p:val>
                                            <p:strVal val="#ppt_w+.3"/>
                                          </p:val>
                                        </p:tav>
                                        <p:tav tm="100000">
                                          <p:val>
                                            <p:strVal val="#ppt_w"/>
                                          </p:val>
                                        </p:tav>
                                      </p:tavLst>
                                    </p:anim>
                                    <p:anim calcmode="lin" valueType="num">
                                      <p:cBhvr>
                                        <p:cTn id="26" dur="500" fill="hold"/>
                                        <p:tgtEl>
                                          <p:spTgt spid="10"/>
                                        </p:tgtEl>
                                        <p:attrNameLst>
                                          <p:attrName>ppt_x</p:attrName>
                                        </p:attrNameLst>
                                      </p:cBhvr>
                                      <p:tavLst>
                                        <p:tav tm="0">
                                          <p:val>
                                            <p:strVal val="#ppt_x-.3"/>
                                          </p:val>
                                        </p:tav>
                                        <p:tav tm="50000">
                                          <p:val>
                                            <p:strVal val="#ppt_x"/>
                                          </p:val>
                                        </p:tav>
                                        <p:tav tm="100000">
                                          <p:val>
                                            <p:strVal val="#ppt_x"/>
                                          </p:val>
                                        </p:tav>
                                      </p:tavLst>
                                    </p:anim>
                                    <p:anim calcmode="lin" valueType="num">
                                      <p:cBhvr>
                                        <p:cTn id="27" dur="500" fill="hold"/>
                                        <p:tgtEl>
                                          <p:spTgt spid="10"/>
                                        </p:tgtEl>
                                        <p:attrNameLst>
                                          <p:attrName>ppt_y</p:attrName>
                                        </p:attrNameLst>
                                      </p:cBhvr>
                                      <p:tavLst>
                                        <p:tav tm="0">
                                          <p:val>
                                            <p:strVal val="#ppt_y"/>
                                          </p:val>
                                        </p:tav>
                                        <p:tav tm="100000">
                                          <p:val>
                                            <p:strVal val="#ppt_y"/>
                                          </p:val>
                                        </p:tav>
                                      </p:tavLst>
                                    </p:anim>
                                  </p:childTnLst>
                                </p:cTn>
                              </p:par>
                            </p:childTnLst>
                          </p:cTn>
                        </p:par>
                        <p:par>
                          <p:cTn id="28" fill="hold">
                            <p:stCondLst>
                              <p:cond delay="2500"/>
                            </p:stCondLst>
                            <p:childTnLst>
                              <p:par>
                                <p:cTn id="29" presetID="39" presetClass="entr" presetSubtype="0" accel="100000" fill="hold" grpId="0" nodeType="after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p:cTn id="31" dur="500" fill="hold"/>
                                        <p:tgtEl>
                                          <p:spTgt spid="16"/>
                                        </p:tgtEl>
                                        <p:attrNameLst>
                                          <p:attrName>ppt_h</p:attrName>
                                        </p:attrNameLst>
                                      </p:cBhvr>
                                      <p:tavLst>
                                        <p:tav tm="0">
                                          <p:val>
                                            <p:strVal val="#ppt_h/20"/>
                                          </p:val>
                                        </p:tav>
                                        <p:tav tm="50000">
                                          <p:val>
                                            <p:strVal val="#ppt_h/20"/>
                                          </p:val>
                                        </p:tav>
                                        <p:tav tm="100000">
                                          <p:val>
                                            <p:strVal val="#ppt_h"/>
                                          </p:val>
                                        </p:tav>
                                      </p:tavLst>
                                    </p:anim>
                                    <p:anim calcmode="lin" valueType="num">
                                      <p:cBhvr>
                                        <p:cTn id="32" dur="500" fill="hold"/>
                                        <p:tgtEl>
                                          <p:spTgt spid="16"/>
                                        </p:tgtEl>
                                        <p:attrNameLst>
                                          <p:attrName>ppt_w</p:attrName>
                                        </p:attrNameLst>
                                      </p:cBhvr>
                                      <p:tavLst>
                                        <p:tav tm="0">
                                          <p:val>
                                            <p:strVal val="#ppt_w+.3"/>
                                          </p:val>
                                        </p:tav>
                                        <p:tav tm="50000">
                                          <p:val>
                                            <p:strVal val="#ppt_w+.3"/>
                                          </p:val>
                                        </p:tav>
                                        <p:tav tm="100000">
                                          <p:val>
                                            <p:strVal val="#ppt_w"/>
                                          </p:val>
                                        </p:tav>
                                      </p:tavLst>
                                    </p:anim>
                                    <p:anim calcmode="lin" valueType="num">
                                      <p:cBhvr>
                                        <p:cTn id="33" dur="500" fill="hold"/>
                                        <p:tgtEl>
                                          <p:spTgt spid="16"/>
                                        </p:tgtEl>
                                        <p:attrNameLst>
                                          <p:attrName>ppt_x</p:attrName>
                                        </p:attrNameLst>
                                      </p:cBhvr>
                                      <p:tavLst>
                                        <p:tav tm="0">
                                          <p:val>
                                            <p:strVal val="#ppt_x-.3"/>
                                          </p:val>
                                        </p:tav>
                                        <p:tav tm="50000">
                                          <p:val>
                                            <p:strVal val="#ppt_x"/>
                                          </p:val>
                                        </p:tav>
                                        <p:tav tm="100000">
                                          <p:val>
                                            <p:strVal val="#ppt_x"/>
                                          </p:val>
                                        </p:tav>
                                      </p:tavLst>
                                    </p:anim>
                                    <p:anim calcmode="lin" valueType="num">
                                      <p:cBhvr>
                                        <p:cTn id="34" dur="500" fill="hold"/>
                                        <p:tgtEl>
                                          <p:spTgt spid="16"/>
                                        </p:tgtEl>
                                        <p:attrNameLst>
                                          <p:attrName>ppt_y</p:attrName>
                                        </p:attrNameLst>
                                      </p:cBhvr>
                                      <p:tavLst>
                                        <p:tav tm="0">
                                          <p:val>
                                            <p:strVal val="#ppt_y"/>
                                          </p:val>
                                        </p:tav>
                                        <p:tav tm="100000">
                                          <p:val>
                                            <p:strVal val="#ppt_y"/>
                                          </p:val>
                                        </p:tav>
                                      </p:tavLst>
                                    </p:anim>
                                  </p:childTnLst>
                                </p:cTn>
                              </p:par>
                            </p:childTnLst>
                          </p:cTn>
                        </p:par>
                        <p:par>
                          <p:cTn id="35" fill="hold">
                            <p:stCondLst>
                              <p:cond delay="3000"/>
                            </p:stCondLst>
                            <p:childTnLst>
                              <p:par>
                                <p:cTn id="36" presetID="39" presetClass="entr" presetSubtype="0" accel="100000" fill="hold" grpId="0" nodeType="after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p:cTn id="38" dur="500" fill="hold"/>
                                        <p:tgtEl>
                                          <p:spTgt spid="14"/>
                                        </p:tgtEl>
                                        <p:attrNameLst>
                                          <p:attrName>ppt_h</p:attrName>
                                        </p:attrNameLst>
                                      </p:cBhvr>
                                      <p:tavLst>
                                        <p:tav tm="0">
                                          <p:val>
                                            <p:strVal val="#ppt_h/20"/>
                                          </p:val>
                                        </p:tav>
                                        <p:tav tm="50000">
                                          <p:val>
                                            <p:strVal val="#ppt_h/20"/>
                                          </p:val>
                                        </p:tav>
                                        <p:tav tm="100000">
                                          <p:val>
                                            <p:strVal val="#ppt_h"/>
                                          </p:val>
                                        </p:tav>
                                      </p:tavLst>
                                    </p:anim>
                                    <p:anim calcmode="lin" valueType="num">
                                      <p:cBhvr>
                                        <p:cTn id="39" dur="500" fill="hold"/>
                                        <p:tgtEl>
                                          <p:spTgt spid="14"/>
                                        </p:tgtEl>
                                        <p:attrNameLst>
                                          <p:attrName>ppt_w</p:attrName>
                                        </p:attrNameLst>
                                      </p:cBhvr>
                                      <p:tavLst>
                                        <p:tav tm="0">
                                          <p:val>
                                            <p:strVal val="#ppt_w+.3"/>
                                          </p:val>
                                        </p:tav>
                                        <p:tav tm="50000">
                                          <p:val>
                                            <p:strVal val="#ppt_w+.3"/>
                                          </p:val>
                                        </p:tav>
                                        <p:tav tm="100000">
                                          <p:val>
                                            <p:strVal val="#ppt_w"/>
                                          </p:val>
                                        </p:tav>
                                      </p:tavLst>
                                    </p:anim>
                                    <p:anim calcmode="lin" valueType="num">
                                      <p:cBhvr>
                                        <p:cTn id="40" dur="500" fill="hold"/>
                                        <p:tgtEl>
                                          <p:spTgt spid="14"/>
                                        </p:tgtEl>
                                        <p:attrNameLst>
                                          <p:attrName>ppt_x</p:attrName>
                                        </p:attrNameLst>
                                      </p:cBhvr>
                                      <p:tavLst>
                                        <p:tav tm="0">
                                          <p:val>
                                            <p:strVal val="#ppt_x-.3"/>
                                          </p:val>
                                        </p:tav>
                                        <p:tav tm="50000">
                                          <p:val>
                                            <p:strVal val="#ppt_x"/>
                                          </p:val>
                                        </p:tav>
                                        <p:tav tm="100000">
                                          <p:val>
                                            <p:strVal val="#ppt_x"/>
                                          </p:val>
                                        </p:tav>
                                      </p:tavLst>
                                    </p:anim>
                                    <p:anim calcmode="lin" valueType="num">
                                      <p:cBhvr>
                                        <p:cTn id="41" dur="500" fill="hold"/>
                                        <p:tgtEl>
                                          <p:spTgt spid="14"/>
                                        </p:tgtEl>
                                        <p:attrNameLst>
                                          <p:attrName>ppt_y</p:attrName>
                                        </p:attrNameLst>
                                      </p:cBhvr>
                                      <p:tavLst>
                                        <p:tav tm="0">
                                          <p:val>
                                            <p:strVal val="#ppt_y"/>
                                          </p:val>
                                        </p:tav>
                                        <p:tav tm="100000">
                                          <p:val>
                                            <p:strVal val="#ppt_y"/>
                                          </p:val>
                                        </p:tav>
                                      </p:tavLst>
                                    </p:anim>
                                  </p:childTnLst>
                                </p:cTn>
                              </p:par>
                            </p:childTnLst>
                          </p:cTn>
                        </p:par>
                        <p:par>
                          <p:cTn id="42" fill="hold">
                            <p:stCondLst>
                              <p:cond delay="3500"/>
                            </p:stCondLst>
                            <p:childTnLst>
                              <p:par>
                                <p:cTn id="43" presetID="39" presetClass="entr" presetSubtype="0" accel="100000" fill="hold" grpId="0" nodeType="after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p:cTn id="45" dur="500" fill="hold"/>
                                        <p:tgtEl>
                                          <p:spTgt spid="13"/>
                                        </p:tgtEl>
                                        <p:attrNameLst>
                                          <p:attrName>ppt_h</p:attrName>
                                        </p:attrNameLst>
                                      </p:cBhvr>
                                      <p:tavLst>
                                        <p:tav tm="0">
                                          <p:val>
                                            <p:strVal val="#ppt_h/20"/>
                                          </p:val>
                                        </p:tav>
                                        <p:tav tm="50000">
                                          <p:val>
                                            <p:strVal val="#ppt_h/20"/>
                                          </p:val>
                                        </p:tav>
                                        <p:tav tm="100000">
                                          <p:val>
                                            <p:strVal val="#ppt_h"/>
                                          </p:val>
                                        </p:tav>
                                      </p:tavLst>
                                    </p:anim>
                                    <p:anim calcmode="lin" valueType="num">
                                      <p:cBhvr>
                                        <p:cTn id="46" dur="500" fill="hold"/>
                                        <p:tgtEl>
                                          <p:spTgt spid="13"/>
                                        </p:tgtEl>
                                        <p:attrNameLst>
                                          <p:attrName>ppt_w</p:attrName>
                                        </p:attrNameLst>
                                      </p:cBhvr>
                                      <p:tavLst>
                                        <p:tav tm="0">
                                          <p:val>
                                            <p:strVal val="#ppt_w+.3"/>
                                          </p:val>
                                        </p:tav>
                                        <p:tav tm="50000">
                                          <p:val>
                                            <p:strVal val="#ppt_w+.3"/>
                                          </p:val>
                                        </p:tav>
                                        <p:tav tm="100000">
                                          <p:val>
                                            <p:strVal val="#ppt_w"/>
                                          </p:val>
                                        </p:tav>
                                      </p:tavLst>
                                    </p:anim>
                                    <p:anim calcmode="lin" valueType="num">
                                      <p:cBhvr>
                                        <p:cTn id="47" dur="500" fill="hold"/>
                                        <p:tgtEl>
                                          <p:spTgt spid="13"/>
                                        </p:tgtEl>
                                        <p:attrNameLst>
                                          <p:attrName>ppt_x</p:attrName>
                                        </p:attrNameLst>
                                      </p:cBhvr>
                                      <p:tavLst>
                                        <p:tav tm="0">
                                          <p:val>
                                            <p:strVal val="#ppt_x-.3"/>
                                          </p:val>
                                        </p:tav>
                                        <p:tav tm="50000">
                                          <p:val>
                                            <p:strVal val="#ppt_x"/>
                                          </p:val>
                                        </p:tav>
                                        <p:tav tm="100000">
                                          <p:val>
                                            <p:strVal val="#ppt_x"/>
                                          </p:val>
                                        </p:tav>
                                      </p:tavLst>
                                    </p:anim>
                                    <p:anim calcmode="lin" valueType="num">
                                      <p:cBhvr>
                                        <p:cTn id="48" dur="500" fill="hold"/>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11" grpId="0" animBg="1"/>
      <p:bldP spid="10" grpId="0" animBg="1"/>
      <p:bldP spid="16" grpId="0" animBg="1"/>
      <p:bldP spid="13" grpId="0" animBg="1"/>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à coins arrondis 10"/>
          <p:cNvSpPr/>
          <p:nvPr/>
        </p:nvSpPr>
        <p:spPr>
          <a:xfrm>
            <a:off x="1571604" y="2214554"/>
            <a:ext cx="6286544" cy="292895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3000" b="1" dirty="0" smtClean="0">
                <a:latin typeface="Arial" pitchFamily="34" charset="0"/>
                <a:cs typeface="Arial" pitchFamily="34" charset="0"/>
              </a:rPr>
              <a:t>تعتبر الأزمة الاقتصادية لعام 1929 نتيجة من نتائج الحرب العالمية الأولى، وسببا من أسباب قيام الحرب العالمية الثانية</a:t>
            </a:r>
            <a:endParaRPr lang="fr-FR" sz="30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80">
                                          <p:stCondLst>
                                            <p:cond delay="0"/>
                                          </p:stCondLst>
                                        </p:cTn>
                                        <p:tgtEl>
                                          <p:spTgt spid="11"/>
                                        </p:tgtEl>
                                      </p:cBhvr>
                                    </p:animEffect>
                                    <p:anim calcmode="lin" valueType="num">
                                      <p:cBhvr>
                                        <p:cTn id="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3" dur="26">
                                          <p:stCondLst>
                                            <p:cond delay="650"/>
                                          </p:stCondLst>
                                        </p:cTn>
                                        <p:tgtEl>
                                          <p:spTgt spid="11"/>
                                        </p:tgtEl>
                                      </p:cBhvr>
                                      <p:to x="100000" y="60000"/>
                                    </p:animScale>
                                    <p:animScale>
                                      <p:cBhvr>
                                        <p:cTn id="14" dur="166" decel="50000">
                                          <p:stCondLst>
                                            <p:cond delay="676"/>
                                          </p:stCondLst>
                                        </p:cTn>
                                        <p:tgtEl>
                                          <p:spTgt spid="11"/>
                                        </p:tgtEl>
                                      </p:cBhvr>
                                      <p:to x="100000" y="100000"/>
                                    </p:animScale>
                                    <p:animScale>
                                      <p:cBhvr>
                                        <p:cTn id="15" dur="26">
                                          <p:stCondLst>
                                            <p:cond delay="1312"/>
                                          </p:stCondLst>
                                        </p:cTn>
                                        <p:tgtEl>
                                          <p:spTgt spid="11"/>
                                        </p:tgtEl>
                                      </p:cBhvr>
                                      <p:to x="100000" y="80000"/>
                                    </p:animScale>
                                    <p:animScale>
                                      <p:cBhvr>
                                        <p:cTn id="16" dur="166" decel="50000">
                                          <p:stCondLst>
                                            <p:cond delay="1338"/>
                                          </p:stCondLst>
                                        </p:cTn>
                                        <p:tgtEl>
                                          <p:spTgt spid="11"/>
                                        </p:tgtEl>
                                      </p:cBhvr>
                                      <p:to x="100000" y="100000"/>
                                    </p:animScale>
                                    <p:animScale>
                                      <p:cBhvr>
                                        <p:cTn id="17" dur="26">
                                          <p:stCondLst>
                                            <p:cond delay="1642"/>
                                          </p:stCondLst>
                                        </p:cTn>
                                        <p:tgtEl>
                                          <p:spTgt spid="11"/>
                                        </p:tgtEl>
                                      </p:cBhvr>
                                      <p:to x="100000" y="90000"/>
                                    </p:animScale>
                                    <p:animScale>
                                      <p:cBhvr>
                                        <p:cTn id="18" dur="166" decel="50000">
                                          <p:stCondLst>
                                            <p:cond delay="1668"/>
                                          </p:stCondLst>
                                        </p:cTn>
                                        <p:tgtEl>
                                          <p:spTgt spid="11"/>
                                        </p:tgtEl>
                                      </p:cBhvr>
                                      <p:to x="100000" y="100000"/>
                                    </p:animScale>
                                    <p:animScale>
                                      <p:cBhvr>
                                        <p:cTn id="19" dur="26">
                                          <p:stCondLst>
                                            <p:cond delay="1808"/>
                                          </p:stCondLst>
                                        </p:cTn>
                                        <p:tgtEl>
                                          <p:spTgt spid="11"/>
                                        </p:tgtEl>
                                      </p:cBhvr>
                                      <p:to x="100000" y="95000"/>
                                    </p:animScale>
                                    <p:animScale>
                                      <p:cBhvr>
                                        <p:cTn id="20"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571604" y="1285860"/>
            <a:ext cx="5929354" cy="714380"/>
          </a:xfrm>
          <a:prstGeom prst="roundRect">
            <a:avLst>
              <a:gd name="adj" fmla="val 50000"/>
            </a:avLst>
          </a:prstGeom>
        </p:spPr>
        <p:style>
          <a:lnRef idx="2">
            <a:schemeClr val="accent2"/>
          </a:lnRef>
          <a:fillRef idx="1">
            <a:schemeClr val="lt1"/>
          </a:fillRef>
          <a:effectRef idx="0">
            <a:schemeClr val="accent2"/>
          </a:effectRef>
          <a:fontRef idx="minor">
            <a:schemeClr val="dk1"/>
          </a:fontRef>
        </p:style>
        <p:txBody>
          <a:bodyPr rtlCol="0" anchor="ctr"/>
          <a:lstStyle/>
          <a:p>
            <a:pPr algn="ctr" rtl="1"/>
            <a:r>
              <a:rPr lang="ar-DZ" sz="2400" b="1" dirty="0" err="1" smtClean="0">
                <a:solidFill>
                  <a:schemeClr val="bg1"/>
                </a:solidFill>
              </a:rPr>
              <a:t>ماهي</a:t>
            </a:r>
            <a:r>
              <a:rPr lang="ar-DZ" sz="2400" b="1" dirty="0" smtClean="0">
                <a:solidFill>
                  <a:schemeClr val="bg1"/>
                </a:solidFill>
              </a:rPr>
              <a:t> </a:t>
            </a:r>
            <a:r>
              <a:rPr lang="ar-DZ" sz="2400" b="1" dirty="0" smtClean="0"/>
              <a:t>أزمة الكساد الكبير </a:t>
            </a:r>
            <a:r>
              <a:rPr lang="ar-DZ" sz="2400" b="1" dirty="0" smtClean="0">
                <a:solidFill>
                  <a:schemeClr val="bg1"/>
                </a:solidFill>
              </a:rPr>
              <a:t>؟</a:t>
            </a:r>
          </a:p>
        </p:txBody>
      </p:sp>
      <p:sp>
        <p:nvSpPr>
          <p:cNvPr id="11" name="Rectangle à coins arrondis 10"/>
          <p:cNvSpPr/>
          <p:nvPr/>
        </p:nvSpPr>
        <p:spPr>
          <a:xfrm>
            <a:off x="1428728" y="2643182"/>
            <a:ext cx="6286544" cy="128588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3000" b="1" dirty="0" smtClean="0">
                <a:latin typeface="Arial" pitchFamily="34" charset="0"/>
                <a:cs typeface="Arial" pitchFamily="34" charset="0"/>
              </a:rPr>
              <a:t>أزمة اقتصادية بدأت في عام 1929م ودامت حتى سنوات الثلاثينات وبداية الأربعينيات</a:t>
            </a:r>
            <a:endParaRPr lang="fr-FR" sz="3000" b="1" dirty="0">
              <a:latin typeface="Arial" pitchFamily="34" charset="0"/>
              <a:cs typeface="Arial" pitchFamily="34" charset="0"/>
            </a:endParaRPr>
          </a:p>
        </p:txBody>
      </p:sp>
      <p:sp>
        <p:nvSpPr>
          <p:cNvPr id="14" name="Rectangle à coins arrondis 13"/>
          <p:cNvSpPr/>
          <p:nvPr/>
        </p:nvSpPr>
        <p:spPr>
          <a:xfrm>
            <a:off x="1428728" y="4071942"/>
            <a:ext cx="6286544" cy="15716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3200" b="1" dirty="0" smtClean="0"/>
              <a:t>بدأت في أمريكا مع انهيار سوق الأسهم في 29 أكتوبر 1929 والمسمى بالثلاثاء الأسود ثم انتشرت في كامل الدول الصناعية</a:t>
            </a:r>
            <a:endParaRPr lang="fr-FR" sz="30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26" presetClass="entr" presetSubtype="0"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wipe(down)">
                                      <p:cBhvr>
                                        <p:cTn id="11" dur="580">
                                          <p:stCondLst>
                                            <p:cond delay="0"/>
                                          </p:stCondLst>
                                        </p:cTn>
                                        <p:tgtEl>
                                          <p:spTgt spid="14"/>
                                        </p:tgtEl>
                                      </p:cBhvr>
                                    </p:animEffect>
                                    <p:anim calcmode="lin" valueType="num">
                                      <p:cBhvr>
                                        <p:cTn id="12"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7" dur="26">
                                          <p:stCondLst>
                                            <p:cond delay="650"/>
                                          </p:stCondLst>
                                        </p:cTn>
                                        <p:tgtEl>
                                          <p:spTgt spid="14"/>
                                        </p:tgtEl>
                                      </p:cBhvr>
                                      <p:to x="100000" y="60000"/>
                                    </p:animScale>
                                    <p:animScale>
                                      <p:cBhvr>
                                        <p:cTn id="18" dur="166" decel="50000">
                                          <p:stCondLst>
                                            <p:cond delay="676"/>
                                          </p:stCondLst>
                                        </p:cTn>
                                        <p:tgtEl>
                                          <p:spTgt spid="14"/>
                                        </p:tgtEl>
                                      </p:cBhvr>
                                      <p:to x="100000" y="100000"/>
                                    </p:animScale>
                                    <p:animScale>
                                      <p:cBhvr>
                                        <p:cTn id="19" dur="26">
                                          <p:stCondLst>
                                            <p:cond delay="1312"/>
                                          </p:stCondLst>
                                        </p:cTn>
                                        <p:tgtEl>
                                          <p:spTgt spid="14"/>
                                        </p:tgtEl>
                                      </p:cBhvr>
                                      <p:to x="100000" y="80000"/>
                                    </p:animScale>
                                    <p:animScale>
                                      <p:cBhvr>
                                        <p:cTn id="20" dur="166" decel="50000">
                                          <p:stCondLst>
                                            <p:cond delay="1338"/>
                                          </p:stCondLst>
                                        </p:cTn>
                                        <p:tgtEl>
                                          <p:spTgt spid="14"/>
                                        </p:tgtEl>
                                      </p:cBhvr>
                                      <p:to x="100000" y="100000"/>
                                    </p:animScale>
                                    <p:animScale>
                                      <p:cBhvr>
                                        <p:cTn id="21" dur="26">
                                          <p:stCondLst>
                                            <p:cond delay="1642"/>
                                          </p:stCondLst>
                                        </p:cTn>
                                        <p:tgtEl>
                                          <p:spTgt spid="14"/>
                                        </p:tgtEl>
                                      </p:cBhvr>
                                      <p:to x="100000" y="90000"/>
                                    </p:animScale>
                                    <p:animScale>
                                      <p:cBhvr>
                                        <p:cTn id="22" dur="166" decel="50000">
                                          <p:stCondLst>
                                            <p:cond delay="1668"/>
                                          </p:stCondLst>
                                        </p:cTn>
                                        <p:tgtEl>
                                          <p:spTgt spid="14"/>
                                        </p:tgtEl>
                                      </p:cBhvr>
                                      <p:to x="100000" y="100000"/>
                                    </p:animScale>
                                    <p:animScale>
                                      <p:cBhvr>
                                        <p:cTn id="23" dur="26">
                                          <p:stCondLst>
                                            <p:cond delay="1808"/>
                                          </p:stCondLst>
                                        </p:cTn>
                                        <p:tgtEl>
                                          <p:spTgt spid="14"/>
                                        </p:tgtEl>
                                      </p:cBhvr>
                                      <p:to x="100000" y="95000"/>
                                    </p:animScale>
                                    <p:animScale>
                                      <p:cBhvr>
                                        <p:cTn id="24" dur="166" decel="50000">
                                          <p:stCondLst>
                                            <p:cond delay="1834"/>
                                          </p:stCondLst>
                                        </p:cTn>
                                        <p:tgtEl>
                                          <p:spTgt spid="14"/>
                                        </p:tgtEl>
                                      </p:cBhvr>
                                      <p:to x="100000" y="100000"/>
                                    </p:animScale>
                                  </p:childTnLst>
                                </p:cTn>
                              </p:par>
                              <p:par>
                                <p:cTn id="25" presetID="26"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down)">
                                      <p:cBhvr>
                                        <p:cTn id="27" dur="580">
                                          <p:stCondLst>
                                            <p:cond delay="0"/>
                                          </p:stCondLst>
                                        </p:cTn>
                                        <p:tgtEl>
                                          <p:spTgt spid="11"/>
                                        </p:tgtEl>
                                      </p:cBhvr>
                                    </p:animEffect>
                                    <p:anim calcmode="lin" valueType="num">
                                      <p:cBhvr>
                                        <p:cTn id="2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3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3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3" dur="26">
                                          <p:stCondLst>
                                            <p:cond delay="650"/>
                                          </p:stCondLst>
                                        </p:cTn>
                                        <p:tgtEl>
                                          <p:spTgt spid="11"/>
                                        </p:tgtEl>
                                      </p:cBhvr>
                                      <p:to x="100000" y="60000"/>
                                    </p:animScale>
                                    <p:animScale>
                                      <p:cBhvr>
                                        <p:cTn id="34" dur="166" decel="50000">
                                          <p:stCondLst>
                                            <p:cond delay="676"/>
                                          </p:stCondLst>
                                        </p:cTn>
                                        <p:tgtEl>
                                          <p:spTgt spid="11"/>
                                        </p:tgtEl>
                                      </p:cBhvr>
                                      <p:to x="100000" y="100000"/>
                                    </p:animScale>
                                    <p:animScale>
                                      <p:cBhvr>
                                        <p:cTn id="35" dur="26">
                                          <p:stCondLst>
                                            <p:cond delay="1312"/>
                                          </p:stCondLst>
                                        </p:cTn>
                                        <p:tgtEl>
                                          <p:spTgt spid="11"/>
                                        </p:tgtEl>
                                      </p:cBhvr>
                                      <p:to x="100000" y="80000"/>
                                    </p:animScale>
                                    <p:animScale>
                                      <p:cBhvr>
                                        <p:cTn id="36" dur="166" decel="50000">
                                          <p:stCondLst>
                                            <p:cond delay="1338"/>
                                          </p:stCondLst>
                                        </p:cTn>
                                        <p:tgtEl>
                                          <p:spTgt spid="11"/>
                                        </p:tgtEl>
                                      </p:cBhvr>
                                      <p:to x="100000" y="100000"/>
                                    </p:animScale>
                                    <p:animScale>
                                      <p:cBhvr>
                                        <p:cTn id="37" dur="26">
                                          <p:stCondLst>
                                            <p:cond delay="1642"/>
                                          </p:stCondLst>
                                        </p:cTn>
                                        <p:tgtEl>
                                          <p:spTgt spid="11"/>
                                        </p:tgtEl>
                                      </p:cBhvr>
                                      <p:to x="100000" y="90000"/>
                                    </p:animScale>
                                    <p:animScale>
                                      <p:cBhvr>
                                        <p:cTn id="38" dur="166" decel="50000">
                                          <p:stCondLst>
                                            <p:cond delay="1668"/>
                                          </p:stCondLst>
                                        </p:cTn>
                                        <p:tgtEl>
                                          <p:spTgt spid="11"/>
                                        </p:tgtEl>
                                      </p:cBhvr>
                                      <p:to x="100000" y="100000"/>
                                    </p:animScale>
                                    <p:animScale>
                                      <p:cBhvr>
                                        <p:cTn id="39" dur="26">
                                          <p:stCondLst>
                                            <p:cond delay="1808"/>
                                          </p:stCondLst>
                                        </p:cTn>
                                        <p:tgtEl>
                                          <p:spTgt spid="11"/>
                                        </p:tgtEl>
                                      </p:cBhvr>
                                      <p:to x="100000" y="95000"/>
                                    </p:animScale>
                                    <p:animScale>
                                      <p:cBhvr>
                                        <p:cTn id="40" dur="166" decel="50000">
                                          <p:stCondLst>
                                            <p:cond delay="1834"/>
                                          </p:stCondLst>
                                        </p:cTn>
                                        <p:tgtEl>
                                          <p:spTgt spid="1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000232" y="357166"/>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مراحل تطور أزمة الكساد</a:t>
            </a:r>
          </a:p>
        </p:txBody>
      </p:sp>
      <p:sp>
        <p:nvSpPr>
          <p:cNvPr id="11" name="Rectangle à coins arrondis 10"/>
          <p:cNvSpPr/>
          <p:nvPr/>
        </p:nvSpPr>
        <p:spPr>
          <a:xfrm>
            <a:off x="1643042" y="1500174"/>
            <a:ext cx="6500858" cy="5000660"/>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بعد تراجع القوة الاقتصادية لأوربا غزت الصناعة الأمريكية الأسواق العالمية، فعرف اقتصادها فترة من الازدهار والرخاء بفعل استفادتها من فعالية التنظيم الصناعي وارتفاع </a:t>
            </a:r>
            <a:r>
              <a:rPr lang="ar-DZ" sz="3000" b="1" dirty="0" err="1" smtClean="0">
                <a:latin typeface="Arial" pitchFamily="34" charset="0"/>
                <a:cs typeface="Arial" pitchFamily="34" charset="0"/>
              </a:rPr>
              <a:t>مردودية</a:t>
            </a:r>
            <a:r>
              <a:rPr lang="ar-DZ" sz="3000" b="1" dirty="0" smtClean="0">
                <a:latin typeface="Arial" pitchFamily="34" charset="0"/>
                <a:cs typeface="Arial" pitchFamily="34" charset="0"/>
              </a:rPr>
              <a:t> الفلاحة وكثرة الاستهلاك. لكن رغم ازدهار الاقتصاد الأمريكي فإنه كان يعاني من نقاط ضعف عديدة، كانخفاض أسعار المواد </a:t>
            </a:r>
            <a:r>
              <a:rPr lang="ar-DZ" sz="3000" b="1" dirty="0" err="1" smtClean="0">
                <a:latin typeface="Arial" pitchFamily="34" charset="0"/>
                <a:cs typeface="Arial" pitchFamily="34" charset="0"/>
              </a:rPr>
              <a:t>الفلاحية</a:t>
            </a:r>
            <a:r>
              <a:rPr lang="ar-DZ" sz="3000" b="1" dirty="0" smtClean="0">
                <a:latin typeface="Arial" pitchFamily="34" charset="0"/>
                <a:cs typeface="Arial" pitchFamily="34" charset="0"/>
              </a:rPr>
              <a:t>، وضعف أجور العمال، وعدم مسايرة الاستهلاك لضخامة الإنتاج، إضافة إلى انتشار المضاربة التجارية والمالية مما جعل أسعار الأسهم لا تساير الزيادة الحقيقية في أرباح الشركات.</a:t>
            </a:r>
          </a:p>
        </p:txBody>
      </p:sp>
      <p:sp>
        <p:nvSpPr>
          <p:cNvPr id="7" name="Ellipse 6"/>
          <p:cNvSpPr/>
          <p:nvPr/>
        </p:nvSpPr>
        <p:spPr>
          <a:xfrm>
            <a:off x="8001024" y="1142984"/>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fr-FR" sz="2800" b="1" dirty="0" smtClean="0">
                <a:latin typeface="Arial" pitchFamily="34" charset="0"/>
                <a:cs typeface="Arial" pitchFamily="34" charset="0"/>
              </a:rPr>
              <a:t>1</a:t>
            </a:r>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1"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1" animBg="1"/>
      <p:bldP spid="11"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000232" y="642918"/>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مراحل تطور أزمة الكساد</a:t>
            </a:r>
          </a:p>
        </p:txBody>
      </p:sp>
      <p:sp>
        <p:nvSpPr>
          <p:cNvPr id="11" name="Rectangle à coins arrondis 10"/>
          <p:cNvSpPr/>
          <p:nvPr/>
        </p:nvSpPr>
        <p:spPr>
          <a:xfrm>
            <a:off x="1643042" y="2714620"/>
            <a:ext cx="6500858" cy="2643206"/>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بدأت المشكلة بارتفاع فائض الإنتاج مقابل تراجع </a:t>
            </a:r>
            <a:r>
              <a:rPr lang="ar-DZ" sz="3000" b="1" dirty="0" err="1" smtClean="0">
                <a:latin typeface="Arial" pitchFamily="34" charset="0"/>
                <a:cs typeface="Arial" pitchFamily="34" charset="0"/>
              </a:rPr>
              <a:t>الإستهلاك</a:t>
            </a:r>
            <a:r>
              <a:rPr lang="ar-DZ" sz="3000" b="1" dirty="0" smtClean="0">
                <a:latin typeface="Arial" pitchFamily="34" charset="0"/>
                <a:cs typeface="Arial" pitchFamily="34" charset="0"/>
              </a:rPr>
              <a:t> ما أدى إلى انخفاض الأسعار والأرباح، وهو ما خلق موجة إفلاس في المؤسسات الصناعية والتجارية، فتفشت البطالة وانخفض الدخل فزاد الركود، وانتقل الأمر إلى انهيار البورصة</a:t>
            </a:r>
          </a:p>
        </p:txBody>
      </p:sp>
      <p:sp>
        <p:nvSpPr>
          <p:cNvPr id="7" name="Ellipse 6"/>
          <p:cNvSpPr/>
          <p:nvPr/>
        </p:nvSpPr>
        <p:spPr>
          <a:xfrm>
            <a:off x="8001024" y="2357430"/>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800" b="1" dirty="0" smtClean="0">
                <a:latin typeface="Arial" pitchFamily="34" charset="0"/>
                <a:cs typeface="Arial" pitchFamily="34" charset="0"/>
              </a:rPr>
              <a:t>2</a:t>
            </a:r>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857356" y="571480"/>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مراحل تطور أزمة الكساد</a:t>
            </a:r>
          </a:p>
        </p:txBody>
      </p:sp>
      <p:sp>
        <p:nvSpPr>
          <p:cNvPr id="11" name="Rectangle à coins arrondis 10"/>
          <p:cNvSpPr/>
          <p:nvPr/>
        </p:nvSpPr>
        <p:spPr>
          <a:xfrm>
            <a:off x="1500166" y="2214554"/>
            <a:ext cx="6500858" cy="3929090"/>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ظهرت الأزمة الاقتصادية بوضوح انطلاقا من بورصة وول </a:t>
            </a:r>
            <a:r>
              <a:rPr lang="ar-DZ" sz="3000" b="1" dirty="0" err="1" smtClean="0">
                <a:latin typeface="Arial" pitchFamily="34" charset="0"/>
                <a:cs typeface="Arial" pitchFamily="34" charset="0"/>
              </a:rPr>
              <a:t>ستريت</a:t>
            </a:r>
            <a:r>
              <a:rPr lang="ar-DZ" sz="3000" b="1" dirty="0" smtClean="0">
                <a:latin typeface="Arial" pitchFamily="34" charset="0"/>
                <a:cs typeface="Arial" pitchFamily="34" charset="0"/>
              </a:rPr>
              <a:t> (نيويورك) يوم 24 أكتوبر 1929 بعد طرح 13 مليون سهم للبيع دفعة واحدة، فأصبح العرض أكثر من الطلب فانهارت قيمة الأسهم، وهو ما نشر الذعر لدى المستثمرين في البورصة، فبادر الوسطاء الماليون إلى البيع بكثافة، ليجد آلاف المساهمين بعد ذلك أنفسهم مفلسين، وتبع انهيار البورصة ركودا اقتصاديا هائلا.</a:t>
            </a:r>
          </a:p>
        </p:txBody>
      </p:sp>
      <p:sp>
        <p:nvSpPr>
          <p:cNvPr id="7" name="Ellipse 6"/>
          <p:cNvSpPr/>
          <p:nvPr/>
        </p:nvSpPr>
        <p:spPr>
          <a:xfrm>
            <a:off x="7858148" y="1857364"/>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800" b="1" dirty="0" smtClean="0">
                <a:latin typeface="Arial" pitchFamily="34" charset="0"/>
                <a:cs typeface="Arial" pitchFamily="34" charset="0"/>
              </a:rPr>
              <a:t>3</a:t>
            </a:r>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000232" y="714356"/>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مراحل تطور أزمة الكساد</a:t>
            </a:r>
          </a:p>
        </p:txBody>
      </p:sp>
      <p:sp>
        <p:nvSpPr>
          <p:cNvPr id="11" name="Rectangle à coins arrondis 10"/>
          <p:cNvSpPr/>
          <p:nvPr/>
        </p:nvSpPr>
        <p:spPr>
          <a:xfrm>
            <a:off x="1500166" y="2500306"/>
            <a:ext cx="6500858" cy="2643206"/>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خسر مؤشر داو جونز المنهار 22.6% من قيمته يوم 24 أكتوبر، كما بلغت الخسائر الإجمالية بين 22 أكتوبر و13 نوفمبر ثلاثين مليار دولار، ولم يحل عام 1932 حتى كان مؤشر داو جونز قد فقد 89% من قيمته.</a:t>
            </a:r>
          </a:p>
        </p:txBody>
      </p:sp>
      <p:sp>
        <p:nvSpPr>
          <p:cNvPr id="7" name="Ellipse 6"/>
          <p:cNvSpPr/>
          <p:nvPr/>
        </p:nvSpPr>
        <p:spPr>
          <a:xfrm>
            <a:off x="7858148" y="2143116"/>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800" b="1" dirty="0" smtClean="0">
                <a:latin typeface="Arial" pitchFamily="34" charset="0"/>
                <a:cs typeface="Arial" pitchFamily="34" charset="0"/>
              </a:rPr>
              <a:t>4</a:t>
            </a:r>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928794" y="714356"/>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مراحل تطور أزمة الكساد</a:t>
            </a:r>
          </a:p>
        </p:txBody>
      </p:sp>
      <p:sp>
        <p:nvSpPr>
          <p:cNvPr id="11" name="Rectangle à coins arrondis 10"/>
          <p:cNvSpPr/>
          <p:nvPr/>
        </p:nvSpPr>
        <p:spPr>
          <a:xfrm>
            <a:off x="1643042" y="2285992"/>
            <a:ext cx="6500858" cy="3714776"/>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توقفت البنوك عن إقراض المصانع ما أدى إلى إغلاق معظمها، فانخفض الإنتاج وانكمش الاقتصاد وانتشرت البطالة، وبحلول عام 1932 كان قد انخفض الناتج الصناعي المحلي الأمريكي إلى 54 % من مستواه عام 1929، وارتفع مستوى البطالة ما بين 25 </a:t>
            </a:r>
            <a:r>
              <a:rPr lang="ar-DZ" sz="3000" b="1" dirty="0" err="1" smtClean="0">
                <a:latin typeface="Arial" pitchFamily="34" charset="0"/>
                <a:cs typeface="Arial" pitchFamily="34" charset="0"/>
              </a:rPr>
              <a:t>و</a:t>
            </a:r>
            <a:r>
              <a:rPr lang="ar-DZ" sz="3000" b="1" dirty="0" smtClean="0">
                <a:latin typeface="Arial" pitchFamily="34" charset="0"/>
                <a:cs typeface="Arial" pitchFamily="34" charset="0"/>
              </a:rPr>
              <a:t> 30 % أي ما بين 12 و15 مليون عاطل عن العمل.</a:t>
            </a:r>
          </a:p>
        </p:txBody>
      </p:sp>
      <p:sp>
        <p:nvSpPr>
          <p:cNvPr id="7" name="Ellipse 6"/>
          <p:cNvSpPr/>
          <p:nvPr/>
        </p:nvSpPr>
        <p:spPr>
          <a:xfrm>
            <a:off x="8001024" y="1928802"/>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800" b="1" dirty="0" smtClean="0">
                <a:latin typeface="Arial" pitchFamily="34" charset="0"/>
                <a:cs typeface="Arial" pitchFamily="34" charset="0"/>
              </a:rPr>
              <a:t>5</a:t>
            </a:r>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928794" y="785794"/>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مراحل تطور أزمة الكساد</a:t>
            </a:r>
          </a:p>
        </p:txBody>
      </p:sp>
      <p:sp>
        <p:nvSpPr>
          <p:cNvPr id="11" name="Rectangle à coins arrondis 10"/>
          <p:cNvSpPr/>
          <p:nvPr/>
        </p:nvSpPr>
        <p:spPr>
          <a:xfrm>
            <a:off x="1643042" y="2285992"/>
            <a:ext cx="6500858" cy="3429024"/>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بدأت البنوك أيضا بالإفلاس تباعا نتيجة عجز المؤسسات عن الوفاء بديونها من جهة، وخوف المواطنين وسعيهم لسحب أموالهم من البنوك من جهة أخرى، فأفلس عام 1929 لوحده 624 بنك، وارتفع الرقم إلى 2300 بنك بعد عامين فقط (1931).</a:t>
            </a:r>
          </a:p>
        </p:txBody>
      </p:sp>
      <p:sp>
        <p:nvSpPr>
          <p:cNvPr id="7" name="Ellipse 6"/>
          <p:cNvSpPr/>
          <p:nvPr/>
        </p:nvSpPr>
        <p:spPr>
          <a:xfrm>
            <a:off x="8001024" y="1928802"/>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800" b="1" dirty="0" smtClean="0">
                <a:latin typeface="Arial" pitchFamily="34" charset="0"/>
                <a:cs typeface="Arial" pitchFamily="34" charset="0"/>
              </a:rPr>
              <a:t>6</a:t>
            </a:r>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1928794" y="714356"/>
            <a:ext cx="5929354" cy="642942"/>
          </a:xfrm>
          <a:prstGeom prst="roundRect">
            <a:avLst>
              <a:gd name="adj"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2400" b="1" dirty="0" smtClean="0">
                <a:solidFill>
                  <a:schemeClr val="bg1"/>
                </a:solidFill>
              </a:rPr>
              <a:t>مراحل تطور أزمة الكساد</a:t>
            </a:r>
          </a:p>
        </p:txBody>
      </p:sp>
      <p:sp>
        <p:nvSpPr>
          <p:cNvPr id="11" name="Rectangle à coins arrondis 10"/>
          <p:cNvSpPr/>
          <p:nvPr/>
        </p:nvSpPr>
        <p:spPr>
          <a:xfrm>
            <a:off x="1571604" y="1857364"/>
            <a:ext cx="6500858" cy="4429156"/>
          </a:xfrm>
          <a:prstGeom prst="roundRect">
            <a:avLst>
              <a:gd name="adj" fmla="val 0"/>
            </a:avLst>
          </a:prstGeom>
        </p:spPr>
        <p:style>
          <a:lnRef idx="1">
            <a:schemeClr val="accent4"/>
          </a:lnRef>
          <a:fillRef idx="2">
            <a:schemeClr val="accent4"/>
          </a:fillRef>
          <a:effectRef idx="1">
            <a:schemeClr val="accent4"/>
          </a:effectRef>
          <a:fontRef idx="minor">
            <a:schemeClr val="dk1"/>
          </a:fontRef>
        </p:style>
        <p:txBody>
          <a:bodyPr rtlCol="0" anchor="ctr"/>
          <a:lstStyle/>
          <a:p>
            <a:pPr algn="just" rtl="1"/>
            <a:r>
              <a:rPr lang="ar-DZ" sz="3000" b="1" dirty="0" smtClean="0">
                <a:latin typeface="Arial" pitchFamily="34" charset="0"/>
                <a:cs typeface="Arial" pitchFamily="34" charset="0"/>
              </a:rPr>
              <a:t>تضرر قطاع الفلاحة أيضا، فتضخم الإنتاج، وانخفضت الأسعار بنسبة 40% إلى 60%، وعجز الفلاحون عن تسديد الديون، </a:t>
            </a:r>
            <a:r>
              <a:rPr lang="ar-DZ" sz="3000" b="1" dirty="0" smtClean="0">
                <a:latin typeface="Arial" pitchFamily="34" charset="0"/>
                <a:cs typeface="Arial" pitchFamily="34" charset="0"/>
              </a:rPr>
              <a:t>وما </a:t>
            </a:r>
            <a:r>
              <a:rPr lang="ar-DZ" sz="3000" b="1" dirty="0" smtClean="0">
                <a:latin typeface="Arial" pitchFamily="34" charset="0"/>
                <a:cs typeface="Arial" pitchFamily="34" charset="0"/>
              </a:rPr>
              <a:t>زاد من عمق الأزمة أنها رافقت مواسم من الجفاف والقحط والعواصف الترابيّة </a:t>
            </a:r>
            <a:r>
              <a:rPr lang="ar-DZ" sz="3000" b="1" dirty="0" smtClean="0">
                <a:latin typeface="Arial" pitchFamily="34" charset="0"/>
                <a:cs typeface="Arial" pitchFamily="34" charset="0"/>
              </a:rPr>
              <a:t>الشديدة، </a:t>
            </a:r>
            <a:r>
              <a:rPr lang="ar-DZ" sz="3000" b="1" dirty="0" err="1" smtClean="0">
                <a:latin typeface="Arial" pitchFamily="34" charset="0"/>
                <a:cs typeface="Arial" pitchFamily="34" charset="0"/>
              </a:rPr>
              <a:t>و</a:t>
            </a:r>
            <a:r>
              <a:rPr lang="ar-DZ" sz="3000" b="1" dirty="0" smtClean="0">
                <a:latin typeface="Arial" pitchFamily="34" charset="0"/>
                <a:cs typeface="Arial" pitchFamily="34" charset="0"/>
              </a:rPr>
              <a:t> سميت هذه الظاهرة </a:t>
            </a:r>
            <a:r>
              <a:rPr lang="ar-DZ" sz="3000" b="1" dirty="0" err="1" smtClean="0">
                <a:latin typeface="Arial" pitchFamily="34" charset="0"/>
                <a:cs typeface="Arial" pitchFamily="34" charset="0"/>
              </a:rPr>
              <a:t>بـ</a:t>
            </a:r>
            <a:r>
              <a:rPr lang="ar-DZ" sz="3000" b="1" dirty="0" smtClean="0">
                <a:latin typeface="Arial" pitchFamily="34" charset="0"/>
                <a:cs typeface="Arial" pitchFamily="34" charset="0"/>
              </a:rPr>
              <a:t> "عواصف الغبار".</a:t>
            </a:r>
          </a:p>
        </p:txBody>
      </p:sp>
      <p:sp>
        <p:nvSpPr>
          <p:cNvPr id="7" name="Ellipse 6"/>
          <p:cNvSpPr/>
          <p:nvPr/>
        </p:nvSpPr>
        <p:spPr>
          <a:xfrm>
            <a:off x="7929586" y="1500174"/>
            <a:ext cx="500066" cy="642942"/>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rtl="1"/>
            <a:r>
              <a:rPr lang="ar-DZ" sz="2800" b="1" dirty="0" smtClean="0">
                <a:latin typeface="Arial" pitchFamily="34" charset="0"/>
                <a:cs typeface="Arial" pitchFamily="34" charset="0"/>
              </a:rPr>
              <a:t>7</a:t>
            </a:r>
            <a:endParaRPr lang="fr-FR" sz="2800" b="1"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childTnLst>
                          </p:cTn>
                        </p:par>
                        <p:par>
                          <p:cTn id="8" fill="hold">
                            <p:stCondLst>
                              <p:cond delay="500"/>
                            </p:stCondLst>
                            <p:childTnLst>
                              <p:par>
                                <p:cTn id="9" presetID="39" presetClass="entr" presetSubtype="0" accel="10000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ppt_h</p:attrName>
                                        </p:attrNameLst>
                                      </p:cBhvr>
                                      <p:tavLst>
                                        <p:tav tm="0">
                                          <p:val>
                                            <p:strVal val="#ppt_h/20"/>
                                          </p:val>
                                        </p:tav>
                                        <p:tav tm="50000">
                                          <p:val>
                                            <p:strVal val="#ppt_h/20"/>
                                          </p:val>
                                        </p:tav>
                                        <p:tav tm="100000">
                                          <p:val>
                                            <p:strVal val="#ppt_h"/>
                                          </p:val>
                                        </p:tav>
                                      </p:tavLst>
                                    </p:anim>
                                    <p:anim calcmode="lin" valueType="num">
                                      <p:cBhvr>
                                        <p:cTn id="12" dur="500" fill="hold"/>
                                        <p:tgtEl>
                                          <p:spTgt spid="7"/>
                                        </p:tgtEl>
                                        <p:attrNameLst>
                                          <p:attrName>ppt_w</p:attrName>
                                        </p:attrNameLst>
                                      </p:cBhvr>
                                      <p:tavLst>
                                        <p:tav tm="0">
                                          <p:val>
                                            <p:strVal val="#ppt_w+.3"/>
                                          </p:val>
                                        </p:tav>
                                        <p:tav tm="50000">
                                          <p:val>
                                            <p:strVal val="#ppt_w+.3"/>
                                          </p:val>
                                        </p:tav>
                                        <p:tav tm="100000">
                                          <p:val>
                                            <p:strVal val="#ppt_w"/>
                                          </p:val>
                                        </p:tav>
                                      </p:tavLst>
                                    </p:anim>
                                    <p:anim calcmode="lin" valueType="num">
                                      <p:cBhvr>
                                        <p:cTn id="13" dur="500" fill="hold"/>
                                        <p:tgtEl>
                                          <p:spTgt spid="7"/>
                                        </p:tgtEl>
                                        <p:attrNameLst>
                                          <p:attrName>ppt_x</p:attrName>
                                        </p:attrNameLst>
                                      </p:cBhvr>
                                      <p:tavLst>
                                        <p:tav tm="0">
                                          <p:val>
                                            <p:strVal val="#ppt_x-.3"/>
                                          </p:val>
                                        </p:tav>
                                        <p:tav tm="50000">
                                          <p:val>
                                            <p:strVal val="#ppt_x"/>
                                          </p:val>
                                        </p:tav>
                                        <p:tav tm="100000">
                                          <p:val>
                                            <p:strVal val="#ppt_x"/>
                                          </p:val>
                                        </p:tav>
                                      </p:tavLst>
                                    </p:anim>
                                    <p:anim calcmode="lin" valueType="num">
                                      <p:cBhvr>
                                        <p:cTn id="14" dur="500" fill="hold"/>
                                        <p:tgtEl>
                                          <p:spTgt spid="7"/>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39" presetClass="entr" presetSubtype="0" accel="100000" fill="hold" grpId="0" nodeType="after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p:cTn id="18" dur="500" fill="hold"/>
                                        <p:tgtEl>
                                          <p:spTgt spid="11"/>
                                        </p:tgtEl>
                                        <p:attrNameLst>
                                          <p:attrName>ppt_h</p:attrName>
                                        </p:attrNameLst>
                                      </p:cBhvr>
                                      <p:tavLst>
                                        <p:tav tm="0">
                                          <p:val>
                                            <p:strVal val="#ppt_h/20"/>
                                          </p:val>
                                        </p:tav>
                                        <p:tav tm="50000">
                                          <p:val>
                                            <p:strVal val="#ppt_h/20"/>
                                          </p:val>
                                        </p:tav>
                                        <p:tav tm="100000">
                                          <p:val>
                                            <p:strVal val="#ppt_h"/>
                                          </p:val>
                                        </p:tav>
                                      </p:tavLst>
                                    </p:anim>
                                    <p:anim calcmode="lin" valueType="num">
                                      <p:cBhvr>
                                        <p:cTn id="19" dur="500" fill="hold"/>
                                        <p:tgtEl>
                                          <p:spTgt spid="11"/>
                                        </p:tgtEl>
                                        <p:attrNameLst>
                                          <p:attrName>ppt_w</p:attrName>
                                        </p:attrNameLst>
                                      </p:cBhvr>
                                      <p:tavLst>
                                        <p:tav tm="0">
                                          <p:val>
                                            <p:strVal val="#ppt_w+.3"/>
                                          </p:val>
                                        </p:tav>
                                        <p:tav tm="50000">
                                          <p:val>
                                            <p:strVal val="#ppt_w+.3"/>
                                          </p:val>
                                        </p:tav>
                                        <p:tav tm="100000">
                                          <p:val>
                                            <p:strVal val="#ppt_w"/>
                                          </p:val>
                                        </p:tav>
                                      </p:tavLst>
                                    </p:anim>
                                    <p:anim calcmode="lin" valueType="num">
                                      <p:cBhvr>
                                        <p:cTn id="20" dur="500" fill="hold"/>
                                        <p:tgtEl>
                                          <p:spTgt spid="11"/>
                                        </p:tgtEl>
                                        <p:attrNameLst>
                                          <p:attrName>ppt_x</p:attrName>
                                        </p:attrNameLst>
                                      </p:cBhvr>
                                      <p:tavLst>
                                        <p:tav tm="0">
                                          <p:val>
                                            <p:strVal val="#ppt_x-.3"/>
                                          </p:val>
                                        </p:tav>
                                        <p:tav tm="50000">
                                          <p:val>
                                            <p:strVal val="#ppt_x"/>
                                          </p:val>
                                        </p:tav>
                                        <p:tav tm="100000">
                                          <p:val>
                                            <p:strVal val="#ppt_x"/>
                                          </p:val>
                                        </p:tav>
                                      </p:tavLst>
                                    </p:anim>
                                    <p:anim calcmode="lin" valueType="num">
                                      <p:cBhvr>
                                        <p:cTn id="21"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7"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528</TotalTime>
  <Words>825</Words>
  <Application>Microsoft Office PowerPoint</Application>
  <PresentationFormat>Affichage à l'écran (4:3)</PresentationFormat>
  <Paragraphs>53</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Débit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63</cp:revision>
  <dcterms:created xsi:type="dcterms:W3CDTF">2014-12-07T19:11:11Z</dcterms:created>
  <dcterms:modified xsi:type="dcterms:W3CDTF">2019-11-24T08:26:31Z</dcterms:modified>
</cp:coreProperties>
</file>