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9" r:id="rId3"/>
    <p:sldId id="265" r:id="rId4"/>
    <p:sldId id="266" r:id="rId5"/>
    <p:sldId id="272" r:id="rId6"/>
    <p:sldId id="277" r:id="rId7"/>
    <p:sldId id="274" r:id="rId8"/>
    <p:sldId id="258" r:id="rId9"/>
    <p:sldId id="259" r:id="rId10"/>
    <p:sldId id="260" r:id="rId11"/>
    <p:sldId id="261" r:id="rId12"/>
    <p:sldId id="262" r:id="rId13"/>
    <p:sldId id="264"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33CC"/>
    <a:srgbClr val="29FBF6"/>
    <a:srgbClr val="00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9" autoAdjust="0"/>
    <p:restoredTop sz="86409" autoAdjust="0"/>
  </p:normalViewPr>
  <p:slideViewPr>
    <p:cSldViewPr>
      <p:cViewPr varScale="1">
        <p:scale>
          <a:sx n="64" d="100"/>
          <a:sy n="64" d="100"/>
        </p:scale>
        <p:origin x="-133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301FA4C-5EE2-4852-A0C2-219F0BB75596}"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53A802-40E7-4B5F-A3E6-D67DDBCDAF7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301FA4C-5EE2-4852-A0C2-219F0BB75596}"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53A802-40E7-4B5F-A3E6-D67DDBCDAF7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301FA4C-5EE2-4852-A0C2-219F0BB75596}"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53A802-40E7-4B5F-A3E6-D67DDBCDAF7F}"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92100"/>
            <a:ext cx="8229600" cy="13843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1905000"/>
            <a:ext cx="40386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05000"/>
            <a:ext cx="40386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2AA7F3F8-AFBA-44A6-B450-1168C53DB6C9}"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301FA4C-5EE2-4852-A0C2-219F0BB75596}"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53A802-40E7-4B5F-A3E6-D67DDBCDAF7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301FA4C-5EE2-4852-A0C2-219F0BB75596}"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53A802-40E7-4B5F-A3E6-D67DDBCDAF7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301FA4C-5EE2-4852-A0C2-219F0BB75596}"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53A802-40E7-4B5F-A3E6-D67DDBCDAF7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301FA4C-5EE2-4852-A0C2-219F0BB75596}" type="datetimeFigureOut">
              <a:rPr lang="fr-FR" smtClean="0"/>
              <a:pPr/>
              <a:t>08/11/2021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F53A802-40E7-4B5F-A3E6-D67DDBCDAF7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301FA4C-5EE2-4852-A0C2-219F0BB75596}" type="datetimeFigureOut">
              <a:rPr lang="fr-FR" smtClean="0"/>
              <a:pPr/>
              <a:t>08/11/2021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F53A802-40E7-4B5F-A3E6-D67DDBCDAF7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301FA4C-5EE2-4852-A0C2-219F0BB75596}" type="datetimeFigureOut">
              <a:rPr lang="fr-FR" smtClean="0"/>
              <a:pPr/>
              <a:t>08/11/2021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F53A802-40E7-4B5F-A3E6-D67DDBCDAF7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301FA4C-5EE2-4852-A0C2-219F0BB75596}"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53A802-40E7-4B5F-A3E6-D67DDBCDAF7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301FA4C-5EE2-4852-A0C2-219F0BB75596}"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53A802-40E7-4B5F-A3E6-D67DDBCDAF7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01FA4C-5EE2-4852-A0C2-219F0BB75596}" type="datetimeFigureOut">
              <a:rPr lang="fr-FR" smtClean="0"/>
              <a:pPr/>
              <a:t>08/11/2021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53A802-40E7-4B5F-A3E6-D67DDBCDAF7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60648"/>
            <a:ext cx="8686800" cy="1143000"/>
          </a:xfrm>
        </p:spPr>
        <p:txBody>
          <a:bodyPr>
            <a:noAutofit/>
          </a:bodyPr>
          <a:lstStyle/>
          <a:p>
            <a:r>
              <a:rPr lang="fr-FR" sz="3200" b="1" dirty="0" smtClean="0">
                <a:solidFill>
                  <a:srgbClr val="FF0000"/>
                </a:solidFill>
                <a:latin typeface="Times New Roman" pitchFamily="18" charset="0"/>
                <a:cs typeface="Times New Roman" pitchFamily="18" charset="0"/>
              </a:rPr>
              <a:t>Université Djilali </a:t>
            </a:r>
            <a:r>
              <a:rPr lang="fr-FR" sz="3200" b="1" dirty="0" err="1" smtClean="0">
                <a:solidFill>
                  <a:srgbClr val="FF0000"/>
                </a:solidFill>
                <a:latin typeface="Times New Roman" pitchFamily="18" charset="0"/>
                <a:cs typeface="Times New Roman" pitchFamily="18" charset="0"/>
              </a:rPr>
              <a:t>Bounaama</a:t>
            </a:r>
            <a:r>
              <a:rPr lang="fr-FR" sz="3200" b="1" dirty="0" smtClean="0">
                <a:solidFill>
                  <a:srgbClr val="FF0000"/>
                </a:solidFill>
                <a:latin typeface="Times New Roman" pitchFamily="18" charset="0"/>
                <a:cs typeface="Times New Roman" pitchFamily="18" charset="0"/>
              </a:rPr>
              <a:t> </a:t>
            </a:r>
            <a:r>
              <a:rPr lang="fr-FR" sz="3200" b="1" dirty="0" err="1" smtClean="0">
                <a:solidFill>
                  <a:srgbClr val="FF0000"/>
                </a:solidFill>
                <a:latin typeface="Times New Roman" pitchFamily="18" charset="0"/>
                <a:cs typeface="Times New Roman" pitchFamily="18" charset="0"/>
              </a:rPr>
              <a:t>Khemis</a:t>
            </a:r>
            <a:r>
              <a:rPr lang="fr-FR" sz="3200" b="1" dirty="0" smtClean="0">
                <a:solidFill>
                  <a:srgbClr val="FF0000"/>
                </a:solidFill>
                <a:latin typeface="Times New Roman" pitchFamily="18" charset="0"/>
                <a:cs typeface="Times New Roman" pitchFamily="18" charset="0"/>
              </a:rPr>
              <a:t> Miliana</a:t>
            </a:r>
            <a:endParaRPr lang="fr-FR" sz="3200" b="1" dirty="0">
              <a:solidFill>
                <a:srgbClr val="FF0000"/>
              </a:solidFill>
              <a:latin typeface="Times New Roman" pitchFamily="18" charset="0"/>
              <a:cs typeface="Times New Roman" pitchFamily="18" charset="0"/>
            </a:endParaRPr>
          </a:p>
        </p:txBody>
      </p:sp>
      <p:sp>
        <p:nvSpPr>
          <p:cNvPr id="4" name="ZoneTexte 3"/>
          <p:cNvSpPr txBox="1"/>
          <p:nvPr/>
        </p:nvSpPr>
        <p:spPr>
          <a:xfrm>
            <a:off x="2339752" y="1714119"/>
            <a:ext cx="4737100" cy="646113"/>
          </a:xfrm>
          <a:prstGeom prst="rect">
            <a:avLst/>
          </a:prstGeom>
          <a:noFill/>
        </p:spPr>
        <p:txBody>
          <a:bodyPr wrap="none">
            <a:spAutoFit/>
          </a:bodyPr>
          <a:lstStyle/>
          <a:p>
            <a:pPr algn="ctr">
              <a:defRPr/>
            </a:pPr>
            <a:r>
              <a:rPr lang="fr-FR" sz="3600" b="1" u="sng" dirty="0">
                <a:latin typeface="Times New Roman" pitchFamily="18" charset="0"/>
              </a:rPr>
              <a:t>Module</a:t>
            </a:r>
            <a:r>
              <a:rPr lang="fr-FR" sz="3600" b="1" dirty="0">
                <a:latin typeface="Times New Roman" pitchFamily="18" charset="0"/>
              </a:rPr>
              <a:t> :</a:t>
            </a:r>
            <a:r>
              <a:rPr lang="fr-FR" sz="3600" b="1" dirty="0">
                <a:solidFill>
                  <a:srgbClr val="0000FF"/>
                </a:solidFill>
                <a:latin typeface="Times New Roman" pitchFamily="18" charset="0"/>
              </a:rPr>
              <a:t> ZOOLOGIE </a:t>
            </a:r>
          </a:p>
        </p:txBody>
      </p:sp>
      <p:sp>
        <p:nvSpPr>
          <p:cNvPr id="5" name="Rectangle 3"/>
          <p:cNvSpPr txBox="1">
            <a:spLocks noChangeArrowheads="1"/>
          </p:cNvSpPr>
          <p:nvPr/>
        </p:nvSpPr>
        <p:spPr>
          <a:xfrm>
            <a:off x="0" y="3356992"/>
            <a:ext cx="9144000" cy="1446213"/>
          </a:xfrm>
          <a:prstGeom prst="rect">
            <a:avLst/>
          </a:prstGeom>
        </p:spPr>
        <p:txBody>
          <a:bodyPr vert="horz" lIns="91440" tIns="45720" rIns="91440" bIns="45720" rtlCol="0">
            <a:normAutofit fontScale="25000" lnSpcReduction="20000"/>
          </a:bodyPr>
          <a:lstStyle/>
          <a:p>
            <a:pPr marL="342900" indent="-342900" algn="ctr">
              <a:spcBef>
                <a:spcPct val="20000"/>
              </a:spcBef>
              <a:defRPr/>
            </a:pPr>
            <a:r>
              <a:rPr kumimoji="0" lang="fr-FR" sz="3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fr-FR" sz="14400" b="1" i="0" u="sng"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TP n° </a:t>
            </a:r>
            <a:r>
              <a:rPr kumimoji="0" lang="fr-FR" sz="14400" b="1" i="0" u="sng"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01</a:t>
            </a:r>
          </a:p>
          <a:p>
            <a:pPr marL="342900" indent="-342900" algn="ctr">
              <a:spcBef>
                <a:spcPct val="20000"/>
              </a:spcBef>
              <a:defRPr/>
            </a:pPr>
            <a:r>
              <a:rPr lang="fr-FR" sz="14400" b="1" dirty="0" smtClean="0"/>
              <a:t> </a:t>
            </a:r>
            <a:r>
              <a:rPr lang="fr-FR" sz="14400" b="1" dirty="0">
                <a:solidFill>
                  <a:srgbClr val="FF33CC"/>
                </a:solidFill>
                <a:latin typeface="Times New Roman" pitchFamily="18" charset="0"/>
                <a:cs typeface="Times New Roman" pitchFamily="18" charset="0"/>
              </a:rPr>
              <a:t>Étude d’un Protozoaire cilié</a:t>
            </a:r>
            <a:r>
              <a:rPr lang="fr-FR" sz="14400" dirty="0">
                <a:solidFill>
                  <a:srgbClr val="FF33CC"/>
                </a:solidFill>
                <a:latin typeface="Times New Roman" pitchFamily="18" charset="0"/>
                <a:cs typeface="Times New Roman" pitchFamily="18" charset="0"/>
              </a:rPr>
              <a:t> </a:t>
            </a:r>
            <a:r>
              <a:rPr lang="fr-FR" sz="14400" b="1" dirty="0" smtClean="0">
                <a:solidFill>
                  <a:srgbClr val="FF33CC"/>
                </a:solidFill>
                <a:latin typeface="Times New Roman" pitchFamily="18" charset="0"/>
                <a:cs typeface="Times New Roman" pitchFamily="18" charset="0"/>
              </a:rPr>
              <a:t>(la paramécie</a:t>
            </a:r>
            <a:r>
              <a:rPr lang="fr-FR" sz="14400" b="1" dirty="0">
                <a:solidFill>
                  <a:srgbClr val="FF33CC"/>
                </a:solidFill>
                <a:latin typeface="Times New Roman" pitchFamily="18" charset="0"/>
                <a:cs typeface="Times New Roman" pitchFamily="18" charset="0"/>
              </a:rPr>
              <a:t>)</a:t>
            </a:r>
            <a:endParaRPr lang="fr-FR" sz="14400" dirty="0">
              <a:solidFill>
                <a:srgbClr val="FF33CC"/>
              </a:solidFill>
              <a:latin typeface="Times New Roman" pitchFamily="18" charset="0"/>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tabLst/>
              <a:defRPr/>
            </a:pPr>
            <a:endParaRPr kumimoji="0" lang="fr-FR" sz="9800" b="1" i="0" u="none" strike="noStrike" kern="1200" cap="none" spc="0" normalizeH="0" baseline="0" noProof="0" dirty="0" smtClean="0">
              <a:ln>
                <a:noFill/>
              </a:ln>
              <a:solidFill>
                <a:srgbClr val="008000"/>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tabLst/>
              <a:defRPr/>
            </a:pPr>
            <a:r>
              <a:rPr kumimoji="0" lang="fr-FR" sz="6500" b="1" i="0" u="none" strike="noStrike" kern="1200" cap="none" spc="0" normalizeH="0" baseline="0" noProof="0" dirty="0" smtClean="0">
                <a:ln>
                  <a:noFill/>
                </a:ln>
                <a:solidFill>
                  <a:srgbClr val="FF00FF"/>
                </a:solidFill>
                <a:effectLst/>
                <a:uLnTx/>
                <a:uFillTx/>
                <a:latin typeface="Times New Roman" pitchFamily="18" charset="0"/>
                <a:ea typeface="+mn-ea"/>
                <a:cs typeface="Times New Roman" pitchFamily="18" charset="0"/>
              </a:rPr>
              <a:t> </a:t>
            </a:r>
          </a:p>
          <a:p>
            <a:pPr marL="342900" marR="0" lvl="0" indent="-342900" algn="ctr" defTabSz="914400" rtl="0" eaLnBrk="1" fontAlgn="auto" latinLnBrk="0" hangingPunct="1">
              <a:lnSpc>
                <a:spcPct val="100000"/>
              </a:lnSpc>
              <a:spcBef>
                <a:spcPct val="20000"/>
              </a:spcBef>
              <a:spcAft>
                <a:spcPts val="0"/>
              </a:spcAft>
              <a:buClrTx/>
              <a:buSzTx/>
              <a:tabLst/>
              <a:defRPr/>
            </a:pPr>
            <a:r>
              <a:rPr lang="fr-FR" sz="6500" b="1" dirty="0" smtClean="0">
                <a:solidFill>
                  <a:srgbClr val="FF00FF"/>
                </a:solidFill>
                <a:latin typeface="Times New Roman" pitchFamily="18" charset="0"/>
                <a:cs typeface="Times New Roman" pitchFamily="18" charset="0"/>
              </a:rPr>
              <a:t>      </a:t>
            </a:r>
            <a:endParaRPr kumimoji="0" lang="fr-FR" sz="12000" b="1" i="0" u="none" strike="noStrike" kern="1200" cap="none" spc="0" normalizeH="0" baseline="0" noProof="0" dirty="0" smtClean="0">
              <a:ln>
                <a:noFill/>
              </a:ln>
              <a:solidFill>
                <a:srgbClr val="FF00FF"/>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80000"/>
              </a:lnSpc>
              <a:spcBef>
                <a:spcPct val="50000"/>
              </a:spcBef>
              <a:spcAft>
                <a:spcPts val="0"/>
              </a:spcAft>
              <a:buClrTx/>
              <a:buSzTx/>
              <a:buFont typeface="Arial" pitchFamily="34" charset="0"/>
              <a:buChar char="•"/>
              <a:tabLst/>
              <a:defRPr/>
            </a:pPr>
            <a:endParaRPr kumimoji="0" lang="fr-FR" sz="3600" b="1" i="0" u="none" strike="noStrike" kern="1200" cap="none" spc="0" normalizeH="0" baseline="0" noProof="0" dirty="0" smtClean="0">
              <a:ln>
                <a:noFill/>
              </a:ln>
              <a:solidFill>
                <a:schemeClr val="tx2"/>
              </a:solidFill>
              <a:effectLst/>
              <a:uLnTx/>
              <a:uFillTx/>
              <a:latin typeface="+mn-lt"/>
              <a:ea typeface="+mn-ea"/>
              <a:cs typeface="+mn-cs"/>
            </a:endParaRPr>
          </a:p>
        </p:txBody>
      </p:sp>
      <p:sp>
        <p:nvSpPr>
          <p:cNvPr id="6" name="ZoneTexte 5"/>
          <p:cNvSpPr txBox="1"/>
          <p:nvPr/>
        </p:nvSpPr>
        <p:spPr>
          <a:xfrm>
            <a:off x="2627784" y="5661248"/>
            <a:ext cx="6128024" cy="954107"/>
          </a:xfrm>
          <a:prstGeom prst="rect">
            <a:avLst/>
          </a:prstGeom>
          <a:noFill/>
        </p:spPr>
        <p:txBody>
          <a:bodyPr wrap="none">
            <a:spAutoFit/>
          </a:bodyPr>
          <a:lstStyle/>
          <a:p>
            <a:pPr>
              <a:defRPr/>
            </a:pPr>
            <a:r>
              <a:rPr lang="fr-FR" sz="2800" b="1" dirty="0" smtClean="0">
                <a:latin typeface="Times New Roman" pitchFamily="18" charset="0"/>
              </a:rPr>
              <a:t>Chargés de TP: M. BABA AISSA N.</a:t>
            </a:r>
          </a:p>
          <a:p>
            <a:pPr>
              <a:defRPr/>
            </a:pPr>
            <a:r>
              <a:rPr lang="fr-FR" sz="2800" b="1" dirty="0">
                <a:latin typeface="Times New Roman" pitchFamily="18" charset="0"/>
              </a:rPr>
              <a:t> </a:t>
            </a:r>
            <a:r>
              <a:rPr lang="fr-FR" sz="2800" b="1" dirty="0" smtClean="0">
                <a:latin typeface="Times New Roman" pitchFamily="18" charset="0"/>
              </a:rPr>
              <a:t>                           Mme DJEBROUNE A</a:t>
            </a:r>
            <a:endParaRPr lang="fr-FR" sz="3600" b="1" dirty="0">
              <a:latin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latin typeface="Times New Roman" pitchFamily="18" charset="0"/>
                <a:cs typeface="Times New Roman" pitchFamily="18" charset="0"/>
              </a:rPr>
              <a:t>Expérience 3 :</a:t>
            </a:r>
            <a:r>
              <a:rPr lang="fr-FR" b="1" dirty="0">
                <a:latin typeface="Times New Roman" pitchFamily="18" charset="0"/>
                <a:cs typeface="Times New Roman" pitchFamily="18" charset="0"/>
              </a:rPr>
              <a:t> </a:t>
            </a:r>
            <a:r>
              <a:rPr lang="fr-FR" b="1" dirty="0" smtClean="0">
                <a:latin typeface="Times New Roman" pitchFamily="18" charset="0"/>
                <a:cs typeface="Times New Roman" pitchFamily="18" charset="0"/>
              </a:rPr>
              <a:t/>
            </a:r>
            <a:br>
              <a:rPr lang="fr-FR" b="1" dirty="0" smtClean="0">
                <a:latin typeface="Times New Roman" pitchFamily="18" charset="0"/>
                <a:cs typeface="Times New Roman" pitchFamily="18" charset="0"/>
              </a:rPr>
            </a:br>
            <a:r>
              <a:rPr lang="fr-FR" b="1" dirty="0" smtClean="0">
                <a:solidFill>
                  <a:srgbClr val="0000CC"/>
                </a:solidFill>
                <a:latin typeface="Times New Roman" pitchFamily="18" charset="0"/>
                <a:cs typeface="Times New Roman" pitchFamily="18" charset="0"/>
              </a:rPr>
              <a:t>Coloration </a:t>
            </a:r>
            <a:r>
              <a:rPr lang="fr-FR" b="1" dirty="0">
                <a:solidFill>
                  <a:srgbClr val="0000CC"/>
                </a:solidFill>
                <a:latin typeface="Times New Roman" pitchFamily="18" charset="0"/>
                <a:cs typeface="Times New Roman" pitchFamily="18" charset="0"/>
              </a:rPr>
              <a:t>avec le rouge neutre</a:t>
            </a:r>
            <a:endParaRPr lang="fr-FR" dirty="0">
              <a:solidFill>
                <a:srgbClr val="0000CC"/>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lnSpcReduction="10000"/>
          </a:bodyPr>
          <a:lstStyle/>
          <a:p>
            <a:r>
              <a:rPr lang="fr-FR" dirty="0">
                <a:latin typeface="Times New Roman" pitchFamily="18" charset="0"/>
                <a:cs typeface="Times New Roman" pitchFamily="18" charset="0"/>
              </a:rPr>
              <a:t>Mettre au milieu d’une lame une goute de milieu, on couvre avec une lamelle, on ajoute une goute de rouge neutre (colorant vital des vacuoles pulsatiles) à la périphérie de la lamelle et on observe avec un microscope photonique. La cellule reste vivante, les vacuoles digestives se colorent de :</a:t>
            </a:r>
          </a:p>
          <a:p>
            <a:pPr lvl="0"/>
            <a:r>
              <a:rPr lang="fr-FR" dirty="0">
                <a:latin typeface="Times New Roman" pitchFamily="18" charset="0"/>
                <a:cs typeface="Times New Roman" pitchFamily="18" charset="0"/>
              </a:rPr>
              <a:t>Rouge lorsque le milieu est acide</a:t>
            </a:r>
          </a:p>
          <a:p>
            <a:pPr lvl="0"/>
            <a:r>
              <a:rPr lang="fr-FR" dirty="0">
                <a:latin typeface="Times New Roman" pitchFamily="18" charset="0"/>
                <a:cs typeface="Times New Roman" pitchFamily="18" charset="0"/>
              </a:rPr>
              <a:t>Jaune lorsque le milieu est basique (alcalin)</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04664"/>
            <a:ext cx="8229600" cy="1143000"/>
          </a:xfrm>
        </p:spPr>
        <p:txBody>
          <a:bodyPr>
            <a:normAutofit fontScale="90000"/>
          </a:bodyPr>
          <a:lstStyle/>
          <a:p>
            <a:r>
              <a:rPr lang="fr-FR" b="1" dirty="0">
                <a:solidFill>
                  <a:srgbClr val="FF0000"/>
                </a:solidFill>
                <a:latin typeface="Times New Roman" pitchFamily="18" charset="0"/>
                <a:cs typeface="Times New Roman" pitchFamily="18" charset="0"/>
              </a:rPr>
              <a:t>Expérience 4 :</a:t>
            </a:r>
            <a:r>
              <a:rPr lang="fr-FR" b="1" dirty="0">
                <a:latin typeface="Times New Roman" pitchFamily="18" charset="0"/>
                <a:cs typeface="Times New Roman" pitchFamily="18" charset="0"/>
              </a:rPr>
              <a:t> </a:t>
            </a:r>
            <a:r>
              <a:rPr lang="fr-FR" b="1" dirty="0" smtClean="0">
                <a:latin typeface="Times New Roman" pitchFamily="18" charset="0"/>
                <a:cs typeface="Times New Roman" pitchFamily="18" charset="0"/>
              </a:rPr>
              <a:t/>
            </a:r>
            <a:br>
              <a:rPr lang="fr-FR" b="1" dirty="0" smtClean="0">
                <a:latin typeface="Times New Roman" pitchFamily="18" charset="0"/>
                <a:cs typeface="Times New Roman" pitchFamily="18" charset="0"/>
              </a:rPr>
            </a:br>
            <a:r>
              <a:rPr lang="fr-FR" sz="3100" b="1" dirty="0" smtClean="0">
                <a:solidFill>
                  <a:srgbClr val="0000CC"/>
                </a:solidFill>
                <a:latin typeface="Times New Roman" pitchFamily="18" charset="0"/>
                <a:cs typeface="Times New Roman" pitchFamily="18" charset="0"/>
              </a:rPr>
              <a:t>Utilisation </a:t>
            </a:r>
            <a:r>
              <a:rPr lang="fr-FR" sz="3100" b="1" dirty="0">
                <a:solidFill>
                  <a:srgbClr val="0000CC"/>
                </a:solidFill>
                <a:latin typeface="Times New Roman" pitchFamily="18" charset="0"/>
                <a:cs typeface="Times New Roman" pitchFamily="18" charset="0"/>
              </a:rPr>
              <a:t>de la solution de la levure de bière pour observer la prise de nourriture chez la paramécie</a:t>
            </a:r>
            <a:endParaRPr lang="fr-FR" sz="3100" dirty="0">
              <a:solidFill>
                <a:srgbClr val="0000CC"/>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844824"/>
            <a:ext cx="8229600" cy="4281339"/>
          </a:xfrm>
        </p:spPr>
        <p:txBody>
          <a:bodyPr/>
          <a:lstStyle/>
          <a:p>
            <a:r>
              <a:rPr lang="fr-FR" dirty="0">
                <a:latin typeface="Times New Roman" pitchFamily="18" charset="0"/>
                <a:cs typeface="Times New Roman" pitchFamily="18" charset="0"/>
              </a:rPr>
              <a:t>Mettre au milieu d’une lame une goute de milieu, on couvre avec une lamelle, on ajoute une goute de  la solution de la levure de bière à la périphérie de la lamelle et on observe avec un microscope photonique.</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latin typeface="Times New Roman" pitchFamily="18" charset="0"/>
                <a:cs typeface="Times New Roman" pitchFamily="18" charset="0"/>
              </a:rPr>
              <a:t>Expérience 5</a:t>
            </a:r>
            <a:r>
              <a:rPr lang="fr-FR" b="1" dirty="0">
                <a:latin typeface="Times New Roman" pitchFamily="18" charset="0"/>
                <a:cs typeface="Times New Roman" pitchFamily="18" charset="0"/>
              </a:rPr>
              <a:t> </a:t>
            </a:r>
            <a:r>
              <a:rPr lang="fr-FR" b="1" dirty="0" smtClean="0">
                <a:latin typeface="Times New Roman" pitchFamily="18" charset="0"/>
                <a:cs typeface="Times New Roman" pitchFamily="18" charset="0"/>
              </a:rPr>
              <a:t> </a:t>
            </a:r>
            <a:br>
              <a:rPr lang="fr-FR" b="1" dirty="0" smtClean="0">
                <a:latin typeface="Times New Roman" pitchFamily="18" charset="0"/>
                <a:cs typeface="Times New Roman" pitchFamily="18" charset="0"/>
              </a:rPr>
            </a:br>
            <a:r>
              <a:rPr lang="fr-FR" b="1" dirty="0" smtClean="0">
                <a:solidFill>
                  <a:srgbClr val="0000CC"/>
                </a:solidFill>
                <a:latin typeface="Times New Roman" pitchFamily="18" charset="0"/>
                <a:cs typeface="Times New Roman" pitchFamily="18" charset="0"/>
              </a:rPr>
              <a:t>Coloration </a:t>
            </a:r>
            <a:r>
              <a:rPr lang="fr-FR" b="1" dirty="0">
                <a:solidFill>
                  <a:srgbClr val="0000CC"/>
                </a:solidFill>
                <a:latin typeface="Times New Roman" pitchFamily="18" charset="0"/>
                <a:cs typeface="Times New Roman" pitchFamily="18" charset="0"/>
              </a:rPr>
              <a:t>avec le vert de méthyle (colorant non vital)</a:t>
            </a:r>
            <a:endParaRPr lang="fr-FR" dirty="0">
              <a:solidFill>
                <a:srgbClr val="0000CC"/>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67544" y="1772816"/>
            <a:ext cx="8229600" cy="4525963"/>
          </a:xfrm>
        </p:spPr>
        <p:txBody>
          <a:bodyPr/>
          <a:lstStyle/>
          <a:p>
            <a:r>
              <a:rPr lang="fr-FR" dirty="0">
                <a:latin typeface="Times New Roman" pitchFamily="18" charset="0"/>
                <a:cs typeface="Times New Roman" pitchFamily="18" charset="0"/>
              </a:rPr>
              <a:t>Opérer avec le vert de méthyle en suivant la technique adoptée avec le rouge neutre. Mais dans ce cas, dès la pénétration de vert de méthyle, les cellules sont tuées. On peut alors observer avec netteté le gros noyau (macronucléus) et beaucoup plus rarement le petit noyau (micronucleus) colorés en vert.</a:t>
            </a:r>
            <a:r>
              <a:rPr lang="fr-FR" dirty="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6"/>
          <p:cNvSpPr>
            <a:spLocks noChangeArrowheads="1"/>
          </p:cNvSpPr>
          <p:nvPr/>
        </p:nvSpPr>
        <p:spPr bwMode="auto">
          <a:xfrm>
            <a:off x="3563938" y="2205038"/>
            <a:ext cx="2500312" cy="2016125"/>
          </a:xfrm>
          <a:prstGeom prst="rect">
            <a:avLst/>
          </a:prstGeom>
          <a:noFill/>
          <a:ln w="9525">
            <a:noFill/>
            <a:miter lim="800000"/>
            <a:headEnd/>
            <a:tailEnd/>
          </a:ln>
        </p:spPr>
        <p:txBody>
          <a:bodyPr wrap="none">
            <a:spAutoFit/>
          </a:bodyPr>
          <a:lstStyle/>
          <a:p>
            <a:pPr algn="l" rtl="0"/>
            <a:r>
              <a:rPr lang="fr-FR" sz="12500" b="1">
                <a:solidFill>
                  <a:srgbClr val="C00000"/>
                </a:solidFill>
                <a:latin typeface="Times New Roman" pitchFamily="18" charset="0"/>
              </a:rPr>
              <a:t>Fin</a:t>
            </a:r>
            <a:endParaRPr lang="fr-FR" sz="12500">
              <a:solidFill>
                <a:srgbClr val="C0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1843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u="sng" dirty="0" smtClean="0">
                <a:solidFill>
                  <a:srgbClr val="FF0000"/>
                </a:solidFill>
                <a:latin typeface="Times New Roman" pitchFamily="18" charset="0"/>
                <a:cs typeface="Times New Roman" pitchFamily="18" charset="0"/>
              </a:rPr>
              <a:t>Les </a:t>
            </a:r>
            <a:r>
              <a:rPr lang="fr-FR" b="1" u="sng" dirty="0">
                <a:solidFill>
                  <a:srgbClr val="FF0000"/>
                </a:solidFill>
                <a:latin typeface="Times New Roman" pitchFamily="18" charset="0"/>
                <a:cs typeface="Times New Roman" pitchFamily="18" charset="0"/>
              </a:rPr>
              <a:t>objectifs:</a:t>
            </a:r>
          </a:p>
        </p:txBody>
      </p:sp>
      <p:sp>
        <p:nvSpPr>
          <p:cNvPr id="3" name="Espace réservé du contenu 2"/>
          <p:cNvSpPr>
            <a:spLocks noGrp="1"/>
          </p:cNvSpPr>
          <p:nvPr>
            <p:ph idx="1"/>
          </p:nvPr>
        </p:nvSpPr>
        <p:spPr>
          <a:xfrm>
            <a:off x="179512" y="1417638"/>
            <a:ext cx="8964488" cy="4416226"/>
          </a:xfrm>
        </p:spPr>
        <p:txBody>
          <a:bodyPr>
            <a:noAutofit/>
          </a:bodyPr>
          <a:lstStyle/>
          <a:p>
            <a:pPr algn="just">
              <a:buNone/>
            </a:pPr>
            <a:r>
              <a:rPr lang="fr-FR" sz="4000" dirty="0" smtClean="0">
                <a:latin typeface="Times New Roman" pitchFamily="18" charset="0"/>
                <a:cs typeface="Times New Roman" pitchFamily="18" charset="0"/>
              </a:rPr>
              <a:t>   </a:t>
            </a:r>
            <a:endParaRPr lang="fr-FR" sz="4000" b="1" dirty="0" smtClean="0">
              <a:latin typeface="Times New Roman" pitchFamily="18" charset="0"/>
              <a:cs typeface="Times New Roman" pitchFamily="18" charset="0"/>
            </a:endParaRPr>
          </a:p>
          <a:p>
            <a:pPr algn="just">
              <a:buNone/>
            </a:pPr>
            <a:r>
              <a:rPr lang="fr-FR" sz="3600" b="1" dirty="0" smtClean="0">
                <a:solidFill>
                  <a:srgbClr val="FF33CC"/>
                </a:solidFill>
                <a:latin typeface="Times New Roman" pitchFamily="18" charset="0"/>
                <a:cs typeface="Times New Roman" pitchFamily="18" charset="0"/>
              </a:rPr>
              <a:t>1</a:t>
            </a:r>
            <a:r>
              <a:rPr lang="fr-FR" sz="3600" dirty="0" smtClean="0">
                <a:latin typeface="Times New Roman" pitchFamily="18" charset="0"/>
                <a:cs typeface="Times New Roman" pitchFamily="18" charset="0"/>
              </a:rPr>
              <a:t>-Connaitre quelques formes de Protozoaires. </a:t>
            </a:r>
          </a:p>
          <a:p>
            <a:pPr algn="just">
              <a:buNone/>
            </a:pPr>
            <a:r>
              <a:rPr lang="fr-FR" sz="3600" b="1" dirty="0" smtClean="0">
                <a:solidFill>
                  <a:srgbClr val="FF33CC"/>
                </a:solidFill>
                <a:latin typeface="Times New Roman" pitchFamily="18" charset="0"/>
                <a:cs typeface="Times New Roman" pitchFamily="18" charset="0"/>
              </a:rPr>
              <a:t>2</a:t>
            </a:r>
            <a:r>
              <a:rPr lang="fr-FR" sz="3600" dirty="0" smtClean="0">
                <a:latin typeface="Times New Roman" pitchFamily="18" charset="0"/>
                <a:cs typeface="Times New Roman" pitchFamily="18" charset="0"/>
              </a:rPr>
              <a:t>-Etude d’un Protozoaire cilié (la paramécie):</a:t>
            </a:r>
          </a:p>
          <a:p>
            <a:pPr algn="just">
              <a:buNone/>
            </a:pPr>
            <a:r>
              <a:rPr lang="fr-FR" sz="3600" dirty="0" smtClean="0">
                <a:latin typeface="Times New Roman" pitchFamily="18" charset="0"/>
                <a:cs typeface="Times New Roman" pitchFamily="18" charset="0"/>
              </a:rPr>
              <a:t>      </a:t>
            </a:r>
            <a:r>
              <a:rPr lang="fr-FR" sz="3600" dirty="0" smtClean="0">
                <a:solidFill>
                  <a:srgbClr val="FF0000"/>
                </a:solidFill>
                <a:latin typeface="Times New Roman" pitchFamily="18" charset="0"/>
                <a:cs typeface="Times New Roman" pitchFamily="18" charset="0"/>
              </a:rPr>
              <a:t>-</a:t>
            </a:r>
            <a:r>
              <a:rPr lang="fr-FR" sz="3600" dirty="0" smtClean="0">
                <a:latin typeface="Times New Roman" pitchFamily="18" charset="0"/>
                <a:cs typeface="Times New Roman" pitchFamily="18" charset="0"/>
              </a:rPr>
              <a:t>Morphologique et la structure.</a:t>
            </a:r>
          </a:p>
          <a:p>
            <a:pPr algn="just">
              <a:buNone/>
            </a:pPr>
            <a:r>
              <a:rPr lang="fr-FR" sz="3600" dirty="0" smtClean="0">
                <a:latin typeface="Times New Roman" pitchFamily="18" charset="0"/>
                <a:cs typeface="Times New Roman" pitchFamily="18" charset="0"/>
              </a:rPr>
              <a:t>      </a:t>
            </a:r>
            <a:r>
              <a:rPr lang="fr-FR" sz="3600" dirty="0" smtClean="0">
                <a:solidFill>
                  <a:srgbClr val="FF0000"/>
                </a:solidFill>
                <a:latin typeface="Times New Roman" pitchFamily="18" charset="0"/>
                <a:cs typeface="Times New Roman" pitchFamily="18" charset="0"/>
              </a:rPr>
              <a:t>-</a:t>
            </a:r>
            <a:r>
              <a:rPr lang="fr-FR" sz="3600" dirty="0" smtClean="0">
                <a:latin typeface="Times New Roman" pitchFamily="18" charset="0"/>
                <a:cs typeface="Times New Roman" pitchFamily="18" charset="0"/>
              </a:rPr>
              <a:t>Quelques fonctions (locomotion, respiration et nutrition). </a:t>
            </a:r>
            <a:endParaRPr lang="fr-FR"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2272"/>
            <a:ext cx="8229600" cy="1143000"/>
          </a:xfrm>
        </p:spPr>
        <p:txBody>
          <a:bodyPr>
            <a:normAutofit/>
          </a:bodyPr>
          <a:lstStyle/>
          <a:p>
            <a:r>
              <a:rPr lang="fr-FR" b="1" u="sng" dirty="0" smtClean="0">
                <a:solidFill>
                  <a:srgbClr val="FF0000"/>
                </a:solidFill>
                <a:latin typeface="Times New Roman" pitchFamily="18" charset="0"/>
                <a:cs typeface="Times New Roman" pitchFamily="18" charset="0"/>
              </a:rPr>
              <a:t>Matériels à utiliser </a:t>
            </a:r>
            <a:endParaRPr lang="fr-FR" u="sng"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395536" y="908720"/>
            <a:ext cx="8640960" cy="4925144"/>
          </a:xfrm>
        </p:spPr>
        <p:txBody>
          <a:bodyPr>
            <a:noAutofit/>
          </a:bodyPr>
          <a:lstStyle/>
          <a:p>
            <a:pPr>
              <a:buNone/>
            </a:pPr>
            <a:r>
              <a:rPr lang="fr-FR" b="1" dirty="0" smtClean="0">
                <a:solidFill>
                  <a:srgbClr val="0000CC"/>
                </a:solidFill>
                <a:latin typeface="Times New Roman" pitchFamily="18" charset="0"/>
                <a:cs typeface="Times New Roman" pitchFamily="18" charset="0"/>
              </a:rPr>
              <a:t>            a-</a:t>
            </a:r>
            <a:r>
              <a:rPr lang="fr-FR" b="1" u="sng" dirty="0" smtClean="0">
                <a:solidFill>
                  <a:srgbClr val="0000CC"/>
                </a:solidFill>
                <a:latin typeface="Times New Roman" pitchFamily="18" charset="0"/>
                <a:cs typeface="Times New Roman" pitchFamily="18" charset="0"/>
              </a:rPr>
              <a:t>Matériel biologique</a:t>
            </a:r>
          </a:p>
          <a:p>
            <a:pPr indent="2613025">
              <a:buNone/>
            </a:pPr>
            <a:r>
              <a:rPr lang="fr-FR" b="1" dirty="0">
                <a:solidFill>
                  <a:srgbClr val="FF33CC"/>
                </a:solidFill>
                <a:latin typeface="Times New Roman" pitchFamily="18" charset="0"/>
                <a:cs typeface="Times New Roman" pitchFamily="18" charset="0"/>
              </a:rPr>
              <a:t> </a:t>
            </a:r>
            <a:r>
              <a:rPr lang="fr-FR" b="1" dirty="0" smtClean="0">
                <a:solidFill>
                  <a:srgbClr val="FF33CC"/>
                </a:solidFill>
                <a:latin typeface="Times New Roman" pitchFamily="18" charset="0"/>
                <a:cs typeface="Times New Roman" pitchFamily="18" charset="0"/>
              </a:rPr>
              <a:t> </a:t>
            </a:r>
            <a:r>
              <a:rPr lang="fr-FR" b="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Culture des Protozoaires. </a:t>
            </a:r>
            <a:r>
              <a:rPr lang="fr-FR" b="1" dirty="0" smtClean="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buNone/>
            </a:pPr>
            <a:r>
              <a:rPr lang="fr-FR" b="1" dirty="0" smtClean="0">
                <a:solidFill>
                  <a:srgbClr val="0000CC"/>
                </a:solidFill>
                <a:latin typeface="Times New Roman" pitchFamily="18" charset="0"/>
                <a:cs typeface="Times New Roman" pitchFamily="18" charset="0"/>
              </a:rPr>
              <a:t>            b-</a:t>
            </a:r>
            <a:r>
              <a:rPr lang="fr-FR" b="1" u="sng" dirty="0" smtClean="0">
                <a:solidFill>
                  <a:srgbClr val="0000CC"/>
                </a:solidFill>
                <a:latin typeface="Times New Roman" pitchFamily="18" charset="0"/>
                <a:cs typeface="Times New Roman" pitchFamily="18" charset="0"/>
              </a:rPr>
              <a:t>Autre matériel</a:t>
            </a:r>
          </a:p>
          <a:p>
            <a:pPr marL="4121150" indent="-1165225">
              <a:buNone/>
            </a:pPr>
            <a:r>
              <a:rPr lang="fr-FR" b="1" dirty="0" smtClean="0">
                <a:solidFill>
                  <a:srgbClr val="FF33CC"/>
                </a:solidFill>
                <a:latin typeface="Times New Roman" pitchFamily="18" charset="0"/>
                <a:cs typeface="Times New Roman" pitchFamily="18" charset="0"/>
              </a:rPr>
              <a:t>1</a:t>
            </a:r>
            <a:r>
              <a:rPr lang="fr-FR" b="1"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Lames.</a:t>
            </a:r>
          </a:p>
          <a:p>
            <a:pPr marL="4121150" indent="-1165225">
              <a:buNone/>
            </a:pPr>
            <a:r>
              <a:rPr lang="fr-FR" b="1" dirty="0">
                <a:solidFill>
                  <a:srgbClr val="FF33CC"/>
                </a:solidFill>
                <a:latin typeface="Times New Roman" pitchFamily="18" charset="0"/>
                <a:cs typeface="Times New Roman" pitchFamily="18" charset="0"/>
              </a:rPr>
              <a:t>2</a:t>
            </a:r>
            <a:r>
              <a:rPr lang="fr-FR" b="1" dirty="0">
                <a:latin typeface="Times New Roman" pitchFamily="18" charset="0"/>
                <a:cs typeface="Times New Roman" pitchFamily="18" charset="0"/>
              </a:rPr>
              <a:t>- </a:t>
            </a:r>
            <a:r>
              <a:rPr lang="fr-FR" dirty="0">
                <a:latin typeface="Times New Roman" pitchFamily="18" charset="0"/>
                <a:cs typeface="Times New Roman" pitchFamily="18" charset="0"/>
              </a:rPr>
              <a:t>Lamelles.</a:t>
            </a:r>
          </a:p>
          <a:p>
            <a:pPr marL="4121150" indent="-1165225">
              <a:buNone/>
            </a:pPr>
            <a:r>
              <a:rPr lang="fr-FR" b="1" dirty="0">
                <a:solidFill>
                  <a:srgbClr val="FF33CC"/>
                </a:solidFill>
                <a:latin typeface="Times New Roman" pitchFamily="18" charset="0"/>
                <a:cs typeface="Times New Roman" pitchFamily="18" charset="0"/>
              </a:rPr>
              <a:t>3</a:t>
            </a:r>
            <a:r>
              <a:rPr lang="fr-FR" b="1" dirty="0">
                <a:latin typeface="Times New Roman" pitchFamily="18" charset="0"/>
                <a:cs typeface="Times New Roman" pitchFamily="18" charset="0"/>
              </a:rPr>
              <a:t>- </a:t>
            </a:r>
            <a:r>
              <a:rPr lang="fr-FR" dirty="0">
                <a:latin typeface="Times New Roman" pitchFamily="18" charset="0"/>
                <a:cs typeface="Times New Roman" pitchFamily="18" charset="0"/>
              </a:rPr>
              <a:t>Pipettes.</a:t>
            </a:r>
          </a:p>
          <a:p>
            <a:pPr marL="4121150" indent="-1165225">
              <a:buNone/>
            </a:pPr>
            <a:r>
              <a:rPr lang="fr-FR" b="1" dirty="0">
                <a:solidFill>
                  <a:srgbClr val="FF33CC"/>
                </a:solidFill>
                <a:latin typeface="Times New Roman" pitchFamily="18" charset="0"/>
                <a:cs typeface="Times New Roman" pitchFamily="18" charset="0"/>
              </a:rPr>
              <a:t>4</a:t>
            </a:r>
            <a:r>
              <a:rPr lang="fr-FR" b="1" dirty="0">
                <a:latin typeface="Times New Roman" pitchFamily="18" charset="0"/>
                <a:cs typeface="Times New Roman" pitchFamily="18" charset="0"/>
              </a:rPr>
              <a:t>- </a:t>
            </a:r>
            <a:r>
              <a:rPr lang="fr-FR" dirty="0">
                <a:latin typeface="Times New Roman" pitchFamily="18" charset="0"/>
                <a:cs typeface="Times New Roman" pitchFamily="18" charset="0"/>
              </a:rPr>
              <a:t>Microscope optique</a:t>
            </a:r>
            <a:r>
              <a:rPr lang="fr-FR" dirty="0" smtClean="0">
                <a:latin typeface="Times New Roman" pitchFamily="18" charset="0"/>
                <a:cs typeface="Times New Roman" pitchFamily="18" charset="0"/>
              </a:rPr>
              <a:t>.</a:t>
            </a:r>
          </a:p>
          <a:p>
            <a:pPr marL="4121150" indent="-1165225">
              <a:buNone/>
            </a:pPr>
            <a:r>
              <a:rPr lang="fr-FR" b="1" dirty="0">
                <a:solidFill>
                  <a:srgbClr val="FF33CC"/>
                </a:solidFill>
                <a:latin typeface="Times New Roman" pitchFamily="18" charset="0"/>
                <a:cs typeface="Times New Roman" pitchFamily="18" charset="0"/>
              </a:rPr>
              <a:t>5</a:t>
            </a:r>
            <a:r>
              <a:rPr lang="fr-FR" b="1" dirty="0" smtClean="0">
                <a:latin typeface="Times New Roman" pitchFamily="18" charset="0"/>
                <a:cs typeface="Times New Roman" pitchFamily="18" charset="0"/>
              </a:rPr>
              <a:t>- </a:t>
            </a:r>
            <a:r>
              <a:rPr lang="fr-FR" dirty="0">
                <a:latin typeface="Times New Roman" pitchFamily="18" charset="0"/>
                <a:cs typeface="Times New Roman" pitchFamily="18" charset="0"/>
              </a:rPr>
              <a:t>Rouge neutre.</a:t>
            </a:r>
            <a:r>
              <a:rPr lang="fr-FR" b="1" dirty="0">
                <a:latin typeface="Times New Roman" pitchFamily="18" charset="0"/>
                <a:cs typeface="Times New Roman" pitchFamily="18" charset="0"/>
              </a:rPr>
              <a:t> </a:t>
            </a:r>
            <a:endParaRPr lang="fr-FR" dirty="0">
              <a:latin typeface="Times New Roman" pitchFamily="18" charset="0"/>
              <a:cs typeface="Times New Roman" pitchFamily="18" charset="0"/>
            </a:endParaRPr>
          </a:p>
          <a:p>
            <a:pPr marL="4121150" indent="-1165225">
              <a:buNone/>
            </a:pPr>
            <a:r>
              <a:rPr lang="fr-FR" b="1" dirty="0">
                <a:solidFill>
                  <a:srgbClr val="FF33CC"/>
                </a:solidFill>
                <a:latin typeface="Times New Roman" pitchFamily="18" charset="0"/>
                <a:cs typeface="Times New Roman" pitchFamily="18" charset="0"/>
              </a:rPr>
              <a:t>6</a:t>
            </a:r>
            <a:r>
              <a:rPr lang="fr-FR" b="1" dirty="0" smtClean="0">
                <a:latin typeface="Times New Roman" pitchFamily="18" charset="0"/>
                <a:cs typeface="Times New Roman" pitchFamily="18" charset="0"/>
              </a:rPr>
              <a:t>- </a:t>
            </a:r>
            <a:r>
              <a:rPr lang="fr-FR" dirty="0">
                <a:latin typeface="Times New Roman" pitchFamily="18" charset="0"/>
                <a:cs typeface="Times New Roman" pitchFamily="18" charset="0"/>
              </a:rPr>
              <a:t>Vert de méthyle.</a:t>
            </a:r>
            <a:endParaRPr lang="fr-FR" dirty="0" smtClean="0">
              <a:latin typeface="Times New Roman" pitchFamily="18" charset="0"/>
              <a:cs typeface="Times New Roman" pitchFamily="18" charset="0"/>
            </a:endParaRPr>
          </a:p>
          <a:p>
            <a:pPr marL="4121150" indent="-1165225">
              <a:buNone/>
            </a:pPr>
            <a:r>
              <a:rPr lang="fr-FR" b="1" dirty="0">
                <a:solidFill>
                  <a:srgbClr val="FF33CC"/>
                </a:solidFill>
                <a:latin typeface="Times New Roman" pitchFamily="18" charset="0"/>
                <a:cs typeface="Times New Roman" pitchFamily="18" charset="0"/>
              </a:rPr>
              <a:t>7</a:t>
            </a:r>
            <a:r>
              <a:rPr lang="fr-FR" b="1" dirty="0" smtClean="0">
                <a:latin typeface="Times New Roman" pitchFamily="18" charset="0"/>
                <a:cs typeface="Times New Roman" pitchFamily="18" charset="0"/>
              </a:rPr>
              <a:t>- </a:t>
            </a:r>
            <a:r>
              <a:rPr lang="fr-FR" dirty="0">
                <a:latin typeface="Times New Roman" pitchFamily="18" charset="0"/>
                <a:cs typeface="Times New Roman" pitchFamily="18" charset="0"/>
              </a:rPr>
              <a:t>Solution de levure de bière</a:t>
            </a:r>
            <a:r>
              <a:rPr lang="fr-FR" sz="2800"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u="sng" dirty="0" smtClean="0">
                <a:solidFill>
                  <a:srgbClr val="FF0000"/>
                </a:solidFill>
                <a:latin typeface="Times New Roman" pitchFamily="18" charset="0"/>
                <a:cs typeface="Times New Roman" pitchFamily="18" charset="0"/>
              </a:rPr>
              <a:t>Travail à faire </a:t>
            </a:r>
            <a:endParaRPr lang="fr-FR"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268760"/>
            <a:ext cx="8229600" cy="4857403"/>
          </a:xfrm>
        </p:spPr>
        <p:txBody>
          <a:bodyPr>
            <a:normAutofit/>
          </a:bodyPr>
          <a:lstStyle/>
          <a:p>
            <a:pPr>
              <a:buNone/>
            </a:pPr>
            <a:endParaRPr lang="fr-FR" b="1" dirty="0" smtClean="0">
              <a:latin typeface="Times New Roman" pitchFamily="18" charset="0"/>
              <a:cs typeface="Times New Roman" pitchFamily="18" charset="0"/>
            </a:endParaRPr>
          </a:p>
          <a:p>
            <a:pPr>
              <a:buNone/>
            </a:pPr>
            <a:r>
              <a:rPr lang="fr-FR" b="1" dirty="0" smtClean="0">
                <a:solidFill>
                  <a:srgbClr val="FF33CC"/>
                </a:solidFill>
                <a:latin typeface="Times New Roman" pitchFamily="18" charset="0"/>
                <a:cs typeface="Times New Roman" pitchFamily="18" charset="0"/>
              </a:rPr>
              <a:t> 1</a:t>
            </a:r>
            <a:r>
              <a:rPr lang="fr-FR" dirty="0" smtClean="0">
                <a:latin typeface="Times New Roman" pitchFamily="18" charset="0"/>
                <a:cs typeface="Times New Roman" pitchFamily="18" charset="0"/>
              </a:rPr>
              <a:t>-Faire un schéma légendé de différents types de Protozoaires.</a:t>
            </a:r>
          </a:p>
          <a:p>
            <a:pPr>
              <a:buNone/>
            </a:pPr>
            <a:r>
              <a:rPr lang="fr-FR" dirty="0" smtClean="0">
                <a:latin typeface="Times New Roman" pitchFamily="18" charset="0"/>
                <a:cs typeface="Times New Roman" pitchFamily="18" charset="0"/>
              </a:rPr>
              <a:t> </a:t>
            </a:r>
            <a:r>
              <a:rPr lang="fr-FR" b="1" dirty="0" smtClean="0">
                <a:solidFill>
                  <a:srgbClr val="FF33CC"/>
                </a:solidFill>
                <a:latin typeface="Times New Roman" pitchFamily="18" charset="0"/>
                <a:cs typeface="Times New Roman" pitchFamily="18" charset="0"/>
              </a:rPr>
              <a:t>2</a:t>
            </a:r>
            <a:r>
              <a:rPr lang="fr-FR" dirty="0" smtClean="0">
                <a:latin typeface="Times New Roman" pitchFamily="18" charset="0"/>
                <a:cs typeface="Times New Roman" pitchFamily="18" charset="0"/>
              </a:rPr>
              <a:t>-Faire </a:t>
            </a:r>
            <a:r>
              <a:rPr lang="fr-FR" dirty="0">
                <a:latin typeface="Times New Roman" pitchFamily="18" charset="0"/>
                <a:cs typeface="Times New Roman" pitchFamily="18" charset="0"/>
              </a:rPr>
              <a:t>un schéma légendé de la Paramécie.</a:t>
            </a:r>
          </a:p>
          <a:p>
            <a:pPr>
              <a:buNone/>
            </a:pPr>
            <a:r>
              <a:rPr lang="fr-FR" dirty="0" smtClean="0"/>
              <a:t> </a:t>
            </a:r>
            <a:r>
              <a:rPr lang="fr-FR" b="1" dirty="0" smtClean="0">
                <a:solidFill>
                  <a:srgbClr val="FF33CC"/>
                </a:solidFill>
                <a:latin typeface="Times New Roman" pitchFamily="18" charset="0"/>
                <a:cs typeface="Times New Roman" pitchFamily="18" charset="0"/>
              </a:rPr>
              <a:t>3</a:t>
            </a:r>
            <a:r>
              <a:rPr lang="fr-FR" dirty="0" smtClean="0">
                <a:latin typeface="Times New Roman" pitchFamily="18" charset="0"/>
                <a:cs typeface="Times New Roman" pitchFamily="18" charset="0"/>
              </a:rPr>
              <a:t>-Donner la classification de la paramécie.</a:t>
            </a:r>
          </a:p>
          <a:p>
            <a:pPr>
              <a:buNone/>
            </a:pPr>
            <a:r>
              <a:rPr lang="fr-FR" b="1" dirty="0" smtClean="0">
                <a:solidFill>
                  <a:srgbClr val="FF33CC"/>
                </a:solidFill>
                <a:latin typeface="Times New Roman" pitchFamily="18" charset="0"/>
                <a:cs typeface="Times New Roman" pitchFamily="18" charset="0"/>
              </a:rPr>
              <a:t> 4</a:t>
            </a:r>
            <a:r>
              <a:rPr lang="fr-FR" dirty="0" smtClean="0">
                <a:latin typeface="Times New Roman" pitchFamily="18" charset="0"/>
                <a:cs typeface="Times New Roman" pitchFamily="18" charset="0"/>
              </a:rPr>
              <a:t>-Répondre aux questions relatives au rôle des différents organites de la paramécie.</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ZoneTexte 12"/>
          <p:cNvSpPr txBox="1">
            <a:spLocks noChangeArrowheads="1"/>
          </p:cNvSpPr>
          <p:nvPr/>
        </p:nvSpPr>
        <p:spPr bwMode="auto">
          <a:xfrm>
            <a:off x="3357563" y="214313"/>
            <a:ext cx="2770187" cy="523875"/>
          </a:xfrm>
          <a:prstGeom prst="rect">
            <a:avLst/>
          </a:prstGeom>
          <a:solidFill>
            <a:srgbClr val="FF0000"/>
          </a:solidFill>
          <a:ln w="9525">
            <a:noFill/>
            <a:miter lim="800000"/>
            <a:headEnd/>
            <a:tailEnd/>
          </a:ln>
        </p:spPr>
        <p:txBody>
          <a:bodyPr wrap="none">
            <a:spAutoFit/>
          </a:bodyPr>
          <a:lstStyle/>
          <a:p>
            <a:r>
              <a:rPr lang="fr-FR" sz="2800" b="1">
                <a:latin typeface="Times New Roman" pitchFamily="18" charset="0"/>
              </a:rPr>
              <a:t>Règne: Protistes </a:t>
            </a:r>
          </a:p>
        </p:txBody>
      </p:sp>
      <p:sp>
        <p:nvSpPr>
          <p:cNvPr id="14" name="ZoneTexte 13"/>
          <p:cNvSpPr txBox="1"/>
          <p:nvPr/>
        </p:nvSpPr>
        <p:spPr>
          <a:xfrm>
            <a:off x="2428875" y="1143000"/>
            <a:ext cx="838200" cy="369888"/>
          </a:xfrm>
          <a:prstGeom prst="rect">
            <a:avLst/>
          </a:prstGeom>
          <a:solidFill>
            <a:srgbClr val="FFFF00"/>
          </a:solidFill>
        </p:spPr>
        <p:txBody>
          <a:bodyPr wrap="none">
            <a:spAutoFit/>
          </a:bodyPr>
          <a:lstStyle/>
          <a:p>
            <a:pPr>
              <a:defRPr/>
            </a:pPr>
            <a:r>
              <a:rPr lang="fr-FR" b="1" dirty="0" err="1">
                <a:latin typeface="Times New Roman" pitchFamily="18" charset="0"/>
              </a:rPr>
              <a:t>Sou.R</a:t>
            </a:r>
            <a:r>
              <a:rPr lang="fr-FR" b="1" dirty="0">
                <a:latin typeface="Times New Roman" pitchFamily="18" charset="0"/>
              </a:rPr>
              <a:t>.</a:t>
            </a:r>
          </a:p>
        </p:txBody>
      </p:sp>
      <p:sp>
        <p:nvSpPr>
          <p:cNvPr id="15" name="ZoneTexte 14"/>
          <p:cNvSpPr txBox="1"/>
          <p:nvPr/>
        </p:nvSpPr>
        <p:spPr>
          <a:xfrm>
            <a:off x="3643313" y="1071563"/>
            <a:ext cx="1857375" cy="461962"/>
          </a:xfrm>
          <a:prstGeom prst="rect">
            <a:avLst/>
          </a:prstGeom>
          <a:solidFill>
            <a:srgbClr val="FFFF00"/>
          </a:solidFill>
        </p:spPr>
        <p:txBody>
          <a:bodyPr>
            <a:spAutoFit/>
          </a:bodyPr>
          <a:lstStyle/>
          <a:p>
            <a:pPr>
              <a:defRPr/>
            </a:pPr>
            <a:r>
              <a:rPr lang="fr-FR" sz="2400" b="1" dirty="0">
                <a:latin typeface="Times New Roman" pitchFamily="18" charset="0"/>
              </a:rPr>
              <a:t>Protozoaires</a:t>
            </a:r>
          </a:p>
        </p:txBody>
      </p:sp>
      <p:sp>
        <p:nvSpPr>
          <p:cNvPr id="16" name="ZoneTexte 15"/>
          <p:cNvSpPr txBox="1"/>
          <p:nvPr/>
        </p:nvSpPr>
        <p:spPr>
          <a:xfrm>
            <a:off x="428625" y="1928813"/>
            <a:ext cx="717550" cy="369887"/>
          </a:xfrm>
          <a:prstGeom prst="rect">
            <a:avLst/>
          </a:prstGeom>
          <a:solidFill>
            <a:schemeClr val="accent1">
              <a:lumMod val="60000"/>
              <a:lumOff val="40000"/>
            </a:schemeClr>
          </a:solidFill>
        </p:spPr>
        <p:txBody>
          <a:bodyPr wrap="none">
            <a:spAutoFit/>
          </a:bodyPr>
          <a:lstStyle/>
          <a:p>
            <a:pPr>
              <a:defRPr/>
            </a:pPr>
            <a:r>
              <a:rPr lang="fr-FR" b="1" dirty="0">
                <a:latin typeface="Times New Roman" pitchFamily="18" charset="0"/>
              </a:rPr>
              <a:t>Emb.</a:t>
            </a:r>
          </a:p>
        </p:txBody>
      </p:sp>
      <p:sp>
        <p:nvSpPr>
          <p:cNvPr id="17" name="ZoneTexte 16"/>
          <p:cNvSpPr txBox="1"/>
          <p:nvPr/>
        </p:nvSpPr>
        <p:spPr>
          <a:xfrm>
            <a:off x="1357313" y="1928813"/>
            <a:ext cx="2395537" cy="400050"/>
          </a:xfrm>
          <a:prstGeom prst="rect">
            <a:avLst/>
          </a:prstGeom>
          <a:solidFill>
            <a:schemeClr val="accent1">
              <a:lumMod val="60000"/>
              <a:lumOff val="40000"/>
            </a:schemeClr>
          </a:solidFill>
        </p:spPr>
        <p:txBody>
          <a:bodyPr wrap="none">
            <a:spAutoFit/>
          </a:bodyPr>
          <a:lstStyle/>
          <a:p>
            <a:pPr>
              <a:defRPr/>
            </a:pPr>
            <a:r>
              <a:rPr lang="fr-FR" sz="2000" b="1" dirty="0">
                <a:latin typeface="Times New Roman" pitchFamily="18" charset="0"/>
              </a:rPr>
              <a:t>Sarcomastigophores</a:t>
            </a:r>
          </a:p>
        </p:txBody>
      </p:sp>
      <p:sp>
        <p:nvSpPr>
          <p:cNvPr id="18" name="ZoneTexte 17"/>
          <p:cNvSpPr txBox="1"/>
          <p:nvPr/>
        </p:nvSpPr>
        <p:spPr>
          <a:xfrm>
            <a:off x="4429125" y="2571750"/>
            <a:ext cx="795338" cy="400050"/>
          </a:xfrm>
          <a:prstGeom prst="rect">
            <a:avLst/>
          </a:prstGeom>
          <a:solidFill>
            <a:schemeClr val="accent1">
              <a:lumMod val="60000"/>
              <a:lumOff val="40000"/>
            </a:schemeClr>
          </a:solidFill>
        </p:spPr>
        <p:txBody>
          <a:bodyPr wrap="none">
            <a:spAutoFit/>
          </a:bodyPr>
          <a:lstStyle/>
          <a:p>
            <a:pPr>
              <a:defRPr/>
            </a:pPr>
            <a:r>
              <a:rPr lang="fr-FR" sz="2000" b="1" dirty="0">
                <a:latin typeface="Times New Roman" pitchFamily="18" charset="0"/>
              </a:rPr>
              <a:t>Ciliés</a:t>
            </a:r>
          </a:p>
        </p:txBody>
      </p:sp>
      <p:sp>
        <p:nvSpPr>
          <p:cNvPr id="19" name="ZoneTexte 18"/>
          <p:cNvSpPr txBox="1"/>
          <p:nvPr/>
        </p:nvSpPr>
        <p:spPr>
          <a:xfrm>
            <a:off x="5214938" y="2071688"/>
            <a:ext cx="1643062" cy="400050"/>
          </a:xfrm>
          <a:prstGeom prst="rect">
            <a:avLst/>
          </a:prstGeom>
          <a:solidFill>
            <a:schemeClr val="accent1">
              <a:lumMod val="60000"/>
              <a:lumOff val="40000"/>
            </a:schemeClr>
          </a:solidFill>
        </p:spPr>
        <p:txBody>
          <a:bodyPr>
            <a:spAutoFit/>
          </a:bodyPr>
          <a:lstStyle/>
          <a:p>
            <a:pPr>
              <a:defRPr/>
            </a:pPr>
            <a:r>
              <a:rPr lang="fr-FR" sz="2000" b="1" dirty="0">
                <a:latin typeface="Times New Roman" pitchFamily="18" charset="0"/>
              </a:rPr>
              <a:t>Sporozoaires</a:t>
            </a:r>
          </a:p>
        </p:txBody>
      </p:sp>
      <p:sp>
        <p:nvSpPr>
          <p:cNvPr id="20" name="ZoneTexte 19"/>
          <p:cNvSpPr txBox="1"/>
          <p:nvPr/>
        </p:nvSpPr>
        <p:spPr>
          <a:xfrm>
            <a:off x="7143750" y="2571750"/>
            <a:ext cx="1714500" cy="400050"/>
          </a:xfrm>
          <a:prstGeom prst="rect">
            <a:avLst/>
          </a:prstGeom>
          <a:solidFill>
            <a:schemeClr val="accent1">
              <a:lumMod val="60000"/>
              <a:lumOff val="40000"/>
            </a:schemeClr>
          </a:solidFill>
        </p:spPr>
        <p:txBody>
          <a:bodyPr>
            <a:spAutoFit/>
          </a:bodyPr>
          <a:lstStyle/>
          <a:p>
            <a:pPr>
              <a:defRPr/>
            </a:pPr>
            <a:r>
              <a:rPr lang="fr-FR" sz="2000" b="1" dirty="0">
                <a:latin typeface="Times New Roman" pitchFamily="18" charset="0"/>
              </a:rPr>
              <a:t>Myxozoaire</a:t>
            </a:r>
          </a:p>
        </p:txBody>
      </p:sp>
      <p:cxnSp>
        <p:nvCxnSpPr>
          <p:cNvPr id="21" name="Connecteur droit avec flèche 20"/>
          <p:cNvCxnSpPr>
            <a:endCxn id="53" idx="0"/>
          </p:cNvCxnSpPr>
          <p:nvPr/>
        </p:nvCxnSpPr>
        <p:spPr>
          <a:xfrm rot="5400000">
            <a:off x="1178719" y="2321719"/>
            <a:ext cx="1000125" cy="928687"/>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rot="10800000" flipV="1">
            <a:off x="3000375" y="1500188"/>
            <a:ext cx="571500" cy="42862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rot="5400000">
            <a:off x="4143375" y="2000250"/>
            <a:ext cx="1000125" cy="14287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5500688" y="1571625"/>
            <a:ext cx="2500312" cy="8572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4714875" y="1571625"/>
            <a:ext cx="928688" cy="5715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4" name="Flèche vers le bas 43"/>
          <p:cNvSpPr/>
          <p:nvPr/>
        </p:nvSpPr>
        <p:spPr>
          <a:xfrm>
            <a:off x="4500563" y="785813"/>
            <a:ext cx="285750" cy="28575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cxnSp>
        <p:nvCxnSpPr>
          <p:cNvPr id="46" name="Connecteur droit avec flèche 45"/>
          <p:cNvCxnSpPr>
            <a:endCxn id="54" idx="0"/>
          </p:cNvCxnSpPr>
          <p:nvPr/>
        </p:nvCxnSpPr>
        <p:spPr>
          <a:xfrm rot="16200000" flipH="1">
            <a:off x="2089150" y="2339975"/>
            <a:ext cx="1000125" cy="89217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3" name="ZoneTexte 52"/>
          <p:cNvSpPr txBox="1"/>
          <p:nvPr/>
        </p:nvSpPr>
        <p:spPr>
          <a:xfrm>
            <a:off x="285750" y="3286125"/>
            <a:ext cx="1857375" cy="461963"/>
          </a:xfrm>
          <a:prstGeom prst="rect">
            <a:avLst/>
          </a:prstGeom>
          <a:solidFill>
            <a:schemeClr val="bg1">
              <a:lumMod val="40000"/>
              <a:lumOff val="60000"/>
            </a:schemeClr>
          </a:solidFill>
        </p:spPr>
        <p:txBody>
          <a:bodyPr>
            <a:spAutoFit/>
          </a:bodyPr>
          <a:lstStyle/>
          <a:p>
            <a:pPr>
              <a:defRPr/>
            </a:pPr>
            <a:r>
              <a:rPr lang="fr-FR" sz="2400" b="1" dirty="0">
                <a:latin typeface="Times New Roman" pitchFamily="18" charset="0"/>
              </a:rPr>
              <a:t>Rhizopodes</a:t>
            </a:r>
          </a:p>
        </p:txBody>
      </p:sp>
      <p:sp>
        <p:nvSpPr>
          <p:cNvPr id="54" name="ZoneTexte 53"/>
          <p:cNvSpPr txBox="1"/>
          <p:nvPr/>
        </p:nvSpPr>
        <p:spPr>
          <a:xfrm>
            <a:off x="2357438" y="3286125"/>
            <a:ext cx="1357312" cy="461963"/>
          </a:xfrm>
          <a:prstGeom prst="rect">
            <a:avLst/>
          </a:prstGeom>
          <a:solidFill>
            <a:schemeClr val="bg1">
              <a:lumMod val="40000"/>
              <a:lumOff val="60000"/>
            </a:schemeClr>
          </a:solidFill>
        </p:spPr>
        <p:txBody>
          <a:bodyPr>
            <a:spAutoFit/>
          </a:bodyPr>
          <a:lstStyle/>
          <a:p>
            <a:pPr>
              <a:defRPr/>
            </a:pPr>
            <a:r>
              <a:rPr lang="fr-FR" sz="2400" b="1" dirty="0">
                <a:latin typeface="Times New Roman" pitchFamily="18" charset="0"/>
              </a:rPr>
              <a:t>Flagellés</a:t>
            </a:r>
          </a:p>
        </p:txBody>
      </p:sp>
      <p:sp>
        <p:nvSpPr>
          <p:cNvPr id="55" name="ZoneTexte 54"/>
          <p:cNvSpPr txBox="1"/>
          <p:nvPr/>
        </p:nvSpPr>
        <p:spPr>
          <a:xfrm>
            <a:off x="785813" y="4214813"/>
            <a:ext cx="2114550" cy="400050"/>
          </a:xfrm>
          <a:prstGeom prst="rect">
            <a:avLst/>
          </a:prstGeom>
          <a:solidFill>
            <a:schemeClr val="tx1">
              <a:lumMod val="65000"/>
            </a:schemeClr>
          </a:solidFill>
        </p:spPr>
        <p:txBody>
          <a:bodyPr wrap="none">
            <a:spAutoFit/>
          </a:bodyPr>
          <a:lstStyle/>
          <a:p>
            <a:pPr>
              <a:defRPr/>
            </a:pPr>
            <a:r>
              <a:rPr lang="fr-FR" b="1" dirty="0">
                <a:latin typeface="Times New Roman" pitchFamily="18" charset="0"/>
              </a:rPr>
              <a:t> </a:t>
            </a:r>
            <a:r>
              <a:rPr lang="fr-FR" sz="2000" b="1" dirty="0">
                <a:solidFill>
                  <a:srgbClr val="C00000"/>
                </a:solidFill>
                <a:latin typeface="Times New Roman" pitchFamily="18" charset="0"/>
              </a:rPr>
              <a:t>Lobosea (Amibe)</a:t>
            </a:r>
          </a:p>
        </p:txBody>
      </p:sp>
      <p:sp>
        <p:nvSpPr>
          <p:cNvPr id="56" name="ZoneTexte 55"/>
          <p:cNvSpPr txBox="1"/>
          <p:nvPr/>
        </p:nvSpPr>
        <p:spPr>
          <a:xfrm>
            <a:off x="214313" y="4214813"/>
            <a:ext cx="473075" cy="369887"/>
          </a:xfrm>
          <a:prstGeom prst="rect">
            <a:avLst/>
          </a:prstGeom>
          <a:solidFill>
            <a:schemeClr val="tx1">
              <a:lumMod val="65000"/>
            </a:schemeClr>
          </a:solidFill>
        </p:spPr>
        <p:txBody>
          <a:bodyPr wrap="none">
            <a:spAutoFit/>
          </a:bodyPr>
          <a:lstStyle/>
          <a:p>
            <a:pPr>
              <a:defRPr/>
            </a:pPr>
            <a:r>
              <a:rPr lang="fr-FR" b="1" dirty="0">
                <a:solidFill>
                  <a:srgbClr val="C00000"/>
                </a:solidFill>
                <a:latin typeface="Times New Roman" pitchFamily="18" charset="0"/>
              </a:rPr>
              <a:t>Cl.</a:t>
            </a:r>
          </a:p>
        </p:txBody>
      </p:sp>
      <p:sp>
        <p:nvSpPr>
          <p:cNvPr id="59" name="ZoneTexte 58"/>
          <p:cNvSpPr txBox="1"/>
          <p:nvPr/>
        </p:nvSpPr>
        <p:spPr>
          <a:xfrm>
            <a:off x="0" y="2786063"/>
            <a:ext cx="915988" cy="369887"/>
          </a:xfrm>
          <a:prstGeom prst="rect">
            <a:avLst/>
          </a:prstGeom>
          <a:solidFill>
            <a:schemeClr val="bg1">
              <a:lumMod val="40000"/>
              <a:lumOff val="60000"/>
            </a:schemeClr>
          </a:solidFill>
        </p:spPr>
        <p:txBody>
          <a:bodyPr wrap="none">
            <a:spAutoFit/>
          </a:bodyPr>
          <a:lstStyle/>
          <a:p>
            <a:pPr>
              <a:defRPr/>
            </a:pPr>
            <a:r>
              <a:rPr lang="fr-FR" b="1" dirty="0">
                <a:latin typeface="Times New Roman" pitchFamily="18" charset="0"/>
              </a:rPr>
              <a:t>Sup.Cl.</a:t>
            </a:r>
          </a:p>
        </p:txBody>
      </p:sp>
      <p:sp>
        <p:nvSpPr>
          <p:cNvPr id="60" name="Rectangle 59"/>
          <p:cNvSpPr/>
          <p:nvPr/>
        </p:nvSpPr>
        <p:spPr>
          <a:xfrm>
            <a:off x="500063" y="6143625"/>
            <a:ext cx="2525712" cy="400050"/>
          </a:xfrm>
          <a:prstGeom prst="rect">
            <a:avLst/>
          </a:prstGeom>
          <a:solidFill>
            <a:schemeClr val="tx1">
              <a:lumMod val="95000"/>
            </a:schemeClr>
          </a:solidFill>
        </p:spPr>
        <p:txBody>
          <a:bodyPr wrap="none">
            <a:spAutoFit/>
          </a:bodyPr>
          <a:lstStyle/>
          <a:p>
            <a:pPr>
              <a:defRPr/>
            </a:pPr>
            <a:r>
              <a:rPr lang="fr-FR" sz="2000" b="1" i="1" dirty="0" err="1">
                <a:solidFill>
                  <a:srgbClr val="FF0000"/>
                </a:solidFill>
                <a:latin typeface="Times New Roman" pitchFamily="18" charset="0"/>
              </a:rPr>
              <a:t>Entomoeba</a:t>
            </a:r>
            <a:r>
              <a:rPr lang="fr-FR" sz="2000" b="1" i="1" dirty="0">
                <a:solidFill>
                  <a:srgbClr val="FF0000"/>
                </a:solidFill>
                <a:latin typeface="Times New Roman" pitchFamily="18" charset="0"/>
              </a:rPr>
              <a:t> </a:t>
            </a:r>
            <a:r>
              <a:rPr lang="fr-FR" sz="2000" b="1" i="1" dirty="0" err="1">
                <a:solidFill>
                  <a:srgbClr val="FF0000"/>
                </a:solidFill>
                <a:latin typeface="Times New Roman" pitchFamily="18" charset="0"/>
              </a:rPr>
              <a:t>histolytica</a:t>
            </a:r>
            <a:endParaRPr lang="fr-FR" sz="2000" b="1" dirty="0">
              <a:solidFill>
                <a:srgbClr val="FF0000"/>
              </a:solidFill>
              <a:latin typeface="Times New Roman" pitchFamily="18" charset="0"/>
            </a:endParaRPr>
          </a:p>
        </p:txBody>
      </p:sp>
      <p:sp>
        <p:nvSpPr>
          <p:cNvPr id="61" name="ZoneTexte 60"/>
          <p:cNvSpPr txBox="1"/>
          <p:nvPr/>
        </p:nvSpPr>
        <p:spPr>
          <a:xfrm>
            <a:off x="0" y="6143625"/>
            <a:ext cx="614363" cy="369888"/>
          </a:xfrm>
          <a:prstGeom prst="rect">
            <a:avLst/>
          </a:prstGeom>
          <a:solidFill>
            <a:schemeClr val="tx1">
              <a:lumMod val="95000"/>
            </a:schemeClr>
          </a:solidFill>
        </p:spPr>
        <p:txBody>
          <a:bodyPr>
            <a:spAutoFit/>
          </a:bodyPr>
          <a:lstStyle/>
          <a:p>
            <a:pPr>
              <a:defRPr/>
            </a:pPr>
            <a:r>
              <a:rPr lang="fr-FR" b="1" dirty="0">
                <a:solidFill>
                  <a:srgbClr val="29FBF6"/>
                </a:solidFill>
                <a:latin typeface="Times New Roman" pitchFamily="18" charset="0"/>
              </a:rPr>
              <a:t>Esp</a:t>
            </a:r>
            <a:r>
              <a:rPr lang="fr-FR" b="1" dirty="0">
                <a:solidFill>
                  <a:srgbClr val="00B050"/>
                </a:solidFill>
                <a:latin typeface="Times New Roman" pitchFamily="18" charset="0"/>
              </a:rPr>
              <a:t>.</a:t>
            </a:r>
          </a:p>
        </p:txBody>
      </p:sp>
      <p:cxnSp>
        <p:nvCxnSpPr>
          <p:cNvPr id="62" name="Connecteur droit avec flèche 61"/>
          <p:cNvCxnSpPr>
            <a:stCxn id="53" idx="2"/>
          </p:cNvCxnSpPr>
          <p:nvPr/>
        </p:nvCxnSpPr>
        <p:spPr>
          <a:xfrm rot="16200000" flipH="1">
            <a:off x="1159669" y="3802857"/>
            <a:ext cx="395287" cy="28575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7" name="ZoneTexte 66"/>
          <p:cNvSpPr txBox="1">
            <a:spLocks noChangeArrowheads="1"/>
          </p:cNvSpPr>
          <p:nvPr/>
        </p:nvSpPr>
        <p:spPr bwMode="auto">
          <a:xfrm>
            <a:off x="285750" y="4786313"/>
            <a:ext cx="2357438" cy="1323975"/>
          </a:xfrm>
          <a:prstGeom prst="rect">
            <a:avLst/>
          </a:prstGeom>
          <a:noFill/>
          <a:ln w="9525">
            <a:noFill/>
            <a:miter lim="800000"/>
            <a:headEnd/>
            <a:tailEnd/>
          </a:ln>
        </p:spPr>
        <p:txBody>
          <a:bodyPr>
            <a:spAutoFit/>
          </a:bodyPr>
          <a:lstStyle/>
          <a:p>
            <a:r>
              <a:rPr lang="fr-FR" sz="1600" b="1">
                <a:solidFill>
                  <a:srgbClr val="000000"/>
                </a:solidFill>
                <a:latin typeface="Times New Roman" pitchFamily="18" charset="0"/>
              </a:rPr>
              <a:t>Se déplacent et capturent leurs proies</a:t>
            </a:r>
          </a:p>
          <a:p>
            <a:r>
              <a:rPr lang="fr-FR" sz="1600" b="1">
                <a:solidFill>
                  <a:srgbClr val="000000"/>
                </a:solidFill>
                <a:latin typeface="Times New Roman" pitchFamily="18" charset="0"/>
              </a:rPr>
              <a:t> par des expansions cytoplasmiques :pseudopodes</a:t>
            </a:r>
          </a:p>
        </p:txBody>
      </p:sp>
      <p:sp>
        <p:nvSpPr>
          <p:cNvPr id="75" name="Rectangle 74"/>
          <p:cNvSpPr/>
          <p:nvPr/>
        </p:nvSpPr>
        <p:spPr>
          <a:xfrm>
            <a:off x="3429000" y="4500563"/>
            <a:ext cx="2070100" cy="369887"/>
          </a:xfrm>
          <a:prstGeom prst="rect">
            <a:avLst/>
          </a:prstGeom>
          <a:solidFill>
            <a:schemeClr val="bg2">
              <a:lumMod val="20000"/>
              <a:lumOff val="80000"/>
            </a:schemeClr>
          </a:solidFill>
        </p:spPr>
        <p:txBody>
          <a:bodyPr wrap="none">
            <a:spAutoFit/>
          </a:bodyPr>
          <a:lstStyle/>
          <a:p>
            <a:pPr>
              <a:defRPr/>
            </a:pPr>
            <a:r>
              <a:rPr lang="fr-FR" b="1" dirty="0">
                <a:solidFill>
                  <a:schemeClr val="accent4">
                    <a:lumMod val="10000"/>
                  </a:schemeClr>
                </a:solidFill>
                <a:latin typeface="Times New Roman" pitchFamily="18" charset="0"/>
              </a:rPr>
              <a:t>O. : kinetoplastida</a:t>
            </a:r>
            <a:r>
              <a:rPr lang="fr-FR" b="1" dirty="0">
                <a:latin typeface="Times New Roman" pitchFamily="18" charset="0"/>
              </a:rPr>
              <a:t> </a:t>
            </a:r>
            <a:endParaRPr lang="fr-FR" dirty="0">
              <a:latin typeface="Times New Roman" pitchFamily="18" charset="0"/>
            </a:endParaRPr>
          </a:p>
        </p:txBody>
      </p:sp>
      <p:cxnSp>
        <p:nvCxnSpPr>
          <p:cNvPr id="77" name="Connecteur droit avec flèche 76"/>
          <p:cNvCxnSpPr/>
          <p:nvPr/>
        </p:nvCxnSpPr>
        <p:spPr>
          <a:xfrm>
            <a:off x="3286125" y="3786188"/>
            <a:ext cx="714375" cy="642937"/>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1" name="ZoneTexte 30"/>
          <p:cNvSpPr txBox="1">
            <a:spLocks noChangeArrowheads="1"/>
          </p:cNvSpPr>
          <p:nvPr/>
        </p:nvSpPr>
        <p:spPr bwMode="auto">
          <a:xfrm>
            <a:off x="3071813" y="5000625"/>
            <a:ext cx="2698750" cy="584200"/>
          </a:xfrm>
          <a:prstGeom prst="rect">
            <a:avLst/>
          </a:prstGeom>
          <a:noFill/>
          <a:ln w="9525">
            <a:noFill/>
            <a:miter lim="800000"/>
            <a:headEnd/>
            <a:tailEnd/>
          </a:ln>
        </p:spPr>
        <p:txBody>
          <a:bodyPr wrap="none">
            <a:spAutoFit/>
          </a:bodyPr>
          <a:lstStyle/>
          <a:p>
            <a:r>
              <a:rPr lang="fr-FR" sz="1600" b="1">
                <a:solidFill>
                  <a:srgbClr val="000000"/>
                </a:solidFill>
                <a:latin typeface="Times New Roman" pitchFamily="18" charset="0"/>
              </a:rPr>
              <a:t>App. Locomoteur formé</a:t>
            </a:r>
          </a:p>
          <a:p>
            <a:r>
              <a:rPr lang="fr-FR" sz="1600" b="1">
                <a:solidFill>
                  <a:srgbClr val="000000"/>
                </a:solidFill>
                <a:latin typeface="Times New Roman" pitchFamily="18" charset="0"/>
              </a:rPr>
              <a:t> par un ou plusieurs flagelles</a:t>
            </a:r>
          </a:p>
        </p:txBody>
      </p:sp>
      <p:sp>
        <p:nvSpPr>
          <p:cNvPr id="34" name="Rectangle 33"/>
          <p:cNvSpPr/>
          <p:nvPr/>
        </p:nvSpPr>
        <p:spPr>
          <a:xfrm>
            <a:off x="3071813" y="5643563"/>
            <a:ext cx="2786062" cy="369887"/>
          </a:xfrm>
          <a:prstGeom prst="rect">
            <a:avLst/>
          </a:prstGeom>
          <a:solidFill>
            <a:schemeClr val="tx1">
              <a:lumMod val="95000"/>
            </a:schemeClr>
          </a:solidFill>
        </p:spPr>
        <p:txBody>
          <a:bodyPr>
            <a:spAutoFit/>
          </a:bodyPr>
          <a:lstStyle/>
          <a:p>
            <a:pPr>
              <a:defRPr/>
            </a:pPr>
            <a:r>
              <a:rPr lang="fr-FR" b="1" i="1" dirty="0">
                <a:solidFill>
                  <a:srgbClr val="FF0000"/>
                </a:solidFill>
                <a:latin typeface="Times New Roman" pitchFamily="18" charset="0"/>
              </a:rPr>
              <a:t>Trypanosoma</a:t>
            </a:r>
            <a:r>
              <a:rPr lang="fr-FR" i="1" dirty="0">
                <a:solidFill>
                  <a:srgbClr val="FF0000"/>
                </a:solidFill>
                <a:latin typeface="Times New Roman" pitchFamily="18" charset="0"/>
              </a:rPr>
              <a:t>. </a:t>
            </a:r>
            <a:r>
              <a:rPr lang="fr-FR" b="1" i="1" dirty="0">
                <a:solidFill>
                  <a:srgbClr val="FF0000"/>
                </a:solidFill>
                <a:latin typeface="Times New Roman" pitchFamily="18" charset="0"/>
              </a:rPr>
              <a:t>gambiense</a:t>
            </a:r>
            <a:r>
              <a:rPr lang="fr-FR" i="1" dirty="0">
                <a:solidFill>
                  <a:srgbClr val="FF0000"/>
                </a:solidFill>
                <a:latin typeface="Times New Roman" pitchFamily="18" charset="0"/>
              </a:rPr>
              <a:t> </a:t>
            </a:r>
          </a:p>
        </p:txBody>
      </p:sp>
      <p:sp>
        <p:nvSpPr>
          <p:cNvPr id="36" name="ZoneTexte 35"/>
          <p:cNvSpPr txBox="1">
            <a:spLocks noChangeArrowheads="1"/>
          </p:cNvSpPr>
          <p:nvPr/>
        </p:nvSpPr>
        <p:spPr bwMode="auto">
          <a:xfrm>
            <a:off x="4000500" y="3286125"/>
            <a:ext cx="1785938" cy="1077913"/>
          </a:xfrm>
          <a:prstGeom prst="rect">
            <a:avLst/>
          </a:prstGeom>
          <a:noFill/>
          <a:ln w="9525">
            <a:noFill/>
            <a:miter lim="800000"/>
            <a:headEnd/>
            <a:tailEnd/>
          </a:ln>
        </p:spPr>
        <p:txBody>
          <a:bodyPr>
            <a:spAutoFit/>
          </a:bodyPr>
          <a:lstStyle/>
          <a:p>
            <a:r>
              <a:rPr lang="fr-FR" sz="1600" b="1">
                <a:solidFill>
                  <a:srgbClr val="000000"/>
                </a:solidFill>
                <a:latin typeface="Times New Roman" pitchFamily="18" charset="0"/>
              </a:rPr>
              <a:t>App. Locomoteur formé par </a:t>
            </a:r>
          </a:p>
          <a:p>
            <a:r>
              <a:rPr lang="fr-FR" sz="1600" b="1">
                <a:solidFill>
                  <a:srgbClr val="000000"/>
                </a:solidFill>
                <a:latin typeface="Times New Roman" pitchFamily="18" charset="0"/>
              </a:rPr>
              <a:t>de nombreux cils vibratiles</a:t>
            </a:r>
          </a:p>
        </p:txBody>
      </p:sp>
      <p:sp>
        <p:nvSpPr>
          <p:cNvPr id="39" name="ZoneTexte 38"/>
          <p:cNvSpPr txBox="1">
            <a:spLocks noChangeArrowheads="1"/>
          </p:cNvSpPr>
          <p:nvPr/>
        </p:nvSpPr>
        <p:spPr bwMode="auto">
          <a:xfrm>
            <a:off x="6072188" y="3000375"/>
            <a:ext cx="1428750" cy="1077913"/>
          </a:xfrm>
          <a:prstGeom prst="rect">
            <a:avLst/>
          </a:prstGeom>
          <a:noFill/>
          <a:ln w="9525">
            <a:noFill/>
            <a:miter lim="800000"/>
            <a:headEnd/>
            <a:tailEnd/>
          </a:ln>
        </p:spPr>
        <p:txBody>
          <a:bodyPr>
            <a:spAutoFit/>
          </a:bodyPr>
          <a:lstStyle/>
          <a:p>
            <a:r>
              <a:rPr lang="fr-FR" sz="1600" b="1">
                <a:solidFill>
                  <a:srgbClr val="000000"/>
                </a:solidFill>
                <a:latin typeface="Times New Roman" pitchFamily="18" charset="0"/>
              </a:rPr>
              <a:t>Parasites dans un ou </a:t>
            </a:r>
          </a:p>
          <a:p>
            <a:r>
              <a:rPr lang="fr-FR" sz="1600" b="1">
                <a:solidFill>
                  <a:srgbClr val="000000"/>
                </a:solidFill>
                <a:latin typeface="Times New Roman" pitchFamily="18" charset="0"/>
              </a:rPr>
              <a:t>plusieurs hôtes</a:t>
            </a:r>
          </a:p>
        </p:txBody>
      </p:sp>
      <p:cxnSp>
        <p:nvCxnSpPr>
          <p:cNvPr id="41" name="Connecteur droit avec flèche 40"/>
          <p:cNvCxnSpPr/>
          <p:nvPr/>
        </p:nvCxnSpPr>
        <p:spPr>
          <a:xfrm rot="16200000" flipH="1">
            <a:off x="4643438" y="3071812"/>
            <a:ext cx="285750" cy="14287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5" name="Connecteur droit avec flèche 44"/>
          <p:cNvCxnSpPr/>
          <p:nvPr/>
        </p:nvCxnSpPr>
        <p:spPr>
          <a:xfrm rot="16200000" flipH="1">
            <a:off x="5679281" y="2464594"/>
            <a:ext cx="642938" cy="5715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5929313" y="4572000"/>
            <a:ext cx="1736373" cy="369332"/>
          </a:xfrm>
          <a:prstGeom prst="rect">
            <a:avLst/>
          </a:prstGeom>
          <a:solidFill>
            <a:schemeClr val="tx1">
              <a:lumMod val="95000"/>
            </a:schemeClr>
          </a:solidFill>
        </p:spPr>
        <p:txBody>
          <a:bodyPr wrap="none">
            <a:spAutoFit/>
          </a:bodyPr>
          <a:lstStyle/>
          <a:p>
            <a:pPr>
              <a:defRPr/>
            </a:pPr>
            <a:r>
              <a:rPr lang="fr-FR" b="1" i="1" dirty="0">
                <a:solidFill>
                  <a:srgbClr val="FF0000"/>
                </a:solidFill>
                <a:latin typeface="Times New Roman" pitchFamily="18" charset="0"/>
              </a:rPr>
              <a:t>Paramecium</a:t>
            </a:r>
            <a:r>
              <a:rPr lang="fr-FR" b="1" dirty="0">
                <a:solidFill>
                  <a:srgbClr val="FF0000"/>
                </a:solidFill>
                <a:latin typeface="Times New Roman" pitchFamily="18" charset="0"/>
              </a:rPr>
              <a:t> sp.</a:t>
            </a:r>
            <a:endParaRPr lang="ar-DZ" b="1" dirty="0">
              <a:solidFill>
                <a:srgbClr val="FF0000"/>
              </a:solidFill>
            </a:endParaRPr>
          </a:p>
        </p:txBody>
      </p:sp>
      <p:sp>
        <p:nvSpPr>
          <p:cNvPr id="49" name="Rectangle 48"/>
          <p:cNvSpPr/>
          <p:nvPr/>
        </p:nvSpPr>
        <p:spPr>
          <a:xfrm>
            <a:off x="5929313" y="4857750"/>
            <a:ext cx="1528762" cy="369888"/>
          </a:xfrm>
          <a:prstGeom prst="rect">
            <a:avLst/>
          </a:prstGeom>
          <a:solidFill>
            <a:schemeClr val="tx1">
              <a:lumMod val="95000"/>
            </a:schemeClr>
          </a:solidFill>
        </p:spPr>
        <p:txBody>
          <a:bodyPr wrap="none">
            <a:spAutoFit/>
          </a:bodyPr>
          <a:lstStyle/>
          <a:p>
            <a:pPr>
              <a:defRPr/>
            </a:pPr>
            <a:r>
              <a:rPr lang="fr-FR" b="1" i="1" dirty="0">
                <a:solidFill>
                  <a:srgbClr val="FF0000"/>
                </a:solidFill>
                <a:latin typeface="Times New Roman" pitchFamily="18" charset="0"/>
              </a:rPr>
              <a:t>Vorticella </a:t>
            </a:r>
            <a:r>
              <a:rPr lang="fr-FR" dirty="0">
                <a:solidFill>
                  <a:srgbClr val="FF0000"/>
                </a:solidFill>
                <a:latin typeface="Times New Roman" pitchFamily="18" charset="0"/>
              </a:rPr>
              <a:t> </a:t>
            </a:r>
            <a:r>
              <a:rPr lang="fr-FR" b="1" dirty="0">
                <a:solidFill>
                  <a:srgbClr val="FF0000"/>
                </a:solidFill>
                <a:latin typeface="Times New Roman" pitchFamily="18" charset="0"/>
              </a:rPr>
              <a:t>sp.</a:t>
            </a:r>
            <a:endParaRPr lang="ar-DZ" b="1" dirty="0">
              <a:solidFill>
                <a:srgbClr val="FF0000"/>
              </a:solidFill>
            </a:endParaRPr>
          </a:p>
        </p:txBody>
      </p:sp>
      <p:cxnSp>
        <p:nvCxnSpPr>
          <p:cNvPr id="52" name="Connecteur droit avec flèche 51"/>
          <p:cNvCxnSpPr/>
          <p:nvPr/>
        </p:nvCxnSpPr>
        <p:spPr>
          <a:xfrm>
            <a:off x="5429250" y="4071938"/>
            <a:ext cx="642938" cy="5715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8" name="ZoneTexte 37"/>
          <p:cNvSpPr txBox="1">
            <a:spLocks noChangeArrowheads="1"/>
          </p:cNvSpPr>
          <p:nvPr/>
        </p:nvSpPr>
        <p:spPr bwMode="auto">
          <a:xfrm>
            <a:off x="7429500" y="3143250"/>
            <a:ext cx="1571625" cy="584200"/>
          </a:xfrm>
          <a:prstGeom prst="rect">
            <a:avLst/>
          </a:prstGeom>
          <a:noFill/>
          <a:ln w="9525">
            <a:noFill/>
            <a:miter lim="800000"/>
            <a:headEnd/>
            <a:tailEnd/>
          </a:ln>
        </p:spPr>
        <p:txBody>
          <a:bodyPr>
            <a:spAutoFit/>
          </a:bodyPr>
          <a:lstStyle/>
          <a:p>
            <a:r>
              <a:rPr lang="fr-FR" sz="1600" b="1">
                <a:solidFill>
                  <a:srgbClr val="000000"/>
                </a:solidFill>
                <a:latin typeface="Times New Roman" pitchFamily="18" charset="0"/>
              </a:rPr>
              <a:t>Ectoparasites des vertébrées</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anim calcmode="lin" valueType="num">
                                      <p:cBhvr additive="base">
                                        <p:cTn id="11" dur="500" fill="hold"/>
                                        <p:tgtEl>
                                          <p:spTgt spid="44"/>
                                        </p:tgtEl>
                                        <p:attrNameLst>
                                          <p:attrName>ppt_x</p:attrName>
                                        </p:attrNameLst>
                                      </p:cBhvr>
                                      <p:tavLst>
                                        <p:tav tm="0">
                                          <p:val>
                                            <p:strVal val="#ppt_x"/>
                                          </p:val>
                                        </p:tav>
                                        <p:tav tm="100000">
                                          <p:val>
                                            <p:strVal val="#ppt_x"/>
                                          </p:val>
                                        </p:tav>
                                      </p:tavLst>
                                    </p:anim>
                                    <p:anim calcmode="lin" valueType="num">
                                      <p:cBhvr additive="base">
                                        <p:cTn id="12" dur="500" fill="hold"/>
                                        <p:tgtEl>
                                          <p:spTgt spid="4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ppt_x"/>
                                          </p:val>
                                        </p:tav>
                                        <p:tav tm="100000">
                                          <p:val>
                                            <p:strVal val="#ppt_x"/>
                                          </p:val>
                                        </p:tav>
                                      </p:tavLst>
                                    </p:anim>
                                    <p:anim calcmode="lin" valueType="num">
                                      <p:cBhvr additive="base">
                                        <p:cTn id="16" dur="500" fill="hold"/>
                                        <p:tgtEl>
                                          <p:spTgt spid="1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1"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blinds(horizontal)">
                                      <p:cBhvr>
                                        <p:cTn id="25" dur="500"/>
                                        <p:tgtEl>
                                          <p:spTgt spid="13"/>
                                        </p:tgtEl>
                                      </p:cBhvr>
                                    </p:animEffect>
                                  </p:childTnLst>
                                </p:cTn>
                              </p:par>
                              <p:par>
                                <p:cTn id="26" presetID="3" presetClass="entr" presetSubtype="10" fill="hold" grpId="1" nodeType="withEffect">
                                  <p:stCondLst>
                                    <p:cond delay="0"/>
                                  </p:stCondLst>
                                  <p:childTnLst>
                                    <p:set>
                                      <p:cBhvr>
                                        <p:cTn id="27" dur="1" fill="hold">
                                          <p:stCondLst>
                                            <p:cond delay="0"/>
                                          </p:stCondLst>
                                        </p:cTn>
                                        <p:tgtEl>
                                          <p:spTgt spid="44"/>
                                        </p:tgtEl>
                                        <p:attrNameLst>
                                          <p:attrName>style.visibility</p:attrName>
                                        </p:attrNameLst>
                                      </p:cBhvr>
                                      <p:to>
                                        <p:strVal val="visible"/>
                                      </p:to>
                                    </p:set>
                                    <p:animEffect transition="in" filter="blinds(horizontal)">
                                      <p:cBhvr>
                                        <p:cTn id="28" dur="500"/>
                                        <p:tgtEl>
                                          <p:spTgt spid="44"/>
                                        </p:tgtEl>
                                      </p:cBhvr>
                                    </p:animEffect>
                                  </p:childTnLst>
                                </p:cTn>
                              </p:par>
                              <p:par>
                                <p:cTn id="29" presetID="3" presetClass="entr" presetSubtype="10" fill="hold" grpId="1"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blinds(horizontal)">
                                      <p:cBhvr>
                                        <p:cTn id="31" dur="500"/>
                                        <p:tgtEl>
                                          <p:spTgt spid="15"/>
                                        </p:tgtEl>
                                      </p:cBhvr>
                                    </p:animEffect>
                                  </p:childTnLst>
                                </p:cTn>
                              </p:par>
                              <p:par>
                                <p:cTn id="32" presetID="3" presetClass="entr" presetSubtype="10" fill="hold" grpId="1"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blinds(horizontal)">
                                      <p:cBhvr>
                                        <p:cTn id="34" dur="500"/>
                                        <p:tgtEl>
                                          <p:spTgt spid="14"/>
                                        </p:tgtEl>
                                      </p:cBhvr>
                                    </p:animEffect>
                                  </p:childTnLst>
                                </p:cTn>
                              </p:par>
                              <p:par>
                                <p:cTn id="35" presetID="3" presetClass="entr" presetSubtype="10" fill="hold" nodeType="with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blinds(horizontal)">
                                      <p:cBhvr>
                                        <p:cTn id="37" dur="500"/>
                                        <p:tgtEl>
                                          <p:spTgt spid="22"/>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blinds(horizontal)">
                                      <p:cBhvr>
                                        <p:cTn id="40" dur="500"/>
                                        <p:tgtEl>
                                          <p:spTgt spid="17"/>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blinds(horizontal)">
                                      <p:cBhvr>
                                        <p:cTn id="43" dur="500"/>
                                        <p:tgtEl>
                                          <p:spTgt spid="16"/>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blinds(horizontal)">
                                      <p:cBhvr>
                                        <p:cTn id="46" dur="500"/>
                                        <p:tgtEl>
                                          <p:spTgt spid="59"/>
                                        </p:tgtEl>
                                      </p:cBhvr>
                                    </p:animEffect>
                                  </p:childTnLst>
                                </p:cTn>
                              </p:par>
                              <p:par>
                                <p:cTn id="47" presetID="3" presetClass="entr" presetSubtype="10" fill="hold"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blinds(horizontal)">
                                      <p:cBhvr>
                                        <p:cTn id="49" dur="500"/>
                                        <p:tgtEl>
                                          <p:spTgt spid="21"/>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53"/>
                                        </p:tgtEl>
                                        <p:attrNameLst>
                                          <p:attrName>style.visibility</p:attrName>
                                        </p:attrNameLst>
                                      </p:cBhvr>
                                      <p:to>
                                        <p:strVal val="visible"/>
                                      </p:to>
                                    </p:set>
                                    <p:animEffect transition="in" filter="blinds(horizontal)">
                                      <p:cBhvr>
                                        <p:cTn id="52" dur="500"/>
                                        <p:tgtEl>
                                          <p:spTgt spid="53"/>
                                        </p:tgtEl>
                                      </p:cBhvr>
                                    </p:animEffect>
                                  </p:childTnLst>
                                </p:cTn>
                              </p:par>
                              <p:par>
                                <p:cTn id="53" presetID="3" presetClass="entr" presetSubtype="10" fill="hold" nodeType="withEffect">
                                  <p:stCondLst>
                                    <p:cond delay="0"/>
                                  </p:stCondLst>
                                  <p:childTnLst>
                                    <p:set>
                                      <p:cBhvr>
                                        <p:cTn id="54" dur="1" fill="hold">
                                          <p:stCondLst>
                                            <p:cond delay="0"/>
                                          </p:stCondLst>
                                        </p:cTn>
                                        <p:tgtEl>
                                          <p:spTgt spid="62"/>
                                        </p:tgtEl>
                                        <p:attrNameLst>
                                          <p:attrName>style.visibility</p:attrName>
                                        </p:attrNameLst>
                                      </p:cBhvr>
                                      <p:to>
                                        <p:strVal val="visible"/>
                                      </p:to>
                                    </p:set>
                                    <p:animEffect transition="in" filter="blinds(horizontal)">
                                      <p:cBhvr>
                                        <p:cTn id="55" dur="500"/>
                                        <p:tgtEl>
                                          <p:spTgt spid="62"/>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55"/>
                                        </p:tgtEl>
                                        <p:attrNameLst>
                                          <p:attrName>style.visibility</p:attrName>
                                        </p:attrNameLst>
                                      </p:cBhvr>
                                      <p:to>
                                        <p:strVal val="visible"/>
                                      </p:to>
                                    </p:set>
                                    <p:animEffect transition="in" filter="blinds(horizontal)">
                                      <p:cBhvr>
                                        <p:cTn id="58" dur="500"/>
                                        <p:tgtEl>
                                          <p:spTgt spid="55"/>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56"/>
                                        </p:tgtEl>
                                        <p:attrNameLst>
                                          <p:attrName>style.visibility</p:attrName>
                                        </p:attrNameLst>
                                      </p:cBhvr>
                                      <p:to>
                                        <p:strVal val="visible"/>
                                      </p:to>
                                    </p:set>
                                    <p:animEffect transition="in" filter="blinds(horizontal)">
                                      <p:cBhvr>
                                        <p:cTn id="61" dur="500"/>
                                        <p:tgtEl>
                                          <p:spTgt spid="56"/>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67"/>
                                        </p:tgtEl>
                                        <p:attrNameLst>
                                          <p:attrName>style.visibility</p:attrName>
                                        </p:attrNameLst>
                                      </p:cBhvr>
                                      <p:to>
                                        <p:strVal val="visible"/>
                                      </p:to>
                                    </p:set>
                                    <p:animEffect transition="in" filter="blinds(horizontal)">
                                      <p:cBhvr>
                                        <p:cTn id="64" dur="500"/>
                                        <p:tgtEl>
                                          <p:spTgt spid="67"/>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61"/>
                                        </p:tgtEl>
                                        <p:attrNameLst>
                                          <p:attrName>style.visibility</p:attrName>
                                        </p:attrNameLst>
                                      </p:cBhvr>
                                      <p:to>
                                        <p:strVal val="visible"/>
                                      </p:to>
                                    </p:set>
                                    <p:animEffect transition="in" filter="blinds(horizontal)">
                                      <p:cBhvr>
                                        <p:cTn id="67" dur="500"/>
                                        <p:tgtEl>
                                          <p:spTgt spid="61"/>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60"/>
                                        </p:tgtEl>
                                        <p:attrNameLst>
                                          <p:attrName>style.visibility</p:attrName>
                                        </p:attrNameLst>
                                      </p:cBhvr>
                                      <p:to>
                                        <p:strVal val="visible"/>
                                      </p:to>
                                    </p:set>
                                    <p:animEffect transition="in" filter="blinds(horizontal)">
                                      <p:cBhvr>
                                        <p:cTn id="70" dur="500"/>
                                        <p:tgtEl>
                                          <p:spTgt spid="60"/>
                                        </p:tgtEl>
                                      </p:cBhvr>
                                    </p:animEffect>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46"/>
                                        </p:tgtEl>
                                        <p:attrNameLst>
                                          <p:attrName>style.visibility</p:attrName>
                                        </p:attrNameLst>
                                      </p:cBhvr>
                                      <p:to>
                                        <p:strVal val="visible"/>
                                      </p:to>
                                    </p:set>
                                    <p:anim calcmode="lin" valueType="num">
                                      <p:cBhvr additive="base">
                                        <p:cTn id="75" dur="500" fill="hold"/>
                                        <p:tgtEl>
                                          <p:spTgt spid="46"/>
                                        </p:tgtEl>
                                        <p:attrNameLst>
                                          <p:attrName>ppt_x</p:attrName>
                                        </p:attrNameLst>
                                      </p:cBhvr>
                                      <p:tavLst>
                                        <p:tav tm="0">
                                          <p:val>
                                            <p:strVal val="#ppt_x"/>
                                          </p:val>
                                        </p:tav>
                                        <p:tav tm="100000">
                                          <p:val>
                                            <p:strVal val="#ppt_x"/>
                                          </p:val>
                                        </p:tav>
                                      </p:tavLst>
                                    </p:anim>
                                    <p:anim calcmode="lin" valueType="num">
                                      <p:cBhvr additive="base">
                                        <p:cTn id="76" dur="500" fill="hold"/>
                                        <p:tgtEl>
                                          <p:spTgt spid="46"/>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54"/>
                                        </p:tgtEl>
                                        <p:attrNameLst>
                                          <p:attrName>style.visibility</p:attrName>
                                        </p:attrNameLst>
                                      </p:cBhvr>
                                      <p:to>
                                        <p:strVal val="visible"/>
                                      </p:to>
                                    </p:set>
                                    <p:anim calcmode="lin" valueType="num">
                                      <p:cBhvr additive="base">
                                        <p:cTn id="79" dur="500" fill="hold"/>
                                        <p:tgtEl>
                                          <p:spTgt spid="54"/>
                                        </p:tgtEl>
                                        <p:attrNameLst>
                                          <p:attrName>ppt_x</p:attrName>
                                        </p:attrNameLst>
                                      </p:cBhvr>
                                      <p:tavLst>
                                        <p:tav tm="0">
                                          <p:val>
                                            <p:strVal val="#ppt_x"/>
                                          </p:val>
                                        </p:tav>
                                        <p:tav tm="100000">
                                          <p:val>
                                            <p:strVal val="#ppt_x"/>
                                          </p:val>
                                        </p:tav>
                                      </p:tavLst>
                                    </p:anim>
                                    <p:anim calcmode="lin" valueType="num">
                                      <p:cBhvr additive="base">
                                        <p:cTn id="80" dur="500" fill="hold"/>
                                        <p:tgtEl>
                                          <p:spTgt spid="54"/>
                                        </p:tgtEl>
                                        <p:attrNameLst>
                                          <p:attrName>ppt_y</p:attrName>
                                        </p:attrNameLst>
                                      </p:cBhvr>
                                      <p:tavLst>
                                        <p:tav tm="0">
                                          <p:val>
                                            <p:strVal val="1+#ppt_h/2"/>
                                          </p:val>
                                        </p:tav>
                                        <p:tav tm="100000">
                                          <p:val>
                                            <p:strVal val="#ppt_y"/>
                                          </p:val>
                                        </p:tav>
                                      </p:tavLst>
                                    </p:anim>
                                  </p:childTnLst>
                                </p:cTn>
                              </p:par>
                              <p:par>
                                <p:cTn id="81" presetID="2" presetClass="entr" presetSubtype="4" fill="hold" nodeType="withEffect">
                                  <p:stCondLst>
                                    <p:cond delay="0"/>
                                  </p:stCondLst>
                                  <p:childTnLst>
                                    <p:set>
                                      <p:cBhvr>
                                        <p:cTn id="82" dur="1" fill="hold">
                                          <p:stCondLst>
                                            <p:cond delay="0"/>
                                          </p:stCondLst>
                                        </p:cTn>
                                        <p:tgtEl>
                                          <p:spTgt spid="77"/>
                                        </p:tgtEl>
                                        <p:attrNameLst>
                                          <p:attrName>style.visibility</p:attrName>
                                        </p:attrNameLst>
                                      </p:cBhvr>
                                      <p:to>
                                        <p:strVal val="visible"/>
                                      </p:to>
                                    </p:set>
                                    <p:anim calcmode="lin" valueType="num">
                                      <p:cBhvr additive="base">
                                        <p:cTn id="83" dur="500" fill="hold"/>
                                        <p:tgtEl>
                                          <p:spTgt spid="77"/>
                                        </p:tgtEl>
                                        <p:attrNameLst>
                                          <p:attrName>ppt_x</p:attrName>
                                        </p:attrNameLst>
                                      </p:cBhvr>
                                      <p:tavLst>
                                        <p:tav tm="0">
                                          <p:val>
                                            <p:strVal val="#ppt_x"/>
                                          </p:val>
                                        </p:tav>
                                        <p:tav tm="100000">
                                          <p:val>
                                            <p:strVal val="#ppt_x"/>
                                          </p:val>
                                        </p:tav>
                                      </p:tavLst>
                                    </p:anim>
                                    <p:anim calcmode="lin" valueType="num">
                                      <p:cBhvr additive="base">
                                        <p:cTn id="84" dur="500" fill="hold"/>
                                        <p:tgtEl>
                                          <p:spTgt spid="77"/>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75"/>
                                        </p:tgtEl>
                                        <p:attrNameLst>
                                          <p:attrName>style.visibility</p:attrName>
                                        </p:attrNameLst>
                                      </p:cBhvr>
                                      <p:to>
                                        <p:strVal val="visible"/>
                                      </p:to>
                                    </p:set>
                                    <p:anim calcmode="lin" valueType="num">
                                      <p:cBhvr additive="base">
                                        <p:cTn id="87" dur="500" fill="hold"/>
                                        <p:tgtEl>
                                          <p:spTgt spid="75"/>
                                        </p:tgtEl>
                                        <p:attrNameLst>
                                          <p:attrName>ppt_x</p:attrName>
                                        </p:attrNameLst>
                                      </p:cBhvr>
                                      <p:tavLst>
                                        <p:tav tm="0">
                                          <p:val>
                                            <p:strVal val="#ppt_x"/>
                                          </p:val>
                                        </p:tav>
                                        <p:tav tm="100000">
                                          <p:val>
                                            <p:strVal val="#ppt_x"/>
                                          </p:val>
                                        </p:tav>
                                      </p:tavLst>
                                    </p:anim>
                                    <p:anim calcmode="lin" valueType="num">
                                      <p:cBhvr additive="base">
                                        <p:cTn id="88" dur="500" fill="hold"/>
                                        <p:tgtEl>
                                          <p:spTgt spid="75"/>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31"/>
                                        </p:tgtEl>
                                        <p:attrNameLst>
                                          <p:attrName>style.visibility</p:attrName>
                                        </p:attrNameLst>
                                      </p:cBhvr>
                                      <p:to>
                                        <p:strVal val="visible"/>
                                      </p:to>
                                    </p:set>
                                    <p:anim calcmode="lin" valueType="num">
                                      <p:cBhvr additive="base">
                                        <p:cTn id="91" dur="500" fill="hold"/>
                                        <p:tgtEl>
                                          <p:spTgt spid="31"/>
                                        </p:tgtEl>
                                        <p:attrNameLst>
                                          <p:attrName>ppt_x</p:attrName>
                                        </p:attrNameLst>
                                      </p:cBhvr>
                                      <p:tavLst>
                                        <p:tav tm="0">
                                          <p:val>
                                            <p:strVal val="#ppt_x"/>
                                          </p:val>
                                        </p:tav>
                                        <p:tav tm="100000">
                                          <p:val>
                                            <p:strVal val="#ppt_x"/>
                                          </p:val>
                                        </p:tav>
                                      </p:tavLst>
                                    </p:anim>
                                    <p:anim calcmode="lin" valueType="num">
                                      <p:cBhvr additive="base">
                                        <p:cTn id="92" dur="500" fill="hold"/>
                                        <p:tgtEl>
                                          <p:spTgt spid="31"/>
                                        </p:tgtEl>
                                        <p:attrNameLst>
                                          <p:attrName>ppt_y</p:attrName>
                                        </p:attrNameLst>
                                      </p:cBhvr>
                                      <p:tavLst>
                                        <p:tav tm="0">
                                          <p:val>
                                            <p:strVal val="1+#ppt_h/2"/>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34"/>
                                        </p:tgtEl>
                                        <p:attrNameLst>
                                          <p:attrName>style.visibility</p:attrName>
                                        </p:attrNameLst>
                                      </p:cBhvr>
                                      <p:to>
                                        <p:strVal val="visible"/>
                                      </p:to>
                                    </p:set>
                                    <p:anim calcmode="lin" valueType="num">
                                      <p:cBhvr additive="base">
                                        <p:cTn id="95" dur="500" fill="hold"/>
                                        <p:tgtEl>
                                          <p:spTgt spid="34"/>
                                        </p:tgtEl>
                                        <p:attrNameLst>
                                          <p:attrName>ppt_x</p:attrName>
                                        </p:attrNameLst>
                                      </p:cBhvr>
                                      <p:tavLst>
                                        <p:tav tm="0">
                                          <p:val>
                                            <p:strVal val="#ppt_x"/>
                                          </p:val>
                                        </p:tav>
                                        <p:tav tm="100000">
                                          <p:val>
                                            <p:strVal val="#ppt_x"/>
                                          </p:val>
                                        </p:tav>
                                      </p:tavLst>
                                    </p:anim>
                                    <p:anim calcmode="lin" valueType="num">
                                      <p:cBhvr additive="base">
                                        <p:cTn id="96"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nodeType="clickEffect">
                                  <p:stCondLst>
                                    <p:cond delay="0"/>
                                  </p:stCondLst>
                                  <p:childTnLst>
                                    <p:set>
                                      <p:cBhvr>
                                        <p:cTn id="100" dur="1" fill="hold">
                                          <p:stCondLst>
                                            <p:cond delay="0"/>
                                          </p:stCondLst>
                                        </p:cTn>
                                        <p:tgtEl>
                                          <p:spTgt spid="26"/>
                                        </p:tgtEl>
                                        <p:attrNameLst>
                                          <p:attrName>style.visibility</p:attrName>
                                        </p:attrNameLst>
                                      </p:cBhvr>
                                      <p:to>
                                        <p:strVal val="visible"/>
                                      </p:to>
                                    </p:set>
                                    <p:animEffect transition="in" filter="blinds(horizontal)">
                                      <p:cBhvr>
                                        <p:cTn id="101" dur="500"/>
                                        <p:tgtEl>
                                          <p:spTgt spid="26"/>
                                        </p:tgtEl>
                                      </p:cBhvr>
                                    </p:animEffect>
                                  </p:childTnLst>
                                </p:cTn>
                              </p:par>
                              <p:par>
                                <p:cTn id="102" presetID="3" presetClass="entr" presetSubtype="10" fill="hold" grpId="0" nodeType="withEffect">
                                  <p:stCondLst>
                                    <p:cond delay="0"/>
                                  </p:stCondLst>
                                  <p:childTnLst>
                                    <p:set>
                                      <p:cBhvr>
                                        <p:cTn id="103" dur="1" fill="hold">
                                          <p:stCondLst>
                                            <p:cond delay="0"/>
                                          </p:stCondLst>
                                        </p:cTn>
                                        <p:tgtEl>
                                          <p:spTgt spid="18"/>
                                        </p:tgtEl>
                                        <p:attrNameLst>
                                          <p:attrName>style.visibility</p:attrName>
                                        </p:attrNameLst>
                                      </p:cBhvr>
                                      <p:to>
                                        <p:strVal val="visible"/>
                                      </p:to>
                                    </p:set>
                                    <p:animEffect transition="in" filter="blinds(horizontal)">
                                      <p:cBhvr>
                                        <p:cTn id="104" dur="500"/>
                                        <p:tgtEl>
                                          <p:spTgt spid="18"/>
                                        </p:tgtEl>
                                      </p:cBhvr>
                                    </p:animEffect>
                                  </p:childTnLst>
                                </p:cTn>
                              </p:par>
                              <p:par>
                                <p:cTn id="105" presetID="3" presetClass="entr" presetSubtype="10" fill="hold" nodeType="withEffect">
                                  <p:stCondLst>
                                    <p:cond delay="0"/>
                                  </p:stCondLst>
                                  <p:childTnLst>
                                    <p:set>
                                      <p:cBhvr>
                                        <p:cTn id="106" dur="1" fill="hold">
                                          <p:stCondLst>
                                            <p:cond delay="0"/>
                                          </p:stCondLst>
                                        </p:cTn>
                                        <p:tgtEl>
                                          <p:spTgt spid="41"/>
                                        </p:tgtEl>
                                        <p:attrNameLst>
                                          <p:attrName>style.visibility</p:attrName>
                                        </p:attrNameLst>
                                      </p:cBhvr>
                                      <p:to>
                                        <p:strVal val="visible"/>
                                      </p:to>
                                    </p:set>
                                    <p:animEffect transition="in" filter="blinds(horizontal)">
                                      <p:cBhvr>
                                        <p:cTn id="107" dur="500"/>
                                        <p:tgtEl>
                                          <p:spTgt spid="41"/>
                                        </p:tgtEl>
                                      </p:cBhvr>
                                    </p:animEffect>
                                  </p:childTnLst>
                                </p:cTn>
                              </p:par>
                              <p:par>
                                <p:cTn id="108" presetID="3" presetClass="entr" presetSubtype="10" fill="hold" grpId="0" nodeType="withEffect">
                                  <p:stCondLst>
                                    <p:cond delay="0"/>
                                  </p:stCondLst>
                                  <p:childTnLst>
                                    <p:set>
                                      <p:cBhvr>
                                        <p:cTn id="109" dur="1" fill="hold">
                                          <p:stCondLst>
                                            <p:cond delay="0"/>
                                          </p:stCondLst>
                                        </p:cTn>
                                        <p:tgtEl>
                                          <p:spTgt spid="36"/>
                                        </p:tgtEl>
                                        <p:attrNameLst>
                                          <p:attrName>style.visibility</p:attrName>
                                        </p:attrNameLst>
                                      </p:cBhvr>
                                      <p:to>
                                        <p:strVal val="visible"/>
                                      </p:to>
                                    </p:set>
                                    <p:animEffect transition="in" filter="blinds(horizontal)">
                                      <p:cBhvr>
                                        <p:cTn id="110" dur="500"/>
                                        <p:tgtEl>
                                          <p:spTgt spid="36"/>
                                        </p:tgtEl>
                                      </p:cBhvr>
                                    </p:animEffect>
                                  </p:childTnLst>
                                </p:cTn>
                              </p:par>
                              <p:par>
                                <p:cTn id="111" presetID="3" presetClass="entr" presetSubtype="10" fill="hold" nodeType="withEffect">
                                  <p:stCondLst>
                                    <p:cond delay="0"/>
                                  </p:stCondLst>
                                  <p:childTnLst>
                                    <p:set>
                                      <p:cBhvr>
                                        <p:cTn id="112" dur="1" fill="hold">
                                          <p:stCondLst>
                                            <p:cond delay="0"/>
                                          </p:stCondLst>
                                        </p:cTn>
                                        <p:tgtEl>
                                          <p:spTgt spid="52"/>
                                        </p:tgtEl>
                                        <p:attrNameLst>
                                          <p:attrName>style.visibility</p:attrName>
                                        </p:attrNameLst>
                                      </p:cBhvr>
                                      <p:to>
                                        <p:strVal val="visible"/>
                                      </p:to>
                                    </p:set>
                                    <p:animEffect transition="in" filter="blinds(horizontal)">
                                      <p:cBhvr>
                                        <p:cTn id="113" dur="500"/>
                                        <p:tgtEl>
                                          <p:spTgt spid="52"/>
                                        </p:tgtEl>
                                      </p:cBhvr>
                                    </p:animEffect>
                                  </p:childTnLst>
                                </p:cTn>
                              </p:par>
                              <p:par>
                                <p:cTn id="114" presetID="3" presetClass="entr" presetSubtype="10" fill="hold" grpId="0" nodeType="withEffect">
                                  <p:stCondLst>
                                    <p:cond delay="0"/>
                                  </p:stCondLst>
                                  <p:childTnLst>
                                    <p:set>
                                      <p:cBhvr>
                                        <p:cTn id="115" dur="1" fill="hold">
                                          <p:stCondLst>
                                            <p:cond delay="0"/>
                                          </p:stCondLst>
                                        </p:cTn>
                                        <p:tgtEl>
                                          <p:spTgt spid="48"/>
                                        </p:tgtEl>
                                        <p:attrNameLst>
                                          <p:attrName>style.visibility</p:attrName>
                                        </p:attrNameLst>
                                      </p:cBhvr>
                                      <p:to>
                                        <p:strVal val="visible"/>
                                      </p:to>
                                    </p:set>
                                    <p:animEffect transition="in" filter="blinds(horizontal)">
                                      <p:cBhvr>
                                        <p:cTn id="116" dur="500"/>
                                        <p:tgtEl>
                                          <p:spTgt spid="48"/>
                                        </p:tgtEl>
                                      </p:cBhvr>
                                    </p:animEffect>
                                  </p:childTnLst>
                                </p:cTn>
                              </p:par>
                              <p:par>
                                <p:cTn id="117" presetID="3" presetClass="entr" presetSubtype="10" fill="hold" grpId="0" nodeType="withEffect">
                                  <p:stCondLst>
                                    <p:cond delay="0"/>
                                  </p:stCondLst>
                                  <p:childTnLst>
                                    <p:set>
                                      <p:cBhvr>
                                        <p:cTn id="118" dur="1" fill="hold">
                                          <p:stCondLst>
                                            <p:cond delay="0"/>
                                          </p:stCondLst>
                                        </p:cTn>
                                        <p:tgtEl>
                                          <p:spTgt spid="49"/>
                                        </p:tgtEl>
                                        <p:attrNameLst>
                                          <p:attrName>style.visibility</p:attrName>
                                        </p:attrNameLst>
                                      </p:cBhvr>
                                      <p:to>
                                        <p:strVal val="visible"/>
                                      </p:to>
                                    </p:set>
                                    <p:animEffect transition="in" filter="blinds(horizontal)">
                                      <p:cBhvr>
                                        <p:cTn id="119" dur="500"/>
                                        <p:tgtEl>
                                          <p:spTgt spid="49"/>
                                        </p:tgtEl>
                                      </p:cBhvr>
                                    </p:animEffect>
                                  </p:childTnLst>
                                </p:cTn>
                              </p:par>
                            </p:childTnLst>
                          </p:cTn>
                        </p:par>
                      </p:childTnLst>
                    </p:cTn>
                  </p:par>
                  <p:par>
                    <p:cTn id="120" fill="hold">
                      <p:stCondLst>
                        <p:cond delay="indefinite"/>
                      </p:stCondLst>
                      <p:childTnLst>
                        <p:par>
                          <p:cTn id="121" fill="hold">
                            <p:stCondLst>
                              <p:cond delay="0"/>
                            </p:stCondLst>
                            <p:childTnLst>
                              <p:par>
                                <p:cTn id="122" presetID="2" presetClass="entr" presetSubtype="4" fill="hold" nodeType="clickEffect">
                                  <p:stCondLst>
                                    <p:cond delay="0"/>
                                  </p:stCondLst>
                                  <p:childTnLst>
                                    <p:set>
                                      <p:cBhvr>
                                        <p:cTn id="123" dur="1" fill="hold">
                                          <p:stCondLst>
                                            <p:cond delay="0"/>
                                          </p:stCondLst>
                                        </p:cTn>
                                        <p:tgtEl>
                                          <p:spTgt spid="32"/>
                                        </p:tgtEl>
                                        <p:attrNameLst>
                                          <p:attrName>style.visibility</p:attrName>
                                        </p:attrNameLst>
                                      </p:cBhvr>
                                      <p:to>
                                        <p:strVal val="visible"/>
                                      </p:to>
                                    </p:set>
                                    <p:anim calcmode="lin" valueType="num">
                                      <p:cBhvr additive="base">
                                        <p:cTn id="124" dur="500" fill="hold"/>
                                        <p:tgtEl>
                                          <p:spTgt spid="32"/>
                                        </p:tgtEl>
                                        <p:attrNameLst>
                                          <p:attrName>ppt_x</p:attrName>
                                        </p:attrNameLst>
                                      </p:cBhvr>
                                      <p:tavLst>
                                        <p:tav tm="0">
                                          <p:val>
                                            <p:strVal val="#ppt_x"/>
                                          </p:val>
                                        </p:tav>
                                        <p:tav tm="100000">
                                          <p:val>
                                            <p:strVal val="#ppt_x"/>
                                          </p:val>
                                        </p:tav>
                                      </p:tavLst>
                                    </p:anim>
                                    <p:anim calcmode="lin" valueType="num">
                                      <p:cBhvr additive="base">
                                        <p:cTn id="125" dur="500" fill="hold"/>
                                        <p:tgtEl>
                                          <p:spTgt spid="32"/>
                                        </p:tgtEl>
                                        <p:attrNameLst>
                                          <p:attrName>ppt_y</p:attrName>
                                        </p:attrNameLst>
                                      </p:cBhvr>
                                      <p:tavLst>
                                        <p:tav tm="0">
                                          <p:val>
                                            <p:strVal val="1+#ppt_h/2"/>
                                          </p:val>
                                        </p:tav>
                                        <p:tav tm="100000">
                                          <p:val>
                                            <p:strVal val="#ppt_y"/>
                                          </p:val>
                                        </p:tav>
                                      </p:tavLst>
                                    </p:anim>
                                  </p:childTnLst>
                                </p:cTn>
                              </p:par>
                              <p:par>
                                <p:cTn id="126" presetID="2" presetClass="entr" presetSubtype="4" fill="hold" grpId="0" nodeType="withEffect">
                                  <p:stCondLst>
                                    <p:cond delay="0"/>
                                  </p:stCondLst>
                                  <p:childTnLst>
                                    <p:set>
                                      <p:cBhvr>
                                        <p:cTn id="127" dur="1" fill="hold">
                                          <p:stCondLst>
                                            <p:cond delay="0"/>
                                          </p:stCondLst>
                                        </p:cTn>
                                        <p:tgtEl>
                                          <p:spTgt spid="19"/>
                                        </p:tgtEl>
                                        <p:attrNameLst>
                                          <p:attrName>style.visibility</p:attrName>
                                        </p:attrNameLst>
                                      </p:cBhvr>
                                      <p:to>
                                        <p:strVal val="visible"/>
                                      </p:to>
                                    </p:set>
                                    <p:anim calcmode="lin" valueType="num">
                                      <p:cBhvr additive="base">
                                        <p:cTn id="128" dur="500" fill="hold"/>
                                        <p:tgtEl>
                                          <p:spTgt spid="19"/>
                                        </p:tgtEl>
                                        <p:attrNameLst>
                                          <p:attrName>ppt_x</p:attrName>
                                        </p:attrNameLst>
                                      </p:cBhvr>
                                      <p:tavLst>
                                        <p:tav tm="0">
                                          <p:val>
                                            <p:strVal val="#ppt_x"/>
                                          </p:val>
                                        </p:tav>
                                        <p:tav tm="100000">
                                          <p:val>
                                            <p:strVal val="#ppt_x"/>
                                          </p:val>
                                        </p:tav>
                                      </p:tavLst>
                                    </p:anim>
                                    <p:anim calcmode="lin" valueType="num">
                                      <p:cBhvr additive="base">
                                        <p:cTn id="129" dur="500" fill="hold"/>
                                        <p:tgtEl>
                                          <p:spTgt spid="19"/>
                                        </p:tgtEl>
                                        <p:attrNameLst>
                                          <p:attrName>ppt_y</p:attrName>
                                        </p:attrNameLst>
                                      </p:cBhvr>
                                      <p:tavLst>
                                        <p:tav tm="0">
                                          <p:val>
                                            <p:strVal val="1+#ppt_h/2"/>
                                          </p:val>
                                        </p:tav>
                                        <p:tav tm="100000">
                                          <p:val>
                                            <p:strVal val="#ppt_y"/>
                                          </p:val>
                                        </p:tav>
                                      </p:tavLst>
                                    </p:anim>
                                  </p:childTnLst>
                                </p:cTn>
                              </p:par>
                              <p:par>
                                <p:cTn id="130" presetID="2" presetClass="entr" presetSubtype="4" fill="hold" nodeType="withEffect">
                                  <p:stCondLst>
                                    <p:cond delay="0"/>
                                  </p:stCondLst>
                                  <p:childTnLst>
                                    <p:set>
                                      <p:cBhvr>
                                        <p:cTn id="131" dur="1" fill="hold">
                                          <p:stCondLst>
                                            <p:cond delay="0"/>
                                          </p:stCondLst>
                                        </p:cTn>
                                        <p:tgtEl>
                                          <p:spTgt spid="45"/>
                                        </p:tgtEl>
                                        <p:attrNameLst>
                                          <p:attrName>style.visibility</p:attrName>
                                        </p:attrNameLst>
                                      </p:cBhvr>
                                      <p:to>
                                        <p:strVal val="visible"/>
                                      </p:to>
                                    </p:set>
                                    <p:anim calcmode="lin" valueType="num">
                                      <p:cBhvr additive="base">
                                        <p:cTn id="132" dur="500" fill="hold"/>
                                        <p:tgtEl>
                                          <p:spTgt spid="45"/>
                                        </p:tgtEl>
                                        <p:attrNameLst>
                                          <p:attrName>ppt_x</p:attrName>
                                        </p:attrNameLst>
                                      </p:cBhvr>
                                      <p:tavLst>
                                        <p:tav tm="0">
                                          <p:val>
                                            <p:strVal val="#ppt_x"/>
                                          </p:val>
                                        </p:tav>
                                        <p:tav tm="100000">
                                          <p:val>
                                            <p:strVal val="#ppt_x"/>
                                          </p:val>
                                        </p:tav>
                                      </p:tavLst>
                                    </p:anim>
                                    <p:anim calcmode="lin" valueType="num">
                                      <p:cBhvr additive="base">
                                        <p:cTn id="133" dur="500" fill="hold"/>
                                        <p:tgtEl>
                                          <p:spTgt spid="45"/>
                                        </p:tgtEl>
                                        <p:attrNameLst>
                                          <p:attrName>ppt_y</p:attrName>
                                        </p:attrNameLst>
                                      </p:cBhvr>
                                      <p:tavLst>
                                        <p:tav tm="0">
                                          <p:val>
                                            <p:strVal val="1+#ppt_h/2"/>
                                          </p:val>
                                        </p:tav>
                                        <p:tav tm="100000">
                                          <p:val>
                                            <p:strVal val="#ppt_y"/>
                                          </p:val>
                                        </p:tav>
                                      </p:tavLst>
                                    </p:anim>
                                  </p:childTnLst>
                                </p:cTn>
                              </p:par>
                              <p:par>
                                <p:cTn id="134" presetID="2" presetClass="entr" presetSubtype="4" fill="hold" grpId="0" nodeType="withEffect">
                                  <p:stCondLst>
                                    <p:cond delay="0"/>
                                  </p:stCondLst>
                                  <p:childTnLst>
                                    <p:set>
                                      <p:cBhvr>
                                        <p:cTn id="135" dur="1" fill="hold">
                                          <p:stCondLst>
                                            <p:cond delay="0"/>
                                          </p:stCondLst>
                                        </p:cTn>
                                        <p:tgtEl>
                                          <p:spTgt spid="39"/>
                                        </p:tgtEl>
                                        <p:attrNameLst>
                                          <p:attrName>style.visibility</p:attrName>
                                        </p:attrNameLst>
                                      </p:cBhvr>
                                      <p:to>
                                        <p:strVal val="visible"/>
                                      </p:to>
                                    </p:set>
                                    <p:anim calcmode="lin" valueType="num">
                                      <p:cBhvr additive="base">
                                        <p:cTn id="136" dur="500" fill="hold"/>
                                        <p:tgtEl>
                                          <p:spTgt spid="39"/>
                                        </p:tgtEl>
                                        <p:attrNameLst>
                                          <p:attrName>ppt_x</p:attrName>
                                        </p:attrNameLst>
                                      </p:cBhvr>
                                      <p:tavLst>
                                        <p:tav tm="0">
                                          <p:val>
                                            <p:strVal val="#ppt_x"/>
                                          </p:val>
                                        </p:tav>
                                        <p:tav tm="100000">
                                          <p:val>
                                            <p:strVal val="#ppt_x"/>
                                          </p:val>
                                        </p:tav>
                                      </p:tavLst>
                                    </p:anim>
                                    <p:anim calcmode="lin" valueType="num">
                                      <p:cBhvr additive="base">
                                        <p:cTn id="137"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138" fill="hold">
                      <p:stCondLst>
                        <p:cond delay="indefinite"/>
                      </p:stCondLst>
                      <p:childTnLst>
                        <p:par>
                          <p:cTn id="139" fill="hold">
                            <p:stCondLst>
                              <p:cond delay="0"/>
                            </p:stCondLst>
                            <p:childTnLst>
                              <p:par>
                                <p:cTn id="140" presetID="8" presetClass="entr" presetSubtype="16" fill="hold" nodeType="clickEffect">
                                  <p:stCondLst>
                                    <p:cond delay="0"/>
                                  </p:stCondLst>
                                  <p:childTnLst>
                                    <p:set>
                                      <p:cBhvr>
                                        <p:cTn id="141" dur="1" fill="hold">
                                          <p:stCondLst>
                                            <p:cond delay="0"/>
                                          </p:stCondLst>
                                        </p:cTn>
                                        <p:tgtEl>
                                          <p:spTgt spid="29"/>
                                        </p:tgtEl>
                                        <p:attrNameLst>
                                          <p:attrName>style.visibility</p:attrName>
                                        </p:attrNameLst>
                                      </p:cBhvr>
                                      <p:to>
                                        <p:strVal val="visible"/>
                                      </p:to>
                                    </p:set>
                                    <p:animEffect transition="in" filter="diamond(in)">
                                      <p:cBhvr>
                                        <p:cTn id="142" dur="2000"/>
                                        <p:tgtEl>
                                          <p:spTgt spid="29"/>
                                        </p:tgtEl>
                                      </p:cBhvr>
                                    </p:animEffect>
                                  </p:childTnLst>
                                </p:cTn>
                              </p:par>
                              <p:par>
                                <p:cTn id="143" presetID="8" presetClass="entr" presetSubtype="16" fill="hold" grpId="0" nodeType="withEffect">
                                  <p:stCondLst>
                                    <p:cond delay="0"/>
                                  </p:stCondLst>
                                  <p:childTnLst>
                                    <p:set>
                                      <p:cBhvr>
                                        <p:cTn id="144" dur="1" fill="hold">
                                          <p:stCondLst>
                                            <p:cond delay="0"/>
                                          </p:stCondLst>
                                        </p:cTn>
                                        <p:tgtEl>
                                          <p:spTgt spid="20"/>
                                        </p:tgtEl>
                                        <p:attrNameLst>
                                          <p:attrName>style.visibility</p:attrName>
                                        </p:attrNameLst>
                                      </p:cBhvr>
                                      <p:to>
                                        <p:strVal val="visible"/>
                                      </p:to>
                                    </p:set>
                                    <p:animEffect transition="in" filter="diamond(in)">
                                      <p:cBhvr>
                                        <p:cTn id="145" dur="2000"/>
                                        <p:tgtEl>
                                          <p:spTgt spid="20"/>
                                        </p:tgtEl>
                                      </p:cBhvr>
                                    </p:animEffect>
                                  </p:childTnLst>
                                </p:cTn>
                              </p:par>
                              <p:par>
                                <p:cTn id="146" presetID="2" presetClass="entr" presetSubtype="4" fill="hold" grpId="0" nodeType="withEffect">
                                  <p:stCondLst>
                                    <p:cond delay="0"/>
                                  </p:stCondLst>
                                  <p:childTnLst>
                                    <p:set>
                                      <p:cBhvr>
                                        <p:cTn id="147" dur="1" fill="hold">
                                          <p:stCondLst>
                                            <p:cond delay="0"/>
                                          </p:stCondLst>
                                        </p:cTn>
                                        <p:tgtEl>
                                          <p:spTgt spid="38"/>
                                        </p:tgtEl>
                                        <p:attrNameLst>
                                          <p:attrName>style.visibility</p:attrName>
                                        </p:attrNameLst>
                                      </p:cBhvr>
                                      <p:to>
                                        <p:strVal val="visible"/>
                                      </p:to>
                                    </p:set>
                                    <p:anim calcmode="lin" valueType="num">
                                      <p:cBhvr additive="base">
                                        <p:cTn id="148" dur="500" fill="hold"/>
                                        <p:tgtEl>
                                          <p:spTgt spid="38"/>
                                        </p:tgtEl>
                                        <p:attrNameLst>
                                          <p:attrName>ppt_x</p:attrName>
                                        </p:attrNameLst>
                                      </p:cBhvr>
                                      <p:tavLst>
                                        <p:tav tm="0">
                                          <p:val>
                                            <p:strVal val="#ppt_x"/>
                                          </p:val>
                                        </p:tav>
                                        <p:tav tm="100000">
                                          <p:val>
                                            <p:strVal val="#ppt_x"/>
                                          </p:val>
                                        </p:tav>
                                      </p:tavLst>
                                    </p:anim>
                                    <p:anim calcmode="lin" valueType="num">
                                      <p:cBhvr additive="base">
                                        <p:cTn id="149"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animBg="1"/>
      <p:bldP spid="14" grpId="1" animBg="1"/>
      <p:bldP spid="15" grpId="0" animBg="1"/>
      <p:bldP spid="15" grpId="1" animBg="1"/>
      <p:bldP spid="16" grpId="0" animBg="1"/>
      <p:bldP spid="17" grpId="0" animBg="1"/>
      <p:bldP spid="18" grpId="0" animBg="1"/>
      <p:bldP spid="19" grpId="0" animBg="1"/>
      <p:bldP spid="20" grpId="0" animBg="1"/>
      <p:bldP spid="44" grpId="0" animBg="1"/>
      <p:bldP spid="44" grpId="1" animBg="1"/>
      <p:bldP spid="53" grpId="0" animBg="1"/>
      <p:bldP spid="54" grpId="0" animBg="1"/>
      <p:bldP spid="55" grpId="0" animBg="1"/>
      <p:bldP spid="56" grpId="0" animBg="1"/>
      <p:bldP spid="59" grpId="0" animBg="1"/>
      <p:bldP spid="60" grpId="0" animBg="1"/>
      <p:bldP spid="61" grpId="0" animBg="1"/>
      <p:bldP spid="67" grpId="0"/>
      <p:bldP spid="75" grpId="0" animBg="1"/>
      <p:bldP spid="31" grpId="0"/>
      <p:bldP spid="34" grpId="0" animBg="1"/>
      <p:bldP spid="36" grpId="0"/>
      <p:bldP spid="39" grpId="0"/>
      <p:bldP spid="48" grpId="0" animBg="1"/>
      <p:bldP spid="49" grpId="0" animBg="1"/>
      <p:bldP spid="3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latin typeface="Times New Roman" pitchFamily="18" charset="0"/>
                <a:cs typeface="Times New Roman" pitchFamily="18" charset="0"/>
              </a:rPr>
              <a:t>La classification </a:t>
            </a:r>
            <a:r>
              <a:rPr lang="fr-FR" b="1" dirty="0">
                <a:solidFill>
                  <a:srgbClr val="FF0000"/>
                </a:solidFill>
                <a:latin typeface="Times New Roman" pitchFamily="18" charset="0"/>
                <a:cs typeface="Times New Roman" pitchFamily="18" charset="0"/>
              </a:rPr>
              <a:t>de la paramécie</a:t>
            </a:r>
          </a:p>
        </p:txBody>
      </p:sp>
      <p:sp>
        <p:nvSpPr>
          <p:cNvPr id="3" name="Espace réservé du texte 2"/>
          <p:cNvSpPr>
            <a:spLocks noGrp="1"/>
          </p:cNvSpPr>
          <p:nvPr>
            <p:ph type="body" sz="half" idx="1"/>
          </p:nvPr>
        </p:nvSpPr>
        <p:spPr>
          <a:xfrm>
            <a:off x="2123728" y="1628800"/>
            <a:ext cx="5832648" cy="4114800"/>
          </a:xfrm>
        </p:spPr>
        <p:txBody>
          <a:bodyPr>
            <a:normAutofit/>
          </a:bodyPr>
          <a:lstStyle/>
          <a:p>
            <a:r>
              <a:rPr lang="fr-FR" b="1" dirty="0" smtClean="0">
                <a:latin typeface="Times New Roman" pitchFamily="18" charset="0"/>
                <a:cs typeface="Times New Roman" pitchFamily="18" charset="0"/>
              </a:rPr>
              <a:t>Règne :</a:t>
            </a:r>
            <a:r>
              <a:rPr lang="fr-FR" dirty="0" smtClean="0">
                <a:latin typeface="Times New Roman" pitchFamily="18" charset="0"/>
                <a:cs typeface="Times New Roman" pitchFamily="18" charset="0"/>
              </a:rPr>
              <a:t> Protistes                   </a:t>
            </a:r>
            <a:endParaRPr lang="fr-FR" dirty="0">
              <a:latin typeface="Times New Roman" pitchFamily="18" charset="0"/>
              <a:cs typeface="Times New Roman" pitchFamily="18" charset="0"/>
            </a:endParaRPr>
          </a:p>
          <a:p>
            <a:r>
              <a:rPr lang="fr-FR" b="1" dirty="0">
                <a:latin typeface="Times New Roman" pitchFamily="18" charset="0"/>
                <a:cs typeface="Times New Roman" pitchFamily="18" charset="0"/>
              </a:rPr>
              <a:t>Sous </a:t>
            </a:r>
            <a:r>
              <a:rPr lang="fr-FR" b="1" dirty="0" smtClean="0">
                <a:latin typeface="Times New Roman" pitchFamily="18" charset="0"/>
                <a:cs typeface="Times New Roman" pitchFamily="18" charset="0"/>
              </a:rPr>
              <a:t>règne : </a:t>
            </a:r>
            <a:r>
              <a:rPr lang="fr-FR" dirty="0" smtClean="0">
                <a:latin typeface="Times New Roman" pitchFamily="18" charset="0"/>
                <a:cs typeface="Times New Roman" pitchFamily="18" charset="0"/>
              </a:rPr>
              <a:t>Protozoaires</a:t>
            </a:r>
            <a:endParaRPr lang="fr-FR" dirty="0">
              <a:latin typeface="Times New Roman" pitchFamily="18" charset="0"/>
              <a:cs typeface="Times New Roman" pitchFamily="18" charset="0"/>
            </a:endParaRPr>
          </a:p>
          <a:p>
            <a:r>
              <a:rPr lang="fr-FR" b="1" dirty="0">
                <a:latin typeface="Times New Roman" pitchFamily="18" charset="0"/>
                <a:cs typeface="Times New Roman" pitchFamily="18" charset="0"/>
              </a:rPr>
              <a:t>Embranchement </a:t>
            </a:r>
            <a:r>
              <a:rPr lang="fr-FR" b="1"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 Ciliés              </a:t>
            </a:r>
            <a:endParaRPr lang="fr-FR" dirty="0">
              <a:latin typeface="Times New Roman" pitchFamily="18" charset="0"/>
              <a:cs typeface="Times New Roman" pitchFamily="18" charset="0"/>
            </a:endParaRPr>
          </a:p>
          <a:p>
            <a:r>
              <a:rPr lang="fr-FR" b="1" dirty="0" smtClean="0">
                <a:latin typeface="Times New Roman" pitchFamily="18" charset="0"/>
                <a:cs typeface="Times New Roman" pitchFamily="18" charset="0"/>
              </a:rPr>
              <a:t>Classe: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Holotriches</a:t>
            </a:r>
            <a:r>
              <a:rPr lang="fr-FR" dirty="0">
                <a:latin typeface="Times New Roman" pitchFamily="18" charset="0"/>
                <a:cs typeface="Times New Roman" pitchFamily="18" charset="0"/>
              </a:rPr>
              <a:t>	</a:t>
            </a:r>
          </a:p>
          <a:p>
            <a:r>
              <a:rPr lang="fr-FR" b="1" dirty="0">
                <a:latin typeface="Times New Roman" pitchFamily="18" charset="0"/>
                <a:cs typeface="Times New Roman" pitchFamily="18" charset="0"/>
              </a:rPr>
              <a:t>Genre </a:t>
            </a:r>
            <a:r>
              <a:rPr lang="fr-FR" b="1"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 </a:t>
            </a:r>
            <a:r>
              <a:rPr lang="fr-FR" i="1" dirty="0" smtClean="0">
                <a:latin typeface="Times New Roman" pitchFamily="18" charset="0"/>
                <a:cs typeface="Times New Roman" pitchFamily="18" charset="0"/>
              </a:rPr>
              <a:t>Paramecium</a:t>
            </a:r>
          </a:p>
        </p:txBody>
      </p:sp>
    </p:spTree>
    <p:extLst>
      <p:ext uri="{BB962C8B-B14F-4D97-AF65-F5344CB8AC3E}">
        <p14:creationId xmlns:p14="http://schemas.microsoft.com/office/powerpoint/2010/main" xmlns="" val="24975222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ChangeArrowheads="1"/>
          </p:cNvSpPr>
          <p:nvPr/>
        </p:nvSpPr>
        <p:spPr bwMode="auto">
          <a:xfrm>
            <a:off x="0" y="6273800"/>
            <a:ext cx="9144000" cy="584200"/>
          </a:xfrm>
          <a:prstGeom prst="rect">
            <a:avLst/>
          </a:prstGeom>
          <a:noFill/>
          <a:ln w="9525">
            <a:noFill/>
            <a:miter lim="800000"/>
            <a:headEnd/>
            <a:tailEnd/>
          </a:ln>
        </p:spPr>
        <p:txBody>
          <a:bodyPr>
            <a:spAutoFit/>
          </a:bodyPr>
          <a:lstStyle/>
          <a:p>
            <a:pPr>
              <a:defRPr/>
            </a:pPr>
            <a:r>
              <a:rPr lang="fr-FR" sz="3200" b="1" dirty="0">
                <a:solidFill>
                  <a:srgbClr val="000000"/>
                </a:solidFill>
                <a:latin typeface="Times New Roman" pitchFamily="18" charset="0"/>
              </a:rPr>
              <a:t>Schéma légendé </a:t>
            </a:r>
            <a:r>
              <a:rPr lang="fr-FR" sz="3200" b="1" dirty="0">
                <a:solidFill>
                  <a:srgbClr val="0000CC"/>
                </a:solidFill>
                <a:latin typeface="Times New Roman" pitchFamily="18" charset="0"/>
              </a:rPr>
              <a:t>d’une paramécie </a:t>
            </a:r>
            <a:r>
              <a:rPr lang="fr-FR" sz="3200" b="1" i="1" dirty="0">
                <a:solidFill>
                  <a:srgbClr val="FF0000"/>
                </a:solidFill>
                <a:latin typeface="Times New Roman" pitchFamily="18" charset="0"/>
              </a:rPr>
              <a:t>Paramecium</a:t>
            </a:r>
            <a:r>
              <a:rPr lang="fr-FR" sz="3200" b="1" dirty="0">
                <a:solidFill>
                  <a:srgbClr val="FF0000"/>
                </a:solidFill>
                <a:latin typeface="Times New Roman" pitchFamily="18" charset="0"/>
              </a:rPr>
              <a:t> </a:t>
            </a:r>
            <a:r>
              <a:rPr lang="fr-FR" sz="3200" b="1" dirty="0" smtClean="0">
                <a:solidFill>
                  <a:srgbClr val="FF0000"/>
                </a:solidFill>
                <a:latin typeface="Times New Roman" pitchFamily="18" charset="0"/>
              </a:rPr>
              <a:t>sp</a:t>
            </a:r>
            <a:r>
              <a:rPr lang="fr-FR" sz="3200" b="1" dirty="0">
                <a:solidFill>
                  <a:srgbClr val="FF0000"/>
                </a:solidFill>
                <a:latin typeface="Times New Roman" pitchFamily="18" charset="0"/>
              </a:rPr>
              <a:t>.</a:t>
            </a:r>
          </a:p>
        </p:txBody>
      </p:sp>
      <p:pic>
        <p:nvPicPr>
          <p:cNvPr id="13315" name="Picture 4" descr="C:\Users\USER\Desktop\Sans titre.png"/>
          <p:cNvPicPr>
            <a:picLocks noChangeAspect="1" noChangeArrowheads="1"/>
          </p:cNvPicPr>
          <p:nvPr/>
        </p:nvPicPr>
        <p:blipFill>
          <a:blip r:embed="rId2" cstate="print"/>
          <a:srcRect r="27298" b="57153"/>
          <a:stretch>
            <a:fillRect/>
          </a:stretch>
        </p:blipFill>
        <p:spPr bwMode="auto">
          <a:xfrm>
            <a:off x="1571625" y="285750"/>
            <a:ext cx="6176963" cy="5991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1714202"/>
          </a:xfrm>
        </p:spPr>
        <p:txBody>
          <a:bodyPr>
            <a:noAutofit/>
          </a:bodyPr>
          <a:lstStyle/>
          <a:p>
            <a:r>
              <a:rPr lang="fr-FR" sz="3600" b="1" u="sng" dirty="0">
                <a:solidFill>
                  <a:srgbClr val="FF0000"/>
                </a:solidFill>
                <a:latin typeface="Times New Roman" pitchFamily="18" charset="0"/>
                <a:cs typeface="Times New Roman" pitchFamily="18" charset="0"/>
              </a:rPr>
              <a:t>Expérience 1 :</a:t>
            </a:r>
            <a:r>
              <a:rPr lang="fr-FR" sz="3600" b="1" dirty="0"/>
              <a:t> </a:t>
            </a:r>
            <a:r>
              <a:rPr lang="fr-FR" sz="3600" b="1" dirty="0" smtClean="0"/>
              <a:t/>
            </a:r>
            <a:br>
              <a:rPr lang="fr-FR" sz="3600" b="1" dirty="0" smtClean="0"/>
            </a:br>
            <a:r>
              <a:rPr lang="fr-FR" sz="3600" b="1" dirty="0" smtClean="0">
                <a:solidFill>
                  <a:srgbClr val="0000CC"/>
                </a:solidFill>
                <a:latin typeface="Times New Roman" pitchFamily="18" charset="0"/>
                <a:cs typeface="Times New Roman" pitchFamily="18" charset="0"/>
              </a:rPr>
              <a:t>Observation </a:t>
            </a:r>
            <a:r>
              <a:rPr lang="fr-FR" sz="3600" b="1" dirty="0">
                <a:solidFill>
                  <a:srgbClr val="0000CC"/>
                </a:solidFill>
                <a:latin typeface="Times New Roman" pitchFamily="18" charset="0"/>
                <a:cs typeface="Times New Roman" pitchFamily="18" charset="0"/>
              </a:rPr>
              <a:t>générale et type de mouvement</a:t>
            </a:r>
            <a:endParaRPr lang="fr-FR" sz="3600" dirty="0">
              <a:solidFill>
                <a:srgbClr val="0000CC"/>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67544" y="2332037"/>
            <a:ext cx="8229600" cy="4525963"/>
          </a:xfrm>
        </p:spPr>
        <p:txBody>
          <a:bodyPr/>
          <a:lstStyle/>
          <a:p>
            <a:r>
              <a:rPr lang="fr-FR" dirty="0">
                <a:latin typeface="Times New Roman" pitchFamily="18" charset="0"/>
                <a:cs typeface="Times New Roman" pitchFamily="18" charset="0"/>
              </a:rPr>
              <a:t>Mettre au milieu d’une lame une goute de milieu, on couvre avec une lamelle et on observe avec un microscope photonique.</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latin typeface="Times New Roman" pitchFamily="18" charset="0"/>
                <a:cs typeface="Times New Roman" pitchFamily="18" charset="0"/>
              </a:rPr>
              <a:t>Expérience 2</a:t>
            </a:r>
            <a:r>
              <a:rPr lang="fr-FR" b="1" dirty="0">
                <a:latin typeface="Times New Roman" pitchFamily="18" charset="0"/>
                <a:cs typeface="Times New Roman" pitchFamily="18" charset="0"/>
              </a:rPr>
              <a:t> </a:t>
            </a:r>
            <a:r>
              <a:rPr lang="fr-FR" b="1" dirty="0" smtClean="0">
                <a:latin typeface="Times New Roman" pitchFamily="18" charset="0"/>
                <a:cs typeface="Times New Roman" pitchFamily="18" charset="0"/>
              </a:rPr>
              <a:t> </a:t>
            </a:r>
            <a:br>
              <a:rPr lang="fr-FR" b="1" dirty="0" smtClean="0">
                <a:latin typeface="Times New Roman" pitchFamily="18" charset="0"/>
                <a:cs typeface="Times New Roman" pitchFamily="18" charset="0"/>
              </a:rPr>
            </a:br>
            <a:r>
              <a:rPr lang="fr-FR" b="1" dirty="0" smtClean="0">
                <a:solidFill>
                  <a:srgbClr val="0000CC"/>
                </a:solidFill>
                <a:latin typeface="Times New Roman" pitchFamily="18" charset="0"/>
                <a:cs typeface="Times New Roman" pitchFamily="18" charset="0"/>
              </a:rPr>
              <a:t>La </a:t>
            </a:r>
            <a:r>
              <a:rPr lang="fr-FR" b="1" dirty="0">
                <a:solidFill>
                  <a:srgbClr val="0000CC"/>
                </a:solidFill>
                <a:latin typeface="Times New Roman" pitchFamily="18" charset="0"/>
                <a:cs typeface="Times New Roman" pitchFamily="18" charset="0"/>
              </a:rPr>
              <a:t>respiration</a:t>
            </a:r>
            <a:endParaRPr lang="fr-FR" dirty="0">
              <a:solidFill>
                <a:srgbClr val="0000CC"/>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r>
              <a:rPr lang="fr-FR" dirty="0">
                <a:latin typeface="Times New Roman" pitchFamily="18" charset="0"/>
                <a:cs typeface="Times New Roman" pitchFamily="18" charset="0"/>
              </a:rPr>
              <a:t>Mettre au milieu d’une lame une goute de milieu, on pose la lamelle brusquement (de sorte à attirer l’air sous la lamelle) et on observe avec un microscope photonique.</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20831</TotalTime>
  <Words>481</Words>
  <Application>Microsoft Office PowerPoint</Application>
  <PresentationFormat>Affichage à l'écran (4:3)</PresentationFormat>
  <Paragraphs>80</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Université Djilali Bounaama Khemis Miliana</vt:lpstr>
      <vt:lpstr>Les objectifs:</vt:lpstr>
      <vt:lpstr>Matériels à utiliser </vt:lpstr>
      <vt:lpstr>Travail à faire </vt:lpstr>
      <vt:lpstr>Diapositive 5</vt:lpstr>
      <vt:lpstr>La classification de la paramécie</vt:lpstr>
      <vt:lpstr>Diapositive 7</vt:lpstr>
      <vt:lpstr>Expérience 1 :  Observation générale et type de mouvement</vt:lpstr>
      <vt:lpstr>Expérience 2   La respiration</vt:lpstr>
      <vt:lpstr>Expérience 3 :  Coloration avec le rouge neutre</vt:lpstr>
      <vt:lpstr>Expérience 4 :  Utilisation de la solution de la levure de bière pour observer la prise de nourriture chez la paramécie</vt:lpstr>
      <vt:lpstr>Expérience 5   Coloration avec le vert de méthyle (colorant non vital)</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Université Djilali Bounaama Khemis Miliana</dc:title>
  <dc:creator>I3</dc:creator>
  <cp:lastModifiedBy>ACER</cp:lastModifiedBy>
  <cp:revision>27</cp:revision>
  <dcterms:created xsi:type="dcterms:W3CDTF">2015-10-20T09:17:35Z</dcterms:created>
  <dcterms:modified xsi:type="dcterms:W3CDTF">2021-11-08T15:08:57Z</dcterms:modified>
</cp:coreProperties>
</file>